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65" r:id="rId3"/>
    <p:sldId id="273" r:id="rId4"/>
    <p:sldId id="274" r:id="rId5"/>
    <p:sldId id="275" r:id="rId6"/>
    <p:sldId id="276" r:id="rId7"/>
    <p:sldId id="280" r:id="rId8"/>
    <p:sldId id="281" r:id="rId9"/>
    <p:sldId id="277" r:id="rId10"/>
    <p:sldId id="278" r:id="rId11"/>
    <p:sldId id="283" r:id="rId12"/>
    <p:sldId id="282" r:id="rId13"/>
    <p:sldId id="284" r:id="rId14"/>
    <p:sldId id="285" r:id="rId15"/>
    <p:sldId id="286" r:id="rId16"/>
    <p:sldId id="287" r:id="rId17"/>
    <p:sldId id="288" r:id="rId1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3"/>
            <p14:sldId id="274"/>
            <p14:sldId id="275"/>
            <p14:sldId id="276"/>
            <p14:sldId id="280"/>
            <p14:sldId id="281"/>
            <p14:sldId id="277"/>
            <p14:sldId id="278"/>
            <p14:sldId id="283"/>
            <p14:sldId id="282"/>
            <p14:sldId id="284"/>
            <p14:sldId id="285"/>
            <p14:sldId id="286"/>
            <p14:sldId id="287"/>
            <p14:sldId id="2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2" autoAdjust="0"/>
    <p:restoredTop sz="92384" autoAdjust="0"/>
  </p:normalViewPr>
  <p:slideViewPr>
    <p:cSldViewPr>
      <p:cViewPr varScale="1">
        <p:scale>
          <a:sx n="110" d="100"/>
          <a:sy n="110" d="100"/>
        </p:scale>
        <p:origin x="642"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2025-06-25</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 양식</a:t>
            </a:r>
          </a:p>
        </p:txBody>
      </p:sp>
      <p:sp>
        <p:nvSpPr>
          <p:cNvPr id="3" name="텍스트 개체 틀 2"/>
          <p:cNvSpPr>
            <a:spLocks noGrp="1"/>
          </p:cNvSpPr>
          <p:nvPr>
            <p:ph type="body" sz="quarter" idx="10"/>
          </p:nvPr>
        </p:nvSpPr>
        <p:spPr/>
        <p:txBody>
          <a:bodyPr/>
          <a:lstStyle/>
          <a:p>
            <a:r>
              <a:rPr lang="en-US" altLang="ko-KR" dirty="0">
                <a:solidFill>
                  <a:schemeClr val="tx1"/>
                </a:solidFill>
              </a:rPr>
              <a:t>0.1</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2025-06-09</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노수일</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6B30726-6D5D-7364-0B70-94330577AACC}"/>
              </a:ext>
            </a:extLst>
          </p:cNvPr>
          <p:cNvSpPr>
            <a:spLocks noGrp="1"/>
          </p:cNvSpPr>
          <p:nvPr>
            <p:ph type="body" sz="quarter" idx="10"/>
          </p:nvPr>
        </p:nvSpPr>
        <p:spPr/>
        <p:txBody>
          <a:bodyPr/>
          <a:lstStyle/>
          <a:p>
            <a:r>
              <a:rPr kumimoji="1" lang="ko-Kore-KR" altLang="en-US" dirty="0"/>
              <a:t>어드민</a:t>
            </a:r>
            <a:r>
              <a:rPr kumimoji="1" lang="ko-KR" altLang="en-US" dirty="0"/>
              <a:t> </a:t>
            </a:r>
            <a:r>
              <a:rPr kumimoji="1" lang="en-US" altLang="ko-KR" dirty="0"/>
              <a:t>:</a:t>
            </a:r>
            <a:r>
              <a:rPr kumimoji="1" lang="ko-KR" altLang="en-US" dirty="0"/>
              <a:t> </a:t>
            </a:r>
            <a:r>
              <a:rPr lang="en" altLang="ko-Kore-KR" dirty="0" err="1"/>
              <a:t>CustomerSupport</a:t>
            </a:r>
            <a:endParaRPr kumimoji="1" lang="ko-Kore-KR" altLang="en-US" dirty="0"/>
          </a:p>
        </p:txBody>
      </p:sp>
      <p:sp>
        <p:nvSpPr>
          <p:cNvPr id="3" name="텍스트 개체 틀 2">
            <a:extLst>
              <a:ext uri="{FF2B5EF4-FFF2-40B4-BE49-F238E27FC236}">
                <a16:creationId xmlns:a16="http://schemas.microsoft.com/office/drawing/2014/main" id="{916DF508-5314-CF31-6092-9FF7350250AF}"/>
              </a:ext>
            </a:extLst>
          </p:cNvPr>
          <p:cNvSpPr>
            <a:spLocks noGrp="1"/>
          </p:cNvSpPr>
          <p:nvPr>
            <p:ph type="body" sz="quarter" idx="11"/>
          </p:nvPr>
        </p:nvSpPr>
        <p:spPr/>
        <p:txBody>
          <a:bodyPr/>
          <a:lstStyle/>
          <a:p>
            <a:r>
              <a:rPr kumimoji="1" lang="ko-Kore-KR" altLang="en-US" dirty="0"/>
              <a:t>어드민</a:t>
            </a:r>
            <a:r>
              <a:rPr kumimoji="1" lang="ko-KR" altLang="en-US" dirty="0"/>
              <a:t> </a:t>
            </a:r>
            <a:r>
              <a:rPr kumimoji="1" lang="en-US" altLang="ko-KR" dirty="0"/>
              <a:t>-</a:t>
            </a:r>
            <a:r>
              <a:rPr kumimoji="1" lang="ko-KR" altLang="en-US" dirty="0"/>
              <a:t> 고객센터</a:t>
            </a:r>
            <a:endParaRPr kumimoji="1" lang="ko-Kore-KR" altLang="en-US" dirty="0"/>
          </a:p>
        </p:txBody>
      </p:sp>
      <p:sp>
        <p:nvSpPr>
          <p:cNvPr id="7" name="직사각형 6">
            <a:extLst>
              <a:ext uri="{FF2B5EF4-FFF2-40B4-BE49-F238E27FC236}">
                <a16:creationId xmlns:a16="http://schemas.microsoft.com/office/drawing/2014/main" id="{D21C358C-500F-40FD-C039-3DCA71347357}"/>
              </a:ext>
            </a:extLst>
          </p:cNvPr>
          <p:cNvSpPr/>
          <p:nvPr/>
        </p:nvSpPr>
        <p:spPr>
          <a:xfrm>
            <a:off x="1943152" y="1073059"/>
            <a:ext cx="1785497" cy="36004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고객 문의 관리</a:t>
            </a:r>
          </a:p>
        </p:txBody>
      </p:sp>
      <p:sp>
        <p:nvSpPr>
          <p:cNvPr id="8" name="타원 7">
            <a:extLst>
              <a:ext uri="{FF2B5EF4-FFF2-40B4-BE49-F238E27FC236}">
                <a16:creationId xmlns:a16="http://schemas.microsoft.com/office/drawing/2014/main" id="{71EA9E3B-1CB8-DDD9-0EB9-595FA5E01F23}"/>
              </a:ext>
            </a:extLst>
          </p:cNvPr>
          <p:cNvSpPr/>
          <p:nvPr/>
        </p:nvSpPr>
        <p:spPr>
          <a:xfrm>
            <a:off x="1664126" y="764704"/>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2</a:t>
            </a:r>
            <a:endParaRPr lang="ko-KR" altLang="en-US" sz="1200" dirty="0"/>
          </a:p>
        </p:txBody>
      </p:sp>
      <p:graphicFrame>
        <p:nvGraphicFramePr>
          <p:cNvPr id="9" name="표 8">
            <a:extLst>
              <a:ext uri="{FF2B5EF4-FFF2-40B4-BE49-F238E27FC236}">
                <a16:creationId xmlns:a16="http://schemas.microsoft.com/office/drawing/2014/main" id="{FE6387AD-8E8A-4974-3F11-3CAA5AFB24F8}"/>
              </a:ext>
            </a:extLst>
          </p:cNvPr>
          <p:cNvGraphicFramePr>
            <a:graphicFrameLocks noGrp="1"/>
          </p:cNvGraphicFramePr>
          <p:nvPr>
            <p:extLst>
              <p:ext uri="{D42A27DB-BD31-4B8C-83A1-F6EECF244321}">
                <p14:modId xmlns:p14="http://schemas.microsoft.com/office/powerpoint/2010/main" val="4236314206"/>
              </p:ext>
            </p:extLst>
          </p:nvPr>
        </p:nvGraphicFramePr>
        <p:xfrm>
          <a:off x="1680634" y="3088189"/>
          <a:ext cx="5012508" cy="1742440"/>
        </p:xfrm>
        <a:graphic>
          <a:graphicData uri="http://schemas.openxmlformats.org/drawingml/2006/table">
            <a:tbl>
              <a:tblPr firstRow="1" bandRow="1">
                <a:tableStyleId>{5C22544A-7EE6-4342-B048-85BDC9FD1C3A}</a:tableStyleId>
              </a:tblPr>
              <a:tblGrid>
                <a:gridCol w="835418">
                  <a:extLst>
                    <a:ext uri="{9D8B030D-6E8A-4147-A177-3AD203B41FA5}">
                      <a16:colId xmlns:a16="http://schemas.microsoft.com/office/drawing/2014/main" val="2071585470"/>
                    </a:ext>
                  </a:extLst>
                </a:gridCol>
                <a:gridCol w="835418">
                  <a:extLst>
                    <a:ext uri="{9D8B030D-6E8A-4147-A177-3AD203B41FA5}">
                      <a16:colId xmlns:a16="http://schemas.microsoft.com/office/drawing/2014/main" val="2861518059"/>
                    </a:ext>
                  </a:extLst>
                </a:gridCol>
                <a:gridCol w="835418">
                  <a:extLst>
                    <a:ext uri="{9D8B030D-6E8A-4147-A177-3AD203B41FA5}">
                      <a16:colId xmlns:a16="http://schemas.microsoft.com/office/drawing/2014/main" val="4073012485"/>
                    </a:ext>
                  </a:extLst>
                </a:gridCol>
                <a:gridCol w="835418">
                  <a:extLst>
                    <a:ext uri="{9D8B030D-6E8A-4147-A177-3AD203B41FA5}">
                      <a16:colId xmlns:a16="http://schemas.microsoft.com/office/drawing/2014/main" val="1242134543"/>
                    </a:ext>
                  </a:extLst>
                </a:gridCol>
                <a:gridCol w="835418">
                  <a:extLst>
                    <a:ext uri="{9D8B030D-6E8A-4147-A177-3AD203B41FA5}">
                      <a16:colId xmlns:a16="http://schemas.microsoft.com/office/drawing/2014/main" val="3207228739"/>
                    </a:ext>
                  </a:extLst>
                </a:gridCol>
                <a:gridCol w="835418">
                  <a:extLst>
                    <a:ext uri="{9D8B030D-6E8A-4147-A177-3AD203B41FA5}">
                      <a16:colId xmlns:a16="http://schemas.microsoft.com/office/drawing/2014/main" val="703589906"/>
                    </a:ext>
                  </a:extLst>
                </a:gridCol>
              </a:tblGrid>
              <a:tr h="370840">
                <a:tc>
                  <a:txBody>
                    <a:bodyPr/>
                    <a:lstStyle/>
                    <a:p>
                      <a:r>
                        <a:rPr lang="ko-KR" altLang="en-US" sz="1200" dirty="0">
                          <a:solidFill>
                            <a:schemeClr val="bg1"/>
                          </a:solidFill>
                        </a:rPr>
                        <a:t>접수번호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ko-KR" altLang="en-US" sz="1200" dirty="0">
                          <a:solidFill>
                            <a:schemeClr val="bg1"/>
                          </a:solidFill>
                        </a:rPr>
                        <a:t>처리상태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ko-KR" altLang="en-US" sz="1200" dirty="0" err="1">
                          <a:solidFill>
                            <a:schemeClr val="bg1"/>
                          </a:solidFill>
                        </a:rPr>
                        <a:t>유저명</a:t>
                      </a:r>
                      <a:endParaRPr lang="ko-KR" altLang="en-US" sz="1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ko-KR" altLang="en-US" sz="1200" dirty="0">
                          <a:solidFill>
                            <a:schemeClr val="bg1"/>
                          </a:solidFill>
                        </a:rPr>
                        <a:t>문의날짜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ko-KR" altLang="en-US" sz="1200" dirty="0">
                          <a:solidFill>
                            <a:schemeClr val="bg1"/>
                          </a:solidFill>
                        </a:rPr>
                        <a:t>상세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ko-KR" altLang="en-US" sz="1200" dirty="0">
                          <a:solidFill>
                            <a:schemeClr val="bg1"/>
                          </a:solidFill>
                        </a:rPr>
                        <a:t>상태변경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130209814"/>
                  </a:ext>
                </a:extLst>
              </a:tr>
              <a:tr h="370840">
                <a:tc>
                  <a:txBody>
                    <a:bodyPr/>
                    <a:lstStyle/>
                    <a:p>
                      <a:r>
                        <a:rPr lang="en-US" altLang="ko-KR" sz="1200"/>
                        <a:t>1001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ko-KR" altLang="en-US" sz="1200"/>
                        <a:t>처리중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2025-06-19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ko-KR" altLang="en-US" sz="1200"/>
                        <a:t>보기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ko-KR" altLang="en-US" sz="1200"/>
                        <a:t>변경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5918143"/>
                  </a:ext>
                </a:extLst>
              </a:tr>
              <a:tr h="370840">
                <a:tc>
                  <a:txBody>
                    <a:bodyPr/>
                    <a:lstStyle/>
                    <a:p>
                      <a:r>
                        <a:rPr lang="en-US" altLang="ko-KR" sz="1200"/>
                        <a:t>1002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ko-KR" altLang="en-US" sz="1200"/>
                        <a:t>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a:t>2025-06-18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ko-KR" altLang="en-US" sz="1200" dirty="0"/>
                        <a:t>보기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ko-KR" altLang="en-US" sz="1200"/>
                        <a:t>변경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9942946"/>
                  </a:ext>
                </a:extLst>
              </a:tr>
              <a:tr h="370840">
                <a:tc>
                  <a:txBody>
                    <a:bodyPr/>
                    <a:lstStyle/>
                    <a:p>
                      <a:r>
                        <a:rPr lang="en-US" altLang="ko-KR" sz="1200" dirty="0"/>
                        <a:t>1003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ko-KR" altLang="en-US" sz="1200"/>
                        <a:t>대기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ko-KR" sz="1200"/>
                        <a:t>2025-06-17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ko-KR" altLang="en-US" sz="1200" dirty="0"/>
                        <a:t>보기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ko-KR" altLang="en-US" sz="1200" dirty="0"/>
                        <a:t>변경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7801258"/>
                  </a:ext>
                </a:extLst>
              </a:tr>
            </a:tbl>
          </a:graphicData>
        </a:graphic>
      </p:graphicFrame>
      <p:sp>
        <p:nvSpPr>
          <p:cNvPr id="10" name="직사각형 9">
            <a:extLst>
              <a:ext uri="{FF2B5EF4-FFF2-40B4-BE49-F238E27FC236}">
                <a16:creationId xmlns:a16="http://schemas.microsoft.com/office/drawing/2014/main" id="{7AD4F2C5-7DCA-755B-E1CA-C58040FC85EF}"/>
              </a:ext>
            </a:extLst>
          </p:cNvPr>
          <p:cNvSpPr/>
          <p:nvPr/>
        </p:nvSpPr>
        <p:spPr>
          <a:xfrm>
            <a:off x="1674859" y="2520152"/>
            <a:ext cx="2160240" cy="36004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검색기능</a:t>
            </a:r>
          </a:p>
        </p:txBody>
      </p:sp>
      <p:sp>
        <p:nvSpPr>
          <p:cNvPr id="11" name="타원 10">
            <a:extLst>
              <a:ext uri="{FF2B5EF4-FFF2-40B4-BE49-F238E27FC236}">
                <a16:creationId xmlns:a16="http://schemas.microsoft.com/office/drawing/2014/main" id="{82EF5ECA-98E5-DEE5-306E-ABF3B8A10730}"/>
              </a:ext>
            </a:extLst>
          </p:cNvPr>
          <p:cNvSpPr/>
          <p:nvPr/>
        </p:nvSpPr>
        <p:spPr>
          <a:xfrm>
            <a:off x="335360" y="764704"/>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1</a:t>
            </a:r>
            <a:endParaRPr lang="ko-KR" altLang="en-US" sz="1200" dirty="0"/>
          </a:p>
        </p:txBody>
      </p:sp>
      <p:sp>
        <p:nvSpPr>
          <p:cNvPr id="12" name="타원 11">
            <a:extLst>
              <a:ext uri="{FF2B5EF4-FFF2-40B4-BE49-F238E27FC236}">
                <a16:creationId xmlns:a16="http://schemas.microsoft.com/office/drawing/2014/main" id="{4DC017A8-7484-53C0-CAFD-5FDACF1F03A7}"/>
              </a:ext>
            </a:extLst>
          </p:cNvPr>
          <p:cNvSpPr/>
          <p:nvPr/>
        </p:nvSpPr>
        <p:spPr>
          <a:xfrm>
            <a:off x="1664126" y="2051217"/>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a:t>3</a:t>
            </a:r>
            <a:endParaRPr lang="ko-KR" altLang="en-US" sz="1200" dirty="0"/>
          </a:p>
        </p:txBody>
      </p:sp>
      <p:sp>
        <p:nvSpPr>
          <p:cNvPr id="14" name="직사각형 13">
            <a:extLst>
              <a:ext uri="{FF2B5EF4-FFF2-40B4-BE49-F238E27FC236}">
                <a16:creationId xmlns:a16="http://schemas.microsoft.com/office/drawing/2014/main" id="{153F8716-C7E4-FC84-B21F-94D7A4C7BFB1}"/>
              </a:ext>
            </a:extLst>
          </p:cNvPr>
          <p:cNvSpPr/>
          <p:nvPr/>
        </p:nvSpPr>
        <p:spPr>
          <a:xfrm>
            <a:off x="263352" y="692696"/>
            <a:ext cx="1296144" cy="590465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5" name="직사각형 14">
            <a:extLst>
              <a:ext uri="{FF2B5EF4-FFF2-40B4-BE49-F238E27FC236}">
                <a16:creationId xmlns:a16="http://schemas.microsoft.com/office/drawing/2014/main" id="{BBA1A5EC-8C0E-E6D0-320B-4CD1650556E1}"/>
              </a:ext>
            </a:extLst>
          </p:cNvPr>
          <p:cNvSpPr/>
          <p:nvPr/>
        </p:nvSpPr>
        <p:spPr>
          <a:xfrm>
            <a:off x="1559496" y="692696"/>
            <a:ext cx="5184576" cy="590465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aphicFrame>
        <p:nvGraphicFramePr>
          <p:cNvPr id="16" name="표 15">
            <a:extLst>
              <a:ext uri="{FF2B5EF4-FFF2-40B4-BE49-F238E27FC236}">
                <a16:creationId xmlns:a16="http://schemas.microsoft.com/office/drawing/2014/main" id="{043CBD77-CFA7-5CCA-DA4B-AFE9CBF9CA31}"/>
              </a:ext>
            </a:extLst>
          </p:cNvPr>
          <p:cNvGraphicFramePr>
            <a:graphicFrameLocks noGrp="1"/>
          </p:cNvGraphicFramePr>
          <p:nvPr>
            <p:extLst>
              <p:ext uri="{D42A27DB-BD31-4B8C-83A1-F6EECF244321}">
                <p14:modId xmlns:p14="http://schemas.microsoft.com/office/powerpoint/2010/main" val="1129561079"/>
              </p:ext>
            </p:extLst>
          </p:nvPr>
        </p:nvGraphicFramePr>
        <p:xfrm>
          <a:off x="8688288" y="692696"/>
          <a:ext cx="3384376" cy="437709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800" b="0" dirty="0">
                          <a:solidFill>
                            <a:schemeClr val="tx1"/>
                          </a:solidFill>
                          <a:latin typeface="+mn-ea"/>
                          <a:ea typeface="+mn-ea"/>
                          <a:sym typeface="맑은 고딕"/>
                        </a:rPr>
                        <a:t>1. </a:t>
                      </a:r>
                      <a:r>
                        <a:rPr lang="ko-KR" altLang="en-US" sz="800" b="0" dirty="0">
                          <a:solidFill>
                            <a:schemeClr val="tx1"/>
                          </a:solidFill>
                          <a:latin typeface="+mn-ea"/>
                          <a:ea typeface="+mn-ea"/>
                          <a:sym typeface="맑은 고딕"/>
                        </a:rPr>
                        <a:t>사이드바 영역</a:t>
                      </a:r>
                      <a:r>
                        <a:rPr lang="en-US" altLang="ko-KR"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어드민</a:t>
                      </a:r>
                      <a:r>
                        <a:rPr lang="ko-KR" altLang="en-US" sz="800" b="0" dirty="0">
                          <a:solidFill>
                            <a:schemeClr val="tx1"/>
                          </a:solidFill>
                          <a:latin typeface="+mn-ea"/>
                          <a:ea typeface="+mn-ea"/>
                          <a:sym typeface="맑은 고딕"/>
                        </a:rPr>
                        <a:t> 전용 메뉴가 위치하는 영역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   </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관리자 기능</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회원관리</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게시판 관리</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리뷰 관리 등</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의 메뉴를 배치</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r>
                        <a:rPr lang="en-US" altLang="ko-KR" sz="800" b="1" dirty="0"/>
                        <a:t>2. </a:t>
                      </a:r>
                      <a:r>
                        <a:rPr lang="ko-KR" altLang="en-US" sz="800" b="1" dirty="0"/>
                        <a:t>본문 영역</a:t>
                      </a:r>
                      <a:r>
                        <a:rPr lang="en-US" altLang="ko-KR" sz="800" dirty="0"/>
                        <a:t>: </a:t>
                      </a:r>
                      <a:r>
                        <a:rPr lang="ko-KR" altLang="en-US" sz="800" dirty="0"/>
                        <a:t>유저 문의 데이터를 테이블로 구성</a:t>
                      </a:r>
                    </a:p>
                    <a:p>
                      <a:r>
                        <a:rPr lang="ko-KR" altLang="en-US" sz="800" dirty="0"/>
                        <a:t>처리 상태</a:t>
                      </a:r>
                      <a:r>
                        <a:rPr lang="en-US" altLang="ko-KR" sz="800" dirty="0"/>
                        <a:t>, </a:t>
                      </a:r>
                      <a:r>
                        <a:rPr lang="ko-KR" altLang="en-US" sz="800" dirty="0" err="1"/>
                        <a:t>유저명</a:t>
                      </a:r>
                      <a:r>
                        <a:rPr lang="en-US" altLang="ko-KR" sz="800" dirty="0"/>
                        <a:t>, </a:t>
                      </a:r>
                      <a:r>
                        <a:rPr lang="ko-KR" altLang="en-US" sz="800" dirty="0"/>
                        <a:t>문의일자 등 관리자가 쉽게 확인 가능한 정보 제공</a:t>
                      </a:r>
                    </a:p>
                    <a:p>
                      <a:r>
                        <a:rPr lang="ko-KR" altLang="en-US" sz="800" dirty="0"/>
                        <a:t>처리 상태 필터</a:t>
                      </a:r>
                      <a:r>
                        <a:rPr lang="en-US" altLang="ko-KR" sz="800" dirty="0"/>
                        <a:t>, </a:t>
                      </a:r>
                      <a:r>
                        <a:rPr lang="ko-KR" altLang="en-US" sz="800" dirty="0"/>
                        <a:t>검색</a:t>
                      </a:r>
                      <a:r>
                        <a:rPr lang="en-US" altLang="ko-KR" sz="800" dirty="0"/>
                        <a:t>, </a:t>
                      </a:r>
                      <a:r>
                        <a:rPr lang="ko-KR" altLang="en-US" sz="800" dirty="0"/>
                        <a:t>상세 보기</a:t>
                      </a:r>
                      <a:r>
                        <a:rPr lang="en-US" altLang="ko-KR" sz="800" dirty="0"/>
                        <a:t>, </a:t>
                      </a:r>
                      <a:r>
                        <a:rPr lang="ko-KR" altLang="en-US" sz="800" dirty="0"/>
                        <a:t>상태 변경 기능 포함</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dirty="0"/>
                        <a:t>문의 목록 </a:t>
                      </a:r>
                      <a:r>
                        <a:rPr lang="en-US" altLang="ko-KR" sz="900" dirty="0"/>
                        <a:t>DB </a:t>
                      </a:r>
                      <a:r>
                        <a:rPr lang="ko-KR" altLang="en-US" sz="900" dirty="0"/>
                        <a:t>연동</a:t>
                      </a:r>
                      <a:r>
                        <a:rPr lang="en-US" altLang="ko-KR" sz="900" dirty="0"/>
                        <a:t>: </a:t>
                      </a:r>
                      <a:r>
                        <a:rPr lang="ko-KR" altLang="en-US" sz="900" dirty="0"/>
                        <a:t>작성된 문의 데이터를 테이블로 불러오기</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900" dirty="0"/>
                        <a:t>상태 필터 기능</a:t>
                      </a:r>
                      <a:r>
                        <a:rPr lang="en-US" altLang="ko-KR" sz="900" dirty="0"/>
                        <a:t>: ‘</a:t>
                      </a:r>
                      <a:r>
                        <a:rPr lang="ko-KR" altLang="en-US" sz="900" dirty="0"/>
                        <a:t>대기 </a:t>
                      </a:r>
                      <a:r>
                        <a:rPr lang="en-US" altLang="ko-KR" sz="900" dirty="0"/>
                        <a:t>/ </a:t>
                      </a:r>
                      <a:r>
                        <a:rPr lang="ko-KR" altLang="en-US" sz="900" dirty="0" err="1"/>
                        <a:t>처리중</a:t>
                      </a:r>
                      <a:r>
                        <a:rPr lang="ko-KR" altLang="en-US" sz="900" dirty="0"/>
                        <a:t> </a:t>
                      </a:r>
                      <a:r>
                        <a:rPr lang="en-US" altLang="ko-KR" sz="900" dirty="0"/>
                        <a:t>/ </a:t>
                      </a:r>
                      <a:r>
                        <a:rPr lang="ko-KR" altLang="en-US" sz="900" dirty="0"/>
                        <a:t>완료’ 선택 시 해당 상태만 필터링</a:t>
                      </a:r>
                      <a:endParaRPr kumimoji="1" lang="ko-KR" altLang="en-US"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dirty="0"/>
                        <a:t>유저 검색 기능</a:t>
                      </a:r>
                      <a:r>
                        <a:rPr lang="en-US" altLang="ko-KR" sz="900" dirty="0"/>
                        <a:t>: </a:t>
                      </a:r>
                      <a:r>
                        <a:rPr lang="ko-KR" altLang="en-US" sz="900" dirty="0" err="1"/>
                        <a:t>유저명</a:t>
                      </a:r>
                      <a:r>
                        <a:rPr lang="en-US" altLang="ko-KR" sz="900" dirty="0"/>
                        <a:t>, </a:t>
                      </a:r>
                      <a:r>
                        <a:rPr lang="ko-KR" altLang="en-US" sz="900" dirty="0"/>
                        <a:t>날짜 등으로 문의 검색 가능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900" dirty="0"/>
                        <a:t>상태 변경</a:t>
                      </a:r>
                      <a:r>
                        <a:rPr lang="en-US" altLang="ko-KR" sz="900" dirty="0"/>
                        <a:t>: ‘</a:t>
                      </a:r>
                      <a:r>
                        <a:rPr lang="ko-KR" altLang="en-US" sz="900" dirty="0"/>
                        <a:t>변경’ 버튼 클릭 시 상태 수정 가능 </a:t>
                      </a:r>
                      <a:r>
                        <a:rPr lang="en-US" altLang="ko-KR" sz="900" dirty="0"/>
                        <a:t>(</a:t>
                      </a:r>
                      <a:r>
                        <a:rPr lang="ko-KR" altLang="en-US" sz="900" dirty="0"/>
                        <a:t>예</a:t>
                      </a:r>
                      <a:r>
                        <a:rPr lang="en-US" altLang="ko-KR" sz="900" dirty="0"/>
                        <a:t>: </a:t>
                      </a:r>
                      <a:r>
                        <a:rPr lang="ko-KR" altLang="en-US" sz="900" dirty="0"/>
                        <a:t>대기 → </a:t>
                      </a:r>
                      <a:r>
                        <a:rPr lang="ko-KR" altLang="en-US" sz="900" dirty="0" err="1"/>
                        <a:t>처리중</a:t>
                      </a:r>
                      <a:r>
                        <a:rPr lang="en-US" altLang="ko-KR" sz="900" dirty="0"/>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dirty="0"/>
                        <a:t>상세 보기</a:t>
                      </a:r>
                      <a:r>
                        <a:rPr lang="en-US" altLang="ko-KR" sz="900" dirty="0"/>
                        <a:t>: ‘</a:t>
                      </a:r>
                      <a:r>
                        <a:rPr lang="ko-KR" altLang="en-US" sz="900" dirty="0"/>
                        <a:t>보기’ 버튼 클릭 시 문의 상세 정보 확인 가능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dirty="0" err="1"/>
                        <a:t>페이지네이션</a:t>
                      </a:r>
                      <a:r>
                        <a:rPr lang="en-US" altLang="ko-KR" sz="900" dirty="0"/>
                        <a:t>: 1</a:t>
                      </a:r>
                      <a:r>
                        <a:rPr lang="ko-KR" altLang="en-US" sz="900" dirty="0"/>
                        <a:t>페이지당 </a:t>
                      </a:r>
                      <a:r>
                        <a:rPr lang="en-US" altLang="ko-KR" sz="900" dirty="0"/>
                        <a:t>10</a:t>
                      </a:r>
                      <a:r>
                        <a:rPr lang="ko-KR" altLang="en-US" sz="900" dirty="0"/>
                        <a:t>개 문의 조회 및 페이지 이동 구현</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17" name="TextBox 16">
            <a:extLst>
              <a:ext uri="{FF2B5EF4-FFF2-40B4-BE49-F238E27FC236}">
                <a16:creationId xmlns:a16="http://schemas.microsoft.com/office/drawing/2014/main" id="{4244B2E8-58C9-95CE-C4CE-0FF1C69F295A}"/>
              </a:ext>
            </a:extLst>
          </p:cNvPr>
          <p:cNvSpPr txBox="1"/>
          <p:nvPr/>
        </p:nvSpPr>
        <p:spPr>
          <a:xfrm>
            <a:off x="11780252" y="106980"/>
            <a:ext cx="269626" cy="276999"/>
          </a:xfrm>
          <a:prstGeom prst="rect">
            <a:avLst/>
          </a:prstGeom>
          <a:noFill/>
        </p:spPr>
        <p:txBody>
          <a:bodyPr wrap="none" rtlCol="0">
            <a:spAutoFit/>
          </a:bodyPr>
          <a:lstStyle/>
          <a:p>
            <a:fld id="{944918D1-1C8F-48E6-92D4-4089F97E8793}" type="slidenum">
              <a:rPr lang="ko-KR" altLang="en-US" sz="1200" smtClean="0"/>
              <a:t>10</a:t>
            </a:fld>
            <a:endParaRPr lang="ko-KR" altLang="en-US" sz="1200" dirty="0"/>
          </a:p>
        </p:txBody>
      </p:sp>
    </p:spTree>
    <p:extLst>
      <p:ext uri="{BB962C8B-B14F-4D97-AF65-F5344CB8AC3E}">
        <p14:creationId xmlns:p14="http://schemas.microsoft.com/office/powerpoint/2010/main" val="842262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492A4-3277-FCE6-B370-6CA28B4B218C}"/>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D2AEA12-6865-CC39-D692-714BFE3A3F8F}"/>
              </a:ext>
            </a:extLst>
          </p:cNvPr>
          <p:cNvSpPr>
            <a:spLocks noGrp="1"/>
          </p:cNvSpPr>
          <p:nvPr>
            <p:ph type="body" sz="quarter" idx="10"/>
          </p:nvPr>
        </p:nvSpPr>
        <p:spPr/>
        <p:txBody>
          <a:bodyPr/>
          <a:lstStyle/>
          <a:p>
            <a:r>
              <a:rPr kumimoji="1" lang="ko-Kore-KR" altLang="en-US" dirty="0"/>
              <a:t>어드민</a:t>
            </a:r>
            <a:r>
              <a:rPr kumimoji="1" lang="ko-KR" altLang="en-US" dirty="0"/>
              <a:t> </a:t>
            </a:r>
            <a:r>
              <a:rPr kumimoji="1" lang="en-US" altLang="ko-KR" dirty="0"/>
              <a:t>:</a:t>
            </a:r>
            <a:r>
              <a:rPr kumimoji="1" lang="ko-KR" altLang="en-US" dirty="0"/>
              <a:t> </a:t>
            </a:r>
            <a:r>
              <a:rPr lang="en-US" altLang="ko-Kore-KR" dirty="0"/>
              <a:t>Chart</a:t>
            </a:r>
            <a:endParaRPr kumimoji="1" lang="ko-Kore-KR" altLang="en-US" dirty="0"/>
          </a:p>
        </p:txBody>
      </p:sp>
      <p:sp>
        <p:nvSpPr>
          <p:cNvPr id="3" name="텍스트 개체 틀 2">
            <a:extLst>
              <a:ext uri="{FF2B5EF4-FFF2-40B4-BE49-F238E27FC236}">
                <a16:creationId xmlns:a16="http://schemas.microsoft.com/office/drawing/2014/main" id="{35BF502E-4729-2E21-1256-2F115B1C4F2D}"/>
              </a:ext>
            </a:extLst>
          </p:cNvPr>
          <p:cNvSpPr>
            <a:spLocks noGrp="1"/>
          </p:cNvSpPr>
          <p:nvPr>
            <p:ph type="body" sz="quarter" idx="11"/>
          </p:nvPr>
        </p:nvSpPr>
        <p:spPr/>
        <p:txBody>
          <a:bodyPr/>
          <a:lstStyle/>
          <a:p>
            <a:r>
              <a:rPr kumimoji="1" lang="ko-Kore-KR" altLang="en-US" dirty="0"/>
              <a:t>어드민</a:t>
            </a:r>
            <a:r>
              <a:rPr kumimoji="1" lang="ko-KR" altLang="en-US" dirty="0"/>
              <a:t> </a:t>
            </a:r>
            <a:r>
              <a:rPr kumimoji="1" lang="en-US" altLang="ko-KR" dirty="0"/>
              <a:t>-</a:t>
            </a:r>
            <a:r>
              <a:rPr kumimoji="1" lang="ko-KR" altLang="en-US" dirty="0"/>
              <a:t> 통계관리</a:t>
            </a:r>
            <a:endParaRPr kumimoji="1" lang="ko-Kore-KR" altLang="en-US" dirty="0"/>
          </a:p>
        </p:txBody>
      </p:sp>
      <p:sp>
        <p:nvSpPr>
          <p:cNvPr id="7" name="직사각형 6">
            <a:extLst>
              <a:ext uri="{FF2B5EF4-FFF2-40B4-BE49-F238E27FC236}">
                <a16:creationId xmlns:a16="http://schemas.microsoft.com/office/drawing/2014/main" id="{38E1337C-6EBA-4A6E-4801-A81C318941A1}"/>
              </a:ext>
            </a:extLst>
          </p:cNvPr>
          <p:cNvSpPr/>
          <p:nvPr/>
        </p:nvSpPr>
        <p:spPr>
          <a:xfrm>
            <a:off x="1943152" y="1073059"/>
            <a:ext cx="1785497" cy="36004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고객 문의 관리</a:t>
            </a:r>
          </a:p>
        </p:txBody>
      </p:sp>
      <p:sp>
        <p:nvSpPr>
          <p:cNvPr id="8" name="타원 7">
            <a:extLst>
              <a:ext uri="{FF2B5EF4-FFF2-40B4-BE49-F238E27FC236}">
                <a16:creationId xmlns:a16="http://schemas.microsoft.com/office/drawing/2014/main" id="{5B0CF1F2-7632-1588-31E5-CCB81749BA1E}"/>
              </a:ext>
            </a:extLst>
          </p:cNvPr>
          <p:cNvSpPr/>
          <p:nvPr/>
        </p:nvSpPr>
        <p:spPr>
          <a:xfrm>
            <a:off x="1664126" y="764704"/>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2</a:t>
            </a:r>
            <a:endParaRPr lang="ko-KR" altLang="en-US" sz="1200" dirty="0"/>
          </a:p>
        </p:txBody>
      </p:sp>
      <p:sp>
        <p:nvSpPr>
          <p:cNvPr id="10" name="직사각형 9">
            <a:extLst>
              <a:ext uri="{FF2B5EF4-FFF2-40B4-BE49-F238E27FC236}">
                <a16:creationId xmlns:a16="http://schemas.microsoft.com/office/drawing/2014/main" id="{0626BB8E-596A-1149-8B32-2C5E4E08106E}"/>
              </a:ext>
            </a:extLst>
          </p:cNvPr>
          <p:cNvSpPr/>
          <p:nvPr/>
        </p:nvSpPr>
        <p:spPr>
          <a:xfrm>
            <a:off x="3100656" y="2104980"/>
            <a:ext cx="2160240" cy="439683"/>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총 통계내용 출력</a:t>
            </a:r>
          </a:p>
        </p:txBody>
      </p:sp>
      <p:sp>
        <p:nvSpPr>
          <p:cNvPr id="11" name="타원 10">
            <a:extLst>
              <a:ext uri="{FF2B5EF4-FFF2-40B4-BE49-F238E27FC236}">
                <a16:creationId xmlns:a16="http://schemas.microsoft.com/office/drawing/2014/main" id="{9AA69189-BA70-266F-5E8F-5A1C54EDA374}"/>
              </a:ext>
            </a:extLst>
          </p:cNvPr>
          <p:cNvSpPr/>
          <p:nvPr/>
        </p:nvSpPr>
        <p:spPr>
          <a:xfrm>
            <a:off x="335360" y="764704"/>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1</a:t>
            </a:r>
            <a:endParaRPr lang="ko-KR" altLang="en-US" sz="1200" dirty="0"/>
          </a:p>
        </p:txBody>
      </p:sp>
      <p:sp>
        <p:nvSpPr>
          <p:cNvPr id="12" name="타원 11">
            <a:extLst>
              <a:ext uri="{FF2B5EF4-FFF2-40B4-BE49-F238E27FC236}">
                <a16:creationId xmlns:a16="http://schemas.microsoft.com/office/drawing/2014/main" id="{CBF942E2-A014-762F-46E1-5353E1F71582}"/>
              </a:ext>
            </a:extLst>
          </p:cNvPr>
          <p:cNvSpPr/>
          <p:nvPr/>
        </p:nvSpPr>
        <p:spPr>
          <a:xfrm>
            <a:off x="2682122" y="1782431"/>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a:t>3</a:t>
            </a:r>
            <a:endParaRPr lang="ko-KR" altLang="en-US" sz="1200" dirty="0"/>
          </a:p>
        </p:txBody>
      </p:sp>
      <p:sp>
        <p:nvSpPr>
          <p:cNvPr id="14" name="직사각형 13">
            <a:extLst>
              <a:ext uri="{FF2B5EF4-FFF2-40B4-BE49-F238E27FC236}">
                <a16:creationId xmlns:a16="http://schemas.microsoft.com/office/drawing/2014/main" id="{C8399847-B259-E0A8-8F4B-A3E3EC700619}"/>
              </a:ext>
            </a:extLst>
          </p:cNvPr>
          <p:cNvSpPr/>
          <p:nvPr/>
        </p:nvSpPr>
        <p:spPr>
          <a:xfrm>
            <a:off x="263352" y="692696"/>
            <a:ext cx="1296144" cy="590465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5" name="직사각형 14">
            <a:extLst>
              <a:ext uri="{FF2B5EF4-FFF2-40B4-BE49-F238E27FC236}">
                <a16:creationId xmlns:a16="http://schemas.microsoft.com/office/drawing/2014/main" id="{928AFE72-E35D-1C27-AF75-94BFB09D4A67}"/>
              </a:ext>
            </a:extLst>
          </p:cNvPr>
          <p:cNvSpPr/>
          <p:nvPr/>
        </p:nvSpPr>
        <p:spPr>
          <a:xfrm>
            <a:off x="1559496" y="692696"/>
            <a:ext cx="5184576" cy="590465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aphicFrame>
        <p:nvGraphicFramePr>
          <p:cNvPr id="16" name="표 15">
            <a:extLst>
              <a:ext uri="{FF2B5EF4-FFF2-40B4-BE49-F238E27FC236}">
                <a16:creationId xmlns:a16="http://schemas.microsoft.com/office/drawing/2014/main" id="{30205F3A-4512-1F10-0974-EE95ADD8DFA0}"/>
              </a:ext>
            </a:extLst>
          </p:cNvPr>
          <p:cNvGraphicFramePr>
            <a:graphicFrameLocks noGrp="1"/>
          </p:cNvGraphicFramePr>
          <p:nvPr>
            <p:extLst>
              <p:ext uri="{D42A27DB-BD31-4B8C-83A1-F6EECF244321}">
                <p14:modId xmlns:p14="http://schemas.microsoft.com/office/powerpoint/2010/main" val="4238230436"/>
              </p:ext>
            </p:extLst>
          </p:nvPr>
        </p:nvGraphicFramePr>
        <p:xfrm>
          <a:off x="8688288" y="692696"/>
          <a:ext cx="3384376" cy="466178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800" b="0" dirty="0">
                          <a:solidFill>
                            <a:schemeClr val="tx1"/>
                          </a:solidFill>
                          <a:latin typeface="+mn-ea"/>
                          <a:ea typeface="+mn-ea"/>
                          <a:sym typeface="맑은 고딕"/>
                        </a:rPr>
                        <a:t>1. </a:t>
                      </a:r>
                      <a:r>
                        <a:rPr lang="ko-KR" altLang="en-US" sz="800" b="0" dirty="0">
                          <a:solidFill>
                            <a:schemeClr val="tx1"/>
                          </a:solidFill>
                          <a:latin typeface="+mn-ea"/>
                          <a:ea typeface="+mn-ea"/>
                          <a:sym typeface="맑은 고딕"/>
                        </a:rPr>
                        <a:t>사이드바 영역</a:t>
                      </a:r>
                      <a:r>
                        <a:rPr lang="en-US" altLang="ko-KR"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어드민</a:t>
                      </a:r>
                      <a:r>
                        <a:rPr lang="ko-KR" altLang="en-US" sz="800" b="0" dirty="0">
                          <a:solidFill>
                            <a:schemeClr val="tx1"/>
                          </a:solidFill>
                          <a:latin typeface="+mn-ea"/>
                          <a:ea typeface="+mn-ea"/>
                          <a:sym typeface="맑은 고딕"/>
                        </a:rPr>
                        <a:t> 전용 메뉴가 위치하는 영역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   </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관리자 기능</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회원관리</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게시판 관리</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리뷰 관리 등</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의 메뉴를 배치</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r>
                        <a:rPr lang="en-US" altLang="ko-KR" sz="800" b="1" dirty="0"/>
                        <a:t>2. </a:t>
                      </a:r>
                      <a:r>
                        <a:rPr lang="ko-KR" altLang="en-US" sz="800" b="1" dirty="0"/>
                        <a:t>본문 영역</a:t>
                      </a:r>
                      <a:r>
                        <a:rPr lang="en-US" altLang="ko-KR" sz="800" dirty="0"/>
                        <a:t>: </a:t>
                      </a:r>
                      <a:r>
                        <a:rPr lang="ko-KR" altLang="en-US" sz="800" dirty="0"/>
                        <a:t>유저 활동 기반 통계 데이터를 시각적으로 제공</a:t>
                      </a:r>
                    </a:p>
                    <a:p>
                      <a:r>
                        <a:rPr lang="ko-KR" altLang="en-US" sz="800" dirty="0"/>
                        <a:t>방문자 수</a:t>
                      </a:r>
                      <a:r>
                        <a:rPr lang="en-US" altLang="ko-KR" sz="800" dirty="0"/>
                        <a:t>, </a:t>
                      </a:r>
                      <a:r>
                        <a:rPr lang="ko-KR" altLang="en-US" sz="800" dirty="0"/>
                        <a:t>매출</a:t>
                      </a:r>
                      <a:r>
                        <a:rPr lang="en-US" altLang="ko-KR" sz="800" dirty="0"/>
                        <a:t>, </a:t>
                      </a:r>
                      <a:r>
                        <a:rPr lang="ko-KR" altLang="en-US" sz="800" dirty="0"/>
                        <a:t>가입자 수 등 주요 데이터를 그래프 형태로 </a:t>
                      </a:r>
                      <a:endParaRPr lang="en-US" altLang="ko-KR" sz="800" dirty="0"/>
                    </a:p>
                    <a:p>
                      <a:r>
                        <a:rPr lang="ko-KR" altLang="en-US" sz="800" dirty="0"/>
                        <a:t>대시보드에 출력 한눈에 서비스 현황을 파악할 수 있도록 </a:t>
                      </a:r>
                      <a:endParaRPr lang="en-US" altLang="ko-KR" sz="800" dirty="0"/>
                    </a:p>
                    <a:p>
                      <a:r>
                        <a:rPr lang="ko-KR" altLang="en-US" sz="800" dirty="0"/>
                        <a:t>시각적 우선순위 반영</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b="1" dirty="0"/>
                        <a:t>요약 통계 표시</a:t>
                      </a:r>
                      <a:r>
                        <a:rPr lang="en-US" altLang="ko-KR" sz="900" dirty="0"/>
                        <a:t>: </a:t>
                      </a:r>
                      <a:r>
                        <a:rPr lang="ko-KR" altLang="en-US" sz="900" dirty="0"/>
                        <a:t>오늘 방문자 수</a:t>
                      </a:r>
                      <a:r>
                        <a:rPr lang="en-US" altLang="ko-KR" sz="900" dirty="0"/>
                        <a:t>, </a:t>
                      </a:r>
                      <a:r>
                        <a:rPr lang="ko-KR" altLang="en-US" sz="900" dirty="0"/>
                        <a:t>총 방문자 수</a:t>
                      </a:r>
                      <a:r>
                        <a:rPr lang="en-US" altLang="ko-KR" sz="900" dirty="0"/>
                        <a:t>, </a:t>
                      </a:r>
                      <a:r>
                        <a:rPr lang="ko-KR" altLang="en-US" sz="900" dirty="0"/>
                        <a:t>최근 </a:t>
                      </a:r>
                      <a:r>
                        <a:rPr lang="en-US" altLang="ko-KR" sz="900" dirty="0"/>
                        <a:t>7</a:t>
                      </a:r>
                      <a:r>
                        <a:rPr lang="ko-KR" altLang="en-US" sz="900" dirty="0"/>
                        <a:t>일 방문자 수 등을 상단 요약 영역에 숫자로 표시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900" b="1" dirty="0"/>
                        <a:t>일일 방문자 수 </a:t>
                      </a:r>
                      <a:r>
                        <a:rPr lang="en-US" altLang="ko-KR" sz="900" b="1" dirty="0"/>
                        <a:t>(7</a:t>
                      </a:r>
                      <a:r>
                        <a:rPr lang="ko-KR" altLang="en-US" sz="900" b="1" dirty="0"/>
                        <a:t>일</a:t>
                      </a:r>
                      <a:r>
                        <a:rPr lang="en-US" altLang="ko-KR" sz="900" b="1" dirty="0"/>
                        <a:t>)</a:t>
                      </a:r>
                      <a:r>
                        <a:rPr lang="en-US" altLang="ko-KR" sz="900" dirty="0"/>
                        <a:t>: </a:t>
                      </a:r>
                      <a:r>
                        <a:rPr lang="ko-KR" altLang="en-US" sz="900" dirty="0"/>
                        <a:t>최근 </a:t>
                      </a:r>
                      <a:r>
                        <a:rPr lang="en-US" altLang="ko-KR" sz="900" dirty="0"/>
                        <a:t>7</a:t>
                      </a:r>
                      <a:r>
                        <a:rPr lang="ko-KR" altLang="en-US" sz="900" dirty="0"/>
                        <a:t>일간의 방문자 수를 막대 그래프로 시각화</a:t>
                      </a:r>
                      <a:endParaRPr kumimoji="1" lang="ko-KR" altLang="en-US"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900" b="1" dirty="0"/>
                        <a:t>1</a:t>
                      </a:r>
                      <a:r>
                        <a:rPr lang="ko-KR" altLang="en-US" sz="900" b="1" dirty="0"/>
                        <a:t>주일간의 매출 통계</a:t>
                      </a:r>
                      <a:r>
                        <a:rPr lang="en-US" altLang="ko-KR" sz="900" dirty="0"/>
                        <a:t>: </a:t>
                      </a:r>
                      <a:r>
                        <a:rPr lang="ko-KR" altLang="en-US" sz="900" dirty="0"/>
                        <a:t>동일한 기간 동안의 매출 데이터를 막대 그래프로 표시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900" b="1" dirty="0"/>
                        <a:t>최근 </a:t>
                      </a:r>
                      <a:r>
                        <a:rPr lang="en-US" altLang="ko-KR" sz="900" b="1" dirty="0"/>
                        <a:t>6</a:t>
                      </a:r>
                      <a:r>
                        <a:rPr lang="ko-KR" altLang="en-US" sz="900" b="1" dirty="0"/>
                        <a:t>개월 매출 그래프</a:t>
                      </a:r>
                      <a:r>
                        <a:rPr lang="en-US" altLang="ko-KR" sz="900" dirty="0"/>
                        <a:t>: </a:t>
                      </a:r>
                      <a:r>
                        <a:rPr lang="ko-KR" altLang="en-US" sz="900" dirty="0"/>
                        <a:t>월별 매출 변화를 하단에 배치하여 장기적인 추세 파악 가능</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b="1" dirty="0"/>
                        <a:t>신규 가입자 수 </a:t>
                      </a:r>
                      <a:r>
                        <a:rPr lang="en-US" altLang="ko-KR" sz="900" b="1" dirty="0"/>
                        <a:t>(7</a:t>
                      </a:r>
                      <a:r>
                        <a:rPr lang="ko-KR" altLang="en-US" sz="900" b="1" dirty="0"/>
                        <a:t>일</a:t>
                      </a:r>
                      <a:r>
                        <a:rPr lang="en-US" altLang="ko-KR" sz="900" b="1" dirty="0"/>
                        <a:t>)</a:t>
                      </a:r>
                      <a:r>
                        <a:rPr lang="en-US" altLang="ko-KR" sz="900" dirty="0"/>
                        <a:t>: </a:t>
                      </a:r>
                      <a:r>
                        <a:rPr lang="ko-KR" altLang="en-US" sz="900" dirty="0"/>
                        <a:t>최근 일주일 동안의 신규 유저 가입자 수를 그래프로 표시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b="1" dirty="0"/>
                        <a:t>시각 구성</a:t>
                      </a:r>
                      <a:r>
                        <a:rPr lang="en-US" altLang="ko-KR" sz="900" dirty="0"/>
                        <a:t>: </a:t>
                      </a:r>
                      <a:r>
                        <a:rPr lang="ko-KR" altLang="en-US" sz="900" dirty="0"/>
                        <a:t>각 항목별 색상 및 아이콘 차트를 통해 관리자 가독성 강화</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4" name="타원 3">
            <a:extLst>
              <a:ext uri="{FF2B5EF4-FFF2-40B4-BE49-F238E27FC236}">
                <a16:creationId xmlns:a16="http://schemas.microsoft.com/office/drawing/2014/main" id="{456BBE16-ED18-7F1D-3F3D-92711F323840}"/>
              </a:ext>
            </a:extLst>
          </p:cNvPr>
          <p:cNvSpPr/>
          <p:nvPr/>
        </p:nvSpPr>
        <p:spPr>
          <a:xfrm>
            <a:off x="1708328" y="2619696"/>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4</a:t>
            </a:r>
            <a:endParaRPr lang="ko-KR" altLang="en-US" sz="1200" dirty="0"/>
          </a:p>
        </p:txBody>
      </p:sp>
      <p:sp>
        <p:nvSpPr>
          <p:cNvPr id="5" name="직사각형 4">
            <a:extLst>
              <a:ext uri="{FF2B5EF4-FFF2-40B4-BE49-F238E27FC236}">
                <a16:creationId xmlns:a16="http://schemas.microsoft.com/office/drawing/2014/main" id="{E9A1A239-24C7-D4CE-1266-90E89029D20F}"/>
              </a:ext>
            </a:extLst>
          </p:cNvPr>
          <p:cNvSpPr/>
          <p:nvPr/>
        </p:nvSpPr>
        <p:spPr>
          <a:xfrm>
            <a:off x="1996360" y="3140968"/>
            <a:ext cx="1651368" cy="16465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tx1"/>
                </a:solidFill>
              </a:rPr>
              <a:t>일일 방문자 수 </a:t>
            </a:r>
            <a:endParaRPr lang="ko-KR" altLang="en-US" sz="1200" dirty="0">
              <a:solidFill>
                <a:schemeClr val="tx1"/>
              </a:solidFill>
            </a:endParaRPr>
          </a:p>
        </p:txBody>
      </p:sp>
      <p:sp>
        <p:nvSpPr>
          <p:cNvPr id="6" name="직사각형 5">
            <a:extLst>
              <a:ext uri="{FF2B5EF4-FFF2-40B4-BE49-F238E27FC236}">
                <a16:creationId xmlns:a16="http://schemas.microsoft.com/office/drawing/2014/main" id="{DB306161-958A-F8EC-5D10-C652806395F4}"/>
              </a:ext>
            </a:extLst>
          </p:cNvPr>
          <p:cNvSpPr/>
          <p:nvPr/>
        </p:nvSpPr>
        <p:spPr>
          <a:xfrm>
            <a:off x="4167005" y="3122672"/>
            <a:ext cx="1651368" cy="16465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tx1"/>
                </a:solidFill>
              </a:rPr>
              <a:t>1</a:t>
            </a:r>
            <a:r>
              <a:rPr lang="ko-KR" altLang="en-US" sz="1200" b="1" dirty="0">
                <a:solidFill>
                  <a:schemeClr val="tx1"/>
                </a:solidFill>
              </a:rPr>
              <a:t>주일간의 매출 통계</a:t>
            </a:r>
            <a:endParaRPr lang="ko-KR" altLang="en-US" sz="1200" dirty="0">
              <a:solidFill>
                <a:schemeClr val="tx1"/>
              </a:solidFill>
            </a:endParaRPr>
          </a:p>
        </p:txBody>
      </p:sp>
      <p:sp>
        <p:nvSpPr>
          <p:cNvPr id="13" name="직사각형 12">
            <a:extLst>
              <a:ext uri="{FF2B5EF4-FFF2-40B4-BE49-F238E27FC236}">
                <a16:creationId xmlns:a16="http://schemas.microsoft.com/office/drawing/2014/main" id="{386B6204-7832-F301-EA0D-EAC2155B7F70}"/>
              </a:ext>
            </a:extLst>
          </p:cNvPr>
          <p:cNvSpPr/>
          <p:nvPr/>
        </p:nvSpPr>
        <p:spPr>
          <a:xfrm>
            <a:off x="1996360" y="4870054"/>
            <a:ext cx="1651368" cy="16465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tx1"/>
                </a:solidFill>
              </a:rPr>
              <a:t>신규 가입자 수 </a:t>
            </a:r>
            <a:r>
              <a:rPr lang="en-US" altLang="ko-KR" sz="1200" b="1" dirty="0">
                <a:solidFill>
                  <a:schemeClr val="tx1"/>
                </a:solidFill>
              </a:rPr>
              <a:t>(7</a:t>
            </a:r>
            <a:r>
              <a:rPr lang="ko-KR" altLang="en-US" sz="1200" b="1" dirty="0">
                <a:solidFill>
                  <a:schemeClr val="tx1"/>
                </a:solidFill>
              </a:rPr>
              <a:t>일</a:t>
            </a:r>
            <a:r>
              <a:rPr lang="en-US" altLang="ko-KR" sz="1200" b="1" dirty="0">
                <a:solidFill>
                  <a:schemeClr val="tx1"/>
                </a:solidFill>
              </a:rPr>
              <a:t>)</a:t>
            </a:r>
            <a:r>
              <a:rPr lang="en-US" altLang="ko-KR" sz="1200" dirty="0">
                <a:solidFill>
                  <a:schemeClr val="tx1"/>
                </a:solidFill>
              </a:rPr>
              <a:t>: </a:t>
            </a:r>
            <a:endParaRPr lang="ko-KR" altLang="en-US" sz="1200" dirty="0">
              <a:solidFill>
                <a:schemeClr val="tx1"/>
              </a:solidFill>
            </a:endParaRPr>
          </a:p>
        </p:txBody>
      </p:sp>
      <p:sp>
        <p:nvSpPr>
          <p:cNvPr id="17" name="직사각형 16">
            <a:extLst>
              <a:ext uri="{FF2B5EF4-FFF2-40B4-BE49-F238E27FC236}">
                <a16:creationId xmlns:a16="http://schemas.microsoft.com/office/drawing/2014/main" id="{B38E4D2B-A691-BC80-6D66-6951C6331F21}"/>
              </a:ext>
            </a:extLst>
          </p:cNvPr>
          <p:cNvSpPr/>
          <p:nvPr/>
        </p:nvSpPr>
        <p:spPr>
          <a:xfrm>
            <a:off x="4180776" y="4870054"/>
            <a:ext cx="1651368" cy="16465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tx1"/>
                </a:solidFill>
              </a:rPr>
              <a:t>시각 구성</a:t>
            </a:r>
            <a:endParaRPr lang="ko-KR" altLang="en-US" sz="1200" dirty="0">
              <a:solidFill>
                <a:schemeClr val="tx1"/>
              </a:solidFill>
            </a:endParaRPr>
          </a:p>
        </p:txBody>
      </p:sp>
      <p:sp>
        <p:nvSpPr>
          <p:cNvPr id="18" name="TextBox 17">
            <a:extLst>
              <a:ext uri="{FF2B5EF4-FFF2-40B4-BE49-F238E27FC236}">
                <a16:creationId xmlns:a16="http://schemas.microsoft.com/office/drawing/2014/main" id="{1A9C7839-00DD-55D2-2301-9FCAA8AA5D80}"/>
              </a:ext>
            </a:extLst>
          </p:cNvPr>
          <p:cNvSpPr txBox="1"/>
          <p:nvPr/>
        </p:nvSpPr>
        <p:spPr>
          <a:xfrm>
            <a:off x="11780252" y="106980"/>
            <a:ext cx="269626" cy="276999"/>
          </a:xfrm>
          <a:prstGeom prst="rect">
            <a:avLst/>
          </a:prstGeom>
          <a:noFill/>
        </p:spPr>
        <p:txBody>
          <a:bodyPr wrap="none" rtlCol="0">
            <a:spAutoFit/>
          </a:bodyPr>
          <a:lstStyle/>
          <a:p>
            <a:fld id="{944918D1-1C8F-48E6-92D4-4089F97E8793}" type="slidenum">
              <a:rPr lang="ko-KR" altLang="en-US" sz="1200" smtClean="0"/>
              <a:t>11</a:t>
            </a:fld>
            <a:endParaRPr lang="ko-KR" altLang="en-US" sz="1200" dirty="0"/>
          </a:p>
        </p:txBody>
      </p:sp>
    </p:spTree>
    <p:extLst>
      <p:ext uri="{BB962C8B-B14F-4D97-AF65-F5344CB8AC3E}">
        <p14:creationId xmlns:p14="http://schemas.microsoft.com/office/powerpoint/2010/main" val="3286050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4F01C-273B-C418-4E41-8970B4FE909E}"/>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D5DC2DF-5054-76D9-3FD0-2576E4A988DE}"/>
              </a:ext>
            </a:extLst>
          </p:cNvPr>
          <p:cNvSpPr>
            <a:spLocks noGrp="1"/>
          </p:cNvSpPr>
          <p:nvPr>
            <p:ph type="body" sz="quarter" idx="10"/>
          </p:nvPr>
        </p:nvSpPr>
        <p:spPr/>
        <p:txBody>
          <a:bodyPr/>
          <a:lstStyle/>
          <a:p>
            <a:r>
              <a:rPr kumimoji="1" lang="ko-Kore-KR" altLang="en-US" dirty="0"/>
              <a:t>어드민</a:t>
            </a:r>
            <a:r>
              <a:rPr kumimoji="1" lang="ko-KR" altLang="en-US" dirty="0"/>
              <a:t> </a:t>
            </a:r>
            <a:r>
              <a:rPr kumimoji="1" lang="en-US" altLang="ko-KR" dirty="0"/>
              <a:t>:</a:t>
            </a:r>
            <a:r>
              <a:rPr kumimoji="1" lang="ko-KR" altLang="en-US" dirty="0"/>
              <a:t> </a:t>
            </a:r>
            <a:r>
              <a:rPr lang="en" altLang="ko-Kore-KR" dirty="0"/>
              <a:t>AdminPermission</a:t>
            </a:r>
            <a:endParaRPr kumimoji="1" lang="ko-Kore-KR" altLang="en-US" dirty="0"/>
          </a:p>
        </p:txBody>
      </p:sp>
      <p:sp>
        <p:nvSpPr>
          <p:cNvPr id="3" name="텍스트 개체 틀 2">
            <a:extLst>
              <a:ext uri="{FF2B5EF4-FFF2-40B4-BE49-F238E27FC236}">
                <a16:creationId xmlns:a16="http://schemas.microsoft.com/office/drawing/2014/main" id="{87A817ED-A9B6-588E-62EC-16EAD1AF3B1F}"/>
              </a:ext>
            </a:extLst>
          </p:cNvPr>
          <p:cNvSpPr>
            <a:spLocks noGrp="1"/>
          </p:cNvSpPr>
          <p:nvPr>
            <p:ph type="body" sz="quarter" idx="11"/>
          </p:nvPr>
        </p:nvSpPr>
        <p:spPr/>
        <p:txBody>
          <a:bodyPr/>
          <a:lstStyle/>
          <a:p>
            <a:r>
              <a:rPr kumimoji="1" lang="ko-Kore-KR" altLang="en-US" dirty="0"/>
              <a:t>어드민</a:t>
            </a:r>
            <a:r>
              <a:rPr kumimoji="1" lang="ko-KR" altLang="en-US" dirty="0"/>
              <a:t> </a:t>
            </a:r>
            <a:r>
              <a:rPr kumimoji="1" lang="en-US" altLang="ko-KR" dirty="0"/>
              <a:t>-</a:t>
            </a:r>
            <a:r>
              <a:rPr kumimoji="1" lang="ko-KR" altLang="en-US" dirty="0"/>
              <a:t> 회원관리</a:t>
            </a:r>
            <a:endParaRPr kumimoji="1" lang="ko-Kore-KR" altLang="en-US" dirty="0"/>
          </a:p>
        </p:txBody>
      </p:sp>
      <p:sp>
        <p:nvSpPr>
          <p:cNvPr id="7" name="직사각형 6">
            <a:extLst>
              <a:ext uri="{FF2B5EF4-FFF2-40B4-BE49-F238E27FC236}">
                <a16:creationId xmlns:a16="http://schemas.microsoft.com/office/drawing/2014/main" id="{9AA0C659-628D-D544-3134-42BEFC24F897}"/>
              </a:ext>
            </a:extLst>
          </p:cNvPr>
          <p:cNvSpPr/>
          <p:nvPr/>
        </p:nvSpPr>
        <p:spPr>
          <a:xfrm>
            <a:off x="1943152" y="1073059"/>
            <a:ext cx="1785497" cy="36004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회원 관리</a:t>
            </a:r>
          </a:p>
        </p:txBody>
      </p:sp>
      <p:sp>
        <p:nvSpPr>
          <p:cNvPr id="8" name="타원 7">
            <a:extLst>
              <a:ext uri="{FF2B5EF4-FFF2-40B4-BE49-F238E27FC236}">
                <a16:creationId xmlns:a16="http://schemas.microsoft.com/office/drawing/2014/main" id="{5131F7B5-EFD8-30EB-D9ED-F93DDDFCF4A1}"/>
              </a:ext>
            </a:extLst>
          </p:cNvPr>
          <p:cNvSpPr/>
          <p:nvPr/>
        </p:nvSpPr>
        <p:spPr>
          <a:xfrm>
            <a:off x="1664126" y="764704"/>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2</a:t>
            </a:r>
            <a:endParaRPr lang="ko-KR" altLang="en-US" sz="1200" dirty="0"/>
          </a:p>
        </p:txBody>
      </p:sp>
      <p:sp>
        <p:nvSpPr>
          <p:cNvPr id="10" name="직사각형 9">
            <a:extLst>
              <a:ext uri="{FF2B5EF4-FFF2-40B4-BE49-F238E27FC236}">
                <a16:creationId xmlns:a16="http://schemas.microsoft.com/office/drawing/2014/main" id="{66EA023F-E871-35FB-2943-8EB9A403292A}"/>
              </a:ext>
            </a:extLst>
          </p:cNvPr>
          <p:cNvSpPr/>
          <p:nvPr/>
        </p:nvSpPr>
        <p:spPr>
          <a:xfrm>
            <a:off x="1674859" y="2520152"/>
            <a:ext cx="2160240" cy="36004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검색기능</a:t>
            </a:r>
          </a:p>
        </p:txBody>
      </p:sp>
      <p:sp>
        <p:nvSpPr>
          <p:cNvPr id="11" name="타원 10">
            <a:extLst>
              <a:ext uri="{FF2B5EF4-FFF2-40B4-BE49-F238E27FC236}">
                <a16:creationId xmlns:a16="http://schemas.microsoft.com/office/drawing/2014/main" id="{83892F24-1B8B-6D24-0EBF-9C4672FFBBB4}"/>
              </a:ext>
            </a:extLst>
          </p:cNvPr>
          <p:cNvSpPr/>
          <p:nvPr/>
        </p:nvSpPr>
        <p:spPr>
          <a:xfrm>
            <a:off x="335360" y="764704"/>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1</a:t>
            </a:r>
            <a:endParaRPr lang="ko-KR" altLang="en-US" sz="1200" dirty="0"/>
          </a:p>
        </p:txBody>
      </p:sp>
      <p:sp>
        <p:nvSpPr>
          <p:cNvPr id="12" name="타원 11">
            <a:extLst>
              <a:ext uri="{FF2B5EF4-FFF2-40B4-BE49-F238E27FC236}">
                <a16:creationId xmlns:a16="http://schemas.microsoft.com/office/drawing/2014/main" id="{8CEF965C-E146-8C15-2799-6A1BCCA320A4}"/>
              </a:ext>
            </a:extLst>
          </p:cNvPr>
          <p:cNvSpPr/>
          <p:nvPr/>
        </p:nvSpPr>
        <p:spPr>
          <a:xfrm>
            <a:off x="1664126" y="2051217"/>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a:t>3</a:t>
            </a:r>
            <a:endParaRPr lang="ko-KR" altLang="en-US" sz="1200" dirty="0"/>
          </a:p>
        </p:txBody>
      </p:sp>
      <p:sp>
        <p:nvSpPr>
          <p:cNvPr id="14" name="직사각형 13">
            <a:extLst>
              <a:ext uri="{FF2B5EF4-FFF2-40B4-BE49-F238E27FC236}">
                <a16:creationId xmlns:a16="http://schemas.microsoft.com/office/drawing/2014/main" id="{3FBE7772-26FB-D5B8-0D52-50ACCA8BDF8E}"/>
              </a:ext>
            </a:extLst>
          </p:cNvPr>
          <p:cNvSpPr/>
          <p:nvPr/>
        </p:nvSpPr>
        <p:spPr>
          <a:xfrm>
            <a:off x="263352" y="692696"/>
            <a:ext cx="1296144" cy="590465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5" name="직사각형 14">
            <a:extLst>
              <a:ext uri="{FF2B5EF4-FFF2-40B4-BE49-F238E27FC236}">
                <a16:creationId xmlns:a16="http://schemas.microsoft.com/office/drawing/2014/main" id="{7979E7BD-C662-6711-989B-D92308837234}"/>
              </a:ext>
            </a:extLst>
          </p:cNvPr>
          <p:cNvSpPr/>
          <p:nvPr/>
        </p:nvSpPr>
        <p:spPr>
          <a:xfrm>
            <a:off x="1559496" y="692696"/>
            <a:ext cx="5184576" cy="590465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aphicFrame>
        <p:nvGraphicFramePr>
          <p:cNvPr id="16" name="표 15">
            <a:extLst>
              <a:ext uri="{FF2B5EF4-FFF2-40B4-BE49-F238E27FC236}">
                <a16:creationId xmlns:a16="http://schemas.microsoft.com/office/drawing/2014/main" id="{962E7CBA-E065-819E-D3F7-A453515625F8}"/>
              </a:ext>
            </a:extLst>
          </p:cNvPr>
          <p:cNvGraphicFramePr>
            <a:graphicFrameLocks noGrp="1"/>
          </p:cNvGraphicFramePr>
          <p:nvPr>
            <p:extLst>
              <p:ext uri="{D42A27DB-BD31-4B8C-83A1-F6EECF244321}">
                <p14:modId xmlns:p14="http://schemas.microsoft.com/office/powerpoint/2010/main" val="774515739"/>
              </p:ext>
            </p:extLst>
          </p:nvPr>
        </p:nvGraphicFramePr>
        <p:xfrm>
          <a:off x="8688288" y="692696"/>
          <a:ext cx="3384376" cy="374246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800" b="0" dirty="0">
                          <a:solidFill>
                            <a:schemeClr val="tx1"/>
                          </a:solidFill>
                          <a:latin typeface="+mn-ea"/>
                          <a:ea typeface="+mn-ea"/>
                          <a:sym typeface="맑은 고딕"/>
                        </a:rPr>
                        <a:t>1. </a:t>
                      </a:r>
                      <a:r>
                        <a:rPr lang="ko-KR" altLang="en-US" sz="800" b="0" dirty="0">
                          <a:solidFill>
                            <a:schemeClr val="tx1"/>
                          </a:solidFill>
                          <a:latin typeface="+mn-ea"/>
                          <a:ea typeface="+mn-ea"/>
                          <a:sym typeface="맑은 고딕"/>
                        </a:rPr>
                        <a:t>사이드바 영역</a:t>
                      </a:r>
                      <a:r>
                        <a:rPr lang="en-US" altLang="ko-KR"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어드민</a:t>
                      </a:r>
                      <a:r>
                        <a:rPr lang="ko-KR" altLang="en-US" sz="800" b="0" dirty="0">
                          <a:solidFill>
                            <a:schemeClr val="tx1"/>
                          </a:solidFill>
                          <a:latin typeface="+mn-ea"/>
                          <a:ea typeface="+mn-ea"/>
                          <a:sym typeface="맑은 고딕"/>
                        </a:rPr>
                        <a:t> 전용 메뉴가 위치하는 영역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   </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관리자 기능</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회원관리</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게시판 관리</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리뷰 관리 등</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의 메뉴를 배치</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r>
                        <a:rPr lang="en-US" altLang="ko-KR" sz="800" b="1" dirty="0"/>
                        <a:t>2. </a:t>
                      </a:r>
                      <a:r>
                        <a:rPr lang="ko-KR" altLang="en-US" sz="800" b="1" dirty="0"/>
                        <a:t>본문 영역</a:t>
                      </a:r>
                      <a:r>
                        <a:rPr lang="en-US" altLang="ko-KR" sz="800" dirty="0"/>
                        <a:t>: </a:t>
                      </a:r>
                      <a:r>
                        <a:rPr lang="ko-KR" altLang="en-US" sz="800" dirty="0"/>
                        <a:t>회원 관리 페이지는 </a:t>
                      </a:r>
                      <a:r>
                        <a:rPr lang="ko-KR" altLang="en-US" sz="800" b="1" dirty="0"/>
                        <a:t>관리자</a:t>
                      </a:r>
                      <a:r>
                        <a:rPr lang="en-US" altLang="ko-KR" sz="800" b="1" dirty="0"/>
                        <a:t>(Admin)</a:t>
                      </a:r>
                      <a:r>
                        <a:rPr lang="ko-KR" altLang="en-US" sz="800" dirty="0"/>
                        <a:t> 가 모든 사용자 정보를 한눈에 확인하고</a:t>
                      </a:r>
                      <a:r>
                        <a:rPr lang="en-US" altLang="ko-KR" sz="800" dirty="0"/>
                        <a:t>, </a:t>
                      </a:r>
                      <a:r>
                        <a:rPr lang="ko-KR" altLang="en-US" sz="800" b="1" dirty="0"/>
                        <a:t>권한 변경</a:t>
                      </a:r>
                      <a:r>
                        <a:rPr lang="en-US" altLang="ko-KR" sz="800" dirty="0"/>
                        <a:t>, </a:t>
                      </a:r>
                      <a:r>
                        <a:rPr lang="ko-KR" altLang="en-US" sz="800" b="1" dirty="0"/>
                        <a:t>정지</a:t>
                      </a:r>
                      <a:r>
                        <a:rPr lang="en-US" altLang="ko-KR" sz="800" b="1" dirty="0"/>
                        <a:t>/</a:t>
                      </a:r>
                      <a:r>
                        <a:rPr lang="ko-KR" altLang="en-US" sz="800" b="1" dirty="0"/>
                        <a:t>복구</a:t>
                      </a:r>
                      <a:r>
                        <a:rPr lang="en-US" altLang="ko-KR" sz="800" dirty="0"/>
                        <a:t>, </a:t>
                      </a:r>
                      <a:r>
                        <a:rPr lang="ko-KR" altLang="en-US" sz="800" b="1" dirty="0"/>
                        <a:t>상세 보기</a:t>
                      </a:r>
                      <a:r>
                        <a:rPr lang="ko-KR" altLang="en-US" sz="800" dirty="0"/>
                        <a:t> 등의 기능을 수행할 수 있는 관리 화면입니다</a:t>
                      </a:r>
                      <a:r>
                        <a:rPr lang="en-US" altLang="ko-KR" sz="800" dirty="0"/>
                        <a:t>.</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dirty="0"/>
                        <a:t>이름 또는 이메일을 입력해 사용자를 검색할 수 있음</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900" dirty="0"/>
                        <a:t>각 사용자별 카드 형식으로 정보와 기능 버튼 표시</a:t>
                      </a:r>
                      <a:endParaRPr kumimoji="1" lang="ko-KR" altLang="en-US"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900" dirty="0"/>
                        <a:t>ADMIN, USER </a:t>
                      </a:r>
                      <a:r>
                        <a:rPr lang="ko-KR" altLang="en-US" sz="900" dirty="0"/>
                        <a:t>등 사용자 권한을 시각적으로 구분</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900" dirty="0"/>
                        <a:t>활성</a:t>
                      </a:r>
                      <a:r>
                        <a:rPr lang="en-US" altLang="ko-KR" sz="900" dirty="0"/>
                        <a:t>, </a:t>
                      </a:r>
                      <a:r>
                        <a:rPr lang="ko-KR" altLang="en-US" sz="900" dirty="0"/>
                        <a:t>정지 상태를 표시하며 상태에 따라 동작 버튼 변경</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dirty="0"/>
                        <a:t>사용자 상태를 정지 또는 복구로 변경</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dirty="0"/>
                        <a:t>유저의 권한을 수정하는 별도 기능 연동 </a:t>
                      </a:r>
                      <a:r>
                        <a:rPr lang="en-US" altLang="ko-KR" sz="900" dirty="0"/>
                        <a:t>(</a:t>
                      </a:r>
                      <a:r>
                        <a:rPr lang="ko-KR" altLang="en-US" sz="900" dirty="0"/>
                        <a:t>예</a:t>
                      </a:r>
                      <a:r>
                        <a:rPr lang="en-US" altLang="ko-KR" sz="900" dirty="0"/>
                        <a:t>: </a:t>
                      </a:r>
                      <a:r>
                        <a:rPr lang="ko-KR" altLang="en-US" sz="900" dirty="0"/>
                        <a:t>관리자 위임</a:t>
                      </a:r>
                      <a:r>
                        <a:rPr lang="en-US" altLang="ko-KR" sz="900" dirty="0"/>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mn-lt"/>
                          <a:ea typeface="+mn-ea"/>
                          <a:cs typeface="+mn-cs"/>
                        </a:rPr>
                        <a:t>유저의 상세 정보 페이지로 이동 가능</a:t>
                      </a:r>
                      <a:endParaRPr kumimoji="0" lang="ko-KR" altLang="en-US" sz="850" b="0" i="0" u="none" strike="noStrike" kern="1200" cap="none" spc="0" normalizeH="0" baseline="0" noProof="0" dirty="0">
                        <a:ln>
                          <a:noFill/>
                        </a:ln>
                        <a:solidFill>
                          <a:prstClr val="black"/>
                        </a:solidFill>
                        <a:effectLst/>
                        <a:uLnTx/>
                        <a:uFillTx/>
                        <a:latin typeface="맑은 고딕" panose="020B0503020000020004" pitchFamily="50" charset="-127"/>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pic>
        <p:nvPicPr>
          <p:cNvPr id="6" name="그림 5">
            <a:extLst>
              <a:ext uri="{FF2B5EF4-FFF2-40B4-BE49-F238E27FC236}">
                <a16:creationId xmlns:a16="http://schemas.microsoft.com/office/drawing/2014/main" id="{D8E0E2AE-8CC5-7D96-2280-3D63BC466C98}"/>
              </a:ext>
            </a:extLst>
          </p:cNvPr>
          <p:cNvPicPr>
            <a:picLocks noChangeAspect="1"/>
          </p:cNvPicPr>
          <p:nvPr/>
        </p:nvPicPr>
        <p:blipFill>
          <a:blip r:embed="rId2"/>
          <a:stretch>
            <a:fillRect/>
          </a:stretch>
        </p:blipFill>
        <p:spPr>
          <a:xfrm>
            <a:off x="1664126" y="2957367"/>
            <a:ext cx="5005249" cy="3535684"/>
          </a:xfrm>
          <a:prstGeom prst="rect">
            <a:avLst/>
          </a:prstGeom>
        </p:spPr>
      </p:pic>
      <p:sp>
        <p:nvSpPr>
          <p:cNvPr id="13" name="TextBox 12">
            <a:extLst>
              <a:ext uri="{FF2B5EF4-FFF2-40B4-BE49-F238E27FC236}">
                <a16:creationId xmlns:a16="http://schemas.microsoft.com/office/drawing/2014/main" id="{11F52930-852C-4D6F-862D-6E872CC53118}"/>
              </a:ext>
            </a:extLst>
          </p:cNvPr>
          <p:cNvSpPr txBox="1"/>
          <p:nvPr/>
        </p:nvSpPr>
        <p:spPr>
          <a:xfrm>
            <a:off x="11780252" y="106980"/>
            <a:ext cx="269626" cy="276999"/>
          </a:xfrm>
          <a:prstGeom prst="rect">
            <a:avLst/>
          </a:prstGeom>
          <a:noFill/>
        </p:spPr>
        <p:txBody>
          <a:bodyPr wrap="none" rtlCol="0">
            <a:spAutoFit/>
          </a:bodyPr>
          <a:lstStyle/>
          <a:p>
            <a:fld id="{944918D1-1C8F-48E6-92D4-4089F97E8793}" type="slidenum">
              <a:rPr lang="ko-KR" altLang="en-US" sz="1200" smtClean="0"/>
              <a:t>12</a:t>
            </a:fld>
            <a:endParaRPr lang="ko-KR" altLang="en-US" sz="1200" dirty="0"/>
          </a:p>
        </p:txBody>
      </p:sp>
    </p:spTree>
    <p:extLst>
      <p:ext uri="{BB962C8B-B14F-4D97-AF65-F5344CB8AC3E}">
        <p14:creationId xmlns:p14="http://schemas.microsoft.com/office/powerpoint/2010/main" val="101492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D81DE-C970-D106-6CE6-B929444790FC}"/>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C1275B7-4B14-1213-3FEE-48FC45CAB10F}"/>
              </a:ext>
            </a:extLst>
          </p:cNvPr>
          <p:cNvSpPr>
            <a:spLocks noGrp="1"/>
          </p:cNvSpPr>
          <p:nvPr>
            <p:ph type="body" sz="quarter" idx="10"/>
          </p:nvPr>
        </p:nvSpPr>
        <p:spPr/>
        <p:txBody>
          <a:bodyPr/>
          <a:lstStyle/>
          <a:p>
            <a:r>
              <a:rPr kumimoji="1" lang="ko-Kore-KR" altLang="en-US" dirty="0"/>
              <a:t>어드민</a:t>
            </a:r>
            <a:r>
              <a:rPr kumimoji="1" lang="ko-KR" altLang="en-US" dirty="0"/>
              <a:t> </a:t>
            </a:r>
            <a:r>
              <a:rPr kumimoji="1" lang="en-US" altLang="ko-KR" dirty="0"/>
              <a:t>:</a:t>
            </a:r>
            <a:r>
              <a:rPr kumimoji="1" lang="ko-KR" altLang="en-US" dirty="0"/>
              <a:t> </a:t>
            </a:r>
            <a:r>
              <a:rPr lang="en-US" altLang="ko-Kore-KR" dirty="0"/>
              <a:t>Chart</a:t>
            </a:r>
            <a:endParaRPr kumimoji="1" lang="ko-Kore-KR" altLang="en-US" dirty="0"/>
          </a:p>
        </p:txBody>
      </p:sp>
      <p:sp>
        <p:nvSpPr>
          <p:cNvPr id="3" name="텍스트 개체 틀 2">
            <a:extLst>
              <a:ext uri="{FF2B5EF4-FFF2-40B4-BE49-F238E27FC236}">
                <a16:creationId xmlns:a16="http://schemas.microsoft.com/office/drawing/2014/main" id="{D5A97A2F-AB50-496C-715E-AADE4AA82EB7}"/>
              </a:ext>
            </a:extLst>
          </p:cNvPr>
          <p:cNvSpPr>
            <a:spLocks noGrp="1"/>
          </p:cNvSpPr>
          <p:nvPr>
            <p:ph type="body" sz="quarter" idx="11"/>
          </p:nvPr>
        </p:nvSpPr>
        <p:spPr/>
        <p:txBody>
          <a:bodyPr/>
          <a:lstStyle/>
          <a:p>
            <a:r>
              <a:rPr kumimoji="1" lang="ko-Kore-KR" altLang="en-US" dirty="0"/>
              <a:t>어드민</a:t>
            </a:r>
            <a:r>
              <a:rPr kumimoji="1" lang="ko-KR" altLang="en-US" dirty="0"/>
              <a:t> </a:t>
            </a:r>
            <a:r>
              <a:rPr kumimoji="1" lang="en-US" altLang="ko-KR" dirty="0"/>
              <a:t>-</a:t>
            </a:r>
            <a:r>
              <a:rPr kumimoji="1" lang="ko-KR" altLang="en-US" dirty="0"/>
              <a:t> 통계관리</a:t>
            </a:r>
            <a:endParaRPr kumimoji="1" lang="ko-Kore-KR" altLang="en-US" dirty="0"/>
          </a:p>
        </p:txBody>
      </p:sp>
      <p:sp>
        <p:nvSpPr>
          <p:cNvPr id="7" name="직사각형 6">
            <a:extLst>
              <a:ext uri="{FF2B5EF4-FFF2-40B4-BE49-F238E27FC236}">
                <a16:creationId xmlns:a16="http://schemas.microsoft.com/office/drawing/2014/main" id="{6DE8A7F9-42A7-56C8-C620-D88EB47C42AB}"/>
              </a:ext>
            </a:extLst>
          </p:cNvPr>
          <p:cNvSpPr/>
          <p:nvPr/>
        </p:nvSpPr>
        <p:spPr>
          <a:xfrm>
            <a:off x="4735199" y="803997"/>
            <a:ext cx="1000761" cy="36004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a:t>닉네임표기</a:t>
            </a:r>
            <a:endParaRPr lang="ko-KR" altLang="en-US" sz="1200" dirty="0"/>
          </a:p>
        </p:txBody>
      </p:sp>
      <p:sp>
        <p:nvSpPr>
          <p:cNvPr id="8" name="타원 7">
            <a:extLst>
              <a:ext uri="{FF2B5EF4-FFF2-40B4-BE49-F238E27FC236}">
                <a16:creationId xmlns:a16="http://schemas.microsoft.com/office/drawing/2014/main" id="{47DE1DAE-F7C6-C22C-58CE-AFFD1D0B965E}"/>
              </a:ext>
            </a:extLst>
          </p:cNvPr>
          <p:cNvSpPr/>
          <p:nvPr/>
        </p:nvSpPr>
        <p:spPr>
          <a:xfrm>
            <a:off x="4327327" y="685846"/>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1</a:t>
            </a:r>
            <a:endParaRPr lang="ko-KR" altLang="en-US" sz="1200" dirty="0"/>
          </a:p>
        </p:txBody>
      </p:sp>
      <p:sp>
        <p:nvSpPr>
          <p:cNvPr id="10" name="직사각형 9">
            <a:extLst>
              <a:ext uri="{FF2B5EF4-FFF2-40B4-BE49-F238E27FC236}">
                <a16:creationId xmlns:a16="http://schemas.microsoft.com/office/drawing/2014/main" id="{03446D05-1DE0-3441-2903-5B79D739794D}"/>
              </a:ext>
            </a:extLst>
          </p:cNvPr>
          <p:cNvSpPr/>
          <p:nvPr/>
        </p:nvSpPr>
        <p:spPr>
          <a:xfrm>
            <a:off x="2004548" y="2113677"/>
            <a:ext cx="1643180" cy="439683"/>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err="1"/>
              <a:t>내정보</a:t>
            </a:r>
            <a:endParaRPr lang="ko-KR" altLang="en-US" sz="1200" dirty="0"/>
          </a:p>
        </p:txBody>
      </p:sp>
      <p:sp>
        <p:nvSpPr>
          <p:cNvPr id="12" name="타원 11">
            <a:extLst>
              <a:ext uri="{FF2B5EF4-FFF2-40B4-BE49-F238E27FC236}">
                <a16:creationId xmlns:a16="http://schemas.microsoft.com/office/drawing/2014/main" id="{8B37308F-53C3-5B80-0AB7-F40F50688A5D}"/>
              </a:ext>
            </a:extLst>
          </p:cNvPr>
          <p:cNvSpPr/>
          <p:nvPr/>
        </p:nvSpPr>
        <p:spPr>
          <a:xfrm>
            <a:off x="1737990" y="1679673"/>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2</a:t>
            </a:r>
            <a:endParaRPr lang="ko-KR" altLang="en-US" sz="1200" dirty="0"/>
          </a:p>
        </p:txBody>
      </p:sp>
      <p:sp>
        <p:nvSpPr>
          <p:cNvPr id="15" name="직사각형 14">
            <a:extLst>
              <a:ext uri="{FF2B5EF4-FFF2-40B4-BE49-F238E27FC236}">
                <a16:creationId xmlns:a16="http://schemas.microsoft.com/office/drawing/2014/main" id="{96F1ECF8-8D5F-B161-9DA4-57B7F597E129}"/>
              </a:ext>
            </a:extLst>
          </p:cNvPr>
          <p:cNvSpPr/>
          <p:nvPr/>
        </p:nvSpPr>
        <p:spPr>
          <a:xfrm>
            <a:off x="407368" y="692696"/>
            <a:ext cx="6336704" cy="590465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aphicFrame>
        <p:nvGraphicFramePr>
          <p:cNvPr id="16" name="표 15">
            <a:extLst>
              <a:ext uri="{FF2B5EF4-FFF2-40B4-BE49-F238E27FC236}">
                <a16:creationId xmlns:a16="http://schemas.microsoft.com/office/drawing/2014/main" id="{7BC758B2-3465-ED9C-4411-A6E8F53E0C20}"/>
              </a:ext>
            </a:extLst>
          </p:cNvPr>
          <p:cNvGraphicFramePr>
            <a:graphicFrameLocks noGrp="1"/>
          </p:cNvGraphicFramePr>
          <p:nvPr>
            <p:extLst>
              <p:ext uri="{D42A27DB-BD31-4B8C-83A1-F6EECF244321}">
                <p14:modId xmlns:p14="http://schemas.microsoft.com/office/powerpoint/2010/main" val="2376407480"/>
              </p:ext>
            </p:extLst>
          </p:nvPr>
        </p:nvGraphicFramePr>
        <p:xfrm>
          <a:off x="8688288" y="692696"/>
          <a:ext cx="3384376" cy="482638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r>
                        <a:rPr lang="en-US" altLang="ko-KR" sz="800" b="1" dirty="0"/>
                        <a:t>1. </a:t>
                      </a:r>
                      <a:r>
                        <a:rPr lang="ko-KR" altLang="en-US" sz="800" b="1" dirty="0"/>
                        <a:t>상단 사용자 식별 정보 영역</a:t>
                      </a:r>
                      <a:r>
                        <a:rPr lang="en-US" altLang="ko-KR" sz="800" dirty="0"/>
                        <a:t>:</a:t>
                      </a:r>
                    </a:p>
                    <a:p>
                      <a:r>
                        <a:rPr lang="ko-KR" altLang="en-US" sz="800" dirty="0"/>
                        <a:t>사용자 로그인 시 상단에 닉네임</a:t>
                      </a:r>
                      <a:r>
                        <a:rPr lang="en-US" altLang="ko-KR" sz="800" dirty="0"/>
                        <a:t>(</a:t>
                      </a:r>
                      <a:r>
                        <a:rPr lang="ko-KR" altLang="en-US" sz="800" dirty="0"/>
                        <a:t>혹은 프로필</a:t>
                      </a:r>
                      <a:r>
                        <a:rPr lang="en-US" altLang="ko-KR" sz="800" dirty="0"/>
                        <a:t>)</a:t>
                      </a:r>
                      <a:r>
                        <a:rPr lang="ko-KR" altLang="en-US" sz="800" dirty="0"/>
                        <a:t>을 표시하며</a:t>
                      </a:r>
                      <a:endParaRPr lang="en-US" altLang="ko-KR" sz="800" dirty="0"/>
                    </a:p>
                    <a:p>
                      <a:r>
                        <a:rPr lang="ko-KR" altLang="en-US" sz="800" dirty="0"/>
                        <a:t>마우스 </a:t>
                      </a:r>
                      <a:r>
                        <a:rPr lang="ko-KR" altLang="en-US" sz="800" dirty="0" err="1"/>
                        <a:t>호버</a:t>
                      </a:r>
                      <a:r>
                        <a:rPr lang="ko-KR" altLang="en-US" sz="800" dirty="0"/>
                        <a:t> 시 사용자 메뉴 출력 가능 </a:t>
                      </a:r>
                      <a:r>
                        <a:rPr lang="en-US" altLang="ko-KR" sz="800" dirty="0"/>
                        <a:t>(</a:t>
                      </a:r>
                      <a:r>
                        <a:rPr lang="ko-KR" altLang="en-US" sz="800" dirty="0"/>
                        <a:t>예</a:t>
                      </a:r>
                      <a:r>
                        <a:rPr lang="en-US" altLang="ko-KR" sz="800" dirty="0"/>
                        <a:t>: </a:t>
                      </a:r>
                      <a:r>
                        <a:rPr lang="ko-KR" altLang="en-US" sz="800" dirty="0"/>
                        <a:t>로그아웃</a:t>
                      </a:r>
                      <a:r>
                        <a:rPr lang="en-US" altLang="ko-KR" sz="800" dirty="0"/>
                        <a:t>, </a:t>
                      </a:r>
                      <a:r>
                        <a:rPr lang="ko-KR" altLang="en-US" sz="800" dirty="0"/>
                        <a:t>설정 등</a:t>
                      </a:r>
                      <a:r>
                        <a:rPr lang="en-US" altLang="ko-KR" sz="800" dirty="0"/>
                        <a:t>)</a:t>
                      </a:r>
                      <a:endParaRPr lang="ko-KR" altLang="en-US" sz="800" dirty="0"/>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r>
                        <a:rPr lang="en-US" altLang="ko-KR" sz="800" b="1" dirty="0"/>
                        <a:t>2. </a:t>
                      </a:r>
                      <a:r>
                        <a:rPr lang="ko-KR" altLang="en-US" sz="800" b="1" dirty="0"/>
                        <a:t>상단 탭 메뉴</a:t>
                      </a:r>
                      <a:r>
                        <a:rPr lang="en-US" altLang="ko-KR" sz="800" dirty="0"/>
                        <a:t>:</a:t>
                      </a:r>
                    </a:p>
                    <a:p>
                      <a:r>
                        <a:rPr lang="en-US" altLang="ko-KR" sz="800" dirty="0"/>
                        <a:t>"</a:t>
                      </a:r>
                      <a:r>
                        <a:rPr lang="ko-KR" altLang="en-US" sz="800" dirty="0"/>
                        <a:t>내 정보</a:t>
                      </a:r>
                      <a:r>
                        <a:rPr lang="en-US" altLang="ko-KR" sz="800" dirty="0"/>
                        <a:t>", "</a:t>
                      </a:r>
                      <a:r>
                        <a:rPr lang="ko-KR" altLang="en-US" sz="800" dirty="0"/>
                        <a:t>보안 설정</a:t>
                      </a:r>
                      <a:r>
                        <a:rPr lang="en-US" altLang="ko-KR" sz="800" dirty="0"/>
                        <a:t>" </a:t>
                      </a:r>
                      <a:r>
                        <a:rPr lang="ko-KR" altLang="en-US" sz="800" dirty="0"/>
                        <a:t>탭으로 구분</a:t>
                      </a:r>
                    </a:p>
                    <a:p>
                      <a:r>
                        <a:rPr lang="ko-KR" altLang="en-US" sz="800" dirty="0"/>
                        <a:t>선택된 탭에 따라 아래 영역이 동적으로 변경됨</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r>
                        <a:rPr lang="en-US" altLang="ko-KR" sz="800" b="1" dirty="0"/>
                        <a:t>3. </a:t>
                      </a:r>
                      <a:r>
                        <a:rPr lang="ko-KR" altLang="en-US" sz="800" b="1" dirty="0"/>
                        <a:t>본문 영역</a:t>
                      </a:r>
                      <a:r>
                        <a:rPr lang="en-US" altLang="ko-KR" sz="800" dirty="0"/>
                        <a:t>:</a:t>
                      </a:r>
                    </a:p>
                    <a:p>
                      <a:r>
                        <a:rPr lang="ko-KR" altLang="en-US" sz="800" dirty="0"/>
                        <a:t>내 정보 탭에서는 닉네임 </a:t>
                      </a:r>
                      <a:r>
                        <a:rPr lang="en-US" altLang="ko-KR" sz="800" dirty="0"/>
                        <a:t>/ </a:t>
                      </a:r>
                      <a:r>
                        <a:rPr lang="ko-KR" altLang="en-US" sz="800" dirty="0"/>
                        <a:t>이메일 수정 가능</a:t>
                      </a:r>
                    </a:p>
                    <a:p>
                      <a:r>
                        <a:rPr lang="ko-KR" altLang="en-US" sz="800" dirty="0"/>
                        <a:t>보안 설정 탭에서는 비밀번호 변경 및 </a:t>
                      </a:r>
                      <a:r>
                        <a:rPr lang="en-US" altLang="ko-KR" sz="800" dirty="0"/>
                        <a:t>2</a:t>
                      </a:r>
                      <a:r>
                        <a:rPr lang="ko-KR" altLang="en-US" sz="800" dirty="0"/>
                        <a:t>단계 인증 </a:t>
                      </a:r>
                      <a:r>
                        <a:rPr lang="ko-KR" altLang="en-US" sz="800" dirty="0" err="1"/>
                        <a:t>토글</a:t>
                      </a:r>
                      <a:r>
                        <a:rPr lang="ko-KR" altLang="en-US" sz="800" dirty="0"/>
                        <a:t> 기능 제공</a:t>
                      </a:r>
                    </a:p>
                    <a:p>
                      <a:r>
                        <a:rPr lang="ko-KR" altLang="en-US" sz="800" dirty="0"/>
                        <a:t>각 폼 요소는 사용자 입력 후 </a:t>
                      </a:r>
                      <a:r>
                        <a:rPr lang="en-US" altLang="ko-KR" sz="800" dirty="0"/>
                        <a:t>[</a:t>
                      </a:r>
                      <a:r>
                        <a:rPr lang="ko-KR" altLang="en-US" sz="800" dirty="0"/>
                        <a:t>수정</a:t>
                      </a:r>
                      <a:r>
                        <a:rPr lang="en-US" altLang="ko-KR" sz="800" dirty="0"/>
                        <a:t>] </a:t>
                      </a:r>
                      <a:r>
                        <a:rPr lang="ko-KR" altLang="en-US" sz="800" dirty="0"/>
                        <a:t>또는 </a:t>
                      </a:r>
                      <a:r>
                        <a:rPr lang="en-US" altLang="ko-KR" sz="800" dirty="0"/>
                        <a:t>[</a:t>
                      </a:r>
                      <a:r>
                        <a:rPr lang="ko-KR" altLang="en-US" sz="800" dirty="0"/>
                        <a:t>변경</a:t>
                      </a:r>
                      <a:r>
                        <a:rPr lang="en-US" altLang="ko-KR" sz="800" dirty="0"/>
                        <a:t>] </a:t>
                      </a:r>
                      <a:r>
                        <a:rPr lang="ko-KR" altLang="en-US" sz="800" dirty="0"/>
                        <a:t>버튼을 통해 반영</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b="1" dirty="0"/>
                        <a:t>닉네임 출력 및 사용자 메뉴</a:t>
                      </a:r>
                      <a:r>
                        <a:rPr lang="en-US" altLang="ko-KR" sz="900" dirty="0"/>
                        <a:t>: </a:t>
                      </a:r>
                      <a:r>
                        <a:rPr lang="ko-KR" altLang="en-US" sz="900" dirty="0" err="1"/>
                        <a:t>로그인된</a:t>
                      </a:r>
                      <a:r>
                        <a:rPr lang="ko-KR" altLang="en-US" sz="900" dirty="0"/>
                        <a:t> 사용자의 닉네임을 상단에 표시하며</a:t>
                      </a:r>
                      <a:r>
                        <a:rPr lang="en-US" altLang="ko-KR" sz="900" dirty="0"/>
                        <a:t>, </a:t>
                      </a:r>
                      <a:r>
                        <a:rPr lang="ko-KR" altLang="en-US" sz="900" dirty="0" err="1"/>
                        <a:t>호버</a:t>
                      </a:r>
                      <a:r>
                        <a:rPr lang="ko-KR" altLang="en-US" sz="900" dirty="0"/>
                        <a:t> 시 드롭다운 메뉴 노출 가능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900" b="1" dirty="0"/>
                        <a:t>탭 구성</a:t>
                      </a:r>
                      <a:r>
                        <a:rPr lang="en-US" altLang="ko-KR" sz="900" dirty="0"/>
                        <a:t>: “</a:t>
                      </a:r>
                      <a:r>
                        <a:rPr lang="ko-KR" altLang="en-US" sz="900" dirty="0"/>
                        <a:t>내 </a:t>
                      </a:r>
                      <a:r>
                        <a:rPr lang="ko-KR" altLang="en-US" sz="900" dirty="0" err="1"/>
                        <a:t>정보”와</a:t>
                      </a:r>
                      <a:r>
                        <a:rPr lang="ko-KR" altLang="en-US" sz="900" dirty="0"/>
                        <a:t> “보안 설정” 두 개의 탭으로 구분되며</a:t>
                      </a:r>
                      <a:r>
                        <a:rPr lang="en-US" altLang="ko-KR" sz="900" dirty="0"/>
                        <a:t>, </a:t>
                      </a:r>
                      <a:r>
                        <a:rPr lang="ko-KR" altLang="en-US" sz="900" dirty="0"/>
                        <a:t>클릭 시 해당 탭의 </a:t>
                      </a:r>
                      <a:r>
                        <a:rPr lang="en-US" altLang="ko-KR" sz="900" dirty="0"/>
                        <a:t>UI</a:t>
                      </a:r>
                      <a:r>
                        <a:rPr lang="ko-KR" altLang="en-US" sz="900" dirty="0"/>
                        <a:t>로 전환</a:t>
                      </a:r>
                      <a:endParaRPr kumimoji="1" lang="ko-KR" altLang="en-US"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b="1" dirty="0"/>
                        <a:t>내 정보 화면</a:t>
                      </a:r>
                      <a:r>
                        <a:rPr lang="en-US" altLang="ko-KR" sz="900" dirty="0"/>
                        <a:t>: </a:t>
                      </a:r>
                      <a:r>
                        <a:rPr lang="ko-KR" altLang="en-US" sz="900" dirty="0"/>
                        <a:t>사용자의 닉네임과 이메일을 확인 및 수정 가능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900" b="1" dirty="0"/>
                        <a:t>보안 설정 화면</a:t>
                      </a:r>
                      <a:r>
                        <a:rPr lang="en-US" altLang="ko-KR" sz="900" dirty="0"/>
                        <a:t>: </a:t>
                      </a:r>
                      <a:r>
                        <a:rPr lang="ko-KR" altLang="en-US" sz="900" dirty="0"/>
                        <a:t>현재 비밀번호 입력 후 새 비밀번호 변경 기능 제공</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900" b="1" dirty="0"/>
                        <a:t>2</a:t>
                      </a:r>
                      <a:r>
                        <a:rPr lang="ko-KR" altLang="en-US" sz="900" b="1" dirty="0"/>
                        <a:t>단계 인증</a:t>
                      </a:r>
                      <a:r>
                        <a:rPr lang="en-US" altLang="ko-KR" sz="900" dirty="0"/>
                        <a:t>: </a:t>
                      </a:r>
                      <a:r>
                        <a:rPr lang="ko-KR" altLang="en-US" sz="900" dirty="0"/>
                        <a:t>체크박스로 인증 기능 활성화 여부 제어 가능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900" b="1" dirty="0"/>
                        <a:t>UI </a:t>
                      </a:r>
                      <a:r>
                        <a:rPr lang="ko-KR" altLang="en-US" sz="900" b="1" dirty="0"/>
                        <a:t>반영 방식</a:t>
                      </a:r>
                      <a:r>
                        <a:rPr lang="en-US" altLang="ko-KR" sz="900" dirty="0"/>
                        <a:t>: </a:t>
                      </a:r>
                      <a:r>
                        <a:rPr lang="ko-KR" altLang="en-US" sz="900" dirty="0"/>
                        <a:t>탭 클릭 시 해당 내용만 동적으로 전환되며</a:t>
                      </a:r>
                      <a:r>
                        <a:rPr lang="en-US" altLang="ko-KR" sz="900" dirty="0"/>
                        <a:t>, </a:t>
                      </a:r>
                      <a:r>
                        <a:rPr lang="ko-KR" altLang="en-US" sz="900" dirty="0"/>
                        <a:t>페이지 </a:t>
                      </a:r>
                      <a:r>
                        <a:rPr lang="ko-KR" altLang="en-US" sz="900" dirty="0" err="1"/>
                        <a:t>리로드</a:t>
                      </a:r>
                      <a:r>
                        <a:rPr lang="ko-KR" altLang="en-US" sz="900" dirty="0"/>
                        <a:t> 없이 영역만 변경됨</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4" name="타원 3">
            <a:extLst>
              <a:ext uri="{FF2B5EF4-FFF2-40B4-BE49-F238E27FC236}">
                <a16:creationId xmlns:a16="http://schemas.microsoft.com/office/drawing/2014/main" id="{54CBDBA5-92B6-6910-473C-4B9782A738C9}"/>
              </a:ext>
            </a:extLst>
          </p:cNvPr>
          <p:cNvSpPr/>
          <p:nvPr/>
        </p:nvSpPr>
        <p:spPr>
          <a:xfrm>
            <a:off x="1708328" y="2699021"/>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3</a:t>
            </a:r>
            <a:endParaRPr lang="ko-KR" altLang="en-US" sz="1200" dirty="0"/>
          </a:p>
        </p:txBody>
      </p:sp>
      <p:sp>
        <p:nvSpPr>
          <p:cNvPr id="5" name="직사각형 4">
            <a:extLst>
              <a:ext uri="{FF2B5EF4-FFF2-40B4-BE49-F238E27FC236}">
                <a16:creationId xmlns:a16="http://schemas.microsoft.com/office/drawing/2014/main" id="{CCD209D8-DC2A-FD95-0AF2-381CFF284750}"/>
              </a:ext>
            </a:extLst>
          </p:cNvPr>
          <p:cNvSpPr/>
          <p:nvPr/>
        </p:nvSpPr>
        <p:spPr>
          <a:xfrm>
            <a:off x="1996360" y="3119161"/>
            <a:ext cx="3368908" cy="20591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b="1" dirty="0">
                <a:solidFill>
                  <a:schemeClr val="tx1"/>
                </a:solidFill>
              </a:rPr>
              <a:t>위 </a:t>
            </a:r>
            <a:r>
              <a:rPr lang="en-US" altLang="ko-KR" sz="1200" b="1" dirty="0">
                <a:solidFill>
                  <a:schemeClr val="tx1"/>
                </a:solidFill>
              </a:rPr>
              <a:t>2</a:t>
            </a:r>
            <a:r>
              <a:rPr lang="ko-KR" altLang="en-US" sz="1200" b="1" dirty="0">
                <a:solidFill>
                  <a:schemeClr val="tx1"/>
                </a:solidFill>
              </a:rPr>
              <a:t>번 </a:t>
            </a:r>
            <a:r>
              <a:rPr lang="ko-KR" altLang="en-US" sz="1200" b="1" dirty="0" err="1">
                <a:solidFill>
                  <a:schemeClr val="tx1"/>
                </a:solidFill>
              </a:rPr>
              <a:t>매뉴</a:t>
            </a:r>
            <a:r>
              <a:rPr lang="ko-KR" altLang="en-US" sz="1200" b="1" dirty="0">
                <a:solidFill>
                  <a:schemeClr val="tx1"/>
                </a:solidFill>
              </a:rPr>
              <a:t> </a:t>
            </a:r>
            <a:r>
              <a:rPr lang="ko-KR" altLang="en-US" sz="1200" b="1" dirty="0" err="1">
                <a:solidFill>
                  <a:schemeClr val="tx1"/>
                </a:solidFill>
              </a:rPr>
              <a:t>클릭시</a:t>
            </a:r>
            <a:r>
              <a:rPr lang="ko-KR" altLang="en-US" sz="1200" b="1" dirty="0">
                <a:solidFill>
                  <a:schemeClr val="tx1"/>
                </a:solidFill>
              </a:rPr>
              <a:t> 해당영역 변경 </a:t>
            </a:r>
            <a:endParaRPr lang="ko-KR" altLang="en-US" sz="1200" dirty="0">
              <a:solidFill>
                <a:schemeClr val="tx1"/>
              </a:solidFill>
            </a:endParaRPr>
          </a:p>
        </p:txBody>
      </p:sp>
      <p:sp>
        <p:nvSpPr>
          <p:cNvPr id="18" name="TextBox 17">
            <a:extLst>
              <a:ext uri="{FF2B5EF4-FFF2-40B4-BE49-F238E27FC236}">
                <a16:creationId xmlns:a16="http://schemas.microsoft.com/office/drawing/2014/main" id="{27E1F0BA-13AC-931F-A9B3-53BE1314D3A6}"/>
              </a:ext>
            </a:extLst>
          </p:cNvPr>
          <p:cNvSpPr txBox="1"/>
          <p:nvPr/>
        </p:nvSpPr>
        <p:spPr>
          <a:xfrm>
            <a:off x="11780252" y="106980"/>
            <a:ext cx="269626" cy="276999"/>
          </a:xfrm>
          <a:prstGeom prst="rect">
            <a:avLst/>
          </a:prstGeom>
          <a:noFill/>
        </p:spPr>
        <p:txBody>
          <a:bodyPr wrap="none" rtlCol="0">
            <a:spAutoFit/>
          </a:bodyPr>
          <a:lstStyle/>
          <a:p>
            <a:fld id="{944918D1-1C8F-48E6-92D4-4089F97E8793}" type="slidenum">
              <a:rPr lang="ko-KR" altLang="en-US" sz="1200" smtClean="0"/>
              <a:t>13</a:t>
            </a:fld>
            <a:endParaRPr lang="ko-KR" altLang="en-US" sz="1200" dirty="0"/>
          </a:p>
        </p:txBody>
      </p:sp>
      <p:sp>
        <p:nvSpPr>
          <p:cNvPr id="19" name="직사각형 18">
            <a:extLst>
              <a:ext uri="{FF2B5EF4-FFF2-40B4-BE49-F238E27FC236}">
                <a16:creationId xmlns:a16="http://schemas.microsoft.com/office/drawing/2014/main" id="{F5A2A5EF-4614-7C1D-F1B5-F4F51C05330B}"/>
              </a:ext>
            </a:extLst>
          </p:cNvPr>
          <p:cNvSpPr/>
          <p:nvPr/>
        </p:nvSpPr>
        <p:spPr>
          <a:xfrm>
            <a:off x="407368" y="692696"/>
            <a:ext cx="6336704" cy="648072"/>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21" name="직선 화살표 연결선 20">
            <a:extLst>
              <a:ext uri="{FF2B5EF4-FFF2-40B4-BE49-F238E27FC236}">
                <a16:creationId xmlns:a16="http://schemas.microsoft.com/office/drawing/2014/main" id="{B0D25824-FEF4-A0C6-983B-A9D76EC9CD4A}"/>
              </a:ext>
            </a:extLst>
          </p:cNvPr>
          <p:cNvCxnSpPr>
            <a:cxnSpLocks/>
          </p:cNvCxnSpPr>
          <p:nvPr/>
        </p:nvCxnSpPr>
        <p:spPr>
          <a:xfrm flipH="1" flipV="1">
            <a:off x="5591944" y="1217724"/>
            <a:ext cx="288032" cy="23434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직사각형 21">
            <a:extLst>
              <a:ext uri="{FF2B5EF4-FFF2-40B4-BE49-F238E27FC236}">
                <a16:creationId xmlns:a16="http://schemas.microsoft.com/office/drawing/2014/main" id="{7AB8E7D1-5670-47C7-DCBE-F63D1CBF7AFB}"/>
              </a:ext>
            </a:extLst>
          </p:cNvPr>
          <p:cNvSpPr/>
          <p:nvPr/>
        </p:nvSpPr>
        <p:spPr>
          <a:xfrm>
            <a:off x="5447928" y="1561647"/>
            <a:ext cx="1560000" cy="420018"/>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err="1"/>
              <a:t>호버시</a:t>
            </a:r>
            <a:r>
              <a:rPr lang="ko-KR" altLang="en-US" sz="1200" dirty="0"/>
              <a:t> 사용자 메뉴출력</a:t>
            </a:r>
          </a:p>
        </p:txBody>
      </p:sp>
      <p:sp>
        <p:nvSpPr>
          <p:cNvPr id="26" name="직사각형 25">
            <a:extLst>
              <a:ext uri="{FF2B5EF4-FFF2-40B4-BE49-F238E27FC236}">
                <a16:creationId xmlns:a16="http://schemas.microsoft.com/office/drawing/2014/main" id="{C477E5D7-11E9-D736-70F8-1EA5495EFD9B}"/>
              </a:ext>
            </a:extLst>
          </p:cNvPr>
          <p:cNvSpPr/>
          <p:nvPr/>
        </p:nvSpPr>
        <p:spPr>
          <a:xfrm>
            <a:off x="3722088" y="2112485"/>
            <a:ext cx="1643180" cy="439683"/>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보안 설정</a:t>
            </a:r>
          </a:p>
        </p:txBody>
      </p:sp>
    </p:spTree>
    <p:extLst>
      <p:ext uri="{BB962C8B-B14F-4D97-AF65-F5344CB8AC3E}">
        <p14:creationId xmlns:p14="http://schemas.microsoft.com/office/powerpoint/2010/main" val="3284635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E987E-204E-EA00-35BB-9C1C37E074EF}"/>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ADFF39A1-2262-D42C-824B-055E92651A75}"/>
              </a:ext>
            </a:extLst>
          </p:cNvPr>
          <p:cNvSpPr>
            <a:spLocks noGrp="1"/>
          </p:cNvSpPr>
          <p:nvPr>
            <p:ph type="body" sz="quarter" idx="10"/>
          </p:nvPr>
        </p:nvSpPr>
        <p:spPr/>
        <p:txBody>
          <a:bodyPr/>
          <a:lstStyle/>
          <a:p>
            <a:r>
              <a:rPr kumimoji="1" lang="ko-Kore-KR" altLang="en-US" dirty="0"/>
              <a:t>어드민</a:t>
            </a:r>
            <a:r>
              <a:rPr kumimoji="1" lang="ko-KR" altLang="en-US" dirty="0"/>
              <a:t> </a:t>
            </a:r>
            <a:r>
              <a:rPr kumimoji="1" lang="en-US" altLang="ko-KR" dirty="0"/>
              <a:t>:</a:t>
            </a:r>
            <a:r>
              <a:rPr kumimoji="1" lang="ko-KR" altLang="en-US" dirty="0"/>
              <a:t> </a:t>
            </a:r>
            <a:r>
              <a:rPr lang="en-US" altLang="ko-Kore-KR" dirty="0"/>
              <a:t>Chart</a:t>
            </a:r>
            <a:endParaRPr kumimoji="1" lang="ko-Kore-KR" altLang="en-US" dirty="0"/>
          </a:p>
        </p:txBody>
      </p:sp>
      <p:sp>
        <p:nvSpPr>
          <p:cNvPr id="3" name="텍스트 개체 틀 2">
            <a:extLst>
              <a:ext uri="{FF2B5EF4-FFF2-40B4-BE49-F238E27FC236}">
                <a16:creationId xmlns:a16="http://schemas.microsoft.com/office/drawing/2014/main" id="{BA80C0C7-48C2-7D4A-A340-EE8E61D0E593}"/>
              </a:ext>
            </a:extLst>
          </p:cNvPr>
          <p:cNvSpPr>
            <a:spLocks noGrp="1"/>
          </p:cNvSpPr>
          <p:nvPr>
            <p:ph type="body" sz="quarter" idx="11"/>
          </p:nvPr>
        </p:nvSpPr>
        <p:spPr/>
        <p:txBody>
          <a:bodyPr/>
          <a:lstStyle/>
          <a:p>
            <a:r>
              <a:rPr kumimoji="1" lang="ko-Kore-KR" altLang="en-US" dirty="0"/>
              <a:t>어드민</a:t>
            </a:r>
            <a:r>
              <a:rPr kumimoji="1" lang="ko-KR" altLang="en-US" dirty="0"/>
              <a:t> </a:t>
            </a:r>
            <a:r>
              <a:rPr kumimoji="1" lang="en-US" altLang="ko-KR" dirty="0"/>
              <a:t>-</a:t>
            </a:r>
            <a:r>
              <a:rPr kumimoji="1" lang="ko-KR" altLang="en-US" dirty="0"/>
              <a:t> 통계관리</a:t>
            </a:r>
            <a:endParaRPr kumimoji="1" lang="ko-Kore-KR" altLang="en-US" dirty="0"/>
          </a:p>
        </p:txBody>
      </p:sp>
      <p:sp>
        <p:nvSpPr>
          <p:cNvPr id="7" name="직사각형 6">
            <a:extLst>
              <a:ext uri="{FF2B5EF4-FFF2-40B4-BE49-F238E27FC236}">
                <a16:creationId xmlns:a16="http://schemas.microsoft.com/office/drawing/2014/main" id="{43D5DBA0-2033-E30A-D713-A78DCD0F2E7B}"/>
              </a:ext>
            </a:extLst>
          </p:cNvPr>
          <p:cNvSpPr/>
          <p:nvPr/>
        </p:nvSpPr>
        <p:spPr>
          <a:xfrm>
            <a:off x="4735199" y="803997"/>
            <a:ext cx="1000761" cy="36004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a:t>닉네임표기</a:t>
            </a:r>
            <a:endParaRPr lang="ko-KR" altLang="en-US" sz="1200" dirty="0"/>
          </a:p>
        </p:txBody>
      </p:sp>
      <p:sp>
        <p:nvSpPr>
          <p:cNvPr id="8" name="타원 7">
            <a:extLst>
              <a:ext uri="{FF2B5EF4-FFF2-40B4-BE49-F238E27FC236}">
                <a16:creationId xmlns:a16="http://schemas.microsoft.com/office/drawing/2014/main" id="{1BD360ED-A3E2-0F30-5288-313A1916E8C6}"/>
              </a:ext>
            </a:extLst>
          </p:cNvPr>
          <p:cNvSpPr/>
          <p:nvPr/>
        </p:nvSpPr>
        <p:spPr>
          <a:xfrm>
            <a:off x="4327327" y="685846"/>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1</a:t>
            </a:r>
            <a:endParaRPr lang="ko-KR" altLang="en-US" sz="1200" dirty="0"/>
          </a:p>
        </p:txBody>
      </p:sp>
      <p:sp>
        <p:nvSpPr>
          <p:cNvPr id="12" name="타원 11">
            <a:extLst>
              <a:ext uri="{FF2B5EF4-FFF2-40B4-BE49-F238E27FC236}">
                <a16:creationId xmlns:a16="http://schemas.microsoft.com/office/drawing/2014/main" id="{6D7DFF65-F37E-7E7E-C8F9-380933AED65B}"/>
              </a:ext>
            </a:extLst>
          </p:cNvPr>
          <p:cNvSpPr/>
          <p:nvPr/>
        </p:nvSpPr>
        <p:spPr>
          <a:xfrm>
            <a:off x="1747250" y="2515546"/>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2</a:t>
            </a:r>
            <a:endParaRPr lang="ko-KR" altLang="en-US" sz="1200" dirty="0"/>
          </a:p>
        </p:txBody>
      </p:sp>
      <p:sp>
        <p:nvSpPr>
          <p:cNvPr id="15" name="직사각형 14">
            <a:extLst>
              <a:ext uri="{FF2B5EF4-FFF2-40B4-BE49-F238E27FC236}">
                <a16:creationId xmlns:a16="http://schemas.microsoft.com/office/drawing/2014/main" id="{5CD4D39E-120F-D4FC-201E-F9527C5679A1}"/>
              </a:ext>
            </a:extLst>
          </p:cNvPr>
          <p:cNvSpPr/>
          <p:nvPr/>
        </p:nvSpPr>
        <p:spPr>
          <a:xfrm>
            <a:off x="407368" y="692696"/>
            <a:ext cx="6336704" cy="590465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aphicFrame>
        <p:nvGraphicFramePr>
          <p:cNvPr id="16" name="표 15">
            <a:extLst>
              <a:ext uri="{FF2B5EF4-FFF2-40B4-BE49-F238E27FC236}">
                <a16:creationId xmlns:a16="http://schemas.microsoft.com/office/drawing/2014/main" id="{1E1266BD-5FB5-85EC-094E-277F9D965A59}"/>
              </a:ext>
            </a:extLst>
          </p:cNvPr>
          <p:cNvGraphicFramePr>
            <a:graphicFrameLocks noGrp="1"/>
          </p:cNvGraphicFramePr>
          <p:nvPr>
            <p:extLst>
              <p:ext uri="{D42A27DB-BD31-4B8C-83A1-F6EECF244321}">
                <p14:modId xmlns:p14="http://schemas.microsoft.com/office/powerpoint/2010/main" val="273699745"/>
              </p:ext>
            </p:extLst>
          </p:nvPr>
        </p:nvGraphicFramePr>
        <p:xfrm>
          <a:off x="8688288" y="692696"/>
          <a:ext cx="3384376" cy="382417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r>
                        <a:rPr lang="en-US" altLang="ko-KR" sz="800" b="1" dirty="0"/>
                        <a:t>1. </a:t>
                      </a:r>
                      <a:r>
                        <a:rPr lang="ko-KR" altLang="en-US" sz="800" b="1" dirty="0"/>
                        <a:t>상단 사용자 식별 정보 영역</a:t>
                      </a:r>
                      <a:r>
                        <a:rPr lang="en-US" altLang="ko-KR" sz="800" dirty="0"/>
                        <a:t>:</a:t>
                      </a:r>
                    </a:p>
                    <a:p>
                      <a:r>
                        <a:rPr lang="ko-KR" altLang="en-US" sz="800" dirty="0"/>
                        <a:t>사용자 로그인 시 상단에 닉네임</a:t>
                      </a:r>
                      <a:r>
                        <a:rPr lang="en-US" altLang="ko-KR" sz="800" dirty="0"/>
                        <a:t>(</a:t>
                      </a:r>
                      <a:r>
                        <a:rPr lang="ko-KR" altLang="en-US" sz="800" dirty="0"/>
                        <a:t>혹은 프로필</a:t>
                      </a:r>
                      <a:r>
                        <a:rPr lang="en-US" altLang="ko-KR" sz="800" dirty="0"/>
                        <a:t>)</a:t>
                      </a:r>
                      <a:r>
                        <a:rPr lang="ko-KR" altLang="en-US" sz="800" dirty="0"/>
                        <a:t>을 표시하며</a:t>
                      </a:r>
                      <a:endParaRPr lang="en-US" altLang="ko-KR" sz="800" dirty="0"/>
                    </a:p>
                    <a:p>
                      <a:r>
                        <a:rPr lang="ko-KR" altLang="en-US" sz="800" dirty="0"/>
                        <a:t>마우스 </a:t>
                      </a:r>
                      <a:r>
                        <a:rPr lang="ko-KR" altLang="en-US" sz="800" dirty="0" err="1"/>
                        <a:t>호버</a:t>
                      </a:r>
                      <a:r>
                        <a:rPr lang="ko-KR" altLang="en-US" sz="800" dirty="0"/>
                        <a:t> 시 사용자 메뉴 출력 가능 </a:t>
                      </a:r>
                      <a:r>
                        <a:rPr lang="en-US" altLang="ko-KR" sz="800" dirty="0"/>
                        <a:t>(</a:t>
                      </a:r>
                      <a:r>
                        <a:rPr lang="ko-KR" altLang="en-US" sz="800" dirty="0"/>
                        <a:t>예</a:t>
                      </a:r>
                      <a:r>
                        <a:rPr lang="en-US" altLang="ko-KR" sz="800" dirty="0"/>
                        <a:t>: </a:t>
                      </a:r>
                      <a:r>
                        <a:rPr lang="ko-KR" altLang="en-US" sz="800" dirty="0"/>
                        <a:t>로그아웃</a:t>
                      </a:r>
                      <a:r>
                        <a:rPr lang="en-US" altLang="ko-KR" sz="800" dirty="0"/>
                        <a:t>, </a:t>
                      </a:r>
                      <a:r>
                        <a:rPr lang="ko-KR" altLang="en-US" sz="800" dirty="0"/>
                        <a:t>설정 등</a:t>
                      </a:r>
                      <a:r>
                        <a:rPr lang="en-US" altLang="ko-KR" sz="800" dirty="0"/>
                        <a:t>)</a:t>
                      </a:r>
                      <a:endParaRPr lang="ko-KR" altLang="en-US" sz="800" dirty="0"/>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r>
                        <a:rPr lang="en-US" altLang="ko-KR" sz="800" b="1" dirty="0"/>
                        <a:t>2. </a:t>
                      </a:r>
                      <a:r>
                        <a:rPr lang="ko-KR" altLang="en-US" sz="800" b="1" dirty="0"/>
                        <a:t>본문 영역 </a:t>
                      </a:r>
                      <a:r>
                        <a:rPr lang="en-US" altLang="ko-KR" sz="800" b="1" dirty="0"/>
                        <a:t>(</a:t>
                      </a:r>
                      <a:r>
                        <a:rPr lang="ko-KR" altLang="en-US" sz="800" b="1" dirty="0"/>
                        <a:t>대시보드</a:t>
                      </a:r>
                      <a:r>
                        <a:rPr lang="en-US" altLang="ko-KR" sz="800" b="1" dirty="0"/>
                        <a:t>)</a:t>
                      </a:r>
                      <a:endParaRPr lang="ko-KR" altLang="en-US" sz="800" dirty="0"/>
                    </a:p>
                    <a:p>
                      <a:r>
                        <a:rPr lang="ko-KR" altLang="en-US" sz="800" dirty="0"/>
                        <a:t>사용자 보유 게임</a:t>
                      </a:r>
                      <a:r>
                        <a:rPr lang="en-US" altLang="ko-KR" sz="800" dirty="0"/>
                        <a:t>, </a:t>
                      </a:r>
                      <a:r>
                        <a:rPr lang="ko-KR" altLang="en-US" sz="800" dirty="0"/>
                        <a:t>지갑 잔액</a:t>
                      </a:r>
                      <a:r>
                        <a:rPr lang="en-US" altLang="ko-KR" sz="800" dirty="0"/>
                        <a:t>, </a:t>
                      </a:r>
                      <a:r>
                        <a:rPr lang="ko-KR" altLang="en-US" sz="800" dirty="0"/>
                        <a:t>최근 구매 이력 등을 카드 형태로 제공</a:t>
                      </a:r>
                    </a:p>
                    <a:p>
                      <a:r>
                        <a:rPr lang="ko-KR" altLang="en-US" sz="800" dirty="0"/>
                        <a:t>사용자 활동 데이터를 시각적으로 보여주는 개인용 </a:t>
                      </a:r>
                      <a:r>
                        <a:rPr lang="ko-KR" altLang="en-US" sz="800" dirty="0" err="1"/>
                        <a:t>요약판</a:t>
                      </a:r>
                      <a:endParaRPr lang="ko-KR" altLang="en-US" sz="800" dirty="0"/>
                    </a:p>
                    <a:p>
                      <a:r>
                        <a:rPr lang="ko-KR" altLang="en-US" sz="800" dirty="0"/>
                        <a:t>각 데이터는 서버 또는 </a:t>
                      </a:r>
                      <a:r>
                        <a:rPr lang="en-US" altLang="ko-KR" sz="800" dirty="0"/>
                        <a:t>DB</a:t>
                      </a:r>
                      <a:r>
                        <a:rPr lang="ko-KR" altLang="en-US" sz="800" dirty="0"/>
                        <a:t>에서 실시간 연동하여 최신 정보 반영</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b="1" dirty="0"/>
                        <a:t>보유 중인 게임</a:t>
                      </a:r>
                      <a:r>
                        <a:rPr lang="en-US" altLang="ko-KR" sz="900" dirty="0"/>
                        <a:t>: </a:t>
                      </a:r>
                      <a:r>
                        <a:rPr lang="ko-KR" altLang="en-US" sz="900" dirty="0"/>
                        <a:t>현재 계정에서 구매 완료된 게임 수량 출력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900" b="1" dirty="0"/>
                        <a:t>지갑 잔액</a:t>
                      </a:r>
                      <a:r>
                        <a:rPr lang="en-US" altLang="ko-KR" sz="900" dirty="0"/>
                        <a:t>: </a:t>
                      </a:r>
                      <a:r>
                        <a:rPr lang="ko-KR" altLang="en-US" sz="900" dirty="0"/>
                        <a:t>해당 사용자의 가상 잔액 또는 포인트 잔액 표시</a:t>
                      </a:r>
                      <a:endParaRPr kumimoji="1" lang="ko-KR" altLang="en-US"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b="1" dirty="0"/>
                        <a:t>최근 구매한 게임</a:t>
                      </a:r>
                      <a:r>
                        <a:rPr lang="en-US" altLang="ko-KR" sz="900" dirty="0"/>
                        <a:t>: </a:t>
                      </a:r>
                      <a:r>
                        <a:rPr lang="ko-KR" altLang="en-US" sz="900" dirty="0"/>
                        <a:t>최근 결제 완료된 게임 목록과 구매 일자를 리스트로 출력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900" b="1" dirty="0"/>
                        <a:t>디자인 구성</a:t>
                      </a:r>
                      <a:r>
                        <a:rPr lang="en-US" altLang="ko-KR" sz="900" dirty="0"/>
                        <a:t>: </a:t>
                      </a:r>
                      <a:r>
                        <a:rPr lang="ko-KR" altLang="en-US" sz="900" dirty="0"/>
                        <a:t>각 항목을 카드 형태로 나눠 정보 시각화 및 가독성 강화</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5" name="직사각형 4">
            <a:extLst>
              <a:ext uri="{FF2B5EF4-FFF2-40B4-BE49-F238E27FC236}">
                <a16:creationId xmlns:a16="http://schemas.microsoft.com/office/drawing/2014/main" id="{E7785CF7-DF9D-C64C-A9F4-A81018518F06}"/>
              </a:ext>
            </a:extLst>
          </p:cNvPr>
          <p:cNvSpPr/>
          <p:nvPr/>
        </p:nvSpPr>
        <p:spPr>
          <a:xfrm>
            <a:off x="1891266" y="2984039"/>
            <a:ext cx="3368908" cy="275743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err="1">
                <a:solidFill>
                  <a:schemeClr val="tx1"/>
                </a:solidFill>
              </a:rPr>
              <a:t>보유중인게임</a:t>
            </a:r>
            <a:endParaRPr lang="en-US" altLang="ko-KR" sz="1200" dirty="0">
              <a:solidFill>
                <a:schemeClr val="tx1"/>
              </a:solidFill>
            </a:endParaRPr>
          </a:p>
          <a:p>
            <a:pPr algn="ctr"/>
            <a:endParaRPr lang="en-US" altLang="ko-KR" sz="1200" dirty="0">
              <a:solidFill>
                <a:schemeClr val="tx1"/>
              </a:solidFill>
            </a:endParaRPr>
          </a:p>
          <a:p>
            <a:pPr algn="ctr"/>
            <a:r>
              <a:rPr lang="ko-KR" altLang="en-US" sz="1200" dirty="0">
                <a:solidFill>
                  <a:schemeClr val="tx1"/>
                </a:solidFill>
              </a:rPr>
              <a:t>지갑 잔액</a:t>
            </a:r>
            <a:endParaRPr lang="en-US" altLang="ko-KR" sz="1200" dirty="0">
              <a:solidFill>
                <a:schemeClr val="tx1"/>
              </a:solidFill>
            </a:endParaRPr>
          </a:p>
          <a:p>
            <a:pPr algn="ctr"/>
            <a:endParaRPr lang="en-US" altLang="ko-KR" sz="1200" dirty="0">
              <a:solidFill>
                <a:schemeClr val="tx1"/>
              </a:solidFill>
            </a:endParaRPr>
          </a:p>
          <a:p>
            <a:pPr algn="ctr"/>
            <a:r>
              <a:rPr lang="ko-KR" altLang="en-US" sz="1200" dirty="0">
                <a:solidFill>
                  <a:schemeClr val="tx1"/>
                </a:solidFill>
              </a:rPr>
              <a:t>최근구매한 게임</a:t>
            </a:r>
          </a:p>
        </p:txBody>
      </p:sp>
      <p:sp>
        <p:nvSpPr>
          <p:cNvPr id="18" name="TextBox 17">
            <a:extLst>
              <a:ext uri="{FF2B5EF4-FFF2-40B4-BE49-F238E27FC236}">
                <a16:creationId xmlns:a16="http://schemas.microsoft.com/office/drawing/2014/main" id="{521E6230-7958-BCEA-5190-395194B332BC}"/>
              </a:ext>
            </a:extLst>
          </p:cNvPr>
          <p:cNvSpPr txBox="1"/>
          <p:nvPr/>
        </p:nvSpPr>
        <p:spPr>
          <a:xfrm>
            <a:off x="11780252" y="106980"/>
            <a:ext cx="269626" cy="276999"/>
          </a:xfrm>
          <a:prstGeom prst="rect">
            <a:avLst/>
          </a:prstGeom>
          <a:noFill/>
        </p:spPr>
        <p:txBody>
          <a:bodyPr wrap="none" rtlCol="0">
            <a:spAutoFit/>
          </a:bodyPr>
          <a:lstStyle/>
          <a:p>
            <a:fld id="{944918D1-1C8F-48E6-92D4-4089F97E8793}" type="slidenum">
              <a:rPr lang="ko-KR" altLang="en-US" sz="1200" smtClean="0"/>
              <a:t>14</a:t>
            </a:fld>
            <a:endParaRPr lang="ko-KR" altLang="en-US" sz="1200" dirty="0"/>
          </a:p>
        </p:txBody>
      </p:sp>
      <p:sp>
        <p:nvSpPr>
          <p:cNvPr id="19" name="직사각형 18">
            <a:extLst>
              <a:ext uri="{FF2B5EF4-FFF2-40B4-BE49-F238E27FC236}">
                <a16:creationId xmlns:a16="http://schemas.microsoft.com/office/drawing/2014/main" id="{23518AF4-96FC-3478-3957-E0097A98F42D}"/>
              </a:ext>
            </a:extLst>
          </p:cNvPr>
          <p:cNvSpPr/>
          <p:nvPr/>
        </p:nvSpPr>
        <p:spPr>
          <a:xfrm>
            <a:off x="407368" y="692696"/>
            <a:ext cx="6336704" cy="648072"/>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21" name="직선 화살표 연결선 20">
            <a:extLst>
              <a:ext uri="{FF2B5EF4-FFF2-40B4-BE49-F238E27FC236}">
                <a16:creationId xmlns:a16="http://schemas.microsoft.com/office/drawing/2014/main" id="{D7DD31C7-4E39-2721-316A-E0193834F2B0}"/>
              </a:ext>
            </a:extLst>
          </p:cNvPr>
          <p:cNvCxnSpPr>
            <a:cxnSpLocks/>
          </p:cNvCxnSpPr>
          <p:nvPr/>
        </p:nvCxnSpPr>
        <p:spPr>
          <a:xfrm flipH="1" flipV="1">
            <a:off x="5455987" y="1290615"/>
            <a:ext cx="288032" cy="23434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직사각형 21">
            <a:extLst>
              <a:ext uri="{FF2B5EF4-FFF2-40B4-BE49-F238E27FC236}">
                <a16:creationId xmlns:a16="http://schemas.microsoft.com/office/drawing/2014/main" id="{026C33A4-178E-67AC-5C6D-313C04651495}"/>
              </a:ext>
            </a:extLst>
          </p:cNvPr>
          <p:cNvSpPr/>
          <p:nvPr/>
        </p:nvSpPr>
        <p:spPr>
          <a:xfrm>
            <a:off x="5099976" y="1632530"/>
            <a:ext cx="1560000" cy="420018"/>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err="1"/>
              <a:t>호버시</a:t>
            </a:r>
            <a:r>
              <a:rPr lang="ko-KR" altLang="en-US" sz="1200" dirty="0"/>
              <a:t> 사용자 메뉴출력</a:t>
            </a:r>
          </a:p>
        </p:txBody>
      </p:sp>
      <p:sp>
        <p:nvSpPr>
          <p:cNvPr id="6" name="직사각형 5">
            <a:extLst>
              <a:ext uri="{FF2B5EF4-FFF2-40B4-BE49-F238E27FC236}">
                <a16:creationId xmlns:a16="http://schemas.microsoft.com/office/drawing/2014/main" id="{C4CD69EF-9B16-9621-FC3E-32BF108E1E5C}"/>
              </a:ext>
            </a:extLst>
          </p:cNvPr>
          <p:cNvSpPr/>
          <p:nvPr/>
        </p:nvSpPr>
        <p:spPr>
          <a:xfrm>
            <a:off x="2235838" y="3140968"/>
            <a:ext cx="2664296" cy="504056"/>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대시보드</a:t>
            </a:r>
          </a:p>
        </p:txBody>
      </p:sp>
    </p:spTree>
    <p:extLst>
      <p:ext uri="{BB962C8B-B14F-4D97-AF65-F5344CB8AC3E}">
        <p14:creationId xmlns:p14="http://schemas.microsoft.com/office/powerpoint/2010/main" val="1146157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613C2-3FC1-E497-51F3-F366972F969D}"/>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E035937-BBF3-3E36-C891-A9C977BFCCA9}"/>
              </a:ext>
            </a:extLst>
          </p:cNvPr>
          <p:cNvSpPr>
            <a:spLocks noGrp="1"/>
          </p:cNvSpPr>
          <p:nvPr>
            <p:ph type="body" sz="quarter" idx="10"/>
          </p:nvPr>
        </p:nvSpPr>
        <p:spPr/>
        <p:txBody>
          <a:bodyPr/>
          <a:lstStyle/>
          <a:p>
            <a:r>
              <a:rPr kumimoji="1" lang="ko-Kore-KR" altLang="en-US" dirty="0"/>
              <a:t>어드민</a:t>
            </a:r>
            <a:r>
              <a:rPr kumimoji="1" lang="ko-KR" altLang="en-US" dirty="0"/>
              <a:t> </a:t>
            </a:r>
            <a:r>
              <a:rPr kumimoji="1" lang="en-US" altLang="ko-KR" dirty="0"/>
              <a:t>:</a:t>
            </a:r>
            <a:r>
              <a:rPr kumimoji="1" lang="ko-KR" altLang="en-US" dirty="0"/>
              <a:t> </a:t>
            </a:r>
            <a:r>
              <a:rPr lang="en-US" altLang="ko-Kore-KR" dirty="0"/>
              <a:t>Chart</a:t>
            </a:r>
            <a:endParaRPr kumimoji="1" lang="ko-Kore-KR" altLang="en-US" dirty="0"/>
          </a:p>
        </p:txBody>
      </p:sp>
      <p:sp>
        <p:nvSpPr>
          <p:cNvPr id="3" name="텍스트 개체 틀 2">
            <a:extLst>
              <a:ext uri="{FF2B5EF4-FFF2-40B4-BE49-F238E27FC236}">
                <a16:creationId xmlns:a16="http://schemas.microsoft.com/office/drawing/2014/main" id="{8AFD5EA4-A0F2-CE51-6B1C-5E69EFA2FDD8}"/>
              </a:ext>
            </a:extLst>
          </p:cNvPr>
          <p:cNvSpPr>
            <a:spLocks noGrp="1"/>
          </p:cNvSpPr>
          <p:nvPr>
            <p:ph type="body" sz="quarter" idx="11"/>
          </p:nvPr>
        </p:nvSpPr>
        <p:spPr/>
        <p:txBody>
          <a:bodyPr/>
          <a:lstStyle/>
          <a:p>
            <a:r>
              <a:rPr kumimoji="1" lang="ko-Kore-KR" altLang="en-US" dirty="0"/>
              <a:t>어드민</a:t>
            </a:r>
            <a:r>
              <a:rPr kumimoji="1" lang="ko-KR" altLang="en-US" dirty="0"/>
              <a:t> </a:t>
            </a:r>
            <a:r>
              <a:rPr kumimoji="1" lang="en-US" altLang="ko-KR" dirty="0"/>
              <a:t>-</a:t>
            </a:r>
            <a:r>
              <a:rPr kumimoji="1" lang="ko-KR" altLang="en-US" dirty="0"/>
              <a:t> 통계관리</a:t>
            </a:r>
            <a:endParaRPr kumimoji="1" lang="ko-Kore-KR" altLang="en-US" dirty="0"/>
          </a:p>
        </p:txBody>
      </p:sp>
      <p:sp>
        <p:nvSpPr>
          <p:cNvPr id="7" name="직사각형 6">
            <a:extLst>
              <a:ext uri="{FF2B5EF4-FFF2-40B4-BE49-F238E27FC236}">
                <a16:creationId xmlns:a16="http://schemas.microsoft.com/office/drawing/2014/main" id="{BECE8825-3607-5DCC-14CD-A73ED24F4986}"/>
              </a:ext>
            </a:extLst>
          </p:cNvPr>
          <p:cNvSpPr/>
          <p:nvPr/>
        </p:nvSpPr>
        <p:spPr>
          <a:xfrm>
            <a:off x="4735199" y="803997"/>
            <a:ext cx="1000761" cy="36004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a:t>닉네임표기</a:t>
            </a:r>
            <a:endParaRPr lang="ko-KR" altLang="en-US" sz="1200" dirty="0"/>
          </a:p>
        </p:txBody>
      </p:sp>
      <p:sp>
        <p:nvSpPr>
          <p:cNvPr id="8" name="타원 7">
            <a:extLst>
              <a:ext uri="{FF2B5EF4-FFF2-40B4-BE49-F238E27FC236}">
                <a16:creationId xmlns:a16="http://schemas.microsoft.com/office/drawing/2014/main" id="{1055766B-0629-7204-8A1F-87AE8113CA20}"/>
              </a:ext>
            </a:extLst>
          </p:cNvPr>
          <p:cNvSpPr/>
          <p:nvPr/>
        </p:nvSpPr>
        <p:spPr>
          <a:xfrm>
            <a:off x="4327327" y="685846"/>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1</a:t>
            </a:r>
            <a:endParaRPr lang="ko-KR" altLang="en-US" sz="1200" dirty="0"/>
          </a:p>
        </p:txBody>
      </p:sp>
      <p:sp>
        <p:nvSpPr>
          <p:cNvPr id="12" name="타원 11">
            <a:extLst>
              <a:ext uri="{FF2B5EF4-FFF2-40B4-BE49-F238E27FC236}">
                <a16:creationId xmlns:a16="http://schemas.microsoft.com/office/drawing/2014/main" id="{AD585F87-E302-F326-492A-066138CACA53}"/>
              </a:ext>
            </a:extLst>
          </p:cNvPr>
          <p:cNvSpPr/>
          <p:nvPr/>
        </p:nvSpPr>
        <p:spPr>
          <a:xfrm>
            <a:off x="1747250" y="2515546"/>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2</a:t>
            </a:r>
            <a:endParaRPr lang="ko-KR" altLang="en-US" sz="1200" dirty="0"/>
          </a:p>
        </p:txBody>
      </p:sp>
      <p:sp>
        <p:nvSpPr>
          <p:cNvPr id="15" name="직사각형 14">
            <a:extLst>
              <a:ext uri="{FF2B5EF4-FFF2-40B4-BE49-F238E27FC236}">
                <a16:creationId xmlns:a16="http://schemas.microsoft.com/office/drawing/2014/main" id="{1829987C-C15A-C433-0C72-7F3CB9232CA8}"/>
              </a:ext>
            </a:extLst>
          </p:cNvPr>
          <p:cNvSpPr/>
          <p:nvPr/>
        </p:nvSpPr>
        <p:spPr>
          <a:xfrm>
            <a:off x="407368" y="692696"/>
            <a:ext cx="6336704" cy="590465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aphicFrame>
        <p:nvGraphicFramePr>
          <p:cNvPr id="16" name="표 15">
            <a:extLst>
              <a:ext uri="{FF2B5EF4-FFF2-40B4-BE49-F238E27FC236}">
                <a16:creationId xmlns:a16="http://schemas.microsoft.com/office/drawing/2014/main" id="{7A6DD6A7-E8BE-80C6-7679-ACD8ED011C62}"/>
              </a:ext>
            </a:extLst>
          </p:cNvPr>
          <p:cNvGraphicFramePr>
            <a:graphicFrameLocks noGrp="1"/>
          </p:cNvGraphicFramePr>
          <p:nvPr>
            <p:extLst>
              <p:ext uri="{D42A27DB-BD31-4B8C-83A1-F6EECF244321}">
                <p14:modId xmlns:p14="http://schemas.microsoft.com/office/powerpoint/2010/main" val="3663700866"/>
              </p:ext>
            </p:extLst>
          </p:nvPr>
        </p:nvGraphicFramePr>
        <p:xfrm>
          <a:off x="8688288" y="692696"/>
          <a:ext cx="3384376" cy="427164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r>
                        <a:rPr lang="en-US" altLang="ko-KR" sz="800" b="1" dirty="0"/>
                        <a:t>1. </a:t>
                      </a:r>
                      <a:r>
                        <a:rPr lang="ko-KR" altLang="en-US" sz="800" b="1" dirty="0"/>
                        <a:t>상단 사용자 식별 정보 영역</a:t>
                      </a:r>
                      <a:r>
                        <a:rPr lang="en-US" altLang="ko-KR" sz="800" dirty="0"/>
                        <a:t>:</a:t>
                      </a:r>
                    </a:p>
                    <a:p>
                      <a:r>
                        <a:rPr lang="ko-KR" altLang="en-US" sz="800" dirty="0"/>
                        <a:t>사용자 로그인 시 상단에 닉네임</a:t>
                      </a:r>
                      <a:r>
                        <a:rPr lang="en-US" altLang="ko-KR" sz="800" dirty="0"/>
                        <a:t>(</a:t>
                      </a:r>
                      <a:r>
                        <a:rPr lang="ko-KR" altLang="en-US" sz="800" dirty="0"/>
                        <a:t>혹은 프로필</a:t>
                      </a:r>
                      <a:r>
                        <a:rPr lang="en-US" altLang="ko-KR" sz="800" dirty="0"/>
                        <a:t>)</a:t>
                      </a:r>
                      <a:r>
                        <a:rPr lang="ko-KR" altLang="en-US" sz="800" dirty="0"/>
                        <a:t>을 표시하며</a:t>
                      </a:r>
                      <a:endParaRPr lang="en-US" altLang="ko-KR" sz="800" dirty="0"/>
                    </a:p>
                    <a:p>
                      <a:r>
                        <a:rPr lang="ko-KR" altLang="en-US" sz="800" dirty="0"/>
                        <a:t>마우스 </a:t>
                      </a:r>
                      <a:r>
                        <a:rPr lang="ko-KR" altLang="en-US" sz="800" dirty="0" err="1"/>
                        <a:t>호버</a:t>
                      </a:r>
                      <a:r>
                        <a:rPr lang="ko-KR" altLang="en-US" sz="800" dirty="0"/>
                        <a:t> 시 사용자 메뉴 출력 가능 </a:t>
                      </a:r>
                      <a:r>
                        <a:rPr lang="en-US" altLang="ko-KR" sz="800" dirty="0"/>
                        <a:t>(</a:t>
                      </a:r>
                      <a:r>
                        <a:rPr lang="ko-KR" altLang="en-US" sz="800" dirty="0"/>
                        <a:t>예</a:t>
                      </a:r>
                      <a:r>
                        <a:rPr lang="en-US" altLang="ko-KR" sz="800" dirty="0"/>
                        <a:t>: </a:t>
                      </a:r>
                      <a:r>
                        <a:rPr lang="ko-KR" altLang="en-US" sz="800" dirty="0"/>
                        <a:t>로그아웃</a:t>
                      </a:r>
                      <a:r>
                        <a:rPr lang="en-US" altLang="ko-KR" sz="800" dirty="0"/>
                        <a:t>, </a:t>
                      </a:r>
                      <a:r>
                        <a:rPr lang="ko-KR" altLang="en-US" sz="800" dirty="0"/>
                        <a:t>설정 등</a:t>
                      </a:r>
                      <a:r>
                        <a:rPr lang="en-US" altLang="ko-KR" sz="800" dirty="0"/>
                        <a:t>)</a:t>
                      </a:r>
                      <a:endParaRPr lang="ko-KR" altLang="en-US" sz="800" dirty="0"/>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r>
                        <a:rPr lang="en-US" altLang="ko-KR" sz="800" b="1" dirty="0"/>
                        <a:t>2. </a:t>
                      </a:r>
                      <a:r>
                        <a:rPr lang="ko-KR" altLang="en-US" sz="800" b="1" dirty="0"/>
                        <a:t>라이브러리 영역 개요</a:t>
                      </a:r>
                      <a:endParaRPr lang="ko-KR" altLang="en-US" sz="800" dirty="0"/>
                    </a:p>
                    <a:p>
                      <a:r>
                        <a:rPr lang="ko-KR" altLang="en-US" sz="800" dirty="0"/>
                        <a:t>사용자가 구매한 게임 목록을 카드 형태로 출력</a:t>
                      </a:r>
                    </a:p>
                    <a:p>
                      <a:r>
                        <a:rPr lang="ko-KR" altLang="en-US" sz="800" dirty="0"/>
                        <a:t>각 항목에는 게임 이미지</a:t>
                      </a:r>
                      <a:r>
                        <a:rPr lang="en-US" altLang="ko-KR" sz="800" dirty="0"/>
                        <a:t>, </a:t>
                      </a:r>
                      <a:r>
                        <a:rPr lang="ko-KR" altLang="en-US" sz="800" dirty="0" err="1"/>
                        <a:t>게임명</a:t>
                      </a:r>
                      <a:r>
                        <a:rPr lang="en-US" altLang="ko-KR" sz="800" dirty="0"/>
                        <a:t>, </a:t>
                      </a:r>
                      <a:r>
                        <a:rPr lang="ko-KR" altLang="en-US" sz="800" dirty="0"/>
                        <a:t>구매일자</a:t>
                      </a:r>
                      <a:r>
                        <a:rPr lang="en-US" altLang="ko-KR" sz="800" dirty="0"/>
                        <a:t>, </a:t>
                      </a:r>
                      <a:r>
                        <a:rPr lang="ko-KR" altLang="en-US" sz="800" dirty="0"/>
                        <a:t>실행 버튼 포함</a:t>
                      </a:r>
                    </a:p>
                    <a:p>
                      <a:r>
                        <a:rPr lang="ko-KR" altLang="en-US" sz="800" dirty="0"/>
                        <a:t>사용자가 보유한 모든 게임을 시각적으로 확인 가능하며</a:t>
                      </a:r>
                      <a:r>
                        <a:rPr lang="en-US" altLang="ko-KR" sz="800" dirty="0"/>
                        <a:t>, </a:t>
                      </a:r>
                      <a:r>
                        <a:rPr lang="ko-KR" altLang="en-US" sz="800" dirty="0"/>
                        <a:t>추가 로딩도 지원</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b="1" dirty="0"/>
                        <a:t>게임 목록 출력</a:t>
                      </a:r>
                      <a:r>
                        <a:rPr lang="en-US" altLang="ko-KR" sz="900" dirty="0"/>
                        <a:t>: </a:t>
                      </a:r>
                      <a:r>
                        <a:rPr lang="ko-KR" altLang="en-US" sz="900" dirty="0"/>
                        <a:t>사용자 계정에 등록된 구매 게임을 목록 형식으로 출력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900" b="1" dirty="0"/>
                        <a:t>게임 썸네일 이미지</a:t>
                      </a:r>
                      <a:r>
                        <a:rPr lang="en-US" altLang="ko-KR" sz="900" dirty="0"/>
                        <a:t>: </a:t>
                      </a:r>
                      <a:r>
                        <a:rPr lang="ko-KR" altLang="en-US" sz="900" dirty="0"/>
                        <a:t>각 게임의 대표 이미지</a:t>
                      </a:r>
                      <a:r>
                        <a:rPr lang="en-US" altLang="ko-KR" sz="900" dirty="0"/>
                        <a:t>(</a:t>
                      </a:r>
                      <a:r>
                        <a:rPr lang="ko-KR" altLang="en-US" sz="900" dirty="0"/>
                        <a:t>썸네일</a:t>
                      </a:r>
                      <a:r>
                        <a:rPr lang="en-US" altLang="ko-KR" sz="900" dirty="0"/>
                        <a:t>) </a:t>
                      </a:r>
                      <a:r>
                        <a:rPr lang="ko-KR" altLang="en-US" sz="900" dirty="0"/>
                        <a:t>출력</a:t>
                      </a:r>
                      <a:endParaRPr kumimoji="1" lang="ko-KR" altLang="en-US"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b="1" dirty="0" err="1"/>
                        <a:t>게임명</a:t>
                      </a:r>
                      <a:r>
                        <a:rPr lang="ko-KR" altLang="en-US" sz="900" b="1" dirty="0"/>
                        <a:t> 및 구매일</a:t>
                      </a:r>
                      <a:r>
                        <a:rPr lang="en-US" altLang="ko-KR" sz="900" dirty="0"/>
                        <a:t>: </a:t>
                      </a:r>
                      <a:r>
                        <a:rPr lang="ko-KR" altLang="en-US" sz="900" dirty="0"/>
                        <a:t>게임 제목과 구매 날짜 정보를 함께 표시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900" b="1" dirty="0"/>
                        <a:t>설치 </a:t>
                      </a:r>
                      <a:r>
                        <a:rPr lang="en-US" altLang="ko-KR" sz="900" b="1" dirty="0"/>
                        <a:t>/ </a:t>
                      </a:r>
                      <a:r>
                        <a:rPr lang="ko-KR" altLang="en-US" sz="900" b="1" dirty="0"/>
                        <a:t>실행 버튼</a:t>
                      </a:r>
                      <a:r>
                        <a:rPr lang="en-US" altLang="ko-KR" sz="900" dirty="0"/>
                        <a:t>: </a:t>
                      </a:r>
                      <a:r>
                        <a:rPr lang="ko-KR" altLang="en-US" sz="900" dirty="0"/>
                        <a:t>게임 실행 기능 연결 </a:t>
                      </a:r>
                      <a:r>
                        <a:rPr lang="en-US" altLang="ko-KR" sz="900" dirty="0"/>
                        <a:t>(</a:t>
                      </a:r>
                      <a:r>
                        <a:rPr lang="ko-KR" altLang="en-US" sz="900" dirty="0"/>
                        <a:t>추후 다운로드 경로 또는 실행 스크립트 연동 가능</a:t>
                      </a:r>
                      <a:r>
                        <a:rPr lang="en-US" altLang="ko-KR" sz="900" dirty="0"/>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b="1" dirty="0" err="1"/>
                        <a:t>더보기</a:t>
                      </a:r>
                      <a:r>
                        <a:rPr lang="ko-KR" altLang="en-US" sz="900" b="1" dirty="0"/>
                        <a:t> 버튼</a:t>
                      </a:r>
                      <a:r>
                        <a:rPr lang="en-US" altLang="ko-KR" sz="900" dirty="0"/>
                        <a:t>: </a:t>
                      </a:r>
                      <a:r>
                        <a:rPr lang="ko-KR" altLang="en-US" sz="900" dirty="0"/>
                        <a:t>하단 버튼 클릭 시 추가 게임 로드 </a:t>
                      </a:r>
                      <a:r>
                        <a:rPr lang="en-US" altLang="ko-KR" sz="900" dirty="0"/>
                        <a:t>(</a:t>
                      </a:r>
                      <a:r>
                        <a:rPr lang="ko-KR" altLang="en-US" sz="900" dirty="0" err="1"/>
                        <a:t>페이지네이션</a:t>
                      </a:r>
                      <a:r>
                        <a:rPr lang="ko-KR" altLang="en-US" sz="900" dirty="0"/>
                        <a:t> 또는 </a:t>
                      </a:r>
                      <a:r>
                        <a:rPr lang="en-US" altLang="ko-KR" sz="900" dirty="0"/>
                        <a:t>lazy loading </a:t>
                      </a:r>
                      <a:r>
                        <a:rPr lang="ko-KR" altLang="en-US" sz="900" dirty="0"/>
                        <a:t>지원</a:t>
                      </a:r>
                      <a:r>
                        <a:rPr lang="en-US" altLang="ko-KR" sz="900" dirty="0"/>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b="1" dirty="0"/>
                        <a:t>시각 구성</a:t>
                      </a:r>
                      <a:r>
                        <a:rPr lang="en-US" altLang="ko-KR" sz="900" dirty="0"/>
                        <a:t>: </a:t>
                      </a:r>
                      <a:r>
                        <a:rPr lang="ko-KR" altLang="en-US" sz="900" dirty="0"/>
                        <a:t>동일한 카드 형태 반복으로 가독성 및 </a:t>
                      </a:r>
                      <a:r>
                        <a:rPr lang="en-US" altLang="ko-KR" sz="900" dirty="0"/>
                        <a:t>UI </a:t>
                      </a:r>
                      <a:r>
                        <a:rPr lang="ko-KR" altLang="en-US" sz="900" dirty="0"/>
                        <a:t>일관성 확보</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5" name="직사각형 4">
            <a:extLst>
              <a:ext uri="{FF2B5EF4-FFF2-40B4-BE49-F238E27FC236}">
                <a16:creationId xmlns:a16="http://schemas.microsoft.com/office/drawing/2014/main" id="{9BF28544-9414-05B0-91C2-657C973E2F12}"/>
              </a:ext>
            </a:extLst>
          </p:cNvPr>
          <p:cNvSpPr/>
          <p:nvPr/>
        </p:nvSpPr>
        <p:spPr>
          <a:xfrm>
            <a:off x="1891266" y="2984039"/>
            <a:ext cx="3368908" cy="275743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18" name="TextBox 17">
            <a:extLst>
              <a:ext uri="{FF2B5EF4-FFF2-40B4-BE49-F238E27FC236}">
                <a16:creationId xmlns:a16="http://schemas.microsoft.com/office/drawing/2014/main" id="{EC7B8B06-37B3-0254-CB17-41BEACA4A4ED}"/>
              </a:ext>
            </a:extLst>
          </p:cNvPr>
          <p:cNvSpPr txBox="1"/>
          <p:nvPr/>
        </p:nvSpPr>
        <p:spPr>
          <a:xfrm>
            <a:off x="11780252" y="106980"/>
            <a:ext cx="269626" cy="276999"/>
          </a:xfrm>
          <a:prstGeom prst="rect">
            <a:avLst/>
          </a:prstGeom>
          <a:noFill/>
        </p:spPr>
        <p:txBody>
          <a:bodyPr wrap="none" rtlCol="0">
            <a:spAutoFit/>
          </a:bodyPr>
          <a:lstStyle/>
          <a:p>
            <a:fld id="{944918D1-1C8F-48E6-92D4-4089F97E8793}" type="slidenum">
              <a:rPr lang="ko-KR" altLang="en-US" sz="1200" smtClean="0"/>
              <a:t>15</a:t>
            </a:fld>
            <a:endParaRPr lang="ko-KR" altLang="en-US" sz="1200" dirty="0"/>
          </a:p>
        </p:txBody>
      </p:sp>
      <p:sp>
        <p:nvSpPr>
          <p:cNvPr id="19" name="직사각형 18">
            <a:extLst>
              <a:ext uri="{FF2B5EF4-FFF2-40B4-BE49-F238E27FC236}">
                <a16:creationId xmlns:a16="http://schemas.microsoft.com/office/drawing/2014/main" id="{29856E7B-B446-5728-165E-793949894ED6}"/>
              </a:ext>
            </a:extLst>
          </p:cNvPr>
          <p:cNvSpPr/>
          <p:nvPr/>
        </p:nvSpPr>
        <p:spPr>
          <a:xfrm>
            <a:off x="407368" y="692696"/>
            <a:ext cx="6336704" cy="648072"/>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21" name="직선 화살표 연결선 20">
            <a:extLst>
              <a:ext uri="{FF2B5EF4-FFF2-40B4-BE49-F238E27FC236}">
                <a16:creationId xmlns:a16="http://schemas.microsoft.com/office/drawing/2014/main" id="{9512DEFB-8655-D5DB-186E-AA8A0660D903}"/>
              </a:ext>
            </a:extLst>
          </p:cNvPr>
          <p:cNvCxnSpPr>
            <a:cxnSpLocks/>
          </p:cNvCxnSpPr>
          <p:nvPr/>
        </p:nvCxnSpPr>
        <p:spPr>
          <a:xfrm flipH="1" flipV="1">
            <a:off x="5455987" y="1290615"/>
            <a:ext cx="288032" cy="23434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직사각형 21">
            <a:extLst>
              <a:ext uri="{FF2B5EF4-FFF2-40B4-BE49-F238E27FC236}">
                <a16:creationId xmlns:a16="http://schemas.microsoft.com/office/drawing/2014/main" id="{BBB03CFB-BBE1-CF01-97AD-A33D70504A77}"/>
              </a:ext>
            </a:extLst>
          </p:cNvPr>
          <p:cNvSpPr/>
          <p:nvPr/>
        </p:nvSpPr>
        <p:spPr>
          <a:xfrm>
            <a:off x="5099976" y="1632530"/>
            <a:ext cx="1560000" cy="420018"/>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err="1"/>
              <a:t>호버시</a:t>
            </a:r>
            <a:r>
              <a:rPr lang="ko-KR" altLang="en-US" sz="1200" dirty="0"/>
              <a:t> 사용자 메뉴출력</a:t>
            </a:r>
          </a:p>
        </p:txBody>
      </p:sp>
      <p:sp>
        <p:nvSpPr>
          <p:cNvPr id="6" name="직사각형 5">
            <a:extLst>
              <a:ext uri="{FF2B5EF4-FFF2-40B4-BE49-F238E27FC236}">
                <a16:creationId xmlns:a16="http://schemas.microsoft.com/office/drawing/2014/main" id="{CDB74D86-EBF4-2DAB-D04E-FF6EF77A1937}"/>
              </a:ext>
            </a:extLst>
          </p:cNvPr>
          <p:cNvSpPr/>
          <p:nvPr/>
        </p:nvSpPr>
        <p:spPr>
          <a:xfrm>
            <a:off x="2235838" y="3140968"/>
            <a:ext cx="1555906" cy="504056"/>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라이브러리</a:t>
            </a:r>
          </a:p>
        </p:txBody>
      </p:sp>
      <p:sp>
        <p:nvSpPr>
          <p:cNvPr id="4" name="직사각형 3">
            <a:extLst>
              <a:ext uri="{FF2B5EF4-FFF2-40B4-BE49-F238E27FC236}">
                <a16:creationId xmlns:a16="http://schemas.microsoft.com/office/drawing/2014/main" id="{54A45CCA-9072-E6FA-51E8-030F516BCBE0}"/>
              </a:ext>
            </a:extLst>
          </p:cNvPr>
          <p:cNvSpPr/>
          <p:nvPr/>
        </p:nvSpPr>
        <p:spPr>
          <a:xfrm>
            <a:off x="1991544" y="3861048"/>
            <a:ext cx="3108432" cy="648072"/>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게임 이미지</a:t>
            </a:r>
            <a:r>
              <a:rPr lang="en-US" altLang="ko-KR" sz="1200" dirty="0"/>
              <a:t>/ </a:t>
            </a:r>
            <a:r>
              <a:rPr lang="ko-KR" altLang="en-US" sz="1200" dirty="0"/>
              <a:t>게임구매일</a:t>
            </a:r>
            <a:r>
              <a:rPr lang="en-US" altLang="ko-KR" sz="1200" dirty="0"/>
              <a:t>, </a:t>
            </a:r>
            <a:r>
              <a:rPr lang="ko-KR" altLang="en-US" sz="1200" dirty="0"/>
              <a:t>게임키 조회</a:t>
            </a:r>
          </a:p>
        </p:txBody>
      </p:sp>
      <p:sp>
        <p:nvSpPr>
          <p:cNvPr id="10" name="직사각형 9">
            <a:extLst>
              <a:ext uri="{FF2B5EF4-FFF2-40B4-BE49-F238E27FC236}">
                <a16:creationId xmlns:a16="http://schemas.microsoft.com/office/drawing/2014/main" id="{659D4689-D69B-0959-6BEC-80AC78026529}"/>
              </a:ext>
            </a:extLst>
          </p:cNvPr>
          <p:cNvSpPr/>
          <p:nvPr/>
        </p:nvSpPr>
        <p:spPr>
          <a:xfrm>
            <a:off x="1991544" y="4691634"/>
            <a:ext cx="3108432" cy="648072"/>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게임 이미지</a:t>
            </a:r>
            <a:r>
              <a:rPr lang="en-US" altLang="ko-KR" sz="1200" dirty="0"/>
              <a:t>/ </a:t>
            </a:r>
            <a:r>
              <a:rPr lang="ko-KR" altLang="en-US" sz="1200" dirty="0"/>
              <a:t>게임구매일</a:t>
            </a:r>
            <a:r>
              <a:rPr lang="en-US" altLang="ko-KR" sz="1200" dirty="0"/>
              <a:t>, </a:t>
            </a:r>
            <a:r>
              <a:rPr lang="ko-KR" altLang="en-US" sz="1200" dirty="0"/>
              <a:t>게임키 조회</a:t>
            </a:r>
          </a:p>
        </p:txBody>
      </p:sp>
    </p:spTree>
    <p:extLst>
      <p:ext uri="{BB962C8B-B14F-4D97-AF65-F5344CB8AC3E}">
        <p14:creationId xmlns:p14="http://schemas.microsoft.com/office/powerpoint/2010/main" val="575840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ED0C9-D402-E3BD-A785-978E9310538D}"/>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DB330A6-8277-BF23-D16A-59FB73561813}"/>
              </a:ext>
            </a:extLst>
          </p:cNvPr>
          <p:cNvSpPr>
            <a:spLocks noGrp="1"/>
          </p:cNvSpPr>
          <p:nvPr>
            <p:ph type="body" sz="quarter" idx="10"/>
          </p:nvPr>
        </p:nvSpPr>
        <p:spPr/>
        <p:txBody>
          <a:bodyPr/>
          <a:lstStyle/>
          <a:p>
            <a:r>
              <a:rPr kumimoji="1" lang="ko-Kore-KR" altLang="en-US" dirty="0"/>
              <a:t>어드민</a:t>
            </a:r>
            <a:r>
              <a:rPr kumimoji="1" lang="ko-KR" altLang="en-US" dirty="0"/>
              <a:t> </a:t>
            </a:r>
            <a:r>
              <a:rPr kumimoji="1" lang="en-US" altLang="ko-KR" dirty="0"/>
              <a:t>:</a:t>
            </a:r>
            <a:r>
              <a:rPr kumimoji="1" lang="ko-KR" altLang="en-US" dirty="0"/>
              <a:t> </a:t>
            </a:r>
            <a:r>
              <a:rPr lang="en-US" altLang="ko-Kore-KR" dirty="0"/>
              <a:t>Chart</a:t>
            </a:r>
            <a:endParaRPr kumimoji="1" lang="ko-Kore-KR" altLang="en-US" dirty="0"/>
          </a:p>
        </p:txBody>
      </p:sp>
      <p:sp>
        <p:nvSpPr>
          <p:cNvPr id="3" name="텍스트 개체 틀 2">
            <a:extLst>
              <a:ext uri="{FF2B5EF4-FFF2-40B4-BE49-F238E27FC236}">
                <a16:creationId xmlns:a16="http://schemas.microsoft.com/office/drawing/2014/main" id="{AECADF5B-EF41-96EC-E91F-D603F3459052}"/>
              </a:ext>
            </a:extLst>
          </p:cNvPr>
          <p:cNvSpPr>
            <a:spLocks noGrp="1"/>
          </p:cNvSpPr>
          <p:nvPr>
            <p:ph type="body" sz="quarter" idx="11"/>
          </p:nvPr>
        </p:nvSpPr>
        <p:spPr/>
        <p:txBody>
          <a:bodyPr/>
          <a:lstStyle/>
          <a:p>
            <a:r>
              <a:rPr kumimoji="1" lang="ko-Kore-KR" altLang="en-US" dirty="0"/>
              <a:t>어드민</a:t>
            </a:r>
            <a:r>
              <a:rPr kumimoji="1" lang="ko-KR" altLang="en-US" dirty="0"/>
              <a:t> </a:t>
            </a:r>
            <a:r>
              <a:rPr kumimoji="1" lang="en-US" altLang="ko-KR" dirty="0"/>
              <a:t>-</a:t>
            </a:r>
            <a:r>
              <a:rPr kumimoji="1" lang="ko-KR" altLang="en-US" dirty="0"/>
              <a:t> 통계관리</a:t>
            </a:r>
            <a:endParaRPr kumimoji="1" lang="ko-Kore-KR" altLang="en-US" dirty="0"/>
          </a:p>
        </p:txBody>
      </p:sp>
      <p:sp>
        <p:nvSpPr>
          <p:cNvPr id="7" name="직사각형 6">
            <a:extLst>
              <a:ext uri="{FF2B5EF4-FFF2-40B4-BE49-F238E27FC236}">
                <a16:creationId xmlns:a16="http://schemas.microsoft.com/office/drawing/2014/main" id="{C89C7C0F-21FC-9AAE-60FE-3D62580B4F0E}"/>
              </a:ext>
            </a:extLst>
          </p:cNvPr>
          <p:cNvSpPr/>
          <p:nvPr/>
        </p:nvSpPr>
        <p:spPr>
          <a:xfrm>
            <a:off x="4735199" y="803997"/>
            <a:ext cx="1000761" cy="36004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a:t>닉네임표기</a:t>
            </a:r>
            <a:endParaRPr lang="ko-KR" altLang="en-US" sz="1200" dirty="0"/>
          </a:p>
        </p:txBody>
      </p:sp>
      <p:sp>
        <p:nvSpPr>
          <p:cNvPr id="8" name="타원 7">
            <a:extLst>
              <a:ext uri="{FF2B5EF4-FFF2-40B4-BE49-F238E27FC236}">
                <a16:creationId xmlns:a16="http://schemas.microsoft.com/office/drawing/2014/main" id="{1225D09D-C349-3C24-D07B-14D6A2FD8826}"/>
              </a:ext>
            </a:extLst>
          </p:cNvPr>
          <p:cNvSpPr/>
          <p:nvPr/>
        </p:nvSpPr>
        <p:spPr>
          <a:xfrm>
            <a:off x="4327327" y="685846"/>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1</a:t>
            </a:r>
            <a:endParaRPr lang="ko-KR" altLang="en-US" sz="1200" dirty="0"/>
          </a:p>
        </p:txBody>
      </p:sp>
      <p:sp>
        <p:nvSpPr>
          <p:cNvPr id="12" name="타원 11">
            <a:extLst>
              <a:ext uri="{FF2B5EF4-FFF2-40B4-BE49-F238E27FC236}">
                <a16:creationId xmlns:a16="http://schemas.microsoft.com/office/drawing/2014/main" id="{EB73E01D-71CF-57B7-ACFF-142D67A0736E}"/>
              </a:ext>
            </a:extLst>
          </p:cNvPr>
          <p:cNvSpPr/>
          <p:nvPr/>
        </p:nvSpPr>
        <p:spPr>
          <a:xfrm>
            <a:off x="1747250" y="2515546"/>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2</a:t>
            </a:r>
            <a:endParaRPr lang="ko-KR" altLang="en-US" sz="1200" dirty="0"/>
          </a:p>
        </p:txBody>
      </p:sp>
      <p:sp>
        <p:nvSpPr>
          <p:cNvPr id="15" name="직사각형 14">
            <a:extLst>
              <a:ext uri="{FF2B5EF4-FFF2-40B4-BE49-F238E27FC236}">
                <a16:creationId xmlns:a16="http://schemas.microsoft.com/office/drawing/2014/main" id="{C3DC6D36-21CC-9763-8B39-D408418C9981}"/>
              </a:ext>
            </a:extLst>
          </p:cNvPr>
          <p:cNvSpPr/>
          <p:nvPr/>
        </p:nvSpPr>
        <p:spPr>
          <a:xfrm>
            <a:off x="407368" y="692696"/>
            <a:ext cx="6336704" cy="590465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aphicFrame>
        <p:nvGraphicFramePr>
          <p:cNvPr id="16" name="표 15">
            <a:extLst>
              <a:ext uri="{FF2B5EF4-FFF2-40B4-BE49-F238E27FC236}">
                <a16:creationId xmlns:a16="http://schemas.microsoft.com/office/drawing/2014/main" id="{C1DDA96E-BDAA-B3C4-B291-47B735848367}"/>
              </a:ext>
            </a:extLst>
          </p:cNvPr>
          <p:cNvGraphicFramePr>
            <a:graphicFrameLocks noGrp="1"/>
          </p:cNvGraphicFramePr>
          <p:nvPr>
            <p:extLst>
              <p:ext uri="{D42A27DB-BD31-4B8C-83A1-F6EECF244321}">
                <p14:modId xmlns:p14="http://schemas.microsoft.com/office/powerpoint/2010/main" val="2443553770"/>
              </p:ext>
            </p:extLst>
          </p:nvPr>
        </p:nvGraphicFramePr>
        <p:xfrm>
          <a:off x="8688288" y="692696"/>
          <a:ext cx="3384376" cy="431250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r>
                        <a:rPr lang="en-US" altLang="ko-KR" sz="800" b="1" dirty="0"/>
                        <a:t>1. </a:t>
                      </a:r>
                      <a:r>
                        <a:rPr lang="ko-KR" altLang="en-US" sz="800" b="1" dirty="0"/>
                        <a:t>상단 사용자 식별 정보 영역</a:t>
                      </a:r>
                      <a:r>
                        <a:rPr lang="en-US" altLang="ko-KR" sz="800" dirty="0"/>
                        <a:t>:</a:t>
                      </a:r>
                    </a:p>
                    <a:p>
                      <a:r>
                        <a:rPr lang="ko-KR" altLang="en-US" sz="800" dirty="0"/>
                        <a:t>사용자 로그인 시 상단에 닉네임</a:t>
                      </a:r>
                      <a:r>
                        <a:rPr lang="en-US" altLang="ko-KR" sz="800" dirty="0"/>
                        <a:t>(</a:t>
                      </a:r>
                      <a:r>
                        <a:rPr lang="ko-KR" altLang="en-US" sz="800" dirty="0"/>
                        <a:t>혹은 프로필</a:t>
                      </a:r>
                      <a:r>
                        <a:rPr lang="en-US" altLang="ko-KR" sz="800" dirty="0"/>
                        <a:t>)</a:t>
                      </a:r>
                      <a:r>
                        <a:rPr lang="ko-KR" altLang="en-US" sz="800" dirty="0"/>
                        <a:t>을 표시하며</a:t>
                      </a:r>
                      <a:endParaRPr lang="en-US" altLang="ko-KR" sz="800" dirty="0"/>
                    </a:p>
                    <a:p>
                      <a:r>
                        <a:rPr lang="ko-KR" altLang="en-US" sz="800" dirty="0"/>
                        <a:t>마우스 </a:t>
                      </a:r>
                      <a:r>
                        <a:rPr lang="ko-KR" altLang="en-US" sz="800" dirty="0" err="1"/>
                        <a:t>호버</a:t>
                      </a:r>
                      <a:r>
                        <a:rPr lang="ko-KR" altLang="en-US" sz="800" dirty="0"/>
                        <a:t> 시 사용자 메뉴 출력 가능 </a:t>
                      </a:r>
                      <a:r>
                        <a:rPr lang="en-US" altLang="ko-KR" sz="800" dirty="0"/>
                        <a:t>(</a:t>
                      </a:r>
                      <a:r>
                        <a:rPr lang="ko-KR" altLang="en-US" sz="800" dirty="0"/>
                        <a:t>예</a:t>
                      </a:r>
                      <a:r>
                        <a:rPr lang="en-US" altLang="ko-KR" sz="800" dirty="0"/>
                        <a:t>: </a:t>
                      </a:r>
                      <a:r>
                        <a:rPr lang="ko-KR" altLang="en-US" sz="800" dirty="0"/>
                        <a:t>로그아웃</a:t>
                      </a:r>
                      <a:r>
                        <a:rPr lang="en-US" altLang="ko-KR" sz="800" dirty="0"/>
                        <a:t>, </a:t>
                      </a:r>
                      <a:r>
                        <a:rPr lang="ko-KR" altLang="en-US" sz="800" dirty="0"/>
                        <a:t>설정 등</a:t>
                      </a:r>
                      <a:r>
                        <a:rPr lang="en-US" altLang="ko-KR" sz="800" dirty="0"/>
                        <a:t>)</a:t>
                      </a:r>
                      <a:endParaRPr lang="ko-KR" altLang="en-US" sz="800" dirty="0"/>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r>
                        <a:rPr lang="en-US" altLang="ko-KR" sz="800" b="1" dirty="0"/>
                        <a:t>2. </a:t>
                      </a:r>
                      <a:r>
                        <a:rPr lang="ko-KR" altLang="en-US" sz="800" b="1" dirty="0"/>
                        <a:t>지갑 기능 개요</a:t>
                      </a:r>
                      <a:endParaRPr lang="ko-KR" altLang="en-US" sz="800" dirty="0"/>
                    </a:p>
                    <a:p>
                      <a:r>
                        <a:rPr lang="ko-KR" altLang="en-US" sz="800" dirty="0"/>
                        <a:t>사용자가 보유하고 있는 금액</a:t>
                      </a:r>
                      <a:r>
                        <a:rPr lang="en-US" altLang="ko-KR" sz="800" dirty="0"/>
                        <a:t>(₩)</a:t>
                      </a:r>
                      <a:r>
                        <a:rPr lang="ko-KR" altLang="en-US" sz="800" dirty="0"/>
                        <a:t>을 실시간으로 표시하고</a:t>
                      </a:r>
                    </a:p>
                    <a:p>
                      <a:r>
                        <a:rPr lang="ko-KR" altLang="en-US" sz="800" dirty="0"/>
                        <a:t>금액을 직접 입력하거나 버튼으로 선택해 충전할 수 있는 기능 제공</a:t>
                      </a:r>
                    </a:p>
                    <a:p>
                      <a:r>
                        <a:rPr lang="ko-KR" altLang="en-US" sz="800" dirty="0"/>
                        <a:t>추후 결제</a:t>
                      </a:r>
                      <a:r>
                        <a:rPr lang="en-US" altLang="ko-KR" sz="800" dirty="0"/>
                        <a:t>, </a:t>
                      </a:r>
                      <a:r>
                        <a:rPr lang="ko-KR" altLang="en-US" sz="800" dirty="0"/>
                        <a:t>환불</a:t>
                      </a:r>
                      <a:r>
                        <a:rPr lang="en-US" altLang="ko-KR" sz="800" dirty="0"/>
                        <a:t>, </a:t>
                      </a:r>
                      <a:r>
                        <a:rPr lang="ko-KR" altLang="en-US" sz="800" dirty="0"/>
                        <a:t>거래 내역과 연계 가능</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b="1" dirty="0"/>
                        <a:t>잔액 표시</a:t>
                      </a:r>
                      <a:r>
                        <a:rPr lang="en-US" altLang="ko-KR" sz="900" dirty="0"/>
                        <a:t>: </a:t>
                      </a:r>
                      <a:r>
                        <a:rPr lang="ko-KR" altLang="en-US" sz="900" dirty="0"/>
                        <a:t>현재 사용자의 지갑 잔액을 상단에 크게 표시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900" b="1" dirty="0"/>
                        <a:t>충전 금액 </a:t>
                      </a:r>
                      <a:r>
                        <a:rPr lang="ko-KR" altLang="en-US" sz="900" b="1" dirty="0" err="1"/>
                        <a:t>입력창</a:t>
                      </a:r>
                      <a:r>
                        <a:rPr lang="en-US" altLang="ko-KR" sz="900" dirty="0"/>
                        <a:t>: </a:t>
                      </a:r>
                      <a:r>
                        <a:rPr lang="ko-KR" altLang="en-US" sz="900" dirty="0"/>
                        <a:t>사용자가 원하는 금액을 수동으로 입력 가능</a:t>
                      </a:r>
                      <a:endParaRPr kumimoji="1" lang="ko-KR" altLang="en-US"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b="1" dirty="0"/>
                        <a:t>충전 단축 버튼</a:t>
                      </a:r>
                      <a:r>
                        <a:rPr lang="en-US" altLang="ko-KR" sz="900" dirty="0"/>
                        <a:t>: 10,000</a:t>
                      </a:r>
                      <a:r>
                        <a:rPr lang="ko-KR" altLang="en-US" sz="900" dirty="0"/>
                        <a:t>원 </a:t>
                      </a:r>
                      <a:r>
                        <a:rPr lang="en-US" altLang="ko-KR" sz="900" dirty="0"/>
                        <a:t>/ 50,000</a:t>
                      </a:r>
                      <a:r>
                        <a:rPr lang="ko-KR" altLang="en-US" sz="900" dirty="0"/>
                        <a:t>원 </a:t>
                      </a:r>
                      <a:r>
                        <a:rPr lang="en-US" altLang="ko-KR" sz="900" dirty="0"/>
                        <a:t>/ 100,000</a:t>
                      </a:r>
                      <a:r>
                        <a:rPr lang="ko-KR" altLang="en-US" sz="900" dirty="0"/>
                        <a:t>원 버튼으로 간편 입력 가능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900" b="1" dirty="0"/>
                        <a:t>충전하기 버튼</a:t>
                      </a:r>
                      <a:r>
                        <a:rPr lang="en-US" altLang="ko-KR" sz="900" dirty="0"/>
                        <a:t>: </a:t>
                      </a:r>
                      <a:r>
                        <a:rPr lang="ko-KR" altLang="en-US" sz="900" dirty="0"/>
                        <a:t>입력된 금액을 기준으로 충전 로직 실행</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b="1" dirty="0"/>
                        <a:t>거래 내역 표시</a:t>
                      </a:r>
                      <a:r>
                        <a:rPr lang="en-US" altLang="ko-KR" sz="900" dirty="0"/>
                        <a:t>: </a:t>
                      </a:r>
                      <a:r>
                        <a:rPr lang="ko-KR" altLang="en-US" sz="900" dirty="0"/>
                        <a:t>충전</a:t>
                      </a:r>
                      <a:r>
                        <a:rPr lang="en-US" altLang="ko-KR" sz="900" dirty="0"/>
                        <a:t>/</a:t>
                      </a:r>
                      <a:r>
                        <a:rPr lang="ko-KR" altLang="en-US" sz="900" dirty="0"/>
                        <a:t>차감된 내역을 하단에 리스트 형식으로 출력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b="1" dirty="0"/>
                        <a:t>빈 상태 안내 문구</a:t>
                      </a:r>
                      <a:r>
                        <a:rPr lang="en-US" altLang="ko-KR" sz="900" dirty="0"/>
                        <a:t>: </a:t>
                      </a:r>
                      <a:r>
                        <a:rPr lang="ko-KR" altLang="en-US" sz="900" dirty="0"/>
                        <a:t>거래 기록이 없을 경우 안내 메시지 노출 처리</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900" b="1" dirty="0"/>
                        <a:t>UI </a:t>
                      </a:r>
                      <a:r>
                        <a:rPr lang="ko-KR" altLang="en-US" sz="900" b="1" dirty="0"/>
                        <a:t>구조</a:t>
                      </a:r>
                      <a:r>
                        <a:rPr lang="en-US" altLang="ko-KR" sz="900" dirty="0"/>
                        <a:t>: </a:t>
                      </a:r>
                      <a:r>
                        <a:rPr lang="ko-KR" altLang="en-US" sz="900" dirty="0"/>
                        <a:t>카드 형태로 구성되어 있고</a:t>
                      </a:r>
                      <a:r>
                        <a:rPr lang="en-US" altLang="ko-KR" sz="900" dirty="0"/>
                        <a:t>, </a:t>
                      </a:r>
                      <a:r>
                        <a:rPr lang="ko-KR" altLang="en-US" sz="900" dirty="0"/>
                        <a:t>전체 요소는 시각적으로 구분되며 조작 </a:t>
                      </a:r>
                      <a:r>
                        <a:rPr lang="ko-KR" altLang="en-US" sz="900" dirty="0" err="1"/>
                        <a:t>직관성</a:t>
                      </a:r>
                      <a:r>
                        <a:rPr lang="ko-KR" altLang="en-US" sz="900" dirty="0"/>
                        <a:t> 높음</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5" name="직사각형 4">
            <a:extLst>
              <a:ext uri="{FF2B5EF4-FFF2-40B4-BE49-F238E27FC236}">
                <a16:creationId xmlns:a16="http://schemas.microsoft.com/office/drawing/2014/main" id="{0FC963A2-2DA9-456B-4F8F-CF75FDB7178C}"/>
              </a:ext>
            </a:extLst>
          </p:cNvPr>
          <p:cNvSpPr/>
          <p:nvPr/>
        </p:nvSpPr>
        <p:spPr>
          <a:xfrm>
            <a:off x="1891266" y="2984039"/>
            <a:ext cx="3368908" cy="275743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18" name="TextBox 17">
            <a:extLst>
              <a:ext uri="{FF2B5EF4-FFF2-40B4-BE49-F238E27FC236}">
                <a16:creationId xmlns:a16="http://schemas.microsoft.com/office/drawing/2014/main" id="{1B7F6BD7-2610-38AE-FCDA-0CC0C3B5C0A7}"/>
              </a:ext>
            </a:extLst>
          </p:cNvPr>
          <p:cNvSpPr txBox="1"/>
          <p:nvPr/>
        </p:nvSpPr>
        <p:spPr>
          <a:xfrm>
            <a:off x="11780252" y="106980"/>
            <a:ext cx="269626" cy="276999"/>
          </a:xfrm>
          <a:prstGeom prst="rect">
            <a:avLst/>
          </a:prstGeom>
          <a:noFill/>
        </p:spPr>
        <p:txBody>
          <a:bodyPr wrap="none" rtlCol="0">
            <a:spAutoFit/>
          </a:bodyPr>
          <a:lstStyle/>
          <a:p>
            <a:fld id="{944918D1-1C8F-48E6-92D4-4089F97E8793}" type="slidenum">
              <a:rPr lang="ko-KR" altLang="en-US" sz="1200" smtClean="0"/>
              <a:t>16</a:t>
            </a:fld>
            <a:endParaRPr lang="ko-KR" altLang="en-US" sz="1200" dirty="0"/>
          </a:p>
        </p:txBody>
      </p:sp>
      <p:sp>
        <p:nvSpPr>
          <p:cNvPr id="19" name="직사각형 18">
            <a:extLst>
              <a:ext uri="{FF2B5EF4-FFF2-40B4-BE49-F238E27FC236}">
                <a16:creationId xmlns:a16="http://schemas.microsoft.com/office/drawing/2014/main" id="{3B2272E8-883E-F4F5-0319-6C68BD65DBC3}"/>
              </a:ext>
            </a:extLst>
          </p:cNvPr>
          <p:cNvSpPr/>
          <p:nvPr/>
        </p:nvSpPr>
        <p:spPr>
          <a:xfrm>
            <a:off x="407368" y="692696"/>
            <a:ext cx="6336704" cy="648072"/>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21" name="직선 화살표 연결선 20">
            <a:extLst>
              <a:ext uri="{FF2B5EF4-FFF2-40B4-BE49-F238E27FC236}">
                <a16:creationId xmlns:a16="http://schemas.microsoft.com/office/drawing/2014/main" id="{6E7E63E9-C241-54A7-9F44-029A925BFB3B}"/>
              </a:ext>
            </a:extLst>
          </p:cNvPr>
          <p:cNvCxnSpPr>
            <a:cxnSpLocks/>
          </p:cNvCxnSpPr>
          <p:nvPr/>
        </p:nvCxnSpPr>
        <p:spPr>
          <a:xfrm flipH="1" flipV="1">
            <a:off x="5455987" y="1290615"/>
            <a:ext cx="288032" cy="23434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직사각형 21">
            <a:extLst>
              <a:ext uri="{FF2B5EF4-FFF2-40B4-BE49-F238E27FC236}">
                <a16:creationId xmlns:a16="http://schemas.microsoft.com/office/drawing/2014/main" id="{077C7751-8EFD-1660-2152-6F35ED5D1E49}"/>
              </a:ext>
            </a:extLst>
          </p:cNvPr>
          <p:cNvSpPr/>
          <p:nvPr/>
        </p:nvSpPr>
        <p:spPr>
          <a:xfrm>
            <a:off x="5099976" y="1632530"/>
            <a:ext cx="1560000" cy="420018"/>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err="1"/>
              <a:t>호버시</a:t>
            </a:r>
            <a:r>
              <a:rPr lang="ko-KR" altLang="en-US" sz="1200" dirty="0"/>
              <a:t> 사용자 메뉴출력</a:t>
            </a:r>
          </a:p>
        </p:txBody>
      </p:sp>
      <p:sp>
        <p:nvSpPr>
          <p:cNvPr id="6" name="직사각형 5">
            <a:extLst>
              <a:ext uri="{FF2B5EF4-FFF2-40B4-BE49-F238E27FC236}">
                <a16:creationId xmlns:a16="http://schemas.microsoft.com/office/drawing/2014/main" id="{3A20EAFD-F91A-5257-48C3-2F595B609248}"/>
              </a:ext>
            </a:extLst>
          </p:cNvPr>
          <p:cNvSpPr/>
          <p:nvPr/>
        </p:nvSpPr>
        <p:spPr>
          <a:xfrm>
            <a:off x="2235838" y="3140968"/>
            <a:ext cx="1555906" cy="504056"/>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내 지갑</a:t>
            </a:r>
          </a:p>
        </p:txBody>
      </p:sp>
      <p:sp>
        <p:nvSpPr>
          <p:cNvPr id="4" name="직사각형 3">
            <a:extLst>
              <a:ext uri="{FF2B5EF4-FFF2-40B4-BE49-F238E27FC236}">
                <a16:creationId xmlns:a16="http://schemas.microsoft.com/office/drawing/2014/main" id="{B0CD9420-3BD1-E73E-A2D4-B22E80831669}"/>
              </a:ext>
            </a:extLst>
          </p:cNvPr>
          <p:cNvSpPr/>
          <p:nvPr/>
        </p:nvSpPr>
        <p:spPr>
          <a:xfrm>
            <a:off x="2747628" y="4056435"/>
            <a:ext cx="1656184" cy="36004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a:t>잔액표기</a:t>
            </a:r>
            <a:endParaRPr lang="ko-KR" altLang="en-US" sz="1200" dirty="0"/>
          </a:p>
        </p:txBody>
      </p:sp>
      <p:sp>
        <p:nvSpPr>
          <p:cNvPr id="10" name="직사각형 9">
            <a:extLst>
              <a:ext uri="{FF2B5EF4-FFF2-40B4-BE49-F238E27FC236}">
                <a16:creationId xmlns:a16="http://schemas.microsoft.com/office/drawing/2014/main" id="{A5357281-1BD3-A4C1-CA8C-70DB40CCFECA}"/>
              </a:ext>
            </a:extLst>
          </p:cNvPr>
          <p:cNvSpPr/>
          <p:nvPr/>
        </p:nvSpPr>
        <p:spPr>
          <a:xfrm>
            <a:off x="1991544" y="4691634"/>
            <a:ext cx="3108432" cy="648072"/>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충전금액 입력 </a:t>
            </a:r>
            <a:r>
              <a:rPr lang="en-US" altLang="ko-KR" sz="1200" dirty="0"/>
              <a:t>, </a:t>
            </a:r>
            <a:r>
              <a:rPr lang="ko-KR" altLang="en-US" sz="1200" dirty="0"/>
              <a:t>충전하기 기능</a:t>
            </a:r>
          </a:p>
        </p:txBody>
      </p:sp>
    </p:spTree>
    <p:extLst>
      <p:ext uri="{BB962C8B-B14F-4D97-AF65-F5344CB8AC3E}">
        <p14:creationId xmlns:p14="http://schemas.microsoft.com/office/powerpoint/2010/main" val="370336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58859-CA8F-912F-96AF-63031279BC65}"/>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B2CC40B-D30F-A9AF-0541-A643D92D0CDD}"/>
              </a:ext>
            </a:extLst>
          </p:cNvPr>
          <p:cNvSpPr>
            <a:spLocks noGrp="1"/>
          </p:cNvSpPr>
          <p:nvPr>
            <p:ph type="body" sz="quarter" idx="10"/>
          </p:nvPr>
        </p:nvSpPr>
        <p:spPr/>
        <p:txBody>
          <a:bodyPr/>
          <a:lstStyle/>
          <a:p>
            <a:r>
              <a:rPr kumimoji="1" lang="ko-Kore-KR" altLang="en-US" dirty="0"/>
              <a:t>어드민</a:t>
            </a:r>
            <a:r>
              <a:rPr kumimoji="1" lang="ko-KR" altLang="en-US" dirty="0"/>
              <a:t> </a:t>
            </a:r>
            <a:r>
              <a:rPr kumimoji="1" lang="en-US" altLang="ko-KR" dirty="0"/>
              <a:t>:</a:t>
            </a:r>
            <a:r>
              <a:rPr kumimoji="1" lang="ko-KR" altLang="en-US" dirty="0"/>
              <a:t> </a:t>
            </a:r>
            <a:r>
              <a:rPr lang="en-US" altLang="ko-Kore-KR" dirty="0"/>
              <a:t>Chart</a:t>
            </a:r>
            <a:endParaRPr kumimoji="1" lang="ko-Kore-KR" altLang="en-US" dirty="0"/>
          </a:p>
        </p:txBody>
      </p:sp>
      <p:sp>
        <p:nvSpPr>
          <p:cNvPr id="3" name="텍스트 개체 틀 2">
            <a:extLst>
              <a:ext uri="{FF2B5EF4-FFF2-40B4-BE49-F238E27FC236}">
                <a16:creationId xmlns:a16="http://schemas.microsoft.com/office/drawing/2014/main" id="{619166C4-E271-F377-E679-0351E95C2D56}"/>
              </a:ext>
            </a:extLst>
          </p:cNvPr>
          <p:cNvSpPr>
            <a:spLocks noGrp="1"/>
          </p:cNvSpPr>
          <p:nvPr>
            <p:ph type="body" sz="quarter" idx="11"/>
          </p:nvPr>
        </p:nvSpPr>
        <p:spPr/>
        <p:txBody>
          <a:bodyPr/>
          <a:lstStyle/>
          <a:p>
            <a:r>
              <a:rPr kumimoji="1" lang="ko-Kore-KR" altLang="en-US" dirty="0"/>
              <a:t>어드민</a:t>
            </a:r>
            <a:r>
              <a:rPr kumimoji="1" lang="ko-KR" altLang="en-US" dirty="0"/>
              <a:t> </a:t>
            </a:r>
            <a:r>
              <a:rPr kumimoji="1" lang="en-US" altLang="ko-KR" dirty="0"/>
              <a:t>-</a:t>
            </a:r>
            <a:r>
              <a:rPr kumimoji="1" lang="ko-KR" altLang="en-US" dirty="0"/>
              <a:t> 통계관리</a:t>
            </a:r>
            <a:endParaRPr kumimoji="1" lang="ko-Kore-KR" altLang="en-US" dirty="0"/>
          </a:p>
        </p:txBody>
      </p:sp>
      <p:sp>
        <p:nvSpPr>
          <p:cNvPr id="7" name="직사각형 6">
            <a:extLst>
              <a:ext uri="{FF2B5EF4-FFF2-40B4-BE49-F238E27FC236}">
                <a16:creationId xmlns:a16="http://schemas.microsoft.com/office/drawing/2014/main" id="{4A4E3976-CD09-5868-5866-5056C4BCEDA2}"/>
              </a:ext>
            </a:extLst>
          </p:cNvPr>
          <p:cNvSpPr/>
          <p:nvPr/>
        </p:nvSpPr>
        <p:spPr>
          <a:xfrm>
            <a:off x="4735199" y="803997"/>
            <a:ext cx="1000761" cy="36004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a:t>닉네임표기</a:t>
            </a:r>
            <a:endParaRPr lang="ko-KR" altLang="en-US" sz="1200" dirty="0"/>
          </a:p>
        </p:txBody>
      </p:sp>
      <p:sp>
        <p:nvSpPr>
          <p:cNvPr id="8" name="타원 7">
            <a:extLst>
              <a:ext uri="{FF2B5EF4-FFF2-40B4-BE49-F238E27FC236}">
                <a16:creationId xmlns:a16="http://schemas.microsoft.com/office/drawing/2014/main" id="{B7C4098A-D8E8-D68F-74C0-33E324E52497}"/>
              </a:ext>
            </a:extLst>
          </p:cNvPr>
          <p:cNvSpPr/>
          <p:nvPr/>
        </p:nvSpPr>
        <p:spPr>
          <a:xfrm>
            <a:off x="4327327" y="685846"/>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1</a:t>
            </a:r>
            <a:endParaRPr lang="ko-KR" altLang="en-US" sz="1200" dirty="0"/>
          </a:p>
        </p:txBody>
      </p:sp>
      <p:sp>
        <p:nvSpPr>
          <p:cNvPr id="12" name="타원 11">
            <a:extLst>
              <a:ext uri="{FF2B5EF4-FFF2-40B4-BE49-F238E27FC236}">
                <a16:creationId xmlns:a16="http://schemas.microsoft.com/office/drawing/2014/main" id="{B196C995-694A-F4F6-6858-F673196B7E00}"/>
              </a:ext>
            </a:extLst>
          </p:cNvPr>
          <p:cNvSpPr/>
          <p:nvPr/>
        </p:nvSpPr>
        <p:spPr>
          <a:xfrm>
            <a:off x="1747250" y="2515546"/>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2</a:t>
            </a:r>
            <a:endParaRPr lang="ko-KR" altLang="en-US" sz="1200" dirty="0"/>
          </a:p>
        </p:txBody>
      </p:sp>
      <p:sp>
        <p:nvSpPr>
          <p:cNvPr id="15" name="직사각형 14">
            <a:extLst>
              <a:ext uri="{FF2B5EF4-FFF2-40B4-BE49-F238E27FC236}">
                <a16:creationId xmlns:a16="http://schemas.microsoft.com/office/drawing/2014/main" id="{BA2D17CC-DD0C-E1C4-38A0-7D51B0EC7B4A}"/>
              </a:ext>
            </a:extLst>
          </p:cNvPr>
          <p:cNvSpPr/>
          <p:nvPr/>
        </p:nvSpPr>
        <p:spPr>
          <a:xfrm>
            <a:off x="407368" y="692696"/>
            <a:ext cx="6336704" cy="590465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aphicFrame>
        <p:nvGraphicFramePr>
          <p:cNvPr id="16" name="표 15">
            <a:extLst>
              <a:ext uri="{FF2B5EF4-FFF2-40B4-BE49-F238E27FC236}">
                <a16:creationId xmlns:a16="http://schemas.microsoft.com/office/drawing/2014/main" id="{8C5DEDAD-0C3D-90A2-056F-C9D7536E1848}"/>
              </a:ext>
            </a:extLst>
          </p:cNvPr>
          <p:cNvGraphicFramePr>
            <a:graphicFrameLocks noGrp="1"/>
          </p:cNvGraphicFramePr>
          <p:nvPr>
            <p:extLst>
              <p:ext uri="{D42A27DB-BD31-4B8C-83A1-F6EECF244321}">
                <p14:modId xmlns:p14="http://schemas.microsoft.com/office/powerpoint/2010/main" val="106897973"/>
              </p:ext>
            </p:extLst>
          </p:nvPr>
        </p:nvGraphicFramePr>
        <p:xfrm>
          <a:off x="8688288" y="692696"/>
          <a:ext cx="3384376" cy="431250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r>
                        <a:rPr lang="en-US" altLang="ko-KR" sz="800" b="1" dirty="0"/>
                        <a:t>1. </a:t>
                      </a:r>
                      <a:r>
                        <a:rPr lang="ko-KR" altLang="en-US" sz="800" b="1" dirty="0"/>
                        <a:t>상단 사용자 식별 정보 영역</a:t>
                      </a:r>
                      <a:r>
                        <a:rPr lang="en-US" altLang="ko-KR" sz="800" dirty="0"/>
                        <a:t>:</a:t>
                      </a:r>
                    </a:p>
                    <a:p>
                      <a:r>
                        <a:rPr lang="ko-KR" altLang="en-US" sz="800" dirty="0"/>
                        <a:t>사용자 로그인 시 상단에 닉네임</a:t>
                      </a:r>
                      <a:r>
                        <a:rPr lang="en-US" altLang="ko-KR" sz="800" dirty="0"/>
                        <a:t>(</a:t>
                      </a:r>
                      <a:r>
                        <a:rPr lang="ko-KR" altLang="en-US" sz="800" dirty="0"/>
                        <a:t>혹은 프로필</a:t>
                      </a:r>
                      <a:r>
                        <a:rPr lang="en-US" altLang="ko-KR" sz="800" dirty="0"/>
                        <a:t>)</a:t>
                      </a:r>
                      <a:r>
                        <a:rPr lang="ko-KR" altLang="en-US" sz="800" dirty="0"/>
                        <a:t>을 표시하며</a:t>
                      </a:r>
                      <a:endParaRPr lang="en-US" altLang="ko-KR" sz="800" dirty="0"/>
                    </a:p>
                    <a:p>
                      <a:r>
                        <a:rPr lang="ko-KR" altLang="en-US" sz="800" dirty="0"/>
                        <a:t>마우스 </a:t>
                      </a:r>
                      <a:r>
                        <a:rPr lang="ko-KR" altLang="en-US" sz="800" dirty="0" err="1"/>
                        <a:t>호버</a:t>
                      </a:r>
                      <a:r>
                        <a:rPr lang="ko-KR" altLang="en-US" sz="800" dirty="0"/>
                        <a:t> 시 사용자 메뉴 출력 가능 </a:t>
                      </a:r>
                      <a:r>
                        <a:rPr lang="en-US" altLang="ko-KR" sz="800" dirty="0"/>
                        <a:t>(</a:t>
                      </a:r>
                      <a:r>
                        <a:rPr lang="ko-KR" altLang="en-US" sz="800" dirty="0"/>
                        <a:t>예</a:t>
                      </a:r>
                      <a:r>
                        <a:rPr lang="en-US" altLang="ko-KR" sz="800" dirty="0"/>
                        <a:t>: </a:t>
                      </a:r>
                      <a:r>
                        <a:rPr lang="ko-KR" altLang="en-US" sz="800" dirty="0"/>
                        <a:t>로그아웃</a:t>
                      </a:r>
                      <a:r>
                        <a:rPr lang="en-US" altLang="ko-KR" sz="800" dirty="0"/>
                        <a:t>, </a:t>
                      </a:r>
                      <a:r>
                        <a:rPr lang="ko-KR" altLang="en-US" sz="800" dirty="0"/>
                        <a:t>설정 등</a:t>
                      </a:r>
                      <a:r>
                        <a:rPr lang="en-US" altLang="ko-KR" sz="800" dirty="0"/>
                        <a:t>)</a:t>
                      </a:r>
                      <a:endParaRPr lang="ko-KR" altLang="en-US" sz="800" dirty="0"/>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r>
                        <a:rPr lang="en-US" altLang="ko-KR" sz="800" b="1" dirty="0"/>
                        <a:t>2. </a:t>
                      </a:r>
                      <a:r>
                        <a:rPr lang="ko-KR" altLang="en-US" sz="800" b="1" dirty="0"/>
                        <a:t>장바구니 기능 개요</a:t>
                      </a:r>
                      <a:endParaRPr lang="ko-KR" altLang="en-US" sz="800" dirty="0"/>
                    </a:p>
                    <a:p>
                      <a:r>
                        <a:rPr lang="ko-KR" altLang="en-US" sz="800" dirty="0"/>
                        <a:t>사용자가 구매를 원하는 게임을 장바구니에 담아 확인할 수 있는 페이지 각 항목은 게임 이미지</a:t>
                      </a:r>
                      <a:r>
                        <a:rPr lang="en-US" altLang="ko-KR" sz="800" dirty="0"/>
                        <a:t>, </a:t>
                      </a:r>
                      <a:r>
                        <a:rPr lang="ko-KR" altLang="en-US" sz="800" dirty="0"/>
                        <a:t>제목</a:t>
                      </a:r>
                      <a:r>
                        <a:rPr lang="en-US" altLang="ko-KR" sz="800" dirty="0"/>
                        <a:t>, </a:t>
                      </a:r>
                      <a:r>
                        <a:rPr lang="ko-KR" altLang="en-US" sz="800" dirty="0"/>
                        <a:t>원가 및 할인 가격 정보로 구성</a:t>
                      </a:r>
                    </a:p>
                    <a:p>
                      <a:r>
                        <a:rPr lang="ko-KR" altLang="en-US" sz="800" dirty="0"/>
                        <a:t>최종 결제 금액 계산 및 </a:t>
                      </a:r>
                      <a:r>
                        <a:rPr lang="en-US" altLang="ko-KR" sz="800" dirty="0"/>
                        <a:t>[</a:t>
                      </a:r>
                      <a:r>
                        <a:rPr lang="ko-KR" altLang="en-US" sz="800" dirty="0"/>
                        <a:t>결제하기</a:t>
                      </a:r>
                      <a:r>
                        <a:rPr lang="en-US" altLang="ko-KR" sz="800" dirty="0"/>
                        <a:t>] </a:t>
                      </a:r>
                      <a:r>
                        <a:rPr lang="ko-KR" altLang="en-US" sz="800" dirty="0"/>
                        <a:t>버튼 제공</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b="1" dirty="0"/>
                        <a:t>게임 항목 출력</a:t>
                      </a:r>
                      <a:r>
                        <a:rPr lang="en-US" altLang="ko-KR" sz="900" dirty="0"/>
                        <a:t>: </a:t>
                      </a:r>
                      <a:r>
                        <a:rPr lang="ko-KR" altLang="en-US" sz="900" dirty="0"/>
                        <a:t>장바구니에 담긴 게임 리스트를 카드 형태로 출력</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900" b="1" dirty="0"/>
                        <a:t>게임 이미지 및 정보</a:t>
                      </a:r>
                      <a:r>
                        <a:rPr lang="en-US" altLang="ko-KR" sz="900" dirty="0"/>
                        <a:t>: </a:t>
                      </a:r>
                      <a:r>
                        <a:rPr lang="ko-KR" altLang="en-US" sz="900" dirty="0"/>
                        <a:t>썸네일</a:t>
                      </a:r>
                      <a:r>
                        <a:rPr lang="en-US" altLang="ko-KR" sz="900" dirty="0"/>
                        <a:t>, </a:t>
                      </a:r>
                      <a:r>
                        <a:rPr lang="ko-KR" altLang="en-US" sz="900" dirty="0" err="1"/>
                        <a:t>게임명</a:t>
                      </a:r>
                      <a:r>
                        <a:rPr lang="en-US" altLang="ko-KR" sz="900" dirty="0"/>
                        <a:t>, </a:t>
                      </a:r>
                      <a:r>
                        <a:rPr lang="ko-KR" altLang="en-US" sz="900" dirty="0"/>
                        <a:t>구매 가격</a:t>
                      </a:r>
                      <a:r>
                        <a:rPr lang="en-US" altLang="ko-KR" sz="900" dirty="0"/>
                        <a:t>, </a:t>
                      </a:r>
                      <a:r>
                        <a:rPr lang="ko-KR" altLang="en-US" sz="900" dirty="0"/>
                        <a:t>할인율 등 표시</a:t>
                      </a:r>
                      <a:endParaRPr kumimoji="1" lang="ko-KR" altLang="en-US"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b="1" dirty="0"/>
                        <a:t>삭제 기능</a:t>
                      </a:r>
                      <a:r>
                        <a:rPr lang="en-US" altLang="ko-KR" sz="900" dirty="0"/>
                        <a:t>: [</a:t>
                      </a:r>
                      <a:r>
                        <a:rPr lang="ko-KR" altLang="en-US" sz="900" dirty="0"/>
                        <a:t>제거</a:t>
                      </a:r>
                      <a:r>
                        <a:rPr lang="en-US" altLang="ko-KR" sz="900" dirty="0"/>
                        <a:t>] </a:t>
                      </a:r>
                      <a:r>
                        <a:rPr lang="ko-KR" altLang="en-US" sz="900" dirty="0"/>
                        <a:t>버튼 클릭 시 해당 게임을 장바구니에서 삭제</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900" b="1" dirty="0"/>
                        <a:t>가격 계산</a:t>
                      </a:r>
                      <a:r>
                        <a:rPr lang="en-US" altLang="ko-KR" sz="900" dirty="0"/>
                        <a:t>: </a:t>
                      </a:r>
                      <a:r>
                        <a:rPr lang="ko-KR" altLang="en-US" sz="900" dirty="0"/>
                        <a:t>원가 총액 </a:t>
                      </a:r>
                      <a:r>
                        <a:rPr lang="en-US" altLang="ko-KR" sz="900" dirty="0"/>
                        <a:t>/ </a:t>
                      </a:r>
                      <a:r>
                        <a:rPr lang="ko-KR" altLang="en-US" sz="900" dirty="0"/>
                        <a:t>할인 금액 </a:t>
                      </a:r>
                      <a:r>
                        <a:rPr lang="en-US" altLang="ko-KR" sz="900" dirty="0"/>
                        <a:t>/ </a:t>
                      </a:r>
                      <a:r>
                        <a:rPr lang="ko-KR" altLang="en-US" sz="900" dirty="0"/>
                        <a:t>최종 결제 금액을 계산하여 하단에 표시</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b="1" dirty="0"/>
                        <a:t>결제 버튼</a:t>
                      </a:r>
                      <a:r>
                        <a:rPr lang="en-US" altLang="ko-KR" sz="900" dirty="0"/>
                        <a:t>: [</a:t>
                      </a:r>
                      <a:r>
                        <a:rPr lang="ko-KR" altLang="en-US" sz="900" dirty="0"/>
                        <a:t>결제하기</a:t>
                      </a:r>
                      <a:r>
                        <a:rPr lang="en-US" altLang="ko-KR" sz="900" dirty="0"/>
                        <a:t>] </a:t>
                      </a:r>
                      <a:r>
                        <a:rPr lang="ko-KR" altLang="en-US" sz="900" dirty="0"/>
                        <a:t>버튼을 통해 결제 프로세스로 이동</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b="1" dirty="0"/>
                        <a:t>할인 시각 강조</a:t>
                      </a:r>
                      <a:r>
                        <a:rPr lang="en-US" altLang="ko-KR" sz="900" dirty="0"/>
                        <a:t>: </a:t>
                      </a:r>
                      <a:r>
                        <a:rPr lang="ko-KR" altLang="en-US" sz="900" dirty="0"/>
                        <a:t>할인율 및 금액은 초록색 강조로 시각적 구분</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900" b="1" dirty="0"/>
                        <a:t>UI </a:t>
                      </a:r>
                      <a:r>
                        <a:rPr lang="ko-KR" altLang="en-US" sz="900" b="1" dirty="0"/>
                        <a:t>구성</a:t>
                      </a:r>
                      <a:r>
                        <a:rPr lang="en-US" altLang="ko-KR" sz="900" dirty="0"/>
                        <a:t>: </a:t>
                      </a:r>
                      <a:r>
                        <a:rPr lang="ko-KR" altLang="en-US" sz="900" dirty="0"/>
                        <a:t>카드형 레이아웃으로 게임 항목을 정리하고</a:t>
                      </a:r>
                      <a:r>
                        <a:rPr lang="en-US" altLang="ko-KR" sz="900" dirty="0"/>
                        <a:t>, </a:t>
                      </a:r>
                      <a:r>
                        <a:rPr lang="ko-KR" altLang="en-US" sz="900" dirty="0"/>
                        <a:t>가격 요약은 별도 영역에 집중 배치</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5" name="직사각형 4">
            <a:extLst>
              <a:ext uri="{FF2B5EF4-FFF2-40B4-BE49-F238E27FC236}">
                <a16:creationId xmlns:a16="http://schemas.microsoft.com/office/drawing/2014/main" id="{0317A662-5332-C992-02B1-3A06F44BC0F4}"/>
              </a:ext>
            </a:extLst>
          </p:cNvPr>
          <p:cNvSpPr/>
          <p:nvPr/>
        </p:nvSpPr>
        <p:spPr>
          <a:xfrm>
            <a:off x="1891266" y="2984039"/>
            <a:ext cx="3368908" cy="275743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dirty="0">
              <a:solidFill>
                <a:schemeClr val="tx1"/>
              </a:solidFill>
            </a:endParaRPr>
          </a:p>
        </p:txBody>
      </p:sp>
      <p:sp>
        <p:nvSpPr>
          <p:cNvPr id="18" name="TextBox 17">
            <a:extLst>
              <a:ext uri="{FF2B5EF4-FFF2-40B4-BE49-F238E27FC236}">
                <a16:creationId xmlns:a16="http://schemas.microsoft.com/office/drawing/2014/main" id="{FC9608D2-A6D5-8C5A-D097-BF6B4BE738E1}"/>
              </a:ext>
            </a:extLst>
          </p:cNvPr>
          <p:cNvSpPr txBox="1"/>
          <p:nvPr/>
        </p:nvSpPr>
        <p:spPr>
          <a:xfrm>
            <a:off x="11780252" y="106980"/>
            <a:ext cx="269626" cy="276999"/>
          </a:xfrm>
          <a:prstGeom prst="rect">
            <a:avLst/>
          </a:prstGeom>
          <a:noFill/>
        </p:spPr>
        <p:txBody>
          <a:bodyPr wrap="none" rtlCol="0">
            <a:spAutoFit/>
          </a:bodyPr>
          <a:lstStyle/>
          <a:p>
            <a:fld id="{944918D1-1C8F-48E6-92D4-4089F97E8793}" type="slidenum">
              <a:rPr lang="ko-KR" altLang="en-US" sz="1200" smtClean="0"/>
              <a:t>17</a:t>
            </a:fld>
            <a:endParaRPr lang="ko-KR" altLang="en-US" sz="1200" dirty="0"/>
          </a:p>
        </p:txBody>
      </p:sp>
      <p:sp>
        <p:nvSpPr>
          <p:cNvPr id="19" name="직사각형 18">
            <a:extLst>
              <a:ext uri="{FF2B5EF4-FFF2-40B4-BE49-F238E27FC236}">
                <a16:creationId xmlns:a16="http://schemas.microsoft.com/office/drawing/2014/main" id="{9421543B-B941-B76E-ECCB-DA3389BB6FE0}"/>
              </a:ext>
            </a:extLst>
          </p:cNvPr>
          <p:cNvSpPr/>
          <p:nvPr/>
        </p:nvSpPr>
        <p:spPr>
          <a:xfrm>
            <a:off x="407368" y="692696"/>
            <a:ext cx="6336704" cy="648072"/>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cxnSp>
        <p:nvCxnSpPr>
          <p:cNvPr id="21" name="직선 화살표 연결선 20">
            <a:extLst>
              <a:ext uri="{FF2B5EF4-FFF2-40B4-BE49-F238E27FC236}">
                <a16:creationId xmlns:a16="http://schemas.microsoft.com/office/drawing/2014/main" id="{27E5422E-786A-6C08-EE53-058A682B397E}"/>
              </a:ext>
            </a:extLst>
          </p:cNvPr>
          <p:cNvCxnSpPr>
            <a:cxnSpLocks/>
          </p:cNvCxnSpPr>
          <p:nvPr/>
        </p:nvCxnSpPr>
        <p:spPr>
          <a:xfrm flipH="1" flipV="1">
            <a:off x="5455987" y="1290615"/>
            <a:ext cx="288032" cy="23434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직사각형 21">
            <a:extLst>
              <a:ext uri="{FF2B5EF4-FFF2-40B4-BE49-F238E27FC236}">
                <a16:creationId xmlns:a16="http://schemas.microsoft.com/office/drawing/2014/main" id="{D8030661-A3AA-965B-CE7E-1B25D3AA449D}"/>
              </a:ext>
            </a:extLst>
          </p:cNvPr>
          <p:cNvSpPr/>
          <p:nvPr/>
        </p:nvSpPr>
        <p:spPr>
          <a:xfrm>
            <a:off x="5099976" y="1632530"/>
            <a:ext cx="1560000" cy="420018"/>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err="1"/>
              <a:t>호버시</a:t>
            </a:r>
            <a:r>
              <a:rPr lang="ko-KR" altLang="en-US" sz="1200" dirty="0"/>
              <a:t> 사용자 메뉴출력</a:t>
            </a:r>
          </a:p>
        </p:txBody>
      </p:sp>
      <p:sp>
        <p:nvSpPr>
          <p:cNvPr id="6" name="직사각형 5">
            <a:extLst>
              <a:ext uri="{FF2B5EF4-FFF2-40B4-BE49-F238E27FC236}">
                <a16:creationId xmlns:a16="http://schemas.microsoft.com/office/drawing/2014/main" id="{1DB5A20F-C4E1-B792-53E5-568CF03EEA1F}"/>
              </a:ext>
            </a:extLst>
          </p:cNvPr>
          <p:cNvSpPr/>
          <p:nvPr/>
        </p:nvSpPr>
        <p:spPr>
          <a:xfrm>
            <a:off x="2767807" y="3137534"/>
            <a:ext cx="1555906" cy="504056"/>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장바구니</a:t>
            </a:r>
          </a:p>
        </p:txBody>
      </p:sp>
      <p:sp>
        <p:nvSpPr>
          <p:cNvPr id="4" name="직사각형 3">
            <a:extLst>
              <a:ext uri="{FF2B5EF4-FFF2-40B4-BE49-F238E27FC236}">
                <a16:creationId xmlns:a16="http://schemas.microsoft.com/office/drawing/2014/main" id="{601678BC-F0B8-0321-08D0-B5ECFCF8F843}"/>
              </a:ext>
            </a:extLst>
          </p:cNvPr>
          <p:cNvSpPr/>
          <p:nvPr/>
        </p:nvSpPr>
        <p:spPr>
          <a:xfrm>
            <a:off x="1991544" y="3861048"/>
            <a:ext cx="3108432" cy="648072"/>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게임 이미지</a:t>
            </a:r>
            <a:r>
              <a:rPr lang="en-US" altLang="ko-KR" sz="1200" dirty="0"/>
              <a:t>/ </a:t>
            </a:r>
            <a:r>
              <a:rPr lang="ko-KR" altLang="en-US" sz="1200" dirty="0"/>
              <a:t>타이틀</a:t>
            </a:r>
            <a:r>
              <a:rPr lang="en-US" altLang="ko-KR" sz="1200" dirty="0"/>
              <a:t> / </a:t>
            </a:r>
            <a:r>
              <a:rPr lang="ko-KR" altLang="en-US" sz="1200" dirty="0"/>
              <a:t>가격</a:t>
            </a:r>
          </a:p>
        </p:txBody>
      </p:sp>
      <p:sp>
        <p:nvSpPr>
          <p:cNvPr id="9" name="직사각형 8">
            <a:extLst>
              <a:ext uri="{FF2B5EF4-FFF2-40B4-BE49-F238E27FC236}">
                <a16:creationId xmlns:a16="http://schemas.microsoft.com/office/drawing/2014/main" id="{89AE56D6-720C-20F3-E56E-73BE1F2977BC}"/>
              </a:ext>
            </a:extLst>
          </p:cNvPr>
          <p:cNvSpPr/>
          <p:nvPr/>
        </p:nvSpPr>
        <p:spPr>
          <a:xfrm>
            <a:off x="1987097" y="4705078"/>
            <a:ext cx="3108432" cy="648072"/>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게임 이미지</a:t>
            </a:r>
            <a:r>
              <a:rPr lang="en-US" altLang="ko-KR" sz="1200" dirty="0"/>
              <a:t>/ </a:t>
            </a:r>
            <a:r>
              <a:rPr lang="ko-KR" altLang="en-US" sz="1200" dirty="0"/>
              <a:t>타이틀</a:t>
            </a:r>
            <a:r>
              <a:rPr lang="en-US" altLang="ko-KR" sz="1200" dirty="0"/>
              <a:t> / </a:t>
            </a:r>
            <a:r>
              <a:rPr lang="ko-KR" altLang="en-US" sz="1200" dirty="0"/>
              <a:t>가격</a:t>
            </a:r>
          </a:p>
        </p:txBody>
      </p:sp>
    </p:spTree>
    <p:extLst>
      <p:ext uri="{BB962C8B-B14F-4D97-AF65-F5344CB8AC3E}">
        <p14:creationId xmlns:p14="http://schemas.microsoft.com/office/powerpoint/2010/main" val="176109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3096908942"/>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v0.1</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2025-06-09</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l" latinLnBrk="1">
                        <a:buFont typeface="Arial" pitchFamily="34" charset="0"/>
                        <a:buNone/>
                      </a:pPr>
                      <a:r>
                        <a:rPr lang="ko-KR" altLang="en-US" sz="900" dirty="0" err="1">
                          <a:solidFill>
                            <a:schemeClr val="tx1"/>
                          </a:solidFill>
                        </a:rPr>
                        <a:t>메인페이지</a:t>
                      </a:r>
                      <a:r>
                        <a:rPr lang="ko-KR" altLang="en-US" sz="900" dirty="0">
                          <a:solidFill>
                            <a:schemeClr val="tx1"/>
                          </a:solidFill>
                        </a:rPr>
                        <a:t> 기본설계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4</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노수일</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900" dirty="0">
                          <a:solidFill>
                            <a:schemeClr val="tx1"/>
                          </a:solidFill>
                          <a:latin typeface="+mn-ea"/>
                          <a:ea typeface="+mn-ea"/>
                        </a:rPr>
                        <a:t>V0.2</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2025-06-10</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900" dirty="0" err="1">
                          <a:solidFill>
                            <a:schemeClr val="tx1"/>
                          </a:solidFill>
                        </a:rPr>
                        <a:t>로그인페이지</a:t>
                      </a:r>
                      <a:r>
                        <a:rPr lang="ko-KR" altLang="en-US" sz="900" dirty="0">
                          <a:solidFill>
                            <a:schemeClr val="tx1"/>
                          </a:solidFill>
                        </a:rPr>
                        <a:t> 기본설계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rPr>
                        <a:t>7</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노수일</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900" dirty="0">
                          <a:solidFill>
                            <a:schemeClr val="tx1"/>
                          </a:solidFill>
                          <a:latin typeface="+mn-ea"/>
                          <a:ea typeface="+mn-ea"/>
                        </a:rPr>
                        <a:t>V0.3</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2025-06-11</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latinLnBrk="1">
                        <a:buFont typeface="Arial" panose="020B0604020202020204" pitchFamily="34" charset="0"/>
                        <a:buNone/>
                      </a:pPr>
                      <a:r>
                        <a:rPr lang="ko-KR" altLang="en-US" sz="900" dirty="0" err="1">
                          <a:solidFill>
                            <a:schemeClr val="tx1"/>
                          </a:solidFill>
                          <a:latin typeface="+mn-ea"/>
                          <a:ea typeface="+mn-ea"/>
                        </a:rPr>
                        <a:t>어드민페이지</a:t>
                      </a:r>
                      <a:r>
                        <a:rPr lang="ko-KR" altLang="en-US" sz="900" dirty="0">
                          <a:solidFill>
                            <a:schemeClr val="tx1"/>
                          </a:solidFill>
                          <a:latin typeface="+mn-ea"/>
                          <a:ea typeface="+mn-ea"/>
                        </a:rPr>
                        <a:t> 기본설계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rPr>
                        <a:t>9</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노수일</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r>
                        <a:rPr lang="en-US" altLang="ko-KR" sz="900" dirty="0">
                          <a:solidFill>
                            <a:schemeClr val="tx1"/>
                          </a:solidFill>
                          <a:latin typeface="+mn-ea"/>
                          <a:ea typeface="+mn-ea"/>
                        </a:rPr>
                        <a:t>V0.4</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2025-06-12</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latinLnBrk="1">
                        <a:buFont typeface="Arial" panose="020B0604020202020204" pitchFamily="34" charset="0"/>
                        <a:buNone/>
                      </a:pPr>
                      <a:r>
                        <a:rPr lang="ko-KR" altLang="en-US" sz="900" dirty="0">
                          <a:solidFill>
                            <a:schemeClr val="tx1"/>
                          </a:solidFill>
                          <a:latin typeface="+mn-ea"/>
                          <a:ea typeface="+mn-ea"/>
                        </a:rPr>
                        <a:t>사용자페이지 기본설계</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rPr>
                        <a:t>13</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노수일</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latinLnBrk="1">
                        <a:buFont typeface="Arial" panose="020B0604020202020204" pitchFamily="34" charset="0"/>
                        <a:buNone/>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err="1"/>
              <a:t>GameAPI</a:t>
            </a:r>
            <a:r>
              <a:rPr lang="en-US" altLang="ko-KR" dirty="0"/>
              <a:t> Web </a:t>
            </a:r>
            <a:r>
              <a:rPr lang="ko-KR" altLang="en-US" dirty="0"/>
              <a:t>개발</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게임정보 </a:t>
            </a:r>
            <a:r>
              <a:rPr lang="en-US" altLang="ko-KR" dirty="0" err="1"/>
              <a:t>api</a:t>
            </a:r>
            <a:r>
              <a:rPr lang="ko-KR" altLang="en-US" dirty="0"/>
              <a:t>를 활용한 </a:t>
            </a:r>
            <a:r>
              <a:rPr lang="en-US" altLang="ko-KR" dirty="0"/>
              <a:t>web </a:t>
            </a:r>
            <a:r>
              <a:rPr lang="ko-KR" altLang="en-US" dirty="0"/>
              <a:t>개발 및 게임구매 사이트</a:t>
            </a:r>
          </a:p>
        </p:txBody>
      </p:sp>
    </p:spTree>
    <p:extLst>
      <p:ext uri="{BB962C8B-B14F-4D97-AF65-F5344CB8AC3E}">
        <p14:creationId xmlns:p14="http://schemas.microsoft.com/office/powerpoint/2010/main" val="2611690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메인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err="1"/>
              <a:t>메인페이지</a:t>
            </a:r>
            <a:r>
              <a:rPr lang="ko-KR" altLang="en-US" dirty="0"/>
              <a:t> </a:t>
            </a:r>
            <a:r>
              <a:rPr lang="en-US" altLang="ko-KR" dirty="0"/>
              <a:t>– </a:t>
            </a:r>
            <a:r>
              <a:rPr lang="ko-KR" altLang="en-US" dirty="0"/>
              <a:t>게임리스트 호출</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9017430"/>
              </p:ext>
            </p:extLst>
          </p:nvPr>
        </p:nvGraphicFramePr>
        <p:xfrm>
          <a:off x="8688288" y="476672"/>
          <a:ext cx="3384376" cy="290398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1, </a:t>
                      </a:r>
                      <a:r>
                        <a:rPr lang="ko-KR" altLang="en-US" sz="800" b="0" dirty="0" err="1">
                          <a:solidFill>
                            <a:schemeClr val="tx1"/>
                          </a:solidFill>
                          <a:latin typeface="+mn-ea"/>
                          <a:ea typeface="+mn-ea"/>
                          <a:sym typeface="맑은 고딕"/>
                        </a:rPr>
                        <a:t>메뉴바</a:t>
                      </a:r>
                      <a:r>
                        <a:rPr lang="en-US" altLang="ko-KR" sz="800" b="0" dirty="0">
                          <a:solidFill>
                            <a:schemeClr val="tx1"/>
                          </a:solidFill>
                          <a:latin typeface="+mn-ea"/>
                          <a:ea typeface="+mn-ea"/>
                          <a:sym typeface="맑은 고딕"/>
                        </a:rPr>
                        <a:t> : </a:t>
                      </a:r>
                      <a:r>
                        <a:rPr lang="ko-KR" altLang="en-US" sz="800" b="0" dirty="0">
                          <a:solidFill>
                            <a:schemeClr val="tx1"/>
                          </a:solidFill>
                          <a:latin typeface="+mn-ea"/>
                          <a:ea typeface="+mn-ea"/>
                          <a:sym typeface="맑은 고딕"/>
                        </a:rPr>
                        <a:t>게임장르별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기종별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날짜별 </a:t>
                      </a:r>
                      <a:r>
                        <a:rPr lang="ko-KR" altLang="en-US" sz="800" b="0" dirty="0" err="1">
                          <a:solidFill>
                            <a:schemeClr val="tx1"/>
                          </a:solidFill>
                          <a:latin typeface="+mn-ea"/>
                          <a:ea typeface="+mn-ea"/>
                          <a:sym typeface="맑은 고딕"/>
                        </a:rPr>
                        <a:t>조회할수있는</a:t>
                      </a:r>
                      <a:r>
                        <a:rPr lang="ko-KR" altLang="en-US" sz="800" b="0" dirty="0">
                          <a:solidFill>
                            <a:schemeClr val="tx1"/>
                          </a:solidFill>
                          <a:latin typeface="+mn-ea"/>
                          <a:ea typeface="+mn-ea"/>
                          <a:sym typeface="맑은 고딕"/>
                        </a:rPr>
                        <a:t> 기능</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로그인</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회원가입 연동페이지 세부메뉴 마우스 </a:t>
                      </a:r>
                      <a:r>
                        <a:rPr lang="ko-KR" altLang="en-US" sz="800" b="0" dirty="0" err="1">
                          <a:solidFill>
                            <a:schemeClr val="tx1"/>
                          </a:solidFill>
                          <a:latin typeface="+mn-ea"/>
                          <a:ea typeface="+mn-ea"/>
                          <a:sym typeface="맑은 고딕"/>
                        </a:rPr>
                        <a:t>오버시</a:t>
                      </a:r>
                      <a:r>
                        <a:rPr lang="ko-KR" altLang="en-US" sz="800" b="0" dirty="0">
                          <a:solidFill>
                            <a:schemeClr val="tx1"/>
                          </a:solidFill>
                          <a:latin typeface="+mn-ea"/>
                          <a:ea typeface="+mn-ea"/>
                          <a:sym typeface="맑은 고딕"/>
                        </a:rPr>
                        <a:t> 메뉴출력</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검색은 </a:t>
                      </a:r>
                      <a:r>
                        <a:rPr lang="ko-KR" altLang="en-US" sz="800" b="0" dirty="0" err="1">
                          <a:solidFill>
                            <a:schemeClr val="tx1"/>
                          </a:solidFill>
                          <a:latin typeface="+mn-ea"/>
                          <a:ea typeface="+mn-ea"/>
                          <a:sym typeface="맑은 고딕"/>
                        </a:rPr>
                        <a:t>서치아이콘</a:t>
                      </a:r>
                      <a:r>
                        <a:rPr lang="ko-KR" altLang="en-US"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클릭시</a:t>
                      </a:r>
                      <a:r>
                        <a:rPr lang="ko-KR" altLang="en-US" sz="800" b="0" dirty="0">
                          <a:solidFill>
                            <a:schemeClr val="tx1"/>
                          </a:solidFill>
                          <a:latin typeface="+mn-ea"/>
                          <a:ea typeface="+mn-ea"/>
                          <a:sym typeface="맑은 고딕"/>
                        </a:rPr>
                        <a:t> 길게 </a:t>
                      </a:r>
                      <a:r>
                        <a:rPr lang="ko-KR" altLang="en-US" sz="800" b="0" dirty="0" err="1">
                          <a:solidFill>
                            <a:schemeClr val="tx1"/>
                          </a:solidFill>
                          <a:latin typeface="+mn-ea"/>
                          <a:ea typeface="+mn-ea"/>
                          <a:sym typeface="맑은 고딕"/>
                        </a:rPr>
                        <a:t>서치박스</a:t>
                      </a:r>
                      <a:r>
                        <a:rPr lang="ko-KR" altLang="en-US" sz="800" b="0" dirty="0">
                          <a:solidFill>
                            <a:schemeClr val="tx1"/>
                          </a:solidFill>
                          <a:latin typeface="+mn-ea"/>
                          <a:ea typeface="+mn-ea"/>
                          <a:sym typeface="맑은 고딕"/>
                        </a:rPr>
                        <a:t> 표기</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2, </a:t>
                      </a:r>
                      <a:r>
                        <a:rPr lang="ko-KR" altLang="en-US" sz="800" b="0" dirty="0" err="1">
                          <a:solidFill>
                            <a:schemeClr val="tx1"/>
                          </a:solidFill>
                          <a:latin typeface="+mn-ea"/>
                          <a:ea typeface="+mn-ea"/>
                          <a:sym typeface="맑은 고딕"/>
                        </a:rPr>
                        <a:t>메인페이지</a:t>
                      </a:r>
                      <a:r>
                        <a:rPr lang="ko-KR" altLang="en-US"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한줄에</a:t>
                      </a:r>
                      <a:r>
                        <a:rPr lang="ko-KR" altLang="en-US" sz="800" b="0" dirty="0">
                          <a:solidFill>
                            <a:schemeClr val="tx1"/>
                          </a:solidFill>
                          <a:latin typeface="+mn-ea"/>
                          <a:ea typeface="+mn-ea"/>
                          <a:sym typeface="맑은 고딕"/>
                        </a:rPr>
                        <a:t> </a:t>
                      </a:r>
                      <a:r>
                        <a:rPr lang="en-US" altLang="ko-KR" sz="800" b="0" dirty="0">
                          <a:solidFill>
                            <a:schemeClr val="tx1"/>
                          </a:solidFill>
                          <a:latin typeface="+mn-ea"/>
                          <a:ea typeface="+mn-ea"/>
                          <a:sym typeface="맑은 고딕"/>
                        </a:rPr>
                        <a:t>4</a:t>
                      </a:r>
                      <a:r>
                        <a:rPr lang="ko-KR" altLang="en-US" sz="800" b="0" dirty="0">
                          <a:solidFill>
                            <a:schemeClr val="tx1"/>
                          </a:solidFill>
                          <a:latin typeface="+mn-ea"/>
                          <a:ea typeface="+mn-ea"/>
                          <a:sym typeface="맑은 고딕"/>
                        </a:rPr>
                        <a:t>개 표시 반응형으로 사진에 마우스 </a:t>
                      </a:r>
                      <a:r>
                        <a:rPr lang="ko-KR" altLang="en-US" sz="800" b="0" dirty="0" err="1">
                          <a:solidFill>
                            <a:schemeClr val="tx1"/>
                          </a:solidFill>
                          <a:latin typeface="+mn-ea"/>
                          <a:ea typeface="+mn-ea"/>
                          <a:sym typeface="맑은 고딕"/>
                        </a:rPr>
                        <a:t>오버시</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동영상재생 및 상세설명 박스 보이기</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a:latin typeface="+mn-ea"/>
                          <a:ea typeface="+mn-ea"/>
                        </a:rPr>
                        <a:t>[</a:t>
                      </a:r>
                      <a:r>
                        <a:rPr lang="ko-KR" altLang="en-US" sz="850" b="0" dirty="0">
                          <a:latin typeface="+mn-ea"/>
                          <a:ea typeface="+mn-ea"/>
                        </a:rPr>
                        <a:t>헤더</a:t>
                      </a:r>
                      <a:r>
                        <a:rPr lang="en-US" altLang="ko-KR" sz="850" b="0" dirty="0">
                          <a:latin typeface="+mn-ea"/>
                          <a:ea typeface="+mn-ea"/>
                        </a:rPr>
                        <a:t>] </a:t>
                      </a:r>
                      <a:r>
                        <a:rPr lang="ko-KR" altLang="en-US" sz="850" b="0" dirty="0" err="1">
                          <a:latin typeface="+mn-ea"/>
                          <a:ea typeface="+mn-ea"/>
                        </a:rPr>
                        <a:t>메뉴바</a:t>
                      </a:r>
                      <a:r>
                        <a:rPr lang="en-US" altLang="ko-KR" sz="850" b="0" dirty="0">
                          <a:latin typeface="+mn-ea"/>
                          <a:ea typeface="+mn-ea"/>
                        </a:rPr>
                        <a:t>: </a:t>
                      </a:r>
                      <a:r>
                        <a:rPr lang="ko-KR" altLang="en-US" sz="850" b="0" dirty="0">
                          <a:latin typeface="+mn-ea"/>
                          <a:ea typeface="+mn-ea"/>
                        </a:rPr>
                        <a:t>로고</a:t>
                      </a:r>
                      <a:r>
                        <a:rPr lang="en-US" altLang="ko-KR" sz="850" b="0" dirty="0">
                          <a:latin typeface="+mn-ea"/>
                          <a:ea typeface="+mn-ea"/>
                        </a:rPr>
                        <a:t>, </a:t>
                      </a:r>
                      <a:r>
                        <a:rPr lang="ko-KR" altLang="en-US" sz="850" b="0" dirty="0">
                          <a:latin typeface="+mn-ea"/>
                          <a:ea typeface="+mn-ea"/>
                        </a:rPr>
                        <a:t>상세메뉴</a:t>
                      </a:r>
                      <a:r>
                        <a:rPr lang="en-US" altLang="ko-KR" sz="850" b="0">
                          <a:latin typeface="+mn-ea"/>
                          <a:ea typeface="+mn-ea"/>
                        </a:rPr>
                        <a:t>, </a:t>
                      </a:r>
                      <a:r>
                        <a:rPr lang="ko-KR" altLang="en-US" sz="850" b="0">
                          <a:latin typeface="+mn-ea"/>
                          <a:ea typeface="+mn-ea"/>
                        </a:rPr>
                        <a:t>검색</a:t>
                      </a:r>
                      <a:r>
                        <a:rPr lang="en-US" altLang="ko-KR" sz="850" b="0">
                          <a:latin typeface="+mn-ea"/>
                          <a:ea typeface="+mn-ea"/>
                        </a:rPr>
                        <a:t>, </a:t>
                      </a:r>
                      <a:r>
                        <a:rPr lang="ko-KR" altLang="en-US" sz="850" b="0" dirty="0">
                          <a:latin typeface="+mn-ea"/>
                          <a:ea typeface="+mn-ea"/>
                        </a:rPr>
                        <a:t>로그인으로 구성됨</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메인페이지</a:t>
                      </a:r>
                      <a:r>
                        <a:rPr kumimoji="1" lang="ko-KR" altLang="en-US" sz="850" dirty="0">
                          <a:solidFill>
                            <a:schemeClr val="tx1"/>
                          </a:solidFill>
                          <a:latin typeface="+mn-ea"/>
                        </a:rPr>
                        <a:t> </a:t>
                      </a:r>
                      <a:r>
                        <a:rPr kumimoji="1" lang="en-US" altLang="ko-KR" sz="850" dirty="0">
                          <a:solidFill>
                            <a:schemeClr val="tx1"/>
                          </a:solidFill>
                          <a:latin typeface="+mn-ea"/>
                        </a:rPr>
                        <a:t>– api.rawg.io </a:t>
                      </a:r>
                      <a:r>
                        <a:rPr kumimoji="1" lang="ko-KR" altLang="en-US" sz="850" dirty="0">
                          <a:solidFill>
                            <a:schemeClr val="tx1"/>
                          </a:solidFill>
                          <a:latin typeface="+mn-ea"/>
                        </a:rPr>
                        <a:t>호출 </a:t>
                      </a:r>
                      <a:endParaRPr kumimoji="1" lang="en-US" altLang="ko-KR" sz="850" dirty="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게임리스트</a:t>
                      </a:r>
                      <a:r>
                        <a:rPr kumimoji="1" lang="en-US" altLang="ko-KR" sz="850" dirty="0">
                          <a:solidFill>
                            <a:schemeClr val="tx1"/>
                          </a:solidFill>
                          <a:latin typeface="+mn-ea"/>
                        </a:rPr>
                        <a:t>, </a:t>
                      </a:r>
                      <a:r>
                        <a:rPr kumimoji="1" lang="ko-KR" altLang="en-US" sz="850" dirty="0" err="1">
                          <a:solidFill>
                            <a:schemeClr val="tx1"/>
                          </a:solidFill>
                          <a:latin typeface="+mn-ea"/>
                        </a:rPr>
                        <a:t>게임이미지</a:t>
                      </a:r>
                      <a:r>
                        <a:rPr kumimoji="1" lang="ko-KR" altLang="en-US" sz="850" dirty="0">
                          <a:solidFill>
                            <a:schemeClr val="tx1"/>
                          </a:solidFill>
                          <a:latin typeface="+mn-ea"/>
                        </a:rPr>
                        <a:t> 마우스 </a:t>
                      </a:r>
                      <a:r>
                        <a:rPr kumimoji="1" lang="ko-KR" altLang="en-US" sz="850" dirty="0" err="1">
                          <a:solidFill>
                            <a:schemeClr val="tx1"/>
                          </a:solidFill>
                          <a:latin typeface="+mn-ea"/>
                        </a:rPr>
                        <a:t>호버시</a:t>
                      </a:r>
                      <a:r>
                        <a:rPr kumimoji="1" lang="ko-KR" altLang="en-US" sz="850" dirty="0">
                          <a:solidFill>
                            <a:schemeClr val="tx1"/>
                          </a:solidFill>
                          <a:latin typeface="+mn-ea"/>
                        </a:rPr>
                        <a:t> 동영상실행</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푸터</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
        <p:nvSpPr>
          <p:cNvPr id="2" name="직사각형 1">
            <a:extLst>
              <a:ext uri="{FF2B5EF4-FFF2-40B4-BE49-F238E27FC236}">
                <a16:creationId xmlns:a16="http://schemas.microsoft.com/office/drawing/2014/main" id="{CBE70386-2774-F7D7-FF7A-98103EFE7E5A}"/>
              </a:ext>
            </a:extLst>
          </p:cNvPr>
          <p:cNvSpPr/>
          <p:nvPr/>
        </p:nvSpPr>
        <p:spPr>
          <a:xfrm>
            <a:off x="191344" y="692696"/>
            <a:ext cx="7992888" cy="583264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5793EB26-535C-5585-8A34-9D6162D56DB2}"/>
              </a:ext>
            </a:extLst>
          </p:cNvPr>
          <p:cNvSpPr/>
          <p:nvPr/>
        </p:nvSpPr>
        <p:spPr>
          <a:xfrm>
            <a:off x="191344" y="692696"/>
            <a:ext cx="7992888" cy="57606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a:extLst>
              <a:ext uri="{FF2B5EF4-FFF2-40B4-BE49-F238E27FC236}">
                <a16:creationId xmlns:a16="http://schemas.microsoft.com/office/drawing/2014/main" id="{558935FB-7552-E253-67FC-2C5B39105989}"/>
              </a:ext>
            </a:extLst>
          </p:cNvPr>
          <p:cNvSpPr/>
          <p:nvPr/>
        </p:nvSpPr>
        <p:spPr>
          <a:xfrm>
            <a:off x="420674" y="295816"/>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9" name="직사각형 8">
            <a:extLst>
              <a:ext uri="{FF2B5EF4-FFF2-40B4-BE49-F238E27FC236}">
                <a16:creationId xmlns:a16="http://schemas.microsoft.com/office/drawing/2014/main" id="{70CD8D12-2EEA-E45D-5EC3-DFEED7086717}"/>
              </a:ext>
            </a:extLst>
          </p:cNvPr>
          <p:cNvSpPr/>
          <p:nvPr/>
        </p:nvSpPr>
        <p:spPr>
          <a:xfrm>
            <a:off x="191344" y="1268760"/>
            <a:ext cx="7992888" cy="417646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2A3924A3-E914-C806-D1EA-D91F8D3EA15C}"/>
              </a:ext>
            </a:extLst>
          </p:cNvPr>
          <p:cNvSpPr/>
          <p:nvPr/>
        </p:nvSpPr>
        <p:spPr>
          <a:xfrm>
            <a:off x="420674" y="1412335"/>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sp>
        <p:nvSpPr>
          <p:cNvPr id="12" name="타원 11">
            <a:extLst>
              <a:ext uri="{FF2B5EF4-FFF2-40B4-BE49-F238E27FC236}">
                <a16:creationId xmlns:a16="http://schemas.microsoft.com/office/drawing/2014/main" id="{0D481B0D-519C-A1EA-8372-673EE3889AA6}"/>
              </a:ext>
            </a:extLst>
          </p:cNvPr>
          <p:cNvSpPr/>
          <p:nvPr/>
        </p:nvSpPr>
        <p:spPr>
          <a:xfrm>
            <a:off x="420674" y="5613529"/>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dirty="0"/>
              <a:t>3</a:t>
            </a:r>
            <a:endParaRPr lang="ko-KR" altLang="en-US" dirty="0"/>
          </a:p>
        </p:txBody>
      </p:sp>
      <p:sp>
        <p:nvSpPr>
          <p:cNvPr id="13" name="직사각형 12">
            <a:extLst>
              <a:ext uri="{FF2B5EF4-FFF2-40B4-BE49-F238E27FC236}">
                <a16:creationId xmlns:a16="http://schemas.microsoft.com/office/drawing/2014/main" id="{941AA334-BA60-E68D-FF18-BC52416E06A7}"/>
              </a:ext>
            </a:extLst>
          </p:cNvPr>
          <p:cNvSpPr/>
          <p:nvPr/>
        </p:nvSpPr>
        <p:spPr>
          <a:xfrm>
            <a:off x="7000692" y="733791"/>
            <a:ext cx="1008112" cy="3472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ko-KR" altLang="en-US"/>
              <a:t>로그인</a:t>
            </a:r>
            <a:endParaRPr lang="ko-KR" altLang="en-US" dirty="0"/>
          </a:p>
        </p:txBody>
      </p:sp>
      <p:sp>
        <p:nvSpPr>
          <p:cNvPr id="15" name="직사각형 14">
            <a:extLst>
              <a:ext uri="{FF2B5EF4-FFF2-40B4-BE49-F238E27FC236}">
                <a16:creationId xmlns:a16="http://schemas.microsoft.com/office/drawing/2014/main" id="{256C2C45-1236-9A3B-D569-47F146D2DA01}"/>
              </a:ext>
            </a:extLst>
          </p:cNvPr>
          <p:cNvSpPr/>
          <p:nvPr/>
        </p:nvSpPr>
        <p:spPr>
          <a:xfrm>
            <a:off x="219227" y="733792"/>
            <a:ext cx="1008112" cy="3472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ko-KR" altLang="en-US" dirty="0"/>
              <a:t>로고</a:t>
            </a:r>
          </a:p>
        </p:txBody>
      </p:sp>
      <p:sp>
        <p:nvSpPr>
          <p:cNvPr id="17" name="직사각형 16">
            <a:extLst>
              <a:ext uri="{FF2B5EF4-FFF2-40B4-BE49-F238E27FC236}">
                <a16:creationId xmlns:a16="http://schemas.microsoft.com/office/drawing/2014/main" id="{6B0F7B82-BBAA-579B-5325-B2A3550B53D3}"/>
              </a:ext>
            </a:extLst>
          </p:cNvPr>
          <p:cNvSpPr/>
          <p:nvPr/>
        </p:nvSpPr>
        <p:spPr>
          <a:xfrm>
            <a:off x="2655626" y="733791"/>
            <a:ext cx="1008112" cy="3472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ko-KR" altLang="en-US" dirty="0"/>
              <a:t>검색</a:t>
            </a:r>
          </a:p>
        </p:txBody>
      </p:sp>
      <p:sp>
        <p:nvSpPr>
          <p:cNvPr id="18" name="직사각형 17">
            <a:extLst>
              <a:ext uri="{FF2B5EF4-FFF2-40B4-BE49-F238E27FC236}">
                <a16:creationId xmlns:a16="http://schemas.microsoft.com/office/drawing/2014/main" id="{06B9B678-378C-D19C-533C-8DC0496C8083}"/>
              </a:ext>
            </a:extLst>
          </p:cNvPr>
          <p:cNvSpPr/>
          <p:nvPr/>
        </p:nvSpPr>
        <p:spPr>
          <a:xfrm>
            <a:off x="1288412" y="733792"/>
            <a:ext cx="1306141" cy="3472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ko-KR" altLang="en-US" dirty="0"/>
              <a:t>세부메뉴</a:t>
            </a:r>
          </a:p>
        </p:txBody>
      </p:sp>
      <p:sp>
        <p:nvSpPr>
          <p:cNvPr id="14" name="직사각형 13">
            <a:extLst>
              <a:ext uri="{FF2B5EF4-FFF2-40B4-BE49-F238E27FC236}">
                <a16:creationId xmlns:a16="http://schemas.microsoft.com/office/drawing/2014/main" id="{AF3D997A-6AED-AFDD-5CF0-F13CA619772E}"/>
              </a:ext>
            </a:extLst>
          </p:cNvPr>
          <p:cNvSpPr/>
          <p:nvPr/>
        </p:nvSpPr>
        <p:spPr>
          <a:xfrm>
            <a:off x="1055440" y="1772816"/>
            <a:ext cx="1728192" cy="792088"/>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dirty="0" err="1"/>
              <a:t>게임이미지</a:t>
            </a:r>
            <a:endParaRPr lang="ko-KR" altLang="en-US" sz="1400" dirty="0"/>
          </a:p>
        </p:txBody>
      </p:sp>
      <p:sp>
        <p:nvSpPr>
          <p:cNvPr id="16" name="직사각형 15">
            <a:extLst>
              <a:ext uri="{FF2B5EF4-FFF2-40B4-BE49-F238E27FC236}">
                <a16:creationId xmlns:a16="http://schemas.microsoft.com/office/drawing/2014/main" id="{4E2242AD-72FF-7D57-1B60-F6A01BE19EC9}"/>
              </a:ext>
            </a:extLst>
          </p:cNvPr>
          <p:cNvSpPr/>
          <p:nvPr/>
        </p:nvSpPr>
        <p:spPr>
          <a:xfrm>
            <a:off x="1055440" y="2780928"/>
            <a:ext cx="1728192" cy="36004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dirty="0"/>
              <a:t>게임타이틀</a:t>
            </a:r>
          </a:p>
        </p:txBody>
      </p:sp>
      <p:sp>
        <p:nvSpPr>
          <p:cNvPr id="19" name="직사각형 18">
            <a:extLst>
              <a:ext uri="{FF2B5EF4-FFF2-40B4-BE49-F238E27FC236}">
                <a16:creationId xmlns:a16="http://schemas.microsoft.com/office/drawing/2014/main" id="{FA00B589-046A-ED71-24DC-4FAB731F5183}"/>
              </a:ext>
            </a:extLst>
          </p:cNvPr>
          <p:cNvSpPr/>
          <p:nvPr/>
        </p:nvSpPr>
        <p:spPr>
          <a:xfrm>
            <a:off x="1055440" y="3380653"/>
            <a:ext cx="864096" cy="336379"/>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dirty="0" err="1"/>
              <a:t>유저수</a:t>
            </a:r>
            <a:endParaRPr lang="ko-KR" altLang="en-US" sz="1400" dirty="0"/>
          </a:p>
        </p:txBody>
      </p:sp>
      <p:sp>
        <p:nvSpPr>
          <p:cNvPr id="21" name="직사각형 20">
            <a:extLst>
              <a:ext uri="{FF2B5EF4-FFF2-40B4-BE49-F238E27FC236}">
                <a16:creationId xmlns:a16="http://schemas.microsoft.com/office/drawing/2014/main" id="{A93E301C-C4CD-2C76-9D20-78885734A482}"/>
              </a:ext>
            </a:extLst>
          </p:cNvPr>
          <p:cNvSpPr/>
          <p:nvPr/>
        </p:nvSpPr>
        <p:spPr>
          <a:xfrm>
            <a:off x="2063552" y="3380653"/>
            <a:ext cx="720080" cy="336379"/>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평점</a:t>
            </a:r>
          </a:p>
        </p:txBody>
      </p:sp>
      <p:sp>
        <p:nvSpPr>
          <p:cNvPr id="22" name="직사각형 21">
            <a:extLst>
              <a:ext uri="{FF2B5EF4-FFF2-40B4-BE49-F238E27FC236}">
                <a16:creationId xmlns:a16="http://schemas.microsoft.com/office/drawing/2014/main" id="{4FDA15C8-BA06-772E-A93A-22ED6449AE01}"/>
              </a:ext>
            </a:extLst>
          </p:cNvPr>
          <p:cNvSpPr/>
          <p:nvPr/>
        </p:nvSpPr>
        <p:spPr>
          <a:xfrm>
            <a:off x="2970305" y="1772816"/>
            <a:ext cx="1728192" cy="792088"/>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dirty="0" err="1"/>
              <a:t>게임이미지</a:t>
            </a:r>
            <a:endParaRPr lang="ko-KR" altLang="en-US" sz="1400" dirty="0"/>
          </a:p>
        </p:txBody>
      </p:sp>
      <p:sp>
        <p:nvSpPr>
          <p:cNvPr id="23" name="직사각형 22">
            <a:extLst>
              <a:ext uri="{FF2B5EF4-FFF2-40B4-BE49-F238E27FC236}">
                <a16:creationId xmlns:a16="http://schemas.microsoft.com/office/drawing/2014/main" id="{61D253C0-7BD6-D268-4A81-ECFDFA4C40E1}"/>
              </a:ext>
            </a:extLst>
          </p:cNvPr>
          <p:cNvSpPr/>
          <p:nvPr/>
        </p:nvSpPr>
        <p:spPr>
          <a:xfrm>
            <a:off x="2970305" y="2780928"/>
            <a:ext cx="1728192" cy="36004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dirty="0"/>
              <a:t>게임타이틀</a:t>
            </a:r>
          </a:p>
        </p:txBody>
      </p:sp>
      <p:sp>
        <p:nvSpPr>
          <p:cNvPr id="24" name="직사각형 23">
            <a:extLst>
              <a:ext uri="{FF2B5EF4-FFF2-40B4-BE49-F238E27FC236}">
                <a16:creationId xmlns:a16="http://schemas.microsoft.com/office/drawing/2014/main" id="{FA90FD22-6BF9-5D7D-6E8F-B2975E0E86BE}"/>
              </a:ext>
            </a:extLst>
          </p:cNvPr>
          <p:cNvSpPr/>
          <p:nvPr/>
        </p:nvSpPr>
        <p:spPr>
          <a:xfrm>
            <a:off x="2970305" y="3380653"/>
            <a:ext cx="864096" cy="336379"/>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dirty="0" err="1"/>
              <a:t>유저수</a:t>
            </a:r>
            <a:endParaRPr lang="ko-KR" altLang="en-US" sz="1400" dirty="0"/>
          </a:p>
        </p:txBody>
      </p:sp>
      <p:sp>
        <p:nvSpPr>
          <p:cNvPr id="25" name="직사각형 24">
            <a:extLst>
              <a:ext uri="{FF2B5EF4-FFF2-40B4-BE49-F238E27FC236}">
                <a16:creationId xmlns:a16="http://schemas.microsoft.com/office/drawing/2014/main" id="{5884A402-0003-0381-B2D0-530ACC5E46F1}"/>
              </a:ext>
            </a:extLst>
          </p:cNvPr>
          <p:cNvSpPr/>
          <p:nvPr/>
        </p:nvSpPr>
        <p:spPr>
          <a:xfrm>
            <a:off x="3978417" y="3380653"/>
            <a:ext cx="720080" cy="336379"/>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평점</a:t>
            </a:r>
          </a:p>
        </p:txBody>
      </p:sp>
      <p:sp>
        <p:nvSpPr>
          <p:cNvPr id="26" name="직사각형 25">
            <a:extLst>
              <a:ext uri="{FF2B5EF4-FFF2-40B4-BE49-F238E27FC236}">
                <a16:creationId xmlns:a16="http://schemas.microsoft.com/office/drawing/2014/main" id="{7812676E-58BB-7180-A040-81D735905407}"/>
              </a:ext>
            </a:extLst>
          </p:cNvPr>
          <p:cNvSpPr/>
          <p:nvPr/>
        </p:nvSpPr>
        <p:spPr>
          <a:xfrm>
            <a:off x="5015880" y="1772816"/>
            <a:ext cx="1728192" cy="792088"/>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dirty="0" err="1"/>
              <a:t>게임이미지</a:t>
            </a:r>
            <a:endParaRPr lang="ko-KR" altLang="en-US" sz="1400" dirty="0"/>
          </a:p>
        </p:txBody>
      </p:sp>
      <p:sp>
        <p:nvSpPr>
          <p:cNvPr id="27" name="직사각형 26">
            <a:extLst>
              <a:ext uri="{FF2B5EF4-FFF2-40B4-BE49-F238E27FC236}">
                <a16:creationId xmlns:a16="http://schemas.microsoft.com/office/drawing/2014/main" id="{894A6208-B3FB-FA3F-BBB6-79B154FB733D}"/>
              </a:ext>
            </a:extLst>
          </p:cNvPr>
          <p:cNvSpPr/>
          <p:nvPr/>
        </p:nvSpPr>
        <p:spPr>
          <a:xfrm>
            <a:off x="5015880" y="2780928"/>
            <a:ext cx="1728192" cy="36004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dirty="0"/>
              <a:t>게임타이틀</a:t>
            </a:r>
          </a:p>
        </p:txBody>
      </p:sp>
      <p:sp>
        <p:nvSpPr>
          <p:cNvPr id="28" name="직사각형 27">
            <a:extLst>
              <a:ext uri="{FF2B5EF4-FFF2-40B4-BE49-F238E27FC236}">
                <a16:creationId xmlns:a16="http://schemas.microsoft.com/office/drawing/2014/main" id="{2D0196BA-A431-95D6-63A8-7FB17B369861}"/>
              </a:ext>
            </a:extLst>
          </p:cNvPr>
          <p:cNvSpPr/>
          <p:nvPr/>
        </p:nvSpPr>
        <p:spPr>
          <a:xfrm>
            <a:off x="5049499" y="3380653"/>
            <a:ext cx="864096" cy="336379"/>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dirty="0" err="1"/>
              <a:t>유저수</a:t>
            </a:r>
            <a:endParaRPr lang="ko-KR" altLang="en-US" sz="1400" dirty="0"/>
          </a:p>
        </p:txBody>
      </p:sp>
      <p:sp>
        <p:nvSpPr>
          <p:cNvPr id="29" name="직사각형 28">
            <a:extLst>
              <a:ext uri="{FF2B5EF4-FFF2-40B4-BE49-F238E27FC236}">
                <a16:creationId xmlns:a16="http://schemas.microsoft.com/office/drawing/2014/main" id="{73C00277-07DC-2063-B67E-6C181228F6E7}"/>
              </a:ext>
            </a:extLst>
          </p:cNvPr>
          <p:cNvSpPr/>
          <p:nvPr/>
        </p:nvSpPr>
        <p:spPr>
          <a:xfrm>
            <a:off x="6023992" y="3380653"/>
            <a:ext cx="720080" cy="336379"/>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평점</a:t>
            </a:r>
          </a:p>
        </p:txBody>
      </p:sp>
      <p:sp>
        <p:nvSpPr>
          <p:cNvPr id="38" name="직사각형 37">
            <a:extLst>
              <a:ext uri="{FF2B5EF4-FFF2-40B4-BE49-F238E27FC236}">
                <a16:creationId xmlns:a16="http://schemas.microsoft.com/office/drawing/2014/main" id="{52CD99E5-60FF-EAA9-6FF0-491194F498E2}"/>
              </a:ext>
            </a:extLst>
          </p:cNvPr>
          <p:cNvSpPr/>
          <p:nvPr/>
        </p:nvSpPr>
        <p:spPr>
          <a:xfrm>
            <a:off x="3329706" y="4653136"/>
            <a:ext cx="864096" cy="336379"/>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400" dirty="0" err="1"/>
              <a:t>더보기</a:t>
            </a:r>
            <a:endParaRPr lang="ko-KR" altLang="en-US" sz="1400" dirty="0"/>
          </a:p>
        </p:txBody>
      </p:sp>
      <p:cxnSp>
        <p:nvCxnSpPr>
          <p:cNvPr id="40" name="직선 화살표 연결선 39">
            <a:extLst>
              <a:ext uri="{FF2B5EF4-FFF2-40B4-BE49-F238E27FC236}">
                <a16:creationId xmlns:a16="http://schemas.microsoft.com/office/drawing/2014/main" id="{7312C94B-5753-191D-4A73-3441F2C6ECF8}"/>
              </a:ext>
            </a:extLst>
          </p:cNvPr>
          <p:cNvCxnSpPr/>
          <p:nvPr/>
        </p:nvCxnSpPr>
        <p:spPr>
          <a:xfrm flipH="1">
            <a:off x="6528048" y="1844824"/>
            <a:ext cx="472644" cy="21602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1" name="직사각형 40">
            <a:extLst>
              <a:ext uri="{FF2B5EF4-FFF2-40B4-BE49-F238E27FC236}">
                <a16:creationId xmlns:a16="http://schemas.microsoft.com/office/drawing/2014/main" id="{E33059A9-C31D-A12D-AEE6-5DF3E9DEFA06}"/>
              </a:ext>
            </a:extLst>
          </p:cNvPr>
          <p:cNvSpPr/>
          <p:nvPr/>
        </p:nvSpPr>
        <p:spPr>
          <a:xfrm>
            <a:off x="7000691" y="1556351"/>
            <a:ext cx="1370213" cy="576505"/>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마우스 </a:t>
            </a:r>
            <a:r>
              <a:rPr lang="ko-KR" altLang="en-US" sz="1200" dirty="0" err="1"/>
              <a:t>호버시</a:t>
            </a:r>
            <a:r>
              <a:rPr lang="ko-KR" altLang="en-US" sz="1200" dirty="0"/>
              <a:t> 게임 동영상 출력</a:t>
            </a:r>
          </a:p>
        </p:txBody>
      </p:sp>
      <p:cxnSp>
        <p:nvCxnSpPr>
          <p:cNvPr id="45" name="직선 화살표 연결선 44">
            <a:extLst>
              <a:ext uri="{FF2B5EF4-FFF2-40B4-BE49-F238E27FC236}">
                <a16:creationId xmlns:a16="http://schemas.microsoft.com/office/drawing/2014/main" id="{F2638E72-802F-010C-7F8B-199706D2EDB3}"/>
              </a:ext>
            </a:extLst>
          </p:cNvPr>
          <p:cNvCxnSpPr/>
          <p:nvPr/>
        </p:nvCxnSpPr>
        <p:spPr>
          <a:xfrm flipH="1" flipV="1">
            <a:off x="6023992" y="3284984"/>
            <a:ext cx="976699" cy="7920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6" name="직사각형 45">
            <a:extLst>
              <a:ext uri="{FF2B5EF4-FFF2-40B4-BE49-F238E27FC236}">
                <a16:creationId xmlns:a16="http://schemas.microsoft.com/office/drawing/2014/main" id="{B62F79AA-C9B0-14A8-91FC-F3C0A7186026}"/>
              </a:ext>
            </a:extLst>
          </p:cNvPr>
          <p:cNvSpPr/>
          <p:nvPr/>
        </p:nvSpPr>
        <p:spPr>
          <a:xfrm>
            <a:off x="6240016" y="4221088"/>
            <a:ext cx="1872208" cy="504057"/>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버튼 </a:t>
            </a:r>
            <a:r>
              <a:rPr lang="en-US" altLang="ko-KR" sz="1200" dirty="0"/>
              <a:t>or </a:t>
            </a:r>
            <a:r>
              <a:rPr lang="ko-KR" altLang="en-US" sz="1200" dirty="0"/>
              <a:t>타이틀 </a:t>
            </a:r>
            <a:r>
              <a:rPr lang="ko-KR" altLang="en-US" sz="1200" dirty="0" err="1"/>
              <a:t>클릭시</a:t>
            </a:r>
            <a:r>
              <a:rPr lang="ko-KR" altLang="en-US" sz="1200" dirty="0"/>
              <a:t> 디테일 페이지 출력</a:t>
            </a:r>
          </a:p>
        </p:txBody>
      </p:sp>
      <p:cxnSp>
        <p:nvCxnSpPr>
          <p:cNvPr id="48" name="직선 화살표 연결선 47">
            <a:extLst>
              <a:ext uri="{FF2B5EF4-FFF2-40B4-BE49-F238E27FC236}">
                <a16:creationId xmlns:a16="http://schemas.microsoft.com/office/drawing/2014/main" id="{F3CF64FA-95DF-D15D-2CC5-29F3D3AD1FFD}"/>
              </a:ext>
            </a:extLst>
          </p:cNvPr>
          <p:cNvCxnSpPr/>
          <p:nvPr/>
        </p:nvCxnSpPr>
        <p:spPr>
          <a:xfrm>
            <a:off x="2655626" y="4489767"/>
            <a:ext cx="720080" cy="28803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9" name="직사각형 48">
            <a:extLst>
              <a:ext uri="{FF2B5EF4-FFF2-40B4-BE49-F238E27FC236}">
                <a16:creationId xmlns:a16="http://schemas.microsoft.com/office/drawing/2014/main" id="{9055917E-50EE-1D53-B08F-47C05341E3C2}"/>
              </a:ext>
            </a:extLst>
          </p:cNvPr>
          <p:cNvSpPr/>
          <p:nvPr/>
        </p:nvSpPr>
        <p:spPr>
          <a:xfrm>
            <a:off x="708706" y="4221087"/>
            <a:ext cx="1946920" cy="43204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err="1"/>
              <a:t>더보기</a:t>
            </a:r>
            <a:r>
              <a:rPr lang="ko-KR" altLang="en-US" sz="1200" dirty="0"/>
              <a:t> 버튼 </a:t>
            </a:r>
            <a:r>
              <a:rPr lang="ko-KR" altLang="en-US" sz="1200" dirty="0" err="1"/>
              <a:t>클릭시</a:t>
            </a:r>
            <a:r>
              <a:rPr lang="ko-KR" altLang="en-US" sz="1200" dirty="0"/>
              <a:t> 추가 게임 리스트 출력</a:t>
            </a:r>
          </a:p>
        </p:txBody>
      </p:sp>
    </p:spTree>
    <p:extLst>
      <p:ext uri="{BB962C8B-B14F-4D97-AF65-F5344CB8AC3E}">
        <p14:creationId xmlns:p14="http://schemas.microsoft.com/office/powerpoint/2010/main" val="375987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FBDB712-54AB-E201-4B44-2DF4C0DBDE6D}"/>
              </a:ext>
            </a:extLst>
          </p:cNvPr>
          <p:cNvSpPr>
            <a:spLocks noGrp="1"/>
          </p:cNvSpPr>
          <p:nvPr>
            <p:ph type="body" sz="quarter" idx="10"/>
          </p:nvPr>
        </p:nvSpPr>
        <p:spPr/>
        <p:txBody>
          <a:bodyPr/>
          <a:lstStyle/>
          <a:p>
            <a:r>
              <a:rPr lang="ko-KR" altLang="en-US" sz="1200" dirty="0"/>
              <a:t>디테일페이지</a:t>
            </a:r>
          </a:p>
        </p:txBody>
      </p:sp>
      <p:sp>
        <p:nvSpPr>
          <p:cNvPr id="3" name="텍스트 개체 틀 2">
            <a:extLst>
              <a:ext uri="{FF2B5EF4-FFF2-40B4-BE49-F238E27FC236}">
                <a16:creationId xmlns:a16="http://schemas.microsoft.com/office/drawing/2014/main" id="{67A84491-EA11-A489-96C3-B3D0689D34B3}"/>
              </a:ext>
            </a:extLst>
          </p:cNvPr>
          <p:cNvSpPr>
            <a:spLocks noGrp="1"/>
          </p:cNvSpPr>
          <p:nvPr>
            <p:ph type="body" sz="quarter" idx="11"/>
          </p:nvPr>
        </p:nvSpPr>
        <p:spPr/>
        <p:txBody>
          <a:bodyPr/>
          <a:lstStyle/>
          <a:p>
            <a:r>
              <a:rPr lang="ko-KR" altLang="en-US" sz="1200" dirty="0"/>
              <a:t>이미지 </a:t>
            </a:r>
            <a:r>
              <a:rPr lang="ko-KR" altLang="en-US" sz="1200" dirty="0" err="1"/>
              <a:t>호버</a:t>
            </a:r>
            <a:r>
              <a:rPr lang="en-US" altLang="ko-KR" sz="1200" dirty="0"/>
              <a:t>, </a:t>
            </a:r>
            <a:r>
              <a:rPr lang="ko-KR" altLang="en-US" sz="1200" dirty="0"/>
              <a:t>클릭 동작</a:t>
            </a:r>
          </a:p>
        </p:txBody>
      </p:sp>
      <p:graphicFrame>
        <p:nvGraphicFramePr>
          <p:cNvPr id="6" name="표 5">
            <a:extLst>
              <a:ext uri="{FF2B5EF4-FFF2-40B4-BE49-F238E27FC236}">
                <a16:creationId xmlns:a16="http://schemas.microsoft.com/office/drawing/2014/main" id="{38CD71D0-1E5B-54A8-4C98-B7901F64B95E}"/>
              </a:ext>
            </a:extLst>
          </p:cNvPr>
          <p:cNvGraphicFramePr>
            <a:graphicFrameLocks noGrp="1"/>
          </p:cNvGraphicFramePr>
          <p:nvPr>
            <p:extLst>
              <p:ext uri="{D42A27DB-BD31-4B8C-83A1-F6EECF244321}">
                <p14:modId xmlns:p14="http://schemas.microsoft.com/office/powerpoint/2010/main" val="146412658"/>
              </p:ext>
            </p:extLst>
          </p:nvPr>
        </p:nvGraphicFramePr>
        <p:xfrm>
          <a:off x="8688288" y="476672"/>
          <a:ext cx="3384376" cy="393725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1, </a:t>
                      </a:r>
                      <a:r>
                        <a:rPr lang="ko-KR" altLang="en-US" sz="800" b="0" dirty="0">
                          <a:solidFill>
                            <a:schemeClr val="tx1"/>
                          </a:solidFill>
                          <a:latin typeface="+mn-ea"/>
                          <a:ea typeface="+mn-ea"/>
                          <a:sym typeface="맑은 고딕"/>
                        </a:rPr>
                        <a:t>게임리스트 </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게임 이미지 타이틀 표기</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2, </a:t>
                      </a:r>
                      <a:r>
                        <a:rPr lang="ko-KR" altLang="en-US" sz="800" b="0" dirty="0">
                          <a:solidFill>
                            <a:schemeClr val="tx1"/>
                          </a:solidFill>
                          <a:latin typeface="+mn-ea"/>
                          <a:ea typeface="+mn-ea"/>
                          <a:sym typeface="맑은 고딕"/>
                        </a:rPr>
                        <a:t>게임리스트</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게임 동영상연결 자동재생</a:t>
                      </a:r>
                      <a:r>
                        <a:rPr lang="en-US" altLang="ko-KR"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동일장르게임</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검색기능</a:t>
                      </a:r>
                      <a:r>
                        <a:rPr lang="en-US" altLang="ko-KR"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게임숨기기</a:t>
                      </a:r>
                      <a:r>
                        <a:rPr lang="ko-KR" altLang="en-US" sz="800" b="0" dirty="0">
                          <a:solidFill>
                            <a:schemeClr val="tx1"/>
                          </a:solidFill>
                          <a:latin typeface="+mn-ea"/>
                          <a:ea typeface="+mn-ea"/>
                          <a:sym typeface="맑은 고딕"/>
                        </a:rPr>
                        <a:t> 기능</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타이틀 </a:t>
                      </a:r>
                      <a:r>
                        <a:rPr lang="ko-KR" altLang="en-US" sz="800" b="0" dirty="0" err="1">
                          <a:solidFill>
                            <a:schemeClr val="tx1"/>
                          </a:solidFill>
                          <a:latin typeface="+mn-ea"/>
                          <a:ea typeface="+mn-ea"/>
                          <a:sym typeface="맑은 고딕"/>
                        </a:rPr>
                        <a:t>클릭시</a:t>
                      </a:r>
                      <a:r>
                        <a:rPr lang="ko-KR" altLang="en-US" sz="800" b="0" dirty="0">
                          <a:solidFill>
                            <a:schemeClr val="tx1"/>
                          </a:solidFill>
                          <a:latin typeface="+mn-ea"/>
                          <a:ea typeface="+mn-ea"/>
                          <a:sym typeface="맑은 고딕"/>
                        </a:rPr>
                        <a:t> 상세페이지 이동기능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3. </a:t>
                      </a:r>
                      <a:r>
                        <a:rPr lang="ko-KR" altLang="en-US" sz="800" b="0" dirty="0" err="1">
                          <a:solidFill>
                            <a:schemeClr val="tx1"/>
                          </a:solidFill>
                          <a:latin typeface="+mn-ea"/>
                          <a:ea typeface="+mn-ea"/>
                          <a:sym typeface="맑은 고딕"/>
                        </a:rPr>
                        <a:t>서치이미지</a:t>
                      </a:r>
                      <a:r>
                        <a:rPr lang="ko-KR" altLang="en-US" sz="800" b="0" dirty="0">
                          <a:solidFill>
                            <a:schemeClr val="tx1"/>
                          </a:solidFill>
                          <a:latin typeface="+mn-ea"/>
                          <a:ea typeface="+mn-ea"/>
                          <a:sym typeface="맑은 고딕"/>
                        </a:rPr>
                        <a:t> </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클릭전에는 인풋박스 숨기기</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4. </a:t>
                      </a:r>
                      <a:r>
                        <a:rPr lang="ko-KR" altLang="en-US" sz="800" b="0" dirty="0" err="1">
                          <a:solidFill>
                            <a:schemeClr val="tx1"/>
                          </a:solidFill>
                          <a:latin typeface="+mn-ea"/>
                          <a:ea typeface="+mn-ea"/>
                          <a:sym typeface="맑은 고딕"/>
                        </a:rPr>
                        <a:t>서치이미지</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클릭</a:t>
                      </a:r>
                      <a:r>
                        <a:rPr lang="en-US" altLang="ko-KR" sz="800" b="0" dirty="0">
                          <a:solidFill>
                            <a:schemeClr val="tx1"/>
                          </a:solidFill>
                          <a:latin typeface="+mn-ea"/>
                          <a:ea typeface="+mn-ea"/>
                          <a:sym typeface="맑은 고딕"/>
                        </a:rPr>
                        <a:t>) : </a:t>
                      </a:r>
                      <a:r>
                        <a:rPr lang="ko-KR" altLang="en-US" sz="800" b="0" dirty="0">
                          <a:solidFill>
                            <a:schemeClr val="tx1"/>
                          </a:solidFill>
                          <a:latin typeface="+mn-ea"/>
                          <a:ea typeface="+mn-ea"/>
                          <a:sym typeface="맑은 고딕"/>
                        </a:rPr>
                        <a:t>인풋박스</a:t>
                      </a:r>
                      <a:r>
                        <a:rPr lang="en-US" altLang="ko-KR"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서치</a:t>
                      </a:r>
                      <a:r>
                        <a:rPr lang="ko-KR" altLang="en-US" sz="800" b="0" dirty="0">
                          <a:solidFill>
                            <a:schemeClr val="tx1"/>
                          </a:solidFill>
                          <a:latin typeface="+mn-ea"/>
                          <a:ea typeface="+mn-ea"/>
                          <a:sym typeface="맑은 고딕"/>
                        </a:rPr>
                        <a:t> 이미지 보이기</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이미지 </a:t>
                      </a:r>
                      <a:r>
                        <a:rPr lang="ko-KR" altLang="en-US" sz="800" b="0" dirty="0" err="1">
                          <a:solidFill>
                            <a:schemeClr val="tx1"/>
                          </a:solidFill>
                          <a:latin typeface="+mn-ea"/>
                          <a:ea typeface="+mn-ea"/>
                          <a:sym typeface="맑은 고딕"/>
                        </a:rPr>
                        <a:t>클릭시</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 게임 타이틀 검색기능</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게임리스트 </a:t>
                      </a:r>
                      <a:r>
                        <a:rPr lang="en-US" altLang="ko-KR" sz="850" b="0" dirty="0">
                          <a:latin typeface="+mn-ea"/>
                          <a:ea typeface="+mn-ea"/>
                        </a:rPr>
                        <a:t>: </a:t>
                      </a:r>
                      <a:r>
                        <a:rPr lang="ko-KR" altLang="en-US" sz="850" b="0" dirty="0">
                          <a:latin typeface="+mn-ea"/>
                          <a:ea typeface="+mn-ea"/>
                        </a:rPr>
                        <a:t>타이틀</a:t>
                      </a:r>
                      <a:r>
                        <a:rPr lang="en-US" altLang="ko-KR" sz="850" b="0" dirty="0">
                          <a:latin typeface="+mn-ea"/>
                          <a:ea typeface="+mn-ea"/>
                        </a:rPr>
                        <a:t>, </a:t>
                      </a:r>
                      <a:r>
                        <a:rPr lang="ko-KR" altLang="en-US" sz="850" b="0" dirty="0">
                          <a:latin typeface="+mn-ea"/>
                          <a:ea typeface="+mn-ea"/>
                        </a:rPr>
                        <a:t>좋아요</a:t>
                      </a:r>
                      <a:r>
                        <a:rPr lang="en-US" altLang="ko-KR" sz="850" b="0" dirty="0">
                          <a:latin typeface="+mn-ea"/>
                          <a:ea typeface="+mn-ea"/>
                        </a:rPr>
                        <a:t>(</a:t>
                      </a:r>
                      <a:r>
                        <a:rPr lang="ko-KR" altLang="en-US" sz="850" b="0" dirty="0">
                          <a:latin typeface="+mn-ea"/>
                          <a:ea typeface="+mn-ea"/>
                        </a:rPr>
                        <a:t>찜</a:t>
                      </a:r>
                      <a:r>
                        <a:rPr lang="en-US" altLang="ko-KR" sz="850" b="0" dirty="0">
                          <a:latin typeface="+mn-ea"/>
                          <a:ea typeface="+mn-ea"/>
                        </a:rPr>
                        <a:t>) </a:t>
                      </a:r>
                      <a:r>
                        <a:rPr lang="ko-KR" altLang="en-US" sz="850" b="0" dirty="0">
                          <a:latin typeface="+mn-ea"/>
                          <a:ea typeface="+mn-ea"/>
                        </a:rPr>
                        <a:t>횟수</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게임리스트</a:t>
                      </a:r>
                      <a:r>
                        <a:rPr kumimoji="1" lang="en-US" altLang="ko-KR" sz="850" dirty="0">
                          <a:solidFill>
                            <a:schemeClr val="tx1"/>
                          </a:solidFill>
                          <a:latin typeface="+mn-ea"/>
                        </a:rPr>
                        <a:t>(</a:t>
                      </a:r>
                      <a:r>
                        <a:rPr kumimoji="1" lang="ko-KR" altLang="en-US" sz="850" dirty="0" err="1">
                          <a:solidFill>
                            <a:schemeClr val="tx1"/>
                          </a:solidFill>
                          <a:latin typeface="+mn-ea"/>
                        </a:rPr>
                        <a:t>호버</a:t>
                      </a:r>
                      <a:r>
                        <a:rPr kumimoji="1" lang="en-US" altLang="ko-KR" sz="850" dirty="0">
                          <a:solidFill>
                            <a:schemeClr val="tx1"/>
                          </a:solidFill>
                          <a:latin typeface="+mn-ea"/>
                        </a:rPr>
                        <a:t>) : </a:t>
                      </a:r>
                      <a:r>
                        <a:rPr kumimoji="1" lang="ko-KR" altLang="en-US" sz="850" dirty="0">
                          <a:solidFill>
                            <a:schemeClr val="tx1"/>
                          </a:solidFill>
                          <a:latin typeface="+mn-ea"/>
                        </a:rPr>
                        <a:t>타이틀</a:t>
                      </a:r>
                      <a:r>
                        <a:rPr kumimoji="1" lang="en-US" altLang="ko-KR" sz="850" dirty="0">
                          <a:solidFill>
                            <a:schemeClr val="tx1"/>
                          </a:solidFill>
                          <a:latin typeface="+mn-ea"/>
                        </a:rPr>
                        <a:t>, </a:t>
                      </a:r>
                      <a:r>
                        <a:rPr kumimoji="1" lang="ko-KR" altLang="en-US" sz="850" dirty="0">
                          <a:solidFill>
                            <a:schemeClr val="tx1"/>
                          </a:solidFill>
                          <a:latin typeface="+mn-ea"/>
                        </a:rPr>
                        <a:t>좋아요</a:t>
                      </a:r>
                      <a:r>
                        <a:rPr kumimoji="1" lang="en-US" altLang="ko-KR" sz="850" dirty="0">
                          <a:solidFill>
                            <a:schemeClr val="tx1"/>
                          </a:solidFill>
                          <a:latin typeface="+mn-ea"/>
                        </a:rPr>
                        <a:t>(</a:t>
                      </a:r>
                      <a:r>
                        <a:rPr kumimoji="1" lang="ko-KR" altLang="en-US" sz="850" dirty="0">
                          <a:solidFill>
                            <a:schemeClr val="tx1"/>
                          </a:solidFill>
                          <a:latin typeface="+mn-ea"/>
                        </a:rPr>
                        <a:t>찜</a:t>
                      </a:r>
                      <a:r>
                        <a:rPr kumimoji="1" lang="en-US" altLang="ko-KR" sz="850" dirty="0">
                          <a:solidFill>
                            <a:schemeClr val="tx1"/>
                          </a:solidFill>
                          <a:latin typeface="+mn-ea"/>
                        </a:rPr>
                        <a:t>), </a:t>
                      </a:r>
                      <a:r>
                        <a:rPr kumimoji="1" lang="ko-KR" altLang="en-US" sz="850" dirty="0">
                          <a:solidFill>
                            <a:schemeClr val="tx1"/>
                          </a:solidFill>
                          <a:latin typeface="+mn-ea"/>
                        </a:rPr>
                        <a:t>장바구니</a:t>
                      </a:r>
                      <a:endParaRPr kumimoji="1" lang="en-US" altLang="ko-KR" sz="850" dirty="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출시일</a:t>
                      </a:r>
                      <a:r>
                        <a:rPr kumimoji="1" lang="en-US" altLang="ko-KR" sz="850" dirty="0">
                          <a:solidFill>
                            <a:schemeClr val="tx1"/>
                          </a:solidFill>
                          <a:latin typeface="+mn-ea"/>
                        </a:rPr>
                        <a:t>,</a:t>
                      </a:r>
                      <a:r>
                        <a:rPr kumimoji="1" lang="ko-KR" altLang="en-US" sz="850" dirty="0">
                          <a:solidFill>
                            <a:schemeClr val="tx1"/>
                          </a:solidFill>
                          <a:latin typeface="+mn-ea"/>
                        </a:rPr>
                        <a:t>장르</a:t>
                      </a:r>
                      <a:r>
                        <a:rPr kumimoji="1" lang="en-US" altLang="ko-KR" sz="850" dirty="0">
                          <a:solidFill>
                            <a:schemeClr val="tx1"/>
                          </a:solidFill>
                          <a:latin typeface="+mn-ea"/>
                        </a:rPr>
                        <a:t>,</a:t>
                      </a:r>
                      <a:r>
                        <a:rPr kumimoji="1" lang="ko-KR" altLang="en-US" sz="850" dirty="0">
                          <a:solidFill>
                            <a:schemeClr val="tx1"/>
                          </a:solidFill>
                          <a:latin typeface="+mn-ea"/>
                        </a:rPr>
                        <a:t>게임차트</a:t>
                      </a:r>
                      <a:r>
                        <a:rPr kumimoji="1" lang="en-US" altLang="ko-KR" sz="850" dirty="0">
                          <a:solidFill>
                            <a:schemeClr val="tx1"/>
                          </a:solidFill>
                          <a:latin typeface="+mn-ea"/>
                        </a:rPr>
                        <a:t>,like</a:t>
                      </a:r>
                      <a:r>
                        <a:rPr kumimoji="1" lang="ko-KR" altLang="en-US" sz="850" dirty="0">
                          <a:solidFill>
                            <a:schemeClr val="tx1"/>
                          </a:solidFill>
                          <a:latin typeface="+mn-ea"/>
                        </a:rPr>
                        <a:t> </a:t>
                      </a:r>
                      <a:r>
                        <a:rPr kumimoji="1" lang="en-US" altLang="ko-KR" sz="850" dirty="0">
                          <a:solidFill>
                            <a:schemeClr val="tx1"/>
                          </a:solidFill>
                          <a:latin typeface="+mn-ea"/>
                        </a:rPr>
                        <a:t>this(</a:t>
                      </a:r>
                      <a:r>
                        <a:rPr kumimoji="1" lang="ko-KR" altLang="en-US" sz="850" dirty="0">
                          <a:solidFill>
                            <a:schemeClr val="tx1"/>
                          </a:solidFill>
                          <a:latin typeface="+mn-ea"/>
                        </a:rPr>
                        <a:t>동일게임장르 검색</a:t>
                      </a:r>
                      <a:r>
                        <a:rPr kumimoji="1" lang="en-US" altLang="ko-KR" sz="850" dirty="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Hide </a:t>
                      </a:r>
                      <a:r>
                        <a:rPr kumimoji="1" lang="ko-KR" altLang="en-US" sz="850" dirty="0" err="1">
                          <a:solidFill>
                            <a:schemeClr val="tx1"/>
                          </a:solidFill>
                          <a:latin typeface="+mn-ea"/>
                        </a:rPr>
                        <a:t>이게임</a:t>
                      </a:r>
                      <a:r>
                        <a:rPr kumimoji="1" lang="ko-KR" altLang="en-US" sz="850" dirty="0">
                          <a:solidFill>
                            <a:schemeClr val="tx1"/>
                          </a:solidFill>
                          <a:latin typeface="+mn-ea"/>
                        </a:rPr>
                        <a:t> 안보이게 숨기기</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서치이미지</a:t>
                      </a:r>
                      <a:r>
                        <a:rPr lang="ko-KR" altLang="en-US" sz="850" b="0" dirty="0">
                          <a:latin typeface="+mn-ea"/>
                          <a:ea typeface="+mn-ea"/>
                        </a:rPr>
                        <a:t> </a:t>
                      </a:r>
                      <a:r>
                        <a:rPr lang="en-US" altLang="ko-KR" sz="850" b="0" dirty="0">
                          <a:latin typeface="+mn-ea"/>
                          <a:ea typeface="+mn-ea"/>
                        </a:rPr>
                        <a:t>: </a:t>
                      </a:r>
                      <a:r>
                        <a:rPr lang="ko-KR" altLang="en-US" sz="850" b="0" dirty="0">
                          <a:latin typeface="+mn-ea"/>
                          <a:ea typeface="+mn-ea"/>
                        </a:rPr>
                        <a:t>게임 타이틀 검색 인풋박스 출력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서치이미지</a:t>
                      </a:r>
                      <a:r>
                        <a:rPr kumimoji="1" lang="en-US" altLang="ko-KR" sz="850" dirty="0">
                          <a:solidFill>
                            <a:schemeClr val="tx1"/>
                          </a:solidFill>
                          <a:latin typeface="+mn-ea"/>
                        </a:rPr>
                        <a:t>(</a:t>
                      </a:r>
                      <a:r>
                        <a:rPr kumimoji="1" lang="ko-KR" altLang="en-US" sz="850" dirty="0">
                          <a:solidFill>
                            <a:schemeClr val="tx1"/>
                          </a:solidFill>
                          <a:latin typeface="+mn-ea"/>
                        </a:rPr>
                        <a:t>클릭</a:t>
                      </a:r>
                      <a:r>
                        <a:rPr kumimoji="1" lang="en-US" altLang="ko-KR" sz="850" dirty="0">
                          <a:solidFill>
                            <a:schemeClr val="tx1"/>
                          </a:solidFill>
                          <a:latin typeface="+mn-ea"/>
                        </a:rPr>
                        <a:t>) : </a:t>
                      </a:r>
                      <a:r>
                        <a:rPr kumimoji="1" lang="ko-KR" altLang="en-US" sz="850" dirty="0">
                          <a:solidFill>
                            <a:schemeClr val="tx1"/>
                          </a:solidFill>
                          <a:latin typeface="+mn-ea"/>
                        </a:rPr>
                        <a:t>인풋박스</a:t>
                      </a:r>
                      <a:r>
                        <a:rPr kumimoji="1" lang="en-US" altLang="ko-KR" sz="850" dirty="0">
                          <a:solidFill>
                            <a:schemeClr val="tx1"/>
                          </a:solidFill>
                          <a:latin typeface="+mn-ea"/>
                        </a:rPr>
                        <a:t>, </a:t>
                      </a:r>
                      <a:r>
                        <a:rPr kumimoji="1" lang="ko-KR" altLang="en-US" sz="850" dirty="0" err="1">
                          <a:solidFill>
                            <a:schemeClr val="tx1"/>
                          </a:solidFill>
                          <a:latin typeface="+mn-ea"/>
                        </a:rPr>
                        <a:t>서치</a:t>
                      </a:r>
                      <a:r>
                        <a:rPr kumimoji="1" lang="ko-KR" altLang="en-US" sz="850" dirty="0">
                          <a:solidFill>
                            <a:schemeClr val="tx1"/>
                          </a:solidFill>
                          <a:latin typeface="+mn-ea"/>
                        </a:rPr>
                        <a:t> 이미지</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타원 7">
            <a:extLst>
              <a:ext uri="{FF2B5EF4-FFF2-40B4-BE49-F238E27FC236}">
                <a16:creationId xmlns:a16="http://schemas.microsoft.com/office/drawing/2014/main" id="{1FAF4265-F8C0-3DC4-B0C9-F0E0A30CCFBE}"/>
              </a:ext>
            </a:extLst>
          </p:cNvPr>
          <p:cNvSpPr/>
          <p:nvPr/>
        </p:nvSpPr>
        <p:spPr>
          <a:xfrm>
            <a:off x="781448" y="667326"/>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1</a:t>
            </a:r>
            <a:endParaRPr lang="ko-KR" altLang="en-US" sz="1200" dirty="0"/>
          </a:p>
        </p:txBody>
      </p:sp>
      <p:sp>
        <p:nvSpPr>
          <p:cNvPr id="9" name="타원 8">
            <a:extLst>
              <a:ext uri="{FF2B5EF4-FFF2-40B4-BE49-F238E27FC236}">
                <a16:creationId xmlns:a16="http://schemas.microsoft.com/office/drawing/2014/main" id="{C9537CC8-91E5-7CED-CBD4-A697BE2F0619}"/>
              </a:ext>
            </a:extLst>
          </p:cNvPr>
          <p:cNvSpPr/>
          <p:nvPr/>
        </p:nvSpPr>
        <p:spPr>
          <a:xfrm>
            <a:off x="3875847" y="571699"/>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2</a:t>
            </a:r>
            <a:endParaRPr lang="ko-KR" altLang="en-US" sz="1200" dirty="0"/>
          </a:p>
        </p:txBody>
      </p:sp>
      <p:sp>
        <p:nvSpPr>
          <p:cNvPr id="11" name="타원 10">
            <a:extLst>
              <a:ext uri="{FF2B5EF4-FFF2-40B4-BE49-F238E27FC236}">
                <a16:creationId xmlns:a16="http://schemas.microsoft.com/office/drawing/2014/main" id="{24FB399E-D420-B008-07CF-D874005525FC}"/>
              </a:ext>
            </a:extLst>
          </p:cNvPr>
          <p:cNvSpPr/>
          <p:nvPr/>
        </p:nvSpPr>
        <p:spPr>
          <a:xfrm>
            <a:off x="781448" y="3813156"/>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3</a:t>
            </a:r>
            <a:endParaRPr lang="ko-KR" altLang="en-US" sz="1200" dirty="0"/>
          </a:p>
        </p:txBody>
      </p:sp>
      <p:pic>
        <p:nvPicPr>
          <p:cNvPr id="13" name="그림 12">
            <a:extLst>
              <a:ext uri="{FF2B5EF4-FFF2-40B4-BE49-F238E27FC236}">
                <a16:creationId xmlns:a16="http://schemas.microsoft.com/office/drawing/2014/main" id="{0C1BA8AD-D748-2467-9431-944D050B35DF}"/>
              </a:ext>
            </a:extLst>
          </p:cNvPr>
          <p:cNvPicPr>
            <a:picLocks noChangeAspect="1"/>
          </p:cNvPicPr>
          <p:nvPr/>
        </p:nvPicPr>
        <p:blipFill>
          <a:blip r:embed="rId2"/>
          <a:stretch>
            <a:fillRect/>
          </a:stretch>
        </p:blipFill>
        <p:spPr>
          <a:xfrm>
            <a:off x="3605680" y="4102780"/>
            <a:ext cx="1819529" cy="447737"/>
          </a:xfrm>
          <a:prstGeom prst="rect">
            <a:avLst/>
          </a:prstGeom>
        </p:spPr>
      </p:pic>
      <p:sp>
        <p:nvSpPr>
          <p:cNvPr id="22" name="타원 21">
            <a:extLst>
              <a:ext uri="{FF2B5EF4-FFF2-40B4-BE49-F238E27FC236}">
                <a16:creationId xmlns:a16="http://schemas.microsoft.com/office/drawing/2014/main" id="{303DB369-6819-D96F-70D2-845C08CD72DC}"/>
              </a:ext>
            </a:extLst>
          </p:cNvPr>
          <p:cNvSpPr/>
          <p:nvPr/>
        </p:nvSpPr>
        <p:spPr>
          <a:xfrm>
            <a:off x="3106613" y="3796884"/>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4</a:t>
            </a:r>
            <a:endParaRPr lang="ko-KR" altLang="en-US" sz="1200" dirty="0"/>
          </a:p>
        </p:txBody>
      </p:sp>
      <p:sp>
        <p:nvSpPr>
          <p:cNvPr id="23" name="TextBox 22">
            <a:extLst>
              <a:ext uri="{FF2B5EF4-FFF2-40B4-BE49-F238E27FC236}">
                <a16:creationId xmlns:a16="http://schemas.microsoft.com/office/drawing/2014/main" id="{073671D3-4549-9F04-079A-4C98779DDCF1}"/>
              </a:ext>
            </a:extLst>
          </p:cNvPr>
          <p:cNvSpPr txBox="1"/>
          <p:nvPr/>
        </p:nvSpPr>
        <p:spPr>
          <a:xfrm>
            <a:off x="11780252" y="106980"/>
            <a:ext cx="269626" cy="276999"/>
          </a:xfrm>
          <a:prstGeom prst="rect">
            <a:avLst/>
          </a:prstGeom>
          <a:noFill/>
        </p:spPr>
        <p:txBody>
          <a:bodyPr wrap="none" rtlCol="0">
            <a:spAutoFit/>
          </a:bodyPr>
          <a:lstStyle/>
          <a:p>
            <a:fld id="{944918D1-1C8F-48E6-92D4-4089F97E8793}" type="slidenum">
              <a:rPr lang="ko-KR" altLang="en-US" sz="1200" smtClean="0"/>
              <a:t>5</a:t>
            </a:fld>
            <a:endParaRPr lang="ko-KR" altLang="en-US" sz="1200" dirty="0"/>
          </a:p>
        </p:txBody>
      </p:sp>
      <p:sp>
        <p:nvSpPr>
          <p:cNvPr id="4" name="직사각형 3">
            <a:extLst>
              <a:ext uri="{FF2B5EF4-FFF2-40B4-BE49-F238E27FC236}">
                <a16:creationId xmlns:a16="http://schemas.microsoft.com/office/drawing/2014/main" id="{B0DFBE53-6F5B-4EA4-ACCC-55C9CFA43C14}"/>
              </a:ext>
            </a:extLst>
          </p:cNvPr>
          <p:cNvSpPr/>
          <p:nvPr/>
        </p:nvSpPr>
        <p:spPr>
          <a:xfrm>
            <a:off x="1199457" y="767633"/>
            <a:ext cx="1907156" cy="792088"/>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err="1"/>
              <a:t>게임이미지</a:t>
            </a:r>
            <a:endParaRPr lang="en-US" altLang="ko-KR" sz="1200" dirty="0"/>
          </a:p>
          <a:p>
            <a:pPr algn="ctr"/>
            <a:r>
              <a:rPr lang="ko-KR" altLang="en-US" sz="1200" dirty="0"/>
              <a:t>상단 타이틀 표기</a:t>
            </a:r>
          </a:p>
        </p:txBody>
      </p:sp>
      <p:sp>
        <p:nvSpPr>
          <p:cNvPr id="7" name="직사각형 6">
            <a:extLst>
              <a:ext uri="{FF2B5EF4-FFF2-40B4-BE49-F238E27FC236}">
                <a16:creationId xmlns:a16="http://schemas.microsoft.com/office/drawing/2014/main" id="{B90E883B-1B83-6CC5-DA85-85A7F8177B85}"/>
              </a:ext>
            </a:extLst>
          </p:cNvPr>
          <p:cNvSpPr/>
          <p:nvPr/>
        </p:nvSpPr>
        <p:spPr>
          <a:xfrm>
            <a:off x="1199457" y="2183938"/>
            <a:ext cx="1907156" cy="36004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게임설명</a:t>
            </a:r>
          </a:p>
        </p:txBody>
      </p:sp>
      <p:sp>
        <p:nvSpPr>
          <p:cNvPr id="10" name="직사각형 9">
            <a:extLst>
              <a:ext uri="{FF2B5EF4-FFF2-40B4-BE49-F238E27FC236}">
                <a16:creationId xmlns:a16="http://schemas.microsoft.com/office/drawing/2014/main" id="{916C6B4F-D582-1181-7054-95B17BA13E6B}"/>
              </a:ext>
            </a:extLst>
          </p:cNvPr>
          <p:cNvSpPr/>
          <p:nvPr/>
        </p:nvSpPr>
        <p:spPr>
          <a:xfrm>
            <a:off x="1199457" y="1698847"/>
            <a:ext cx="829147" cy="336379"/>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좋아요</a:t>
            </a:r>
          </a:p>
        </p:txBody>
      </p:sp>
      <p:sp>
        <p:nvSpPr>
          <p:cNvPr id="12" name="직사각형 11">
            <a:extLst>
              <a:ext uri="{FF2B5EF4-FFF2-40B4-BE49-F238E27FC236}">
                <a16:creationId xmlns:a16="http://schemas.microsoft.com/office/drawing/2014/main" id="{9EBDEED1-EBF9-0BEC-7D10-3FFFCB83F9F5}"/>
              </a:ext>
            </a:extLst>
          </p:cNvPr>
          <p:cNvSpPr/>
          <p:nvPr/>
        </p:nvSpPr>
        <p:spPr>
          <a:xfrm>
            <a:off x="2277466" y="1698847"/>
            <a:ext cx="829147" cy="336379"/>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장바구니</a:t>
            </a:r>
          </a:p>
        </p:txBody>
      </p:sp>
      <p:sp>
        <p:nvSpPr>
          <p:cNvPr id="14" name="직사각형 13">
            <a:extLst>
              <a:ext uri="{FF2B5EF4-FFF2-40B4-BE49-F238E27FC236}">
                <a16:creationId xmlns:a16="http://schemas.microsoft.com/office/drawing/2014/main" id="{F1AB7A54-2C98-4F1C-4824-E5415F1C1AE1}"/>
              </a:ext>
            </a:extLst>
          </p:cNvPr>
          <p:cNvSpPr/>
          <p:nvPr/>
        </p:nvSpPr>
        <p:spPr>
          <a:xfrm>
            <a:off x="1199457" y="2644487"/>
            <a:ext cx="1907156" cy="447737"/>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게임상세내용</a:t>
            </a:r>
            <a:br>
              <a:rPr lang="en-US" altLang="ko-KR" sz="1200" dirty="0"/>
            </a:br>
            <a:r>
              <a:rPr lang="ko-KR" altLang="en-US" sz="1200" dirty="0" err="1"/>
              <a:t>스팀등스토어</a:t>
            </a:r>
            <a:r>
              <a:rPr lang="ko-KR" altLang="en-US" sz="1200" dirty="0"/>
              <a:t> 링크</a:t>
            </a:r>
          </a:p>
        </p:txBody>
      </p:sp>
      <p:sp>
        <p:nvSpPr>
          <p:cNvPr id="15" name="직사각형 14">
            <a:extLst>
              <a:ext uri="{FF2B5EF4-FFF2-40B4-BE49-F238E27FC236}">
                <a16:creationId xmlns:a16="http://schemas.microsoft.com/office/drawing/2014/main" id="{5C86A6D2-D548-C290-364C-4F53D756AD9E}"/>
              </a:ext>
            </a:extLst>
          </p:cNvPr>
          <p:cNvSpPr/>
          <p:nvPr/>
        </p:nvSpPr>
        <p:spPr>
          <a:xfrm>
            <a:off x="1154020" y="4168619"/>
            <a:ext cx="1008112" cy="3472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ko-KR" altLang="en-US" sz="1200" dirty="0"/>
              <a:t>검색</a:t>
            </a:r>
          </a:p>
        </p:txBody>
      </p:sp>
      <p:sp>
        <p:nvSpPr>
          <p:cNvPr id="5" name="직사각형 4">
            <a:extLst>
              <a:ext uri="{FF2B5EF4-FFF2-40B4-BE49-F238E27FC236}">
                <a16:creationId xmlns:a16="http://schemas.microsoft.com/office/drawing/2014/main" id="{3038E14D-E4E7-630F-64E7-13950EC70EC3}"/>
              </a:ext>
            </a:extLst>
          </p:cNvPr>
          <p:cNvSpPr/>
          <p:nvPr/>
        </p:nvSpPr>
        <p:spPr>
          <a:xfrm>
            <a:off x="4561113" y="988275"/>
            <a:ext cx="1728192" cy="792088"/>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err="1"/>
              <a:t>게임이미지</a:t>
            </a:r>
            <a:endParaRPr lang="ko-KR" altLang="en-US" sz="1200" dirty="0"/>
          </a:p>
        </p:txBody>
      </p:sp>
      <p:sp>
        <p:nvSpPr>
          <p:cNvPr id="16" name="직사각형 15">
            <a:extLst>
              <a:ext uri="{FF2B5EF4-FFF2-40B4-BE49-F238E27FC236}">
                <a16:creationId xmlns:a16="http://schemas.microsoft.com/office/drawing/2014/main" id="{93B562C3-E4D4-4475-8EB0-C2009F24DBF0}"/>
              </a:ext>
            </a:extLst>
          </p:cNvPr>
          <p:cNvSpPr/>
          <p:nvPr/>
        </p:nvSpPr>
        <p:spPr>
          <a:xfrm>
            <a:off x="4561113" y="1996387"/>
            <a:ext cx="1728192" cy="36004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게임타이틀</a:t>
            </a:r>
          </a:p>
        </p:txBody>
      </p:sp>
      <p:sp>
        <p:nvSpPr>
          <p:cNvPr id="17" name="직사각형 16">
            <a:extLst>
              <a:ext uri="{FF2B5EF4-FFF2-40B4-BE49-F238E27FC236}">
                <a16:creationId xmlns:a16="http://schemas.microsoft.com/office/drawing/2014/main" id="{2D47875D-A6CD-9E14-BFAE-0FD281D71802}"/>
              </a:ext>
            </a:extLst>
          </p:cNvPr>
          <p:cNvSpPr/>
          <p:nvPr/>
        </p:nvSpPr>
        <p:spPr>
          <a:xfrm>
            <a:off x="4594732" y="2596112"/>
            <a:ext cx="864096" cy="336379"/>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err="1"/>
              <a:t>유저수</a:t>
            </a:r>
            <a:endParaRPr lang="ko-KR" altLang="en-US" sz="1200" dirty="0"/>
          </a:p>
        </p:txBody>
      </p:sp>
      <p:sp>
        <p:nvSpPr>
          <p:cNvPr id="18" name="직사각형 17">
            <a:extLst>
              <a:ext uri="{FF2B5EF4-FFF2-40B4-BE49-F238E27FC236}">
                <a16:creationId xmlns:a16="http://schemas.microsoft.com/office/drawing/2014/main" id="{45906A83-5C1B-89F2-A043-96D49A804AA9}"/>
              </a:ext>
            </a:extLst>
          </p:cNvPr>
          <p:cNvSpPr/>
          <p:nvPr/>
        </p:nvSpPr>
        <p:spPr>
          <a:xfrm>
            <a:off x="5569225" y="2596112"/>
            <a:ext cx="720080" cy="336379"/>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평점</a:t>
            </a:r>
          </a:p>
        </p:txBody>
      </p:sp>
      <p:cxnSp>
        <p:nvCxnSpPr>
          <p:cNvPr id="19" name="직선 화살표 연결선 18">
            <a:extLst>
              <a:ext uri="{FF2B5EF4-FFF2-40B4-BE49-F238E27FC236}">
                <a16:creationId xmlns:a16="http://schemas.microsoft.com/office/drawing/2014/main" id="{10CA5889-6BB3-C88A-362D-91E2849FA42A}"/>
              </a:ext>
            </a:extLst>
          </p:cNvPr>
          <p:cNvCxnSpPr/>
          <p:nvPr/>
        </p:nvCxnSpPr>
        <p:spPr>
          <a:xfrm flipH="1">
            <a:off x="6073281" y="1060283"/>
            <a:ext cx="472644" cy="21602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0" name="직사각형 19">
            <a:extLst>
              <a:ext uri="{FF2B5EF4-FFF2-40B4-BE49-F238E27FC236}">
                <a16:creationId xmlns:a16="http://schemas.microsoft.com/office/drawing/2014/main" id="{7716117D-A272-4960-95E1-F30733705A15}"/>
              </a:ext>
            </a:extLst>
          </p:cNvPr>
          <p:cNvSpPr/>
          <p:nvPr/>
        </p:nvSpPr>
        <p:spPr>
          <a:xfrm>
            <a:off x="6545924" y="771810"/>
            <a:ext cx="1370213" cy="576505"/>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마우스 </a:t>
            </a:r>
            <a:r>
              <a:rPr lang="ko-KR" altLang="en-US" sz="1200" dirty="0" err="1"/>
              <a:t>호버시</a:t>
            </a:r>
            <a:r>
              <a:rPr lang="ko-KR" altLang="en-US" sz="1200" dirty="0"/>
              <a:t> 게임 동영상 출력</a:t>
            </a:r>
          </a:p>
        </p:txBody>
      </p:sp>
      <p:cxnSp>
        <p:nvCxnSpPr>
          <p:cNvPr id="21" name="직선 화살표 연결선 20">
            <a:extLst>
              <a:ext uri="{FF2B5EF4-FFF2-40B4-BE49-F238E27FC236}">
                <a16:creationId xmlns:a16="http://schemas.microsoft.com/office/drawing/2014/main" id="{833698A9-BD88-D9A0-3B3B-6B37402BDCDB}"/>
              </a:ext>
            </a:extLst>
          </p:cNvPr>
          <p:cNvCxnSpPr>
            <a:cxnSpLocks/>
          </p:cNvCxnSpPr>
          <p:nvPr/>
        </p:nvCxnSpPr>
        <p:spPr>
          <a:xfrm flipH="1" flipV="1">
            <a:off x="5812762" y="3523291"/>
            <a:ext cx="648072" cy="27359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직사각형 23">
            <a:extLst>
              <a:ext uri="{FF2B5EF4-FFF2-40B4-BE49-F238E27FC236}">
                <a16:creationId xmlns:a16="http://schemas.microsoft.com/office/drawing/2014/main" id="{57627ED3-ABCA-5E89-C9CB-F5034DF1AA43}"/>
              </a:ext>
            </a:extLst>
          </p:cNvPr>
          <p:cNvSpPr/>
          <p:nvPr/>
        </p:nvSpPr>
        <p:spPr>
          <a:xfrm>
            <a:off x="6543446" y="3145260"/>
            <a:ext cx="1872208" cy="917956"/>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err="1"/>
              <a:t>동일장르게임</a:t>
            </a:r>
            <a:r>
              <a:rPr lang="ko-KR" altLang="en-US" sz="1200" dirty="0"/>
              <a:t> 추천기능</a:t>
            </a:r>
            <a:br>
              <a:rPr lang="en-US" altLang="ko-KR" sz="1200" dirty="0"/>
            </a:br>
            <a:r>
              <a:rPr lang="ko-KR" altLang="en-US" sz="1200" dirty="0"/>
              <a:t>누르면 페이지 스크롤 형태로 동일게임장르 확인가능</a:t>
            </a:r>
          </a:p>
        </p:txBody>
      </p:sp>
      <p:sp>
        <p:nvSpPr>
          <p:cNvPr id="26" name="직사각형 25">
            <a:extLst>
              <a:ext uri="{FF2B5EF4-FFF2-40B4-BE49-F238E27FC236}">
                <a16:creationId xmlns:a16="http://schemas.microsoft.com/office/drawing/2014/main" id="{D0F4E48C-227F-9FBF-AF30-AF13C8AB01C2}"/>
              </a:ext>
            </a:extLst>
          </p:cNvPr>
          <p:cNvSpPr/>
          <p:nvPr/>
        </p:nvSpPr>
        <p:spPr>
          <a:xfrm>
            <a:off x="4943872" y="3088271"/>
            <a:ext cx="1008112" cy="360039"/>
          </a:xfrm>
          <a:prstGeom prst="rect">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err="1"/>
              <a:t>더보기</a:t>
            </a:r>
            <a:endParaRPr lang="ko-KR" altLang="en-US" sz="1200" dirty="0"/>
          </a:p>
        </p:txBody>
      </p:sp>
    </p:spTree>
    <p:extLst>
      <p:ext uri="{BB962C8B-B14F-4D97-AF65-F5344CB8AC3E}">
        <p14:creationId xmlns:p14="http://schemas.microsoft.com/office/powerpoint/2010/main" val="260808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8DCC439-5161-9D73-7440-E204C0434BFB}"/>
              </a:ext>
            </a:extLst>
          </p:cNvPr>
          <p:cNvSpPr>
            <a:spLocks noGrp="1"/>
          </p:cNvSpPr>
          <p:nvPr>
            <p:ph type="body" sz="quarter" idx="10"/>
          </p:nvPr>
        </p:nvSpPr>
        <p:spPr/>
        <p:txBody>
          <a:bodyPr/>
          <a:lstStyle/>
          <a:p>
            <a:r>
              <a:rPr kumimoji="1" lang="ko-Kore-KR" altLang="en-US" sz="1200" dirty="0"/>
              <a:t>어드민</a:t>
            </a:r>
            <a:r>
              <a:rPr kumimoji="1" lang="ko-KR" altLang="en-US" sz="1200" dirty="0"/>
              <a:t> 페이지 </a:t>
            </a:r>
            <a:r>
              <a:rPr kumimoji="1" lang="en-US" altLang="ko-KR" sz="1200" dirty="0"/>
              <a:t>:</a:t>
            </a:r>
            <a:r>
              <a:rPr kumimoji="1" lang="ko-KR" altLang="en-US" sz="1200" dirty="0"/>
              <a:t> </a:t>
            </a:r>
            <a:r>
              <a:rPr lang="en" altLang="ko-Kore-KR" sz="1200" dirty="0" err="1"/>
              <a:t>UserManagement</a:t>
            </a:r>
            <a:r>
              <a:rPr lang="en" altLang="ko-Kore-KR" sz="1200" dirty="0"/>
              <a:t> </a:t>
            </a:r>
            <a:endParaRPr kumimoji="1" lang="ko-Kore-KR" altLang="en-US" sz="1200" dirty="0"/>
          </a:p>
        </p:txBody>
      </p:sp>
      <p:sp>
        <p:nvSpPr>
          <p:cNvPr id="3" name="텍스트 개체 틀 2">
            <a:extLst>
              <a:ext uri="{FF2B5EF4-FFF2-40B4-BE49-F238E27FC236}">
                <a16:creationId xmlns:a16="http://schemas.microsoft.com/office/drawing/2014/main" id="{4633765D-8832-EA12-EC02-0021663C52DF}"/>
              </a:ext>
            </a:extLst>
          </p:cNvPr>
          <p:cNvSpPr>
            <a:spLocks noGrp="1"/>
          </p:cNvSpPr>
          <p:nvPr>
            <p:ph type="body" sz="quarter" idx="11"/>
          </p:nvPr>
        </p:nvSpPr>
        <p:spPr/>
        <p:txBody>
          <a:bodyPr/>
          <a:lstStyle/>
          <a:p>
            <a:r>
              <a:rPr kumimoji="1" lang="ko-Kore-KR" altLang="en-US" sz="1200" dirty="0"/>
              <a:t>어드민</a:t>
            </a:r>
            <a:r>
              <a:rPr kumimoji="1" lang="ko-KR" altLang="en-US" sz="1200" dirty="0"/>
              <a:t> </a:t>
            </a:r>
            <a:r>
              <a:rPr kumimoji="1" lang="en-US" altLang="ko-KR" sz="1200" dirty="0"/>
              <a:t>-</a:t>
            </a:r>
            <a:r>
              <a:rPr kumimoji="1" lang="ko-KR" altLang="en-US" sz="1200" dirty="0"/>
              <a:t> 회원관리</a:t>
            </a:r>
            <a:endParaRPr kumimoji="1" lang="ko-Kore-KR" altLang="en-US" sz="1200" dirty="0"/>
          </a:p>
        </p:txBody>
      </p:sp>
      <p:sp>
        <p:nvSpPr>
          <p:cNvPr id="6" name="직사각형 5">
            <a:extLst>
              <a:ext uri="{FF2B5EF4-FFF2-40B4-BE49-F238E27FC236}">
                <a16:creationId xmlns:a16="http://schemas.microsoft.com/office/drawing/2014/main" id="{6DCF6E9D-8121-4738-C59A-C8822E7CB790}"/>
              </a:ext>
            </a:extLst>
          </p:cNvPr>
          <p:cNvSpPr/>
          <p:nvPr/>
        </p:nvSpPr>
        <p:spPr>
          <a:xfrm>
            <a:off x="263352" y="692696"/>
            <a:ext cx="1296144" cy="590465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 name="직사각형 6">
            <a:extLst>
              <a:ext uri="{FF2B5EF4-FFF2-40B4-BE49-F238E27FC236}">
                <a16:creationId xmlns:a16="http://schemas.microsoft.com/office/drawing/2014/main" id="{11B418D7-A0BB-7CC1-924D-76A7B178155E}"/>
              </a:ext>
            </a:extLst>
          </p:cNvPr>
          <p:cNvSpPr/>
          <p:nvPr/>
        </p:nvSpPr>
        <p:spPr>
          <a:xfrm>
            <a:off x="1559496" y="692696"/>
            <a:ext cx="5184576" cy="590465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8" name="타원 7">
            <a:extLst>
              <a:ext uri="{FF2B5EF4-FFF2-40B4-BE49-F238E27FC236}">
                <a16:creationId xmlns:a16="http://schemas.microsoft.com/office/drawing/2014/main" id="{32EC0A27-AF8F-6DAB-693E-589B52755D7D}"/>
              </a:ext>
            </a:extLst>
          </p:cNvPr>
          <p:cNvSpPr/>
          <p:nvPr/>
        </p:nvSpPr>
        <p:spPr>
          <a:xfrm>
            <a:off x="335360" y="764704"/>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1</a:t>
            </a:r>
            <a:endParaRPr lang="ko-KR" altLang="en-US" sz="1200" dirty="0"/>
          </a:p>
        </p:txBody>
      </p:sp>
      <p:sp>
        <p:nvSpPr>
          <p:cNvPr id="9" name="타원 8">
            <a:extLst>
              <a:ext uri="{FF2B5EF4-FFF2-40B4-BE49-F238E27FC236}">
                <a16:creationId xmlns:a16="http://schemas.microsoft.com/office/drawing/2014/main" id="{D7B76403-10C5-AB31-978A-A6975BFE1A7A}"/>
              </a:ext>
            </a:extLst>
          </p:cNvPr>
          <p:cNvSpPr/>
          <p:nvPr/>
        </p:nvSpPr>
        <p:spPr>
          <a:xfrm>
            <a:off x="1664126" y="764704"/>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2</a:t>
            </a:r>
            <a:endParaRPr lang="ko-KR" altLang="en-US" sz="1200" dirty="0"/>
          </a:p>
        </p:txBody>
      </p:sp>
      <p:sp>
        <p:nvSpPr>
          <p:cNvPr id="10" name="직사각형 9">
            <a:extLst>
              <a:ext uri="{FF2B5EF4-FFF2-40B4-BE49-F238E27FC236}">
                <a16:creationId xmlns:a16="http://schemas.microsoft.com/office/drawing/2014/main" id="{745F72FC-377B-1A7A-336E-CE4267FBF066}"/>
              </a:ext>
            </a:extLst>
          </p:cNvPr>
          <p:cNvSpPr/>
          <p:nvPr/>
        </p:nvSpPr>
        <p:spPr>
          <a:xfrm>
            <a:off x="2078255" y="908720"/>
            <a:ext cx="1785497" cy="36004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회원 목록 조회</a:t>
            </a:r>
          </a:p>
        </p:txBody>
      </p:sp>
      <p:sp>
        <p:nvSpPr>
          <p:cNvPr id="11" name="타원 10">
            <a:extLst>
              <a:ext uri="{FF2B5EF4-FFF2-40B4-BE49-F238E27FC236}">
                <a16:creationId xmlns:a16="http://schemas.microsoft.com/office/drawing/2014/main" id="{6A6DEC52-D796-AF85-1B73-DBE054F5D37A}"/>
              </a:ext>
            </a:extLst>
          </p:cNvPr>
          <p:cNvSpPr/>
          <p:nvPr/>
        </p:nvSpPr>
        <p:spPr>
          <a:xfrm>
            <a:off x="1664126" y="2185088"/>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3</a:t>
            </a:r>
            <a:endParaRPr lang="ko-KR" altLang="en-US" sz="1200" dirty="0"/>
          </a:p>
        </p:txBody>
      </p:sp>
      <p:graphicFrame>
        <p:nvGraphicFramePr>
          <p:cNvPr id="12" name="표 11">
            <a:extLst>
              <a:ext uri="{FF2B5EF4-FFF2-40B4-BE49-F238E27FC236}">
                <a16:creationId xmlns:a16="http://schemas.microsoft.com/office/drawing/2014/main" id="{FC623A76-75F0-D246-F5E5-008DEF2F1D8B}"/>
              </a:ext>
            </a:extLst>
          </p:cNvPr>
          <p:cNvGraphicFramePr>
            <a:graphicFrameLocks noGrp="1"/>
          </p:cNvGraphicFramePr>
          <p:nvPr>
            <p:extLst>
              <p:ext uri="{D42A27DB-BD31-4B8C-83A1-F6EECF244321}">
                <p14:modId xmlns:p14="http://schemas.microsoft.com/office/powerpoint/2010/main" val="1705481643"/>
              </p:ext>
            </p:extLst>
          </p:nvPr>
        </p:nvGraphicFramePr>
        <p:xfrm>
          <a:off x="1664126" y="2625888"/>
          <a:ext cx="5012505" cy="741680"/>
        </p:xfrm>
        <a:graphic>
          <a:graphicData uri="http://schemas.openxmlformats.org/drawingml/2006/table">
            <a:tbl>
              <a:tblPr firstRow="1" bandRow="1">
                <a:tableStyleId>{5C22544A-7EE6-4342-B048-85BDC9FD1C3A}</a:tableStyleId>
              </a:tblPr>
              <a:tblGrid>
                <a:gridCol w="1002501">
                  <a:extLst>
                    <a:ext uri="{9D8B030D-6E8A-4147-A177-3AD203B41FA5}">
                      <a16:colId xmlns:a16="http://schemas.microsoft.com/office/drawing/2014/main" val="2071585470"/>
                    </a:ext>
                  </a:extLst>
                </a:gridCol>
                <a:gridCol w="1002501">
                  <a:extLst>
                    <a:ext uri="{9D8B030D-6E8A-4147-A177-3AD203B41FA5}">
                      <a16:colId xmlns:a16="http://schemas.microsoft.com/office/drawing/2014/main" val="4073012485"/>
                    </a:ext>
                  </a:extLst>
                </a:gridCol>
                <a:gridCol w="1002501">
                  <a:extLst>
                    <a:ext uri="{9D8B030D-6E8A-4147-A177-3AD203B41FA5}">
                      <a16:colId xmlns:a16="http://schemas.microsoft.com/office/drawing/2014/main" val="1242134543"/>
                    </a:ext>
                  </a:extLst>
                </a:gridCol>
                <a:gridCol w="1002501">
                  <a:extLst>
                    <a:ext uri="{9D8B030D-6E8A-4147-A177-3AD203B41FA5}">
                      <a16:colId xmlns:a16="http://schemas.microsoft.com/office/drawing/2014/main" val="3207228739"/>
                    </a:ext>
                  </a:extLst>
                </a:gridCol>
                <a:gridCol w="1002501">
                  <a:extLst>
                    <a:ext uri="{9D8B030D-6E8A-4147-A177-3AD203B41FA5}">
                      <a16:colId xmlns:a16="http://schemas.microsoft.com/office/drawing/2014/main" val="703589906"/>
                    </a:ext>
                  </a:extLst>
                </a:gridCol>
              </a:tblGrid>
              <a:tr h="370840">
                <a:tc>
                  <a:txBody>
                    <a:bodyPr/>
                    <a:lstStyle/>
                    <a:p>
                      <a:pPr latinLnBrk="1"/>
                      <a:r>
                        <a:rPr lang="ko-KR" altLang="en-US" sz="1200" dirty="0">
                          <a:solidFill>
                            <a:schemeClr val="tx1"/>
                          </a:solidFill>
                          <a:highlight>
                            <a:srgbClr val="FFF2EE"/>
                          </a:highlight>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200" dirty="0">
                          <a:solidFill>
                            <a:schemeClr val="tx1"/>
                          </a:solidFill>
                          <a:highlight>
                            <a:srgbClr val="FFF2EE"/>
                          </a:highlight>
                        </a:rPr>
                        <a:t>아이디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200" dirty="0">
                          <a:solidFill>
                            <a:schemeClr val="tx1"/>
                          </a:solidFill>
                          <a:highlight>
                            <a:srgbClr val="FFF2EE"/>
                          </a:highlight>
                        </a:rPr>
                        <a:t>이름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200" dirty="0">
                          <a:solidFill>
                            <a:schemeClr val="tx1"/>
                          </a:solidFill>
                          <a:highlight>
                            <a:srgbClr val="FFF2EE"/>
                          </a:highlight>
                        </a:rPr>
                        <a:t>가입일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200" dirty="0">
                          <a:solidFill>
                            <a:schemeClr val="tx1"/>
                          </a:solidFill>
                          <a:highlight>
                            <a:srgbClr val="FFF2EE"/>
                          </a:highlight>
                        </a:rPr>
                        <a:t>차단여부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30209814"/>
                  </a:ext>
                </a:extLst>
              </a:tr>
              <a:tr h="370840">
                <a:tc>
                  <a:txBody>
                    <a:bodyPr/>
                    <a:lstStyle/>
                    <a:p>
                      <a:pPr latinLnBrk="1"/>
                      <a:endParaRPr lang="ko-KR" altLang="en-US" dirty="0">
                        <a:solidFill>
                          <a:srgbClr val="00B0F0"/>
                        </a:solidFill>
                        <a:highlight>
                          <a:srgbClr val="FFF2EE"/>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dirty="0">
                        <a:solidFill>
                          <a:srgbClr val="00B0F0"/>
                        </a:solidFill>
                        <a:highlight>
                          <a:srgbClr val="FFF2EE"/>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dirty="0">
                        <a:solidFill>
                          <a:srgbClr val="00B0F0"/>
                        </a:solidFill>
                        <a:highlight>
                          <a:srgbClr val="FFF2EE"/>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dirty="0">
                        <a:solidFill>
                          <a:srgbClr val="00B0F0"/>
                        </a:solidFill>
                        <a:highlight>
                          <a:srgbClr val="FFF2EE"/>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dirty="0">
                        <a:solidFill>
                          <a:srgbClr val="00B0F0"/>
                        </a:solidFill>
                        <a:highlight>
                          <a:srgbClr val="FFF2EE"/>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7801258"/>
                  </a:ext>
                </a:extLst>
              </a:tr>
            </a:tbl>
          </a:graphicData>
        </a:graphic>
      </p:graphicFrame>
      <p:sp>
        <p:nvSpPr>
          <p:cNvPr id="13" name="사각형: 둥근 모서리 12">
            <a:extLst>
              <a:ext uri="{FF2B5EF4-FFF2-40B4-BE49-F238E27FC236}">
                <a16:creationId xmlns:a16="http://schemas.microsoft.com/office/drawing/2014/main" id="{68F15244-641D-E6DE-DC30-69D81B957F91}"/>
              </a:ext>
            </a:extLst>
          </p:cNvPr>
          <p:cNvSpPr/>
          <p:nvPr/>
        </p:nvSpPr>
        <p:spPr>
          <a:xfrm>
            <a:off x="3281186" y="5120740"/>
            <a:ext cx="1165132" cy="360040"/>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err="1"/>
              <a:t>페이지넘기기</a:t>
            </a:r>
            <a:endParaRPr lang="ko-KR" altLang="en-US" sz="1200" dirty="0"/>
          </a:p>
        </p:txBody>
      </p:sp>
      <p:sp>
        <p:nvSpPr>
          <p:cNvPr id="14" name="직사각형 13">
            <a:extLst>
              <a:ext uri="{FF2B5EF4-FFF2-40B4-BE49-F238E27FC236}">
                <a16:creationId xmlns:a16="http://schemas.microsoft.com/office/drawing/2014/main" id="{3C8094BD-F67C-81F4-AC22-6427445E1387}"/>
              </a:ext>
            </a:extLst>
          </p:cNvPr>
          <p:cNvSpPr/>
          <p:nvPr/>
        </p:nvSpPr>
        <p:spPr>
          <a:xfrm>
            <a:off x="5807968" y="3068960"/>
            <a:ext cx="288032" cy="2160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1159D822-CEBE-AB68-4C12-B8DD06810443}"/>
              </a:ext>
            </a:extLst>
          </p:cNvPr>
          <p:cNvSpPr/>
          <p:nvPr/>
        </p:nvSpPr>
        <p:spPr>
          <a:xfrm>
            <a:off x="6242299" y="3068960"/>
            <a:ext cx="288032" cy="2160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화살표 연결선 19">
            <a:extLst>
              <a:ext uri="{FF2B5EF4-FFF2-40B4-BE49-F238E27FC236}">
                <a16:creationId xmlns:a16="http://schemas.microsoft.com/office/drawing/2014/main" id="{64906283-AC13-EFE3-F2C0-360510F72121}"/>
              </a:ext>
            </a:extLst>
          </p:cNvPr>
          <p:cNvCxnSpPr>
            <a:cxnSpLocks/>
          </p:cNvCxnSpPr>
          <p:nvPr/>
        </p:nvCxnSpPr>
        <p:spPr>
          <a:xfrm flipV="1">
            <a:off x="5951984" y="3284984"/>
            <a:ext cx="144016" cy="4285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직사각형 21">
            <a:extLst>
              <a:ext uri="{FF2B5EF4-FFF2-40B4-BE49-F238E27FC236}">
                <a16:creationId xmlns:a16="http://schemas.microsoft.com/office/drawing/2014/main" id="{C7541D1D-0BB1-8864-6C32-79AFDFED76B6}"/>
              </a:ext>
            </a:extLst>
          </p:cNvPr>
          <p:cNvSpPr/>
          <p:nvPr/>
        </p:nvSpPr>
        <p:spPr>
          <a:xfrm>
            <a:off x="5087888" y="3789040"/>
            <a:ext cx="1442443" cy="576064"/>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200" dirty="0"/>
              <a:t>Y, N </a:t>
            </a:r>
            <a:r>
              <a:rPr lang="ko-KR" altLang="en-US" sz="1200" dirty="0"/>
              <a:t>버튼으로 차단여부 설정가능</a:t>
            </a:r>
          </a:p>
        </p:txBody>
      </p:sp>
      <p:cxnSp>
        <p:nvCxnSpPr>
          <p:cNvPr id="24" name="직선 화살표 연결선 23">
            <a:extLst>
              <a:ext uri="{FF2B5EF4-FFF2-40B4-BE49-F238E27FC236}">
                <a16:creationId xmlns:a16="http://schemas.microsoft.com/office/drawing/2014/main" id="{BCA3C335-EAC4-60A9-0F5B-9FE7DF7D85B5}"/>
              </a:ext>
            </a:extLst>
          </p:cNvPr>
          <p:cNvCxnSpPr/>
          <p:nvPr/>
        </p:nvCxnSpPr>
        <p:spPr>
          <a:xfrm flipH="1" flipV="1">
            <a:off x="4446318" y="5480780"/>
            <a:ext cx="281530" cy="3244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5" name="직사각형 24">
            <a:extLst>
              <a:ext uri="{FF2B5EF4-FFF2-40B4-BE49-F238E27FC236}">
                <a16:creationId xmlns:a16="http://schemas.microsoft.com/office/drawing/2014/main" id="{BA91A336-0CE8-82B0-D34E-85A28B650147}"/>
              </a:ext>
            </a:extLst>
          </p:cNvPr>
          <p:cNvSpPr/>
          <p:nvPr/>
        </p:nvSpPr>
        <p:spPr>
          <a:xfrm>
            <a:off x="4799856" y="5670169"/>
            <a:ext cx="1656184" cy="576064"/>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한페이지 </a:t>
            </a:r>
            <a:r>
              <a:rPr lang="en-US" altLang="ko-KR" sz="1200" dirty="0"/>
              <a:t>10</a:t>
            </a:r>
            <a:r>
              <a:rPr lang="ko-KR" altLang="en-US" sz="1200" dirty="0"/>
              <a:t>명씩 조회 이후 페이지 이동으로 추가 조회</a:t>
            </a:r>
          </a:p>
        </p:txBody>
      </p:sp>
      <p:sp>
        <p:nvSpPr>
          <p:cNvPr id="26" name="직사각형 25">
            <a:extLst>
              <a:ext uri="{FF2B5EF4-FFF2-40B4-BE49-F238E27FC236}">
                <a16:creationId xmlns:a16="http://schemas.microsoft.com/office/drawing/2014/main" id="{832BF33D-DA54-2366-F3D0-7D0D9D73E136}"/>
              </a:ext>
            </a:extLst>
          </p:cNvPr>
          <p:cNvSpPr/>
          <p:nvPr/>
        </p:nvSpPr>
        <p:spPr>
          <a:xfrm>
            <a:off x="2927648" y="4648676"/>
            <a:ext cx="1872208" cy="359144"/>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a:t>사용자 조회기능</a:t>
            </a:r>
          </a:p>
        </p:txBody>
      </p:sp>
      <p:graphicFrame>
        <p:nvGraphicFramePr>
          <p:cNvPr id="28" name="표 27">
            <a:extLst>
              <a:ext uri="{FF2B5EF4-FFF2-40B4-BE49-F238E27FC236}">
                <a16:creationId xmlns:a16="http://schemas.microsoft.com/office/drawing/2014/main" id="{7AA98EA5-312E-0465-F2DE-7301AE6F80EF}"/>
              </a:ext>
            </a:extLst>
          </p:cNvPr>
          <p:cNvGraphicFramePr>
            <a:graphicFrameLocks noGrp="1"/>
          </p:cNvGraphicFramePr>
          <p:nvPr>
            <p:extLst>
              <p:ext uri="{D42A27DB-BD31-4B8C-83A1-F6EECF244321}">
                <p14:modId xmlns:p14="http://schemas.microsoft.com/office/powerpoint/2010/main" val="147727338"/>
              </p:ext>
            </p:extLst>
          </p:nvPr>
        </p:nvGraphicFramePr>
        <p:xfrm>
          <a:off x="8688288" y="476672"/>
          <a:ext cx="3384376" cy="377355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1. </a:t>
                      </a:r>
                      <a:r>
                        <a:rPr lang="ko-KR" altLang="en-US" sz="800" b="0" dirty="0">
                          <a:solidFill>
                            <a:schemeClr val="tx1"/>
                          </a:solidFill>
                          <a:latin typeface="+mn-ea"/>
                          <a:ea typeface="+mn-ea"/>
                          <a:sym typeface="맑은 고딕"/>
                        </a:rPr>
                        <a:t>사이드바 영역 </a:t>
                      </a:r>
                      <a:r>
                        <a:rPr lang="en-US" altLang="ko-KR"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어드민</a:t>
                      </a:r>
                      <a:r>
                        <a:rPr lang="ko-KR" altLang="en-US" sz="800" b="0" dirty="0">
                          <a:solidFill>
                            <a:schemeClr val="tx1"/>
                          </a:solidFill>
                          <a:latin typeface="+mn-ea"/>
                          <a:ea typeface="+mn-ea"/>
                          <a:sym typeface="맑은 고딕"/>
                        </a:rPr>
                        <a:t> 전용 메뉴가 위치하는 영역</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관리자기능</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회원관리</a:t>
                      </a:r>
                      <a:r>
                        <a:rPr lang="en-US" altLang="ko-KR"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게시글관리</a:t>
                      </a:r>
                      <a:r>
                        <a:rPr lang="ko-KR" altLang="en-US" sz="800" b="0" dirty="0">
                          <a:solidFill>
                            <a:schemeClr val="tx1"/>
                          </a:solidFill>
                          <a:latin typeface="+mn-ea"/>
                          <a:ea typeface="+mn-ea"/>
                          <a:sym typeface="맑은 고딕"/>
                        </a:rPr>
                        <a:t> 등</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의 메뉴 배치 예정</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2. </a:t>
                      </a:r>
                      <a:r>
                        <a:rPr lang="ko-KR" altLang="en-US" sz="800" b="0" dirty="0">
                          <a:solidFill>
                            <a:schemeClr val="tx1"/>
                          </a:solidFill>
                          <a:latin typeface="+mn-ea"/>
                          <a:ea typeface="+mn-ea"/>
                          <a:sym typeface="맑은 고딕"/>
                        </a:rPr>
                        <a:t>본문영역 </a:t>
                      </a:r>
                      <a:r>
                        <a:rPr lang="en-US" altLang="ko-KR" sz="800" b="0" dirty="0">
                          <a:solidFill>
                            <a:schemeClr val="tx1"/>
                          </a:solidFill>
                          <a:latin typeface="+mn-ea"/>
                          <a:ea typeface="+mn-ea"/>
                          <a:sym typeface="맑은 고딕"/>
                        </a:rPr>
                        <a:t>: </a:t>
                      </a:r>
                      <a:r>
                        <a:rPr lang="ko-KR" altLang="en-US" sz="800" dirty="0"/>
                        <a:t>회원들의 기본정보를 테이블 형태로 나열하여 </a:t>
                      </a:r>
                      <a:endParaRPr lang="en-US" altLang="ko-KR" sz="800" dirty="0"/>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dirty="0"/>
                        <a:t>관리자가 한눈에 보기 쉽게 구성</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 목록 조회 연결</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회원정보 한눈에 조회 밑 </a:t>
                      </a:r>
                      <a:r>
                        <a:rPr lang="ko-KR" altLang="en-US" sz="800" dirty="0"/>
                        <a:t>정지 </a:t>
                      </a:r>
                      <a:r>
                        <a:rPr lang="en-US" altLang="ko-KR" sz="800" dirty="0"/>
                        <a:t>/ </a:t>
                      </a:r>
                      <a:r>
                        <a:rPr lang="ko-KR" altLang="en-US" sz="800" dirty="0"/>
                        <a:t>경고 등의 유저 상태 제어 기능</a:t>
                      </a:r>
                      <a:r>
                        <a:rPr kumimoji="1" lang="ko-KR" altLang="en-US" sz="800" dirty="0">
                          <a:solidFill>
                            <a:schemeClr val="tx1"/>
                          </a:solidFill>
                          <a:latin typeface="+mn-ea"/>
                        </a:rPr>
                        <a:t>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사용자 검색기능구현</a:t>
                      </a:r>
                      <a:r>
                        <a:rPr lang="en-US" altLang="ko-KR" sz="850" b="0" dirty="0">
                          <a:latin typeface="+mn-ea"/>
                          <a:ea typeface="+mn-ea"/>
                        </a:rPr>
                        <a:t>, </a:t>
                      </a:r>
                      <a:r>
                        <a:rPr lang="ko-KR" altLang="en-US" sz="850" b="0" dirty="0">
                          <a:latin typeface="+mn-ea"/>
                          <a:ea typeface="+mn-ea"/>
                        </a:rPr>
                        <a:t>한 페이지당 </a:t>
                      </a:r>
                      <a:r>
                        <a:rPr lang="en-US" altLang="ko-KR" sz="850" b="0" dirty="0">
                          <a:latin typeface="+mn-ea"/>
                          <a:ea typeface="+mn-ea"/>
                        </a:rPr>
                        <a:t>10</a:t>
                      </a:r>
                      <a:r>
                        <a:rPr lang="ko-KR" altLang="en-US" sz="850" b="0" dirty="0">
                          <a:latin typeface="+mn-ea"/>
                          <a:ea typeface="+mn-ea"/>
                        </a:rPr>
                        <a:t>개씩 조회기능 구현</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서치이미지</a:t>
                      </a:r>
                      <a:r>
                        <a:rPr kumimoji="1" lang="en-US" altLang="ko-KR" sz="850" dirty="0">
                          <a:solidFill>
                            <a:schemeClr val="tx1"/>
                          </a:solidFill>
                          <a:latin typeface="+mn-ea"/>
                        </a:rPr>
                        <a:t>(</a:t>
                      </a:r>
                      <a:r>
                        <a:rPr kumimoji="1" lang="ko-KR" altLang="en-US" sz="850" dirty="0">
                          <a:solidFill>
                            <a:schemeClr val="tx1"/>
                          </a:solidFill>
                          <a:latin typeface="+mn-ea"/>
                        </a:rPr>
                        <a:t>클릭</a:t>
                      </a:r>
                      <a:r>
                        <a:rPr kumimoji="1" lang="en-US" altLang="ko-KR" sz="850" dirty="0">
                          <a:solidFill>
                            <a:schemeClr val="tx1"/>
                          </a:solidFill>
                          <a:latin typeface="+mn-ea"/>
                        </a:rPr>
                        <a:t>) : </a:t>
                      </a:r>
                      <a:r>
                        <a:rPr kumimoji="1" lang="ko-KR" altLang="en-US" sz="850" dirty="0">
                          <a:solidFill>
                            <a:schemeClr val="tx1"/>
                          </a:solidFill>
                          <a:latin typeface="+mn-ea"/>
                        </a:rPr>
                        <a:t>인풋박스</a:t>
                      </a:r>
                      <a:r>
                        <a:rPr kumimoji="1" lang="en-US" altLang="ko-KR" sz="850" dirty="0">
                          <a:solidFill>
                            <a:schemeClr val="tx1"/>
                          </a:solidFill>
                          <a:latin typeface="+mn-ea"/>
                        </a:rPr>
                        <a:t>, </a:t>
                      </a:r>
                      <a:r>
                        <a:rPr kumimoji="1" lang="ko-KR" altLang="en-US" sz="850" dirty="0" err="1">
                          <a:solidFill>
                            <a:schemeClr val="tx1"/>
                          </a:solidFill>
                          <a:latin typeface="+mn-ea"/>
                        </a:rPr>
                        <a:t>서치</a:t>
                      </a:r>
                      <a:r>
                        <a:rPr kumimoji="1" lang="ko-KR" altLang="en-US" sz="850" dirty="0">
                          <a:solidFill>
                            <a:schemeClr val="tx1"/>
                          </a:solidFill>
                          <a:latin typeface="+mn-ea"/>
                        </a:rPr>
                        <a:t> 이미지</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4" name="TextBox 3">
            <a:extLst>
              <a:ext uri="{FF2B5EF4-FFF2-40B4-BE49-F238E27FC236}">
                <a16:creationId xmlns:a16="http://schemas.microsoft.com/office/drawing/2014/main" id="{FD192833-C3C2-D04C-9009-B75B8A5CBB6D}"/>
              </a:ext>
            </a:extLst>
          </p:cNvPr>
          <p:cNvSpPr txBox="1"/>
          <p:nvPr/>
        </p:nvSpPr>
        <p:spPr>
          <a:xfrm>
            <a:off x="11780252" y="106980"/>
            <a:ext cx="269626" cy="276999"/>
          </a:xfrm>
          <a:prstGeom prst="rect">
            <a:avLst/>
          </a:prstGeom>
          <a:noFill/>
        </p:spPr>
        <p:txBody>
          <a:bodyPr wrap="none" rtlCol="0">
            <a:spAutoFit/>
          </a:bodyPr>
          <a:lstStyle/>
          <a:p>
            <a:fld id="{944918D1-1C8F-48E6-92D4-4089F97E8793}" type="slidenum">
              <a:rPr lang="ko-KR" altLang="en-US" sz="1200" smtClean="0"/>
              <a:t>6</a:t>
            </a:fld>
            <a:endParaRPr lang="ko-KR" altLang="en-US" sz="1200" dirty="0"/>
          </a:p>
        </p:txBody>
      </p:sp>
    </p:spTree>
    <p:extLst>
      <p:ext uri="{BB962C8B-B14F-4D97-AF65-F5344CB8AC3E}">
        <p14:creationId xmlns:p14="http://schemas.microsoft.com/office/powerpoint/2010/main" val="112560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7881FE-A156-1B5F-6A2D-592B58347C11}"/>
              </a:ext>
            </a:extLst>
          </p:cNvPr>
          <p:cNvSpPr>
            <a:spLocks noGrp="1"/>
          </p:cNvSpPr>
          <p:nvPr>
            <p:ph type="body" sz="quarter" idx="10"/>
          </p:nvPr>
        </p:nvSpPr>
        <p:spPr>
          <a:xfrm>
            <a:off x="1199457" y="110748"/>
            <a:ext cx="2965331" cy="221025"/>
          </a:xfrm>
        </p:spPr>
        <p:txBody>
          <a:bodyPr lIns="91440" tIns="45720" rIns="91440" bIns="45720" anchor="ctr" anchorCtr="0"/>
          <a:lstStyle/>
          <a:p>
            <a:r>
              <a:rPr lang="ko-KR" altLang="en-US" sz="1200" dirty="0" err="1">
                <a:latin typeface="Malgun Gothic"/>
                <a:ea typeface="Malgun Gothic"/>
              </a:rPr>
              <a:t>사인업</a:t>
            </a:r>
            <a:r>
              <a:rPr lang="ko-KR" altLang="en-US" sz="1200" dirty="0">
                <a:latin typeface="Malgun Gothic"/>
                <a:ea typeface="Malgun Gothic"/>
              </a:rPr>
              <a:t> 페이지 </a:t>
            </a:r>
            <a:r>
              <a:rPr lang="en-US" altLang="ko-KR" sz="1200" dirty="0">
                <a:latin typeface="Malgun Gothic"/>
                <a:ea typeface="맑은 고딕"/>
              </a:rPr>
              <a:t>:</a:t>
            </a:r>
            <a:r>
              <a:rPr lang="en-US" altLang="ko-KR" sz="1200" dirty="0">
                <a:latin typeface="맑은 고딕"/>
                <a:ea typeface="맑은 고딕"/>
              </a:rPr>
              <a:t> </a:t>
            </a:r>
            <a:r>
              <a:rPr lang="en-US" altLang="ko-KR" sz="1200" dirty="0" err="1">
                <a:latin typeface="맑은 고딕"/>
                <a:ea typeface="맑은 고딕"/>
              </a:rPr>
              <a:t>MemberControll</a:t>
            </a:r>
            <a:r>
              <a:rPr lang="en" altLang="ko-KR" sz="1200" dirty="0">
                <a:latin typeface="Malgun Gothic"/>
                <a:ea typeface="맑은 고딕"/>
              </a:rPr>
              <a:t> </a:t>
            </a:r>
            <a:endParaRPr lang="ko-KR" dirty="0">
              <a:ea typeface="맑은 고딕"/>
            </a:endParaRPr>
          </a:p>
        </p:txBody>
      </p:sp>
      <p:sp>
        <p:nvSpPr>
          <p:cNvPr id="3" name="Text Placeholder 2">
            <a:extLst>
              <a:ext uri="{FF2B5EF4-FFF2-40B4-BE49-F238E27FC236}">
                <a16:creationId xmlns:a16="http://schemas.microsoft.com/office/drawing/2014/main" id="{FDCB8D25-806C-A6B2-7D38-29875B91E829}"/>
              </a:ext>
            </a:extLst>
          </p:cNvPr>
          <p:cNvSpPr>
            <a:spLocks noGrp="1"/>
          </p:cNvSpPr>
          <p:nvPr>
            <p:ph type="body" sz="quarter" idx="11"/>
          </p:nvPr>
        </p:nvSpPr>
        <p:spPr/>
        <p:txBody>
          <a:bodyPr lIns="91440" tIns="45720" rIns="91440" bIns="45720" anchor="ctr" anchorCtr="0"/>
          <a:lstStyle/>
          <a:p>
            <a:r>
              <a:rPr lang="en-US" altLang="ko-KR" sz="1200" dirty="0" err="1">
                <a:latin typeface="Malgun Gothic"/>
                <a:ea typeface="Malgun Gothic"/>
              </a:rPr>
              <a:t>멤버</a:t>
            </a:r>
            <a:r>
              <a:rPr lang="en-US" altLang="ko-KR" sz="1200" dirty="0">
                <a:latin typeface="Malgun Gothic"/>
                <a:ea typeface="Malgun Gothic"/>
              </a:rPr>
              <a:t> - </a:t>
            </a:r>
            <a:r>
              <a:rPr lang="en-US" altLang="ko-KR" sz="1200" dirty="0" err="1">
                <a:latin typeface="Malgun Gothic"/>
                <a:ea typeface="Malgun Gothic"/>
              </a:rPr>
              <a:t>회원가입</a:t>
            </a:r>
            <a:r>
              <a:rPr lang="en-US" altLang="ko-KR" sz="1200" dirty="0">
                <a:latin typeface="Malgun Gothic"/>
                <a:ea typeface="Malgun Gothic"/>
              </a:rPr>
              <a:t>, </a:t>
            </a:r>
            <a:r>
              <a:rPr lang="en-US" altLang="ko-KR" sz="1200" dirty="0" err="1">
                <a:latin typeface="Malgun Gothic"/>
                <a:ea typeface="Malgun Gothic"/>
              </a:rPr>
              <a:t>로그인</a:t>
            </a:r>
          </a:p>
        </p:txBody>
      </p:sp>
      <p:graphicFrame>
        <p:nvGraphicFramePr>
          <p:cNvPr id="65" name="표 64">
            <a:extLst>
              <a:ext uri="{FF2B5EF4-FFF2-40B4-BE49-F238E27FC236}">
                <a16:creationId xmlns:a16="http://schemas.microsoft.com/office/drawing/2014/main" id="{970C5B8E-7A2E-8161-F81F-93740A380942}"/>
              </a:ext>
            </a:extLst>
          </p:cNvPr>
          <p:cNvGraphicFramePr>
            <a:graphicFrameLocks noGrp="1"/>
          </p:cNvGraphicFramePr>
          <p:nvPr>
            <p:extLst>
              <p:ext uri="{D42A27DB-BD31-4B8C-83A1-F6EECF244321}">
                <p14:modId xmlns:p14="http://schemas.microsoft.com/office/powerpoint/2010/main" val="3865411576"/>
              </p:ext>
            </p:extLst>
          </p:nvPr>
        </p:nvGraphicFramePr>
        <p:xfrm>
          <a:off x="8688288" y="476672"/>
          <a:ext cx="3384376" cy="422083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4046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1246327">
                <a:tc gridSpan="2">
                  <a:txBody>
                    <a:bodyPr/>
                    <a:lstStyle/>
                    <a:p>
                      <a:pPr marL="107950" marR="0" lvl="0" indent="-107950" algn="just">
                        <a:lnSpc>
                          <a:spcPct val="120000"/>
                        </a:lnSpc>
                        <a:spcBef>
                          <a:spcPts val="0"/>
                        </a:spcBef>
                        <a:spcAft>
                          <a:spcPts val="0"/>
                        </a:spcAft>
                        <a:buClr>
                          <a:srgbClr val="000000"/>
                        </a:buClr>
                        <a:buFont typeface="Arial,Sans-Serif"/>
                        <a:buChar char="•"/>
                      </a:pPr>
                      <a:r>
                        <a:rPr lang="en-US" sz="800" b="0" i="0" u="none" strike="noStrike" noProof="0" dirty="0">
                          <a:solidFill>
                            <a:schemeClr val="tx1"/>
                          </a:solidFill>
                          <a:latin typeface="Malgun Gothic"/>
                        </a:rPr>
                        <a:t> </a:t>
                      </a:r>
                      <a:r>
                        <a:rPr lang="en-US" sz="800" b="0" i="0" u="none" strike="noStrike" noProof="0" dirty="0">
                          <a:solidFill>
                            <a:srgbClr val="000000"/>
                          </a:solidFill>
                          <a:latin typeface="Malgun Gothic"/>
                        </a:rPr>
                        <a:t>(</a:t>
                      </a:r>
                      <a:r>
                        <a:rPr lang="ko-KR" altLang="en-US" sz="800" b="0" i="0" u="none" strike="noStrike" noProof="0" dirty="0">
                          <a:solidFill>
                            <a:srgbClr val="000000"/>
                          </a:solidFill>
                          <a:latin typeface="Malgun Gothic"/>
                        </a:rPr>
                        <a:t>회원가입, 로그인</a:t>
                      </a:r>
                      <a:r>
                        <a:rPr lang="en-US" altLang="ko-KR" sz="800" b="0" i="0" u="none" strike="noStrike" noProof="0" dirty="0">
                          <a:solidFill>
                            <a:srgbClr val="000000"/>
                          </a:solidFill>
                          <a:latin typeface="Malgun Gothic"/>
                        </a:rPr>
                        <a:t> </a:t>
                      </a:r>
                      <a:r>
                        <a:rPr lang="ko-KR" altLang="en-US" sz="800" b="0" i="0" u="none" strike="noStrike" noProof="0" dirty="0">
                          <a:solidFill>
                            <a:srgbClr val="000000"/>
                          </a:solidFill>
                          <a:latin typeface="Malgun Gothic"/>
                        </a:rPr>
                        <a:t>페이지</a:t>
                      </a:r>
                      <a:r>
                        <a:rPr lang="en-US" sz="800" b="0" i="0" u="none" strike="noStrike" noProof="0" dirty="0">
                          <a:solidFill>
                            <a:srgbClr val="000000"/>
                          </a:solidFill>
                          <a:latin typeface="Malgun Gothic"/>
                        </a:rPr>
                        <a:t>)</a:t>
                      </a:r>
                      <a:endParaRPr lang="en-US" sz="800" b="0" i="0" u="none" strike="noStrike" noProof="0" dirty="0">
                        <a:solidFill>
                          <a:srgbClr val="000000"/>
                        </a:solidFill>
                        <a:latin typeface="Malgun Gothic"/>
                        <a:sym typeface="맑은 고딕"/>
                      </a:endParaRPr>
                    </a:p>
                    <a:p>
                      <a:pPr marL="107950" marR="0" lvl="0" indent="-107950" algn="just">
                        <a:lnSpc>
                          <a:spcPct val="120000"/>
                        </a:lnSpc>
                        <a:spcBef>
                          <a:spcPts val="0"/>
                        </a:spcBef>
                        <a:spcAft>
                          <a:spcPts val="0"/>
                        </a:spcAft>
                        <a:buClr>
                          <a:srgbClr val="000000"/>
                        </a:buClr>
                        <a:buFont typeface="Arial,Sans-Serif"/>
                        <a:buChar char="•"/>
                      </a:pPr>
                      <a:endParaRPr lang="en-US" sz="800" b="0" i="0" u="none" strike="noStrike" noProof="0" dirty="0">
                        <a:solidFill>
                          <a:srgbClr val="000000"/>
                        </a:solidFill>
                        <a:latin typeface="Malgun Gothic"/>
                      </a:endParaRPr>
                    </a:p>
                    <a:p>
                      <a:pPr marL="107950" marR="0" lvl="0" indent="-107950" algn="just">
                        <a:lnSpc>
                          <a:spcPct val="120000"/>
                        </a:lnSpc>
                        <a:spcBef>
                          <a:spcPts val="0"/>
                        </a:spcBef>
                        <a:spcAft>
                          <a:spcPts val="0"/>
                        </a:spcAft>
                        <a:buClr>
                          <a:srgbClr val="000000"/>
                        </a:buClr>
                        <a:buFont typeface="Arial,Sans-Serif"/>
                        <a:buChar char="•"/>
                      </a:pPr>
                      <a:r>
                        <a:rPr lang="en-US" sz="800" b="0" i="0" u="none" strike="noStrike" noProof="0" dirty="0">
                          <a:solidFill>
                            <a:srgbClr val="000000"/>
                          </a:solidFill>
                          <a:latin typeface="Malgun Gothic"/>
                        </a:rPr>
                        <a:t>Signup, login</a:t>
                      </a:r>
                      <a:endParaRPr lang="ko-KR" altLang="en-US" sz="800" b="0" i="0" u="none" strike="noStrike" noProof="0" dirty="0">
                        <a:solidFill>
                          <a:srgbClr val="000000"/>
                        </a:solidFill>
                        <a:latin typeface="Malgun Gothic"/>
                        <a:sym typeface="맑은 고딕"/>
                      </a:endParaRPr>
                    </a:p>
                    <a:p>
                      <a:pPr marL="107950" marR="0" lvl="0" indent="-107950" algn="just">
                        <a:lnSpc>
                          <a:spcPct val="120000"/>
                        </a:lnSpc>
                        <a:spcBef>
                          <a:spcPts val="0"/>
                        </a:spcBef>
                        <a:spcAft>
                          <a:spcPts val="0"/>
                        </a:spcAft>
                        <a:buClr>
                          <a:srgbClr val="000000"/>
                        </a:buClr>
                        <a:buFont typeface="Arial,Sans-Serif"/>
                        <a:buChar char="•"/>
                      </a:pPr>
                      <a:endParaRPr lang="en-US" altLang="ko-KR" sz="800" b="0" i="0" u="none" strike="noStrike" noProof="0" dirty="0">
                        <a:solidFill>
                          <a:srgbClr val="000000"/>
                        </a:solidFill>
                        <a:latin typeface="Malgun Gothic"/>
                      </a:endParaRPr>
                    </a:p>
                    <a:p>
                      <a:pPr marL="0" marR="0" lvl="0" indent="0" algn="just">
                        <a:lnSpc>
                          <a:spcPct val="120000"/>
                        </a:lnSpc>
                        <a:spcBef>
                          <a:spcPts val="0"/>
                        </a:spcBef>
                        <a:spcAft>
                          <a:spcPts val="0"/>
                        </a:spcAft>
                        <a:buClr>
                          <a:srgbClr val="000000"/>
                        </a:buClr>
                        <a:buFont typeface="Arial,Sans-Serif"/>
                        <a:buNone/>
                      </a:pPr>
                      <a:r>
                        <a:rPr lang="ko-KR" altLang="en-US" sz="800" b="0" i="0" u="none" strike="noStrike" noProof="0" dirty="0">
                          <a:solidFill>
                            <a:srgbClr val="000000"/>
                          </a:solidFill>
                          <a:latin typeface="Malgun Gothic"/>
                          <a:sym typeface="맑은 고딕"/>
                        </a:rPr>
                        <a:t>회원가입 누르면 페이지 페이지내 이동</a:t>
                      </a:r>
                      <a:r>
                        <a:rPr lang="en-US" altLang="ko-KR" sz="800" b="0" i="0" u="none" strike="noStrike" noProof="0" dirty="0">
                          <a:solidFill>
                            <a:srgbClr val="000000"/>
                          </a:solidFill>
                          <a:latin typeface="Malgun Gothic"/>
                          <a:sym typeface="맑은 고딕"/>
                        </a:rPr>
                        <a:t>, </a:t>
                      </a:r>
                      <a:r>
                        <a:rPr lang="ko-KR" altLang="en-US" sz="800" b="0" i="0" u="none" strike="noStrike" noProof="0" dirty="0" err="1">
                          <a:solidFill>
                            <a:srgbClr val="000000"/>
                          </a:solidFill>
                          <a:latin typeface="Malgun Gothic"/>
                          <a:sym typeface="맑은 고딕"/>
                        </a:rPr>
                        <a:t>로그인버튼</a:t>
                      </a:r>
                      <a:r>
                        <a:rPr lang="ko-KR" altLang="en-US" sz="800" b="0" i="0" u="none" strike="noStrike" noProof="0" dirty="0">
                          <a:solidFill>
                            <a:srgbClr val="000000"/>
                          </a:solidFill>
                          <a:latin typeface="Malgun Gothic"/>
                          <a:sym typeface="맑은 고딕"/>
                        </a:rPr>
                        <a:t> 누르면</a:t>
                      </a:r>
                      <a:br>
                        <a:rPr lang="en-US" altLang="ko-KR" sz="800" b="0" i="0" u="none" strike="noStrike" noProof="0" dirty="0">
                          <a:solidFill>
                            <a:srgbClr val="000000"/>
                          </a:solidFill>
                          <a:latin typeface="Malgun Gothic"/>
                          <a:sym typeface="맑은 고딕"/>
                        </a:rPr>
                      </a:br>
                      <a:r>
                        <a:rPr lang="ko-KR" altLang="en-US" sz="800" b="0" i="0" u="none" strike="noStrike" noProof="0" dirty="0">
                          <a:solidFill>
                            <a:srgbClr val="000000"/>
                          </a:solidFill>
                          <a:latin typeface="Malgun Gothic"/>
                          <a:sym typeface="맑은 고딕"/>
                        </a:rPr>
                        <a:t>페이지내 이동</a:t>
                      </a:r>
                      <a:endParaRPr lang="en-US" altLang="ko-KR" sz="800" b="0" i="0" u="none" strike="noStrike" noProof="0" dirty="0">
                        <a:solidFill>
                          <a:srgbClr val="000000"/>
                        </a:solidFill>
                        <a:latin typeface="Malgun Gothic"/>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388464">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아이디, 비밀번호 입력</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345440">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rtl="0" eaLnBrk="1" fontAlgn="auto" latinLnBrk="1" hangingPunct="1">
                        <a:lnSpc>
                          <a:spcPct val="120000"/>
                        </a:lnSpc>
                        <a:spcBef>
                          <a:spcPts val="0"/>
                        </a:spcBef>
                        <a:spcAft>
                          <a:spcPts val="0"/>
                        </a:spcAft>
                        <a:buClrTx/>
                        <a:buSzTx/>
                        <a:buFontTx/>
                        <a:buNone/>
                      </a:pPr>
                      <a:r>
                        <a:rPr lang="ko-KR" altLang="en-US" sz="800" dirty="0">
                          <a:solidFill>
                            <a:schemeClr val="tx1"/>
                          </a:solidFill>
                          <a:latin typeface="+mn-ea"/>
                        </a:rPr>
                        <a:t>비밀번호 확인으로 잘못된 비밀번호를 입력하지 않도록 체크</a:t>
                      </a:r>
                      <a:endParaRPr kumimoji="1" lang="ko-KR" altLang="en-US"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325120">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이메일을 입력하여 아이디를 잃어버렸을 시 </a:t>
                      </a:r>
                      <a:r>
                        <a:rPr lang="ko-KR" altLang="en-US" sz="850" b="0" dirty="0" err="1">
                          <a:latin typeface="+mn-ea"/>
                          <a:ea typeface="+mn-ea"/>
                        </a:rPr>
                        <a:t>찾는용도</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345440">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rtl="0" eaLnBrk="1" fontAlgn="auto" latinLnBrk="1" hangingPunct="1">
                        <a:lnSpc>
                          <a:spcPct val="120000"/>
                        </a:lnSpc>
                        <a:spcBef>
                          <a:spcPts val="0"/>
                        </a:spcBef>
                        <a:spcAft>
                          <a:spcPts val="0"/>
                        </a:spcAft>
                        <a:buClrTx/>
                        <a:buSzTx/>
                        <a:buFontTx/>
                        <a:buNone/>
                      </a:pPr>
                      <a:r>
                        <a:rPr lang="ko-KR" altLang="en-US" sz="850" dirty="0">
                          <a:solidFill>
                            <a:schemeClr val="tx1"/>
                          </a:solidFill>
                          <a:latin typeface="+mn-ea"/>
                        </a:rPr>
                        <a:t>전화번호 및 이름 입력으로 아이디 및 비밀번호를 찾기</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388464">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388464">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388464">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66" name="사각형: 둥근 모서리 65">
            <a:extLst>
              <a:ext uri="{FF2B5EF4-FFF2-40B4-BE49-F238E27FC236}">
                <a16:creationId xmlns:a16="http://schemas.microsoft.com/office/drawing/2014/main" id="{AAD3E0AB-B19E-DFDF-D60A-B996BC3D4223}"/>
              </a:ext>
            </a:extLst>
          </p:cNvPr>
          <p:cNvSpPr/>
          <p:nvPr/>
        </p:nvSpPr>
        <p:spPr>
          <a:xfrm>
            <a:off x="4004629" y="664169"/>
            <a:ext cx="3234370" cy="55183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7" name="TextBox 6">
            <a:extLst>
              <a:ext uri="{FF2B5EF4-FFF2-40B4-BE49-F238E27FC236}">
                <a16:creationId xmlns:a16="http://schemas.microsoft.com/office/drawing/2014/main" id="{62399C98-8B2A-EBE3-2582-F063E4149B16}"/>
              </a:ext>
            </a:extLst>
          </p:cNvPr>
          <p:cNvSpPr txBox="1"/>
          <p:nvPr/>
        </p:nvSpPr>
        <p:spPr>
          <a:xfrm>
            <a:off x="5172410" y="848214"/>
            <a:ext cx="903249"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ko-KR" altLang="en-US" sz="1400" dirty="0">
                <a:solidFill>
                  <a:schemeClr val="bg1"/>
                </a:solidFill>
                <a:ea typeface="맑은 고딕"/>
              </a:rPr>
              <a:t>회원가입</a:t>
            </a:r>
            <a:endParaRPr lang="ko-KR" altLang="en-US" sz="1400" dirty="0">
              <a:solidFill>
                <a:schemeClr val="bg1"/>
              </a:solidFill>
            </a:endParaRPr>
          </a:p>
        </p:txBody>
      </p:sp>
      <p:sp>
        <p:nvSpPr>
          <p:cNvPr id="68" name="TextBox 14">
            <a:extLst>
              <a:ext uri="{FF2B5EF4-FFF2-40B4-BE49-F238E27FC236}">
                <a16:creationId xmlns:a16="http://schemas.microsoft.com/office/drawing/2014/main" id="{A44CC1BF-2352-AA01-5668-6ED1EE7D973E}"/>
              </a:ext>
            </a:extLst>
          </p:cNvPr>
          <p:cNvSpPr txBox="1"/>
          <p:nvPr/>
        </p:nvSpPr>
        <p:spPr>
          <a:xfrm>
            <a:off x="4271019" y="2688165"/>
            <a:ext cx="1349297"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1400" dirty="0">
                <a:solidFill>
                  <a:schemeClr val="bg1"/>
                </a:solidFill>
                <a:ea typeface="맑은 고딕"/>
              </a:rPr>
              <a:t>비밀번호 확인</a:t>
            </a:r>
          </a:p>
        </p:txBody>
      </p:sp>
      <p:sp>
        <p:nvSpPr>
          <p:cNvPr id="69" name="TextBox 15">
            <a:extLst>
              <a:ext uri="{FF2B5EF4-FFF2-40B4-BE49-F238E27FC236}">
                <a16:creationId xmlns:a16="http://schemas.microsoft.com/office/drawing/2014/main" id="{B292A4C4-6576-47FD-75B9-94F49FB23DD8}"/>
              </a:ext>
            </a:extLst>
          </p:cNvPr>
          <p:cNvSpPr txBox="1"/>
          <p:nvPr/>
        </p:nvSpPr>
        <p:spPr>
          <a:xfrm>
            <a:off x="4271019" y="2009799"/>
            <a:ext cx="912541"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ko-KR" altLang="en-US" sz="1400" dirty="0">
                <a:solidFill>
                  <a:schemeClr val="bg1"/>
                </a:solidFill>
                <a:ea typeface="맑은 고딕"/>
              </a:rPr>
              <a:t>비밀번호</a:t>
            </a:r>
          </a:p>
        </p:txBody>
      </p:sp>
      <p:sp>
        <p:nvSpPr>
          <p:cNvPr id="70" name="TextBox 16">
            <a:extLst>
              <a:ext uri="{FF2B5EF4-FFF2-40B4-BE49-F238E27FC236}">
                <a16:creationId xmlns:a16="http://schemas.microsoft.com/office/drawing/2014/main" id="{A18503B1-E736-42CD-277A-C0F0540BAB2F}"/>
              </a:ext>
            </a:extLst>
          </p:cNvPr>
          <p:cNvSpPr txBox="1"/>
          <p:nvPr/>
        </p:nvSpPr>
        <p:spPr>
          <a:xfrm>
            <a:off x="4271019" y="1322140"/>
            <a:ext cx="903249"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ko-KR" altLang="en-US" sz="1400" dirty="0">
                <a:solidFill>
                  <a:schemeClr val="bg1"/>
                </a:solidFill>
                <a:ea typeface="맑은 고딕"/>
              </a:rPr>
              <a:t>아이디</a:t>
            </a:r>
          </a:p>
        </p:txBody>
      </p:sp>
      <p:sp>
        <p:nvSpPr>
          <p:cNvPr id="71" name="TextBox 17">
            <a:extLst>
              <a:ext uri="{FF2B5EF4-FFF2-40B4-BE49-F238E27FC236}">
                <a16:creationId xmlns:a16="http://schemas.microsoft.com/office/drawing/2014/main" id="{0FD5FF80-FA4E-0045-7F9B-68D1C26C66CC}"/>
              </a:ext>
            </a:extLst>
          </p:cNvPr>
          <p:cNvSpPr txBox="1"/>
          <p:nvPr/>
        </p:nvSpPr>
        <p:spPr>
          <a:xfrm>
            <a:off x="4271019" y="3422287"/>
            <a:ext cx="1349297"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1400" dirty="0">
                <a:solidFill>
                  <a:schemeClr val="bg1"/>
                </a:solidFill>
                <a:ea typeface="맑은 고딕"/>
              </a:rPr>
              <a:t>이메일</a:t>
            </a:r>
          </a:p>
        </p:txBody>
      </p:sp>
      <p:sp>
        <p:nvSpPr>
          <p:cNvPr id="72" name="TextBox 18">
            <a:extLst>
              <a:ext uri="{FF2B5EF4-FFF2-40B4-BE49-F238E27FC236}">
                <a16:creationId xmlns:a16="http://schemas.microsoft.com/office/drawing/2014/main" id="{7D4127A6-D3A3-42B7-F287-9B8627FB20EF}"/>
              </a:ext>
            </a:extLst>
          </p:cNvPr>
          <p:cNvSpPr txBox="1"/>
          <p:nvPr/>
        </p:nvSpPr>
        <p:spPr>
          <a:xfrm>
            <a:off x="4271019" y="4156408"/>
            <a:ext cx="1349297"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1400" dirty="0">
                <a:solidFill>
                  <a:schemeClr val="bg1"/>
                </a:solidFill>
                <a:ea typeface="맑은 고딕"/>
              </a:rPr>
              <a:t>이름</a:t>
            </a:r>
          </a:p>
        </p:txBody>
      </p:sp>
      <p:sp>
        <p:nvSpPr>
          <p:cNvPr id="73" name="TextBox 19">
            <a:extLst>
              <a:ext uri="{FF2B5EF4-FFF2-40B4-BE49-F238E27FC236}">
                <a16:creationId xmlns:a16="http://schemas.microsoft.com/office/drawing/2014/main" id="{D0E2FB19-511D-587D-E94B-6635072A38AE}"/>
              </a:ext>
            </a:extLst>
          </p:cNvPr>
          <p:cNvSpPr txBox="1"/>
          <p:nvPr/>
        </p:nvSpPr>
        <p:spPr>
          <a:xfrm>
            <a:off x="4271018" y="4890530"/>
            <a:ext cx="1349297"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1400" dirty="0">
                <a:solidFill>
                  <a:schemeClr val="bg1"/>
                </a:solidFill>
                <a:ea typeface="맑은 고딕"/>
              </a:rPr>
              <a:t>전화번호</a:t>
            </a:r>
          </a:p>
        </p:txBody>
      </p:sp>
      <p:sp>
        <p:nvSpPr>
          <p:cNvPr id="74" name="사각형: 둥근 모서리 73">
            <a:extLst>
              <a:ext uri="{FF2B5EF4-FFF2-40B4-BE49-F238E27FC236}">
                <a16:creationId xmlns:a16="http://schemas.microsoft.com/office/drawing/2014/main" id="{67F703C1-08EB-D8F5-8118-45707B87C7DF}"/>
              </a:ext>
            </a:extLst>
          </p:cNvPr>
          <p:cNvSpPr/>
          <p:nvPr/>
        </p:nvSpPr>
        <p:spPr>
          <a:xfrm>
            <a:off x="4266890" y="1673972"/>
            <a:ext cx="2543355" cy="299172"/>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75" name="사각형: 둥근 모서리 74">
            <a:extLst>
              <a:ext uri="{FF2B5EF4-FFF2-40B4-BE49-F238E27FC236}">
                <a16:creationId xmlns:a16="http://schemas.microsoft.com/office/drawing/2014/main" id="{AFEE2E88-F377-06E4-4F66-B387E3BCF198}"/>
              </a:ext>
            </a:extLst>
          </p:cNvPr>
          <p:cNvSpPr/>
          <p:nvPr/>
        </p:nvSpPr>
        <p:spPr>
          <a:xfrm>
            <a:off x="4266890" y="2315167"/>
            <a:ext cx="2543355" cy="299172"/>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76" name="사각형: 둥근 모서리 75">
            <a:extLst>
              <a:ext uri="{FF2B5EF4-FFF2-40B4-BE49-F238E27FC236}">
                <a16:creationId xmlns:a16="http://schemas.microsoft.com/office/drawing/2014/main" id="{92FA7090-FBA0-3460-67D2-094AFC9CE854}"/>
              </a:ext>
            </a:extLst>
          </p:cNvPr>
          <p:cNvSpPr/>
          <p:nvPr/>
        </p:nvSpPr>
        <p:spPr>
          <a:xfrm>
            <a:off x="4266890" y="5195898"/>
            <a:ext cx="2543355" cy="299172"/>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77" name="사각형: 둥근 모서리 76">
            <a:extLst>
              <a:ext uri="{FF2B5EF4-FFF2-40B4-BE49-F238E27FC236}">
                <a16:creationId xmlns:a16="http://schemas.microsoft.com/office/drawing/2014/main" id="{E117F8B5-5571-03E9-14DF-F87FF0401064}"/>
              </a:ext>
            </a:extLst>
          </p:cNvPr>
          <p:cNvSpPr/>
          <p:nvPr/>
        </p:nvSpPr>
        <p:spPr>
          <a:xfrm>
            <a:off x="4266889" y="4461776"/>
            <a:ext cx="2543355" cy="299172"/>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78" name="사각형: 둥근 모서리 77">
            <a:extLst>
              <a:ext uri="{FF2B5EF4-FFF2-40B4-BE49-F238E27FC236}">
                <a16:creationId xmlns:a16="http://schemas.microsoft.com/office/drawing/2014/main" id="{850A5A71-000C-EBB5-88A7-1F824B9F2E9D}"/>
              </a:ext>
            </a:extLst>
          </p:cNvPr>
          <p:cNvSpPr/>
          <p:nvPr/>
        </p:nvSpPr>
        <p:spPr>
          <a:xfrm>
            <a:off x="4266889" y="3727654"/>
            <a:ext cx="2543355" cy="299172"/>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79" name="사각형: 둥근 모서리 78">
            <a:extLst>
              <a:ext uri="{FF2B5EF4-FFF2-40B4-BE49-F238E27FC236}">
                <a16:creationId xmlns:a16="http://schemas.microsoft.com/office/drawing/2014/main" id="{B2DE382B-FCBC-A20C-0B97-AFF4621BB71A}"/>
              </a:ext>
            </a:extLst>
          </p:cNvPr>
          <p:cNvSpPr/>
          <p:nvPr/>
        </p:nvSpPr>
        <p:spPr>
          <a:xfrm>
            <a:off x="4266890" y="2993533"/>
            <a:ext cx="2543355" cy="299172"/>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80" name="사각형: 둥근 모서리 79">
            <a:extLst>
              <a:ext uri="{FF2B5EF4-FFF2-40B4-BE49-F238E27FC236}">
                <a16:creationId xmlns:a16="http://schemas.microsoft.com/office/drawing/2014/main" id="{F960CCE7-9959-69EA-B0C5-6ED6324E901B}"/>
              </a:ext>
            </a:extLst>
          </p:cNvPr>
          <p:cNvSpPr/>
          <p:nvPr/>
        </p:nvSpPr>
        <p:spPr>
          <a:xfrm>
            <a:off x="4802510" y="5672666"/>
            <a:ext cx="1481150" cy="377645"/>
          </a:xfrm>
          <a:prstGeom prst="roundRect">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81" name="TextBox 28">
            <a:extLst>
              <a:ext uri="{FF2B5EF4-FFF2-40B4-BE49-F238E27FC236}">
                <a16:creationId xmlns:a16="http://schemas.microsoft.com/office/drawing/2014/main" id="{F5F93E61-A1B8-F7CF-7844-C47C865A8652}"/>
              </a:ext>
            </a:extLst>
          </p:cNvPr>
          <p:cNvSpPr txBox="1"/>
          <p:nvPr/>
        </p:nvSpPr>
        <p:spPr>
          <a:xfrm>
            <a:off x="5091615" y="5711902"/>
            <a:ext cx="903250"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ko-KR" altLang="en-US" sz="1400" dirty="0">
                <a:solidFill>
                  <a:schemeClr val="bg1"/>
                </a:solidFill>
                <a:ea typeface="맑은 고딕"/>
              </a:rPr>
              <a:t>가입하기</a:t>
            </a:r>
            <a:endParaRPr lang="ko-KR" altLang="en-US" sz="1400" dirty="0">
              <a:solidFill>
                <a:schemeClr val="bg1"/>
              </a:solidFill>
            </a:endParaRPr>
          </a:p>
        </p:txBody>
      </p:sp>
      <p:sp>
        <p:nvSpPr>
          <p:cNvPr id="83" name="TextBox 6">
            <a:extLst>
              <a:ext uri="{FF2B5EF4-FFF2-40B4-BE49-F238E27FC236}">
                <a16:creationId xmlns:a16="http://schemas.microsoft.com/office/drawing/2014/main" id="{9DEAB210-33C4-03FC-DD8A-7B60BBC03484}"/>
              </a:ext>
            </a:extLst>
          </p:cNvPr>
          <p:cNvSpPr txBox="1"/>
          <p:nvPr/>
        </p:nvSpPr>
        <p:spPr>
          <a:xfrm>
            <a:off x="5172410" y="848214"/>
            <a:ext cx="903249"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ko-KR" altLang="en-US" sz="1400" dirty="0">
                <a:solidFill>
                  <a:schemeClr val="bg1"/>
                </a:solidFill>
                <a:ea typeface="맑은 고딕"/>
              </a:rPr>
              <a:t>회원가입</a:t>
            </a:r>
            <a:endParaRPr lang="ko-KR" altLang="en-US" sz="1400" dirty="0">
              <a:solidFill>
                <a:schemeClr val="bg1"/>
              </a:solidFill>
            </a:endParaRPr>
          </a:p>
        </p:txBody>
      </p:sp>
      <p:sp>
        <p:nvSpPr>
          <p:cNvPr id="84" name="TextBox 14">
            <a:extLst>
              <a:ext uri="{FF2B5EF4-FFF2-40B4-BE49-F238E27FC236}">
                <a16:creationId xmlns:a16="http://schemas.microsoft.com/office/drawing/2014/main" id="{D55E79BE-AB90-5416-345A-8FC3EC95C46A}"/>
              </a:ext>
            </a:extLst>
          </p:cNvPr>
          <p:cNvSpPr txBox="1"/>
          <p:nvPr/>
        </p:nvSpPr>
        <p:spPr>
          <a:xfrm>
            <a:off x="4271019" y="2688165"/>
            <a:ext cx="1349297"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1400" dirty="0">
                <a:solidFill>
                  <a:schemeClr val="bg1"/>
                </a:solidFill>
                <a:ea typeface="맑은 고딕"/>
              </a:rPr>
              <a:t>비밀번호 확인</a:t>
            </a:r>
          </a:p>
        </p:txBody>
      </p:sp>
      <p:sp>
        <p:nvSpPr>
          <p:cNvPr id="85" name="TextBox 15">
            <a:extLst>
              <a:ext uri="{FF2B5EF4-FFF2-40B4-BE49-F238E27FC236}">
                <a16:creationId xmlns:a16="http://schemas.microsoft.com/office/drawing/2014/main" id="{0F9C8FE5-0C48-1647-28B8-CD1E3F4AE98E}"/>
              </a:ext>
            </a:extLst>
          </p:cNvPr>
          <p:cNvSpPr txBox="1"/>
          <p:nvPr/>
        </p:nvSpPr>
        <p:spPr>
          <a:xfrm>
            <a:off x="4271019" y="2009799"/>
            <a:ext cx="912541"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ko-KR" altLang="en-US" sz="1400" dirty="0">
                <a:solidFill>
                  <a:schemeClr val="bg1"/>
                </a:solidFill>
                <a:ea typeface="맑은 고딕"/>
              </a:rPr>
              <a:t>비밀번호</a:t>
            </a:r>
          </a:p>
        </p:txBody>
      </p:sp>
      <p:sp>
        <p:nvSpPr>
          <p:cNvPr id="86" name="TextBox 16">
            <a:extLst>
              <a:ext uri="{FF2B5EF4-FFF2-40B4-BE49-F238E27FC236}">
                <a16:creationId xmlns:a16="http://schemas.microsoft.com/office/drawing/2014/main" id="{67CCBF92-58B0-4BC8-A08C-86B79701C1E4}"/>
              </a:ext>
            </a:extLst>
          </p:cNvPr>
          <p:cNvSpPr txBox="1"/>
          <p:nvPr/>
        </p:nvSpPr>
        <p:spPr>
          <a:xfrm>
            <a:off x="4271019" y="1322140"/>
            <a:ext cx="903249"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ko-KR" altLang="en-US" sz="1400" dirty="0">
                <a:solidFill>
                  <a:schemeClr val="bg1"/>
                </a:solidFill>
                <a:ea typeface="맑은 고딕"/>
              </a:rPr>
              <a:t>아이디</a:t>
            </a:r>
          </a:p>
        </p:txBody>
      </p:sp>
      <p:sp>
        <p:nvSpPr>
          <p:cNvPr id="87" name="TextBox 17">
            <a:extLst>
              <a:ext uri="{FF2B5EF4-FFF2-40B4-BE49-F238E27FC236}">
                <a16:creationId xmlns:a16="http://schemas.microsoft.com/office/drawing/2014/main" id="{F231A1BC-0E59-7EB7-02FD-0DA1405A3C7D}"/>
              </a:ext>
            </a:extLst>
          </p:cNvPr>
          <p:cNvSpPr txBox="1"/>
          <p:nvPr/>
        </p:nvSpPr>
        <p:spPr>
          <a:xfrm>
            <a:off x="4271019" y="3422287"/>
            <a:ext cx="1349297"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1400" dirty="0">
                <a:solidFill>
                  <a:schemeClr val="bg1"/>
                </a:solidFill>
                <a:ea typeface="맑은 고딕"/>
              </a:rPr>
              <a:t>이메일</a:t>
            </a:r>
          </a:p>
        </p:txBody>
      </p:sp>
      <p:sp>
        <p:nvSpPr>
          <p:cNvPr id="88" name="TextBox 18">
            <a:extLst>
              <a:ext uri="{FF2B5EF4-FFF2-40B4-BE49-F238E27FC236}">
                <a16:creationId xmlns:a16="http://schemas.microsoft.com/office/drawing/2014/main" id="{C28BC31C-77C6-1089-24B5-5905BF694605}"/>
              </a:ext>
            </a:extLst>
          </p:cNvPr>
          <p:cNvSpPr txBox="1"/>
          <p:nvPr/>
        </p:nvSpPr>
        <p:spPr>
          <a:xfrm>
            <a:off x="4271019" y="4156408"/>
            <a:ext cx="1349297"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1400" dirty="0">
                <a:solidFill>
                  <a:schemeClr val="bg1"/>
                </a:solidFill>
                <a:ea typeface="맑은 고딕"/>
              </a:rPr>
              <a:t>이름</a:t>
            </a:r>
          </a:p>
        </p:txBody>
      </p:sp>
      <p:sp>
        <p:nvSpPr>
          <p:cNvPr id="89" name="TextBox 19">
            <a:extLst>
              <a:ext uri="{FF2B5EF4-FFF2-40B4-BE49-F238E27FC236}">
                <a16:creationId xmlns:a16="http://schemas.microsoft.com/office/drawing/2014/main" id="{C43FBADE-7B4C-8CCA-9155-D076ADF4C606}"/>
              </a:ext>
            </a:extLst>
          </p:cNvPr>
          <p:cNvSpPr txBox="1"/>
          <p:nvPr/>
        </p:nvSpPr>
        <p:spPr>
          <a:xfrm>
            <a:off x="4271018" y="4890530"/>
            <a:ext cx="1349297"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ko-KR" altLang="en-US" sz="1400" dirty="0">
                <a:solidFill>
                  <a:schemeClr val="bg1"/>
                </a:solidFill>
                <a:ea typeface="맑은 고딕"/>
              </a:rPr>
              <a:t>전화번호</a:t>
            </a:r>
          </a:p>
        </p:txBody>
      </p:sp>
      <p:sp>
        <p:nvSpPr>
          <p:cNvPr id="90" name="사각형: 둥근 모서리 89">
            <a:extLst>
              <a:ext uri="{FF2B5EF4-FFF2-40B4-BE49-F238E27FC236}">
                <a16:creationId xmlns:a16="http://schemas.microsoft.com/office/drawing/2014/main" id="{71E5760C-2624-42A3-22D4-9BB37C6D3F8F}"/>
              </a:ext>
            </a:extLst>
          </p:cNvPr>
          <p:cNvSpPr/>
          <p:nvPr/>
        </p:nvSpPr>
        <p:spPr>
          <a:xfrm>
            <a:off x="4266890" y="1673972"/>
            <a:ext cx="2543355" cy="299172"/>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91" name="사각형: 둥근 모서리 90">
            <a:extLst>
              <a:ext uri="{FF2B5EF4-FFF2-40B4-BE49-F238E27FC236}">
                <a16:creationId xmlns:a16="http://schemas.microsoft.com/office/drawing/2014/main" id="{13D1EDCF-151C-A29A-D6B6-D89CD0AF2CE2}"/>
              </a:ext>
            </a:extLst>
          </p:cNvPr>
          <p:cNvSpPr/>
          <p:nvPr/>
        </p:nvSpPr>
        <p:spPr>
          <a:xfrm>
            <a:off x="4266890" y="2315167"/>
            <a:ext cx="2543355" cy="299172"/>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92" name="사각형: 둥근 모서리 91">
            <a:extLst>
              <a:ext uri="{FF2B5EF4-FFF2-40B4-BE49-F238E27FC236}">
                <a16:creationId xmlns:a16="http://schemas.microsoft.com/office/drawing/2014/main" id="{6D25C48B-0E34-4136-804B-F2FB7E5619C2}"/>
              </a:ext>
            </a:extLst>
          </p:cNvPr>
          <p:cNvSpPr/>
          <p:nvPr/>
        </p:nvSpPr>
        <p:spPr>
          <a:xfrm>
            <a:off x="4266890" y="5195898"/>
            <a:ext cx="2543355" cy="299172"/>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93" name="사각형: 둥근 모서리 92">
            <a:extLst>
              <a:ext uri="{FF2B5EF4-FFF2-40B4-BE49-F238E27FC236}">
                <a16:creationId xmlns:a16="http://schemas.microsoft.com/office/drawing/2014/main" id="{80DE027A-35BB-ED8A-AB31-6DF9DC4E73AF}"/>
              </a:ext>
            </a:extLst>
          </p:cNvPr>
          <p:cNvSpPr/>
          <p:nvPr/>
        </p:nvSpPr>
        <p:spPr>
          <a:xfrm>
            <a:off x="4266889" y="4461776"/>
            <a:ext cx="2543355" cy="299172"/>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94" name="사각형: 둥근 모서리 93">
            <a:extLst>
              <a:ext uri="{FF2B5EF4-FFF2-40B4-BE49-F238E27FC236}">
                <a16:creationId xmlns:a16="http://schemas.microsoft.com/office/drawing/2014/main" id="{445C5A2B-3E13-6F0B-99BE-CAD42984A9B3}"/>
              </a:ext>
            </a:extLst>
          </p:cNvPr>
          <p:cNvSpPr/>
          <p:nvPr/>
        </p:nvSpPr>
        <p:spPr>
          <a:xfrm>
            <a:off x="4266889" y="3727654"/>
            <a:ext cx="2543355" cy="299172"/>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95" name="사각형: 둥근 모서리 94">
            <a:extLst>
              <a:ext uri="{FF2B5EF4-FFF2-40B4-BE49-F238E27FC236}">
                <a16:creationId xmlns:a16="http://schemas.microsoft.com/office/drawing/2014/main" id="{B91C88CF-2AB2-A8BD-8A84-CE433CFCEAD3}"/>
              </a:ext>
            </a:extLst>
          </p:cNvPr>
          <p:cNvSpPr/>
          <p:nvPr/>
        </p:nvSpPr>
        <p:spPr>
          <a:xfrm>
            <a:off x="4266890" y="2993533"/>
            <a:ext cx="2543355" cy="299172"/>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96" name="사각형: 둥근 모서리 95">
            <a:extLst>
              <a:ext uri="{FF2B5EF4-FFF2-40B4-BE49-F238E27FC236}">
                <a16:creationId xmlns:a16="http://schemas.microsoft.com/office/drawing/2014/main" id="{6AF9228F-34A8-DE17-0976-9D57C82F1714}"/>
              </a:ext>
            </a:extLst>
          </p:cNvPr>
          <p:cNvSpPr/>
          <p:nvPr/>
        </p:nvSpPr>
        <p:spPr>
          <a:xfrm>
            <a:off x="4802510" y="5672666"/>
            <a:ext cx="1481150" cy="377645"/>
          </a:xfrm>
          <a:prstGeom prst="roundRect">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97" name="TextBox 28">
            <a:extLst>
              <a:ext uri="{FF2B5EF4-FFF2-40B4-BE49-F238E27FC236}">
                <a16:creationId xmlns:a16="http://schemas.microsoft.com/office/drawing/2014/main" id="{82179752-3743-AC8A-9335-6CD5394B709F}"/>
              </a:ext>
            </a:extLst>
          </p:cNvPr>
          <p:cNvSpPr txBox="1"/>
          <p:nvPr/>
        </p:nvSpPr>
        <p:spPr>
          <a:xfrm>
            <a:off x="5091615" y="5711902"/>
            <a:ext cx="903250"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ko-KR" altLang="en-US" sz="1400" dirty="0">
                <a:solidFill>
                  <a:schemeClr val="bg1"/>
                </a:solidFill>
                <a:ea typeface="맑은 고딕"/>
              </a:rPr>
              <a:t>가입하기</a:t>
            </a:r>
            <a:endParaRPr lang="ko-KR" altLang="en-US" sz="1400" dirty="0">
              <a:solidFill>
                <a:schemeClr val="bg1"/>
              </a:solidFill>
            </a:endParaRPr>
          </a:p>
        </p:txBody>
      </p:sp>
      <p:pic>
        <p:nvPicPr>
          <p:cNvPr id="98" name="그림 97" descr="텍스트, 스크린샷, 소프트웨어, 폰트이(가) 표시된 사진&#10;&#10;AI 생성 콘텐츠는 정확하지 않을 수 있습니다.">
            <a:extLst>
              <a:ext uri="{FF2B5EF4-FFF2-40B4-BE49-F238E27FC236}">
                <a16:creationId xmlns:a16="http://schemas.microsoft.com/office/drawing/2014/main" id="{FC413A31-7FE5-3241-672D-344B21631122}"/>
              </a:ext>
            </a:extLst>
          </p:cNvPr>
          <p:cNvPicPr>
            <a:picLocks noChangeAspect="1"/>
          </p:cNvPicPr>
          <p:nvPr/>
        </p:nvPicPr>
        <p:blipFill>
          <a:blip r:embed="rId2"/>
          <a:stretch>
            <a:fillRect/>
          </a:stretch>
        </p:blipFill>
        <p:spPr>
          <a:xfrm>
            <a:off x="304127" y="1363105"/>
            <a:ext cx="2542479" cy="3560027"/>
          </a:xfrm>
          <a:prstGeom prst="rect">
            <a:avLst/>
          </a:prstGeom>
        </p:spPr>
      </p:pic>
      <p:cxnSp>
        <p:nvCxnSpPr>
          <p:cNvPr id="5" name="직선 화살표 연결선 4">
            <a:extLst>
              <a:ext uri="{FF2B5EF4-FFF2-40B4-BE49-F238E27FC236}">
                <a16:creationId xmlns:a16="http://schemas.microsoft.com/office/drawing/2014/main" id="{8E10F163-4C88-1481-F40B-E9B0097A58EF}"/>
              </a:ext>
            </a:extLst>
          </p:cNvPr>
          <p:cNvCxnSpPr/>
          <p:nvPr/>
        </p:nvCxnSpPr>
        <p:spPr>
          <a:xfrm>
            <a:off x="3071664" y="2315167"/>
            <a:ext cx="792088"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 name="직선 화살표 연결선 5">
            <a:extLst>
              <a:ext uri="{FF2B5EF4-FFF2-40B4-BE49-F238E27FC236}">
                <a16:creationId xmlns:a16="http://schemas.microsoft.com/office/drawing/2014/main" id="{3EB8F289-1246-5CAF-2EC0-1B8E02ACA96B}"/>
              </a:ext>
            </a:extLst>
          </p:cNvPr>
          <p:cNvCxnSpPr>
            <a:cxnSpLocks/>
          </p:cNvCxnSpPr>
          <p:nvPr/>
        </p:nvCxnSpPr>
        <p:spPr>
          <a:xfrm flipH="1">
            <a:off x="2976188" y="3292705"/>
            <a:ext cx="887564"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 name="TextBox 7">
            <a:extLst>
              <a:ext uri="{FF2B5EF4-FFF2-40B4-BE49-F238E27FC236}">
                <a16:creationId xmlns:a16="http://schemas.microsoft.com/office/drawing/2014/main" id="{418F5508-BEAA-F7F6-1FEC-1CAD74C5C2B2}"/>
              </a:ext>
            </a:extLst>
          </p:cNvPr>
          <p:cNvSpPr txBox="1"/>
          <p:nvPr/>
        </p:nvSpPr>
        <p:spPr>
          <a:xfrm>
            <a:off x="11780252" y="106980"/>
            <a:ext cx="269626" cy="276999"/>
          </a:xfrm>
          <a:prstGeom prst="rect">
            <a:avLst/>
          </a:prstGeom>
          <a:noFill/>
        </p:spPr>
        <p:txBody>
          <a:bodyPr wrap="none" rtlCol="0">
            <a:spAutoFit/>
          </a:bodyPr>
          <a:lstStyle/>
          <a:p>
            <a:fld id="{944918D1-1C8F-48E6-92D4-4089F97E8793}" type="slidenum">
              <a:rPr lang="ko-KR" altLang="en-US" sz="1200" smtClean="0"/>
              <a:t>7</a:t>
            </a:fld>
            <a:endParaRPr lang="ko-KR" altLang="en-US" sz="1200" dirty="0"/>
          </a:p>
        </p:txBody>
      </p:sp>
    </p:spTree>
    <p:extLst>
      <p:ext uri="{BB962C8B-B14F-4D97-AF65-F5344CB8AC3E}">
        <p14:creationId xmlns:p14="http://schemas.microsoft.com/office/powerpoint/2010/main" val="101575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7C338F-629A-486C-ABAB-374A48017CB5}"/>
              </a:ext>
            </a:extLst>
          </p:cNvPr>
          <p:cNvSpPr>
            <a:spLocks noGrp="1"/>
          </p:cNvSpPr>
          <p:nvPr>
            <p:ph type="body" sz="quarter" idx="10"/>
          </p:nvPr>
        </p:nvSpPr>
        <p:spPr/>
        <p:txBody>
          <a:bodyPr lIns="91440" tIns="45720" rIns="91440" bIns="45720" anchor="ctr" anchorCtr="0"/>
          <a:lstStyle/>
          <a:p>
            <a:r>
              <a:rPr lang="ko-KR" altLang="en-US" sz="1200" dirty="0">
                <a:latin typeface="Malgun Gothic"/>
                <a:ea typeface="Malgun Gothic"/>
              </a:rPr>
              <a:t>회원정보 페이지 </a:t>
            </a:r>
            <a:r>
              <a:rPr lang="en-US" altLang="ko-KR" sz="1200" dirty="0">
                <a:latin typeface="Malgun Gothic"/>
                <a:ea typeface="맑은 고딕"/>
              </a:rPr>
              <a:t>: </a:t>
            </a:r>
            <a:r>
              <a:rPr lang="en-US" altLang="ko-KR" sz="1200" dirty="0" err="1">
                <a:latin typeface="Malgun Gothic"/>
                <a:ea typeface="맑은 고딕"/>
              </a:rPr>
              <a:t>MemberControll</a:t>
            </a:r>
            <a:r>
              <a:rPr lang="en" altLang="ko-KR" sz="1200" dirty="0">
                <a:latin typeface="Malgun Gothic"/>
                <a:ea typeface="맑은 고딕"/>
              </a:rPr>
              <a:t> </a:t>
            </a:r>
            <a:endParaRPr lang="ko-KR" dirty="0">
              <a:ea typeface="맑은 고딕"/>
            </a:endParaRPr>
          </a:p>
        </p:txBody>
      </p:sp>
      <p:sp>
        <p:nvSpPr>
          <p:cNvPr id="3" name="Text Placeholder 2">
            <a:extLst>
              <a:ext uri="{FF2B5EF4-FFF2-40B4-BE49-F238E27FC236}">
                <a16:creationId xmlns:a16="http://schemas.microsoft.com/office/drawing/2014/main" id="{C7FD82EC-039F-832B-0742-B692084986D1}"/>
              </a:ext>
            </a:extLst>
          </p:cNvPr>
          <p:cNvSpPr>
            <a:spLocks noGrp="1"/>
          </p:cNvSpPr>
          <p:nvPr>
            <p:ph type="body" sz="quarter" idx="11"/>
          </p:nvPr>
        </p:nvSpPr>
        <p:spPr/>
        <p:txBody>
          <a:bodyPr lIns="91440" tIns="45720" rIns="91440" bIns="45720" anchor="ctr" anchorCtr="0"/>
          <a:lstStyle/>
          <a:p>
            <a:r>
              <a:rPr lang="ko-KR" altLang="en-US" sz="1200" dirty="0">
                <a:latin typeface="Malgun Gothic"/>
                <a:ea typeface="맑은 고딕"/>
              </a:rPr>
              <a:t>멤버</a:t>
            </a:r>
            <a:r>
              <a:rPr lang="en-US" altLang="ko-KR" sz="1200" dirty="0">
                <a:latin typeface="Malgun Gothic"/>
                <a:ea typeface="맑은 고딕"/>
              </a:rPr>
              <a:t> - </a:t>
            </a:r>
            <a:r>
              <a:rPr lang="en-US" altLang="ko-KR" sz="1200" dirty="0" err="1">
                <a:latin typeface="Malgun Gothic"/>
                <a:ea typeface="맑은 고딕"/>
              </a:rPr>
              <a:t>아이디</a:t>
            </a:r>
            <a:r>
              <a:rPr lang="en-US" altLang="ko-KR" sz="1200" dirty="0">
                <a:latin typeface="Malgun Gothic"/>
                <a:ea typeface="맑은 고딕"/>
              </a:rPr>
              <a:t>, </a:t>
            </a:r>
            <a:r>
              <a:rPr lang="en-US" altLang="ko-KR" sz="1200" dirty="0" err="1">
                <a:latin typeface="Malgun Gothic"/>
                <a:ea typeface="맑은 고딕"/>
              </a:rPr>
              <a:t>비밀번호</a:t>
            </a:r>
            <a:r>
              <a:rPr lang="en-US" altLang="ko-KR" sz="1200" dirty="0">
                <a:latin typeface="Malgun Gothic"/>
                <a:ea typeface="맑은 고딕"/>
              </a:rPr>
              <a:t> </a:t>
            </a:r>
            <a:r>
              <a:rPr lang="en-US" altLang="ko-KR" sz="1200" dirty="0" err="1">
                <a:latin typeface="Malgun Gothic"/>
                <a:ea typeface="맑은 고딕"/>
              </a:rPr>
              <a:t>찾기</a:t>
            </a:r>
          </a:p>
        </p:txBody>
      </p:sp>
      <p:pic>
        <p:nvPicPr>
          <p:cNvPr id="4" name="그림 3" descr="텍스트, 스크린샷, 폰트, 번호이(가) 표시된 사진&#10;&#10;AI 생성 콘텐츠는 정확하지 않을 수 있습니다.">
            <a:extLst>
              <a:ext uri="{FF2B5EF4-FFF2-40B4-BE49-F238E27FC236}">
                <a16:creationId xmlns:a16="http://schemas.microsoft.com/office/drawing/2014/main" id="{32C9D41A-D921-7978-1B16-B632849F00C0}"/>
              </a:ext>
            </a:extLst>
          </p:cNvPr>
          <p:cNvPicPr>
            <a:picLocks noChangeAspect="1"/>
          </p:cNvPicPr>
          <p:nvPr/>
        </p:nvPicPr>
        <p:blipFill>
          <a:blip r:embed="rId2"/>
          <a:stretch>
            <a:fillRect/>
          </a:stretch>
        </p:blipFill>
        <p:spPr>
          <a:xfrm>
            <a:off x="407368" y="1628800"/>
            <a:ext cx="2933700" cy="2952750"/>
          </a:xfrm>
          <a:prstGeom prst="rect">
            <a:avLst/>
          </a:prstGeom>
        </p:spPr>
      </p:pic>
      <p:pic>
        <p:nvPicPr>
          <p:cNvPr id="5" name="그림 4" descr="텍스트, 스크린샷, 폰트, 멀티미디어이(가) 표시된 사진&#10;&#10;AI 생성 콘텐츠는 정확하지 않을 수 있습니다.">
            <a:extLst>
              <a:ext uri="{FF2B5EF4-FFF2-40B4-BE49-F238E27FC236}">
                <a16:creationId xmlns:a16="http://schemas.microsoft.com/office/drawing/2014/main" id="{B9E7ABA1-CA71-5D90-9313-48DCE0FFA97B}"/>
              </a:ext>
            </a:extLst>
          </p:cNvPr>
          <p:cNvPicPr>
            <a:picLocks noChangeAspect="1"/>
          </p:cNvPicPr>
          <p:nvPr/>
        </p:nvPicPr>
        <p:blipFill>
          <a:blip r:embed="rId3"/>
          <a:stretch>
            <a:fillRect/>
          </a:stretch>
        </p:blipFill>
        <p:spPr>
          <a:xfrm>
            <a:off x="4752395" y="924390"/>
            <a:ext cx="3114675" cy="4210050"/>
          </a:xfrm>
          <a:prstGeom prst="rect">
            <a:avLst/>
          </a:prstGeom>
        </p:spPr>
      </p:pic>
      <p:graphicFrame>
        <p:nvGraphicFramePr>
          <p:cNvPr id="7" name="표 6">
            <a:extLst>
              <a:ext uri="{FF2B5EF4-FFF2-40B4-BE49-F238E27FC236}">
                <a16:creationId xmlns:a16="http://schemas.microsoft.com/office/drawing/2014/main" id="{D16617F1-BF04-FDB7-C45E-3FD06B3763FC}"/>
              </a:ext>
            </a:extLst>
          </p:cNvPr>
          <p:cNvGraphicFramePr>
            <a:graphicFrameLocks noGrp="1"/>
          </p:cNvGraphicFramePr>
          <p:nvPr/>
        </p:nvGraphicFramePr>
        <p:xfrm>
          <a:off x="8688288" y="476672"/>
          <a:ext cx="3359808" cy="3875393"/>
        </p:xfrm>
        <a:graphic>
          <a:graphicData uri="http://schemas.openxmlformats.org/drawingml/2006/table">
            <a:tbl>
              <a:tblPr firstRow="1" bandRow="1">
                <a:tableStyleId>{5C22544A-7EE6-4342-B048-85BDC9FD1C3A}</a:tableStyleId>
              </a:tblPr>
              <a:tblGrid>
                <a:gridCol w="392570">
                  <a:extLst>
                    <a:ext uri="{9D8B030D-6E8A-4147-A177-3AD203B41FA5}">
                      <a16:colId xmlns:a16="http://schemas.microsoft.com/office/drawing/2014/main" val="74772085"/>
                    </a:ext>
                  </a:extLst>
                </a:gridCol>
                <a:gridCol w="2967238">
                  <a:extLst>
                    <a:ext uri="{9D8B030D-6E8A-4147-A177-3AD203B41FA5}">
                      <a16:colId xmlns:a16="http://schemas.microsoft.com/office/drawing/2014/main" val="2572474025"/>
                    </a:ext>
                  </a:extLst>
                </a:gridCol>
              </a:tblGrid>
              <a:tr h="4046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1246327">
                <a:tc gridSpan="2">
                  <a:txBody>
                    <a:bodyPr/>
                    <a:lstStyle/>
                    <a:p>
                      <a:pPr marL="107950" marR="0" lvl="0" indent="-107950" algn="just">
                        <a:lnSpc>
                          <a:spcPct val="120000"/>
                        </a:lnSpc>
                        <a:spcBef>
                          <a:spcPts val="0"/>
                        </a:spcBef>
                        <a:spcAft>
                          <a:spcPts val="0"/>
                        </a:spcAft>
                        <a:buClr>
                          <a:srgbClr val="000000"/>
                        </a:buClr>
                        <a:buFont typeface="Arial,Sans-Serif"/>
                        <a:buChar char="•"/>
                      </a:pPr>
                      <a:r>
                        <a:rPr lang="en-US" sz="800" b="0" i="0" u="none" strike="noStrike" noProof="0" dirty="0">
                          <a:solidFill>
                            <a:schemeClr val="tx1"/>
                          </a:solidFill>
                          <a:latin typeface="Malgun Gothic"/>
                        </a:rPr>
                        <a:t> </a:t>
                      </a:r>
                      <a:r>
                        <a:rPr lang="en-US" sz="800" b="0" i="0" u="none" strike="noStrike" noProof="0" dirty="0">
                          <a:solidFill>
                            <a:srgbClr val="000000"/>
                          </a:solidFill>
                          <a:latin typeface="Malgun Gothic"/>
                        </a:rPr>
                        <a:t>(</a:t>
                      </a:r>
                      <a:r>
                        <a:rPr lang="ko-KR" altLang="en-US" sz="800" b="0" i="0" u="none" strike="noStrike" noProof="0" dirty="0">
                          <a:solidFill>
                            <a:srgbClr val="000000"/>
                          </a:solidFill>
                          <a:latin typeface="Malgun Gothic"/>
                        </a:rPr>
                        <a:t>아이디, 비밀번호 찾기</a:t>
                      </a:r>
                      <a:r>
                        <a:rPr lang="en-US" altLang="ko-KR" sz="800" b="0" i="0" u="none" strike="noStrike" noProof="0" dirty="0">
                          <a:solidFill>
                            <a:srgbClr val="000000"/>
                          </a:solidFill>
                          <a:latin typeface="Malgun Gothic"/>
                        </a:rPr>
                        <a:t> </a:t>
                      </a:r>
                      <a:r>
                        <a:rPr lang="ko-KR" altLang="en-US" sz="800" b="0" i="0" u="none" strike="noStrike" noProof="0" dirty="0">
                          <a:solidFill>
                            <a:srgbClr val="000000"/>
                          </a:solidFill>
                          <a:latin typeface="Malgun Gothic"/>
                        </a:rPr>
                        <a:t>페이지</a:t>
                      </a:r>
                      <a:r>
                        <a:rPr lang="en-US" sz="800" b="0" i="0" u="none" strike="noStrike" noProof="0" dirty="0">
                          <a:solidFill>
                            <a:srgbClr val="000000"/>
                          </a:solidFill>
                          <a:latin typeface="Malgun Gothic"/>
                        </a:rPr>
                        <a:t>)</a:t>
                      </a:r>
                      <a:endParaRPr lang="en-US" sz="800" b="0" i="0" u="none" strike="noStrike" noProof="0" dirty="0">
                        <a:solidFill>
                          <a:srgbClr val="000000"/>
                        </a:solidFill>
                        <a:latin typeface="Malgun Gothic"/>
                        <a:sym typeface="맑은 고딕"/>
                      </a:endParaRPr>
                    </a:p>
                    <a:p>
                      <a:pPr marL="107950" marR="0" lvl="0" indent="-107950" algn="just">
                        <a:lnSpc>
                          <a:spcPct val="120000"/>
                        </a:lnSpc>
                        <a:spcBef>
                          <a:spcPts val="0"/>
                        </a:spcBef>
                        <a:spcAft>
                          <a:spcPts val="0"/>
                        </a:spcAft>
                        <a:buClr>
                          <a:srgbClr val="000000"/>
                        </a:buClr>
                        <a:buFont typeface="Arial,Sans-Serif"/>
                        <a:buChar char="•"/>
                      </a:pPr>
                      <a:endParaRPr lang="en-US" sz="800" b="0" i="0" u="none" strike="noStrike" noProof="0" dirty="0">
                        <a:solidFill>
                          <a:srgbClr val="000000"/>
                        </a:solidFill>
                        <a:latin typeface="Malgun Gothic"/>
                      </a:endParaRPr>
                    </a:p>
                    <a:p>
                      <a:pPr marL="107950" marR="0" lvl="0" indent="-107950" algn="just">
                        <a:lnSpc>
                          <a:spcPct val="120000"/>
                        </a:lnSpc>
                        <a:spcBef>
                          <a:spcPts val="0"/>
                        </a:spcBef>
                        <a:spcAft>
                          <a:spcPts val="0"/>
                        </a:spcAft>
                        <a:buClr>
                          <a:srgbClr val="000000"/>
                        </a:buClr>
                        <a:buFont typeface="Arial,Sans-Serif"/>
                        <a:buChar char="•"/>
                      </a:pPr>
                      <a:r>
                        <a:rPr lang="en-US" altLang="ko-KR" sz="800" b="0" i="0" u="none" strike="noStrike" noProof="0" dirty="0" err="1">
                          <a:solidFill>
                            <a:srgbClr val="000000"/>
                          </a:solidFill>
                          <a:latin typeface="Malgun Gothic"/>
                        </a:rPr>
                        <a:t>FindId</a:t>
                      </a:r>
                      <a:r>
                        <a:rPr lang="en-US" altLang="ko-KR" sz="800" b="0" i="0" u="none" strike="noStrike" noProof="0" dirty="0">
                          <a:solidFill>
                            <a:srgbClr val="000000"/>
                          </a:solidFill>
                          <a:latin typeface="Malgun Gothic"/>
                        </a:rPr>
                        <a:t>, </a:t>
                      </a:r>
                      <a:r>
                        <a:rPr lang="en-US" altLang="ko-KR" sz="800" b="0" i="0" u="none" strike="noStrike" noProof="0" dirty="0" err="1">
                          <a:solidFill>
                            <a:srgbClr val="000000"/>
                          </a:solidFill>
                          <a:latin typeface="Malgun Gothic"/>
                        </a:rPr>
                        <a:t>FindPw</a:t>
                      </a:r>
                      <a:r>
                        <a:rPr lang="en-US" altLang="ko-KR" sz="800" b="0" i="0" u="none" strike="noStrike" noProof="0" dirty="0">
                          <a:solidFill>
                            <a:srgbClr val="000000"/>
                          </a:solidFill>
                          <a:latin typeface="Malgun Gothic"/>
                        </a:rPr>
                        <a:t> </a:t>
                      </a:r>
                      <a:endParaRPr lang="en-US" altLang="ko-KR" sz="800" b="0" i="0" u="none" strike="noStrike" noProof="0" dirty="0">
                        <a:solidFill>
                          <a:srgbClr val="000000"/>
                        </a:solidFill>
                        <a:latin typeface="Malgun Gothic"/>
                        <a:sym typeface="맑은 고딕"/>
                      </a:endParaRPr>
                    </a:p>
                    <a:p>
                      <a:pPr marL="107950" marR="0" lvl="0" indent="-107950" algn="just">
                        <a:lnSpc>
                          <a:spcPct val="120000"/>
                        </a:lnSpc>
                        <a:spcBef>
                          <a:spcPts val="0"/>
                        </a:spcBef>
                        <a:spcAft>
                          <a:spcPts val="0"/>
                        </a:spcAft>
                        <a:buClr>
                          <a:srgbClr val="000000"/>
                        </a:buClr>
                        <a:buFont typeface="Arial,Sans-Serif"/>
                        <a:buChar char="•"/>
                      </a:pPr>
                      <a:endParaRPr lang="en-US" altLang="ko-KR" sz="800" b="0" i="0" u="none" strike="noStrike" noProof="0" dirty="0">
                        <a:solidFill>
                          <a:srgbClr val="000000"/>
                        </a:solidFill>
                        <a:latin typeface="Malgun Gothic"/>
                      </a:endParaRPr>
                    </a:p>
                    <a:p>
                      <a:pPr marL="107950" marR="0" lvl="0" indent="-107950" algn="just">
                        <a:lnSpc>
                          <a:spcPct val="120000"/>
                        </a:lnSpc>
                        <a:spcBef>
                          <a:spcPts val="0"/>
                        </a:spcBef>
                        <a:spcAft>
                          <a:spcPts val="0"/>
                        </a:spcAft>
                        <a:buClr>
                          <a:srgbClr val="000000"/>
                        </a:buClr>
                        <a:buFont typeface="Arial,Sans-Serif"/>
                        <a:buChar char="•"/>
                      </a:pPr>
                      <a:r>
                        <a:rPr lang="ko-KR" altLang="en-US" sz="800" b="1" i="0" u="none" strike="noStrike" noProof="0" dirty="0">
                          <a:solidFill>
                            <a:srgbClr val="000000"/>
                          </a:solidFill>
                          <a:latin typeface="Malgun Gothic"/>
                          <a:ea typeface="Malgun Gothic"/>
                        </a:rPr>
                        <a:t>역할</a:t>
                      </a:r>
                      <a:r>
                        <a:rPr lang="en-US" sz="800" b="0" i="0" u="none" strike="noStrike" noProof="0" dirty="0">
                          <a:solidFill>
                            <a:srgbClr val="000000"/>
                          </a:solidFill>
                          <a:latin typeface="Malgun Gothic"/>
                        </a:rPr>
                        <a:t>: </a:t>
                      </a:r>
                      <a:r>
                        <a:rPr lang="ko-KR" altLang="en-US" sz="800" b="0" i="0" u="none" strike="noStrike" noProof="0" dirty="0">
                          <a:solidFill>
                            <a:srgbClr val="000000"/>
                          </a:solidFill>
                          <a:latin typeface="Malgun Gothic"/>
                        </a:rPr>
                        <a:t>기존에</a:t>
                      </a:r>
                      <a:r>
                        <a:rPr lang="en-US" sz="800" b="0" i="0" u="none" strike="noStrike" noProof="0" dirty="0">
                          <a:solidFill>
                            <a:srgbClr val="000000"/>
                          </a:solidFill>
                          <a:latin typeface="Malgun Gothic"/>
                        </a:rPr>
                        <a:t> </a:t>
                      </a:r>
                      <a:r>
                        <a:rPr lang="ko-KR" altLang="en-US" sz="800" b="0" i="0" u="none" strike="noStrike" noProof="0" dirty="0">
                          <a:solidFill>
                            <a:srgbClr val="000000"/>
                          </a:solidFill>
                          <a:latin typeface="Malgun Gothic"/>
                        </a:rPr>
                        <a:t>작성된</a:t>
                      </a:r>
                      <a:r>
                        <a:rPr lang="en-US" sz="800" b="0" i="0" u="none" strike="noStrike" noProof="0" dirty="0">
                          <a:solidFill>
                            <a:srgbClr val="000000"/>
                          </a:solidFill>
                          <a:latin typeface="Malgun Gothic"/>
                        </a:rPr>
                        <a:t> </a:t>
                      </a:r>
                      <a:r>
                        <a:rPr lang="en-US" sz="800" b="0" i="0" u="none" strike="noStrike" noProof="0" dirty="0" err="1">
                          <a:solidFill>
                            <a:srgbClr val="000000"/>
                          </a:solidFill>
                          <a:latin typeface="Malgun Gothic"/>
                        </a:rPr>
                        <a:t>회원정보로</a:t>
                      </a:r>
                      <a:r>
                        <a:rPr lang="en-US" sz="800" b="0" i="0" u="none" strike="noStrike" noProof="0" dirty="0">
                          <a:solidFill>
                            <a:srgbClr val="000000"/>
                          </a:solidFill>
                          <a:latin typeface="Malgun Gothic"/>
                        </a:rPr>
                        <a:t> </a:t>
                      </a:r>
                      <a:r>
                        <a:rPr lang="ko-KR" altLang="en-US" sz="800" b="0" i="0" u="none" strike="noStrike" noProof="0" dirty="0">
                          <a:solidFill>
                            <a:srgbClr val="000000"/>
                          </a:solidFill>
                          <a:latin typeface="Malgun Gothic"/>
                        </a:rPr>
                        <a:t>아이디</a:t>
                      </a:r>
                      <a:r>
                        <a:rPr lang="en-US" sz="800" b="0" i="0" u="none" strike="noStrike" noProof="0" dirty="0">
                          <a:solidFill>
                            <a:srgbClr val="000000"/>
                          </a:solidFill>
                          <a:latin typeface="Malgun Gothic"/>
                        </a:rPr>
                        <a:t> 및 </a:t>
                      </a:r>
                      <a:r>
                        <a:rPr lang="ko-KR" altLang="en-US" sz="800" b="0" i="0" u="none" strike="noStrike" noProof="0" dirty="0" err="1">
                          <a:solidFill>
                            <a:srgbClr val="000000"/>
                          </a:solidFill>
                          <a:latin typeface="Malgun Gothic"/>
                        </a:rPr>
                        <a:t>비밀번호를</a:t>
                      </a:r>
                      <a:r>
                        <a:rPr lang="en-US" sz="800" b="0" i="0" u="none" strike="noStrike" noProof="0" dirty="0">
                          <a:solidFill>
                            <a:srgbClr val="000000"/>
                          </a:solidFill>
                          <a:latin typeface="Malgun Gothic"/>
                        </a:rPr>
                        <a:t> </a:t>
                      </a:r>
                      <a:r>
                        <a:rPr lang="ko-KR" altLang="en-US" sz="800" b="0" i="0" u="none" strike="noStrike" noProof="0" dirty="0" err="1">
                          <a:solidFill>
                            <a:srgbClr val="000000"/>
                          </a:solidFill>
                          <a:latin typeface="Malgun Gothic"/>
                        </a:rPr>
                        <a:t>찾기</a:t>
                      </a:r>
                      <a:endParaRPr lang="ko-KR" altLang="en-US" sz="800" b="0" i="0" u="none" strike="noStrike" noProof="0" dirty="0" err="1">
                        <a:solidFill>
                          <a:srgbClr val="000000"/>
                        </a:solidFill>
                        <a:latin typeface="Malgun Gothic"/>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388464">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가입된 이메일로 아이디를 찾는다</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345440">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rtl="0" eaLnBrk="1" fontAlgn="auto" latinLnBrk="1" hangingPunct="1">
                        <a:lnSpc>
                          <a:spcPct val="120000"/>
                        </a:lnSpc>
                        <a:spcBef>
                          <a:spcPts val="0"/>
                        </a:spcBef>
                        <a:spcAft>
                          <a:spcPts val="0"/>
                        </a:spcAft>
                        <a:buClrTx/>
                        <a:buSzTx/>
                        <a:buFontTx/>
                        <a:buNone/>
                      </a:pPr>
                      <a:r>
                        <a:rPr lang="ko-KR" altLang="en-US" sz="800">
                          <a:solidFill>
                            <a:schemeClr val="tx1"/>
                          </a:solidFill>
                          <a:latin typeface="+mn-ea"/>
                        </a:rPr>
                        <a:t>찾은 아이디로 가입된 이메일을 입력하여 비밀번호 찾기</a:t>
                      </a:r>
                      <a:endParaRPr kumimoji="1" lang="ko-KR" altLang="en-US"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325120">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err="1">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388464">
                <a:tc>
                  <a:txBody>
                    <a:bodyPr/>
                    <a:lstStyle/>
                    <a:p>
                      <a:pPr algn="ctr" latinLnBrk="1">
                        <a:lnSpc>
                          <a:spcPct val="120000"/>
                        </a:lnSpc>
                      </a:pPr>
                      <a:endParaRPr lang="en-US" altLang="ko-KR"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388464">
                <a:tc>
                  <a:txBody>
                    <a:bodyPr/>
                    <a:lstStyle/>
                    <a:p>
                      <a:pPr algn="ctr" latinLnBrk="1">
                        <a:lnSpc>
                          <a:spcPct val="120000"/>
                        </a:lnSpc>
                      </a:pPr>
                      <a:endParaRPr lang="en-US" altLang="ko-KR"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388464">
                <a:tc>
                  <a:txBody>
                    <a:bodyPr/>
                    <a:lstStyle/>
                    <a:p>
                      <a:pPr algn="ctr" latinLnBrk="1">
                        <a:lnSpc>
                          <a:spcPct val="120000"/>
                        </a:lnSpc>
                      </a:pPr>
                      <a:endParaRPr lang="en-US" altLang="ko-KR"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6" name="TextBox 5">
            <a:extLst>
              <a:ext uri="{FF2B5EF4-FFF2-40B4-BE49-F238E27FC236}">
                <a16:creationId xmlns:a16="http://schemas.microsoft.com/office/drawing/2014/main" id="{6C33D0EB-910C-8085-7CFB-E9A3E0BE225B}"/>
              </a:ext>
            </a:extLst>
          </p:cNvPr>
          <p:cNvSpPr txBox="1"/>
          <p:nvPr/>
        </p:nvSpPr>
        <p:spPr>
          <a:xfrm>
            <a:off x="11780252" y="106980"/>
            <a:ext cx="269626" cy="276999"/>
          </a:xfrm>
          <a:prstGeom prst="rect">
            <a:avLst/>
          </a:prstGeom>
          <a:noFill/>
        </p:spPr>
        <p:txBody>
          <a:bodyPr wrap="none" rtlCol="0">
            <a:spAutoFit/>
          </a:bodyPr>
          <a:lstStyle/>
          <a:p>
            <a:fld id="{944918D1-1C8F-48E6-92D4-4089F97E8793}" type="slidenum">
              <a:rPr lang="ko-KR" altLang="en-US" sz="1200" smtClean="0"/>
              <a:t>8</a:t>
            </a:fld>
            <a:endParaRPr lang="ko-KR" altLang="en-US" sz="1200" dirty="0"/>
          </a:p>
        </p:txBody>
      </p:sp>
    </p:spTree>
    <p:extLst>
      <p:ext uri="{BB962C8B-B14F-4D97-AF65-F5344CB8AC3E}">
        <p14:creationId xmlns:p14="http://schemas.microsoft.com/office/powerpoint/2010/main" val="2233848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46E11B6-4525-11E7-818D-FC0073F6C2CA}"/>
              </a:ext>
            </a:extLst>
          </p:cNvPr>
          <p:cNvSpPr>
            <a:spLocks noGrp="1"/>
          </p:cNvSpPr>
          <p:nvPr>
            <p:ph type="body" sz="quarter" idx="10"/>
          </p:nvPr>
        </p:nvSpPr>
        <p:spPr/>
        <p:txBody>
          <a:bodyPr/>
          <a:lstStyle/>
          <a:p>
            <a:r>
              <a:rPr kumimoji="1" lang="ko-KR" altLang="en-US" dirty="0" err="1"/>
              <a:t>어드민</a:t>
            </a:r>
            <a:r>
              <a:rPr kumimoji="1" lang="ko-KR" altLang="en-US" dirty="0"/>
              <a:t> </a:t>
            </a:r>
            <a:r>
              <a:rPr kumimoji="1" lang="en-US" altLang="ko-KR" dirty="0"/>
              <a:t>:</a:t>
            </a:r>
            <a:r>
              <a:rPr kumimoji="1" lang="ko-KR" altLang="en-US" dirty="0"/>
              <a:t> </a:t>
            </a:r>
            <a:r>
              <a:rPr lang="en" altLang="ko-Kore-KR" dirty="0" err="1"/>
              <a:t>ReviewManagement</a:t>
            </a:r>
            <a:endParaRPr kumimoji="1" lang="ko-Kore-KR" altLang="en-US" dirty="0"/>
          </a:p>
        </p:txBody>
      </p:sp>
      <p:sp>
        <p:nvSpPr>
          <p:cNvPr id="3" name="텍스트 개체 틀 2">
            <a:extLst>
              <a:ext uri="{FF2B5EF4-FFF2-40B4-BE49-F238E27FC236}">
                <a16:creationId xmlns:a16="http://schemas.microsoft.com/office/drawing/2014/main" id="{795FEC21-EFFE-47F8-99B8-857A18D41436}"/>
              </a:ext>
            </a:extLst>
          </p:cNvPr>
          <p:cNvSpPr>
            <a:spLocks noGrp="1"/>
          </p:cNvSpPr>
          <p:nvPr>
            <p:ph type="body" sz="quarter" idx="11"/>
          </p:nvPr>
        </p:nvSpPr>
        <p:spPr/>
        <p:txBody>
          <a:bodyPr/>
          <a:lstStyle/>
          <a:p>
            <a:r>
              <a:rPr kumimoji="1" lang="ko-Kore-KR" altLang="en-US" dirty="0"/>
              <a:t>어드민</a:t>
            </a:r>
            <a:r>
              <a:rPr kumimoji="1" lang="ko-KR" altLang="en-US" dirty="0"/>
              <a:t> </a:t>
            </a:r>
            <a:r>
              <a:rPr kumimoji="1" lang="en-US" altLang="ko-KR" dirty="0"/>
              <a:t>-</a:t>
            </a:r>
            <a:r>
              <a:rPr kumimoji="1" lang="ko-KR" altLang="en-US" dirty="0"/>
              <a:t> 리뷰</a:t>
            </a:r>
            <a:endParaRPr kumimoji="1" lang="ko-Kore-KR" altLang="en-US" dirty="0"/>
          </a:p>
        </p:txBody>
      </p:sp>
      <p:sp>
        <p:nvSpPr>
          <p:cNvPr id="6" name="직사각형 5">
            <a:extLst>
              <a:ext uri="{FF2B5EF4-FFF2-40B4-BE49-F238E27FC236}">
                <a16:creationId xmlns:a16="http://schemas.microsoft.com/office/drawing/2014/main" id="{31C88C19-C563-FAC2-81D0-00B0B430F938}"/>
              </a:ext>
            </a:extLst>
          </p:cNvPr>
          <p:cNvSpPr/>
          <p:nvPr/>
        </p:nvSpPr>
        <p:spPr>
          <a:xfrm>
            <a:off x="1559496" y="692696"/>
            <a:ext cx="5184576" cy="590465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7" name="직사각형 6">
            <a:extLst>
              <a:ext uri="{FF2B5EF4-FFF2-40B4-BE49-F238E27FC236}">
                <a16:creationId xmlns:a16="http://schemas.microsoft.com/office/drawing/2014/main" id="{5A395E3C-8899-8EDC-1B7A-8AF836833FDB}"/>
              </a:ext>
            </a:extLst>
          </p:cNvPr>
          <p:cNvSpPr/>
          <p:nvPr/>
        </p:nvSpPr>
        <p:spPr>
          <a:xfrm>
            <a:off x="1943152" y="1073059"/>
            <a:ext cx="1785497" cy="36004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1200" dirty="0"/>
              <a:t>리뷰 관리</a:t>
            </a:r>
          </a:p>
        </p:txBody>
      </p:sp>
      <p:sp>
        <p:nvSpPr>
          <p:cNvPr id="8" name="타원 7">
            <a:extLst>
              <a:ext uri="{FF2B5EF4-FFF2-40B4-BE49-F238E27FC236}">
                <a16:creationId xmlns:a16="http://schemas.microsoft.com/office/drawing/2014/main" id="{6446E3A5-9954-1ED3-E2DE-EA089F0B6300}"/>
              </a:ext>
            </a:extLst>
          </p:cNvPr>
          <p:cNvSpPr/>
          <p:nvPr/>
        </p:nvSpPr>
        <p:spPr>
          <a:xfrm>
            <a:off x="1664126" y="764704"/>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2</a:t>
            </a:r>
            <a:endParaRPr lang="ko-KR" altLang="en-US" sz="1200" dirty="0"/>
          </a:p>
        </p:txBody>
      </p:sp>
      <p:graphicFrame>
        <p:nvGraphicFramePr>
          <p:cNvPr id="9" name="표 8">
            <a:extLst>
              <a:ext uri="{FF2B5EF4-FFF2-40B4-BE49-F238E27FC236}">
                <a16:creationId xmlns:a16="http://schemas.microsoft.com/office/drawing/2014/main" id="{8F11C85B-43F9-244A-C80B-B72C0B0EE36F}"/>
              </a:ext>
            </a:extLst>
          </p:cNvPr>
          <p:cNvGraphicFramePr>
            <a:graphicFrameLocks noGrp="1"/>
          </p:cNvGraphicFramePr>
          <p:nvPr>
            <p:extLst>
              <p:ext uri="{D42A27DB-BD31-4B8C-83A1-F6EECF244321}">
                <p14:modId xmlns:p14="http://schemas.microsoft.com/office/powerpoint/2010/main" val="3787745508"/>
              </p:ext>
            </p:extLst>
          </p:nvPr>
        </p:nvGraphicFramePr>
        <p:xfrm>
          <a:off x="1674859" y="3645024"/>
          <a:ext cx="5012505" cy="741680"/>
        </p:xfrm>
        <a:graphic>
          <a:graphicData uri="http://schemas.openxmlformats.org/drawingml/2006/table">
            <a:tbl>
              <a:tblPr firstRow="1" bandRow="1">
                <a:tableStyleId>{5C22544A-7EE6-4342-B048-85BDC9FD1C3A}</a:tableStyleId>
              </a:tblPr>
              <a:tblGrid>
                <a:gridCol w="1002501">
                  <a:extLst>
                    <a:ext uri="{9D8B030D-6E8A-4147-A177-3AD203B41FA5}">
                      <a16:colId xmlns:a16="http://schemas.microsoft.com/office/drawing/2014/main" val="2071585470"/>
                    </a:ext>
                  </a:extLst>
                </a:gridCol>
                <a:gridCol w="1002501">
                  <a:extLst>
                    <a:ext uri="{9D8B030D-6E8A-4147-A177-3AD203B41FA5}">
                      <a16:colId xmlns:a16="http://schemas.microsoft.com/office/drawing/2014/main" val="4073012485"/>
                    </a:ext>
                  </a:extLst>
                </a:gridCol>
                <a:gridCol w="1002501">
                  <a:extLst>
                    <a:ext uri="{9D8B030D-6E8A-4147-A177-3AD203B41FA5}">
                      <a16:colId xmlns:a16="http://schemas.microsoft.com/office/drawing/2014/main" val="1242134543"/>
                    </a:ext>
                  </a:extLst>
                </a:gridCol>
                <a:gridCol w="1002501">
                  <a:extLst>
                    <a:ext uri="{9D8B030D-6E8A-4147-A177-3AD203B41FA5}">
                      <a16:colId xmlns:a16="http://schemas.microsoft.com/office/drawing/2014/main" val="3207228739"/>
                    </a:ext>
                  </a:extLst>
                </a:gridCol>
                <a:gridCol w="1002501">
                  <a:extLst>
                    <a:ext uri="{9D8B030D-6E8A-4147-A177-3AD203B41FA5}">
                      <a16:colId xmlns:a16="http://schemas.microsoft.com/office/drawing/2014/main" val="703589906"/>
                    </a:ext>
                  </a:extLst>
                </a:gridCol>
              </a:tblGrid>
              <a:tr h="370840">
                <a:tc>
                  <a:txBody>
                    <a:bodyPr/>
                    <a:lstStyle/>
                    <a:p>
                      <a:pPr latinLnBrk="1"/>
                      <a:r>
                        <a:rPr lang="ko-KR" altLang="en-US" sz="1200" dirty="0">
                          <a:solidFill>
                            <a:schemeClr val="tx1"/>
                          </a:solidFill>
                          <a:highlight>
                            <a:srgbClr val="FFF2EE"/>
                          </a:highlight>
                        </a:rPr>
                        <a:t>아이디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200" dirty="0">
                          <a:solidFill>
                            <a:schemeClr val="tx1"/>
                          </a:solidFill>
                          <a:highlight>
                            <a:srgbClr val="FFF2EE"/>
                          </a:highlight>
                        </a:rPr>
                        <a:t>게임제목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200" dirty="0">
                          <a:solidFill>
                            <a:schemeClr val="tx1"/>
                          </a:solidFill>
                          <a:highlight>
                            <a:srgbClr val="FFF2EE"/>
                          </a:highlight>
                        </a:rPr>
                        <a:t>내용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200" dirty="0" err="1">
                          <a:solidFill>
                            <a:schemeClr val="tx1"/>
                          </a:solidFill>
                          <a:highlight>
                            <a:srgbClr val="FFF2EE"/>
                          </a:highlight>
                        </a:rPr>
                        <a:t>신고수</a:t>
                      </a:r>
                      <a:endParaRPr lang="ko-KR" altLang="en-US" sz="1200" dirty="0">
                        <a:solidFill>
                          <a:schemeClr val="tx1"/>
                        </a:solidFill>
                        <a:highlight>
                          <a:srgbClr val="FFF2EE"/>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200" dirty="0">
                          <a:solidFill>
                            <a:schemeClr val="tx1"/>
                          </a:solidFill>
                          <a:highlight>
                            <a:srgbClr val="FFF2EE"/>
                          </a:highlight>
                        </a:rPr>
                        <a:t>기능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30209814"/>
                  </a:ext>
                </a:extLst>
              </a:tr>
              <a:tr h="370840">
                <a:tc>
                  <a:txBody>
                    <a:bodyPr/>
                    <a:lstStyle/>
                    <a:p>
                      <a:pPr latinLnBrk="1"/>
                      <a:endParaRPr lang="ko-KR" altLang="en-US" dirty="0">
                        <a:solidFill>
                          <a:srgbClr val="00B0F0"/>
                        </a:solidFill>
                        <a:highlight>
                          <a:srgbClr val="FFF2EE"/>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dirty="0">
                        <a:solidFill>
                          <a:srgbClr val="00B0F0"/>
                        </a:solidFill>
                        <a:highlight>
                          <a:srgbClr val="FFF2EE"/>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dirty="0">
                        <a:solidFill>
                          <a:srgbClr val="00B0F0"/>
                        </a:solidFill>
                        <a:highlight>
                          <a:srgbClr val="FFF2EE"/>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dirty="0">
                        <a:solidFill>
                          <a:srgbClr val="00B0F0"/>
                        </a:solidFill>
                        <a:highlight>
                          <a:srgbClr val="FFF2EE"/>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endParaRPr lang="ko-KR" altLang="en-US" dirty="0">
                        <a:solidFill>
                          <a:srgbClr val="00B0F0"/>
                        </a:solidFill>
                        <a:highlight>
                          <a:srgbClr val="FFF2EE"/>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27801258"/>
                  </a:ext>
                </a:extLst>
              </a:tr>
            </a:tbl>
          </a:graphicData>
        </a:graphic>
      </p:graphicFrame>
      <p:sp>
        <p:nvSpPr>
          <p:cNvPr id="10" name="직사각형 9">
            <a:extLst>
              <a:ext uri="{FF2B5EF4-FFF2-40B4-BE49-F238E27FC236}">
                <a16:creationId xmlns:a16="http://schemas.microsoft.com/office/drawing/2014/main" id="{2DB290F4-94D9-A7DA-E9A8-AA878C58EE80}"/>
              </a:ext>
            </a:extLst>
          </p:cNvPr>
          <p:cNvSpPr/>
          <p:nvPr/>
        </p:nvSpPr>
        <p:spPr>
          <a:xfrm>
            <a:off x="1674859" y="3117154"/>
            <a:ext cx="2160240" cy="36004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검색기능</a:t>
            </a:r>
          </a:p>
        </p:txBody>
      </p:sp>
      <p:sp>
        <p:nvSpPr>
          <p:cNvPr id="12" name="직사각형 11">
            <a:extLst>
              <a:ext uri="{FF2B5EF4-FFF2-40B4-BE49-F238E27FC236}">
                <a16:creationId xmlns:a16="http://schemas.microsoft.com/office/drawing/2014/main" id="{BD199AFF-FBB8-4843-D066-7438270B85B6}"/>
              </a:ext>
            </a:extLst>
          </p:cNvPr>
          <p:cNvSpPr/>
          <p:nvPr/>
        </p:nvSpPr>
        <p:spPr>
          <a:xfrm>
            <a:off x="263352" y="692696"/>
            <a:ext cx="1296144" cy="590465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4" name="타원 13">
            <a:extLst>
              <a:ext uri="{FF2B5EF4-FFF2-40B4-BE49-F238E27FC236}">
                <a16:creationId xmlns:a16="http://schemas.microsoft.com/office/drawing/2014/main" id="{3243BA39-018E-C577-E2F6-E621E729C704}"/>
              </a:ext>
            </a:extLst>
          </p:cNvPr>
          <p:cNvSpPr/>
          <p:nvPr/>
        </p:nvSpPr>
        <p:spPr>
          <a:xfrm>
            <a:off x="335360" y="764704"/>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dirty="0"/>
              <a:t>1</a:t>
            </a:r>
            <a:endParaRPr lang="ko-KR" altLang="en-US" sz="1200" dirty="0"/>
          </a:p>
        </p:txBody>
      </p:sp>
      <p:sp>
        <p:nvSpPr>
          <p:cNvPr id="16" name="타원 15">
            <a:extLst>
              <a:ext uri="{FF2B5EF4-FFF2-40B4-BE49-F238E27FC236}">
                <a16:creationId xmlns:a16="http://schemas.microsoft.com/office/drawing/2014/main" id="{B2BF29C3-E496-DEB8-E4C4-0E2A0B8CA561}"/>
              </a:ext>
            </a:extLst>
          </p:cNvPr>
          <p:cNvSpPr/>
          <p:nvPr/>
        </p:nvSpPr>
        <p:spPr>
          <a:xfrm>
            <a:off x="1676297" y="2604477"/>
            <a:ext cx="288032" cy="288032"/>
          </a:xfrm>
          <a:prstGeom prst="ellipse">
            <a:avLst/>
          </a:prstGeom>
          <a:solidFill>
            <a:schemeClr val="tx1">
              <a:lumMod val="50000"/>
              <a:lumOff val="5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200"/>
              <a:t>3</a:t>
            </a:r>
            <a:endParaRPr lang="ko-KR" altLang="en-US" sz="1200" dirty="0"/>
          </a:p>
        </p:txBody>
      </p:sp>
      <p:graphicFrame>
        <p:nvGraphicFramePr>
          <p:cNvPr id="19" name="표 18">
            <a:extLst>
              <a:ext uri="{FF2B5EF4-FFF2-40B4-BE49-F238E27FC236}">
                <a16:creationId xmlns:a16="http://schemas.microsoft.com/office/drawing/2014/main" id="{1ADA117D-445F-2FD5-CDEC-6FFC12FB2B89}"/>
              </a:ext>
            </a:extLst>
          </p:cNvPr>
          <p:cNvGraphicFramePr>
            <a:graphicFrameLocks noGrp="1"/>
          </p:cNvGraphicFramePr>
          <p:nvPr>
            <p:extLst>
              <p:ext uri="{D42A27DB-BD31-4B8C-83A1-F6EECF244321}">
                <p14:modId xmlns:p14="http://schemas.microsoft.com/office/powerpoint/2010/main" val="417965670"/>
              </p:ext>
            </p:extLst>
          </p:nvPr>
        </p:nvGraphicFramePr>
        <p:xfrm>
          <a:off x="8688288" y="692696"/>
          <a:ext cx="3384376" cy="428746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800" b="0" dirty="0">
                          <a:solidFill>
                            <a:schemeClr val="tx1"/>
                          </a:solidFill>
                          <a:latin typeface="+mn-ea"/>
                          <a:ea typeface="+mn-ea"/>
                          <a:sym typeface="맑은 고딕"/>
                        </a:rPr>
                        <a:t>1. </a:t>
                      </a:r>
                      <a:r>
                        <a:rPr lang="ko-KR" altLang="en-US" sz="800" b="0" dirty="0">
                          <a:solidFill>
                            <a:schemeClr val="tx1"/>
                          </a:solidFill>
                          <a:latin typeface="+mn-ea"/>
                          <a:ea typeface="+mn-ea"/>
                          <a:sym typeface="맑은 고딕"/>
                        </a:rPr>
                        <a:t>사이드바 영역</a:t>
                      </a:r>
                      <a:r>
                        <a:rPr lang="en-US" altLang="ko-KR"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어드민</a:t>
                      </a:r>
                      <a:r>
                        <a:rPr lang="ko-KR" altLang="en-US" sz="800" b="0" dirty="0">
                          <a:solidFill>
                            <a:schemeClr val="tx1"/>
                          </a:solidFill>
                          <a:latin typeface="+mn-ea"/>
                          <a:ea typeface="+mn-ea"/>
                          <a:sym typeface="맑은 고딕"/>
                        </a:rPr>
                        <a:t> 전용 메뉴가 위치하는 영역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   </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관리자 기능</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회원관리</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게시판 관리</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리뷰 관리 등</a:t>
                      </a:r>
                      <a:r>
                        <a:rPr lang="en-US" altLang="ko-KR" sz="800" b="0" dirty="0">
                          <a:solidFill>
                            <a:schemeClr val="tx1"/>
                          </a:solidFill>
                          <a:latin typeface="+mn-ea"/>
                          <a:ea typeface="+mn-ea"/>
                          <a:sym typeface="맑은 고딕"/>
                        </a:rPr>
                        <a:t>)</a:t>
                      </a:r>
                      <a:r>
                        <a:rPr lang="ko-KR" altLang="en-US" sz="800" b="0" dirty="0">
                          <a:solidFill>
                            <a:schemeClr val="tx1"/>
                          </a:solidFill>
                          <a:latin typeface="+mn-ea"/>
                          <a:ea typeface="+mn-ea"/>
                          <a:sym typeface="맑은 고딕"/>
                        </a:rPr>
                        <a:t>의 메뉴를 배치</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800" b="0" dirty="0">
                          <a:solidFill>
                            <a:schemeClr val="tx1"/>
                          </a:solidFill>
                          <a:latin typeface="+mn-ea"/>
                          <a:ea typeface="+mn-ea"/>
                          <a:sym typeface="맑은 고딕"/>
                        </a:rPr>
                        <a:t>2. </a:t>
                      </a:r>
                      <a:r>
                        <a:rPr lang="ko-KR" altLang="en-US" sz="800" b="0" dirty="0">
                          <a:solidFill>
                            <a:schemeClr val="tx1"/>
                          </a:solidFill>
                          <a:latin typeface="+mn-ea"/>
                          <a:ea typeface="+mn-ea"/>
                          <a:sym typeface="맑은 고딕"/>
                        </a:rPr>
                        <a:t>본문 영역</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유저 리뷰 데이터를 테이블 형태로 구성  </a:t>
                      </a: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dirty="0">
                          <a:solidFill>
                            <a:schemeClr val="tx1"/>
                          </a:solidFill>
                          <a:latin typeface="+mn-ea"/>
                          <a:ea typeface="+mn-ea"/>
                          <a:sym typeface="맑은 고딕"/>
                        </a:rPr>
                        <a:t>신고 수</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리뷰 내용</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작성자 등 관리자가 쉽게 확인 가능한 정보로 제공 삭제</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신고 필터</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정렬 등 관리자용 기능 탑재</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dirty="0"/>
                        <a:t>리뷰 목록 </a:t>
                      </a:r>
                      <a:r>
                        <a:rPr lang="en-US" altLang="ko-KR" sz="900" dirty="0"/>
                        <a:t>DB </a:t>
                      </a:r>
                      <a:r>
                        <a:rPr lang="ko-KR" altLang="en-US" sz="900" dirty="0"/>
                        <a:t>연동</a:t>
                      </a:r>
                      <a:r>
                        <a:rPr lang="en-US" altLang="ko-KR" sz="900" dirty="0"/>
                        <a:t>: </a:t>
                      </a:r>
                      <a:r>
                        <a:rPr lang="ko-KR" altLang="en-US" sz="900" dirty="0"/>
                        <a:t>작성된 리뷰 데이터를 테이블로 불러오기</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900" dirty="0"/>
                        <a:t>사용자 검색 기능</a:t>
                      </a:r>
                      <a:r>
                        <a:rPr lang="en-US" altLang="ko-KR" sz="900" dirty="0"/>
                        <a:t>: ID / </a:t>
                      </a:r>
                      <a:r>
                        <a:rPr lang="ko-KR" altLang="en-US" sz="900" dirty="0"/>
                        <a:t>게임 제목 </a:t>
                      </a:r>
                      <a:r>
                        <a:rPr lang="en-US" altLang="ko-KR" sz="900" dirty="0"/>
                        <a:t>/ </a:t>
                      </a:r>
                      <a:r>
                        <a:rPr lang="ko-KR" altLang="en-US" sz="900" dirty="0"/>
                        <a:t>내용 키워드 검색 구현</a:t>
                      </a:r>
                      <a:endParaRPr kumimoji="1" lang="ko-KR" altLang="en-US" sz="80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dirty="0"/>
                        <a:t>삭제 기능</a:t>
                      </a:r>
                      <a:r>
                        <a:rPr lang="en-US" altLang="ko-KR" sz="900" dirty="0"/>
                        <a:t>: </a:t>
                      </a:r>
                      <a:r>
                        <a:rPr lang="ko-KR" altLang="en-US" sz="900" dirty="0"/>
                        <a:t>각 리뷰 항목마다 삭제 버튼 활성화</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900" dirty="0"/>
                        <a:t>긴 내용 </a:t>
                      </a:r>
                      <a:r>
                        <a:rPr lang="ko-KR" altLang="en-US" sz="900" dirty="0" err="1"/>
                        <a:t>말줄임</a:t>
                      </a:r>
                      <a:r>
                        <a:rPr lang="ko-KR" altLang="en-US" sz="900" dirty="0"/>
                        <a:t> 처리</a:t>
                      </a:r>
                      <a:r>
                        <a:rPr lang="en-US" altLang="ko-KR" sz="900" dirty="0"/>
                        <a:t>: </a:t>
                      </a:r>
                      <a:r>
                        <a:rPr lang="ko-KR" altLang="en-US" sz="900" dirty="0" err="1"/>
                        <a:t>말줄임</a:t>
                      </a:r>
                      <a:r>
                        <a:rPr lang="ko-KR" altLang="en-US" sz="900" dirty="0"/>
                        <a:t> 표시 및 </a:t>
                      </a:r>
                      <a:r>
                        <a:rPr lang="en-US" altLang="ko-KR" sz="900" dirty="0"/>
                        <a:t>hover </a:t>
                      </a:r>
                      <a:r>
                        <a:rPr lang="ko-KR" altLang="en-US" sz="900" dirty="0"/>
                        <a:t>시 전체 표시</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900" dirty="0" err="1"/>
                        <a:t>페이지네이션</a:t>
                      </a:r>
                      <a:r>
                        <a:rPr lang="en-US" altLang="ko-KR" sz="900" dirty="0"/>
                        <a:t>: 1</a:t>
                      </a:r>
                      <a:r>
                        <a:rPr lang="ko-KR" altLang="en-US" sz="900" dirty="0"/>
                        <a:t>페이지당 </a:t>
                      </a:r>
                      <a:r>
                        <a:rPr lang="en-US" altLang="ko-KR" sz="900" dirty="0"/>
                        <a:t>10</a:t>
                      </a:r>
                      <a:r>
                        <a:rPr lang="ko-KR" altLang="en-US" sz="900" dirty="0"/>
                        <a:t>개 리뷰 조회 및 페이지 이동 구현</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21" name="TextBox 20">
            <a:extLst>
              <a:ext uri="{FF2B5EF4-FFF2-40B4-BE49-F238E27FC236}">
                <a16:creationId xmlns:a16="http://schemas.microsoft.com/office/drawing/2014/main" id="{695F20FB-7A52-BB38-0C2B-F8267E13BCF1}"/>
              </a:ext>
            </a:extLst>
          </p:cNvPr>
          <p:cNvSpPr txBox="1"/>
          <p:nvPr/>
        </p:nvSpPr>
        <p:spPr>
          <a:xfrm>
            <a:off x="11780252" y="106980"/>
            <a:ext cx="269626" cy="276999"/>
          </a:xfrm>
          <a:prstGeom prst="rect">
            <a:avLst/>
          </a:prstGeom>
          <a:noFill/>
        </p:spPr>
        <p:txBody>
          <a:bodyPr wrap="none" rtlCol="0">
            <a:spAutoFit/>
          </a:bodyPr>
          <a:lstStyle/>
          <a:p>
            <a:fld id="{944918D1-1C8F-48E6-92D4-4089F97E8793}" type="slidenum">
              <a:rPr lang="ko-KR" altLang="en-US" sz="1200" smtClean="0"/>
              <a:t>9</a:t>
            </a:fld>
            <a:endParaRPr lang="ko-KR" altLang="en-US" sz="1200" dirty="0"/>
          </a:p>
        </p:txBody>
      </p:sp>
    </p:spTree>
    <p:extLst>
      <p:ext uri="{BB962C8B-B14F-4D97-AF65-F5344CB8AC3E}">
        <p14:creationId xmlns:p14="http://schemas.microsoft.com/office/powerpoint/2010/main" val="296313622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3680</TotalTime>
  <Words>2201</Words>
  <Application>Microsoft Office PowerPoint</Application>
  <PresentationFormat>와이드스크린</PresentationFormat>
  <Paragraphs>526</Paragraphs>
  <Slides>17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17</vt:i4>
      </vt:variant>
    </vt:vector>
  </HeadingPairs>
  <TitlesOfParts>
    <vt:vector size="22" baseType="lpstr">
      <vt:lpstr>Arial,Sans-Serif</vt:lpstr>
      <vt:lpstr>맑은 고딕</vt:lpstr>
      <vt:lpstr>맑은 고딕</vt:lpstr>
      <vt:lpstr>Arial</vt:lpstr>
      <vt:lpstr>Office 테마</vt:lpstr>
      <vt:lpstr>화면설계서 양식</vt:lpstr>
      <vt:lpstr>History</vt:lpstr>
      <vt:lpstr>GameAPI Web 개발</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848nq</cp:lastModifiedBy>
  <cp:revision>202</cp:revision>
  <cp:lastPrinted>2019-05-29T05:54:36Z</cp:lastPrinted>
  <dcterms:created xsi:type="dcterms:W3CDTF">2019-03-11T07:43:12Z</dcterms:created>
  <dcterms:modified xsi:type="dcterms:W3CDTF">2025-06-25T06:36:38Z</dcterms:modified>
</cp:coreProperties>
</file>