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image" Target="../media/image1.bmp"/><Relationship Id="rId3" Type="http://schemas.openxmlformats.org/officeDocument/2006/relationships/image" Target="../media/image2.bmp"/></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800" u="none">
                <a:solidFill>
                  <a:srgbClr val="808080"/>
                </a:solidFill>
                <a:latin typeface="Calibri"/>
              </a:defRPr>
            </a:pPr>
            <a:r>
              <a:rPr b="1" i="0" strike="noStrike" sz="1800" u="none">
                <a:solidFill>
                  <a:srgbClr val="808080"/>
                </a:solidFill>
                <a:latin typeface="Calibri"/>
              </a:rPr>
              <a:t>Different Classification Comparison</a:t>
            </a:r>
          </a:p>
        </c:rich>
      </c:tx>
      <c:layout>
        <c:manualLayout>
          <c:xMode val="edge"/>
          <c:yMode val="edge"/>
          <c:x val="0.125891"/>
          <c:y val="0"/>
          <c:w val="0.748219"/>
          <c:h val="0.115826"/>
        </c:manualLayout>
      </c:layout>
      <c:overlay val="1"/>
      <c:spPr>
        <a:noFill/>
        <a:effectLst/>
      </c:spPr>
    </c:title>
    <c:autoTitleDeleted val="1"/>
    <c:plotArea>
      <c:layout>
        <c:manualLayout>
          <c:layoutTarget val="inner"/>
          <c:xMode val="edge"/>
          <c:yMode val="edge"/>
          <c:x val="0.0723905"/>
          <c:y val="0.115826"/>
          <c:w val="0.922609"/>
          <c:h val="0.763415"/>
        </c:manualLayout>
      </c:layout>
      <c:barChart>
        <c:barDir val="col"/>
        <c:grouping val="clustered"/>
        <c:varyColors val="0"/>
        <c:ser>
          <c:idx val="0"/>
          <c:order val="0"/>
          <c:tx>
            <c:strRef>
              <c:f>Sheet1!$A$2</c:f>
              <c:strCache>
                <c:ptCount val="1"/>
                <c:pt idx="0">
                  <c:v>accuracy rate</c:v>
                </c:pt>
              </c:strCache>
            </c:strRef>
          </c:tx>
          <c:spPr>
            <a:blipFill rotWithShape="1">
              <a:blip r:embed="rId2"/>
              <a:srcRect l="0" t="0" r="0" b="0"/>
              <a:tile tx="0" ty="0" sx="100000" sy="100000" flip="none" algn="tl"/>
            </a:blipFill>
            <a:ln w="12700" cap="flat">
              <a:noFill/>
              <a:miter lim="400000"/>
            </a:ln>
            <a:effectLst/>
          </c:spPr>
          <c:invertIfNegative val="0"/>
          <c:dLbls>
            <c:numFmt formatCode="0.##" sourceLinked="0"/>
            <c:txPr>
              <a:bodyPr/>
              <a:lstStyle/>
              <a:p>
                <a:pPr>
                  <a:defRPr b="0" i="0" strike="noStrike" sz="900" u="none">
                    <a:solidFill>
                      <a:srgbClr val="404040"/>
                    </a:solidFill>
                    <a:latin typeface="Calibri"/>
                  </a:defRPr>
                </a:pPr>
              </a:p>
            </c:txPr>
            <c:dLblPos val="outEnd"/>
            <c:showLegendKey val="0"/>
            <c:showVal val="1"/>
            <c:showCatName val="0"/>
            <c:showSerName val="0"/>
            <c:showPercent val="0"/>
            <c:showBubbleSize val="0"/>
            <c:showLeaderLines val="0"/>
          </c:dLbls>
          <c:errBars>
            <c:errBarType val="both"/>
            <c:errValType val="stdErr"/>
            <c:noEndCap val="0"/>
            <c:val val="0"/>
            <c:spPr>
              <a:noFill/>
              <a:ln w="9525" cap="flat">
                <a:solidFill>
                  <a:srgbClr val="808080"/>
                </a:solidFill>
                <a:prstDash val="solid"/>
                <a:round/>
              </a:ln>
              <a:effectLst/>
            </c:spPr>
          </c:errBars>
          <c:cat>
            <c:strRef>
              <c:f>Sheet1!$B$1:$E$1</c:f>
              <c:strCache>
                <c:ptCount val="4"/>
                <c:pt idx="0">
                  <c:v>Naive Bynes</c:v>
                </c:pt>
                <c:pt idx="1">
                  <c:v>Random Forest</c:v>
                </c:pt>
                <c:pt idx="2">
                  <c:v>Linear Regression</c:v>
                </c:pt>
                <c:pt idx="3">
                  <c:v>Logistic Regression</c:v>
                </c:pt>
              </c:strCache>
            </c:strRef>
          </c:cat>
          <c:val>
            <c:numRef>
              <c:f>Sheet1!$B$2:$E$2</c:f>
              <c:numCache>
                <c:ptCount val="3"/>
                <c:pt idx="0">
                  <c:v>0.500000</c:v>
                </c:pt>
                <c:pt idx="1">
                  <c:v>0.630000</c:v>
                </c:pt>
                <c:pt idx="3">
                  <c:v>0.650000</c:v>
                </c:pt>
              </c:numCache>
            </c:numRef>
          </c:val>
        </c:ser>
        <c:ser>
          <c:idx val="1"/>
          <c:order val="1"/>
          <c:tx>
            <c:strRef>
              <c:f>Sheet1!$A$3</c:f>
              <c:strCache>
                <c:ptCount val="1"/>
                <c:pt idx="0">
                  <c:v>average error</c:v>
                </c:pt>
              </c:strCache>
            </c:strRef>
          </c:tx>
          <c:spPr>
            <a:blipFill rotWithShape="1">
              <a:blip r:embed="rId3"/>
              <a:srcRect l="0" t="0" r="0" b="0"/>
              <a:tile tx="0" ty="0" sx="100000" sy="100000" flip="none" algn="tl"/>
            </a:blipFill>
            <a:ln w="12700" cap="flat">
              <a:noFill/>
              <a:miter lim="400000"/>
            </a:ln>
            <a:effectLst/>
          </c:spPr>
          <c:invertIfNegative val="0"/>
          <c:dLbls>
            <c:numFmt formatCode="0.####" sourceLinked="0"/>
            <c:txPr>
              <a:bodyPr/>
              <a:lstStyle/>
              <a:p>
                <a:pPr>
                  <a:defRPr b="0" i="0" strike="noStrike" sz="900" u="none">
                    <a:solidFill>
                      <a:srgbClr val="404040"/>
                    </a:solidFill>
                    <a:latin typeface="Calibri"/>
                  </a:defRPr>
                </a:pPr>
              </a:p>
            </c:txPr>
            <c:dLblPos val="outEnd"/>
            <c:showLegendKey val="0"/>
            <c:showVal val="1"/>
            <c:showCatName val="0"/>
            <c:showSerName val="0"/>
            <c:showPercent val="0"/>
            <c:showBubbleSize val="0"/>
            <c:showLeaderLines val="0"/>
          </c:dLbls>
          <c:errBars>
            <c:errBarType val="both"/>
            <c:errValType val="stdErr"/>
            <c:noEndCap val="0"/>
            <c:val val="0"/>
            <c:spPr>
              <a:noFill/>
              <a:ln w="9525" cap="flat">
                <a:solidFill>
                  <a:srgbClr val="808080"/>
                </a:solidFill>
                <a:prstDash val="solid"/>
                <a:round/>
              </a:ln>
              <a:effectLst/>
            </c:spPr>
          </c:errBars>
          <c:cat>
            <c:strRef>
              <c:f>Sheet1!$B$1:$E$1</c:f>
              <c:strCache>
                <c:ptCount val="4"/>
                <c:pt idx="0">
                  <c:v>Naive Bynes</c:v>
                </c:pt>
                <c:pt idx="1">
                  <c:v>Random Forest</c:v>
                </c:pt>
                <c:pt idx="2">
                  <c:v>Linear Regression</c:v>
                </c:pt>
                <c:pt idx="3">
                  <c:v>Logistic Regression</c:v>
                </c:pt>
              </c:strCache>
            </c:strRef>
          </c:cat>
          <c:val>
            <c:numRef>
              <c:f>Sheet1!$B$3:$E$3</c:f>
              <c:numCache>
                <c:ptCount val="4"/>
                <c:pt idx="0">
                  <c:v>0.922328</c:v>
                </c:pt>
                <c:pt idx="1">
                  <c:v>0.684648</c:v>
                </c:pt>
                <c:pt idx="2">
                  <c:v>0.745066</c:v>
                </c:pt>
                <c:pt idx="3">
                  <c:v>0.577489</c:v>
                </c:pt>
              </c:numCache>
            </c:numRef>
          </c:val>
        </c:ser>
        <c:gapWidth val="164"/>
        <c:overlap val="-22"/>
        <c:axId val="2094734552"/>
        <c:axId val="2094734553"/>
      </c:barChart>
      <c:catAx>
        <c:axId val="2094734552"/>
        <c:scaling>
          <c:orientation val="minMax"/>
        </c:scaling>
        <c:delete val="0"/>
        <c:axPos val="b"/>
        <c:title>
          <c:tx>
            <c:rich>
              <a:bodyPr rot="0"/>
              <a:lstStyle/>
              <a:p>
                <a:pPr>
                  <a:defRPr b="1" i="0" strike="noStrike" sz="900" u="none">
                    <a:solidFill>
                      <a:srgbClr val="595959"/>
                    </a:solidFill>
                    <a:latin typeface="Calibri"/>
                  </a:defRPr>
                </a:pPr>
                <a:r>
                  <a:rPr b="1" i="0" strike="noStrike" sz="900" u="none">
                    <a:solidFill>
                      <a:srgbClr val="595959"/>
                    </a:solidFill>
                    <a:latin typeface="Calibri"/>
                  </a:rPr>
                  <a:t>classification method</a:t>
                </a:r>
              </a:p>
            </c:rich>
          </c:tx>
          <c:layout/>
          <c:overlay val="1"/>
        </c:title>
        <c:numFmt formatCode="General" sourceLinked="0"/>
        <c:majorTickMark val="none"/>
        <c:minorTickMark val="none"/>
        <c:tickLblPos val="low"/>
        <c:spPr>
          <a:ln w="19050" cap="flat">
            <a:solidFill>
              <a:srgbClr val="BFBFBF"/>
            </a:solidFill>
            <a:prstDash val="solid"/>
            <a:round/>
          </a:ln>
        </c:spPr>
        <c:txPr>
          <a:bodyPr rot="0"/>
          <a:lstStyle/>
          <a:p>
            <a:pPr>
              <a:defRPr b="0" i="0" strike="noStrike" sz="900" u="none">
                <a:solidFill>
                  <a:srgbClr val="595959"/>
                </a:solidFill>
                <a:latin typeface="Calibri"/>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extTo"/>
        <c:spPr>
          <a:ln w="19050" cap="flat">
            <a:noFill/>
            <a:prstDash val="solid"/>
            <a:round/>
          </a:ln>
        </c:spPr>
        <c:txPr>
          <a:bodyPr rot="0"/>
          <a:lstStyle/>
          <a:p>
            <a:pPr>
              <a:defRPr b="0" i="0" strike="noStrike" sz="900" u="none">
                <a:solidFill>
                  <a:srgbClr val="595959"/>
                </a:solidFill>
                <a:latin typeface="Calibri"/>
              </a:defRPr>
            </a:pPr>
          </a:p>
        </c:txPr>
        <c:crossAx val="2094734552"/>
        <c:crosses val="autoZero"/>
        <c:crossBetween val="between"/>
        <c:majorUnit val="0.25"/>
        <c:minorUnit val="0.125"/>
      </c:valAx>
      <c:spPr>
        <a:noFill/>
        <a:ln w="12700" cap="flat">
          <a:noFill/>
          <a:miter lim="400000"/>
        </a:ln>
        <a:effectLst/>
      </c:spPr>
    </c:plotArea>
    <c:legend>
      <c:legendPos val="r"/>
      <c:layout>
        <c:manualLayout>
          <c:xMode val="edge"/>
          <c:yMode val="edge"/>
          <c:x val="0.339689"/>
          <c:y val="0.228108"/>
          <c:w val="0.196816"/>
          <c:h val="0.0997261"/>
        </c:manualLayout>
      </c:layout>
      <c:overlay val="1"/>
      <c:spPr>
        <a:noFill/>
        <a:ln w="12700" cap="flat">
          <a:noFill/>
          <a:miter lim="400000"/>
        </a:ln>
        <a:effectLst/>
      </c:spPr>
      <c:txPr>
        <a:bodyPr rot="0"/>
        <a:lstStyle/>
        <a:p>
          <a:pPr>
            <a:defRPr b="0" i="0" strike="noStrike" sz="900" u="none">
              <a:solidFill>
                <a:srgbClr val="595959"/>
              </a:solidFill>
              <a:latin typeface="Calibri"/>
            </a:defRPr>
          </a:pPr>
        </a:p>
      </c:txPr>
    </c:legend>
    <c:plotVisOnly val="1"/>
    <c:dispBlanksAs val="gap"/>
  </c:chart>
  <c:spPr>
    <a:solidFill>
      <a:srgbClr val="FFFFFF"/>
    </a:solidFill>
    <a:ln w="12700" cap="flat">
      <a:solidFill>
        <a:srgbClr val="D9D9D9"/>
      </a:solidFill>
      <a:prstDash val="solid"/>
      <a:round/>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600" u="none">
                <a:solidFill>
                  <a:srgbClr val="F2F2F2"/>
                </a:solidFill>
                <a:effectLst>
                  <a:outerShdw sx="100000" sy="100000" kx="0" ky="0" algn="tl" rotWithShape="1" blurRad="63500" dist="38100" dir="5400000">
                    <a:srgbClr val="000000">
                      <a:alpha val="40000"/>
                    </a:srgbClr>
                  </a:outerShdw>
                </a:effectLst>
                <a:latin typeface="Calibri"/>
              </a:defRPr>
            </a:pPr>
            <a:r>
              <a:rPr b="1" i="0" strike="noStrike" sz="1600" u="none">
                <a:solidFill>
                  <a:srgbClr val="F2F2F2"/>
                </a:solidFill>
                <a:effectLst>
                  <a:outerShdw sx="100000" sy="100000" kx="0" ky="0" algn="tl" rotWithShape="1" blurRad="63500" dist="38100" dir="5400000">
                    <a:srgbClr val="000000">
                      <a:alpha val="40000"/>
                    </a:srgbClr>
                  </a:outerShdw>
                </a:effectLst>
                <a:latin typeface="Calibri"/>
              </a:rPr>
              <a:t>Different model for predicting star-rating</a:t>
            </a:r>
          </a:p>
        </c:rich>
      </c:tx>
      <c:layout>
        <c:manualLayout>
          <c:xMode val="edge"/>
          <c:yMode val="edge"/>
          <c:x val="0.109324"/>
          <c:y val="0"/>
          <c:w val="0.781353"/>
          <c:h val="0.10066"/>
        </c:manualLayout>
      </c:layout>
      <c:overlay val="1"/>
      <c:spPr>
        <a:noFill/>
        <a:effectLst/>
      </c:spPr>
    </c:title>
    <c:autoTitleDeleted val="1"/>
    <c:plotArea>
      <c:layout>
        <c:manualLayout>
          <c:layoutTarget val="inner"/>
          <c:xMode val="edge"/>
          <c:yMode val="edge"/>
          <c:x val="0.0605884"/>
          <c:y val="0.10066"/>
          <c:w val="0.866893"/>
          <c:h val="0.635511"/>
        </c:manualLayout>
      </c:layout>
      <c:barChart>
        <c:barDir val="col"/>
        <c:grouping val="clustered"/>
        <c:varyColors val="0"/>
        <c:ser>
          <c:idx val="0"/>
          <c:order val="0"/>
          <c:tx>
            <c:strRef>
              <c:f>Sheet1!$A$2</c:f>
              <c:strCache>
                <c:ptCount val="1"/>
                <c:pt idx="0">
                  <c:v>accuracy rate(R^2 for linear regression)</c:v>
                </c:pt>
              </c:strCache>
            </c:strRef>
          </c:tx>
          <c:spPr>
            <a:gradFill flip="none" rotWithShape="1">
              <a:gsLst>
                <a:gs pos="0">
                  <a:srgbClr val="80B860"/>
                </a:gs>
                <a:gs pos="50000">
                  <a:srgbClr val="6FB242"/>
                </a:gs>
                <a:gs pos="100000">
                  <a:srgbClr val="61A236"/>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900" u="none">
                    <a:solidFill>
                      <a:srgbClr val="D9D9D9"/>
                    </a:solidFill>
                    <a:latin typeface="Calibri"/>
                  </a:defRPr>
                </a:pPr>
              </a:p>
            </c:txPr>
            <c:dLblPos val="outEnd"/>
            <c:showLegendKey val="0"/>
            <c:showVal val="1"/>
            <c:showCatName val="0"/>
            <c:showSerName val="0"/>
            <c:showPercent val="0"/>
            <c:showBubbleSize val="0"/>
            <c:showLeaderLines val="0"/>
          </c:dLbls>
          <c:cat>
            <c:strRef>
              <c:f>Sheet1!$B$1:$E$1</c:f>
              <c:strCache>
                <c:ptCount val="4"/>
                <c:pt idx="0">
                  <c:v>Naive Bayes</c:v>
                </c:pt>
                <c:pt idx="1">
                  <c:v>Random Forest with 100 trees</c:v>
                </c:pt>
                <c:pt idx="2">
                  <c:v>Linear Regression</c:v>
                </c:pt>
                <c:pt idx="3">
                  <c:v>Logistic Regression</c:v>
                </c:pt>
              </c:strCache>
            </c:strRef>
          </c:cat>
          <c:val>
            <c:numRef>
              <c:f>Sheet1!$B$2:$E$2</c:f>
              <c:numCache>
                <c:ptCount val="4"/>
                <c:pt idx="0">
                  <c:v>0.700000</c:v>
                </c:pt>
                <c:pt idx="1">
                  <c:v>0.760000</c:v>
                </c:pt>
                <c:pt idx="2">
                  <c:v>0.792000</c:v>
                </c:pt>
                <c:pt idx="3">
                  <c:v>0.660000</c:v>
                </c:pt>
              </c:numCache>
            </c:numRef>
          </c:val>
        </c:ser>
        <c:gapWidth val="150"/>
        <c:overlap val="-25"/>
        <c:axId val="2094734555"/>
        <c:axId val="2094734556"/>
      </c:barChart>
      <c:lineChart>
        <c:grouping val="standard"/>
        <c:varyColors val="0"/>
        <c:ser>
          <c:idx val="1"/>
          <c:order val="1"/>
          <c:tx>
            <c:strRef>
              <c:f>Sheet1!$A$3</c:f>
              <c:strCache>
                <c:ptCount val="1"/>
                <c:pt idx="0">
                  <c:v>MSE</c:v>
                </c:pt>
              </c:strCache>
            </c:strRef>
          </c:tx>
          <c:spPr>
            <a:noFill/>
            <a:ln w="34925" cap="rnd">
              <a:solidFill>
                <a:schemeClr val="accent5"/>
              </a:solidFill>
              <a:prstDash val="solid"/>
              <a:round/>
            </a:ln>
            <a:effectLst>
              <a:outerShdw sx="100000" sy="100000" kx="0" ky="0" algn="tl" rotWithShape="1" blurRad="63500" dist="19050" dir="5400000">
                <a:srgbClr val="000000">
                  <a:alpha val="63000"/>
                </a:srgbClr>
              </a:outerShdw>
            </a:effectLst>
          </c:spPr>
          <c:marker>
            <c:symbol val="none"/>
            <c:size val="5"/>
            <c:spPr>
              <a:solidFill>
                <a:srgbClr val="000000">
                  <a:alpha val="0"/>
                </a:srgbClr>
              </a:solidFill>
              <a:ln w="34925" cap="rnd">
                <a:solidFill>
                  <a:schemeClr val="accent5"/>
                </a:solidFill>
                <a:prstDash val="solid"/>
                <a:round/>
              </a:ln>
              <a:effectLst/>
            </c:spPr>
          </c:marker>
          <c:dLbls>
            <c:numFmt formatCode="0.####" sourceLinked="0"/>
            <c:txPr>
              <a:bodyPr/>
              <a:lstStyle/>
              <a:p>
                <a:pPr>
                  <a:defRPr b="0" i="0" strike="noStrike" sz="900" u="none">
                    <a:solidFill>
                      <a:srgbClr val="D9D9D9"/>
                    </a:solidFill>
                    <a:latin typeface="Calibri"/>
                  </a:defRPr>
                </a:pPr>
              </a:p>
            </c:txPr>
            <c:dLblPos val="t"/>
            <c:showLegendKey val="0"/>
            <c:showVal val="1"/>
            <c:showCatName val="0"/>
            <c:showSerName val="0"/>
            <c:showPercent val="0"/>
            <c:showBubbleSize val="0"/>
            <c:showLeaderLines val="0"/>
          </c:dLbls>
          <c:cat>
            <c:strRef>
              <c:f>Sheet1!$B$1:$E$1</c:f>
              <c:strCache>
                <c:ptCount val="4"/>
                <c:pt idx="0">
                  <c:v>Naive Bayes</c:v>
                </c:pt>
                <c:pt idx="1">
                  <c:v>Random Forest with 100 trees</c:v>
                </c:pt>
                <c:pt idx="2">
                  <c:v>Linear Regression</c:v>
                </c:pt>
                <c:pt idx="3">
                  <c:v>Logistic Regression</c:v>
                </c:pt>
              </c:strCache>
            </c:strRef>
          </c:cat>
          <c:val>
            <c:numRef>
              <c:f>Sheet1!$B$3:$E$3</c:f>
              <c:numCache>
                <c:ptCount val="4"/>
                <c:pt idx="0">
                  <c:v>0.960474</c:v>
                </c:pt>
                <c:pt idx="1">
                  <c:v>0.846261</c:v>
                </c:pt>
                <c:pt idx="2">
                  <c:v>0.791024</c:v>
                </c:pt>
                <c:pt idx="3">
                  <c:v>1.103920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F2F2F2">
                <a:alpha val="54000"/>
              </a:srgbClr>
            </a:solidFill>
            <a:prstDash val="solid"/>
            <a:round/>
          </a:ln>
        </c:spPr>
        <c:txPr>
          <a:bodyPr rot="0"/>
          <a:lstStyle/>
          <a:p>
            <a:pPr>
              <a:defRPr b="0" i="0" strike="noStrike" sz="900" u="none">
                <a:solidFill>
                  <a:srgbClr val="D9D9D9"/>
                </a:solidFill>
                <a:latin typeface="Calibri"/>
              </a:defRPr>
            </a:pPr>
          </a:p>
        </c:txPr>
        <c:crossAx val="2094734553"/>
        <c:crosses val="autoZero"/>
        <c:auto val="1"/>
        <c:lblAlgn val="ctr"/>
        <c:noMultiLvlLbl val="1"/>
      </c:catAx>
      <c:valAx>
        <c:axId val="2094734553"/>
        <c:scaling>
          <c:orientation val="minMax"/>
        </c:scaling>
        <c:delete val="0"/>
        <c:axPos val="l"/>
        <c:majorGridlines>
          <c:spPr>
            <a:ln w="12700" cap="flat">
              <a:solidFill>
                <a:srgbClr val="F2F2F2">
                  <a:alpha val="10000"/>
                </a:srgbClr>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900" u="none">
                <a:solidFill>
                  <a:srgbClr val="D9D9D9"/>
                </a:solidFill>
                <a:latin typeface="Calibri"/>
              </a:defRPr>
            </a:pPr>
          </a:p>
        </c:txPr>
        <c:crossAx val="2094734552"/>
        <c:crosses val="autoZero"/>
        <c:crossBetween val="between"/>
        <c:majorUnit val="0.3"/>
        <c:minorUnit val="0.15"/>
      </c:valAx>
      <c:catAx>
        <c:axId val="2094734555"/>
        <c:scaling>
          <c:orientation val="minMax"/>
        </c:scaling>
        <c:delete val="0"/>
        <c:axPos val="b"/>
        <c:majorTickMark val="out"/>
        <c:minorTickMark val="none"/>
        <c:tickLblPos val="none"/>
        <c:spPr>
          <a:ln w="12700" cap="flat">
            <a:noFill/>
            <a:prstDash val="solid"/>
            <a:round/>
          </a:ln>
        </c:spPr>
        <c:crossAx val="2094734556"/>
        <c:crosses val="autoZero"/>
        <c:auto val="1"/>
        <c:lblAlgn val="ctr"/>
        <c:noMultiLvlLbl val="1"/>
      </c:catAx>
      <c:valAx>
        <c:axId val="2094734556"/>
        <c:scaling>
          <c:orientation val="minMax"/>
        </c:scaling>
        <c:delete val="0"/>
        <c:axPos val="r"/>
        <c:numFmt formatCode="0.##" sourceLinked="0"/>
        <c:majorTickMark val="none"/>
        <c:minorTickMark val="none"/>
        <c:tickLblPos val="nextTo"/>
        <c:spPr>
          <a:ln w="12700" cap="flat">
            <a:noFill/>
            <a:prstDash val="solid"/>
            <a:round/>
          </a:ln>
        </c:spPr>
        <c:txPr>
          <a:bodyPr rot="0"/>
          <a:lstStyle/>
          <a:p>
            <a:pPr>
              <a:defRPr b="0" i="0" strike="noStrike" sz="900" u="none">
                <a:solidFill>
                  <a:srgbClr val="D9D9D9"/>
                </a:solidFill>
                <a:latin typeface="Calibri"/>
              </a:defRPr>
            </a:pPr>
          </a:p>
        </c:txPr>
        <c:crossAx val="2094734555"/>
        <c:crosses val="max"/>
        <c:crossBetween val="between"/>
        <c:majorUnit val="0.075"/>
        <c:minorUnit val="0.0375"/>
      </c:valAx>
      <c:spPr>
        <a:noFill/>
        <a:ln w="12700" cap="flat">
          <a:noFill/>
          <a:miter lim="400000"/>
        </a:ln>
        <a:effectLst/>
      </c:spPr>
    </c:plotArea>
    <c:legend>
      <c:legendPos val="b"/>
      <c:layout>
        <c:manualLayout>
          <c:xMode val="edge"/>
          <c:yMode val="edge"/>
          <c:x val="0.0905961"/>
          <c:y val="0.95279"/>
          <c:w val="0.852905"/>
          <c:h val="0.0472102"/>
        </c:manualLayout>
      </c:layout>
      <c:overlay val="1"/>
      <c:spPr>
        <a:noFill/>
        <a:ln w="12700" cap="flat">
          <a:noFill/>
          <a:miter lim="400000"/>
        </a:ln>
        <a:effectLst/>
      </c:spPr>
      <c:txPr>
        <a:bodyPr rot="0"/>
        <a:lstStyle/>
        <a:p>
          <a:pPr>
            <a:defRPr b="0" i="0" strike="noStrike" sz="900" u="none">
              <a:solidFill>
                <a:srgbClr val="D9D9D9"/>
              </a:solidFill>
              <a:latin typeface="Calibri"/>
            </a:defRPr>
          </a:pPr>
        </a:p>
      </c:txPr>
    </c:legend>
    <c:plotVisOnly val="1"/>
    <c:dispBlanksAs val="gap"/>
  </c:chart>
  <c:spPr>
    <a:gradFill flip="none" rotWithShape="1">
      <a:gsLst>
        <a:gs pos="0">
          <a:srgbClr val="595959"/>
        </a:gs>
        <a:gs pos="100000">
          <a:srgbClr val="262626"/>
        </a:gs>
      </a:gsLst>
      <a:path path="circle">
        <a:fillToRect l="37721" t="-19636" r="62278" b="119636"/>
      </a:path>
    </a:grad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400" u="none">
                <a:solidFill>
                  <a:srgbClr val="D9D9D9"/>
                </a:solidFill>
                <a:latin typeface="Calibri"/>
              </a:defRPr>
            </a:pPr>
            <a:r>
              <a:rPr b="1" i="0" strike="noStrike" sz="1400" u="none">
                <a:solidFill>
                  <a:srgbClr val="D9D9D9"/>
                </a:solidFill>
                <a:latin typeface="Calibri"/>
              </a:rPr>
              <a:t>Cross-validation test result</a:t>
            </a:r>
          </a:p>
        </c:rich>
      </c:tx>
      <c:layout>
        <c:manualLayout>
          <c:xMode val="edge"/>
          <c:yMode val="edge"/>
          <c:x val="0.258748"/>
          <c:y val="0"/>
          <c:w val="0.482503"/>
          <c:h val="0.0835675"/>
        </c:manualLayout>
      </c:layout>
      <c:overlay val="1"/>
      <c:spPr>
        <a:noFill/>
        <a:effectLst/>
      </c:spPr>
    </c:title>
    <c:autoTitleDeleted val="1"/>
    <c:plotArea>
      <c:layout>
        <c:manualLayout>
          <c:layoutTarget val="inner"/>
          <c:xMode val="edge"/>
          <c:yMode val="edge"/>
          <c:x val="0.145704"/>
          <c:y val="0.0835675"/>
          <c:w val="0.849296"/>
          <c:h val="0.813213"/>
        </c:manualLayout>
      </c:layout>
      <c:lineChart>
        <c:grouping val="standard"/>
        <c:varyColors val="0"/>
        <c:ser>
          <c:idx val="0"/>
          <c:order val="0"/>
          <c:tx>
            <c:strRef>
              <c:f>Sheet1!$A$2</c:f>
              <c:strCache>
                <c:ptCount val="1"/>
                <c:pt idx="0">
                  <c:v>MSE</c:v>
                </c:pt>
              </c:strCache>
            </c:strRef>
          </c:tx>
          <c:spPr>
            <a:noFill/>
            <a:ln w="22225" cap="rnd">
              <a:solidFill>
                <a:schemeClr val="accent1"/>
              </a:solidFill>
              <a:prstDash val="solid"/>
              <a:miter lim="800000"/>
            </a:ln>
            <a:effectLst/>
          </c:spPr>
          <c:marker>
            <c:symbol val="none"/>
            <c:size val="4"/>
            <c:spPr>
              <a:solidFill>
                <a:srgbClr val="000000">
                  <a:alpha val="0"/>
                </a:srgbClr>
              </a:solidFill>
              <a:ln w="22225" cap="rnd">
                <a:solidFill>
                  <a:schemeClr val="accent1"/>
                </a:solidFill>
                <a:prstDash val="solid"/>
                <a:miter lim="800000"/>
              </a:ln>
              <a:effectLst/>
            </c:spPr>
          </c:marker>
          <c:dLbls>
            <c:numFmt formatCode="0.####" sourceLinked="0"/>
            <c:txPr>
              <a:bodyPr/>
              <a:lstStyle/>
              <a:p>
                <a:pPr>
                  <a:defRPr b="0" i="0" strike="noStrike" sz="900" u="none">
                    <a:solidFill>
                      <a:srgbClr val="BFBFBF"/>
                    </a:solidFill>
                    <a:latin typeface="Calibri"/>
                  </a:defRPr>
                </a:pPr>
              </a:p>
            </c:txPr>
            <c:dLblPos val="ctr"/>
            <c:showLegendKey val="0"/>
            <c:showVal val="1"/>
            <c:showCatName val="0"/>
            <c:showSerName val="0"/>
            <c:showPercent val="0"/>
            <c:showBubbleSize val="0"/>
            <c:showLeaderLines val="0"/>
          </c:dLbls>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ptCount val="10"/>
                <c:pt idx="0">
                  <c:v>0.787930</c:v>
                </c:pt>
                <c:pt idx="1">
                  <c:v>0.828479</c:v>
                </c:pt>
                <c:pt idx="2">
                  <c:v>0.823348</c:v>
                </c:pt>
                <c:pt idx="3">
                  <c:v>0.770235</c:v>
                </c:pt>
                <c:pt idx="4">
                  <c:v>0.779750</c:v>
                </c:pt>
                <c:pt idx="5">
                  <c:v>0.797916</c:v>
                </c:pt>
                <c:pt idx="6">
                  <c:v>0.779593</c:v>
                </c:pt>
                <c:pt idx="7">
                  <c:v>0.783543</c:v>
                </c:pt>
                <c:pt idx="8">
                  <c:v>0.785664</c:v>
                </c:pt>
                <c:pt idx="9">
                  <c:v>0.773786</c:v>
                </c:pt>
              </c:numCache>
            </c:numRef>
          </c:val>
          <c:smooth val="0"/>
        </c:ser>
        <c:marker val="1"/>
        <c:axId val="2094734552"/>
        <c:axId val="2094734553"/>
      </c:lineChart>
      <c:catAx>
        <c:axId val="2094734552"/>
        <c:scaling>
          <c:orientation val="minMax"/>
        </c:scaling>
        <c:delete val="0"/>
        <c:axPos val="b"/>
        <c:majorGridlines>
          <c:spPr>
            <a:ln w="12700" cap="flat">
              <a:solidFill>
                <a:srgbClr val="4D4D4D"/>
              </a:solidFill>
              <a:prstDash val="solid"/>
              <a:round/>
            </a:ln>
          </c:spPr>
        </c:majorGridlines>
        <c:title>
          <c:tx>
            <c:rich>
              <a:bodyPr rot="0"/>
              <a:lstStyle/>
              <a:p>
                <a:pPr>
                  <a:defRPr b="1" i="0" strike="noStrike" sz="900" u="none">
                    <a:solidFill>
                      <a:srgbClr val="BFBFBF"/>
                    </a:solidFill>
                    <a:latin typeface="Calibri"/>
                  </a:defRPr>
                </a:pPr>
                <a:r>
                  <a:rPr b="1" i="0" strike="noStrike" sz="900" u="none">
                    <a:solidFill>
                      <a:srgbClr val="BFBFBF"/>
                    </a:solidFill>
                    <a:latin typeface="Calibri"/>
                  </a:rPr>
                  <a:t>Piles for testing</a:t>
                </a:r>
              </a:p>
            </c:rich>
          </c:tx>
          <c:layout/>
          <c:overlay val="1"/>
        </c:title>
        <c:numFmt formatCode="General" sourceLinked="0"/>
        <c:majorTickMark val="none"/>
        <c:minorTickMark val="none"/>
        <c:tickLblPos val="low"/>
        <c:spPr>
          <a:ln w="12700" cap="flat">
            <a:noFill/>
            <a:prstDash val="solid"/>
            <a:miter lim="800000"/>
          </a:ln>
        </c:spPr>
        <c:txPr>
          <a:bodyPr rot="0"/>
          <a:lstStyle/>
          <a:p>
            <a:pPr>
              <a:defRPr b="0" i="0" strike="noStrike" sz="900" u="none">
                <a:solidFill>
                  <a:srgbClr val="BFBFBF"/>
                </a:solidFill>
                <a:latin typeface="Calibri"/>
              </a:defRPr>
            </a:pPr>
          </a:p>
        </c:txPr>
        <c:crossAx val="2094734553"/>
        <c:crosses val="autoZero"/>
        <c:auto val="1"/>
        <c:lblAlgn val="ctr"/>
        <c:noMultiLvlLbl val="1"/>
      </c:catAx>
      <c:valAx>
        <c:axId val="2094734553"/>
        <c:scaling>
          <c:orientation val="minMax"/>
        </c:scaling>
        <c:delete val="0"/>
        <c:axPos val="l"/>
        <c:majorGridlines>
          <c:spPr>
            <a:ln w="12700" cap="flat">
              <a:solidFill>
                <a:srgbClr val="4D4D4D"/>
              </a:solidFill>
              <a:prstDash val="solid"/>
              <a:round/>
            </a:ln>
          </c:spPr>
        </c:majorGridlines>
        <c:title>
          <c:tx>
            <c:rich>
              <a:bodyPr rot="-5400000"/>
              <a:lstStyle/>
              <a:p>
                <a:pPr>
                  <a:defRPr b="1" i="0" strike="noStrike" sz="900" u="none">
                    <a:solidFill>
                      <a:srgbClr val="BFBFBF"/>
                    </a:solidFill>
                    <a:latin typeface="Calibri"/>
                  </a:defRPr>
                </a:pPr>
                <a:r>
                  <a:rPr b="1" i="0" strike="noStrike" sz="900" u="none">
                    <a:solidFill>
                      <a:srgbClr val="BFBFBF"/>
                    </a:solidFill>
                    <a:latin typeface="Calibri"/>
                  </a:rPr>
                  <a:t>MSE</a:t>
                </a:r>
              </a:p>
            </c:rich>
          </c:tx>
          <c:layout/>
          <c:overlay val="1"/>
        </c:title>
        <c:numFmt formatCode="0.####" sourceLinked="0"/>
        <c:majorTickMark val="none"/>
        <c:minorTickMark val="none"/>
        <c:tickLblPos val="nextTo"/>
        <c:spPr>
          <a:ln w="12700" cap="flat">
            <a:noFill/>
            <a:prstDash val="solid"/>
            <a:miter lim="800000"/>
          </a:ln>
        </c:spPr>
        <c:txPr>
          <a:bodyPr rot="0"/>
          <a:lstStyle/>
          <a:p>
            <a:pPr>
              <a:defRPr b="0" i="0" strike="noStrike" sz="900" u="none">
                <a:solidFill>
                  <a:srgbClr val="BFBFBF"/>
                </a:solidFill>
                <a:latin typeface="Calibri"/>
              </a:defRPr>
            </a:pPr>
          </a:p>
        </c:txPr>
        <c:crossAx val="2094734552"/>
        <c:crosses val="autoZero"/>
        <c:crossBetween val="between"/>
        <c:majorUnit val="0.0175"/>
        <c:minorUnit val="0.00875"/>
      </c:valAx>
      <c:spPr>
        <a:noFill/>
        <a:ln w="12700" cap="flat">
          <a:noFill/>
          <a:miter lim="400000"/>
        </a:ln>
        <a:effectLst/>
      </c:spPr>
    </c:plotArea>
    <c:plotVisOnly val="1"/>
    <c:dispBlanksAs val="gap"/>
  </c:chart>
  <c:spPr>
    <a:solidFill>
      <a:srgbClr val="404040"/>
    </a:solidFill>
    <a:ln w="12700" cap="flat">
      <a:solidFill>
        <a:srgbClr val="D9D9D9"/>
      </a:solidFill>
      <a:prstDash val="solid"/>
      <a:round/>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内容">
    <p:spTree>
      <p:nvGrpSpPr>
        <p:cNvPr id="1" name=""/>
        <p:cNvGrpSpPr/>
        <p:nvPr/>
      </p:nvGrpSpPr>
      <p:grpSpPr>
        <a:xfrm>
          <a:off x="0" y="0"/>
          <a:ext cx="0" cy="0"/>
          <a:chOff x="0" y="0"/>
          <a:chExt cx="0" cy="0"/>
        </a:xfrm>
      </p:grpSpPr>
      <p:sp>
        <p:nvSpPr>
          <p:cNvPr id="91" name="Shape 91"/>
          <p:cNvSpPr/>
          <p:nvPr>
            <p:ph type="body" idx="1"/>
          </p:nvPr>
        </p:nvSpPr>
        <p:spPr>
          <a:xfrm>
            <a:off x="838200" y="365125"/>
            <a:ext cx="10515600" cy="5811838"/>
          </a:xfrm>
          <a:prstGeom prst="rect">
            <a:avLst/>
          </a:prstGeom>
        </p:spPr>
        <p:txBody>
          <a:bodyPr/>
          <a:lstStyle/>
          <a:p>
            <a:pPr/>
            <a:r>
              <a:t>单击此处编辑母版文本样式</a:t>
            </a:r>
          </a:p>
          <a:p>
            <a:pPr lvl="1"/>
            <a:r>
              <a:t>第二级</a:t>
            </a:r>
          </a:p>
          <a:p>
            <a:pPr lvl="2"/>
            <a:r>
              <a:t>第三级</a:t>
            </a:r>
          </a:p>
          <a:p>
            <a:pPr lvl="3"/>
            <a:r>
              <a:t>第四级</a:t>
            </a:r>
          </a:p>
          <a:p>
            <a:pPr lvl="4"/>
            <a:r>
              <a:t>第五级</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第二级</a:t>
            </a:r>
          </a:p>
          <a:p>
            <a:pPr lvl="2"/>
            <a:r>
              <a:t>第三级</a:t>
            </a:r>
          </a:p>
          <a:p>
            <a:pPr lvl="3"/>
            <a:r>
              <a:t>第四级</a:t>
            </a:r>
          </a:p>
          <a:p>
            <a:pPr lvl="4"/>
            <a:r>
              <a:t>第五级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第二级</a:t>
            </a:r>
          </a:p>
          <a:p>
            <a:pPr lvl="2"/>
            <a:r>
              <a:t>第三级</a:t>
            </a:r>
          </a:p>
          <a:p>
            <a:pPr lvl="3"/>
            <a:r>
              <a:t>第四级</a:t>
            </a:r>
          </a:p>
          <a:p>
            <a:pPr lvl="4"/>
            <a:r>
              <a:t>第五级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1186773" y="1778437"/>
            <a:ext cx="4873575" cy="823913"/>
          </a:xfrm>
          <a:prstGeom prst="rect">
            <a:avLst/>
          </a:prstGeom>
        </p:spPr>
        <p:txBody>
          <a:bodyPr anchor="ctr"/>
          <a:lstStyle>
            <a:lvl1pPr marL="0" indent="0">
              <a:buSzTx/>
              <a:buFontTx/>
              <a:buNone/>
            </a:lvl1pPr>
          </a:lstStyle>
          <a:p>
            <a:pPr/>
            <a:r>
              <a:t>单击此处编辑母版文本样式</a:t>
            </a:r>
          </a:p>
        </p:txBody>
      </p:sp>
      <p:sp>
        <p:nvSpPr>
          <p:cNvPr id="49" name="Shape 49"/>
          <p:cNvSpPr/>
          <p:nvPr>
            <p:ph type="body" sz="quarter" idx="13"/>
          </p:nvPr>
        </p:nvSpPr>
        <p:spPr>
          <a:xfrm>
            <a:off x="6256937" y="1778437"/>
            <a:ext cx="4897577" cy="823913"/>
          </a:xfrm>
          <a:prstGeom prst="rect">
            <a:avLst/>
          </a:prstGeom>
        </p:spPr>
        <p:txBody>
          <a:bodyPr anchor="ctr"/>
          <a:lstStyle/>
          <a:p>
            <a:pPr marL="0" indent="0">
              <a:buSzTx/>
              <a:buFontTx/>
              <a:buNone/>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72" name="Shape 72"/>
          <p:cNvSpPr/>
          <p:nvPr>
            <p:ph type="title"/>
          </p:nvPr>
        </p:nvSpPr>
        <p:spPr>
          <a:xfrm>
            <a:off x="839787" y="457200"/>
            <a:ext cx="4165350" cy="1600200"/>
          </a:xfrm>
          <a:prstGeom prst="rect">
            <a:avLst/>
          </a:prstGeom>
        </p:spPr>
        <p:txBody>
          <a:bodyPr anchor="b"/>
          <a:lstStyle>
            <a:lvl1pPr>
              <a:defRPr sz="3200"/>
            </a:lvl1pPr>
          </a:lstStyle>
          <a:p>
            <a:pPr/>
            <a:r>
              <a:t>单击此处编辑母版标题样式</a:t>
            </a:r>
          </a:p>
        </p:txBody>
      </p:sp>
      <p:sp>
        <p:nvSpPr>
          <p:cNvPr id="73" name="Shape 73"/>
          <p:cNvSpPr/>
          <p:nvPr>
            <p:ph type="pic" sz="half" idx="13"/>
          </p:nvPr>
        </p:nvSpPr>
        <p:spPr>
          <a:xfrm>
            <a:off x="5183187" y="457201"/>
            <a:ext cx="6172201" cy="5403851"/>
          </a:xfrm>
          <a:prstGeom prst="rect">
            <a:avLst/>
          </a:prstGeom>
        </p:spPr>
        <p:txBody>
          <a:bodyPr lIns="91439" rIns="91439">
            <a:noAutofit/>
          </a:bodyPr>
          <a:lstStyle/>
          <a:p>
            <a:pPr/>
          </a:p>
        </p:txBody>
      </p:sp>
      <p:sp>
        <p:nvSpPr>
          <p:cNvPr id="74" name="Shape 74"/>
          <p:cNvSpPr/>
          <p:nvPr>
            <p:ph type="body" sz="quarter" idx="1"/>
          </p:nvPr>
        </p:nvSpPr>
        <p:spPr>
          <a:xfrm>
            <a:off x="839787" y="2057400"/>
            <a:ext cx="4165350" cy="3811588"/>
          </a:xfrm>
          <a:prstGeom prst="rect">
            <a:avLst/>
          </a:prstGeom>
        </p:spPr>
        <p:txBody>
          <a:bodyPr/>
          <a:lstStyle>
            <a:lvl1pPr marL="0" indent="0">
              <a:buSzTx/>
              <a:buFontTx/>
              <a:buNone/>
              <a:defRPr sz="2000"/>
            </a:lvl1pPr>
          </a:lstStyle>
          <a:p>
            <a:pPr/>
            <a:r>
              <a:t>单击此处编辑母版文本样式</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竖版">
    <p:spTree>
      <p:nvGrpSpPr>
        <p:cNvPr id="1" name=""/>
        <p:cNvGrpSpPr/>
        <p:nvPr/>
      </p:nvGrpSpPr>
      <p:grpSpPr>
        <a:xfrm>
          <a:off x="0" y="0"/>
          <a:ext cx="0" cy="0"/>
          <a:chOff x="0" y="0"/>
          <a:chExt cx="0" cy="0"/>
        </a:xfrm>
      </p:grpSpPr>
      <p:sp>
        <p:nvSpPr>
          <p:cNvPr id="82" name="Shape 82"/>
          <p:cNvSpPr/>
          <p:nvPr>
            <p:ph type="title"/>
          </p:nvPr>
        </p:nvSpPr>
        <p:spPr>
          <a:xfrm>
            <a:off x="8724900" y="365125"/>
            <a:ext cx="2628900" cy="5811838"/>
          </a:xfrm>
          <a:prstGeom prst="rect">
            <a:avLst/>
          </a:prstGeom>
        </p:spPr>
        <p:txBody>
          <a:bodyPr/>
          <a:lstStyle/>
          <a:p>
            <a:pPr/>
            <a:r>
              <a:t>单击此处编辑母版标题样式</a:t>
            </a:r>
          </a:p>
        </p:txBody>
      </p:sp>
      <p:sp>
        <p:nvSpPr>
          <p:cNvPr id="83" name="Shape 83"/>
          <p:cNvSpPr/>
          <p:nvPr>
            <p:ph type="body" idx="1"/>
          </p:nvPr>
        </p:nvSpPr>
        <p:spPr>
          <a:xfrm>
            <a:off x="838200" y="365125"/>
            <a:ext cx="7734300" cy="5811838"/>
          </a:xfrm>
          <a:prstGeom prst="rect">
            <a:avLst/>
          </a:prstGeom>
        </p:spPr>
        <p:txBody>
          <a:bodyPr/>
          <a:lstStyle/>
          <a:p>
            <a:pPr/>
            <a:r>
              <a:t>单击此处编辑母版文本样式</a:t>
            </a:r>
          </a:p>
          <a:p>
            <a:pPr lvl="1"/>
            <a:r>
              <a:t>第二级</a:t>
            </a:r>
          </a:p>
          <a:p>
            <a:pPr lvl="2"/>
            <a:r>
              <a:t>第三级</a:t>
            </a:r>
          </a:p>
          <a:p>
            <a:pPr lvl="3"/>
            <a:r>
              <a:t>第四级</a:t>
            </a:r>
          </a:p>
          <a:p>
            <a:pPr lvl="4"/>
            <a:r>
              <a:t>第五级</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第二级</a:t>
            </a:r>
          </a:p>
          <a:p>
            <a:pPr lvl="2"/>
            <a:r>
              <a:t>第三级</a:t>
            </a:r>
          </a:p>
          <a:p>
            <a:pPr lvl="3"/>
            <a:r>
              <a:t>第四级</a:t>
            </a:r>
          </a:p>
          <a:p>
            <a:pPr lvl="4"/>
            <a:r>
              <a:t>第五级</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01" name="Shape 101"/>
          <p:cNvSpPr/>
          <p:nvPr>
            <p:ph type="ctrTitle"/>
          </p:nvPr>
        </p:nvSpPr>
        <p:spPr>
          <a:prstGeom prst="rect">
            <a:avLst/>
          </a:prstGeom>
        </p:spPr>
        <p:txBody>
          <a:bodyPr/>
          <a:lstStyle/>
          <a:p>
            <a:pPr>
              <a:defRPr sz="4800">
                <a:ln w="22225">
                  <a:solidFill>
                    <a:schemeClr val="accent2"/>
                  </a:solidFill>
                </a:ln>
                <a:solidFill>
                  <a:srgbClr val="F8CBAD"/>
                </a:solidFill>
              </a:defRPr>
            </a:pPr>
            <a:r>
              <a:t>Amazon game recommender system</a:t>
            </a:r>
            <a:br/>
            <a:r>
              <a:rPr sz="1800">
                <a:ln>
                  <a:noFill/>
                </a:ln>
                <a:solidFill>
                  <a:srgbClr val="000000"/>
                </a:solidFill>
                <a:effectLst>
                  <a:outerShdw sx="100000" sy="100000" kx="0" ky="0" algn="b" rotWithShape="0" blurRad="38100" dist="19050" dir="2700000">
                    <a:srgbClr val="000000">
                      <a:alpha val="40000"/>
                    </a:srgbClr>
                  </a:outerShdw>
                </a:effectLst>
              </a:rPr>
              <a:t>CS 505 final project</a:t>
            </a:r>
            <a:br>
              <a:rPr sz="1800">
                <a:ln>
                  <a:noFill/>
                </a:ln>
                <a:solidFill>
                  <a:srgbClr val="000000"/>
                </a:solidFill>
                <a:effectLst>
                  <a:outerShdw sx="100000" sy="100000" kx="0" ky="0" algn="b" rotWithShape="0" blurRad="38100" dist="19050" dir="2700000">
                    <a:srgbClr val="000000">
                      <a:alpha val="40000"/>
                    </a:srgbClr>
                  </a:outerShdw>
                </a:effectLst>
              </a:rPr>
            </a:br>
          </a:p>
        </p:txBody>
      </p:sp>
      <p:sp>
        <p:nvSpPr>
          <p:cNvPr id="102" name="Shape 102"/>
          <p:cNvSpPr/>
          <p:nvPr>
            <p:ph type="subTitle" sz="quarter" idx="1"/>
          </p:nvPr>
        </p:nvSpPr>
        <p:spPr>
          <a:xfrm>
            <a:off x="1524000" y="3602037"/>
            <a:ext cx="9144000" cy="1655762"/>
          </a:xfrm>
          <a:prstGeom prst="rect">
            <a:avLst/>
          </a:prstGeom>
        </p:spPr>
        <p:txBody>
          <a:bodyPr/>
          <a:lstStyle>
            <a:lvl1pPr>
              <a:defRPr>
                <a:ln w="9525">
                  <a:solidFill>
                    <a:srgbClr val="FFFFFF"/>
                  </a:solidFill>
                </a:ln>
                <a:effectLst>
                  <a:outerShdw sx="100000" sy="100000" kx="0" ky="0" algn="b" rotWithShape="0" blurRad="12700" dist="38100" dir="2700000">
                    <a:srgbClr val="808080"/>
                  </a:outerShdw>
                </a:effectLst>
              </a:defRPr>
            </a:lvl1pPr>
          </a:lstStyle>
          <a:p>
            <a:pPr/>
            <a:r>
              <a:t>Group member: Leshen Sui, Zheming Sun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46" name="Shape 146"/>
          <p:cNvSpPr/>
          <p:nvPr>
            <p:ph type="title"/>
          </p:nvPr>
        </p:nvSpPr>
        <p:spPr>
          <a:xfrm>
            <a:off x="838200" y="365125"/>
            <a:ext cx="10515600" cy="1325563"/>
          </a:xfrm>
          <a:prstGeom prst="rect">
            <a:avLst/>
          </a:prstGeom>
        </p:spPr>
        <p:txBody>
          <a:bodyPr/>
          <a:lstStyle/>
          <a:p>
            <a:pPr/>
            <a:r>
              <a:t>Recommendation based on regression</a:t>
            </a:r>
          </a:p>
        </p:txBody>
      </p:sp>
      <p:sp>
        <p:nvSpPr>
          <p:cNvPr id="147" name="Shape 147"/>
          <p:cNvSpPr/>
          <p:nvPr>
            <p:ph type="body" sz="half" idx="1"/>
          </p:nvPr>
        </p:nvSpPr>
        <p:spPr>
          <a:xfrm>
            <a:off x="838200" y="1437639"/>
            <a:ext cx="5181600" cy="4739642"/>
          </a:xfrm>
          <a:prstGeom prst="rect">
            <a:avLst/>
          </a:prstGeom>
        </p:spPr>
        <p:txBody>
          <a:bodyPr/>
          <a:lstStyle/>
          <a:p>
            <a:pPr marL="226313" indent="-226313" defTabSz="905255">
              <a:spcBef>
                <a:spcPts val="900"/>
              </a:spcBef>
              <a:defRPr sz="1584"/>
            </a:pPr>
            <a:r>
              <a:t>Objective: predict how a user will rate a game based on information about the game and the user. </a:t>
            </a:r>
            <a:endParaRPr sz="1979"/>
          </a:p>
          <a:p>
            <a:pPr marL="226313" indent="-226313" defTabSz="905255">
              <a:spcBef>
                <a:spcPts val="900"/>
              </a:spcBef>
              <a:defRPr sz="1584"/>
            </a:pPr>
            <a:r>
              <a:t>Dependent variable: star rating</a:t>
            </a:r>
            <a:endParaRPr sz="1979"/>
          </a:p>
          <a:p>
            <a:pPr marL="226313" indent="-226313" defTabSz="905255">
              <a:spcBef>
                <a:spcPts val="900"/>
              </a:spcBef>
              <a:defRPr sz="1584"/>
            </a:pPr>
            <a:r>
              <a:t>Features: average rating of each user(userAvg), average rating of each game(itemAvg), number of reviews of a game (gamePopularity), number of reviews given by a user(purchaseFrequency). </a:t>
            </a:r>
            <a:endParaRPr sz="1979"/>
          </a:p>
          <a:p>
            <a:pPr marL="226313" indent="-226313" defTabSz="905255">
              <a:spcBef>
                <a:spcPts val="900"/>
              </a:spcBef>
              <a:defRPr sz="1584"/>
            </a:pPr>
            <a:r>
              <a:t>Intuition of features:</a:t>
            </a:r>
            <a:endParaRPr sz="1979"/>
          </a:p>
          <a:p>
            <a:pPr marL="0" indent="0" defTabSz="905255">
              <a:spcBef>
                <a:spcPts val="900"/>
              </a:spcBef>
              <a:buSzTx/>
              <a:buNone/>
              <a:defRPr sz="1584"/>
            </a:pPr>
            <a:r>
              <a:t>Higher userAvg →higher chances for another high rating</a:t>
            </a:r>
            <a:endParaRPr sz="1979"/>
          </a:p>
          <a:p>
            <a:pPr marL="0" indent="0" defTabSz="905255">
              <a:spcBef>
                <a:spcPts val="900"/>
              </a:spcBef>
              <a:buSzTx/>
              <a:buNone/>
              <a:defRPr sz="1584"/>
            </a:pPr>
            <a:r>
              <a:t>Higher itemAvg → better the game</a:t>
            </a:r>
            <a:endParaRPr sz="1979"/>
          </a:p>
          <a:p>
            <a:pPr marL="0" indent="0" defTabSz="905255">
              <a:spcBef>
                <a:spcPts val="900"/>
              </a:spcBef>
              <a:buSzTx/>
              <a:buNone/>
              <a:defRPr sz="1584"/>
            </a:pPr>
            <a:r>
              <a:t>More number of reviews received → more popular the game </a:t>
            </a:r>
            <a:endParaRPr sz="1979"/>
          </a:p>
          <a:p>
            <a:pPr marL="0" indent="0" defTabSz="905255">
              <a:spcBef>
                <a:spcPts val="900"/>
              </a:spcBef>
              <a:buSzTx/>
              <a:buNone/>
              <a:defRPr sz="1584"/>
            </a:pPr>
            <a:r>
              <a:t>More reviews given → more frequent purchase of a user </a:t>
            </a:r>
            <a:endParaRPr sz="1979"/>
          </a:p>
          <a:p>
            <a:pPr marL="0" indent="0" defTabSz="905255">
              <a:spcBef>
                <a:spcPts val="900"/>
              </a:spcBef>
              <a:buSzTx/>
              <a:buNone/>
              <a:defRPr sz="1584"/>
            </a:pPr>
            <a:r>
              <a:t>·Apply different classification techniques</a:t>
            </a:r>
            <a:endParaRPr sz="1979"/>
          </a:p>
          <a:p>
            <a:pPr marL="0" indent="0" defTabSz="905255">
              <a:spcBef>
                <a:spcPts val="900"/>
              </a:spcBef>
              <a:buSzTx/>
              <a:buNone/>
              <a:defRPr sz="1584"/>
            </a:pPr>
            <a:r>
              <a:t>·Linear regression perform the best. </a:t>
            </a:r>
          </a:p>
        </p:txBody>
      </p:sp>
      <p:graphicFrame>
        <p:nvGraphicFramePr>
          <p:cNvPr id="148" name="Chart 148"/>
          <p:cNvGraphicFramePr/>
          <p:nvPr/>
        </p:nvGraphicFramePr>
        <p:xfrm>
          <a:off x="6235185" y="2039658"/>
          <a:ext cx="5024221" cy="365887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50" name="Shape 150"/>
          <p:cNvSpPr/>
          <p:nvPr>
            <p:ph type="title"/>
          </p:nvPr>
        </p:nvSpPr>
        <p:spPr>
          <a:xfrm>
            <a:off x="838200" y="365125"/>
            <a:ext cx="10515600" cy="1325563"/>
          </a:xfrm>
          <a:prstGeom prst="rect">
            <a:avLst/>
          </a:prstGeom>
        </p:spPr>
        <p:txBody>
          <a:bodyPr/>
          <a:lstStyle/>
          <a:p>
            <a:pPr>
              <a:defRPr sz="3900"/>
            </a:pPr>
            <a:r>
              <a:t>Recommendation based on regression</a:t>
            </a:r>
            <a:br/>
          </a:p>
        </p:txBody>
      </p:sp>
      <p:sp>
        <p:nvSpPr>
          <p:cNvPr id="151" name="Shape 151"/>
          <p:cNvSpPr/>
          <p:nvPr>
            <p:ph type="body" sz="half" idx="1"/>
          </p:nvPr>
        </p:nvSpPr>
        <p:spPr>
          <a:xfrm>
            <a:off x="838200" y="1825625"/>
            <a:ext cx="5181600" cy="4351338"/>
          </a:xfrm>
          <a:prstGeom prst="rect">
            <a:avLst/>
          </a:prstGeom>
        </p:spPr>
        <p:txBody>
          <a:bodyPr/>
          <a:lstStyle/>
          <a:p>
            <a:pPr/>
            <a:r>
              <a:t>We evaluate our model based on cross-validation</a:t>
            </a:r>
          </a:p>
          <a:p>
            <a:pPr/>
            <a:r>
              <a:t>Split our training set into 10 piles. Each time we use 9 piles to train our model, and the rest one pile for testing.</a:t>
            </a:r>
          </a:p>
          <a:p>
            <a:pPr/>
            <a:r>
              <a:t>Use MSE(mean square error) to evaluate the performance</a:t>
            </a:r>
          </a:p>
          <a:p>
            <a:pPr/>
            <a:r>
              <a:t>Average test MSE = 0.79</a:t>
            </a:r>
          </a:p>
        </p:txBody>
      </p:sp>
      <p:graphicFrame>
        <p:nvGraphicFramePr>
          <p:cNvPr id="152" name="Chart 152"/>
          <p:cNvGraphicFramePr/>
          <p:nvPr/>
        </p:nvGraphicFramePr>
        <p:xfrm>
          <a:off x="6419314" y="1849151"/>
          <a:ext cx="4630838" cy="3951296"/>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54" name="Shape 154"/>
          <p:cNvSpPr/>
          <p:nvPr>
            <p:ph type="title"/>
          </p:nvPr>
        </p:nvSpPr>
        <p:spPr>
          <a:xfrm>
            <a:off x="838200" y="365125"/>
            <a:ext cx="10515600" cy="1325563"/>
          </a:xfrm>
          <a:prstGeom prst="rect">
            <a:avLst/>
          </a:prstGeom>
        </p:spPr>
        <p:txBody>
          <a:bodyPr/>
          <a:lstStyle/>
          <a:p>
            <a:pPr/>
            <a:r>
              <a:t>Predict star ratings for previous model</a:t>
            </a:r>
          </a:p>
        </p:txBody>
      </p:sp>
      <p:sp>
        <p:nvSpPr>
          <p:cNvPr id="155" name="Shape 155"/>
          <p:cNvSpPr/>
          <p:nvPr>
            <p:ph type="body" sz="half" idx="1"/>
          </p:nvPr>
        </p:nvSpPr>
        <p:spPr>
          <a:xfrm>
            <a:off x="838200" y="1825625"/>
            <a:ext cx="5181600" cy="4351338"/>
          </a:xfrm>
          <a:prstGeom prst="rect">
            <a:avLst/>
          </a:prstGeom>
        </p:spPr>
        <p:txBody>
          <a:bodyPr/>
          <a:lstStyle/>
          <a:p>
            <a:pPr marL="217170" indent="-217170" defTabSz="868680">
              <a:spcBef>
                <a:spcPts val="900"/>
              </a:spcBef>
              <a:defRPr sz="2660"/>
            </a:pPr>
            <a:r>
              <a:t>Use regression model to predict recommendations generated by clustering and ranking</a:t>
            </a:r>
          </a:p>
          <a:p>
            <a:pPr marL="217170" indent="-217170" defTabSz="868680">
              <a:spcBef>
                <a:spcPts val="900"/>
              </a:spcBef>
              <a:defRPr sz="2660"/>
            </a:pPr>
            <a:r>
              <a:t>We expect the average predicted rating to be much higher than global average. </a:t>
            </a:r>
          </a:p>
          <a:p>
            <a:pPr marL="217170" indent="-217170" defTabSz="868680">
              <a:spcBef>
                <a:spcPts val="900"/>
              </a:spcBef>
              <a:defRPr sz="2660"/>
            </a:pPr>
            <a:r>
              <a:t>global average rating = 4.04(everyone loves game)</a:t>
            </a:r>
          </a:p>
          <a:p>
            <a:pPr marL="217170" indent="-217170" defTabSz="868680">
              <a:spcBef>
                <a:spcPts val="900"/>
              </a:spcBef>
              <a:defRPr sz="2660"/>
            </a:pPr>
            <a:r>
              <a:t>predicted rating for our recommendation = 4.5</a:t>
            </a:r>
          </a:p>
        </p:txBody>
      </p:sp>
      <p:pic>
        <p:nvPicPr>
          <p:cNvPr id="156" name="image17.png"/>
          <p:cNvPicPr>
            <a:picLocks noChangeAspect="1"/>
          </p:cNvPicPr>
          <p:nvPr/>
        </p:nvPicPr>
        <p:blipFill>
          <a:blip r:embed="rId2">
            <a:extLst/>
          </a:blip>
          <a:stretch>
            <a:fillRect/>
          </a:stretch>
        </p:blipFill>
        <p:spPr>
          <a:xfrm>
            <a:off x="6326504" y="1691004"/>
            <a:ext cx="3808731" cy="3618231"/>
          </a:xfrm>
          <a:prstGeom prst="rect">
            <a:avLst/>
          </a:prstGeom>
          <a:ln w="12700">
            <a:miter lim="400000"/>
          </a:ln>
        </p:spPr>
      </p:pic>
      <p:pic>
        <p:nvPicPr>
          <p:cNvPr id="157" name="image18.png"/>
          <p:cNvPicPr>
            <a:picLocks noChangeAspect="1"/>
          </p:cNvPicPr>
          <p:nvPr/>
        </p:nvPicPr>
        <p:blipFill>
          <a:blip r:embed="rId3">
            <a:extLst/>
          </a:blip>
          <a:stretch>
            <a:fillRect/>
          </a:stretch>
        </p:blipFill>
        <p:spPr>
          <a:xfrm>
            <a:off x="6326504" y="5309234"/>
            <a:ext cx="5190492" cy="66675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59" name="Shape 159"/>
          <p:cNvSpPr/>
          <p:nvPr>
            <p:ph type="title"/>
          </p:nvPr>
        </p:nvSpPr>
        <p:spPr>
          <a:xfrm>
            <a:off x="838200" y="365125"/>
            <a:ext cx="10515600" cy="1325563"/>
          </a:xfrm>
          <a:prstGeom prst="rect">
            <a:avLst/>
          </a:prstGeom>
        </p:spPr>
        <p:txBody>
          <a:bodyPr/>
          <a:lstStyle/>
          <a:p>
            <a:pPr/>
            <a:r>
              <a:t>Future Works</a:t>
            </a:r>
          </a:p>
        </p:txBody>
      </p:sp>
      <p:sp>
        <p:nvSpPr>
          <p:cNvPr id="160" name="Shape 160"/>
          <p:cNvSpPr/>
          <p:nvPr>
            <p:ph type="body" idx="1"/>
          </p:nvPr>
        </p:nvSpPr>
        <p:spPr>
          <a:xfrm>
            <a:off x="838200" y="1825625"/>
            <a:ext cx="10515600" cy="4351338"/>
          </a:xfrm>
          <a:prstGeom prst="rect">
            <a:avLst/>
          </a:prstGeom>
        </p:spPr>
        <p:txBody>
          <a:bodyPr/>
          <a:lstStyle/>
          <a:p>
            <a:pPr/>
            <a:r>
              <a:t>We tried to predict unknown star ratings based on matrix factorization, but the user-item matrix is huge and sparse so it takes forever to run our algorithm. We’ll explore more methods to reduce the dimensionality. One possible way would be clustering all games on description, and then predicting how a user will rate a cluster of game. </a:t>
            </a:r>
          </a:p>
          <a:p>
            <a:pPr/>
            <a:r>
              <a:t>Another approach we don’t have time to try is collaborate filtering. By clustering descriptions we can get different types of games, and we can compute users’ bias towards different types of games, the predicted rating would be global average plus user bias.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04" name="Shape 104"/>
          <p:cNvSpPr/>
          <p:nvPr/>
        </p:nvSpPr>
        <p:spPr>
          <a:xfrm>
            <a:off x="123825" y="536574"/>
            <a:ext cx="11887200" cy="524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chemeClr val="accent4"/>
                </a:solidFill>
              </a:defRPr>
            </a:pPr>
            <a:r>
              <a:t>Objective of this project:</a:t>
            </a:r>
            <a:br/>
            <a:br/>
            <a:r>
              <a:rPr sz="3600">
                <a:solidFill>
                  <a:srgbClr val="000000"/>
                </a:solidFill>
                <a:effectLst>
                  <a:outerShdw sx="100000" sy="100000" kx="0" ky="0" algn="b" rotWithShape="0" blurRad="38100" dist="19050" dir="2700000">
                    <a:srgbClr val="000000">
                      <a:alpha val="40000"/>
                    </a:srgbClr>
                  </a:outerShdw>
                </a:effectLst>
              </a:rPr>
              <a:t>1. Predict how users will rate games they didn't know before. </a:t>
            </a:r>
            <a:endParaRPr sz="3600">
              <a:effectLst>
                <a:outerShdw sx="100000" sy="100000" kx="0" ky="0" algn="b" rotWithShape="0" blurRad="38100" dist="19050" dir="2700000">
                  <a:srgbClr val="000000">
                    <a:alpha val="40000"/>
                  </a:srgbClr>
                </a:outerShdw>
              </a:effectLst>
            </a:endParaRPr>
          </a:p>
          <a:p>
            <a:pPr>
              <a:defRPr sz="3600">
                <a:effectLst>
                  <a:outerShdw sx="100000" sy="100000" kx="0" ky="0" algn="b" rotWithShape="0" blurRad="38100" dist="19050" dir="2700000">
                    <a:srgbClr val="000000">
                      <a:alpha val="40000"/>
                    </a:srgbClr>
                  </a:outerShdw>
                </a:effectLst>
              </a:defRPr>
            </a:pPr>
          </a:p>
          <a:p>
            <a:pPr>
              <a:defRPr sz="3600">
                <a:effectLst>
                  <a:outerShdw sx="100000" sy="100000" kx="0" ky="0" algn="b" rotWithShape="0" blurRad="38100" dist="19050" dir="2700000">
                    <a:srgbClr val="000000">
                      <a:alpha val="40000"/>
                    </a:srgbClr>
                  </a:outerShdw>
                </a:effectLst>
              </a:defRPr>
            </a:pPr>
            <a:r>
              <a:t>2. Recommend users game apps they may interest in. We expect users will give high ratings to what we recommend to them.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06" name="Shape 106"/>
          <p:cNvSpPr/>
          <p:nvPr>
            <p:ph type="title"/>
          </p:nvPr>
        </p:nvSpPr>
        <p:spPr>
          <a:xfrm>
            <a:off x="838200" y="365125"/>
            <a:ext cx="10515600" cy="1325563"/>
          </a:xfrm>
          <a:prstGeom prst="rect">
            <a:avLst/>
          </a:prstGeom>
        </p:spPr>
        <p:txBody>
          <a:bodyPr/>
          <a:lstStyle>
            <a:lvl1pPr>
              <a:defRPr>
                <a:effectLst>
                  <a:outerShdw sx="100000" sy="100000" kx="0" ky="0" algn="b" rotWithShape="0" blurRad="38100" dist="19050" dir="2700000">
                    <a:srgbClr val="000000">
                      <a:alpha val="40000"/>
                    </a:srgbClr>
                  </a:outerShdw>
                </a:effectLst>
              </a:defRPr>
            </a:lvl1pPr>
          </a:lstStyle>
          <a:p>
            <a:pPr/>
            <a:r>
              <a:t>Dataset</a:t>
            </a:r>
          </a:p>
        </p:txBody>
      </p:sp>
      <p:sp>
        <p:nvSpPr>
          <p:cNvPr id="107" name="Shape 107"/>
          <p:cNvSpPr/>
          <p:nvPr>
            <p:ph type="body" sz="half" idx="1"/>
          </p:nvPr>
        </p:nvSpPr>
        <p:spPr>
          <a:xfrm>
            <a:off x="838200" y="1825625"/>
            <a:ext cx="5181600" cy="4351338"/>
          </a:xfrm>
          <a:prstGeom prst="rect">
            <a:avLst/>
          </a:prstGeom>
        </p:spPr>
        <p:txBody>
          <a:bodyPr/>
          <a:lstStyle/>
          <a:p>
            <a:pPr>
              <a:defRPr>
                <a:effectLst>
                  <a:outerShdw sx="100000" sy="100000" kx="0" ky="0" algn="b" rotWithShape="0" blurRad="38100" dist="19050" dir="2700000">
                    <a:srgbClr val="000000">
                      <a:alpha val="40000"/>
                    </a:srgbClr>
                  </a:outerShdw>
                </a:effectLst>
              </a:defRPr>
            </a:pPr>
            <a:r>
              <a:t>Amazon apps review dataset</a:t>
            </a:r>
          </a:p>
          <a:p>
            <a:pPr>
              <a:defRPr>
                <a:effectLst>
                  <a:outerShdw sx="100000" sy="100000" kx="0" ky="0" algn="b" rotWithShape="0" blurRad="38100" dist="19050" dir="2700000">
                    <a:srgbClr val="000000">
                      <a:alpha val="40000"/>
                    </a:srgbClr>
                  </a:outerShdw>
                </a:effectLst>
              </a:defRPr>
            </a:pPr>
            <a:r>
              <a:t>Only select apps whose category is “Game”</a:t>
            </a:r>
          </a:p>
          <a:p>
            <a:pPr>
              <a:defRPr>
                <a:effectLst>
                  <a:outerShdw sx="100000" sy="100000" kx="0" ky="0" algn="b" rotWithShape="0" blurRad="38100" dist="19050" dir="2700000">
                    <a:srgbClr val="000000">
                      <a:alpha val="40000"/>
                    </a:srgbClr>
                  </a:outerShdw>
                </a:effectLst>
              </a:defRPr>
            </a:pPr>
            <a:r>
              <a:t>Some rows have missing star values or missing reviews </a:t>
            </a:r>
          </a:p>
          <a:p>
            <a:pPr>
              <a:defRPr>
                <a:effectLst>
                  <a:outerShdw sx="100000" sy="100000" kx="0" ky="0" algn="b" rotWithShape="0" blurRad="38100" dist="19050" dir="2700000">
                    <a:srgbClr val="000000">
                      <a:alpha val="40000"/>
                    </a:srgbClr>
                  </a:outerShdw>
                </a:effectLst>
              </a:defRPr>
            </a:pPr>
            <a:r>
              <a:t>Delete rows if “review_text” field is “nan”. </a:t>
            </a:r>
          </a:p>
        </p:txBody>
      </p:sp>
      <p:grpSp>
        <p:nvGrpSpPr>
          <p:cNvPr id="110" name="Group 110"/>
          <p:cNvGrpSpPr/>
          <p:nvPr/>
        </p:nvGrpSpPr>
        <p:grpSpPr>
          <a:xfrm>
            <a:off x="6172200" y="1922779"/>
            <a:ext cx="5181600" cy="4157981"/>
            <a:chOff x="0" y="0"/>
            <a:chExt cx="5181600" cy="4157979"/>
          </a:xfrm>
        </p:grpSpPr>
        <p:sp>
          <p:nvSpPr>
            <p:cNvPr id="108" name="Shape 108"/>
            <p:cNvSpPr/>
            <p:nvPr/>
          </p:nvSpPr>
          <p:spPr>
            <a:xfrm>
              <a:off x="0" y="0"/>
              <a:ext cx="5181600" cy="4157980"/>
            </a:xfrm>
            <a:prstGeom prst="rect">
              <a:avLst/>
            </a:prstGeom>
            <a:gradFill flip="none" rotWithShape="1">
              <a:gsLst>
                <a:gs pos="0">
                  <a:srgbClr val="F7FAFD"/>
                </a:gs>
                <a:gs pos="54000">
                  <a:srgbClr val="D6E6F5"/>
                </a:gs>
                <a:gs pos="74000">
                  <a:srgbClr val="B5D2EC"/>
                </a:gs>
                <a:gs pos="83000">
                  <a:srgbClr val="B5D2EC"/>
                </a:gs>
                <a:gs pos="100000">
                  <a:srgbClr val="CEE1F2"/>
                </a:gs>
              </a:gsLst>
              <a:lin ang="5400000" scaled="0"/>
            </a:gradFill>
            <a:ln w="12700" cap="flat">
              <a:noFill/>
              <a:miter lim="400000"/>
            </a:ln>
            <a:effectLst/>
          </p:spPr>
          <p:txBody>
            <a:bodyPr wrap="square" lIns="45719" tIns="45719" rIns="45719" bIns="45719" numCol="1" anchor="ctr">
              <a:noAutofit/>
            </a:bodyPr>
            <a:lstStyle/>
            <a:p>
              <a:pPr/>
            </a:p>
          </p:txBody>
        </p:sp>
        <p:pic>
          <p:nvPicPr>
            <p:cNvPr id="109" name="image1.png"/>
            <p:cNvPicPr>
              <a:picLocks noChangeAspect="1"/>
            </p:cNvPicPr>
            <p:nvPr/>
          </p:nvPicPr>
          <p:blipFill>
            <a:blip r:embed="rId2">
              <a:extLst/>
            </a:blip>
            <a:stretch>
              <a:fillRect/>
            </a:stretch>
          </p:blipFill>
          <p:spPr>
            <a:xfrm>
              <a:off x="0" y="0"/>
              <a:ext cx="5181600" cy="4157980"/>
            </a:xfrm>
            <a:prstGeom prst="rect">
              <a:avLst/>
            </a:prstGeom>
            <a:ln w="12700" cap="flat">
              <a:noFill/>
              <a:miter lim="400000"/>
            </a:ln>
            <a:effectLst/>
          </p:spPr>
        </p:pic>
      </p:gr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12" name="Shape 112"/>
          <p:cNvSpPr/>
          <p:nvPr>
            <p:ph type="title"/>
          </p:nvPr>
        </p:nvSpPr>
        <p:spPr>
          <a:xfrm>
            <a:off x="838200" y="365125"/>
            <a:ext cx="10515600" cy="1325563"/>
          </a:xfrm>
          <a:prstGeom prst="rect">
            <a:avLst/>
          </a:prstGeom>
        </p:spPr>
        <p:txBody>
          <a:bodyPr/>
          <a:lstStyle/>
          <a:p>
            <a:pPr/>
            <a:r>
              <a:t>Data preprocessing</a:t>
            </a:r>
          </a:p>
        </p:txBody>
      </p:sp>
      <p:sp>
        <p:nvSpPr>
          <p:cNvPr id="113" name="Shape 113"/>
          <p:cNvSpPr/>
          <p:nvPr>
            <p:ph type="body" sz="half" idx="1"/>
          </p:nvPr>
        </p:nvSpPr>
        <p:spPr>
          <a:xfrm>
            <a:off x="838200" y="1825625"/>
            <a:ext cx="5181600" cy="4351338"/>
          </a:xfrm>
          <a:prstGeom prst="rect">
            <a:avLst/>
          </a:prstGeom>
        </p:spPr>
        <p:txBody>
          <a:bodyPr/>
          <a:lstStyle/>
          <a:p>
            <a:pPr marL="217170" indent="-217170" defTabSz="868680">
              <a:lnSpc>
                <a:spcPct val="72000"/>
              </a:lnSpc>
              <a:spcBef>
                <a:spcPts val="900"/>
              </a:spcBef>
              <a:defRPr sz="2660"/>
            </a:pPr>
            <a:r>
              <a:t>Predict missing star-rating based on review text</a:t>
            </a:r>
          </a:p>
          <a:p>
            <a:pPr marL="217170" indent="-217170" defTabSz="868680">
              <a:lnSpc>
                <a:spcPct val="72000"/>
              </a:lnSpc>
              <a:spcBef>
                <a:spcPts val="900"/>
              </a:spcBef>
              <a:defRPr sz="2660"/>
            </a:pPr>
            <a:r>
              <a:t>Text processing, including stemming, removing stopwords, and TF-IDF vectorizing. </a:t>
            </a:r>
          </a:p>
          <a:p>
            <a:pPr marL="217170" indent="-217170" defTabSz="868680">
              <a:lnSpc>
                <a:spcPct val="72000"/>
              </a:lnSpc>
              <a:spcBef>
                <a:spcPts val="900"/>
              </a:spcBef>
              <a:defRPr sz="2660"/>
            </a:pPr>
            <a:r>
              <a:t>Construct document-term matrix. </a:t>
            </a:r>
          </a:p>
          <a:p>
            <a:pPr marL="217170" indent="-217170" defTabSz="868680">
              <a:lnSpc>
                <a:spcPct val="72000"/>
              </a:lnSpc>
              <a:spcBef>
                <a:spcPts val="900"/>
              </a:spcBef>
              <a:defRPr sz="2660"/>
            </a:pPr>
            <a:r>
              <a:t>Apply different classification algorithms and compare results.</a:t>
            </a:r>
          </a:p>
          <a:p>
            <a:pPr marL="217170" indent="-217170" defTabSz="868680">
              <a:lnSpc>
                <a:spcPct val="72000"/>
              </a:lnSpc>
              <a:spcBef>
                <a:spcPts val="900"/>
              </a:spcBef>
              <a:defRPr sz="2660"/>
            </a:pPr>
            <a:r>
              <a:t>average error = avg(|y</a:t>
            </a:r>
            <a:r>
              <a:rPr baseline="-25999"/>
              <a:t>true</a:t>
            </a:r>
            <a:r>
              <a:t> - y</a:t>
            </a:r>
            <a:r>
              <a:rPr baseline="-25999"/>
              <a:t>predicted</a:t>
            </a:r>
            <a:r>
              <a:t>|)</a:t>
            </a:r>
          </a:p>
        </p:txBody>
      </p:sp>
      <p:graphicFrame>
        <p:nvGraphicFramePr>
          <p:cNvPr id="114" name="Chart 114"/>
          <p:cNvGraphicFramePr/>
          <p:nvPr/>
        </p:nvGraphicFramePr>
        <p:xfrm>
          <a:off x="6151562" y="2214561"/>
          <a:ext cx="5033117" cy="3399079"/>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16" name="Shape 116"/>
          <p:cNvSpPr/>
          <p:nvPr>
            <p:ph type="title"/>
          </p:nvPr>
        </p:nvSpPr>
        <p:spPr>
          <a:xfrm>
            <a:off x="838200" y="365125"/>
            <a:ext cx="10515600" cy="1325563"/>
          </a:xfrm>
          <a:prstGeom prst="rect">
            <a:avLst/>
          </a:prstGeom>
        </p:spPr>
        <p:txBody>
          <a:bodyPr/>
          <a:lstStyle/>
          <a:p>
            <a:pPr defTabSz="731520">
              <a:defRPr sz="3120"/>
            </a:pPr>
            <a:r>
              <a:t>Missing star rating prediction based on logistic regression: </a:t>
            </a:r>
            <a:br/>
          </a:p>
        </p:txBody>
      </p:sp>
      <p:pic>
        <p:nvPicPr>
          <p:cNvPr id="117" name="image2.png"/>
          <p:cNvPicPr>
            <a:picLocks noChangeAspect="1"/>
          </p:cNvPicPr>
          <p:nvPr/>
        </p:nvPicPr>
        <p:blipFill>
          <a:blip r:embed="rId2">
            <a:extLst/>
          </a:blip>
          <a:stretch>
            <a:fillRect/>
          </a:stretch>
        </p:blipFill>
        <p:spPr>
          <a:xfrm>
            <a:off x="902335" y="1455419"/>
            <a:ext cx="5204460" cy="4407536"/>
          </a:xfrm>
          <a:prstGeom prst="rect">
            <a:avLst/>
          </a:prstGeom>
          <a:ln w="12700">
            <a:miter lim="400000"/>
          </a:ln>
        </p:spPr>
      </p:pic>
      <p:pic>
        <p:nvPicPr>
          <p:cNvPr id="118" name="image3.png"/>
          <p:cNvPicPr>
            <a:picLocks noChangeAspect="1"/>
          </p:cNvPicPr>
          <p:nvPr/>
        </p:nvPicPr>
        <p:blipFill>
          <a:blip r:embed="rId3">
            <a:extLst/>
          </a:blip>
          <a:stretch>
            <a:fillRect/>
          </a:stretch>
        </p:blipFill>
        <p:spPr>
          <a:xfrm>
            <a:off x="6106795" y="1454785"/>
            <a:ext cx="5168901" cy="440817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20" name="Shape 120"/>
          <p:cNvSpPr/>
          <p:nvPr>
            <p:ph type="title"/>
          </p:nvPr>
        </p:nvSpPr>
        <p:spPr>
          <a:xfrm>
            <a:off x="838200" y="365125"/>
            <a:ext cx="10515600" cy="1325563"/>
          </a:xfrm>
          <a:prstGeom prst="rect">
            <a:avLst/>
          </a:prstGeom>
        </p:spPr>
        <p:txBody>
          <a:bodyPr/>
          <a:lstStyle/>
          <a:p>
            <a:pPr/>
            <a:r>
              <a:t>Recommendation based on clustering</a:t>
            </a:r>
          </a:p>
        </p:txBody>
      </p:sp>
      <p:sp>
        <p:nvSpPr>
          <p:cNvPr id="121" name="Shape 121"/>
          <p:cNvSpPr/>
          <p:nvPr>
            <p:ph type="body" sz="half" idx="1"/>
          </p:nvPr>
        </p:nvSpPr>
        <p:spPr>
          <a:xfrm>
            <a:off x="838200" y="1825625"/>
            <a:ext cx="5181600" cy="4351338"/>
          </a:xfrm>
          <a:prstGeom prst="rect">
            <a:avLst/>
          </a:prstGeom>
        </p:spPr>
        <p:txBody>
          <a:bodyPr/>
          <a:lstStyle/>
          <a:p>
            <a:pPr marL="217170" indent="-217170" defTabSz="868680">
              <a:lnSpc>
                <a:spcPct val="72000"/>
              </a:lnSpc>
              <a:spcBef>
                <a:spcPts val="900"/>
              </a:spcBef>
              <a:defRPr sz="2660"/>
            </a:pPr>
            <a:r>
              <a:t>High level idea: users who give a high star rating on a game may also love similar type of games.</a:t>
            </a:r>
          </a:p>
          <a:p>
            <a:pPr marL="217170" indent="-217170" defTabSz="868680">
              <a:lnSpc>
                <a:spcPct val="72000"/>
              </a:lnSpc>
              <a:spcBef>
                <a:spcPts val="900"/>
              </a:spcBef>
              <a:defRPr sz="2660"/>
            </a:pPr>
            <a:r>
              <a:t>Clustering games based on their descriptions(text processing again). </a:t>
            </a:r>
          </a:p>
          <a:p>
            <a:pPr marL="217170" indent="-217170" defTabSz="868680">
              <a:lnSpc>
                <a:spcPct val="72000"/>
              </a:lnSpc>
              <a:spcBef>
                <a:spcPts val="900"/>
              </a:spcBef>
              <a:defRPr sz="2660"/>
            </a:pPr>
            <a:r>
              <a:t>For every cluster, rank games by their average ratings. </a:t>
            </a:r>
          </a:p>
          <a:p>
            <a:pPr marL="217170" indent="-217170" defTabSz="868680">
              <a:lnSpc>
                <a:spcPct val="72000"/>
              </a:lnSpc>
              <a:spcBef>
                <a:spcPts val="900"/>
              </a:spcBef>
              <a:defRPr sz="2660"/>
            </a:pPr>
            <a:r>
              <a:t>The top-10 apps are what we are going to recommend to users if they give a 5 star-rating to an app in the same cluster.  </a:t>
            </a:r>
          </a:p>
        </p:txBody>
      </p:sp>
      <p:pic>
        <p:nvPicPr>
          <p:cNvPr id="122" name="image4.png"/>
          <p:cNvPicPr>
            <a:picLocks noChangeAspect="1"/>
          </p:cNvPicPr>
          <p:nvPr/>
        </p:nvPicPr>
        <p:blipFill>
          <a:blip r:embed="rId2">
            <a:extLst/>
          </a:blip>
          <a:stretch>
            <a:fillRect/>
          </a:stretch>
        </p:blipFill>
        <p:spPr>
          <a:xfrm>
            <a:off x="6220459" y="1825625"/>
            <a:ext cx="5412741" cy="4002405"/>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sz="3900"/>
            </a:pPr>
            <a:r>
              <a:t>Recommendation based on clustering</a:t>
            </a:r>
            <a:br/>
          </a:p>
        </p:txBody>
      </p:sp>
      <p:sp>
        <p:nvSpPr>
          <p:cNvPr id="125" name="Shape 125"/>
          <p:cNvSpPr/>
          <p:nvPr>
            <p:ph type="body" sz="half" idx="1"/>
          </p:nvPr>
        </p:nvSpPr>
        <p:spPr>
          <a:xfrm>
            <a:off x="838200" y="1825625"/>
            <a:ext cx="5181600" cy="4351338"/>
          </a:xfrm>
          <a:prstGeom prst="rect">
            <a:avLst/>
          </a:prstGeom>
        </p:spPr>
        <p:txBody>
          <a:bodyPr/>
          <a:lstStyle/>
          <a:p>
            <a:pPr/>
            <a:r>
              <a:t>Apply k-means algorithm, cloosing k = 27 by elbow method. </a:t>
            </a:r>
          </a:p>
          <a:p>
            <a:pPr/>
            <a:r>
              <a:t>Make sure that cluster sizes do not differ too much</a:t>
            </a:r>
          </a:p>
          <a:p>
            <a:pPr/>
            <a:r>
              <a:t>Print hot terms for each cluster and try to label each cluster</a:t>
            </a:r>
          </a:p>
        </p:txBody>
      </p:sp>
      <p:pic>
        <p:nvPicPr>
          <p:cNvPr id="126" name="image5.png"/>
          <p:cNvPicPr>
            <a:picLocks noChangeAspect="1"/>
          </p:cNvPicPr>
          <p:nvPr/>
        </p:nvPicPr>
        <p:blipFill>
          <a:blip r:embed="rId2">
            <a:extLst/>
          </a:blip>
          <a:stretch>
            <a:fillRect/>
          </a:stretch>
        </p:blipFill>
        <p:spPr>
          <a:xfrm>
            <a:off x="6591300" y="1247139"/>
            <a:ext cx="4762500" cy="2573656"/>
          </a:xfrm>
          <a:prstGeom prst="rect">
            <a:avLst/>
          </a:prstGeom>
          <a:ln w="12700">
            <a:miter lim="400000"/>
          </a:ln>
        </p:spPr>
      </p:pic>
      <p:pic>
        <p:nvPicPr>
          <p:cNvPr id="127" name="image6.png"/>
          <p:cNvPicPr>
            <a:picLocks noChangeAspect="1"/>
          </p:cNvPicPr>
          <p:nvPr/>
        </p:nvPicPr>
        <p:blipFill>
          <a:blip r:embed="rId3">
            <a:extLst/>
          </a:blip>
          <a:stretch>
            <a:fillRect/>
          </a:stretch>
        </p:blipFill>
        <p:spPr>
          <a:xfrm>
            <a:off x="6591300" y="3820795"/>
            <a:ext cx="4762500" cy="2745105"/>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29" name="Shape 129"/>
          <p:cNvSpPr/>
          <p:nvPr>
            <p:ph type="title"/>
          </p:nvPr>
        </p:nvSpPr>
        <p:spPr>
          <a:xfrm>
            <a:off x="8724900" y="365124"/>
            <a:ext cx="2628900" cy="5811840"/>
          </a:xfrm>
          <a:prstGeom prst="rect">
            <a:avLst/>
          </a:prstGeom>
        </p:spPr>
        <p:txBody>
          <a:bodyPr/>
          <a:lstStyle/>
          <a:p>
            <a:pPr/>
          </a:p>
        </p:txBody>
      </p:sp>
      <p:sp>
        <p:nvSpPr>
          <p:cNvPr id="130" name="Shape 130"/>
          <p:cNvSpPr/>
          <p:nvPr>
            <p:ph type="body" idx="1"/>
          </p:nvPr>
        </p:nvSpPr>
        <p:spPr>
          <a:xfrm>
            <a:off x="838200" y="365124"/>
            <a:ext cx="7734300" cy="5811840"/>
          </a:xfrm>
          <a:prstGeom prst="rect">
            <a:avLst/>
          </a:prstGeom>
        </p:spPr>
        <p:txBody>
          <a:bodyPr/>
          <a:lstStyle/>
          <a:p>
            <a:pPr/>
          </a:p>
        </p:txBody>
      </p:sp>
      <p:pic>
        <p:nvPicPr>
          <p:cNvPr id="131" name="image7.png"/>
          <p:cNvPicPr>
            <a:picLocks noChangeAspect="1"/>
          </p:cNvPicPr>
          <p:nvPr/>
        </p:nvPicPr>
        <p:blipFill>
          <a:blip r:embed="rId2">
            <a:extLst/>
          </a:blip>
          <a:stretch>
            <a:fillRect/>
          </a:stretch>
        </p:blipFill>
        <p:spPr>
          <a:xfrm>
            <a:off x="895985" y="364490"/>
            <a:ext cx="828676" cy="5812155"/>
          </a:xfrm>
          <a:prstGeom prst="rect">
            <a:avLst/>
          </a:prstGeom>
          <a:ln w="12700">
            <a:miter lim="400000"/>
          </a:ln>
        </p:spPr>
      </p:pic>
      <p:pic>
        <p:nvPicPr>
          <p:cNvPr id="132" name="image8.png"/>
          <p:cNvPicPr>
            <a:picLocks noChangeAspect="1"/>
          </p:cNvPicPr>
          <p:nvPr/>
        </p:nvPicPr>
        <p:blipFill>
          <a:blip r:embed="rId3">
            <a:extLst/>
          </a:blip>
          <a:stretch>
            <a:fillRect/>
          </a:stretch>
        </p:blipFill>
        <p:spPr>
          <a:xfrm>
            <a:off x="1724660" y="365125"/>
            <a:ext cx="981076" cy="5810885"/>
          </a:xfrm>
          <a:prstGeom prst="rect">
            <a:avLst/>
          </a:prstGeom>
          <a:ln w="12700">
            <a:miter lim="400000"/>
          </a:ln>
        </p:spPr>
      </p:pic>
      <p:pic>
        <p:nvPicPr>
          <p:cNvPr id="133" name="image9.png"/>
          <p:cNvPicPr>
            <a:picLocks noChangeAspect="1"/>
          </p:cNvPicPr>
          <p:nvPr/>
        </p:nvPicPr>
        <p:blipFill>
          <a:blip r:embed="rId4">
            <a:extLst/>
          </a:blip>
          <a:stretch>
            <a:fillRect/>
          </a:stretch>
        </p:blipFill>
        <p:spPr>
          <a:xfrm>
            <a:off x="2705735" y="364490"/>
            <a:ext cx="1076326" cy="5812791"/>
          </a:xfrm>
          <a:prstGeom prst="rect">
            <a:avLst/>
          </a:prstGeom>
          <a:ln w="12700">
            <a:miter lim="400000"/>
          </a:ln>
        </p:spPr>
      </p:pic>
      <p:pic>
        <p:nvPicPr>
          <p:cNvPr id="134" name="image10.png"/>
          <p:cNvPicPr>
            <a:picLocks noChangeAspect="1"/>
          </p:cNvPicPr>
          <p:nvPr/>
        </p:nvPicPr>
        <p:blipFill>
          <a:blip r:embed="rId5">
            <a:extLst/>
          </a:blip>
          <a:stretch>
            <a:fillRect/>
          </a:stretch>
        </p:blipFill>
        <p:spPr>
          <a:xfrm>
            <a:off x="4612640" y="364490"/>
            <a:ext cx="847726" cy="5811521"/>
          </a:xfrm>
          <a:prstGeom prst="rect">
            <a:avLst/>
          </a:prstGeom>
          <a:ln w="12700">
            <a:miter lim="400000"/>
          </a:ln>
        </p:spPr>
      </p:pic>
      <p:pic>
        <p:nvPicPr>
          <p:cNvPr id="135" name="image11.png"/>
          <p:cNvPicPr>
            <a:picLocks noChangeAspect="1"/>
          </p:cNvPicPr>
          <p:nvPr/>
        </p:nvPicPr>
        <p:blipFill>
          <a:blip r:embed="rId6">
            <a:extLst/>
          </a:blip>
          <a:stretch>
            <a:fillRect/>
          </a:stretch>
        </p:blipFill>
        <p:spPr>
          <a:xfrm>
            <a:off x="3680459" y="365125"/>
            <a:ext cx="932181" cy="5812155"/>
          </a:xfrm>
          <a:prstGeom prst="rect">
            <a:avLst/>
          </a:prstGeom>
          <a:ln w="12700">
            <a:miter lim="400000"/>
          </a:ln>
        </p:spPr>
      </p:pic>
      <p:pic>
        <p:nvPicPr>
          <p:cNvPr id="136" name="image12.png"/>
          <p:cNvPicPr>
            <a:picLocks noChangeAspect="1"/>
          </p:cNvPicPr>
          <p:nvPr/>
        </p:nvPicPr>
        <p:blipFill>
          <a:blip r:embed="rId7">
            <a:extLst/>
          </a:blip>
          <a:stretch>
            <a:fillRect/>
          </a:stretch>
        </p:blipFill>
        <p:spPr>
          <a:xfrm>
            <a:off x="5460365" y="364490"/>
            <a:ext cx="1000126" cy="5812791"/>
          </a:xfrm>
          <a:prstGeom prst="rect">
            <a:avLst/>
          </a:prstGeom>
          <a:ln w="12700">
            <a:miter lim="400000"/>
          </a:ln>
        </p:spPr>
      </p:pic>
      <p:pic>
        <p:nvPicPr>
          <p:cNvPr id="137" name="image13.png"/>
          <p:cNvPicPr>
            <a:picLocks noChangeAspect="1"/>
          </p:cNvPicPr>
          <p:nvPr/>
        </p:nvPicPr>
        <p:blipFill>
          <a:blip r:embed="rId8">
            <a:extLst/>
          </a:blip>
          <a:stretch>
            <a:fillRect/>
          </a:stretch>
        </p:blipFill>
        <p:spPr>
          <a:xfrm>
            <a:off x="7479665" y="363854"/>
            <a:ext cx="971551" cy="5812156"/>
          </a:xfrm>
          <a:prstGeom prst="rect">
            <a:avLst/>
          </a:prstGeom>
          <a:ln w="12700">
            <a:miter lim="400000"/>
          </a:ln>
        </p:spPr>
      </p:pic>
      <p:pic>
        <p:nvPicPr>
          <p:cNvPr id="138" name="image14.png"/>
          <p:cNvPicPr>
            <a:picLocks noChangeAspect="1"/>
          </p:cNvPicPr>
          <p:nvPr/>
        </p:nvPicPr>
        <p:blipFill>
          <a:blip r:embed="rId9">
            <a:extLst/>
          </a:blip>
          <a:stretch>
            <a:fillRect/>
          </a:stretch>
        </p:blipFill>
        <p:spPr>
          <a:xfrm>
            <a:off x="6460490" y="365125"/>
            <a:ext cx="1019176" cy="5810885"/>
          </a:xfrm>
          <a:prstGeom prst="rect">
            <a:avLst/>
          </a:prstGeom>
          <a:ln w="12700">
            <a:miter lim="400000"/>
          </a:ln>
        </p:spPr>
      </p:pic>
      <p:pic>
        <p:nvPicPr>
          <p:cNvPr id="139" name="image15.png"/>
          <p:cNvPicPr>
            <a:picLocks noChangeAspect="1"/>
          </p:cNvPicPr>
          <p:nvPr/>
        </p:nvPicPr>
        <p:blipFill>
          <a:blip r:embed="rId10">
            <a:extLst/>
          </a:blip>
          <a:stretch>
            <a:fillRect/>
          </a:stretch>
        </p:blipFill>
        <p:spPr>
          <a:xfrm>
            <a:off x="8451215" y="366395"/>
            <a:ext cx="1314451" cy="5810885"/>
          </a:xfrm>
          <a:prstGeom prst="rect">
            <a:avLst/>
          </a:prstGeom>
          <a:ln w="12700">
            <a:miter lim="400000"/>
          </a:ln>
        </p:spPr>
      </p:pic>
      <p:pic>
        <p:nvPicPr>
          <p:cNvPr id="140" name="image16.png"/>
          <p:cNvPicPr>
            <a:picLocks noChangeAspect="1"/>
          </p:cNvPicPr>
          <p:nvPr/>
        </p:nvPicPr>
        <p:blipFill>
          <a:blip r:embed="rId11">
            <a:extLst/>
          </a:blip>
          <a:stretch>
            <a:fillRect/>
          </a:stretch>
        </p:blipFill>
        <p:spPr>
          <a:xfrm>
            <a:off x="9698355" y="365125"/>
            <a:ext cx="876301" cy="581215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F7FAFD"/>
            </a:gs>
            <a:gs pos="46000">
              <a:srgbClr val="B5D2EC"/>
            </a:gs>
            <a:gs pos="83000">
              <a:srgbClr val="B5D2EC"/>
            </a:gs>
            <a:gs pos="100000">
              <a:srgbClr val="CEE1F2"/>
            </a:gs>
          </a:gsLst>
          <a:path path="circle">
            <a:fillToRect l="50000" t="50000" r="50000" b="50000"/>
          </a:path>
        </a:gradFill>
      </p:bgPr>
    </p:bg>
    <p:spTree>
      <p:nvGrpSpPr>
        <p:cNvPr id="1" name=""/>
        <p:cNvGrpSpPr/>
        <p:nvPr/>
      </p:nvGrpSpPr>
      <p:grpSpPr>
        <a:xfrm>
          <a:off x="0" y="0"/>
          <a:ext cx="0" cy="0"/>
          <a:chOff x="0" y="0"/>
          <a:chExt cx="0" cy="0"/>
        </a:xfrm>
      </p:grpSpPr>
      <p:sp>
        <p:nvSpPr>
          <p:cNvPr id="142" name="Shape 142"/>
          <p:cNvSpPr/>
          <p:nvPr>
            <p:ph type="title"/>
          </p:nvPr>
        </p:nvSpPr>
        <p:spPr>
          <a:xfrm>
            <a:off x="838200" y="365125"/>
            <a:ext cx="10515600" cy="1325563"/>
          </a:xfrm>
          <a:prstGeom prst="rect">
            <a:avLst/>
          </a:prstGeom>
        </p:spPr>
        <p:txBody>
          <a:bodyPr/>
          <a:lstStyle/>
          <a:p>
            <a:pPr/>
            <a:r>
              <a:t>Model Analysis</a:t>
            </a:r>
          </a:p>
        </p:txBody>
      </p:sp>
      <p:sp>
        <p:nvSpPr>
          <p:cNvPr id="143" name="Shape 143"/>
          <p:cNvSpPr/>
          <p:nvPr>
            <p:ph type="body" sz="half" idx="1"/>
          </p:nvPr>
        </p:nvSpPr>
        <p:spPr>
          <a:xfrm>
            <a:off x="838200" y="1825625"/>
            <a:ext cx="5181600" cy="4351338"/>
          </a:xfrm>
          <a:prstGeom prst="rect">
            <a:avLst/>
          </a:prstGeom>
        </p:spPr>
        <p:txBody>
          <a:bodyPr/>
          <a:lstStyle/>
          <a:p>
            <a:pPr marL="0" indent="0">
              <a:buSzTx/>
              <a:buNone/>
            </a:pPr>
            <a:r>
              <a:t>Advantages: </a:t>
            </a:r>
          </a:p>
          <a:p>
            <a:pPr/>
            <a:r>
              <a:t>Games we recommended are similar in category(avoid the case that a reviewer provides a high star rating on sports game but we recommend him angry bird).</a:t>
            </a:r>
          </a:p>
          <a:p>
            <a:pPr/>
            <a:r>
              <a:t>Games we recommended have high quality(highly rated by other reviewers). </a:t>
            </a:r>
          </a:p>
        </p:txBody>
      </p:sp>
      <p:sp>
        <p:nvSpPr>
          <p:cNvPr id="144" name="Shape 144"/>
          <p:cNvSpPr/>
          <p:nvPr/>
        </p:nvSpPr>
        <p:spPr>
          <a:xfrm>
            <a:off x="6172200" y="1825625"/>
            <a:ext cx="5181600" cy="36779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800"/>
            </a:pPr>
            <a:r>
              <a:t>Drawbacks: </a:t>
            </a:r>
          </a:p>
          <a:p>
            <a:pPr>
              <a:lnSpc>
                <a:spcPct val="90000"/>
              </a:lnSpc>
              <a:spcBef>
                <a:spcPts val="1000"/>
              </a:spcBef>
              <a:defRPr sz="2800"/>
            </a:pPr>
            <a:r>
              <a:t>·Over conservative. Only games that have high star rating will show up on the   recommendation list.</a:t>
            </a:r>
          </a:p>
          <a:p>
            <a:pPr>
              <a:lnSpc>
                <a:spcPct val="90000"/>
              </a:lnSpc>
              <a:spcBef>
                <a:spcPts val="1000"/>
              </a:spcBef>
              <a:defRPr sz="2800"/>
            </a:pPr>
            <a:r>
              <a:t>·Users are only recommended with games in same categories. No way to do out-category recommendation.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