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2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Different Classification Comparison</a:t>
            </a:r>
            <a:endParaRPr lang="en-US" altLang="zh-CN"/>
          </a:p>
        </c:rich>
      </c:tx>
      <c:layout>
        <c:manualLayout>
          <c:xMode val="edge"/>
          <c:yMode val="edge"/>
          <c:x val="0.163888888888888"/>
          <c:y val="0.065972222222222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63333333333333"/>
          <c:y val="0.179861111111111"/>
          <c:w val="0.901027777777778"/>
          <c:h val="0.60611111111111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[工作簿1]Sheet1!$B$1</c:f>
              <c:strCache>
                <c:ptCount val="1"/>
                <c:pt idx="0">
                  <c:v>accuracy rate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[工作簿1]Sheet1!$A$2:$A$5</c:f>
              <c:strCache>
                <c:ptCount val="4"/>
                <c:pt idx="0">
                  <c:v>Naive Bynes</c:v>
                </c:pt>
                <c:pt idx="1">
                  <c:v>Random Forest</c:v>
                </c:pt>
                <c:pt idx="2">
                  <c:v>Linear Regression</c:v>
                </c:pt>
                <c:pt idx="3">
                  <c:v>Logistic Regression</c:v>
                </c:pt>
              </c:strCache>
            </c:strRef>
          </c:cat>
          <c:val>
            <c:numRef>
              <c:f>[工作簿1]Sheet1!$B$2:$B$5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0.63</c:v>
                </c:pt>
                <c:pt idx="3">
                  <c:v>0.65</c:v>
                </c:pt>
              </c:numCache>
            </c:numRef>
          </c:val>
        </c:ser>
        <c:ser>
          <c:idx val="2"/>
          <c:order val="1"/>
          <c:tx>
            <c:strRef>
              <c:f>[工作簿1]Sheet1!$C$1</c:f>
              <c:strCache>
                <c:ptCount val="1"/>
                <c:pt idx="0">
                  <c:v>average error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[工作簿1]Sheet1!$A$2:$A$5</c:f>
              <c:strCache>
                <c:ptCount val="4"/>
                <c:pt idx="0">
                  <c:v>Naive Bynes</c:v>
                </c:pt>
                <c:pt idx="1">
                  <c:v>Random Forest</c:v>
                </c:pt>
                <c:pt idx="2">
                  <c:v>Linear Regression</c:v>
                </c:pt>
                <c:pt idx="3">
                  <c:v>Logistic Regression</c:v>
                </c:pt>
              </c:strCache>
            </c:strRef>
          </c:cat>
          <c:val>
            <c:numRef>
              <c:f>[工作簿1]Sheet1!$C$2:$C$5</c:f>
              <c:numCache>
                <c:formatCode>General</c:formatCode>
                <c:ptCount val="4"/>
                <c:pt idx="0">
                  <c:v>0.922328</c:v>
                </c:pt>
                <c:pt idx="1">
                  <c:v>0.684648</c:v>
                </c:pt>
                <c:pt idx="2">
                  <c:v>0.745066</c:v>
                </c:pt>
                <c:pt idx="3">
                  <c:v>0.577489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996310028"/>
        <c:axId val="489773457"/>
      </c:barChart>
      <c:catAx>
        <c:axId val="9963100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classification method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9773457"/>
        <c:crosses val="autoZero"/>
        <c:auto val="1"/>
        <c:lblAlgn val="ctr"/>
        <c:lblOffset val="100"/>
        <c:noMultiLvlLbl val="0"/>
      </c:catAx>
      <c:valAx>
        <c:axId val="48977345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63100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5972222222222"/>
          <c:y val="0.27245370370370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Different model for predicting star-rating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09037037037037"/>
          <c:y val="0.191068580542265"/>
          <c:w val="0.840562962962963"/>
          <c:h val="0.5088357256778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[工作簿2]Sheet1!$B$1</c:f>
              <c:strCache>
                <c:ptCount val="1"/>
                <c:pt idx="0">
                  <c:v>accuracy rate(R^2 for linear regression)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[工作簿2]Sheet1!$A$2:$A$5</c:f>
              <c:strCache>
                <c:ptCount val="4"/>
                <c:pt idx="0">
                  <c:v>Naive Bayes</c:v>
                </c:pt>
                <c:pt idx="1">
                  <c:v>Random Forest with 100 trees</c:v>
                </c:pt>
                <c:pt idx="2">
                  <c:v>Linear Regression</c:v>
                </c:pt>
                <c:pt idx="3">
                  <c:v>Logistic Regression</c:v>
                </c:pt>
              </c:strCache>
            </c:strRef>
          </c:cat>
          <c:val>
            <c:numRef>
              <c:f>[工作簿2]Sheet1!$B$2:$B$5</c:f>
              <c:numCache>
                <c:formatCode>General</c:formatCode>
                <c:ptCount val="4"/>
                <c:pt idx="0">
                  <c:v>0.7</c:v>
                </c:pt>
                <c:pt idx="1">
                  <c:v>0.76</c:v>
                </c:pt>
                <c:pt idx="2">
                  <c:v>0.792</c:v>
                </c:pt>
                <c:pt idx="3">
                  <c:v>0.66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7613363"/>
        <c:axId val="982044019"/>
      </c:barChart>
      <c:lineChart>
        <c:grouping val="standard"/>
        <c:varyColors val="0"/>
        <c:ser>
          <c:idx val="1"/>
          <c:order val="1"/>
          <c:tx>
            <c:strRef>
              <c:f>[工作簿2]Sheet1!$C$1</c:f>
              <c:strCache>
                <c:ptCount val="1"/>
                <c:pt idx="0">
                  <c:v>MSE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[工作簿2]Sheet1!$A$2:$A$5</c:f>
              <c:strCache>
                <c:ptCount val="4"/>
                <c:pt idx="0">
                  <c:v>Naive Bayes</c:v>
                </c:pt>
                <c:pt idx="1">
                  <c:v>Random Forest with 100 trees</c:v>
                </c:pt>
                <c:pt idx="2">
                  <c:v>Linear Regression</c:v>
                </c:pt>
                <c:pt idx="3">
                  <c:v>Logistic Regression</c:v>
                </c:pt>
              </c:strCache>
            </c:strRef>
          </c:cat>
          <c:val>
            <c:numRef>
              <c:f>[工作簿2]Sheet1!$C$2:$C$5</c:f>
              <c:numCache>
                <c:formatCode>General</c:formatCode>
                <c:ptCount val="4"/>
                <c:pt idx="0">
                  <c:v>0.960474</c:v>
                </c:pt>
                <c:pt idx="1">
                  <c:v>0.846261</c:v>
                </c:pt>
                <c:pt idx="2">
                  <c:v>0.791024</c:v>
                </c:pt>
                <c:pt idx="3">
                  <c:v>1.10392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347306834"/>
        <c:axId val="292645324"/>
      </c:lineChart>
      <c:catAx>
        <c:axId val="34730683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2645324"/>
        <c:crosses val="autoZero"/>
        <c:auto val="1"/>
        <c:lblAlgn val="ctr"/>
        <c:lblOffset val="100"/>
        <c:noMultiLvlLbl val="0"/>
      </c:catAx>
      <c:valAx>
        <c:axId val="2926453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7306834"/>
        <c:crosses val="autoZero"/>
        <c:crossBetween val="between"/>
      </c:valAx>
      <c:catAx>
        <c:axId val="147613363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2044019"/>
        <c:crosses val="autoZero"/>
        <c:auto val="1"/>
        <c:lblAlgn val="ctr"/>
        <c:lblOffset val="100"/>
        <c:noMultiLvlLbl val="0"/>
      </c:catAx>
      <c:valAx>
        <c:axId val="98204401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613363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Cross-validation test result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[工作簿1]Sheet1!$A$2</c:f>
              <c:strCache>
                <c:ptCount val="1"/>
                <c:pt idx="0">
                  <c:v>MSE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[工作簿1]Sheet1!$B$1:$K$1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[工作簿1]Sheet1!$B$2:$K$2</c:f>
              <c:numCache>
                <c:formatCode>General</c:formatCode>
                <c:ptCount val="10"/>
                <c:pt idx="0">
                  <c:v>0.78793009</c:v>
                </c:pt>
                <c:pt idx="1">
                  <c:v>0.82847933</c:v>
                </c:pt>
                <c:pt idx="2">
                  <c:v>0.82334834</c:v>
                </c:pt>
                <c:pt idx="3">
                  <c:v>0.77023492</c:v>
                </c:pt>
                <c:pt idx="4">
                  <c:v>0.77974956</c:v>
                </c:pt>
                <c:pt idx="5">
                  <c:v>0.79791585</c:v>
                </c:pt>
                <c:pt idx="6">
                  <c:v>0.77959345</c:v>
                </c:pt>
                <c:pt idx="7">
                  <c:v>0.78354348</c:v>
                </c:pt>
                <c:pt idx="8">
                  <c:v>0.78566421</c:v>
                </c:pt>
                <c:pt idx="9">
                  <c:v>0.77378609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71764135"/>
        <c:axId val="410409104"/>
      </c:lineChart>
      <c:catAx>
        <c:axId val="97176413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Piles for testing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0409104"/>
        <c:crosses val="autoZero"/>
        <c:auto val="1"/>
        <c:lblAlgn val="ctr"/>
        <c:lblOffset val="100"/>
        <c:noMultiLvlLbl val="0"/>
      </c:catAx>
      <c:valAx>
        <c:axId val="4104091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MSE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1764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9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Amazon game recommender system</a:t>
            </a:r>
            <a:br>
              <a:rPr lang="en-US" altLang="zh-CN" sz="4800"/>
            </a:br>
            <a:r>
              <a:rPr lang="en-US" altLang="zh-CN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 505 final project</a:t>
            </a:r>
            <a:br>
              <a:rPr lang="en-US" altLang="zh-CN" sz="4800"/>
            </a:b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Group member: Leshen Sui, Zheming Sun</a:t>
            </a:r>
            <a:endParaRPr lang="en-US" altLang="zh-CN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Recommendation based on </a:t>
            </a:r>
            <a:r>
              <a:rPr lang="en-US">
                <a:sym typeface="+mn-ea"/>
              </a:rPr>
              <a:t>regression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37640"/>
            <a:ext cx="5181600" cy="4739640"/>
          </a:xfrm>
        </p:spPr>
        <p:txBody>
          <a:bodyPr>
            <a:normAutofit fontScale="80000"/>
          </a:bodyPr>
          <a:p>
            <a:r>
              <a:rPr lang="en-US" altLang="zh-CN" sz="2000"/>
              <a:t>Objective: predict how a user will rate a game based on information about the game and the user. </a:t>
            </a:r>
            <a:endParaRPr lang="en-US" altLang="zh-CN" sz="2000"/>
          </a:p>
          <a:p>
            <a:r>
              <a:rPr lang="en-US" altLang="zh-CN" sz="2000"/>
              <a:t>Dependent variable: star rating</a:t>
            </a:r>
            <a:endParaRPr lang="en-US" altLang="zh-CN" sz="2000"/>
          </a:p>
          <a:p>
            <a:r>
              <a:rPr lang="en-US" altLang="zh-CN" sz="2000"/>
              <a:t>Features: average rating of each user(userAvg), average rating of each game(itemAvg), number of reviews of a game (gamePopularity), number of reviews given by a user(purchaseFrequency). </a:t>
            </a:r>
            <a:endParaRPr lang="en-US" altLang="zh-CN" sz="2000"/>
          </a:p>
          <a:p>
            <a:r>
              <a:rPr lang="en-US" altLang="zh-CN" sz="2000"/>
              <a:t>Intuition of features: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Higher userAvg </a:t>
            </a:r>
            <a:r>
              <a:rPr lang="en-US" altLang="zh-CN" sz="2000">
                <a:cs typeface="Arial" panose="020B0604020202020204" pitchFamily="34" charset="0"/>
                <a:sym typeface="+mn-ea"/>
              </a:rPr>
              <a:t>→higher chances for another high rating</a:t>
            </a:r>
            <a:endParaRPr lang="en-US" altLang="zh-CN" sz="2000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cs typeface="Arial" panose="020B0604020202020204" pitchFamily="34" charset="0"/>
                <a:sym typeface="+mn-ea"/>
              </a:rPr>
              <a:t>Higher </a:t>
            </a:r>
            <a:r>
              <a:rPr lang="en-US" altLang="zh-CN" sz="2000">
                <a:sym typeface="+mn-ea"/>
              </a:rPr>
              <a:t>itemAvg </a:t>
            </a:r>
            <a:r>
              <a:rPr lang="en-US" altLang="zh-CN" sz="2000">
                <a:cs typeface="Arial" panose="020B0604020202020204" pitchFamily="34" charset="0"/>
                <a:sym typeface="+mn-ea"/>
              </a:rPr>
              <a:t>→ better the game</a:t>
            </a:r>
            <a:endParaRPr lang="en-US" altLang="zh-CN" sz="2000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cs typeface="Arial" panose="020B0604020202020204" pitchFamily="34" charset="0"/>
                <a:sym typeface="+mn-ea"/>
              </a:rPr>
              <a:t>More number of reviews received → more popular the game </a:t>
            </a:r>
            <a:endParaRPr lang="en-US" altLang="zh-CN" sz="2000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cs typeface="Arial" panose="020B0604020202020204" pitchFamily="34" charset="0"/>
                <a:sym typeface="+mn-ea"/>
              </a:rPr>
              <a:t>More reviews given → more f</a:t>
            </a:r>
            <a:r>
              <a:rPr lang="en-US" altLang="zh-CN" sz="2000">
                <a:sym typeface="+mn-ea"/>
              </a:rPr>
              <a:t>requent purchase of a user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cs typeface="宋体" panose="02010600030101010101" pitchFamily="2" charset="-122"/>
                <a:sym typeface="+mn-ea"/>
              </a:rPr>
              <a:t>·Apply different classification techniques</a:t>
            </a:r>
            <a:endParaRPr lang="en-US" altLang="zh-CN" sz="2000"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cs typeface="宋体" panose="02010600030101010101" pitchFamily="2" charset="-122"/>
                <a:sym typeface="+mn-ea"/>
              </a:rPr>
              <a:t>·Linear regression perform the best. </a:t>
            </a:r>
            <a:endParaRPr lang="en-US" altLang="zh-CN" sz="2000"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20" name="图表 1"/>
          <p:cNvGraphicFramePr/>
          <p:nvPr>
            <p:ph sz="half" idx="2"/>
          </p:nvPr>
        </p:nvGraphicFramePr>
        <p:xfrm>
          <a:off x="6172200" y="1517650"/>
          <a:ext cx="5181600" cy="4659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Recommendation based on </a:t>
            </a:r>
            <a:r>
              <a:rPr lang="en-US">
                <a:sym typeface="+mn-ea"/>
              </a:rPr>
              <a:t>regression</a:t>
            </a:r>
            <a:br>
              <a:rPr lang="en-US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We evaluate our model based on cross-validation</a:t>
            </a:r>
            <a:endParaRPr lang="en-US" altLang="zh-CN"/>
          </a:p>
          <a:p>
            <a:r>
              <a:rPr lang="en-US" altLang="zh-CN"/>
              <a:t>Split our training set into 10 piles. Each time we use 9 piles to train our model, and the rest one pile for testing.</a:t>
            </a:r>
            <a:endParaRPr lang="en-US" altLang="zh-CN"/>
          </a:p>
          <a:p>
            <a:r>
              <a:rPr lang="en-US" altLang="zh-CN"/>
              <a:t>Use MSE(mean square error) to evaluate the performance</a:t>
            </a:r>
            <a:endParaRPr lang="en-US" altLang="zh-CN"/>
          </a:p>
          <a:p>
            <a:r>
              <a:rPr lang="en-US" altLang="zh-CN"/>
              <a:t>Average test MSE = 0.79</a:t>
            </a:r>
            <a:endParaRPr lang="en-US" altLang="zh-CN"/>
          </a:p>
        </p:txBody>
      </p:sp>
      <p:graphicFrame>
        <p:nvGraphicFramePr>
          <p:cNvPr id="19" name="图表 1"/>
          <p:cNvGraphicFramePr/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p>
            <a:r>
              <a:rPr lang="en-US" altLang="zh-CN"/>
              <a:t>Predict star ratings for previous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Use regression model to predict </a:t>
            </a:r>
            <a:r>
              <a:rPr lang="en-US" altLang="zh-CN">
                <a:sym typeface="+mn-ea"/>
              </a:rPr>
              <a:t>recommendations generated by clustering and ranking</a:t>
            </a:r>
            <a:endParaRPr lang="en-US" altLang="zh-CN">
              <a:sym typeface="+mn-ea"/>
            </a:endParaRPr>
          </a:p>
          <a:p>
            <a:r>
              <a:rPr lang="en-US" altLang="zh-CN"/>
              <a:t>We expect the average predicted rating to be much higher than global average. </a:t>
            </a:r>
            <a:endParaRPr lang="en-US" altLang="zh-CN"/>
          </a:p>
          <a:p>
            <a:r>
              <a:rPr lang="en-US" altLang="zh-CN"/>
              <a:t>global average rating = 4.04(everyone loves game)</a:t>
            </a:r>
            <a:endParaRPr lang="en-US" altLang="zh-CN"/>
          </a:p>
          <a:p>
            <a:r>
              <a:rPr lang="en-US" altLang="zh-CN"/>
              <a:t>predicted rating for our recommendation = 4.5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pic>
        <p:nvPicPr>
          <p:cNvPr id="21" name="图片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26505" y="1691005"/>
            <a:ext cx="3808730" cy="3618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5" y="5309235"/>
            <a:ext cx="5190490" cy="66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 Works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825" y="536575"/>
            <a:ext cx="11887200" cy="4395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>
                <a:ln/>
                <a:solidFill>
                  <a:schemeClr val="accent4"/>
                </a:solidFill>
                <a:effectLst/>
                <a:sym typeface="+mn-ea"/>
              </a:rPr>
              <a:t>Objective of this project:</a:t>
            </a:r>
            <a:br>
              <a:rPr lang="en-US" altLang="zh-CN">
                <a:ln/>
                <a:solidFill>
                  <a:schemeClr val="accent4"/>
                </a:solidFill>
                <a:sym typeface="+mn-ea"/>
              </a:rPr>
            </a:br>
            <a:br>
              <a:rPr lang="en-US" altLang="zh-CN" sz="3600">
                <a:ln/>
                <a:solidFill>
                  <a:schemeClr val="accent4"/>
                </a:solidFill>
                <a:sym typeface="+mn-ea"/>
              </a:rPr>
            </a:br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Predict how users will rate games they didn't know before. </a:t>
            </a:r>
            <a:endParaRPr lang="en-US" altLang="zh-C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Recommend users game apps they may interest in. We expect users will give high ratings to what we recommend to them.  </a:t>
            </a:r>
            <a:endParaRPr lang="en-US" altLang="zh-C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360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Amazon apps review dataset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select apps whose category is “Game”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rows have missing star values or missing reviews 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rows if “review_text” field is “nan”. 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22780"/>
            <a:ext cx="5181600" cy="4157980"/>
          </a:xfrm>
          <a:prstGeom prst="rect">
            <a:avLst/>
          </a:prstGeom>
          <a:gradFill>
            <a:gsLst>
              <a:gs pos="54000">
                <a:srgbClr val="D6E6F5">
                  <a:alpha val="100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preprocessing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Predict missing star-rating based on review text</a:t>
            </a:r>
            <a:endParaRPr lang="en-US" altLang="zh-CN"/>
          </a:p>
          <a:p>
            <a:r>
              <a:rPr lang="en-US" altLang="zh-CN"/>
              <a:t>Text processing, including stemming, removing stopwords, and TF-IDF vectorizing. </a:t>
            </a:r>
            <a:endParaRPr lang="en-US" altLang="zh-CN"/>
          </a:p>
          <a:p>
            <a:r>
              <a:rPr lang="en-US" altLang="zh-CN"/>
              <a:t>Construct document-term matrix. </a:t>
            </a:r>
            <a:endParaRPr lang="en-US" altLang="zh-CN"/>
          </a:p>
          <a:p>
            <a:r>
              <a:rPr lang="en-US" altLang="zh-CN"/>
              <a:t>Apply different classification algorithms and compare results.</a:t>
            </a:r>
            <a:endParaRPr lang="en-US" altLang="zh-CN"/>
          </a:p>
          <a:p>
            <a:r>
              <a:rPr lang="en-US" altLang="zh-CN"/>
              <a:t>average error = avg(|y</a:t>
            </a:r>
            <a:r>
              <a:rPr lang="en-US" altLang="zh-CN" baseline="-25000"/>
              <a:t>true</a:t>
            </a:r>
            <a:r>
              <a:rPr lang="en-US" altLang="zh-CN"/>
              <a:t> - y</a:t>
            </a:r>
            <a:r>
              <a:rPr lang="en-US" altLang="zh-CN" baseline="-25000"/>
              <a:t>predicted</a:t>
            </a:r>
            <a:r>
              <a:rPr lang="en-US" altLang="zh-CN"/>
              <a:t>|)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p>
            <a:r>
              <a:rPr lang="en-US" altLang="zh-CN"/>
              <a:t>Missing star rating prediction based on logistic regression: 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2335" y="1455420"/>
            <a:ext cx="5204460" cy="440753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6795" y="1454785"/>
            <a:ext cx="5168900" cy="4408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Recommendation based on clustering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High level idea: users who give a high star rating on a game may also love similar type of games.</a:t>
            </a:r>
            <a:endParaRPr lang="en-US" altLang="zh-CN"/>
          </a:p>
          <a:p>
            <a:r>
              <a:rPr lang="en-US" altLang="zh-CN"/>
              <a:t>Clustering games based on their descriptions(text processing again). </a:t>
            </a:r>
            <a:endParaRPr lang="en-US" altLang="zh-CN"/>
          </a:p>
          <a:p>
            <a:r>
              <a:rPr lang="en-US" altLang="zh-CN"/>
              <a:t>For every cluster, rank games by their average ratings. </a:t>
            </a:r>
            <a:endParaRPr lang="en-US" altLang="zh-CN"/>
          </a:p>
          <a:p>
            <a:r>
              <a:rPr lang="en-US" altLang="zh-CN"/>
              <a:t>The top-10 apps are what we are going to recommend to users if they give a 5 star-rating to an app in the same cluster.  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0460" y="1825625"/>
            <a:ext cx="5412740" cy="4002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Recommendation based on clustering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Apply k-means algorithm, cloosing k = 27 by elbow method. </a:t>
            </a:r>
            <a:endParaRPr lang="en-US" altLang="zh-CN"/>
          </a:p>
          <a:p>
            <a:r>
              <a:rPr lang="en-US" altLang="zh-CN"/>
              <a:t>Make sure that cluster sizes do not differ too much</a:t>
            </a:r>
            <a:endParaRPr lang="en-US" altLang="zh-CN"/>
          </a:p>
          <a:p>
            <a:r>
              <a:rPr lang="en-US" altLang="zh-CN"/>
              <a:t>Print hot terms for each cluster and try to label each cluster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1300" y="1247140"/>
            <a:ext cx="4762500" cy="2573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3820795"/>
            <a:ext cx="4762500" cy="2745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364490"/>
            <a:ext cx="828675" cy="5812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365125"/>
            <a:ext cx="981075" cy="5810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35" y="364490"/>
            <a:ext cx="1076325" cy="5812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640" y="364490"/>
            <a:ext cx="847725" cy="5811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460" y="365125"/>
            <a:ext cx="932180" cy="5812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365" y="364490"/>
            <a:ext cx="1000125" cy="5812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665" y="363855"/>
            <a:ext cx="971550" cy="5812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0490" y="365125"/>
            <a:ext cx="1019175" cy="5810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1215" y="366395"/>
            <a:ext cx="1314450" cy="5810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8355" y="365125"/>
            <a:ext cx="87630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Advantages: </a:t>
            </a:r>
            <a:endParaRPr lang="en-US" altLang="zh-CN"/>
          </a:p>
          <a:p>
            <a:r>
              <a:rPr lang="en-US" altLang="zh-CN"/>
              <a:t>Games we recommended are similar in category(avoid the case that a reviewer provides a high star rating on sports game but we recommend him angry bird).</a:t>
            </a:r>
            <a:endParaRPr lang="en-US" altLang="zh-CN"/>
          </a:p>
          <a:p>
            <a:r>
              <a:rPr lang="en-US" altLang="zh-CN"/>
              <a:t>Games we recommended have high quality(highly rated by other reviewers).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Drawbacks: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cs typeface="宋体" panose="02010600030101010101" pitchFamily="2" charset="-122"/>
              </a:rPr>
              <a:t>·Over conservative. </a:t>
            </a:r>
            <a:r>
              <a:rPr lang="en-US" altLang="zh-CN">
                <a:cs typeface="宋体" panose="02010600030101010101" pitchFamily="2" charset="-122"/>
                <a:sym typeface="+mn-ea"/>
              </a:rPr>
              <a:t>Only games that have high star rating will show up on the   recommendation list.</a:t>
            </a:r>
            <a:endParaRPr lang="en-US" altLang="zh-CN"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宋体" panose="02010600030101010101" pitchFamily="2" charset="-122"/>
                <a:sym typeface="+mn-ea"/>
              </a:rPr>
              <a:t>·Users are only recommended with games in same categories. No way to do out-category recommendation. </a:t>
            </a:r>
            <a:endParaRPr lang="en-US" altLang="zh-CN"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3090</Words>
  <Application>WPS 演示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Leshen</dc:creator>
  <cp:lastModifiedBy>Leshen</cp:lastModifiedBy>
  <cp:revision>11</cp:revision>
  <dcterms:created xsi:type="dcterms:W3CDTF">2016-12-12T06:21:14Z</dcterms:created>
  <dcterms:modified xsi:type="dcterms:W3CDTF">2016-12-12T17:38:11Z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