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handoutMasterIdLst>
    <p:handoutMasterId r:id="rId35"/>
  </p:handoutMasterIdLst>
  <p:sldIdLst>
    <p:sldId id="349" r:id="rId2"/>
    <p:sldId id="538" r:id="rId3"/>
    <p:sldId id="539" r:id="rId4"/>
    <p:sldId id="540" r:id="rId5"/>
    <p:sldId id="541" r:id="rId6"/>
    <p:sldId id="542" r:id="rId7"/>
    <p:sldId id="543" r:id="rId8"/>
    <p:sldId id="545" r:id="rId9"/>
    <p:sldId id="568" r:id="rId10"/>
    <p:sldId id="546" r:id="rId11"/>
    <p:sldId id="547" r:id="rId12"/>
    <p:sldId id="549" r:id="rId13"/>
    <p:sldId id="571" r:id="rId14"/>
    <p:sldId id="569" r:id="rId15"/>
    <p:sldId id="550" r:id="rId16"/>
    <p:sldId id="551" r:id="rId17"/>
    <p:sldId id="552" r:id="rId18"/>
    <p:sldId id="553" r:id="rId19"/>
    <p:sldId id="554" r:id="rId20"/>
    <p:sldId id="555" r:id="rId21"/>
    <p:sldId id="556" r:id="rId22"/>
    <p:sldId id="557" r:id="rId23"/>
    <p:sldId id="558" r:id="rId24"/>
    <p:sldId id="559" r:id="rId25"/>
    <p:sldId id="560" r:id="rId26"/>
    <p:sldId id="561" r:id="rId27"/>
    <p:sldId id="562" r:id="rId28"/>
    <p:sldId id="563" r:id="rId29"/>
    <p:sldId id="564" r:id="rId30"/>
    <p:sldId id="565" r:id="rId31"/>
    <p:sldId id="566" r:id="rId32"/>
    <p:sldId id="56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79828" autoAdjust="0"/>
  </p:normalViewPr>
  <p:slideViewPr>
    <p:cSldViewPr>
      <p:cViewPr varScale="1">
        <p:scale>
          <a:sx n="92" d="100"/>
          <a:sy n="92" d="100"/>
        </p:scale>
        <p:origin x="2490" y="102"/>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360"/>
    </p:cViewPr>
  </p:sorterViewPr>
  <p:notesViewPr>
    <p:cSldViewPr>
      <p:cViewPr>
        <p:scale>
          <a:sx n="125" d="100"/>
          <a:sy n="125" d="100"/>
        </p:scale>
        <p:origin x="2928" y="-62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pitchFamily="34" charset="0"/>
              <a:buNone/>
            </a:pPr>
            <a:r>
              <a:rPr lang="en-US" dirty="0">
                <a:latin typeface="Times New Roman" pitchFamily="18" charset="0"/>
              </a:rPr>
              <a:t>This chapter discusses connecting computing devices via a computer network.</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55654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1800"/>
              </a:spcAft>
            </a:pPr>
            <a:r>
              <a:rPr lang="en-US" dirty="0">
                <a:solidFill>
                  <a:srgbClr val="0070C0"/>
                </a:solidFill>
              </a:rPr>
              <a:t>Networks can be</a:t>
            </a:r>
            <a:r>
              <a:rPr lang="en-US" baseline="0" dirty="0">
                <a:solidFill>
                  <a:srgbClr val="0070C0"/>
                </a:solidFill>
              </a:rPr>
              <a:t> c</a:t>
            </a:r>
            <a:r>
              <a:rPr lang="en-US" dirty="0">
                <a:solidFill>
                  <a:srgbClr val="0070C0"/>
                </a:solidFill>
              </a:rPr>
              <a:t>lassified by distance.</a:t>
            </a:r>
          </a:p>
          <a:p>
            <a:pPr marL="171450" indent="-171450">
              <a:buFont typeface="Arial" panose="020B0604020202020204" pitchFamily="34" charset="0"/>
              <a:buChar char="•"/>
            </a:pPr>
            <a:r>
              <a:rPr lang="en-US" dirty="0"/>
              <a:t>A personal area network (PAN) is </a:t>
            </a:r>
            <a:r>
              <a:rPr lang="en-US" sz="1200" b="0" i="0" u="none" strike="noStrike" kern="1200" baseline="0" dirty="0">
                <a:solidFill>
                  <a:schemeClr val="tx1"/>
                </a:solidFill>
                <a:latin typeface="+mn-lt"/>
                <a:ea typeface="+mn-ea"/>
                <a:cs typeface="+mn-cs"/>
              </a:rPr>
              <a:t>used for communication among devices close to one person.</a:t>
            </a:r>
            <a:endParaRPr lang="en-US" dirty="0"/>
          </a:p>
          <a:p>
            <a:pPr marL="171450" indent="-171450">
              <a:buFont typeface="Arial" panose="020B0604020202020204" pitchFamily="34" charset="0"/>
              <a:buChar char="•"/>
            </a:pPr>
            <a:r>
              <a:rPr lang="en-US" dirty="0"/>
              <a:t>A local area network (LAN)</a:t>
            </a:r>
            <a:r>
              <a:rPr lang="en-US" sz="1200" b="0" i="0" u="none" strike="noStrike" kern="1200" baseline="0" dirty="0">
                <a:solidFill>
                  <a:schemeClr val="tx1"/>
                </a:solidFill>
                <a:latin typeface="+mn-lt"/>
                <a:ea typeface="+mn-ea"/>
                <a:cs typeface="+mn-cs"/>
              </a:rPr>
              <a:t> is a network in which the nodes are located within a small geographical area.</a:t>
            </a:r>
          </a:p>
          <a:p>
            <a:pPr marL="171450" indent="-171450">
              <a:buFont typeface="Arial" panose="020B0604020202020204" pitchFamily="34" charset="0"/>
              <a:buChar char="•"/>
            </a:pPr>
            <a:r>
              <a:rPr lang="en-US" dirty="0"/>
              <a:t>A home area network (HAN)</a:t>
            </a:r>
            <a:r>
              <a:rPr lang="en-US" sz="1200" b="0" i="0" u="none" strike="noStrike" kern="1200" baseline="0" dirty="0">
                <a:solidFill>
                  <a:schemeClr val="tx1"/>
                </a:solidFill>
                <a:latin typeface="+mn-lt"/>
                <a:ea typeface="+mn-ea"/>
                <a:cs typeface="+mn-cs"/>
              </a:rPr>
              <a:t> is a specific type of LAN located in a home.</a:t>
            </a:r>
            <a:endParaRPr lang="en-US" dirty="0"/>
          </a:p>
          <a:p>
            <a:pPr marL="171450" indent="-171450">
              <a:buFont typeface="Arial" panose="020B0604020202020204" pitchFamily="34" charset="0"/>
              <a:buChar char="•"/>
            </a:pPr>
            <a:r>
              <a:rPr lang="en-US" dirty="0"/>
              <a:t>A metropolitan area network (MAN)</a:t>
            </a:r>
            <a:r>
              <a:rPr lang="en-US" sz="1200" b="0" i="0" u="none" strike="noStrike" kern="1200" baseline="0" dirty="0">
                <a:solidFill>
                  <a:schemeClr val="tx1"/>
                </a:solidFill>
                <a:latin typeface="+mn-lt"/>
                <a:ea typeface="+mn-ea"/>
                <a:cs typeface="+mn-cs"/>
              </a:rPr>
              <a:t> is a large network designed to provide access to a specific geographical area, such as an entire city.</a:t>
            </a:r>
          </a:p>
          <a:p>
            <a:pPr marL="171450" indent="-171450">
              <a:buFont typeface="Arial" panose="020B0604020202020204" pitchFamily="34" charset="0"/>
              <a:buChar char="•"/>
            </a:pPr>
            <a:r>
              <a:rPr lang="en-US" dirty="0"/>
              <a:t>A wide area network (WAN) </a:t>
            </a:r>
            <a:r>
              <a:rPr lang="en-US" sz="1200" b="0" i="0" u="none" strike="noStrike" kern="1200" baseline="0" dirty="0">
                <a:solidFill>
                  <a:schemeClr val="tx1"/>
                </a:solidFill>
                <a:latin typeface="+mn-lt"/>
                <a:ea typeface="+mn-ea"/>
                <a:cs typeface="+mn-cs"/>
              </a:rPr>
              <a:t>spans a large physical distance.</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10</a:t>
            </a:fld>
            <a:endParaRPr lang="en-US" dirty="0"/>
          </a:p>
        </p:txBody>
      </p:sp>
    </p:spTree>
    <p:extLst>
      <p:ext uri="{BB962C8B-B14F-4D97-AF65-F5344CB8AC3E}">
        <p14:creationId xmlns:p14="http://schemas.microsoft.com/office/powerpoint/2010/main" val="2419675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rgbClr val="0070C0"/>
                </a:solidFill>
              </a:rPr>
              <a:t>Networks can be classified by levels</a:t>
            </a:r>
            <a:r>
              <a:rPr lang="en-US" baseline="0" dirty="0">
                <a:solidFill>
                  <a:srgbClr val="0070C0"/>
                </a:solidFill>
              </a:rPr>
              <a:t> of administration.</a:t>
            </a:r>
            <a:endParaRPr lang="en-US" sz="1200" b="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In a client/server network, a client is a computer on which users accomplish tasks and make requests, whereas the server is the computer that provides information or resources to the client computers.</a:t>
            </a: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In a P2P network, each node connected on the network can communicate directly with every other node on the network.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11</a:t>
            </a:fld>
            <a:endParaRPr lang="en-US" dirty="0"/>
          </a:p>
        </p:txBody>
      </p:sp>
    </p:spTree>
    <p:extLst>
      <p:ext uri="{BB962C8B-B14F-4D97-AF65-F5344CB8AC3E}">
        <p14:creationId xmlns:p14="http://schemas.microsoft.com/office/powerpoint/2010/main" val="1161401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1800"/>
              </a:spcAft>
            </a:pPr>
            <a:r>
              <a:rPr lang="en-GB" dirty="0">
                <a:solidFill>
                  <a:srgbClr val="0070C0"/>
                </a:solidFill>
              </a:rPr>
              <a:t>Networks can be classified by the protocols used.</a:t>
            </a:r>
          </a:p>
          <a:p>
            <a:pPr marL="628650" lvl="1" indent="-171450">
              <a:spcBef>
                <a:spcPts val="0"/>
              </a:spcBef>
              <a:spcAft>
                <a:spcPts val="1800"/>
              </a:spcAft>
              <a:buFont typeface="Arial" panose="020B0604020202020204" pitchFamily="34" charset="0"/>
              <a:buChar char="•"/>
            </a:pPr>
            <a:r>
              <a:rPr lang="en-GB" dirty="0">
                <a:solidFill>
                  <a:srgbClr val="000000"/>
                </a:solidFill>
              </a:rPr>
              <a:t>Ethernet</a:t>
            </a:r>
          </a:p>
          <a:p>
            <a:pPr marL="1085850" lvl="2" indent="-171450">
              <a:spcBef>
                <a:spcPts val="0"/>
              </a:spcBef>
              <a:spcAft>
                <a:spcPts val="1800"/>
              </a:spcAft>
              <a:buFont typeface="Arial" panose="020B0604020202020204" pitchFamily="34" charset="0"/>
              <a:buChar char="•"/>
            </a:pPr>
            <a:r>
              <a:rPr lang="en-US" dirty="0">
                <a:solidFill>
                  <a:srgbClr val="000000"/>
                </a:solidFill>
              </a:rPr>
              <a:t>Developed by the Institute of Electrical and Electronics Engineers (IEEE).</a:t>
            </a:r>
            <a:endParaRPr lang="en-GB" dirty="0">
              <a:solidFill>
                <a:srgbClr val="000000"/>
              </a:solidFill>
            </a:endParaRPr>
          </a:p>
          <a:p>
            <a:pPr marL="1085850" lvl="2" indent="-171450">
              <a:spcBef>
                <a:spcPts val="0"/>
              </a:spcBef>
              <a:spcAft>
                <a:spcPts val="1800"/>
              </a:spcAft>
              <a:buFont typeface="Arial" panose="020B0604020202020204" pitchFamily="34" charset="0"/>
              <a:buChar char="•"/>
            </a:pPr>
            <a:r>
              <a:rPr lang="en-GB" dirty="0">
                <a:solidFill>
                  <a:srgbClr val="000000"/>
                </a:solidFill>
              </a:rPr>
              <a:t>This applies to wireless and wired networks.</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ability of current devices to use earlier standards in addition to the current standard is known as backward compatibility.</a:t>
            </a:r>
            <a:endParaRPr lang="en-GB" dirty="0">
              <a:solidFill>
                <a:srgbClr val="000000"/>
              </a:solidFill>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12</a:t>
            </a:fld>
            <a:endParaRPr lang="en-US" dirty="0"/>
          </a:p>
        </p:txBody>
      </p:sp>
    </p:spTree>
    <p:extLst>
      <p:ext uri="{BB962C8B-B14F-4D97-AF65-F5344CB8AC3E}">
        <p14:creationId xmlns:p14="http://schemas.microsoft.com/office/powerpoint/2010/main" val="4282713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0">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In order to function, all networks must include:</a:t>
            </a:r>
          </a:p>
          <a:p>
            <a:pPr marL="628650" marR="0" lvl="1" indent="-171450" algn="l" defTabSz="914400" rtl="0" eaLnBrk="1" fontAlgn="auto" latinLnBrk="0" hangingPunct="0">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A means of connecting the nodes on the network—cables or wireless technology.</a:t>
            </a:r>
          </a:p>
          <a:p>
            <a:pPr marL="628650" marR="0" lvl="1" indent="-171450" algn="l" defTabSz="914400" rtl="0" eaLnBrk="1" fontAlgn="auto" latinLnBrk="0" hangingPunct="0">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Special hardware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devices that allow the nodes to communicate with each other and to send data.</a:t>
            </a:r>
          </a:p>
          <a:p>
            <a:pPr marL="628650" marR="0" lvl="1" indent="-171450" algn="l" defTabSz="914400" rtl="0" eaLnBrk="1" fontAlgn="auto" latinLnBrk="0" hangingPunct="0">
              <a:lnSpc>
                <a:spcPct val="100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mn-cs"/>
              </a:rPr>
              <a:t>Software that allows the network to run.</a:t>
            </a: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13</a:t>
            </a:fld>
            <a:endParaRPr lang="en-US" dirty="0"/>
          </a:p>
        </p:txBody>
      </p:sp>
    </p:spTree>
    <p:extLst>
      <p:ext uri="{BB962C8B-B14F-4D97-AF65-F5344CB8AC3E}">
        <p14:creationId xmlns:p14="http://schemas.microsoft.com/office/powerpoint/2010/main" val="959624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spcAft>
                <a:spcPts val="2400"/>
              </a:spcAft>
              <a:buFont typeface="Arial" panose="020B0604020202020204" pitchFamily="34" charset="0"/>
              <a:buChar char="•"/>
            </a:pPr>
            <a:r>
              <a:rPr lang="en-US" dirty="0">
                <a:solidFill>
                  <a:srgbClr val="0070C0"/>
                </a:solidFill>
              </a:rPr>
              <a:t>Transmission media establish a communications channel between the nodes on a network. They can</a:t>
            </a:r>
            <a:r>
              <a:rPr lang="en-US" baseline="0" dirty="0">
                <a:solidFill>
                  <a:srgbClr val="0070C0"/>
                </a:solidFill>
              </a:rPr>
              <a:t> be either w</a:t>
            </a:r>
            <a:r>
              <a:rPr lang="en-GB" dirty="0">
                <a:solidFill>
                  <a:srgbClr val="000000"/>
                </a:solidFill>
              </a:rPr>
              <a:t>ireless or wired.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14</a:t>
            </a:fld>
            <a:endParaRPr lang="en-US" dirty="0"/>
          </a:p>
        </p:txBody>
      </p:sp>
    </p:spTree>
    <p:extLst>
      <p:ext uri="{BB962C8B-B14F-4D97-AF65-F5344CB8AC3E}">
        <p14:creationId xmlns:p14="http://schemas.microsoft.com/office/powerpoint/2010/main" val="4219875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70C0"/>
                </a:solidFill>
              </a:rPr>
              <a:t>Wired networks can use the following media:</a:t>
            </a:r>
          </a:p>
          <a:p>
            <a:pPr marL="628650" lvl="1" indent="-171450">
              <a:buFont typeface="Arial" panose="020B0604020202020204" pitchFamily="34" charset="0"/>
              <a:buChar char="•"/>
            </a:pPr>
            <a:r>
              <a:rPr lang="en-GB" dirty="0"/>
              <a:t>UTP cable – twisted </a:t>
            </a:r>
            <a:r>
              <a:rPr lang="en-US" dirty="0"/>
              <a:t>copper wires surrounded by a plastic jacket.</a:t>
            </a:r>
            <a:endParaRPr lang="en-GB" dirty="0"/>
          </a:p>
          <a:p>
            <a:pPr marL="628650" lvl="1" indent="-171450">
              <a:buFont typeface="Arial" panose="020B0604020202020204" pitchFamily="34" charset="0"/>
              <a:buChar char="•"/>
            </a:pPr>
            <a:r>
              <a:rPr lang="en-GB" dirty="0"/>
              <a:t>Coaxial cable –</a:t>
            </a:r>
            <a:r>
              <a:rPr lang="en-GB" baseline="0" dirty="0"/>
              <a:t> </a:t>
            </a:r>
            <a:r>
              <a:rPr lang="en-US" dirty="0"/>
              <a:t>single copper wire surrounded by layers of plastic.</a:t>
            </a:r>
            <a:endParaRPr lang="en-GB" dirty="0"/>
          </a:p>
          <a:p>
            <a:pPr marL="628650" lvl="1" indent="-171450">
              <a:buFont typeface="Arial" panose="020B0604020202020204" pitchFamily="34" charset="0"/>
              <a:buChar char="•"/>
            </a:pPr>
            <a:r>
              <a:rPr lang="en-GB" dirty="0" err="1"/>
              <a:t>Fiber</a:t>
            </a:r>
            <a:r>
              <a:rPr lang="en-GB" dirty="0"/>
              <a:t>-optic cable – plastic or glass </a:t>
            </a:r>
            <a:r>
              <a:rPr lang="en-US" dirty="0"/>
              <a:t>fibers.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15</a:t>
            </a:fld>
            <a:endParaRPr lang="en-US" dirty="0"/>
          </a:p>
        </p:txBody>
      </p:sp>
    </p:spTree>
    <p:extLst>
      <p:ext uri="{BB962C8B-B14F-4D97-AF65-F5344CB8AC3E}">
        <p14:creationId xmlns:p14="http://schemas.microsoft.com/office/powerpoint/2010/main" val="1454197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Each node needs a network adapter. An integrated network adapter is referred to as a network interface card.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broadband connection requires a modem, which translates the signal into digital and back again.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Data is sent in bundles called packets.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Network navigation devices facilitate and control the flow of data.</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 router transfers packets of data between two or more networks.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 switch acts like a traffic signal on a network.</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is defined as the interconnection of uniquely identifiable embedded computing devices that transfer data over a network without requiring human-to-human or human-to-computer interaction.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255259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Because home networks are P2P networks, they need operating system software that supports P2P networking.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As opposed to P2P networks, the nodes on a client/sever network don’t communicate directly with each other; rather, they communicate through a centralized server. Communicating through a server is more efficient in a network with a large number of nodes, but it requires more complex software. Therefore, servers on client/server networks have specialized </a:t>
            </a:r>
            <a:r>
              <a:rPr lang="en-US" sz="1200" i="1" kern="1200" dirty="0">
                <a:solidFill>
                  <a:schemeClr val="tx1"/>
                </a:solidFill>
                <a:effectLst/>
                <a:latin typeface="+mn-lt"/>
                <a:ea typeface="+mn-ea"/>
                <a:cs typeface="+mn-cs"/>
              </a:rPr>
              <a:t>network operating system (NOS)</a:t>
            </a:r>
            <a:r>
              <a:rPr lang="en-US" sz="1200" kern="1200" dirty="0">
                <a:solidFill>
                  <a:schemeClr val="tx1"/>
                </a:solidFill>
                <a:effectLst/>
                <a:latin typeface="+mn-lt"/>
                <a:ea typeface="+mn-ea"/>
                <a:cs typeface="+mn-cs"/>
              </a:rPr>
              <a:t> software installed.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17</a:t>
            </a:fld>
            <a:endParaRPr lang="en-US" dirty="0"/>
          </a:p>
        </p:txBody>
      </p:sp>
    </p:spTree>
    <p:extLst>
      <p:ext uri="{BB962C8B-B14F-4D97-AF65-F5344CB8AC3E}">
        <p14:creationId xmlns:p14="http://schemas.microsoft.com/office/powerpoint/2010/main" val="578755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One of the main reasons for setting up a network is to share an Internet connection. Some businesses and large organizations have a dedicated connection to the Internet, but other businesses and homeowners purchase Internet access from Internet service providers</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(ISPs). ISPs might be specialized providers.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Broadband is the preferred way to access the Internet, but in some situations cellular or dial-up access might be necessary.</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18</a:t>
            </a:fld>
            <a:endParaRPr lang="en-US" dirty="0"/>
          </a:p>
        </p:txBody>
      </p:sp>
    </p:spTree>
    <p:extLst>
      <p:ext uri="{BB962C8B-B14F-4D97-AF65-F5344CB8AC3E}">
        <p14:creationId xmlns:p14="http://schemas.microsoft.com/office/powerpoint/2010/main" val="3214534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Broadband is often referred to as high-speed Internet. This high rate of access is in contrast to dial-up Internet access.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standard wired broadband technologies in most areas are cable, DSL, and fiber optic service.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Satellite Internet is used mostly in rural or mountain areas.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19</a:t>
            </a:fld>
            <a:endParaRPr lang="en-US" dirty="0"/>
          </a:p>
        </p:txBody>
      </p:sp>
    </p:spTree>
    <p:extLst>
      <p:ext uri="{BB962C8B-B14F-4D97-AF65-F5344CB8AC3E}">
        <p14:creationId xmlns:p14="http://schemas.microsoft.com/office/powerpoint/2010/main" val="366182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this section, several</a:t>
            </a:r>
            <a:r>
              <a:rPr lang="en-US" baseline="0" dirty="0"/>
              <a:t> concepts about how networks function will be evaluated. These include: networking fundamentals, network architectures, network components, and connecting to the Internet.</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4216580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access the Internet wirelessly at home, you need to establish WiFi on your home network by using a router.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away from home, you can find a Mobil hotspot.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Mobile broadband connects you to the Internet through 3G or 4G access.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You must have a wireless Internet service provider.</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 Internet connectivity plan is known as a data plan.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20</a:t>
            </a:fld>
            <a:endParaRPr lang="en-US" dirty="0"/>
          </a:p>
        </p:txBody>
      </p:sp>
    </p:spTree>
    <p:extLst>
      <p:ext uri="{BB962C8B-B14F-4D97-AF65-F5344CB8AC3E}">
        <p14:creationId xmlns:p14="http://schemas.microsoft.com/office/powerpoint/2010/main" val="1577497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addresses</a:t>
            </a:r>
            <a:r>
              <a:rPr lang="en-US" baseline="0" dirty="0"/>
              <a:t> issues connected with setting up your home network. These include: installing and configuring home networks and managing and securing wireless networks.</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21</a:t>
            </a:fld>
            <a:endParaRPr lang="en-US" dirty="0"/>
          </a:p>
        </p:txBody>
      </p:sp>
    </p:spTree>
    <p:extLst>
      <p:ext uri="{BB962C8B-B14F-4D97-AF65-F5344CB8AC3E}">
        <p14:creationId xmlns:p14="http://schemas.microsoft.com/office/powerpoint/2010/main" val="3067485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tx1"/>
                </a:solidFill>
              </a:rPr>
              <a:t>The</a:t>
            </a:r>
            <a:r>
              <a:rPr lang="en-US" sz="1200" baseline="0" dirty="0">
                <a:solidFill>
                  <a:schemeClr val="tx1"/>
                </a:solidFill>
              </a:rPr>
              <a:t> three objectives involved in installing and configuring home networks are:</a:t>
            </a:r>
          </a:p>
          <a:p>
            <a:pPr marL="1035558" indent="-692658">
              <a:spcBef>
                <a:spcPts val="0"/>
              </a:spcBef>
              <a:spcAft>
                <a:spcPts val="2400"/>
              </a:spcAft>
              <a:buNone/>
            </a:pPr>
            <a:r>
              <a:rPr lang="en-US" sz="1200" dirty="0"/>
              <a:t>7.8  Explain what should be considered before creating a home network.</a:t>
            </a:r>
          </a:p>
          <a:p>
            <a:pPr marL="1035558" indent="-692658">
              <a:spcBef>
                <a:spcPts val="0"/>
              </a:spcBef>
              <a:spcAft>
                <a:spcPts val="2400"/>
              </a:spcAft>
              <a:buNone/>
            </a:pPr>
            <a:r>
              <a:rPr lang="en-US" sz="1200" dirty="0"/>
              <a:t>7.9  Describe how to set up a home network.</a:t>
            </a:r>
          </a:p>
          <a:p>
            <a:pPr marL="1035558" indent="-692658">
              <a:spcBef>
                <a:spcPts val="0"/>
              </a:spcBef>
              <a:spcAft>
                <a:spcPts val="2400"/>
              </a:spcAft>
              <a:buNone/>
            </a:pPr>
            <a:r>
              <a:rPr lang="en-US" sz="1200" dirty="0"/>
              <a:t>7.10  Summarize how to configure home network software.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22</a:t>
            </a:fld>
            <a:endParaRPr lang="en-US" dirty="0"/>
          </a:p>
        </p:txBody>
      </p:sp>
    </p:spTree>
    <p:extLst>
      <p:ext uri="{BB962C8B-B14F-4D97-AF65-F5344CB8AC3E}">
        <p14:creationId xmlns:p14="http://schemas.microsoft.com/office/powerpoint/2010/main" val="3789355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tx1"/>
                </a:solidFill>
              </a:rPr>
              <a:t>The</a:t>
            </a:r>
            <a:r>
              <a:rPr lang="en-US" sz="1200" baseline="0" dirty="0">
                <a:solidFill>
                  <a:schemeClr val="tx1"/>
                </a:solidFill>
              </a:rPr>
              <a:t> two objectives involved in managing and securing wireless networks are:</a:t>
            </a:r>
          </a:p>
          <a:p>
            <a:pPr marL="1032272" indent="-689372">
              <a:buNone/>
            </a:pPr>
            <a:r>
              <a:rPr lang="en-US" sz="1200" dirty="0"/>
              <a:t>7.11  Describe the potential problems with wireless networks and means to avoid them.</a:t>
            </a:r>
          </a:p>
          <a:p>
            <a:pPr marL="1032272" indent="-689372">
              <a:buNone/>
            </a:pPr>
            <a:r>
              <a:rPr lang="en-US" sz="1200" dirty="0"/>
              <a:t>7.12  Describe how to secure wireless home networks.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23</a:t>
            </a:fld>
            <a:endParaRPr lang="en-US" dirty="0"/>
          </a:p>
        </p:txBody>
      </p:sp>
    </p:spTree>
    <p:extLst>
      <p:ext uri="{BB962C8B-B14F-4D97-AF65-F5344CB8AC3E}">
        <p14:creationId xmlns:p14="http://schemas.microsoft.com/office/powerpoint/2010/main" val="1932825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One of the first things you should do to evaluate your network is list all the devices you’re using.</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For a home network to run most efficiently and to provide the fastest experience, it’s best that all network nodes use the latest Ethernet standard.</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If your router is provided by your ISP and it’s an older standard, you should consider having your ISP provide you with a new router.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24</a:t>
            </a:fld>
            <a:endParaRPr lang="en-US" dirty="0"/>
          </a:p>
        </p:txBody>
      </p:sp>
    </p:spTree>
    <p:extLst>
      <p:ext uri="{BB962C8B-B14F-4D97-AF65-F5344CB8AC3E}">
        <p14:creationId xmlns:p14="http://schemas.microsoft.com/office/powerpoint/2010/main" val="3320577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routers that support the 802.11n standard (and newer 802.11ac) should work</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with computers running Windows or OS X. However, Apple has designed routers that are optimized for working with Apple computers.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Windows machines can also connect to an AirPort router, so it’s a great choice for households with both Apples and PCs.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AirPort Express router can be used for home networks to support devices running iOS, OS X, and Windows.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A switch acts like a traffic signal on a network.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25</a:t>
            </a:fld>
            <a:endParaRPr lang="en-US" dirty="0"/>
          </a:p>
        </p:txBody>
      </p:sp>
    </p:spTree>
    <p:extLst>
      <p:ext uri="{BB962C8B-B14F-4D97-AF65-F5344CB8AC3E}">
        <p14:creationId xmlns:p14="http://schemas.microsoft.com/office/powerpoint/2010/main" val="3801228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a:t>
            </a:r>
            <a:r>
              <a:rPr lang="en-US" sz="1200" kern="1200" baseline="0" dirty="0">
                <a:solidFill>
                  <a:schemeClr val="tx1"/>
                </a:solidFill>
                <a:effectLst/>
                <a:latin typeface="+mn-lt"/>
                <a:ea typeface="+mn-ea"/>
                <a:cs typeface="+mn-cs"/>
              </a:rPr>
              <a:t> are specialized home networking devices.</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Network-attached storage (NAS) devices are specialized devices designed to store and manage network data. NAS devices provide centralized data storage and access.</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Home network servers are specialized devices designed to store and share files across the network.</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network-ready device (or Internet-ready device) can be connected directly to a network through either a wired or wireless connection.</a:t>
            </a:r>
            <a:endParaRPr lang="en-US" sz="3600" kern="1200" dirty="0">
              <a:solidFill>
                <a:schemeClr val="tx1"/>
              </a:solidFill>
              <a:effectLst/>
              <a:latin typeface="+mn-lt"/>
              <a:ea typeface="+mn-ea"/>
              <a:cs typeface="+mn-cs"/>
            </a:endParaRP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26</a:t>
            </a:fld>
            <a:endParaRPr lang="en-US" dirty="0"/>
          </a:p>
        </p:txBody>
      </p:sp>
    </p:spTree>
    <p:extLst>
      <p:ext uri="{BB962C8B-B14F-4D97-AF65-F5344CB8AC3E}">
        <p14:creationId xmlns:p14="http://schemas.microsoft.com/office/powerpoint/2010/main" val="759799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In Windows, the process of setting up a network is fairly automated, especially if you’re using the same version of Windows on all your computers.</a:t>
            </a: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For ease of file and peripheral sharing, Windows has the HomeGroup feature.</a:t>
            </a:r>
          </a:p>
          <a:p>
            <a:pPr marL="171450" indent="-171450">
              <a:buFont typeface="Arial" panose="020B0604020202020204" pitchFamily="34" charset="0"/>
              <a:buChar char="•"/>
            </a:pPr>
            <a:r>
              <a:rPr lang="en-US" sz="1200" b="0" u="none" strike="noStrike" kern="1200" baseline="0" dirty="0">
                <a:solidFill>
                  <a:schemeClr val="tx1"/>
                </a:solidFill>
                <a:latin typeface="+mn-lt"/>
                <a:ea typeface="+mn-ea"/>
                <a:cs typeface="+mn-cs"/>
              </a:rPr>
              <a:t>Connecting a mobile device to a wireless network is an easy process, regardless of its operating system.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27</a:t>
            </a:fld>
            <a:endParaRPr lang="en-US" dirty="0"/>
          </a:p>
        </p:txBody>
      </p:sp>
    </p:spTree>
    <p:extLst>
      <p:ext uri="{BB962C8B-B14F-4D97-AF65-F5344CB8AC3E}">
        <p14:creationId xmlns:p14="http://schemas.microsoft.com/office/powerpoint/2010/main" val="824884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p:spPr>
        <p:txBody>
          <a:bodyPr/>
          <a:lstStyle/>
          <a:p>
            <a:fld id="{448E6050-CA74-4FA0-AA55-60709F1D8BDD}" type="slidenum">
              <a:rPr lang="en-US" smtClean="0"/>
              <a:pPr/>
              <a:t>28</a:t>
            </a:fld>
            <a:endParaRPr lang="en-US" dirty="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maximum range of 802.11n or 802.11ac wireless devices is about 350 feet. But as you go farther away from your router, the speed (throughput) you achieve decreases.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Repositioning the node within the same room—sometimes even just a few inches from the original position—can affect communication between nodes.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wireless range extender is a device that amplifies your wireless signal to extend to parts of your home that are experiencing poor connectivity.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42381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p:spPr>
        <p:txBody>
          <a:bodyPr/>
          <a:lstStyle/>
          <a:p>
            <a:fld id="{448E6050-CA74-4FA0-AA55-60709F1D8BDD}" type="slidenum">
              <a:rPr lang="en-US" smtClean="0"/>
              <a:pPr/>
              <a:t>29</a:t>
            </a:fld>
            <a:endParaRPr lang="en-US" dirty="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There are various issues and methods for securing your wireless network.</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Piggybacking is connecting to a wireless network without the permission of the owner.</a:t>
            </a:r>
          </a:p>
          <a:p>
            <a:pPr marL="628650" lvl="1" indent="-171450">
              <a:lnSpc>
                <a:spcPct val="110000"/>
              </a:lnSpc>
              <a:spcBef>
                <a:spcPts val="0"/>
              </a:spcBef>
              <a:spcAft>
                <a:spcPts val="300"/>
              </a:spcAft>
              <a:buFont typeface="Arial" panose="020B0604020202020204" pitchFamily="34" charset="0"/>
              <a:buChar char="•"/>
            </a:pPr>
            <a:r>
              <a:rPr lang="en-US" dirty="0">
                <a:solidFill>
                  <a:srgbClr val="0070C0"/>
                </a:solidFill>
              </a:rPr>
              <a:t>Use encryption and security protocols</a:t>
            </a:r>
          </a:p>
          <a:p>
            <a:pPr marL="628650" lvl="1" indent="-171450">
              <a:lnSpc>
                <a:spcPct val="110000"/>
              </a:lnSpc>
              <a:spcBef>
                <a:spcPts val="0"/>
              </a:spcBef>
              <a:spcAft>
                <a:spcPts val="300"/>
              </a:spcAft>
              <a:buFont typeface="Arial" panose="020B0604020202020204" pitchFamily="34" charset="0"/>
              <a:buChar char="•"/>
            </a:pPr>
            <a:r>
              <a:rPr lang="en-US" dirty="0">
                <a:solidFill>
                  <a:srgbClr val="0070C0"/>
                </a:solidFill>
              </a:rPr>
              <a:t>Change network name (SSID)</a:t>
            </a:r>
          </a:p>
          <a:p>
            <a:pPr marL="628650" lvl="1" indent="-171450">
              <a:lnSpc>
                <a:spcPct val="110000"/>
              </a:lnSpc>
              <a:spcBef>
                <a:spcPts val="0"/>
              </a:spcBef>
              <a:spcAft>
                <a:spcPts val="300"/>
              </a:spcAft>
              <a:buFont typeface="Arial" panose="020B0604020202020204" pitchFamily="34" charset="0"/>
              <a:buChar char="•"/>
            </a:pPr>
            <a:r>
              <a:rPr lang="en-US" dirty="0">
                <a:solidFill>
                  <a:srgbClr val="0070C0"/>
                </a:solidFill>
              </a:rPr>
              <a:t>Disable SSID broadcast</a:t>
            </a:r>
          </a:p>
          <a:p>
            <a:pPr marL="628650" lvl="1" indent="-171450">
              <a:lnSpc>
                <a:spcPct val="110000"/>
              </a:lnSpc>
              <a:spcBef>
                <a:spcPts val="0"/>
              </a:spcBef>
              <a:spcAft>
                <a:spcPts val="300"/>
              </a:spcAft>
              <a:buFont typeface="Arial" panose="020B0604020202020204" pitchFamily="34" charset="0"/>
              <a:buChar char="•"/>
            </a:pPr>
            <a:r>
              <a:rPr lang="en-US" dirty="0">
                <a:solidFill>
                  <a:srgbClr val="0070C0"/>
                </a:solidFill>
              </a:rPr>
              <a:t>Change the default password</a:t>
            </a:r>
          </a:p>
          <a:p>
            <a:pPr marL="628650" lvl="1" indent="-171450">
              <a:lnSpc>
                <a:spcPct val="110000"/>
              </a:lnSpc>
              <a:spcBef>
                <a:spcPts val="0"/>
              </a:spcBef>
              <a:spcAft>
                <a:spcPts val="300"/>
              </a:spcAft>
              <a:buFont typeface="Arial" panose="020B0604020202020204" pitchFamily="34" charset="0"/>
              <a:buChar char="•"/>
            </a:pPr>
            <a:r>
              <a:rPr lang="en-US" dirty="0">
                <a:solidFill>
                  <a:srgbClr val="0070C0"/>
                </a:solidFill>
              </a:rPr>
              <a:t>Create a passphrase</a:t>
            </a:r>
          </a:p>
          <a:p>
            <a:pPr marL="628650" lvl="1" indent="-171450">
              <a:lnSpc>
                <a:spcPct val="110000"/>
              </a:lnSpc>
              <a:spcBef>
                <a:spcPts val="0"/>
              </a:spcBef>
              <a:spcAft>
                <a:spcPts val="300"/>
              </a:spcAft>
              <a:buFont typeface="Arial" panose="020B0604020202020204" pitchFamily="34" charset="0"/>
              <a:buChar char="•"/>
            </a:pPr>
            <a:r>
              <a:rPr lang="en-US" dirty="0">
                <a:solidFill>
                  <a:srgbClr val="0070C0"/>
                </a:solidFill>
              </a:rPr>
              <a:t>Implement media access controls</a:t>
            </a:r>
          </a:p>
          <a:p>
            <a:pPr marL="628650" lvl="1" indent="-171450">
              <a:lnSpc>
                <a:spcPct val="110000"/>
              </a:lnSpc>
              <a:spcBef>
                <a:spcPts val="0"/>
              </a:spcBef>
              <a:spcAft>
                <a:spcPts val="300"/>
              </a:spcAft>
              <a:buFont typeface="Arial" panose="020B0604020202020204" pitchFamily="34" charset="0"/>
              <a:buChar char="•"/>
            </a:pPr>
            <a:r>
              <a:rPr lang="en-US" dirty="0">
                <a:solidFill>
                  <a:srgbClr val="0070C0"/>
                </a:solidFill>
              </a:rPr>
              <a:t>Limit signal range</a:t>
            </a:r>
          </a:p>
          <a:p>
            <a:pPr marL="628650" lvl="1" indent="-171450">
              <a:lnSpc>
                <a:spcPct val="110000"/>
              </a:lnSpc>
              <a:spcBef>
                <a:spcPts val="0"/>
              </a:spcBef>
              <a:spcAft>
                <a:spcPts val="300"/>
              </a:spcAft>
              <a:buFont typeface="Arial" panose="020B0604020202020204" pitchFamily="34" charset="0"/>
              <a:buChar char="•"/>
            </a:pPr>
            <a:r>
              <a:rPr lang="en-US" dirty="0">
                <a:solidFill>
                  <a:srgbClr val="0070C0"/>
                </a:solidFill>
              </a:rPr>
              <a:t>Apply firmware upgrades</a:t>
            </a:r>
          </a:p>
        </p:txBody>
      </p:sp>
    </p:spTree>
    <p:extLst>
      <p:ext uri="{BB962C8B-B14F-4D97-AF65-F5344CB8AC3E}">
        <p14:creationId xmlns:p14="http://schemas.microsoft.com/office/powerpoint/2010/main" val="4133334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The</a:t>
            </a:r>
            <a:r>
              <a:rPr lang="en-US" sz="1200" baseline="0" dirty="0">
                <a:solidFill>
                  <a:schemeClr val="tx1"/>
                </a:solidFill>
              </a:rPr>
              <a:t> objective involved in understanding networking fundamentals is:</a:t>
            </a:r>
          </a:p>
          <a:p>
            <a:pPr marL="1035558" indent="-692658">
              <a:buNone/>
            </a:pPr>
            <a:r>
              <a:rPr lang="en-US" sz="1200" dirty="0"/>
              <a:t>7.1  Explain computer networks and their pros and cons.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4227167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p:spPr>
        <p:txBody>
          <a:bodyPr/>
          <a:lstStyle/>
          <a:p>
            <a:fld id="{448E6050-CA74-4FA0-AA55-60709F1D8BDD}" type="slidenum">
              <a:rPr lang="en-US" smtClean="0"/>
              <a:pPr/>
              <a:t>30</a:t>
            </a:fld>
            <a:endParaRPr lang="en-US" dirty="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marL="0" lvl="0" indent="0">
              <a:buFont typeface="Arial" panose="020B0604020202020204" pitchFamily="34" charset="0"/>
              <a:buNone/>
            </a:pPr>
            <a:r>
              <a:rPr lang="en-US" sz="1200" b="0" i="0" u="none" strike="noStrike" kern="1200" baseline="0" dirty="0">
                <a:solidFill>
                  <a:schemeClr val="tx1"/>
                </a:solidFill>
                <a:latin typeface="+mn-lt"/>
                <a:ea typeface="+mn-ea"/>
                <a:cs typeface="+mn-cs"/>
              </a:rPr>
              <a:t>By accessing your router, you can configure the security protocols available on your router and change the SSID.</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12431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tx1"/>
                </a:solidFill>
              </a:rPr>
              <a:t>The</a:t>
            </a:r>
            <a:r>
              <a:rPr lang="en-US" sz="1200" baseline="0" dirty="0">
                <a:solidFill>
                  <a:schemeClr val="tx1"/>
                </a:solidFill>
              </a:rPr>
              <a:t> objective involved in understanding network architectures is:</a:t>
            </a:r>
          </a:p>
          <a:p>
            <a:pPr marL="1035558" indent="-692658">
              <a:buNone/>
            </a:pPr>
            <a:r>
              <a:rPr lang="en-US" sz="1200" dirty="0"/>
              <a:t>7.2  Explain the different ways networks are defined.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1720230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tx1"/>
                </a:solidFill>
              </a:rPr>
              <a:t>The</a:t>
            </a:r>
            <a:r>
              <a:rPr lang="en-US" sz="1200" baseline="0" dirty="0">
                <a:solidFill>
                  <a:schemeClr val="tx1"/>
                </a:solidFill>
              </a:rPr>
              <a:t> three objectives involved in understanding network components are:</a:t>
            </a:r>
          </a:p>
          <a:p>
            <a:pPr marL="1035558" indent="-692658">
              <a:buNone/>
            </a:pPr>
            <a:r>
              <a:rPr lang="en-US" sz="1200" dirty="0"/>
              <a:t>7.3  Describe the types of transmission media used in networks.</a:t>
            </a:r>
          </a:p>
          <a:p>
            <a:pPr marL="1035558" indent="-692658">
              <a:buNone/>
            </a:pPr>
            <a:r>
              <a:rPr lang="en-US" sz="1200" dirty="0"/>
              <a:t>7.4  Describe the basic hardware devices necessary for networks.</a:t>
            </a:r>
          </a:p>
          <a:p>
            <a:pPr marL="1035558" indent="-692658">
              <a:buNone/>
            </a:pPr>
            <a:r>
              <a:rPr lang="en-US" sz="1200" dirty="0"/>
              <a:t>7.5  Describe the type of software necessary for networks.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a:t>
            </a:fld>
            <a:endParaRPr lang="en-US" dirty="0"/>
          </a:p>
        </p:txBody>
      </p:sp>
    </p:spTree>
    <p:extLst>
      <p:ext uri="{BB962C8B-B14F-4D97-AF65-F5344CB8AC3E}">
        <p14:creationId xmlns:p14="http://schemas.microsoft.com/office/powerpoint/2010/main" val="374133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tx1"/>
                </a:solidFill>
              </a:rPr>
              <a:t>The</a:t>
            </a:r>
            <a:r>
              <a:rPr lang="en-US" sz="1200" baseline="0" dirty="0">
                <a:solidFill>
                  <a:schemeClr val="tx1"/>
                </a:solidFill>
              </a:rPr>
              <a:t> two objectives involved in understanding how to connect to the Internet are:</a:t>
            </a:r>
          </a:p>
          <a:p>
            <a:pPr marL="1035558" indent="-692658">
              <a:spcBef>
                <a:spcPts val="0"/>
              </a:spcBef>
              <a:spcAft>
                <a:spcPts val="2400"/>
              </a:spcAft>
              <a:buNone/>
            </a:pPr>
            <a:r>
              <a:rPr lang="en-US" sz="1200" dirty="0"/>
              <a:t>7.6  Summarize the broadband options available to access the Internet.</a:t>
            </a:r>
          </a:p>
          <a:p>
            <a:pPr marL="1035558" indent="-692658">
              <a:spcBef>
                <a:spcPts val="0"/>
              </a:spcBef>
              <a:spcAft>
                <a:spcPts val="2400"/>
              </a:spcAft>
              <a:buNone/>
            </a:pPr>
            <a:r>
              <a:rPr lang="en-US" sz="1200" dirty="0"/>
              <a:t>7.7  Summarize how to access the Internet wirelessly.</a:t>
            </a:r>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dirty="0"/>
          </a:p>
        </p:txBody>
      </p:sp>
    </p:spTree>
    <p:extLst>
      <p:ext uri="{BB962C8B-B14F-4D97-AF65-F5344CB8AC3E}">
        <p14:creationId xmlns:p14="http://schemas.microsoft.com/office/powerpoint/2010/main" val="233925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kern="1200" dirty="0">
                <a:solidFill>
                  <a:schemeClr val="tx1"/>
                </a:solidFill>
                <a:ea typeface="+mn-ea"/>
                <a:cs typeface="+mn-cs"/>
              </a:rPr>
              <a:t>A computer </a:t>
            </a:r>
            <a:r>
              <a:rPr lang="en-US" sz="1200" b="0" kern="1200" dirty="0">
                <a:solidFill>
                  <a:schemeClr val="tx1"/>
                </a:solidFill>
                <a:ea typeface="+mn-ea"/>
                <a:cs typeface="+mn-cs"/>
              </a:rPr>
              <a:t>network</a:t>
            </a:r>
            <a:r>
              <a:rPr lang="en-US" sz="1200" kern="1200" dirty="0">
                <a:solidFill>
                  <a:schemeClr val="tx1"/>
                </a:solidFill>
                <a:ea typeface="+mn-ea"/>
                <a:cs typeface="+mn-cs"/>
              </a:rPr>
              <a:t> is simply two or more computers that are connected via software and hardware so that they can communicate with each other. </a:t>
            </a:r>
          </a:p>
          <a:p>
            <a:pPr marL="171450" indent="-171450">
              <a:buFont typeface="Arial" pitchFamily="34" charset="0"/>
              <a:buChar char="•"/>
            </a:pPr>
            <a:r>
              <a:rPr lang="en-US" sz="1200" kern="1200" dirty="0">
                <a:solidFill>
                  <a:schemeClr val="tx1"/>
                </a:solidFill>
                <a:ea typeface="+mn-ea"/>
                <a:cs typeface="+mn-cs"/>
              </a:rPr>
              <a:t>Each device connected to a network is referred to as a </a:t>
            </a:r>
            <a:r>
              <a:rPr lang="en-US" sz="1200" b="0" kern="1200" dirty="0">
                <a:solidFill>
                  <a:schemeClr val="tx1"/>
                </a:solidFill>
                <a:ea typeface="+mn-ea"/>
                <a:cs typeface="+mn-cs"/>
              </a:rPr>
              <a:t>node.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a:solidFill>
                  <a:schemeClr val="tx1"/>
                </a:solidFill>
                <a:effectLst/>
                <a:ea typeface="+mn-ea"/>
                <a:cs typeface="+mn-cs"/>
              </a:rPr>
              <a:t>A node can be a computer, a peripheral such as a printer or game console, or a network device such as a</a:t>
            </a:r>
            <a:r>
              <a:rPr lang="en-US" sz="1200" kern="1200" baseline="0" dirty="0">
                <a:solidFill>
                  <a:schemeClr val="tx1"/>
                </a:solidFill>
                <a:effectLst/>
                <a:ea typeface="+mn-ea"/>
                <a:cs typeface="+mn-cs"/>
              </a:rPr>
              <a:t> router.</a:t>
            </a:r>
          </a:p>
        </p:txBody>
      </p:sp>
      <p:sp>
        <p:nvSpPr>
          <p:cNvPr id="4" name="Slide Number Placeholder 3"/>
          <p:cNvSpPr>
            <a:spLocks noGrp="1"/>
          </p:cNvSpPr>
          <p:nvPr>
            <p:ph type="sldNum" sz="quarter" idx="10"/>
          </p:nvPr>
        </p:nvSpPr>
        <p:spPr/>
        <p:txBody>
          <a:bodyPr/>
          <a:lstStyle/>
          <a:p>
            <a:pPr>
              <a:defRPr/>
            </a:pPr>
            <a:fld id="{0FCA0123-C110-4221-AFA9-204FA76276BE}" type="slidenum">
              <a:rPr lang="en-US" smtClean="0"/>
              <a:pPr>
                <a:defRPr/>
              </a:pPr>
              <a:t>7</a:t>
            </a:fld>
            <a:endParaRPr lang="en-US" dirty="0"/>
          </a:p>
        </p:txBody>
      </p:sp>
    </p:spTree>
    <p:extLst>
      <p:ext uri="{BB962C8B-B14F-4D97-AF65-F5344CB8AC3E}">
        <p14:creationId xmlns:p14="http://schemas.microsoft.com/office/powerpoint/2010/main" val="1646885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several benefits to having computers networked: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Sharing an Internet connection: A network lets you share the high-speed Internet connection coming into your home.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Sharing printers and other peripherals: Networks let you share printers and other peripheral devices.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Sharing files: You can share files between networked computers without having to use portable storage devices to transfer the files.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Common communications: Computers running different operating systems can communicate on the same network.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major disadvantage of networks is the setup time.</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1396240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spcAft>
                <a:spcPts val="2400"/>
              </a:spcAft>
              <a:buFont typeface="Arial" panose="020B0604020202020204" pitchFamily="34" charset="0"/>
              <a:buChar char="•"/>
            </a:pPr>
            <a:r>
              <a:rPr lang="en-US" dirty="0">
                <a:solidFill>
                  <a:srgbClr val="0070C0"/>
                </a:solidFill>
              </a:rPr>
              <a:t>The</a:t>
            </a:r>
            <a:r>
              <a:rPr lang="en-US" baseline="0" dirty="0">
                <a:solidFill>
                  <a:srgbClr val="0070C0"/>
                </a:solidFill>
              </a:rPr>
              <a:t> following terms help us understand how d</a:t>
            </a:r>
            <a:r>
              <a:rPr lang="en-US" dirty="0">
                <a:solidFill>
                  <a:srgbClr val="0070C0"/>
                </a:solidFill>
              </a:rPr>
              <a:t>ata moves through networks.</a:t>
            </a:r>
          </a:p>
          <a:p>
            <a:pPr marL="628650" lvl="1" indent="-171450">
              <a:spcBef>
                <a:spcPts val="0"/>
              </a:spcBef>
              <a:spcAft>
                <a:spcPts val="2400"/>
              </a:spcAft>
              <a:buFont typeface="Arial" panose="020B0604020202020204" pitchFamily="34" charset="0"/>
              <a:buChar char="•"/>
            </a:pPr>
            <a:r>
              <a:rPr lang="en-US" dirty="0"/>
              <a:t>Data transfer rate (bandwidth) is the maximum speed data can be transmitted.</a:t>
            </a:r>
          </a:p>
          <a:p>
            <a:pPr marL="628650" lvl="1" indent="-171450">
              <a:spcBef>
                <a:spcPts val="0"/>
              </a:spcBef>
              <a:spcAft>
                <a:spcPts val="2400"/>
              </a:spcAft>
              <a:buFont typeface="Arial" panose="020B0604020202020204" pitchFamily="34" charset="0"/>
              <a:buChar char="•"/>
            </a:pPr>
            <a:r>
              <a:rPr lang="en-US" dirty="0"/>
              <a:t>Throughput is the actual speed data is transferred.</a:t>
            </a:r>
          </a:p>
          <a:p>
            <a:pPr marL="628650" lvl="1" indent="-171450">
              <a:spcBef>
                <a:spcPts val="0"/>
              </a:spcBef>
              <a:spcAft>
                <a:spcPts val="2400"/>
              </a:spcAft>
              <a:buFont typeface="Arial" panose="020B0604020202020204" pitchFamily="34" charset="0"/>
              <a:buChar char="•"/>
            </a:pPr>
            <a:r>
              <a:rPr lang="en-US" dirty="0"/>
              <a:t>Data</a:t>
            </a:r>
            <a:r>
              <a:rPr lang="en-US" baseline="0" dirty="0"/>
              <a:t> transfer is m</a:t>
            </a:r>
            <a:r>
              <a:rPr lang="en-US" dirty="0"/>
              <a:t>easured in megabits per second (</a:t>
            </a:r>
            <a:r>
              <a:rPr lang="en-US" dirty="0" err="1"/>
              <a:t>Mbps</a:t>
            </a:r>
            <a:r>
              <a:rPr lang="en-US" dirty="0"/>
              <a:t>).</a:t>
            </a:r>
          </a:p>
        </p:txBody>
      </p:sp>
      <p:sp>
        <p:nvSpPr>
          <p:cNvPr id="4" name="Slide Number Placeholder 3"/>
          <p:cNvSpPr>
            <a:spLocks noGrp="1"/>
          </p:cNvSpPr>
          <p:nvPr>
            <p:ph type="sldNum" sz="quarter" idx="10"/>
          </p:nvPr>
        </p:nvSpPr>
        <p:spPr/>
        <p:txBody>
          <a:bodyPr/>
          <a:lstStyle/>
          <a:p>
            <a:fld id="{277E2621-405C-4F83-9120-2E9601611C17}" type="slidenum">
              <a:rPr lang="en-US" smtClean="0"/>
              <a:pPr/>
              <a:t>9</a:t>
            </a:fld>
            <a:endParaRPr lang="en-US" dirty="0"/>
          </a:p>
        </p:txBody>
      </p:sp>
    </p:spTree>
    <p:extLst>
      <p:ext uri="{BB962C8B-B14F-4D97-AF65-F5344CB8AC3E}">
        <p14:creationId xmlns:p14="http://schemas.microsoft.com/office/powerpoint/2010/main" val="30292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35713" y="113072"/>
            <a:ext cx="2133600" cy="182880"/>
          </a:xfrm>
          <a:prstGeom prst="rect">
            <a:avLst/>
          </a:prstGeom>
        </p:spPr>
        <p:txBody>
          <a:bodyPr/>
          <a:lstStyle>
            <a:lvl1pPr>
              <a:defRPr>
                <a:solidFill>
                  <a:schemeClr val="tx1"/>
                </a:solidFill>
              </a:defRPr>
            </a:lvl1pPr>
          </a:lstStyle>
          <a:p>
            <a:endParaRPr lang="en-US" dirty="0"/>
          </a:p>
        </p:txBody>
      </p:sp>
      <p:sp>
        <p:nvSpPr>
          <p:cNvPr id="4" name="Slide Number Placeholder 3"/>
          <p:cNvSpPr>
            <a:spLocks noGrp="1"/>
          </p:cNvSpPr>
          <p:nvPr>
            <p:ph type="sldNum" sz="quarter" idx="12"/>
          </p:nvPr>
        </p:nvSpPr>
        <p:spPr>
          <a:xfrm>
            <a:off x="8469312" y="113072"/>
            <a:ext cx="551783" cy="182880"/>
          </a:xfrm>
          <a:prstGeom prst="rect">
            <a:avLst/>
          </a:prstGeom>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410" y="6376789"/>
            <a:ext cx="918000" cy="279915"/>
          </a:xfrm>
          <a:prstGeom prst="rect">
            <a:avLst/>
          </a:prstGeom>
        </p:spPr>
      </p:pic>
      <p:sp>
        <p:nvSpPr>
          <p:cNvPr id="10" name="TextBox 9"/>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1"/>
          </p:nvPr>
        </p:nvSpPr>
        <p:spPr>
          <a:xfrm>
            <a:off x="6335713" y="113072"/>
            <a:ext cx="2133600" cy="182880"/>
          </a:xfrm>
          <a:prstGeom prst="rect">
            <a:avLst/>
          </a:prstGeom>
        </p:spPr>
        <p:txBody>
          <a:bodyPr/>
          <a:lstStyle/>
          <a:p>
            <a:endParaRPr lang="en-US" dirty="0"/>
          </a:p>
        </p:txBody>
      </p:sp>
      <p:sp>
        <p:nvSpPr>
          <p:cNvPr id="5" name="Slide Number Placeholder 4"/>
          <p:cNvSpPr>
            <a:spLocks noGrp="1"/>
          </p:cNvSpPr>
          <p:nvPr>
            <p:ph type="sldNum" sz="quarter" idx="12"/>
          </p:nvPr>
        </p:nvSpPr>
        <p:spPr>
          <a:xfrm>
            <a:off x="8469312" y="113072"/>
            <a:ext cx="551783" cy="182880"/>
          </a:xfrm>
          <a:prstGeom prst="rect">
            <a:avLst/>
          </a:prstGeo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69312" y="113072"/>
            <a:ext cx="551783" cy="182880"/>
          </a:xfrm>
          <a:prstGeom prst="rect">
            <a:avLst/>
          </a:prstGeom>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a:xfrm>
            <a:off x="6335713" y="113072"/>
            <a:ext cx="2133600" cy="182880"/>
          </a:xfrm>
          <a:prstGeom prst="rect">
            <a:avLst/>
          </a:prstGeom>
        </p:spPr>
        <p:txBody>
          <a:bodyPr/>
          <a:lstStyle>
            <a:lvl1pPr>
              <a:defRPr>
                <a:solidFill>
                  <a:schemeClr val="tx1"/>
                </a:solidFill>
              </a:defRPr>
            </a:lvl1pPr>
          </a:lstStyle>
          <a:p>
            <a:endParaRPr lang="en-US" dirty="0"/>
          </a:p>
        </p:txBody>
      </p:sp>
      <p:sp>
        <p:nvSpPr>
          <p:cNvPr id="4" name="Slide Number Placeholder 3"/>
          <p:cNvSpPr>
            <a:spLocks noGrp="1"/>
          </p:cNvSpPr>
          <p:nvPr>
            <p:ph type="sldNum" sz="quarter" idx="12"/>
          </p:nvPr>
        </p:nvSpPr>
        <p:spPr>
          <a:xfrm>
            <a:off x="8469312" y="113072"/>
            <a:ext cx="551783" cy="182880"/>
          </a:xfrm>
          <a:prstGeom prst="rect">
            <a:avLst/>
          </a:prstGeom>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410" y="6376789"/>
            <a:ext cx="918000" cy="279915"/>
          </a:xfrm>
          <a:prstGeom prst="rect">
            <a:avLst/>
          </a:prstGeom>
        </p:spPr>
      </p:pic>
      <p:sp>
        <p:nvSpPr>
          <p:cNvPr id="9" name="TextBox 8"/>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335713" y="113072"/>
            <a:ext cx="2133600" cy="182880"/>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69312" y="113072"/>
            <a:ext cx="551783" cy="182880"/>
          </a:xfrm>
          <a:prstGeom prst="rect">
            <a:avLst/>
          </a:prstGeom>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335713" y="113072"/>
            <a:ext cx="2133600" cy="182880"/>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69312" y="113072"/>
            <a:ext cx="551783" cy="182880"/>
          </a:xfrm>
          <a:prstGeom prst="rect">
            <a:avLst/>
          </a:prstGeom>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a:t>Click to edit Master title style</a:t>
            </a:r>
            <a:endParaRPr lang="en-US" dirty="0"/>
          </a:p>
        </p:txBody>
      </p:sp>
      <p:sp>
        <p:nvSpPr>
          <p:cNvPr id="3" name="Date Placeholder 2"/>
          <p:cNvSpPr>
            <a:spLocks noGrp="1"/>
          </p:cNvSpPr>
          <p:nvPr>
            <p:ph type="dt" sz="half" idx="10"/>
          </p:nvPr>
        </p:nvSpPr>
        <p:spPr>
          <a:xfrm>
            <a:off x="6335713" y="113072"/>
            <a:ext cx="2133600" cy="182880"/>
          </a:xfrm>
          <a:prstGeom prst="rect">
            <a:avLst/>
          </a:prstGeom>
        </p:spPr>
        <p:txBody>
          <a:bodyPr/>
          <a:lstStyle/>
          <a:p>
            <a:endParaRPr lang="en-US" dirty="0"/>
          </a:p>
        </p:txBody>
      </p:sp>
      <p:sp>
        <p:nvSpPr>
          <p:cNvPr id="5" name="Slide Number Placeholder 4"/>
          <p:cNvSpPr>
            <a:spLocks noGrp="1"/>
          </p:cNvSpPr>
          <p:nvPr>
            <p:ph type="sldNum" sz="quarter" idx="12"/>
          </p:nvPr>
        </p:nvSpPr>
        <p:spPr>
          <a:xfrm>
            <a:off x="8469312" y="113072"/>
            <a:ext cx="551783" cy="182880"/>
          </a:xfrm>
          <a:prstGeom prst="rect">
            <a:avLst/>
          </a:prstGeom>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2017, 2016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hf sldNum="0"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chemeClr val="tx1"/>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2052" y="2604933"/>
            <a:ext cx="5409566" cy="714952"/>
          </a:xfrm>
        </p:spPr>
        <p:txBody>
          <a:bodyPr>
            <a:normAutofit/>
          </a:bodyPr>
          <a:lstStyle/>
          <a:p>
            <a:r>
              <a:rPr lang="en-US" b="0" spc="127" dirty="0">
                <a:latin typeface="Arial Narrow" panose="020B0606020202030204" pitchFamily="34" charset="0"/>
              </a:rPr>
              <a:t>TECHNOLOGY IN ACTION</a:t>
            </a:r>
          </a:p>
        </p:txBody>
      </p:sp>
      <p:sp>
        <p:nvSpPr>
          <p:cNvPr id="6" name="Title 1"/>
          <p:cNvSpPr txBox="1">
            <a:spLocks/>
          </p:cNvSpPr>
          <p:nvPr/>
        </p:nvSpPr>
        <p:spPr>
          <a:xfrm>
            <a:off x="3732052" y="3886200"/>
            <a:ext cx="5107148" cy="630542"/>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600" b="1" kern="1200">
                <a:solidFill>
                  <a:schemeClr val="bg1"/>
                </a:solidFill>
                <a:latin typeface="Times New Roman" panose="02020603050405020304" pitchFamily="18" charset="0"/>
                <a:ea typeface="+mj-ea"/>
                <a:cs typeface="Times New Roman" panose="02020603050405020304" pitchFamily="18" charset="0"/>
              </a:defRPr>
            </a:lvl1pPr>
          </a:lstStyle>
          <a:p>
            <a:r>
              <a:rPr lang="en-US" dirty="0">
                <a:solidFill>
                  <a:schemeClr val="tx1"/>
                </a:solidFill>
              </a:rPr>
              <a:t>Chapter 7</a:t>
            </a:r>
          </a:p>
        </p:txBody>
      </p:sp>
      <p:sp>
        <p:nvSpPr>
          <p:cNvPr id="8" name="Subtitle 2"/>
          <p:cNvSpPr txBox="1">
            <a:spLocks/>
          </p:cNvSpPr>
          <p:nvPr/>
        </p:nvSpPr>
        <p:spPr>
          <a:xfrm>
            <a:off x="3732052" y="4516742"/>
            <a:ext cx="5433719" cy="1350658"/>
          </a:xfrm>
          <a:prstGeom prst="rect">
            <a:avLst/>
          </a:prstGeom>
        </p:spPr>
        <p:txBody>
          <a:bodyPr vert="horz" lIns="0" tIns="0" rIns="0" bIns="0" rtlCol="0">
            <a:noAutofit/>
          </a:bodyPr>
          <a:lstStyle>
            <a:lvl1pPr marL="0" indent="0" algn="l" defTabSz="914400" rtl="0" eaLnBrk="1" latinLnBrk="0" hangingPunct="1">
              <a:spcBef>
                <a:spcPts val="0"/>
              </a:spcBef>
              <a:buClr>
                <a:srgbClr val="007FA3"/>
              </a:buClr>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spcBef>
                <a:spcPts val="6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rgbClr val="007FA3"/>
              </a:buClr>
              <a:buFont typeface="Wingdings" panose="05000000000000000000"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rgbClr val="007FA3"/>
              </a:buClr>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pPr>
            <a:r>
              <a:rPr lang="en-US" sz="2400" dirty="0">
                <a:latin typeface="+mj-lt"/>
              </a:rPr>
              <a:t>Networking: Connecting Computing Devices</a:t>
            </a:r>
          </a:p>
        </p:txBody>
      </p:sp>
      <p:sp>
        <p:nvSpPr>
          <p:cNvPr id="4" name="TextBox 3"/>
          <p:cNvSpPr txBox="1"/>
          <p:nvPr/>
        </p:nvSpPr>
        <p:spPr>
          <a:xfrm>
            <a:off x="3732052" y="3319885"/>
            <a:ext cx="5409566" cy="369332"/>
          </a:xfrm>
          <a:prstGeom prst="rect">
            <a:avLst/>
          </a:prstGeom>
          <a:solidFill>
            <a:schemeClr val="bg1"/>
          </a:solidFill>
        </p:spPr>
        <p:txBody>
          <a:bodyPr wrap="square" rtlCol="0">
            <a:spAutoFit/>
          </a:bodyPr>
          <a:lstStyle/>
          <a:p>
            <a:r>
              <a:rPr lang="en-US" dirty="0"/>
              <a:t>Alan </a:t>
            </a:r>
            <a:r>
              <a:rPr lang="en-US" b="1" dirty="0"/>
              <a:t>Evans</a:t>
            </a:r>
            <a:r>
              <a:rPr lang="en-US" dirty="0"/>
              <a:t> * Kendall </a:t>
            </a:r>
            <a:r>
              <a:rPr lang="en-US" b="1" dirty="0"/>
              <a:t>Martin</a:t>
            </a:r>
            <a:r>
              <a:rPr lang="en-US" dirty="0"/>
              <a:t> * Mary Anne </a:t>
            </a:r>
            <a:r>
              <a:rPr lang="en-US" b="1" dirty="0" err="1"/>
              <a:t>Poatsy</a:t>
            </a:r>
            <a:endParaRPr lang="en-US" b="1" dirty="0"/>
          </a:p>
        </p:txBody>
      </p:sp>
      <p:graphicFrame>
        <p:nvGraphicFramePr>
          <p:cNvPr id="7" name="Object 6"/>
          <p:cNvGraphicFramePr>
            <a:graphicFrameLocks noChangeAspect="1"/>
          </p:cNvGraphicFramePr>
          <p:nvPr>
            <p:extLst>
              <p:ext uri="{D42A27DB-BD31-4B8C-83A1-F6EECF244321}">
                <p14:modId xmlns:p14="http://schemas.microsoft.com/office/powerpoint/2010/main" val="1189680971"/>
              </p:ext>
            </p:extLst>
          </p:nvPr>
        </p:nvGraphicFramePr>
        <p:xfrm>
          <a:off x="152400" y="1303210"/>
          <a:ext cx="3432599" cy="4402681"/>
        </p:xfrm>
        <a:graphic>
          <a:graphicData uri="http://schemas.openxmlformats.org/presentationml/2006/ole">
            <mc:AlternateContent xmlns:mc="http://schemas.openxmlformats.org/markup-compatibility/2006">
              <mc:Choice xmlns:v="urn:schemas-microsoft-com:vml" Requires="v">
                <p:oleObj spid="_x0000_s1148" name="Acrobat Document" r:id="rId4" imgW="1752201" imgH="2247829" progId="AcroExch.Document.DC">
                  <p:embed/>
                </p:oleObj>
              </mc:Choice>
              <mc:Fallback>
                <p:oleObj name="Acrobat Document" r:id="rId4" imgW="1752201" imgH="2247829" progId="AcroExch.Document.DC">
                  <p:embed/>
                  <p:pic>
                    <p:nvPicPr>
                      <p:cNvPr id="0" name=""/>
                      <p:cNvPicPr/>
                      <p:nvPr/>
                    </p:nvPicPr>
                    <p:blipFill>
                      <a:blip r:embed="rId5"/>
                      <a:stretch>
                        <a:fillRect/>
                      </a:stretch>
                    </p:blipFill>
                    <p:spPr>
                      <a:xfrm>
                        <a:off x="152400" y="1303210"/>
                        <a:ext cx="3432599" cy="4402681"/>
                      </a:xfrm>
                      <a:prstGeom prst="rect">
                        <a:avLst/>
                      </a:prstGeom>
                    </p:spPr>
                  </p:pic>
                </p:oleObj>
              </mc:Fallback>
            </mc:AlternateContent>
          </a:graphicData>
        </a:graphic>
      </p:graphicFrame>
    </p:spTree>
    <p:extLst>
      <p:ext uri="{BB962C8B-B14F-4D97-AF65-F5344CB8AC3E}">
        <p14:creationId xmlns:p14="http://schemas.microsoft.com/office/powerpoint/2010/main" val="1197684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Network Architectures</a:t>
            </a:r>
            <a:r>
              <a:rPr lang="en-US" sz="3000" dirty="0"/>
              <a:t/>
            </a:r>
            <a:br>
              <a:rPr lang="en-US" sz="3000" dirty="0"/>
            </a:br>
            <a:r>
              <a:rPr lang="en-US" sz="3200" dirty="0"/>
              <a:t>Network Designs (1 of 3) </a:t>
            </a:r>
            <a:r>
              <a:rPr lang="en-US" sz="2000" dirty="0"/>
              <a:t>(Objective 7.2)</a:t>
            </a:r>
            <a:endParaRPr lang="en-US" sz="2850" dirty="0"/>
          </a:p>
        </p:txBody>
      </p:sp>
      <p:sp>
        <p:nvSpPr>
          <p:cNvPr id="3" name="Content Placeholder 2"/>
          <p:cNvSpPr>
            <a:spLocks noGrp="1"/>
          </p:cNvSpPr>
          <p:nvPr>
            <p:ph idx="1"/>
          </p:nvPr>
        </p:nvSpPr>
        <p:spPr>
          <a:xfrm>
            <a:off x="457200" y="1600200"/>
            <a:ext cx="5867400" cy="5105400"/>
          </a:xfrm>
        </p:spPr>
        <p:txBody>
          <a:bodyPr>
            <a:normAutofit/>
          </a:bodyPr>
          <a:lstStyle/>
          <a:p>
            <a:pPr>
              <a:spcBef>
                <a:spcPts val="0"/>
              </a:spcBef>
              <a:spcAft>
                <a:spcPts val="1800"/>
              </a:spcAft>
            </a:pPr>
            <a:r>
              <a:rPr lang="en-US" dirty="0">
                <a:solidFill>
                  <a:srgbClr val="0070C0"/>
                </a:solidFill>
              </a:rPr>
              <a:t>Networks can be classified by distance</a:t>
            </a:r>
          </a:p>
          <a:p>
            <a:pPr lvl="1">
              <a:spcBef>
                <a:spcPts val="0"/>
              </a:spcBef>
              <a:spcAft>
                <a:spcPts val="1800"/>
              </a:spcAft>
            </a:pPr>
            <a:r>
              <a:rPr lang="en-US" dirty="0"/>
              <a:t>Personal area network (PAN)</a:t>
            </a:r>
          </a:p>
          <a:p>
            <a:pPr lvl="1">
              <a:spcBef>
                <a:spcPts val="0"/>
              </a:spcBef>
              <a:spcAft>
                <a:spcPts val="1800"/>
              </a:spcAft>
            </a:pPr>
            <a:r>
              <a:rPr lang="en-US" dirty="0"/>
              <a:t>Local area network (LAN)</a:t>
            </a:r>
          </a:p>
          <a:p>
            <a:pPr lvl="1">
              <a:spcBef>
                <a:spcPts val="0"/>
              </a:spcBef>
              <a:spcAft>
                <a:spcPts val="1800"/>
              </a:spcAft>
            </a:pPr>
            <a:r>
              <a:rPr lang="en-US" dirty="0"/>
              <a:t>Home area network (HAN)</a:t>
            </a:r>
          </a:p>
          <a:p>
            <a:pPr lvl="1">
              <a:spcBef>
                <a:spcPts val="0"/>
              </a:spcBef>
              <a:spcAft>
                <a:spcPts val="1800"/>
              </a:spcAft>
            </a:pPr>
            <a:r>
              <a:rPr lang="en-US" dirty="0"/>
              <a:t>Metropolitan area network (MAN)</a:t>
            </a:r>
          </a:p>
          <a:p>
            <a:pPr lvl="1">
              <a:spcBef>
                <a:spcPts val="0"/>
              </a:spcBef>
              <a:spcAft>
                <a:spcPts val="1800"/>
              </a:spcAft>
            </a:pPr>
            <a:r>
              <a:rPr lang="en-US" dirty="0"/>
              <a:t>Wide area network (WAN)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3352800"/>
            <a:ext cx="3015584" cy="2646328"/>
          </a:xfrm>
          <a:prstGeom prst="rect">
            <a:avLst/>
          </a:prstGeom>
        </p:spPr>
      </p:pic>
    </p:spTree>
    <p:extLst>
      <p:ext uri="{BB962C8B-B14F-4D97-AF65-F5344CB8AC3E}">
        <p14:creationId xmlns:p14="http://schemas.microsoft.com/office/powerpoint/2010/main" val="113565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458" y="2261196"/>
            <a:ext cx="4735374" cy="2996603"/>
          </a:xfrm>
          <a:prstGeom prst="rect">
            <a:avLst/>
          </a:prstGeom>
        </p:spPr>
      </p:pic>
      <p:sp>
        <p:nvSpPr>
          <p:cNvPr id="2" name="Title 1"/>
          <p:cNvSpPr>
            <a:spLocks noGrp="1"/>
          </p:cNvSpPr>
          <p:nvPr>
            <p:ph type="title"/>
          </p:nvPr>
        </p:nvSpPr>
        <p:spPr>
          <a:xfrm>
            <a:off x="457200" y="0"/>
            <a:ext cx="8686800" cy="1600200"/>
          </a:xfrm>
        </p:spPr>
        <p:txBody>
          <a:bodyPr>
            <a:normAutofit/>
          </a:bodyPr>
          <a:lstStyle/>
          <a:p>
            <a:r>
              <a:rPr lang="en-US" dirty="0"/>
              <a:t>Network Architectures</a:t>
            </a:r>
            <a:br>
              <a:rPr lang="en-US" dirty="0"/>
            </a:br>
            <a:r>
              <a:rPr lang="en-US" sz="3200" dirty="0"/>
              <a:t>Network Designs (2 of 3) </a:t>
            </a:r>
            <a:r>
              <a:rPr lang="en-US" sz="2000" dirty="0"/>
              <a:t>(Objective 7.2)</a:t>
            </a:r>
            <a:endParaRPr lang="en-US" sz="2850" dirty="0"/>
          </a:p>
        </p:txBody>
      </p:sp>
      <p:sp>
        <p:nvSpPr>
          <p:cNvPr id="3" name="Content Placeholder 2"/>
          <p:cNvSpPr>
            <a:spLocks noGrp="1"/>
          </p:cNvSpPr>
          <p:nvPr>
            <p:ph idx="1"/>
          </p:nvPr>
        </p:nvSpPr>
        <p:spPr>
          <a:xfrm>
            <a:off x="457200" y="1600200"/>
            <a:ext cx="4067666" cy="4648200"/>
          </a:xfrm>
        </p:spPr>
        <p:txBody>
          <a:bodyPr>
            <a:normAutofit/>
          </a:bodyPr>
          <a:lstStyle/>
          <a:p>
            <a:pPr>
              <a:lnSpc>
                <a:spcPct val="110000"/>
              </a:lnSpc>
              <a:spcAft>
                <a:spcPts val="900"/>
              </a:spcAft>
            </a:pPr>
            <a:r>
              <a:rPr lang="en-US" dirty="0">
                <a:solidFill>
                  <a:srgbClr val="0070C0"/>
                </a:solidFill>
              </a:rPr>
              <a:t>Networks can be classified by levels of administration</a:t>
            </a:r>
          </a:p>
          <a:p>
            <a:pPr lvl="1">
              <a:lnSpc>
                <a:spcPct val="110000"/>
              </a:lnSpc>
              <a:spcAft>
                <a:spcPts val="900"/>
              </a:spcAft>
            </a:pPr>
            <a:r>
              <a:rPr lang="en-US" dirty="0"/>
              <a:t>Client/server network</a:t>
            </a:r>
          </a:p>
          <a:p>
            <a:pPr lvl="1">
              <a:lnSpc>
                <a:spcPct val="110000"/>
              </a:lnSpc>
              <a:spcAft>
                <a:spcPts val="900"/>
              </a:spcAft>
            </a:pPr>
            <a:r>
              <a:rPr lang="en-US" dirty="0"/>
              <a:t>Peer-to-peer (P2P) network</a:t>
            </a:r>
          </a:p>
        </p:txBody>
      </p:sp>
    </p:spTree>
    <p:extLst>
      <p:ext uri="{BB962C8B-B14F-4D97-AF65-F5344CB8AC3E}">
        <p14:creationId xmlns:p14="http://schemas.microsoft.com/office/powerpoint/2010/main" val="238076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rmAutofit/>
          </a:bodyPr>
          <a:lstStyle/>
          <a:p>
            <a:r>
              <a:rPr lang="en-US" dirty="0"/>
              <a:t>Network Architectures</a:t>
            </a:r>
            <a:br>
              <a:rPr lang="en-US" dirty="0"/>
            </a:br>
            <a:r>
              <a:rPr lang="en-US" sz="3200" dirty="0"/>
              <a:t>Network Designs (3 of 3) </a:t>
            </a:r>
            <a:r>
              <a:rPr lang="en-US" sz="2000" dirty="0"/>
              <a:t>(Objective 7.2)</a:t>
            </a:r>
            <a:endParaRPr lang="en-US" dirty="0">
              <a:effectLst/>
            </a:endParaRPr>
          </a:p>
        </p:txBody>
      </p:sp>
      <p:sp>
        <p:nvSpPr>
          <p:cNvPr id="9" name="Content Placeholder 8"/>
          <p:cNvSpPr>
            <a:spLocks noGrp="1"/>
          </p:cNvSpPr>
          <p:nvPr>
            <p:ph idx="1"/>
          </p:nvPr>
        </p:nvSpPr>
        <p:spPr>
          <a:xfrm>
            <a:off x="457200" y="1600200"/>
            <a:ext cx="8229600" cy="5029200"/>
          </a:xfrm>
        </p:spPr>
        <p:txBody>
          <a:bodyPr>
            <a:normAutofit/>
          </a:bodyPr>
          <a:lstStyle/>
          <a:p>
            <a:pPr>
              <a:spcBef>
                <a:spcPts val="0"/>
              </a:spcBef>
              <a:spcAft>
                <a:spcPts val="1800"/>
              </a:spcAft>
            </a:pPr>
            <a:r>
              <a:rPr lang="en-GB" dirty="0">
                <a:solidFill>
                  <a:srgbClr val="0070C0"/>
                </a:solidFill>
              </a:rPr>
              <a:t>Networks can be classified by the protocols used</a:t>
            </a:r>
          </a:p>
          <a:p>
            <a:pPr lvl="1">
              <a:spcBef>
                <a:spcPts val="0"/>
              </a:spcBef>
              <a:spcAft>
                <a:spcPts val="1800"/>
              </a:spcAft>
            </a:pPr>
            <a:r>
              <a:rPr lang="en-GB" dirty="0">
                <a:solidFill>
                  <a:srgbClr val="000000"/>
                </a:solidFill>
              </a:rPr>
              <a:t>Ethernet</a:t>
            </a:r>
          </a:p>
          <a:p>
            <a:pPr lvl="2">
              <a:spcBef>
                <a:spcPts val="0"/>
              </a:spcBef>
              <a:spcAft>
                <a:spcPts val="1800"/>
              </a:spcAft>
            </a:pPr>
            <a:r>
              <a:rPr lang="en-US" dirty="0">
                <a:solidFill>
                  <a:srgbClr val="000000"/>
                </a:solidFill>
              </a:rPr>
              <a:t>Developed by the Institute of Electrical and Electronics Engineers (IEEE)</a:t>
            </a:r>
            <a:endParaRPr lang="en-GB" dirty="0">
              <a:solidFill>
                <a:srgbClr val="000000"/>
              </a:solidFill>
            </a:endParaRPr>
          </a:p>
          <a:p>
            <a:pPr lvl="2">
              <a:spcBef>
                <a:spcPts val="0"/>
              </a:spcBef>
              <a:spcAft>
                <a:spcPts val="1800"/>
              </a:spcAft>
            </a:pPr>
            <a:r>
              <a:rPr lang="en-GB" dirty="0">
                <a:solidFill>
                  <a:srgbClr val="000000"/>
                </a:solidFill>
              </a:rPr>
              <a:t>Wireless networks</a:t>
            </a:r>
          </a:p>
          <a:p>
            <a:pPr lvl="2">
              <a:spcBef>
                <a:spcPts val="0"/>
              </a:spcBef>
              <a:spcAft>
                <a:spcPts val="1800"/>
              </a:spcAft>
            </a:pPr>
            <a:r>
              <a:rPr lang="en-GB" dirty="0">
                <a:solidFill>
                  <a:srgbClr val="000000"/>
                </a:solidFill>
              </a:rPr>
              <a:t>Wired networks</a:t>
            </a:r>
          </a:p>
          <a:p>
            <a:pPr lvl="1">
              <a:spcBef>
                <a:spcPts val="0"/>
              </a:spcBef>
              <a:spcAft>
                <a:spcPts val="1800"/>
              </a:spcAft>
            </a:pPr>
            <a:r>
              <a:rPr lang="en-GB" dirty="0">
                <a:solidFill>
                  <a:srgbClr val="000000"/>
                </a:solidFill>
              </a:rPr>
              <a:t>Backwards compatibility</a:t>
            </a:r>
          </a:p>
        </p:txBody>
      </p:sp>
    </p:spTree>
    <p:extLst>
      <p:ext uri="{BB962C8B-B14F-4D97-AF65-F5344CB8AC3E}">
        <p14:creationId xmlns:p14="http://schemas.microsoft.com/office/powerpoint/2010/main" val="117984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effectLst/>
              </a:rPr>
              <a:t>Network Components </a:t>
            </a:r>
            <a:r>
              <a:rPr lang="en-US" sz="2000" dirty="0">
                <a:effectLst/>
              </a:rPr>
              <a:t>(Objective 7.3)</a:t>
            </a:r>
            <a:r>
              <a:rPr lang="en-US" dirty="0">
                <a:effectLst/>
              </a:rPr>
              <a:t> </a:t>
            </a:r>
            <a:endParaRPr lang="en-US" sz="3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578429"/>
            <a:ext cx="7010400" cy="4778123"/>
          </a:xfrm>
          <a:prstGeom prst="rect">
            <a:avLst/>
          </a:prstGeom>
        </p:spPr>
      </p:pic>
    </p:spTree>
    <p:extLst>
      <p:ext uri="{BB962C8B-B14F-4D97-AF65-F5344CB8AC3E}">
        <p14:creationId xmlns:p14="http://schemas.microsoft.com/office/powerpoint/2010/main" val="2639941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rmAutofit/>
          </a:bodyPr>
          <a:lstStyle/>
          <a:p>
            <a:r>
              <a:rPr lang="en-US" dirty="0"/>
              <a:t>Network Components</a:t>
            </a:r>
            <a:br>
              <a:rPr lang="en-US" dirty="0"/>
            </a:br>
            <a:r>
              <a:rPr lang="en-US" sz="3200" dirty="0"/>
              <a:t>Transmission Media (1 of 2) </a:t>
            </a:r>
            <a:r>
              <a:rPr lang="en-US" sz="2000" dirty="0"/>
              <a:t>(Objective 7.3)</a:t>
            </a:r>
            <a:endParaRPr lang="en-US" dirty="0">
              <a:effectLst/>
            </a:endParaRPr>
          </a:p>
        </p:txBody>
      </p:sp>
      <p:sp>
        <p:nvSpPr>
          <p:cNvPr id="9" name="Content Placeholder 8"/>
          <p:cNvSpPr>
            <a:spLocks noGrp="1"/>
          </p:cNvSpPr>
          <p:nvPr>
            <p:ph idx="1"/>
          </p:nvPr>
        </p:nvSpPr>
        <p:spPr>
          <a:xfrm>
            <a:off x="457200" y="1600200"/>
            <a:ext cx="8077200" cy="4525963"/>
          </a:xfrm>
        </p:spPr>
        <p:txBody>
          <a:bodyPr>
            <a:normAutofit/>
          </a:bodyPr>
          <a:lstStyle/>
          <a:p>
            <a:pPr>
              <a:spcBef>
                <a:spcPts val="0"/>
              </a:spcBef>
              <a:spcAft>
                <a:spcPts val="2400"/>
              </a:spcAft>
            </a:pPr>
            <a:r>
              <a:rPr lang="en-US" dirty="0">
                <a:solidFill>
                  <a:srgbClr val="0070C0"/>
                </a:solidFill>
              </a:rPr>
              <a:t>Transmission media establish a communications channel between the nodes on a network.</a:t>
            </a:r>
          </a:p>
          <a:p>
            <a:pPr lvl="1">
              <a:spcBef>
                <a:spcPts val="0"/>
              </a:spcBef>
              <a:spcAft>
                <a:spcPts val="2400"/>
              </a:spcAft>
            </a:pPr>
            <a:r>
              <a:rPr lang="en-GB" dirty="0">
                <a:solidFill>
                  <a:srgbClr val="000000"/>
                </a:solidFill>
              </a:rPr>
              <a:t>Wireless networks</a:t>
            </a:r>
          </a:p>
          <a:p>
            <a:pPr lvl="1">
              <a:spcBef>
                <a:spcPts val="0"/>
              </a:spcBef>
              <a:spcAft>
                <a:spcPts val="2400"/>
              </a:spcAft>
            </a:pPr>
            <a:r>
              <a:rPr lang="en-GB" dirty="0">
                <a:solidFill>
                  <a:srgbClr val="000000"/>
                </a:solidFill>
              </a:rPr>
              <a:t>Wired networks</a:t>
            </a:r>
          </a:p>
        </p:txBody>
      </p:sp>
    </p:spTree>
    <p:extLst>
      <p:ext uri="{BB962C8B-B14F-4D97-AF65-F5344CB8AC3E}">
        <p14:creationId xmlns:p14="http://schemas.microsoft.com/office/powerpoint/2010/main" val="288348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6440"/>
          </a:xfrm>
        </p:spPr>
        <p:txBody>
          <a:bodyPr>
            <a:normAutofit/>
          </a:bodyPr>
          <a:lstStyle/>
          <a:p>
            <a:r>
              <a:rPr lang="en-US" dirty="0"/>
              <a:t>Network Components</a:t>
            </a:r>
            <a:br>
              <a:rPr lang="en-US" dirty="0"/>
            </a:br>
            <a:r>
              <a:rPr lang="en-US" sz="3200" dirty="0"/>
              <a:t>Transmission Media (2 of 2) </a:t>
            </a:r>
            <a:r>
              <a:rPr lang="en-US" sz="2000" dirty="0"/>
              <a:t>(Objective 7.3)</a:t>
            </a:r>
            <a:endParaRPr lang="en-US" dirty="0">
              <a:effectLst/>
            </a:endParaRPr>
          </a:p>
        </p:txBody>
      </p:sp>
      <p:sp>
        <p:nvSpPr>
          <p:cNvPr id="9" name="Content Placeholder 8"/>
          <p:cNvSpPr>
            <a:spLocks noGrp="1"/>
          </p:cNvSpPr>
          <p:nvPr>
            <p:ph idx="1"/>
          </p:nvPr>
        </p:nvSpPr>
        <p:spPr>
          <a:xfrm>
            <a:off x="457200" y="1606440"/>
            <a:ext cx="8458199" cy="4946760"/>
          </a:xfrm>
        </p:spPr>
        <p:txBody>
          <a:bodyPr>
            <a:normAutofit/>
          </a:bodyPr>
          <a:lstStyle/>
          <a:p>
            <a:r>
              <a:rPr lang="en-GB" dirty="0">
                <a:solidFill>
                  <a:srgbClr val="0070C0"/>
                </a:solidFill>
              </a:rPr>
              <a:t>Wired</a:t>
            </a:r>
          </a:p>
          <a:p>
            <a:pPr lvl="1"/>
            <a:r>
              <a:rPr lang="en-GB" dirty="0"/>
              <a:t>UTP cable – twisted </a:t>
            </a:r>
            <a:r>
              <a:rPr lang="en-US" dirty="0"/>
              <a:t>copper wires surrounded by a plastic jacket</a:t>
            </a:r>
            <a:endParaRPr lang="en-GB" dirty="0"/>
          </a:p>
          <a:p>
            <a:pPr lvl="1"/>
            <a:r>
              <a:rPr lang="en-GB" dirty="0"/>
              <a:t>Coaxial cable – </a:t>
            </a:r>
            <a:r>
              <a:rPr lang="en-US" dirty="0"/>
              <a:t>single copper wire surrounded by layers of plastic</a:t>
            </a:r>
            <a:endParaRPr lang="en-GB" dirty="0"/>
          </a:p>
          <a:p>
            <a:pPr lvl="1"/>
            <a:r>
              <a:rPr lang="en-GB" dirty="0" err="1"/>
              <a:t>Fiber</a:t>
            </a:r>
            <a:r>
              <a:rPr lang="en-GB" dirty="0"/>
              <a:t>-optic cable – plastic or glass </a:t>
            </a:r>
            <a:r>
              <a:rPr lang="en-US" dirty="0"/>
              <a:t>fibers</a:t>
            </a:r>
          </a:p>
        </p:txBody>
      </p:sp>
      <p:pic>
        <p:nvPicPr>
          <p:cNvPr id="3" name="Picture 2"/>
          <p:cNvPicPr>
            <a:picLocks noChangeAspect="1"/>
          </p:cNvPicPr>
          <p:nvPr/>
        </p:nvPicPr>
        <p:blipFill>
          <a:blip r:embed="rId3"/>
          <a:stretch>
            <a:fillRect/>
          </a:stretch>
        </p:blipFill>
        <p:spPr>
          <a:xfrm>
            <a:off x="2133600" y="4495800"/>
            <a:ext cx="5105400" cy="1900216"/>
          </a:xfrm>
          <a:prstGeom prst="rect">
            <a:avLst/>
          </a:prstGeom>
        </p:spPr>
      </p:pic>
    </p:spTree>
    <p:extLst>
      <p:ext uri="{BB962C8B-B14F-4D97-AF65-F5344CB8AC3E}">
        <p14:creationId xmlns:p14="http://schemas.microsoft.com/office/powerpoint/2010/main" val="102784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549" y="2734453"/>
            <a:ext cx="4308545" cy="3163904"/>
          </a:xfrm>
          <a:prstGeom prst="rect">
            <a:avLst/>
          </a:prstGeom>
        </p:spPr>
      </p:pic>
      <p:sp>
        <p:nvSpPr>
          <p:cNvPr id="6" name="Title 5"/>
          <p:cNvSpPr>
            <a:spLocks noGrp="1"/>
          </p:cNvSpPr>
          <p:nvPr>
            <p:ph type="title"/>
          </p:nvPr>
        </p:nvSpPr>
        <p:spPr>
          <a:xfrm>
            <a:off x="457200" y="0"/>
            <a:ext cx="8686800" cy="1600200"/>
          </a:xfrm>
        </p:spPr>
        <p:txBody>
          <a:bodyPr>
            <a:normAutofit/>
          </a:bodyPr>
          <a:lstStyle/>
          <a:p>
            <a:r>
              <a:rPr lang="en-US" dirty="0">
                <a:effectLst/>
              </a:rPr>
              <a:t>Network Components</a:t>
            </a:r>
            <a:br>
              <a:rPr lang="en-US" dirty="0">
                <a:effectLst/>
              </a:rPr>
            </a:br>
            <a:r>
              <a:rPr lang="en-US" sz="3200" dirty="0"/>
              <a:t>Basic Network Hardware </a:t>
            </a:r>
            <a:r>
              <a:rPr lang="en-US" sz="2000" dirty="0"/>
              <a:t>(Objective 7.4)</a:t>
            </a:r>
            <a:endParaRPr lang="en-US" dirty="0">
              <a:effectLst/>
            </a:endParaRPr>
          </a:p>
        </p:txBody>
      </p:sp>
      <p:sp>
        <p:nvSpPr>
          <p:cNvPr id="9" name="Content Placeholder 8"/>
          <p:cNvSpPr>
            <a:spLocks noGrp="1"/>
          </p:cNvSpPr>
          <p:nvPr>
            <p:ph idx="1"/>
          </p:nvPr>
        </p:nvSpPr>
        <p:spPr>
          <a:xfrm>
            <a:off x="457200" y="1600200"/>
            <a:ext cx="8358649" cy="4724400"/>
          </a:xfrm>
        </p:spPr>
        <p:txBody>
          <a:bodyPr>
            <a:normAutofit/>
          </a:bodyPr>
          <a:lstStyle/>
          <a:p>
            <a:r>
              <a:rPr lang="en-GB" dirty="0">
                <a:solidFill>
                  <a:srgbClr val="0070C0"/>
                </a:solidFill>
              </a:rPr>
              <a:t>Network adapter</a:t>
            </a:r>
          </a:p>
          <a:p>
            <a:r>
              <a:rPr lang="en-GB" dirty="0">
                <a:solidFill>
                  <a:srgbClr val="0070C0"/>
                </a:solidFill>
              </a:rPr>
              <a:t>Network interface card (NIC)</a:t>
            </a:r>
          </a:p>
          <a:p>
            <a:r>
              <a:rPr lang="en-GB" dirty="0">
                <a:solidFill>
                  <a:srgbClr val="0070C0"/>
                </a:solidFill>
              </a:rPr>
              <a:t>Broadband modem</a:t>
            </a:r>
          </a:p>
          <a:p>
            <a:pPr lvl="1"/>
            <a:r>
              <a:rPr lang="en-GB" dirty="0"/>
              <a:t>Packets</a:t>
            </a:r>
          </a:p>
          <a:p>
            <a:r>
              <a:rPr lang="en-GB" dirty="0">
                <a:solidFill>
                  <a:srgbClr val="0070C0"/>
                </a:solidFill>
              </a:rPr>
              <a:t>Router</a:t>
            </a:r>
          </a:p>
          <a:p>
            <a:r>
              <a:rPr lang="en-GB" dirty="0">
                <a:solidFill>
                  <a:srgbClr val="0070C0"/>
                </a:solidFill>
              </a:rPr>
              <a:t>Switch</a:t>
            </a:r>
          </a:p>
          <a:p>
            <a:r>
              <a:rPr lang="en-GB" dirty="0">
                <a:solidFill>
                  <a:srgbClr val="0070C0"/>
                </a:solidFill>
              </a:rPr>
              <a:t>Internet of Things (</a:t>
            </a:r>
            <a:r>
              <a:rPr lang="en-GB" dirty="0" err="1">
                <a:solidFill>
                  <a:srgbClr val="0070C0"/>
                </a:solidFill>
              </a:rPr>
              <a:t>IoT</a:t>
            </a:r>
            <a:r>
              <a:rPr lang="en-GB" dirty="0">
                <a:solidFill>
                  <a:srgbClr val="0070C0"/>
                </a:solidFill>
              </a:rPr>
              <a:t>)</a:t>
            </a:r>
          </a:p>
        </p:txBody>
      </p:sp>
    </p:spTree>
    <p:extLst>
      <p:ext uri="{BB962C8B-B14F-4D97-AF65-F5344CB8AC3E}">
        <p14:creationId xmlns:p14="http://schemas.microsoft.com/office/powerpoint/2010/main" val="386158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686800" cy="1600200"/>
          </a:xfrm>
        </p:spPr>
        <p:txBody>
          <a:bodyPr>
            <a:normAutofit/>
          </a:bodyPr>
          <a:lstStyle/>
          <a:p>
            <a:r>
              <a:rPr lang="en-US" dirty="0">
                <a:effectLst/>
              </a:rPr>
              <a:t>Network Components</a:t>
            </a:r>
            <a:br>
              <a:rPr lang="en-US" dirty="0">
                <a:effectLst/>
              </a:rPr>
            </a:br>
            <a:r>
              <a:rPr lang="en-US" sz="3200" dirty="0"/>
              <a:t>Network Software </a:t>
            </a:r>
            <a:r>
              <a:rPr lang="en-US" sz="2000" dirty="0"/>
              <a:t>(Objective 7.5)</a:t>
            </a:r>
            <a:endParaRPr lang="en-US" dirty="0">
              <a:effectLst/>
            </a:endParaRPr>
          </a:p>
        </p:txBody>
      </p:sp>
      <p:sp>
        <p:nvSpPr>
          <p:cNvPr id="9" name="Content Placeholder 8"/>
          <p:cNvSpPr>
            <a:spLocks noGrp="1"/>
          </p:cNvSpPr>
          <p:nvPr>
            <p:ph idx="1"/>
          </p:nvPr>
        </p:nvSpPr>
        <p:spPr/>
        <p:txBody>
          <a:bodyPr>
            <a:normAutofit/>
          </a:bodyPr>
          <a:lstStyle/>
          <a:p>
            <a:pPr>
              <a:spcBef>
                <a:spcPts val="0"/>
              </a:spcBef>
              <a:spcAft>
                <a:spcPts val="2400"/>
              </a:spcAft>
            </a:pPr>
            <a:r>
              <a:rPr lang="en-GB" dirty="0">
                <a:solidFill>
                  <a:srgbClr val="0070C0"/>
                </a:solidFill>
              </a:rPr>
              <a:t>Operating software for P2P networking</a:t>
            </a:r>
          </a:p>
          <a:p>
            <a:pPr>
              <a:spcBef>
                <a:spcPts val="0"/>
              </a:spcBef>
              <a:spcAft>
                <a:spcPts val="2400"/>
              </a:spcAft>
            </a:pPr>
            <a:r>
              <a:rPr lang="en-GB" dirty="0">
                <a:solidFill>
                  <a:srgbClr val="0070C0"/>
                </a:solidFill>
              </a:rPr>
              <a:t>Client/server network </a:t>
            </a:r>
          </a:p>
          <a:p>
            <a:pPr lvl="1">
              <a:spcBef>
                <a:spcPts val="0"/>
              </a:spcBef>
              <a:spcAft>
                <a:spcPts val="2400"/>
              </a:spcAft>
            </a:pPr>
            <a:r>
              <a:rPr lang="en-GB" dirty="0">
                <a:solidFill>
                  <a:srgbClr val="000000"/>
                </a:solidFill>
              </a:rPr>
              <a:t>Communicate through centralized server</a:t>
            </a:r>
          </a:p>
          <a:p>
            <a:pPr lvl="1">
              <a:spcBef>
                <a:spcPts val="0"/>
              </a:spcBef>
              <a:spcAft>
                <a:spcPts val="2400"/>
              </a:spcAft>
            </a:pPr>
            <a:r>
              <a:rPr lang="en-GB" dirty="0">
                <a:solidFill>
                  <a:srgbClr val="000000"/>
                </a:solidFill>
              </a:rPr>
              <a:t>Specialized network operating system (NOS) software</a:t>
            </a:r>
          </a:p>
        </p:txBody>
      </p:sp>
    </p:spTree>
    <p:extLst>
      <p:ext uri="{BB962C8B-B14F-4D97-AF65-F5344CB8AC3E}">
        <p14:creationId xmlns:p14="http://schemas.microsoft.com/office/powerpoint/2010/main" val="368229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Connecting to the Internet</a:t>
            </a:r>
            <a:br>
              <a:rPr lang="en-US" dirty="0"/>
            </a:br>
            <a:r>
              <a:rPr lang="en-US" sz="3200" dirty="0"/>
              <a:t>Broadband Internet Connections (1 of 2)</a:t>
            </a:r>
            <a:br>
              <a:rPr lang="en-US" sz="3200" dirty="0"/>
            </a:br>
            <a:r>
              <a:rPr lang="en-US" sz="2000" dirty="0"/>
              <a:t>(Objective 7.6)</a:t>
            </a:r>
            <a:endParaRPr lang="en-US" dirty="0"/>
          </a:p>
        </p:txBody>
      </p:sp>
      <p:sp>
        <p:nvSpPr>
          <p:cNvPr id="3" name="Content Placeholder 2"/>
          <p:cNvSpPr>
            <a:spLocks noGrp="1"/>
          </p:cNvSpPr>
          <p:nvPr>
            <p:ph idx="1"/>
          </p:nvPr>
        </p:nvSpPr>
        <p:spPr/>
        <p:txBody>
          <a:bodyPr>
            <a:normAutofit/>
          </a:bodyPr>
          <a:lstStyle/>
          <a:p>
            <a:pPr>
              <a:spcAft>
                <a:spcPts val="450"/>
              </a:spcAft>
            </a:pPr>
            <a:r>
              <a:rPr lang="en-US" dirty="0">
                <a:solidFill>
                  <a:srgbClr val="0070C0"/>
                </a:solidFill>
              </a:rPr>
              <a:t>Home network</a:t>
            </a:r>
          </a:p>
          <a:p>
            <a:pPr lvl="1">
              <a:spcAft>
                <a:spcPts val="450"/>
              </a:spcAft>
            </a:pPr>
            <a:r>
              <a:rPr lang="en-US" dirty="0"/>
              <a:t>Share an Internet connection</a:t>
            </a:r>
          </a:p>
          <a:p>
            <a:pPr>
              <a:spcAft>
                <a:spcPts val="450"/>
              </a:spcAft>
            </a:pPr>
            <a:r>
              <a:rPr lang="en-US" dirty="0">
                <a:solidFill>
                  <a:srgbClr val="0070C0"/>
                </a:solidFill>
              </a:rPr>
              <a:t>Must purchase Internet access from ISP</a:t>
            </a:r>
          </a:p>
          <a:p>
            <a:pPr lvl="1">
              <a:spcAft>
                <a:spcPts val="450"/>
              </a:spcAft>
            </a:pPr>
            <a:r>
              <a:rPr lang="en-US" dirty="0"/>
              <a:t>Specialized providers</a:t>
            </a:r>
          </a:p>
          <a:p>
            <a:pPr lvl="1">
              <a:spcAft>
                <a:spcPts val="450"/>
              </a:spcAft>
            </a:pPr>
            <a:r>
              <a:rPr lang="en-US" dirty="0"/>
              <a:t>Companies that provide other services</a:t>
            </a:r>
          </a:p>
          <a:p>
            <a:pPr>
              <a:spcAft>
                <a:spcPts val="450"/>
              </a:spcAft>
            </a:pPr>
            <a:r>
              <a:rPr lang="en-US" dirty="0">
                <a:solidFill>
                  <a:srgbClr val="0070C0"/>
                </a:solidFill>
              </a:rPr>
              <a:t>Broadband</a:t>
            </a:r>
          </a:p>
          <a:p>
            <a:pPr>
              <a:spcAft>
                <a:spcPts val="450"/>
              </a:spcAft>
            </a:pPr>
            <a:r>
              <a:rPr lang="en-US" dirty="0">
                <a:solidFill>
                  <a:srgbClr val="0070C0"/>
                </a:solidFill>
              </a:rPr>
              <a:t>Cellular or Dial-up</a:t>
            </a:r>
          </a:p>
        </p:txBody>
      </p:sp>
    </p:spTree>
    <p:extLst>
      <p:ext uri="{BB962C8B-B14F-4D97-AF65-F5344CB8AC3E}">
        <p14:creationId xmlns:p14="http://schemas.microsoft.com/office/powerpoint/2010/main" val="230890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Connecting to the Internet</a:t>
            </a:r>
            <a:br>
              <a:rPr lang="en-US" dirty="0"/>
            </a:br>
            <a:r>
              <a:rPr lang="en-US" sz="3200" dirty="0"/>
              <a:t>Broadband Internet Connections (2 of 2)</a:t>
            </a:r>
            <a:r>
              <a:rPr lang="en-US" dirty="0"/>
              <a:t/>
            </a:r>
            <a:br>
              <a:rPr lang="en-US" dirty="0"/>
            </a:br>
            <a:r>
              <a:rPr lang="en-US" sz="2000" dirty="0"/>
              <a:t>(Objective 7.6)</a:t>
            </a:r>
            <a:endParaRPr lang="en-US" dirty="0">
              <a:effectLst/>
            </a:endParaRPr>
          </a:p>
        </p:txBody>
      </p:sp>
      <p:sp>
        <p:nvSpPr>
          <p:cNvPr id="3" name="Content Placeholder 2"/>
          <p:cNvSpPr>
            <a:spLocks noGrp="1"/>
          </p:cNvSpPr>
          <p:nvPr>
            <p:ph idx="1"/>
          </p:nvPr>
        </p:nvSpPr>
        <p:spPr>
          <a:xfrm>
            <a:off x="457200" y="1600201"/>
            <a:ext cx="8229600" cy="2667000"/>
          </a:xfrm>
        </p:spPr>
        <p:txBody>
          <a:bodyPr>
            <a:normAutofit/>
          </a:bodyPr>
          <a:lstStyle/>
          <a:p>
            <a:pPr marL="0">
              <a:spcBef>
                <a:spcPts val="0"/>
              </a:spcBef>
              <a:spcAft>
                <a:spcPts val="600"/>
              </a:spcAft>
            </a:pPr>
            <a:r>
              <a:rPr lang="en-US" dirty="0">
                <a:solidFill>
                  <a:srgbClr val="0070C0"/>
                </a:solidFill>
              </a:rPr>
              <a:t>Broadband</a:t>
            </a:r>
          </a:p>
          <a:p>
            <a:pPr marL="486918" lvl="1">
              <a:spcBef>
                <a:spcPts val="0"/>
              </a:spcBef>
              <a:spcAft>
                <a:spcPts val="600"/>
              </a:spcAft>
            </a:pPr>
            <a:r>
              <a:rPr lang="en-US" dirty="0"/>
              <a:t>Cable Internet</a:t>
            </a:r>
          </a:p>
          <a:p>
            <a:pPr marL="486918" lvl="1">
              <a:spcBef>
                <a:spcPts val="0"/>
              </a:spcBef>
              <a:spcAft>
                <a:spcPts val="600"/>
              </a:spcAft>
            </a:pPr>
            <a:r>
              <a:rPr lang="en-US" dirty="0"/>
              <a:t>DSL (digital subscriber line)</a:t>
            </a:r>
          </a:p>
          <a:p>
            <a:pPr marL="486918" lvl="1">
              <a:spcBef>
                <a:spcPts val="0"/>
              </a:spcBef>
              <a:spcAft>
                <a:spcPts val="600"/>
              </a:spcAft>
            </a:pPr>
            <a:r>
              <a:rPr lang="en-US" dirty="0"/>
              <a:t>Fiber-optic service</a:t>
            </a:r>
          </a:p>
          <a:p>
            <a:pPr marL="486918" lvl="1">
              <a:spcBef>
                <a:spcPts val="0"/>
              </a:spcBef>
              <a:spcAft>
                <a:spcPts val="600"/>
              </a:spcAft>
            </a:pPr>
            <a:r>
              <a:rPr lang="en-US" dirty="0"/>
              <a:t>Satellite Internet</a:t>
            </a:r>
          </a:p>
        </p:txBody>
      </p:sp>
      <p:pic>
        <p:nvPicPr>
          <p:cNvPr id="4" name="Picture 3"/>
          <p:cNvPicPr>
            <a:picLocks noChangeAspect="1"/>
          </p:cNvPicPr>
          <p:nvPr/>
        </p:nvPicPr>
        <p:blipFill>
          <a:blip r:embed="rId3"/>
          <a:stretch>
            <a:fillRect/>
          </a:stretch>
        </p:blipFill>
        <p:spPr>
          <a:xfrm>
            <a:off x="1219200" y="4114800"/>
            <a:ext cx="6743700" cy="2316751"/>
          </a:xfrm>
          <a:prstGeom prst="rect">
            <a:avLst/>
          </a:prstGeom>
        </p:spPr>
      </p:pic>
    </p:spTree>
    <p:extLst>
      <p:ext uri="{BB962C8B-B14F-4D97-AF65-F5344CB8AC3E}">
        <p14:creationId xmlns:p14="http://schemas.microsoft.com/office/powerpoint/2010/main" val="330397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568216"/>
            <a:ext cx="9144000" cy="805991"/>
          </a:xfrm>
        </p:spPr>
        <p:txBody>
          <a:bodyPr anchor="ctr">
            <a:normAutofit/>
          </a:bodyPr>
          <a:lstStyle/>
          <a:p>
            <a:pPr algn="ctr"/>
            <a:r>
              <a:rPr lang="en-US" b="1" i="1" dirty="0">
                <a:effectLst>
                  <a:outerShdw blurRad="38100" dist="38100" dir="2700000" algn="tl">
                    <a:srgbClr val="000000">
                      <a:alpha val="43137"/>
                    </a:srgbClr>
                  </a:outerShdw>
                </a:effectLst>
              </a:rPr>
              <a:t>How Networks Function</a:t>
            </a:r>
          </a:p>
        </p:txBody>
      </p:sp>
      <p:sp>
        <p:nvSpPr>
          <p:cNvPr id="7" name="Subtitle 6"/>
          <p:cNvSpPr>
            <a:spLocks noGrp="1"/>
          </p:cNvSpPr>
          <p:nvPr>
            <p:ph type="subTitle" idx="1"/>
          </p:nvPr>
        </p:nvSpPr>
        <p:spPr>
          <a:xfrm>
            <a:off x="457201" y="3886200"/>
            <a:ext cx="8686800" cy="2819400"/>
          </a:xfrm>
        </p:spPr>
        <p:txBody>
          <a:bodyPr>
            <a:noAutofit/>
          </a:bodyPr>
          <a:lstStyle/>
          <a:p>
            <a:pPr marL="342900" indent="-342900">
              <a:spcAft>
                <a:spcPts val="2400"/>
              </a:spcAft>
              <a:buFont typeface="Arial" panose="020B0604020202020204" pitchFamily="34" charset="0"/>
              <a:buChar char="•"/>
            </a:pPr>
            <a:r>
              <a:rPr lang="en-US" sz="2800" dirty="0"/>
              <a:t>Networking Fundamentals</a:t>
            </a:r>
          </a:p>
          <a:p>
            <a:pPr marL="342900" indent="-342900">
              <a:spcAft>
                <a:spcPts val="2400"/>
              </a:spcAft>
              <a:buFont typeface="Arial" panose="020B0604020202020204" pitchFamily="34" charset="0"/>
              <a:buChar char="•"/>
            </a:pPr>
            <a:r>
              <a:rPr lang="en-US" sz="2800" dirty="0"/>
              <a:t>Network Architectures</a:t>
            </a:r>
          </a:p>
          <a:p>
            <a:pPr marL="342900" indent="-342900">
              <a:spcAft>
                <a:spcPts val="2400"/>
              </a:spcAft>
              <a:buFont typeface="Arial" panose="020B0604020202020204" pitchFamily="34" charset="0"/>
              <a:buChar char="•"/>
            </a:pPr>
            <a:r>
              <a:rPr lang="en-US" sz="2800" dirty="0"/>
              <a:t>Network Components</a:t>
            </a:r>
          </a:p>
          <a:p>
            <a:pPr marL="342900" indent="-342900">
              <a:spcAft>
                <a:spcPts val="2400"/>
              </a:spcAft>
              <a:buFont typeface="Arial" panose="020B0604020202020204" pitchFamily="34" charset="0"/>
              <a:buChar char="•"/>
            </a:pPr>
            <a:r>
              <a:rPr lang="en-US" sz="2800" dirty="0"/>
              <a:t>Connecting to the Internet</a:t>
            </a:r>
          </a:p>
        </p:txBody>
      </p:sp>
    </p:spTree>
    <p:extLst>
      <p:ext uri="{BB962C8B-B14F-4D97-AF65-F5344CB8AC3E}">
        <p14:creationId xmlns:p14="http://schemas.microsoft.com/office/powerpoint/2010/main" val="120086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984" y="2346389"/>
            <a:ext cx="4486016" cy="2885223"/>
          </a:xfrm>
          <a:prstGeom prst="rect">
            <a:avLst/>
          </a:prstGeom>
        </p:spPr>
      </p:pic>
      <p:sp>
        <p:nvSpPr>
          <p:cNvPr id="2" name="Title 1"/>
          <p:cNvSpPr>
            <a:spLocks noGrp="1"/>
          </p:cNvSpPr>
          <p:nvPr>
            <p:ph type="title"/>
          </p:nvPr>
        </p:nvSpPr>
        <p:spPr>
          <a:xfrm>
            <a:off x="457200" y="0"/>
            <a:ext cx="8686800" cy="1600200"/>
          </a:xfrm>
        </p:spPr>
        <p:txBody>
          <a:bodyPr>
            <a:normAutofit/>
          </a:bodyPr>
          <a:lstStyle/>
          <a:p>
            <a:r>
              <a:rPr lang="en-US" dirty="0">
                <a:effectLst/>
              </a:rPr>
              <a:t>Connecting to the Internet</a:t>
            </a:r>
            <a:br>
              <a:rPr lang="en-US" dirty="0">
                <a:effectLst/>
              </a:rPr>
            </a:br>
            <a:r>
              <a:rPr lang="en-US" sz="3200" dirty="0"/>
              <a:t>Wireless Internet Access </a:t>
            </a:r>
            <a:r>
              <a:rPr lang="en-US" sz="2000" dirty="0"/>
              <a:t>(Objective 7.7)</a:t>
            </a:r>
            <a:endParaRPr lang="en-US" dirty="0">
              <a:effectLst/>
            </a:endParaRPr>
          </a:p>
        </p:txBody>
      </p:sp>
      <p:sp>
        <p:nvSpPr>
          <p:cNvPr id="3" name="Content Placeholder 2"/>
          <p:cNvSpPr>
            <a:spLocks noGrp="1"/>
          </p:cNvSpPr>
          <p:nvPr>
            <p:ph idx="1"/>
          </p:nvPr>
        </p:nvSpPr>
        <p:spPr>
          <a:xfrm>
            <a:off x="457201" y="1600200"/>
            <a:ext cx="5462338" cy="4419600"/>
          </a:xfrm>
        </p:spPr>
        <p:txBody>
          <a:bodyPr>
            <a:normAutofit/>
          </a:bodyPr>
          <a:lstStyle/>
          <a:p>
            <a:pPr>
              <a:spcBef>
                <a:spcPts val="0"/>
              </a:spcBef>
              <a:spcAft>
                <a:spcPts val="2400"/>
              </a:spcAft>
            </a:pPr>
            <a:r>
              <a:rPr lang="en-US" dirty="0">
                <a:solidFill>
                  <a:srgbClr val="0070C0"/>
                </a:solidFill>
              </a:rPr>
              <a:t>Mobile broadband</a:t>
            </a:r>
          </a:p>
          <a:p>
            <a:pPr lvl="1">
              <a:spcBef>
                <a:spcPts val="0"/>
              </a:spcBef>
              <a:spcAft>
                <a:spcPts val="2400"/>
              </a:spcAft>
            </a:pPr>
            <a:r>
              <a:rPr lang="en-US" dirty="0"/>
              <a:t>Wireless Internet at home</a:t>
            </a:r>
          </a:p>
          <a:p>
            <a:pPr lvl="1">
              <a:spcBef>
                <a:spcPts val="0"/>
              </a:spcBef>
              <a:spcAft>
                <a:spcPts val="2400"/>
              </a:spcAft>
            </a:pPr>
            <a:r>
              <a:rPr lang="en-US" dirty="0"/>
              <a:t>Mobil hotspot </a:t>
            </a:r>
          </a:p>
          <a:p>
            <a:pPr lvl="1">
              <a:spcBef>
                <a:spcPts val="0"/>
              </a:spcBef>
              <a:spcAft>
                <a:spcPts val="2400"/>
              </a:spcAft>
            </a:pPr>
            <a:r>
              <a:rPr lang="en-US" dirty="0"/>
              <a:t>Mobile broadband</a:t>
            </a:r>
          </a:p>
          <a:p>
            <a:pPr lvl="1">
              <a:spcBef>
                <a:spcPts val="0"/>
              </a:spcBef>
              <a:spcAft>
                <a:spcPts val="2400"/>
              </a:spcAft>
            </a:pPr>
            <a:r>
              <a:rPr lang="en-US" dirty="0"/>
              <a:t>Wireless ISP</a:t>
            </a:r>
          </a:p>
          <a:p>
            <a:pPr lvl="1">
              <a:spcBef>
                <a:spcPts val="0"/>
              </a:spcBef>
              <a:spcAft>
                <a:spcPts val="2400"/>
              </a:spcAft>
            </a:pPr>
            <a:r>
              <a:rPr lang="en-US" dirty="0"/>
              <a:t>Data plan</a:t>
            </a:r>
          </a:p>
        </p:txBody>
      </p:sp>
    </p:spTree>
    <p:extLst>
      <p:ext uri="{BB962C8B-B14F-4D97-AF65-F5344CB8AC3E}">
        <p14:creationId xmlns:p14="http://schemas.microsoft.com/office/powerpoint/2010/main" val="130505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81275"/>
            <a:ext cx="9144000" cy="792932"/>
          </a:xfrm>
        </p:spPr>
        <p:txBody>
          <a:bodyPr anchor="ctr">
            <a:normAutofit/>
          </a:bodyPr>
          <a:lstStyle/>
          <a:p>
            <a:pPr algn="ctr"/>
            <a:r>
              <a:rPr lang="en-US" b="1" i="1" dirty="0">
                <a:effectLst>
                  <a:outerShdw blurRad="38100" dist="38100" dir="2700000" algn="tl">
                    <a:srgbClr val="000000">
                      <a:alpha val="43137"/>
                    </a:srgbClr>
                  </a:outerShdw>
                </a:effectLst>
              </a:rPr>
              <a:t>Your Home Network</a:t>
            </a:r>
          </a:p>
        </p:txBody>
      </p:sp>
      <p:sp>
        <p:nvSpPr>
          <p:cNvPr id="3" name="Subtitle 2"/>
          <p:cNvSpPr>
            <a:spLocks noGrp="1"/>
          </p:cNvSpPr>
          <p:nvPr>
            <p:ph type="subTitle" idx="1"/>
          </p:nvPr>
        </p:nvSpPr>
        <p:spPr>
          <a:xfrm>
            <a:off x="457200" y="3886200"/>
            <a:ext cx="8686800" cy="1981200"/>
          </a:xfrm>
        </p:spPr>
        <p:txBody>
          <a:bodyPr>
            <a:normAutofit/>
          </a:bodyPr>
          <a:lstStyle/>
          <a:p>
            <a:pPr marL="342900" indent="-342900">
              <a:spcAft>
                <a:spcPts val="2400"/>
              </a:spcAft>
              <a:buFont typeface="Arial" panose="020B0604020202020204" pitchFamily="34" charset="0"/>
              <a:buChar char="•"/>
            </a:pPr>
            <a:r>
              <a:rPr lang="en-US" sz="2800" dirty="0"/>
              <a:t>Installing and Configuring Home Networks</a:t>
            </a:r>
          </a:p>
          <a:p>
            <a:pPr marL="342900" indent="-342900">
              <a:spcAft>
                <a:spcPts val="2400"/>
              </a:spcAft>
              <a:buFont typeface="Arial" panose="020B0604020202020204" pitchFamily="34" charset="0"/>
              <a:buChar char="•"/>
            </a:pPr>
            <a:r>
              <a:rPr lang="en-US" sz="2800" dirty="0"/>
              <a:t>Managing and Securing Wireless Networks</a:t>
            </a:r>
          </a:p>
        </p:txBody>
      </p:sp>
    </p:spTree>
    <p:extLst>
      <p:ext uri="{BB962C8B-B14F-4D97-AF65-F5344CB8AC3E}">
        <p14:creationId xmlns:p14="http://schemas.microsoft.com/office/powerpoint/2010/main" val="346743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Installing and Configuring Home Networks</a:t>
            </a:r>
          </a:p>
        </p:txBody>
      </p:sp>
      <p:sp>
        <p:nvSpPr>
          <p:cNvPr id="7" name="Subtitle 6"/>
          <p:cNvSpPr>
            <a:spLocks noGrp="1"/>
          </p:cNvSpPr>
          <p:nvPr>
            <p:ph idx="1"/>
          </p:nvPr>
        </p:nvSpPr>
        <p:spPr>
          <a:xfrm>
            <a:off x="457200" y="1600200"/>
            <a:ext cx="8358649" cy="4024313"/>
          </a:xfrm>
        </p:spPr>
        <p:txBody>
          <a:bodyPr>
            <a:normAutofit/>
          </a:bodyPr>
          <a:lstStyle/>
          <a:p>
            <a:pPr marL="0" indent="0">
              <a:spcBef>
                <a:spcPts val="0"/>
              </a:spcBef>
              <a:spcAft>
                <a:spcPts val="2400"/>
              </a:spcAft>
              <a:buNone/>
            </a:pPr>
            <a:r>
              <a:rPr lang="en-US" dirty="0">
                <a:solidFill>
                  <a:srgbClr val="0070C0"/>
                </a:solidFill>
              </a:rPr>
              <a:t>Objectives</a:t>
            </a:r>
          </a:p>
          <a:p>
            <a:pPr marL="1035558" indent="-692658">
              <a:spcBef>
                <a:spcPts val="0"/>
              </a:spcBef>
              <a:spcAft>
                <a:spcPts val="2400"/>
              </a:spcAft>
              <a:buNone/>
            </a:pPr>
            <a:r>
              <a:rPr lang="en-US" sz="2800" dirty="0"/>
              <a:t>7.8  Explain what should be considered before creating a home network.</a:t>
            </a:r>
          </a:p>
          <a:p>
            <a:pPr marL="1035558" indent="-692658">
              <a:spcBef>
                <a:spcPts val="0"/>
              </a:spcBef>
              <a:spcAft>
                <a:spcPts val="2400"/>
              </a:spcAft>
              <a:buNone/>
            </a:pPr>
            <a:r>
              <a:rPr lang="en-US" sz="2800" dirty="0"/>
              <a:t>7.9  Describe how to set up a home network.</a:t>
            </a:r>
          </a:p>
          <a:p>
            <a:pPr marL="1035558" indent="-692658">
              <a:spcBef>
                <a:spcPts val="0"/>
              </a:spcBef>
              <a:spcAft>
                <a:spcPts val="2400"/>
              </a:spcAft>
              <a:buNone/>
            </a:pPr>
            <a:r>
              <a:rPr lang="en-US" sz="2800" dirty="0"/>
              <a:t>7.10  Summarize how to configure home network software.</a:t>
            </a:r>
          </a:p>
        </p:txBody>
      </p:sp>
    </p:spTree>
    <p:extLst>
      <p:ext uri="{BB962C8B-B14F-4D97-AF65-F5344CB8AC3E}">
        <p14:creationId xmlns:p14="http://schemas.microsoft.com/office/powerpoint/2010/main" val="15440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Managing and Securing Wireless Networks</a:t>
            </a:r>
          </a:p>
        </p:txBody>
      </p:sp>
      <p:sp>
        <p:nvSpPr>
          <p:cNvPr id="7" name="Subtitle 6"/>
          <p:cNvSpPr>
            <a:spLocks noGrp="1"/>
          </p:cNvSpPr>
          <p:nvPr>
            <p:ph idx="1"/>
          </p:nvPr>
        </p:nvSpPr>
        <p:spPr/>
        <p:txBody>
          <a:bodyPr>
            <a:normAutofit/>
          </a:bodyPr>
          <a:lstStyle/>
          <a:p>
            <a:pPr marL="0" indent="0">
              <a:spcBef>
                <a:spcPts val="0"/>
              </a:spcBef>
              <a:spcAft>
                <a:spcPts val="2400"/>
              </a:spcAft>
              <a:buNone/>
            </a:pPr>
            <a:r>
              <a:rPr lang="en-US" dirty="0">
                <a:solidFill>
                  <a:srgbClr val="0070C0"/>
                </a:solidFill>
              </a:rPr>
              <a:t>Objectives</a:t>
            </a:r>
          </a:p>
          <a:p>
            <a:pPr marL="1032272" indent="-689372">
              <a:spcBef>
                <a:spcPts val="0"/>
              </a:spcBef>
              <a:spcAft>
                <a:spcPts val="2400"/>
              </a:spcAft>
              <a:buNone/>
            </a:pPr>
            <a:r>
              <a:rPr lang="en-US" sz="2800" dirty="0"/>
              <a:t>7.11  Describe the potential problems with wireless networks and means to avoid them.</a:t>
            </a:r>
          </a:p>
          <a:p>
            <a:pPr marL="1032272" indent="-689372">
              <a:spcBef>
                <a:spcPts val="0"/>
              </a:spcBef>
              <a:spcAft>
                <a:spcPts val="2400"/>
              </a:spcAft>
              <a:buNone/>
            </a:pPr>
            <a:r>
              <a:rPr lang="en-US" sz="2800" dirty="0"/>
              <a:t>7.12  Describe how to secure wireless home networks.</a:t>
            </a:r>
          </a:p>
        </p:txBody>
      </p:sp>
    </p:spTree>
    <p:extLst>
      <p:ext uri="{BB962C8B-B14F-4D97-AF65-F5344CB8AC3E}">
        <p14:creationId xmlns:p14="http://schemas.microsoft.com/office/powerpoint/2010/main" val="348661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880830" y="2412672"/>
            <a:ext cx="5256557" cy="3607127"/>
          </a:xfrm>
          <a:prstGeom prst="rect">
            <a:avLst/>
          </a:prstGeom>
        </p:spPr>
      </p:pic>
      <p:sp>
        <p:nvSpPr>
          <p:cNvPr id="2" name="Title 1"/>
          <p:cNvSpPr>
            <a:spLocks noGrp="1"/>
          </p:cNvSpPr>
          <p:nvPr>
            <p:ph type="title"/>
          </p:nvPr>
        </p:nvSpPr>
        <p:spPr>
          <a:xfrm>
            <a:off x="457199" y="-1"/>
            <a:ext cx="8680187" cy="1600201"/>
          </a:xfrm>
        </p:spPr>
        <p:txBody>
          <a:bodyPr>
            <a:noAutofit/>
          </a:bodyPr>
          <a:lstStyle/>
          <a:p>
            <a:r>
              <a:rPr lang="en-US" dirty="0"/>
              <a:t>Installing and Configuring</a:t>
            </a:r>
            <a:br>
              <a:rPr lang="en-US" dirty="0"/>
            </a:br>
            <a:r>
              <a:rPr lang="en-US" dirty="0"/>
              <a:t>Home Networks</a:t>
            </a:r>
            <a:r>
              <a:rPr lang="en-US" dirty="0">
                <a:effectLst/>
              </a:rPr>
              <a:t/>
            </a:r>
            <a:br>
              <a:rPr lang="en-US" dirty="0">
                <a:effectLst/>
              </a:rPr>
            </a:br>
            <a:r>
              <a:rPr lang="en-US" sz="3200" dirty="0"/>
              <a:t>Planning Your Home Network </a:t>
            </a:r>
            <a:r>
              <a:rPr lang="en-US" sz="2000" dirty="0"/>
              <a:t>(Objective 7.8)</a:t>
            </a:r>
            <a:endParaRPr lang="en-US" dirty="0"/>
          </a:p>
        </p:txBody>
      </p:sp>
      <p:sp>
        <p:nvSpPr>
          <p:cNvPr id="10" name="Content Placeholder 9"/>
          <p:cNvSpPr>
            <a:spLocks noGrp="1"/>
          </p:cNvSpPr>
          <p:nvPr>
            <p:ph idx="1"/>
          </p:nvPr>
        </p:nvSpPr>
        <p:spPr>
          <a:xfrm>
            <a:off x="457201" y="1752600"/>
            <a:ext cx="4534294" cy="4419600"/>
          </a:xfrm>
        </p:spPr>
        <p:txBody>
          <a:bodyPr>
            <a:normAutofit/>
          </a:bodyPr>
          <a:lstStyle/>
          <a:p>
            <a:pPr>
              <a:spcAft>
                <a:spcPts val="900"/>
              </a:spcAft>
            </a:pPr>
            <a:r>
              <a:rPr lang="en-US" dirty="0">
                <a:solidFill>
                  <a:srgbClr val="0070C0"/>
                </a:solidFill>
              </a:rPr>
              <a:t>List all the devices you are using</a:t>
            </a:r>
          </a:p>
          <a:p>
            <a:pPr>
              <a:spcAft>
                <a:spcPts val="900"/>
              </a:spcAft>
            </a:pPr>
            <a:r>
              <a:rPr lang="en-US" dirty="0">
                <a:solidFill>
                  <a:srgbClr val="0070C0"/>
                </a:solidFill>
              </a:rPr>
              <a:t>Use the latest standards</a:t>
            </a:r>
          </a:p>
          <a:p>
            <a:pPr>
              <a:spcAft>
                <a:spcPts val="900"/>
              </a:spcAft>
            </a:pPr>
            <a:r>
              <a:rPr lang="en-US" dirty="0">
                <a:solidFill>
                  <a:srgbClr val="0070C0"/>
                </a:solidFill>
              </a:rPr>
              <a:t>Use the newest equipment</a:t>
            </a:r>
          </a:p>
        </p:txBody>
      </p:sp>
    </p:spTree>
    <p:extLst>
      <p:ext uri="{BB962C8B-B14F-4D97-AF65-F5344CB8AC3E}">
        <p14:creationId xmlns:p14="http://schemas.microsoft.com/office/powerpoint/2010/main" val="209088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35429" y="3200401"/>
            <a:ext cx="3954343" cy="28961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4200" y="1808469"/>
            <a:ext cx="3567455" cy="2883575"/>
          </a:xfrm>
          <a:prstGeom prst="rect">
            <a:avLst/>
          </a:prstGeom>
        </p:spPr>
      </p:pic>
      <p:sp>
        <p:nvSpPr>
          <p:cNvPr id="2" name="Title 1"/>
          <p:cNvSpPr>
            <a:spLocks noGrp="1"/>
          </p:cNvSpPr>
          <p:nvPr>
            <p:ph type="title"/>
          </p:nvPr>
        </p:nvSpPr>
        <p:spPr>
          <a:xfrm>
            <a:off x="457200" y="-1"/>
            <a:ext cx="8686800" cy="1600201"/>
          </a:xfrm>
        </p:spPr>
        <p:txBody>
          <a:bodyPr>
            <a:noAutofit/>
          </a:bodyPr>
          <a:lstStyle/>
          <a:p>
            <a:r>
              <a:rPr lang="en-US" sz="3600" dirty="0"/>
              <a:t>Installing and Configuring Home Networks</a:t>
            </a:r>
            <a:r>
              <a:rPr lang="en-US" sz="2400" dirty="0"/>
              <a:t/>
            </a:r>
            <a:br>
              <a:rPr lang="en-US" sz="2400" dirty="0"/>
            </a:br>
            <a:r>
              <a:rPr lang="en-US" sz="3200" dirty="0"/>
              <a:t>Connecting Devices to a Network (1 of 2)</a:t>
            </a:r>
            <a:br>
              <a:rPr lang="en-US" sz="3200" dirty="0"/>
            </a:br>
            <a:r>
              <a:rPr lang="en-US" sz="2000" dirty="0"/>
              <a:t>(Objective 7.9) </a:t>
            </a:r>
          </a:p>
        </p:txBody>
      </p:sp>
      <p:sp>
        <p:nvSpPr>
          <p:cNvPr id="6" name="Content Placeholder 9"/>
          <p:cNvSpPr>
            <a:spLocks noGrp="1"/>
          </p:cNvSpPr>
          <p:nvPr>
            <p:ph sz="half" idx="4294967295"/>
          </p:nvPr>
        </p:nvSpPr>
        <p:spPr>
          <a:xfrm>
            <a:off x="457200" y="1600200"/>
            <a:ext cx="5700860" cy="4648200"/>
          </a:xfrm>
        </p:spPr>
        <p:txBody>
          <a:bodyPr>
            <a:normAutofit/>
          </a:bodyPr>
          <a:lstStyle/>
          <a:p>
            <a:pPr>
              <a:spcAft>
                <a:spcPts val="450"/>
              </a:spcAft>
            </a:pPr>
            <a:r>
              <a:rPr lang="en-US" sz="3200" dirty="0">
                <a:solidFill>
                  <a:srgbClr val="0070C0"/>
                </a:solidFill>
              </a:rPr>
              <a:t>Routers</a:t>
            </a:r>
          </a:p>
          <a:p>
            <a:pPr>
              <a:spcAft>
                <a:spcPts val="450"/>
              </a:spcAft>
            </a:pPr>
            <a:r>
              <a:rPr lang="en-US" sz="3200" dirty="0">
                <a:solidFill>
                  <a:srgbClr val="0070C0"/>
                </a:solidFill>
              </a:rPr>
              <a:t>Switches</a:t>
            </a:r>
          </a:p>
          <a:p>
            <a:endParaRPr lang="en-US" sz="2250" dirty="0"/>
          </a:p>
        </p:txBody>
      </p:sp>
    </p:spTree>
    <p:extLst>
      <p:ext uri="{BB962C8B-B14F-4D97-AF65-F5344CB8AC3E}">
        <p14:creationId xmlns:p14="http://schemas.microsoft.com/office/powerpoint/2010/main" val="317124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sz="3600" dirty="0"/>
              <a:t>Installing and Configuring Home Networks</a:t>
            </a:r>
            <a:br>
              <a:rPr lang="en-US" sz="3600" dirty="0"/>
            </a:br>
            <a:r>
              <a:rPr lang="en-US" sz="3200" dirty="0"/>
              <a:t>Connecting Devices to a Network (2 of 2)</a:t>
            </a:r>
            <a:r>
              <a:rPr lang="en-US" sz="3600" dirty="0"/>
              <a:t/>
            </a:r>
            <a:br>
              <a:rPr lang="en-US" sz="3600" dirty="0"/>
            </a:br>
            <a:r>
              <a:rPr lang="en-US" sz="2000" dirty="0"/>
              <a:t>(Objective 7.9)</a:t>
            </a:r>
            <a:endParaRPr lang="en-US" sz="3600" dirty="0"/>
          </a:p>
        </p:txBody>
      </p:sp>
      <p:sp>
        <p:nvSpPr>
          <p:cNvPr id="10" name="Content Placeholder 9"/>
          <p:cNvSpPr>
            <a:spLocks noGrp="1"/>
          </p:cNvSpPr>
          <p:nvPr>
            <p:ph idx="1"/>
          </p:nvPr>
        </p:nvSpPr>
        <p:spPr>
          <a:xfrm>
            <a:off x="457200" y="1600200"/>
            <a:ext cx="8358649" cy="4419599"/>
          </a:xfrm>
        </p:spPr>
        <p:txBody>
          <a:bodyPr>
            <a:normAutofit/>
          </a:bodyPr>
          <a:lstStyle/>
          <a:p>
            <a:pPr>
              <a:spcBef>
                <a:spcPts val="0"/>
              </a:spcBef>
              <a:spcAft>
                <a:spcPts val="900"/>
              </a:spcAft>
            </a:pPr>
            <a:r>
              <a:rPr lang="en-US" dirty="0">
                <a:solidFill>
                  <a:srgbClr val="0070C0"/>
                </a:solidFill>
              </a:rPr>
              <a:t>Specialized Home Networking Devices</a:t>
            </a:r>
          </a:p>
          <a:p>
            <a:pPr lvl="1">
              <a:spcBef>
                <a:spcPts val="0"/>
              </a:spcBef>
              <a:spcAft>
                <a:spcPts val="900"/>
              </a:spcAft>
            </a:pPr>
            <a:r>
              <a:rPr lang="en-US" dirty="0"/>
              <a:t>NAS devices</a:t>
            </a:r>
          </a:p>
          <a:p>
            <a:pPr lvl="1">
              <a:spcBef>
                <a:spcPts val="0"/>
              </a:spcBef>
              <a:spcAft>
                <a:spcPts val="900"/>
              </a:spcAft>
            </a:pPr>
            <a:r>
              <a:rPr lang="en-US" dirty="0"/>
              <a:t>Home network servers</a:t>
            </a:r>
          </a:p>
          <a:p>
            <a:pPr lvl="1">
              <a:spcBef>
                <a:spcPts val="0"/>
              </a:spcBef>
              <a:spcAft>
                <a:spcPts val="900"/>
              </a:spcAft>
            </a:pPr>
            <a:r>
              <a:rPr lang="en-US" dirty="0"/>
              <a:t>Network ready device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438400"/>
            <a:ext cx="3461873" cy="3471491"/>
          </a:xfrm>
          <a:prstGeom prst="rect">
            <a:avLst/>
          </a:prstGeom>
        </p:spPr>
      </p:pic>
    </p:spTree>
    <p:extLst>
      <p:ext uri="{BB962C8B-B14F-4D97-AF65-F5344CB8AC3E}">
        <p14:creationId xmlns:p14="http://schemas.microsoft.com/office/powerpoint/2010/main" val="12960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704204" cy="1600200"/>
          </a:xfrm>
        </p:spPr>
        <p:txBody>
          <a:bodyPr>
            <a:noAutofit/>
          </a:bodyPr>
          <a:lstStyle/>
          <a:p>
            <a:r>
              <a:rPr lang="en-US" sz="3600" dirty="0"/>
              <a:t>Installing and Configuring Home Networks</a:t>
            </a:r>
            <a:br>
              <a:rPr lang="en-US" sz="3600" dirty="0"/>
            </a:br>
            <a:r>
              <a:rPr lang="en-US" sz="3200" dirty="0"/>
              <a:t>Configuring Software for Your Home Network </a:t>
            </a:r>
            <a:r>
              <a:rPr lang="en-US" sz="2000" dirty="0"/>
              <a:t>(Objective 7.10)</a:t>
            </a:r>
            <a:endParaRPr lang="en-US" sz="2400"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0" y="1828800"/>
            <a:ext cx="5102934" cy="2251295"/>
          </a:xfrm>
        </p:spPr>
      </p:pic>
      <p:sp>
        <p:nvSpPr>
          <p:cNvPr id="6" name="TextBox 5"/>
          <p:cNvSpPr txBox="1"/>
          <p:nvPr/>
        </p:nvSpPr>
        <p:spPr>
          <a:xfrm>
            <a:off x="457200" y="1600200"/>
            <a:ext cx="4135856" cy="3662541"/>
          </a:xfrm>
          <a:prstGeom prst="rect">
            <a:avLst/>
          </a:prstGeom>
          <a:noFill/>
        </p:spPr>
        <p:txBody>
          <a:bodyPr wrap="square" rtlCol="0">
            <a:spAutoFit/>
          </a:bodyPr>
          <a:lstStyle/>
          <a:p>
            <a:pPr marL="171450" indent="-171450">
              <a:spcAft>
                <a:spcPts val="2400"/>
              </a:spcAft>
              <a:buFont typeface="Arial" panose="020B0604020202020204" pitchFamily="34" charset="0"/>
              <a:buChar char="•"/>
            </a:pPr>
            <a:r>
              <a:rPr lang="en-US" sz="3200" dirty="0">
                <a:solidFill>
                  <a:srgbClr val="0070C0"/>
                </a:solidFill>
                <a:latin typeface="Arial" pitchFamily="34" charset="0"/>
                <a:cs typeface="Arial" pitchFamily="34" charset="0"/>
              </a:rPr>
              <a:t>Setting up a Windows based network</a:t>
            </a:r>
          </a:p>
          <a:p>
            <a:pPr marL="171450" indent="-171450">
              <a:spcAft>
                <a:spcPts val="2400"/>
              </a:spcAft>
              <a:buFont typeface="Arial" panose="020B0604020202020204" pitchFamily="34" charset="0"/>
              <a:buChar char="•"/>
            </a:pPr>
            <a:r>
              <a:rPr lang="en-US" sz="3200" dirty="0">
                <a:solidFill>
                  <a:srgbClr val="0070C0"/>
                </a:solidFill>
                <a:latin typeface="Arial" pitchFamily="34" charset="0"/>
                <a:cs typeface="Arial" pitchFamily="34" charset="0"/>
              </a:rPr>
              <a:t>Sharing files</a:t>
            </a:r>
          </a:p>
          <a:p>
            <a:pPr marL="171450" indent="-171450">
              <a:spcAft>
                <a:spcPts val="2400"/>
              </a:spcAft>
              <a:buFont typeface="Arial" panose="020B0604020202020204" pitchFamily="34" charset="0"/>
              <a:buChar char="•"/>
            </a:pPr>
            <a:r>
              <a:rPr lang="en-US" sz="3200" dirty="0">
                <a:solidFill>
                  <a:srgbClr val="0070C0"/>
                </a:solidFill>
                <a:latin typeface="Arial" pitchFamily="34" charset="0"/>
                <a:cs typeface="Arial" pitchFamily="34" charset="0"/>
              </a:rPr>
              <a:t>Connecting mobile devices</a:t>
            </a:r>
          </a:p>
        </p:txBody>
      </p:sp>
    </p:spTree>
    <p:extLst>
      <p:ext uri="{BB962C8B-B14F-4D97-AF65-F5344CB8AC3E}">
        <p14:creationId xmlns:p14="http://schemas.microsoft.com/office/powerpoint/2010/main" val="365203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0"/>
            <a:ext cx="8686800" cy="1600200"/>
          </a:xfrm>
        </p:spPr>
        <p:txBody>
          <a:bodyPr>
            <a:noAutofit/>
          </a:bodyPr>
          <a:lstStyle/>
          <a:p>
            <a:pPr>
              <a:defRPr/>
            </a:pPr>
            <a:r>
              <a:rPr lang="en-US" sz="3600" dirty="0"/>
              <a:t>Managing and Securing Wireless Networks</a:t>
            </a:r>
            <a:r>
              <a:rPr lang="en-US" sz="2475" dirty="0"/>
              <a:t/>
            </a:r>
            <a:br>
              <a:rPr lang="en-US" sz="2475" dirty="0"/>
            </a:br>
            <a:r>
              <a:rPr lang="en-US" sz="3200" dirty="0"/>
              <a:t>Troubleshooting Wireless Network Problems </a:t>
            </a:r>
            <a:r>
              <a:rPr lang="en-US" sz="2000" dirty="0"/>
              <a:t>(Objective 7.11)</a:t>
            </a:r>
            <a:endParaRPr lang="en-US" sz="3600" dirty="0"/>
          </a:p>
        </p:txBody>
      </p:sp>
      <p:sp>
        <p:nvSpPr>
          <p:cNvPr id="120834" name="Rectangle 3"/>
          <p:cNvSpPr>
            <a:spLocks noGrp="1" noChangeArrowheads="1"/>
          </p:cNvSpPr>
          <p:nvPr>
            <p:ph idx="1"/>
          </p:nvPr>
        </p:nvSpPr>
        <p:spPr/>
        <p:txBody>
          <a:bodyPr>
            <a:normAutofit/>
          </a:bodyPr>
          <a:lstStyle/>
          <a:p>
            <a:r>
              <a:rPr lang="en-US" dirty="0">
                <a:solidFill>
                  <a:srgbClr val="0070C0"/>
                </a:solidFill>
              </a:rPr>
              <a:t>Range</a:t>
            </a:r>
          </a:p>
          <a:p>
            <a:r>
              <a:rPr lang="en-US" dirty="0">
                <a:solidFill>
                  <a:srgbClr val="0070C0"/>
                </a:solidFill>
              </a:rPr>
              <a:t>Speed (throughput)</a:t>
            </a:r>
          </a:p>
          <a:p>
            <a:r>
              <a:rPr lang="en-US" dirty="0">
                <a:solidFill>
                  <a:srgbClr val="0070C0"/>
                </a:solidFill>
              </a:rPr>
              <a:t>Range extender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11" y="3611563"/>
            <a:ext cx="7947378" cy="2514600"/>
          </a:xfrm>
          <a:prstGeom prst="rect">
            <a:avLst/>
          </a:prstGeom>
        </p:spPr>
      </p:pic>
    </p:spTree>
    <p:extLst>
      <p:ext uri="{BB962C8B-B14F-4D97-AF65-F5344CB8AC3E}">
        <p14:creationId xmlns:p14="http://schemas.microsoft.com/office/powerpoint/2010/main" val="298517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0"/>
            <a:ext cx="8686800" cy="1600200"/>
          </a:xfrm>
        </p:spPr>
        <p:txBody>
          <a:bodyPr>
            <a:noAutofit/>
          </a:bodyPr>
          <a:lstStyle/>
          <a:p>
            <a:pPr>
              <a:defRPr/>
            </a:pPr>
            <a:r>
              <a:rPr lang="en-US" sz="3600" dirty="0"/>
              <a:t>Managing and Securing Wireless Networks</a:t>
            </a:r>
            <a:r>
              <a:rPr lang="en-US" sz="2475" dirty="0"/>
              <a:t/>
            </a:r>
            <a:br>
              <a:rPr lang="en-US" sz="2475" dirty="0"/>
            </a:br>
            <a:r>
              <a:rPr lang="en-US" sz="3200" dirty="0"/>
              <a:t>Securing Wireless Networks (1 of 2) </a:t>
            </a:r>
            <a:r>
              <a:rPr lang="en-US" sz="2000" dirty="0"/>
              <a:t>(Objective 7.12)</a:t>
            </a:r>
            <a:endParaRPr lang="en-US" sz="2700" dirty="0"/>
          </a:p>
        </p:txBody>
      </p:sp>
      <p:sp>
        <p:nvSpPr>
          <p:cNvPr id="120834" name="Rectangle 3"/>
          <p:cNvSpPr>
            <a:spLocks noGrp="1" noChangeArrowheads="1"/>
          </p:cNvSpPr>
          <p:nvPr>
            <p:ph idx="1"/>
          </p:nvPr>
        </p:nvSpPr>
        <p:spPr>
          <a:xfrm>
            <a:off x="457200" y="1600200"/>
            <a:ext cx="8610600" cy="5105400"/>
          </a:xfrm>
        </p:spPr>
        <p:txBody>
          <a:bodyPr>
            <a:normAutofit lnSpcReduction="10000"/>
          </a:bodyPr>
          <a:lstStyle/>
          <a:p>
            <a:pPr>
              <a:lnSpc>
                <a:spcPct val="110000"/>
              </a:lnSpc>
              <a:spcBef>
                <a:spcPts val="0"/>
              </a:spcBef>
              <a:spcAft>
                <a:spcPts val="300"/>
              </a:spcAft>
            </a:pPr>
            <a:r>
              <a:rPr lang="en-US" dirty="0">
                <a:solidFill>
                  <a:srgbClr val="0070C0"/>
                </a:solidFill>
              </a:rPr>
              <a:t>Piggybacking</a:t>
            </a:r>
          </a:p>
          <a:p>
            <a:pPr>
              <a:lnSpc>
                <a:spcPct val="110000"/>
              </a:lnSpc>
              <a:spcBef>
                <a:spcPts val="0"/>
              </a:spcBef>
              <a:spcAft>
                <a:spcPts val="300"/>
              </a:spcAft>
            </a:pPr>
            <a:r>
              <a:rPr lang="en-US" dirty="0">
                <a:solidFill>
                  <a:srgbClr val="0070C0"/>
                </a:solidFill>
              </a:rPr>
              <a:t>Use encryption and security protocols</a:t>
            </a:r>
          </a:p>
          <a:p>
            <a:pPr>
              <a:lnSpc>
                <a:spcPct val="110000"/>
              </a:lnSpc>
              <a:spcBef>
                <a:spcPts val="0"/>
              </a:spcBef>
              <a:spcAft>
                <a:spcPts val="300"/>
              </a:spcAft>
            </a:pPr>
            <a:r>
              <a:rPr lang="en-US" dirty="0">
                <a:solidFill>
                  <a:srgbClr val="0070C0"/>
                </a:solidFill>
              </a:rPr>
              <a:t>Change network name (SSID)</a:t>
            </a:r>
          </a:p>
          <a:p>
            <a:pPr>
              <a:lnSpc>
                <a:spcPct val="110000"/>
              </a:lnSpc>
              <a:spcBef>
                <a:spcPts val="0"/>
              </a:spcBef>
              <a:spcAft>
                <a:spcPts val="300"/>
              </a:spcAft>
            </a:pPr>
            <a:r>
              <a:rPr lang="en-US" dirty="0">
                <a:solidFill>
                  <a:srgbClr val="0070C0"/>
                </a:solidFill>
              </a:rPr>
              <a:t>Disable SSID broadcast</a:t>
            </a:r>
          </a:p>
          <a:p>
            <a:pPr>
              <a:lnSpc>
                <a:spcPct val="110000"/>
              </a:lnSpc>
              <a:spcBef>
                <a:spcPts val="0"/>
              </a:spcBef>
              <a:spcAft>
                <a:spcPts val="300"/>
              </a:spcAft>
            </a:pPr>
            <a:r>
              <a:rPr lang="en-US" dirty="0">
                <a:solidFill>
                  <a:srgbClr val="0070C0"/>
                </a:solidFill>
              </a:rPr>
              <a:t>Change the default password</a:t>
            </a:r>
          </a:p>
          <a:p>
            <a:pPr>
              <a:lnSpc>
                <a:spcPct val="110000"/>
              </a:lnSpc>
              <a:spcBef>
                <a:spcPts val="0"/>
              </a:spcBef>
              <a:spcAft>
                <a:spcPts val="300"/>
              </a:spcAft>
            </a:pPr>
            <a:r>
              <a:rPr lang="en-US" dirty="0">
                <a:solidFill>
                  <a:srgbClr val="0070C0"/>
                </a:solidFill>
              </a:rPr>
              <a:t>Create a passphrase</a:t>
            </a:r>
          </a:p>
          <a:p>
            <a:pPr>
              <a:lnSpc>
                <a:spcPct val="110000"/>
              </a:lnSpc>
              <a:spcBef>
                <a:spcPts val="0"/>
              </a:spcBef>
              <a:spcAft>
                <a:spcPts val="300"/>
              </a:spcAft>
            </a:pPr>
            <a:r>
              <a:rPr lang="en-US" dirty="0">
                <a:solidFill>
                  <a:srgbClr val="0070C0"/>
                </a:solidFill>
              </a:rPr>
              <a:t>Implement media access controls</a:t>
            </a:r>
          </a:p>
          <a:p>
            <a:pPr>
              <a:lnSpc>
                <a:spcPct val="110000"/>
              </a:lnSpc>
              <a:spcBef>
                <a:spcPts val="0"/>
              </a:spcBef>
              <a:spcAft>
                <a:spcPts val="300"/>
              </a:spcAft>
            </a:pPr>
            <a:r>
              <a:rPr lang="en-US" dirty="0">
                <a:solidFill>
                  <a:srgbClr val="0070C0"/>
                </a:solidFill>
              </a:rPr>
              <a:t>Limit signal range</a:t>
            </a:r>
          </a:p>
          <a:p>
            <a:pPr>
              <a:lnSpc>
                <a:spcPct val="110000"/>
              </a:lnSpc>
              <a:spcBef>
                <a:spcPts val="0"/>
              </a:spcBef>
              <a:spcAft>
                <a:spcPts val="300"/>
              </a:spcAft>
            </a:pPr>
            <a:r>
              <a:rPr lang="en-US" dirty="0">
                <a:solidFill>
                  <a:srgbClr val="0070C0"/>
                </a:solidFill>
              </a:rPr>
              <a:t>Apply firmware upgrades</a:t>
            </a:r>
          </a:p>
        </p:txBody>
      </p:sp>
    </p:spTree>
    <p:extLst>
      <p:ext uri="{BB962C8B-B14F-4D97-AF65-F5344CB8AC3E}">
        <p14:creationId xmlns:p14="http://schemas.microsoft.com/office/powerpoint/2010/main" val="11519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Networking Fundamentals</a:t>
            </a:r>
          </a:p>
        </p:txBody>
      </p:sp>
      <p:sp>
        <p:nvSpPr>
          <p:cNvPr id="7" name="Subtitle 6"/>
          <p:cNvSpPr>
            <a:spLocks noGrp="1"/>
          </p:cNvSpPr>
          <p:nvPr>
            <p:ph idx="1"/>
          </p:nvPr>
        </p:nvSpPr>
        <p:spPr/>
        <p:txBody>
          <a:bodyPr>
            <a:normAutofit/>
          </a:bodyPr>
          <a:lstStyle/>
          <a:p>
            <a:pPr marL="0" indent="0">
              <a:spcBef>
                <a:spcPts val="0"/>
              </a:spcBef>
              <a:spcAft>
                <a:spcPts val="2400"/>
              </a:spcAft>
              <a:buNone/>
            </a:pPr>
            <a:r>
              <a:rPr lang="en-US" dirty="0">
                <a:solidFill>
                  <a:srgbClr val="0070C0"/>
                </a:solidFill>
              </a:rPr>
              <a:t>Objective</a:t>
            </a:r>
          </a:p>
          <a:p>
            <a:pPr marL="1035558" indent="-692658">
              <a:spcBef>
                <a:spcPts val="0"/>
              </a:spcBef>
              <a:spcAft>
                <a:spcPts val="2400"/>
              </a:spcAft>
              <a:buNone/>
            </a:pPr>
            <a:r>
              <a:rPr lang="en-US" sz="2800" dirty="0"/>
              <a:t>7.1  Explain computer networks and their pros and cons.</a:t>
            </a:r>
          </a:p>
        </p:txBody>
      </p:sp>
    </p:spTree>
    <p:extLst>
      <p:ext uri="{BB962C8B-B14F-4D97-AF65-F5344CB8AC3E}">
        <p14:creationId xmlns:p14="http://schemas.microsoft.com/office/powerpoint/2010/main" val="13968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0"/>
            <a:ext cx="8686800" cy="1600200"/>
          </a:xfrm>
        </p:spPr>
        <p:txBody>
          <a:bodyPr>
            <a:noAutofit/>
          </a:bodyPr>
          <a:lstStyle/>
          <a:p>
            <a:pPr>
              <a:defRPr/>
            </a:pPr>
            <a:r>
              <a:rPr lang="en-US" sz="3600" dirty="0"/>
              <a:t>Managing and Securing Wireless Networks</a:t>
            </a:r>
            <a:r>
              <a:rPr lang="en-US" sz="2475" dirty="0"/>
              <a:t/>
            </a:r>
            <a:br>
              <a:rPr lang="en-US" sz="2475" dirty="0"/>
            </a:br>
            <a:r>
              <a:rPr lang="en-US" sz="3200" dirty="0"/>
              <a:t>Securing Wireless Networks (2 of 2) </a:t>
            </a:r>
            <a:r>
              <a:rPr lang="en-US" sz="2000" dirty="0"/>
              <a:t>(Objective 7.12)</a:t>
            </a:r>
            <a:endParaRPr lang="en-US" sz="27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752600"/>
            <a:ext cx="7315200" cy="4407695"/>
          </a:xfrm>
          <a:prstGeom prst="rect">
            <a:avLst/>
          </a:prstGeom>
        </p:spPr>
      </p:pic>
    </p:spTree>
    <p:extLst>
      <p:ext uri="{BB962C8B-B14F-4D97-AF65-F5344CB8AC3E}">
        <p14:creationId xmlns:p14="http://schemas.microsoft.com/office/powerpoint/2010/main" val="363082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59" y="4458372"/>
            <a:ext cx="8211854" cy="994172"/>
          </a:xfrm>
          <a:noFill/>
        </p:spPr>
        <p:txBody>
          <a:bodyPr>
            <a:normAutofit/>
          </a:bodyPr>
          <a:lstStyle/>
          <a:p>
            <a:r>
              <a:rPr lang="en-US" sz="5400" dirty="0">
                <a:solidFill>
                  <a:schemeClr val="tx1"/>
                </a:solidFill>
                <a:latin typeface="Arial Narrow" panose="020B0606020202030204" pitchFamily="34" charset="0"/>
              </a:rPr>
              <a:t>Questions</a:t>
            </a:r>
          </a:p>
        </p:txBody>
      </p:sp>
      <p:sp>
        <p:nvSpPr>
          <p:cNvPr id="4" name="Oval Callout 3"/>
          <p:cNvSpPr/>
          <p:nvPr/>
        </p:nvSpPr>
        <p:spPr>
          <a:xfrm>
            <a:off x="3175930" y="1520927"/>
            <a:ext cx="2946494" cy="3019733"/>
          </a:xfrm>
          <a:prstGeom prst="wedgeEllipseCallout">
            <a:avLst>
              <a:gd name="adj1" fmla="val -53869"/>
              <a:gd name="adj2" fmla="val 5957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525" dirty="0"/>
              <a:t>?</a:t>
            </a:r>
          </a:p>
        </p:txBody>
      </p:sp>
      <p:cxnSp>
        <p:nvCxnSpPr>
          <p:cNvPr id="7" name="Straight Connector 6"/>
          <p:cNvCxnSpPr/>
          <p:nvPr/>
        </p:nvCxnSpPr>
        <p:spPr>
          <a:xfrm>
            <a:off x="3175931" y="4955458"/>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687141" y="5434781"/>
            <a:ext cx="799597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652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45628" y="1217404"/>
            <a:ext cx="8211854" cy="994172"/>
          </a:xfrm>
          <a:noFill/>
        </p:spPr>
        <p:txBody>
          <a:bodyPr>
            <a:normAutofit/>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pic>
        <p:nvPicPr>
          <p:cNvPr id="6" name="Picture 1" descr="cid:3293795473_47524415"/>
          <p:cNvPicPr>
            <a:picLocks noChangeAspect="1" noChangeArrowheads="1"/>
          </p:cNvPicPr>
          <p:nvPr/>
        </p:nvPicPr>
        <p:blipFill>
          <a:blip r:embed="rId2"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Tree>
    <p:extLst>
      <p:ext uri="{BB962C8B-B14F-4D97-AF65-F5344CB8AC3E}">
        <p14:creationId xmlns:p14="http://schemas.microsoft.com/office/powerpoint/2010/main" val="302307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Network Architectures</a:t>
            </a:r>
          </a:p>
        </p:txBody>
      </p:sp>
      <p:sp>
        <p:nvSpPr>
          <p:cNvPr id="7" name="Subtitle 6"/>
          <p:cNvSpPr>
            <a:spLocks noGrp="1"/>
          </p:cNvSpPr>
          <p:nvPr>
            <p:ph idx="1"/>
          </p:nvPr>
        </p:nvSpPr>
        <p:spPr/>
        <p:txBody>
          <a:bodyPr>
            <a:normAutofit/>
          </a:bodyPr>
          <a:lstStyle/>
          <a:p>
            <a:pPr marL="0" indent="0">
              <a:spcBef>
                <a:spcPts val="0"/>
              </a:spcBef>
              <a:spcAft>
                <a:spcPts val="2400"/>
              </a:spcAft>
              <a:buNone/>
            </a:pPr>
            <a:r>
              <a:rPr lang="en-US" dirty="0">
                <a:solidFill>
                  <a:srgbClr val="0070C0"/>
                </a:solidFill>
              </a:rPr>
              <a:t>Objective</a:t>
            </a:r>
          </a:p>
          <a:p>
            <a:pPr marL="1035558" indent="-692658">
              <a:spcBef>
                <a:spcPts val="0"/>
              </a:spcBef>
              <a:spcAft>
                <a:spcPts val="2400"/>
              </a:spcAft>
              <a:buNone/>
            </a:pPr>
            <a:r>
              <a:rPr lang="en-US" sz="2800" dirty="0"/>
              <a:t>7.2  Explain the different ways networks are defined.</a:t>
            </a:r>
          </a:p>
        </p:txBody>
      </p:sp>
    </p:spTree>
    <p:extLst>
      <p:ext uri="{BB962C8B-B14F-4D97-AF65-F5344CB8AC3E}">
        <p14:creationId xmlns:p14="http://schemas.microsoft.com/office/powerpoint/2010/main" val="323830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Network Components</a:t>
            </a:r>
          </a:p>
        </p:txBody>
      </p:sp>
      <p:sp>
        <p:nvSpPr>
          <p:cNvPr id="7" name="Subtitle 6"/>
          <p:cNvSpPr>
            <a:spLocks noGrp="1"/>
          </p:cNvSpPr>
          <p:nvPr>
            <p:ph idx="1"/>
          </p:nvPr>
        </p:nvSpPr>
        <p:spPr/>
        <p:txBody>
          <a:bodyPr>
            <a:normAutofit/>
          </a:bodyPr>
          <a:lstStyle/>
          <a:p>
            <a:pPr marL="0" indent="0">
              <a:spcBef>
                <a:spcPts val="0"/>
              </a:spcBef>
              <a:spcAft>
                <a:spcPts val="2400"/>
              </a:spcAft>
              <a:buNone/>
            </a:pPr>
            <a:r>
              <a:rPr lang="en-US" dirty="0">
                <a:solidFill>
                  <a:srgbClr val="0070C0"/>
                </a:solidFill>
              </a:rPr>
              <a:t>Objectives</a:t>
            </a:r>
          </a:p>
          <a:p>
            <a:pPr marL="1035558" indent="-692658">
              <a:spcBef>
                <a:spcPts val="0"/>
              </a:spcBef>
              <a:spcAft>
                <a:spcPts val="2400"/>
              </a:spcAft>
              <a:buNone/>
            </a:pPr>
            <a:r>
              <a:rPr lang="en-US" sz="2800" dirty="0"/>
              <a:t>7.3  Describe the types of transmission media used in networks.</a:t>
            </a:r>
          </a:p>
          <a:p>
            <a:pPr marL="1035558" indent="-692658">
              <a:spcBef>
                <a:spcPts val="0"/>
              </a:spcBef>
              <a:spcAft>
                <a:spcPts val="2400"/>
              </a:spcAft>
              <a:buNone/>
            </a:pPr>
            <a:r>
              <a:rPr lang="en-US" sz="2800" dirty="0"/>
              <a:t>7.4  Describe the basic hardware devices necessary for networks.</a:t>
            </a:r>
          </a:p>
          <a:p>
            <a:pPr marL="1035558" indent="-692658">
              <a:spcBef>
                <a:spcPts val="0"/>
              </a:spcBef>
              <a:spcAft>
                <a:spcPts val="2400"/>
              </a:spcAft>
              <a:buNone/>
            </a:pPr>
            <a:r>
              <a:rPr lang="en-US" sz="2800" dirty="0"/>
              <a:t>7.5  Describe the type of software necessary for networks.</a:t>
            </a:r>
          </a:p>
        </p:txBody>
      </p:sp>
    </p:spTree>
    <p:extLst>
      <p:ext uri="{BB962C8B-B14F-4D97-AF65-F5344CB8AC3E}">
        <p14:creationId xmlns:p14="http://schemas.microsoft.com/office/powerpoint/2010/main" val="344664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Connecting to the Internet</a:t>
            </a:r>
          </a:p>
        </p:txBody>
      </p:sp>
      <p:sp>
        <p:nvSpPr>
          <p:cNvPr id="7" name="Subtitle 6"/>
          <p:cNvSpPr>
            <a:spLocks noGrp="1"/>
          </p:cNvSpPr>
          <p:nvPr>
            <p:ph idx="1"/>
          </p:nvPr>
        </p:nvSpPr>
        <p:spPr/>
        <p:txBody>
          <a:bodyPr>
            <a:normAutofit/>
          </a:bodyPr>
          <a:lstStyle/>
          <a:p>
            <a:pPr marL="0" indent="0">
              <a:spcBef>
                <a:spcPts val="0"/>
              </a:spcBef>
              <a:spcAft>
                <a:spcPts val="2400"/>
              </a:spcAft>
              <a:buNone/>
            </a:pPr>
            <a:r>
              <a:rPr lang="en-US" dirty="0">
                <a:solidFill>
                  <a:srgbClr val="0070C0"/>
                </a:solidFill>
              </a:rPr>
              <a:t>Objectives</a:t>
            </a:r>
          </a:p>
          <a:p>
            <a:pPr marL="1035558" indent="-692658">
              <a:spcBef>
                <a:spcPts val="0"/>
              </a:spcBef>
              <a:spcAft>
                <a:spcPts val="2400"/>
              </a:spcAft>
              <a:buNone/>
            </a:pPr>
            <a:r>
              <a:rPr lang="en-US" sz="2800" dirty="0"/>
              <a:t>7.6  Summarize the broadband options available to access the Internet.</a:t>
            </a:r>
          </a:p>
          <a:p>
            <a:pPr marL="1035558" indent="-692658">
              <a:spcBef>
                <a:spcPts val="0"/>
              </a:spcBef>
              <a:spcAft>
                <a:spcPts val="2400"/>
              </a:spcAft>
              <a:buNone/>
            </a:pPr>
            <a:r>
              <a:rPr lang="en-US" sz="2800" dirty="0"/>
              <a:t>7.7  Summarize how to access the Internet wirelessly.</a:t>
            </a:r>
          </a:p>
        </p:txBody>
      </p:sp>
    </p:spTree>
    <p:extLst>
      <p:ext uri="{BB962C8B-B14F-4D97-AF65-F5344CB8AC3E}">
        <p14:creationId xmlns:p14="http://schemas.microsoft.com/office/powerpoint/2010/main" val="90624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698722"/>
            <a:ext cx="6172200" cy="3031852"/>
          </a:xfrm>
          <a:prstGeom prst="rect">
            <a:avLst/>
          </a:prstGeom>
        </p:spPr>
      </p:pic>
      <p:sp>
        <p:nvSpPr>
          <p:cNvPr id="2" name="Title 1"/>
          <p:cNvSpPr>
            <a:spLocks noGrp="1"/>
          </p:cNvSpPr>
          <p:nvPr>
            <p:ph type="title"/>
          </p:nvPr>
        </p:nvSpPr>
        <p:spPr>
          <a:xfrm>
            <a:off x="457200" y="0"/>
            <a:ext cx="8686800" cy="1600200"/>
          </a:xfrm>
        </p:spPr>
        <p:txBody>
          <a:bodyPr>
            <a:normAutofit/>
          </a:bodyPr>
          <a:lstStyle/>
          <a:p>
            <a:r>
              <a:rPr lang="en-US" dirty="0">
                <a:effectLst/>
              </a:rPr>
              <a:t>Networking Fundamentals</a:t>
            </a:r>
            <a:r>
              <a:rPr lang="en-US" sz="3000" dirty="0"/>
              <a:t/>
            </a:r>
            <a:br>
              <a:rPr lang="en-US" sz="3000" dirty="0"/>
            </a:br>
            <a:r>
              <a:rPr lang="en-US" sz="3200" dirty="0"/>
              <a:t>Understanding Networks (1 of 3) </a:t>
            </a:r>
            <a:r>
              <a:rPr lang="en-US" sz="2000" dirty="0"/>
              <a:t>(Objective 7.1)</a:t>
            </a:r>
            <a:endParaRPr lang="en-US" sz="2700" dirty="0"/>
          </a:p>
        </p:txBody>
      </p:sp>
      <p:sp>
        <p:nvSpPr>
          <p:cNvPr id="3" name="Content Placeholder 2"/>
          <p:cNvSpPr>
            <a:spLocks noGrp="1"/>
          </p:cNvSpPr>
          <p:nvPr>
            <p:ph idx="1"/>
          </p:nvPr>
        </p:nvSpPr>
        <p:spPr>
          <a:xfrm>
            <a:off x="457201" y="1600200"/>
            <a:ext cx="3657600" cy="3962400"/>
          </a:xfrm>
        </p:spPr>
        <p:txBody>
          <a:bodyPr>
            <a:normAutofit/>
          </a:bodyPr>
          <a:lstStyle/>
          <a:p>
            <a:pPr>
              <a:spcAft>
                <a:spcPts val="900"/>
              </a:spcAft>
            </a:pPr>
            <a:r>
              <a:rPr lang="en-US" dirty="0">
                <a:solidFill>
                  <a:srgbClr val="0070C0"/>
                </a:solidFill>
              </a:rPr>
              <a:t>C</a:t>
            </a:r>
            <a:r>
              <a:rPr lang="en-US" dirty="0">
                <a:solidFill>
                  <a:srgbClr val="0070C0"/>
                </a:solidFill>
                <a:effectLst/>
              </a:rPr>
              <a:t>omputer network</a:t>
            </a:r>
          </a:p>
          <a:p>
            <a:pPr>
              <a:spcAft>
                <a:spcPts val="900"/>
              </a:spcAft>
            </a:pPr>
            <a:r>
              <a:rPr lang="en-US" dirty="0">
                <a:solidFill>
                  <a:srgbClr val="0070C0"/>
                </a:solidFill>
              </a:rPr>
              <a:t>N</a:t>
            </a:r>
            <a:r>
              <a:rPr lang="en-US" dirty="0">
                <a:solidFill>
                  <a:srgbClr val="0070C0"/>
                </a:solidFill>
                <a:effectLst/>
              </a:rPr>
              <a:t>ode</a:t>
            </a:r>
          </a:p>
          <a:p>
            <a:pPr lvl="1">
              <a:spcAft>
                <a:spcPts val="900"/>
              </a:spcAft>
            </a:pPr>
            <a:r>
              <a:rPr lang="en-US" dirty="0"/>
              <a:t>Computer</a:t>
            </a:r>
          </a:p>
          <a:p>
            <a:pPr lvl="1">
              <a:spcAft>
                <a:spcPts val="900"/>
              </a:spcAft>
            </a:pPr>
            <a:r>
              <a:rPr lang="en-US" dirty="0"/>
              <a:t>Peripheral </a:t>
            </a:r>
          </a:p>
          <a:p>
            <a:pPr lvl="1">
              <a:spcAft>
                <a:spcPts val="900"/>
              </a:spcAft>
            </a:pPr>
            <a:r>
              <a:rPr lang="en-US" dirty="0">
                <a:effectLst/>
              </a:rPr>
              <a:t>Network device </a:t>
            </a:r>
          </a:p>
          <a:p>
            <a:pPr lvl="1">
              <a:buNone/>
            </a:pPr>
            <a:endParaRPr lang="en-US" dirty="0"/>
          </a:p>
          <a:p>
            <a:pPr lvl="2"/>
            <a:endParaRPr lang="en-US" dirty="0"/>
          </a:p>
          <a:p>
            <a:pPr lvl="1"/>
            <a:endParaRPr lang="en-US" dirty="0"/>
          </a:p>
        </p:txBody>
      </p:sp>
    </p:spTree>
    <p:extLst>
      <p:ext uri="{BB962C8B-B14F-4D97-AF65-F5344CB8AC3E}">
        <p14:creationId xmlns:p14="http://schemas.microsoft.com/office/powerpoint/2010/main" val="19477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Networking Fundamentals</a:t>
            </a:r>
            <a:br>
              <a:rPr lang="en-US" dirty="0"/>
            </a:br>
            <a:r>
              <a:rPr lang="en-US" sz="3200" dirty="0"/>
              <a:t>Understanding Networks (2 of 3) </a:t>
            </a:r>
            <a:r>
              <a:rPr lang="en-US" sz="2000" dirty="0"/>
              <a:t>(Objective 7.1)</a:t>
            </a:r>
            <a:endParaRPr lang="en-US" sz="2700" dirty="0"/>
          </a:p>
        </p:txBody>
      </p:sp>
      <p:sp>
        <p:nvSpPr>
          <p:cNvPr id="3" name="Content Placeholder 2"/>
          <p:cNvSpPr>
            <a:spLocks noGrp="1"/>
          </p:cNvSpPr>
          <p:nvPr>
            <p:ph idx="1"/>
          </p:nvPr>
        </p:nvSpPr>
        <p:spPr>
          <a:xfrm>
            <a:off x="457200" y="1600200"/>
            <a:ext cx="8229600" cy="5105400"/>
          </a:xfrm>
        </p:spPr>
        <p:txBody>
          <a:bodyPr>
            <a:normAutofit lnSpcReduction="10000"/>
          </a:bodyPr>
          <a:lstStyle/>
          <a:p>
            <a:pPr>
              <a:spcBef>
                <a:spcPts val="0"/>
              </a:spcBef>
              <a:spcAft>
                <a:spcPts val="2400"/>
              </a:spcAft>
            </a:pPr>
            <a:r>
              <a:rPr lang="en-US" dirty="0">
                <a:solidFill>
                  <a:srgbClr val="0070C0"/>
                </a:solidFill>
              </a:rPr>
              <a:t>Benefits of networks</a:t>
            </a:r>
          </a:p>
          <a:p>
            <a:pPr lvl="1">
              <a:spcBef>
                <a:spcPts val="0"/>
              </a:spcBef>
              <a:spcAft>
                <a:spcPts val="2400"/>
              </a:spcAft>
            </a:pPr>
            <a:r>
              <a:rPr lang="en-US" dirty="0"/>
              <a:t>Sharing a high-speed Internet connection</a:t>
            </a:r>
          </a:p>
          <a:p>
            <a:pPr lvl="1">
              <a:spcBef>
                <a:spcPts val="0"/>
              </a:spcBef>
              <a:spcAft>
                <a:spcPts val="2400"/>
              </a:spcAft>
            </a:pPr>
            <a:r>
              <a:rPr lang="en-US" dirty="0"/>
              <a:t>Sharing printers and peripheral devices</a:t>
            </a:r>
          </a:p>
          <a:p>
            <a:pPr lvl="1">
              <a:spcBef>
                <a:spcPts val="0"/>
              </a:spcBef>
              <a:spcAft>
                <a:spcPts val="2400"/>
              </a:spcAft>
            </a:pPr>
            <a:r>
              <a:rPr lang="en-US" dirty="0"/>
              <a:t>Sharing files</a:t>
            </a:r>
          </a:p>
          <a:p>
            <a:pPr lvl="1">
              <a:spcBef>
                <a:spcPts val="0"/>
              </a:spcBef>
              <a:spcAft>
                <a:spcPts val="2400"/>
              </a:spcAft>
            </a:pPr>
            <a:r>
              <a:rPr lang="en-US" dirty="0"/>
              <a:t>Common communications</a:t>
            </a:r>
          </a:p>
          <a:p>
            <a:pPr>
              <a:spcBef>
                <a:spcPts val="0"/>
              </a:spcBef>
              <a:spcAft>
                <a:spcPts val="2400"/>
              </a:spcAft>
            </a:pPr>
            <a:r>
              <a:rPr lang="en-US" dirty="0">
                <a:solidFill>
                  <a:srgbClr val="0070C0"/>
                </a:solidFill>
              </a:rPr>
              <a:t>Disadvantage of networks</a:t>
            </a:r>
          </a:p>
          <a:p>
            <a:pPr lvl="1">
              <a:spcBef>
                <a:spcPts val="0"/>
              </a:spcBef>
              <a:spcAft>
                <a:spcPts val="2400"/>
              </a:spcAft>
            </a:pPr>
            <a:r>
              <a:rPr lang="en-US" dirty="0"/>
              <a:t>Setup time</a:t>
            </a:r>
          </a:p>
          <a:p>
            <a:endParaRPr lang="en-US" dirty="0"/>
          </a:p>
        </p:txBody>
      </p:sp>
    </p:spTree>
    <p:extLst>
      <p:ext uri="{BB962C8B-B14F-4D97-AF65-F5344CB8AC3E}">
        <p14:creationId xmlns:p14="http://schemas.microsoft.com/office/powerpoint/2010/main" val="274764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Networking Fundamentals</a:t>
            </a:r>
            <a:br>
              <a:rPr lang="en-US" dirty="0"/>
            </a:br>
            <a:r>
              <a:rPr lang="en-US" sz="3200" dirty="0"/>
              <a:t>Understanding Networks (3 of 3) </a:t>
            </a:r>
            <a:r>
              <a:rPr lang="en-US" sz="2000" dirty="0"/>
              <a:t>(Objective 7.1)</a:t>
            </a:r>
            <a:endParaRPr lang="en-US" sz="2700" dirty="0"/>
          </a:p>
        </p:txBody>
      </p:sp>
      <p:sp>
        <p:nvSpPr>
          <p:cNvPr id="3" name="Content Placeholder 2"/>
          <p:cNvSpPr>
            <a:spLocks noGrp="1"/>
          </p:cNvSpPr>
          <p:nvPr>
            <p:ph idx="1"/>
          </p:nvPr>
        </p:nvSpPr>
        <p:spPr>
          <a:xfrm>
            <a:off x="457200" y="1600200"/>
            <a:ext cx="8229600" cy="5105400"/>
          </a:xfrm>
        </p:spPr>
        <p:txBody>
          <a:bodyPr>
            <a:normAutofit/>
          </a:bodyPr>
          <a:lstStyle/>
          <a:p>
            <a:pPr>
              <a:spcBef>
                <a:spcPts val="0"/>
              </a:spcBef>
              <a:spcAft>
                <a:spcPts val="2400"/>
              </a:spcAft>
            </a:pPr>
            <a:r>
              <a:rPr lang="en-US" dirty="0">
                <a:solidFill>
                  <a:srgbClr val="0070C0"/>
                </a:solidFill>
              </a:rPr>
              <a:t>How data moves through networks</a:t>
            </a:r>
          </a:p>
          <a:p>
            <a:pPr lvl="1">
              <a:spcBef>
                <a:spcPts val="0"/>
              </a:spcBef>
              <a:spcAft>
                <a:spcPts val="2400"/>
              </a:spcAft>
            </a:pPr>
            <a:r>
              <a:rPr lang="en-US" dirty="0"/>
              <a:t>Data transfer rate (bandwidth) is the maximum speed data can be transmitted</a:t>
            </a:r>
          </a:p>
          <a:p>
            <a:pPr lvl="1">
              <a:spcBef>
                <a:spcPts val="0"/>
              </a:spcBef>
              <a:spcAft>
                <a:spcPts val="2400"/>
              </a:spcAft>
            </a:pPr>
            <a:r>
              <a:rPr lang="en-US" dirty="0"/>
              <a:t>Throughput is the actual speed data is transferred</a:t>
            </a:r>
          </a:p>
          <a:p>
            <a:pPr lvl="1">
              <a:spcBef>
                <a:spcPts val="0"/>
              </a:spcBef>
              <a:spcAft>
                <a:spcPts val="2400"/>
              </a:spcAft>
            </a:pPr>
            <a:r>
              <a:rPr lang="en-US" dirty="0"/>
              <a:t>Measured in megabits per second (</a:t>
            </a:r>
            <a:r>
              <a:rPr lang="en-US" dirty="0" err="1"/>
              <a:t>Mbps</a:t>
            </a:r>
            <a:r>
              <a:rPr lang="en-US" dirty="0"/>
              <a:t>)</a:t>
            </a:r>
          </a:p>
          <a:p>
            <a:endParaRPr lang="en-US" dirty="0"/>
          </a:p>
        </p:txBody>
      </p:sp>
    </p:spTree>
    <p:extLst>
      <p:ext uri="{BB962C8B-B14F-4D97-AF65-F5344CB8AC3E}">
        <p14:creationId xmlns:p14="http://schemas.microsoft.com/office/powerpoint/2010/main" val="17007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tia14e_ch01.potx" id="{96030D5D-EC68-4AA8-81F8-6E01FB739F31}" vid="{307A23AA-FE42-42BD-B081-89D733536100}"/>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tia14e_ch02</Template>
  <TotalTime>0</TotalTime>
  <Words>2345</Words>
  <Application>Microsoft Office PowerPoint</Application>
  <PresentationFormat>On-screen Show (4:3)</PresentationFormat>
  <Paragraphs>287</Paragraphs>
  <Slides>32</Slides>
  <Notes>30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Arial Narrow</vt:lpstr>
      <vt:lpstr>Times New Roman</vt:lpstr>
      <vt:lpstr>Verdana</vt:lpstr>
      <vt:lpstr>Wingdings</vt:lpstr>
      <vt:lpstr>508 Lecture</vt:lpstr>
      <vt:lpstr>Acrobat Document</vt:lpstr>
      <vt:lpstr>TECHNOLOGY IN ACTION</vt:lpstr>
      <vt:lpstr>How Networks Function</vt:lpstr>
      <vt:lpstr>Networking Fundamentals</vt:lpstr>
      <vt:lpstr>Network Architectures</vt:lpstr>
      <vt:lpstr>Network Components</vt:lpstr>
      <vt:lpstr>Connecting to the Internet</vt:lpstr>
      <vt:lpstr>Networking Fundamentals Understanding Networks (1 of 3) (Objective 7.1)</vt:lpstr>
      <vt:lpstr>Networking Fundamentals Understanding Networks (2 of 3) (Objective 7.1)</vt:lpstr>
      <vt:lpstr>Networking Fundamentals Understanding Networks (3 of 3) (Objective 7.1)</vt:lpstr>
      <vt:lpstr>Network Architectures Network Designs (1 of 3) (Objective 7.2)</vt:lpstr>
      <vt:lpstr>Network Architectures Network Designs (2 of 3) (Objective 7.2)</vt:lpstr>
      <vt:lpstr>Network Architectures Network Designs (3 of 3) (Objective 7.2)</vt:lpstr>
      <vt:lpstr>Network Components (Objective 7.3) </vt:lpstr>
      <vt:lpstr>Network Components Transmission Media (1 of 2) (Objective 7.3)</vt:lpstr>
      <vt:lpstr>Network Components Transmission Media (2 of 2) (Objective 7.3)</vt:lpstr>
      <vt:lpstr>Network Components Basic Network Hardware (Objective 7.4)</vt:lpstr>
      <vt:lpstr>Network Components Network Software (Objective 7.5)</vt:lpstr>
      <vt:lpstr>Connecting to the Internet Broadband Internet Connections (1 of 2) (Objective 7.6)</vt:lpstr>
      <vt:lpstr>Connecting to the Internet Broadband Internet Connections (2 of 2) (Objective 7.6)</vt:lpstr>
      <vt:lpstr>Connecting to the Internet Wireless Internet Access (Objective 7.7)</vt:lpstr>
      <vt:lpstr>Your Home Network</vt:lpstr>
      <vt:lpstr>Installing and Configuring Home Networks</vt:lpstr>
      <vt:lpstr>Managing and Securing Wireless Networks</vt:lpstr>
      <vt:lpstr>Installing and Configuring Home Networks Planning Your Home Network (Objective 7.8)</vt:lpstr>
      <vt:lpstr>Installing and Configuring Home Networks Connecting Devices to a Network (1 of 2) (Objective 7.9) </vt:lpstr>
      <vt:lpstr>Installing and Configuring Home Networks Connecting Devices to a Network (2 of 2) (Objective 7.9)</vt:lpstr>
      <vt:lpstr>Installing and Configuring Home Networks Configuring Software for Your Home Network (Objective 7.10)</vt:lpstr>
      <vt:lpstr>Managing and Securing Wireless Networks Troubleshooting Wireless Network Problems (Objective 7.11)</vt:lpstr>
      <vt:lpstr>Managing and Securing Wireless Networks Securing Wireless Networks (1 of 2) (Objective 7.12)</vt:lpstr>
      <vt:lpstr>Managing and Securing Wireless Networks Securing Wireless Networks (2 of 2) (Objective 7.12)</vt:lpstr>
      <vt:lpstr>Questions</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2016-12-15T06:38:03Z</dcterms:created>
  <dcterms:modified xsi:type="dcterms:W3CDTF">2017-09-12T12:46:47Z</dcterms:modified>
</cp:coreProperties>
</file>