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349" r:id="rId2"/>
    <p:sldId id="657" r:id="rId3"/>
    <p:sldId id="658" r:id="rId4"/>
    <p:sldId id="659" r:id="rId5"/>
    <p:sldId id="660" r:id="rId6"/>
    <p:sldId id="661" r:id="rId7"/>
    <p:sldId id="662" r:id="rId8"/>
    <p:sldId id="663" r:id="rId9"/>
    <p:sldId id="664" r:id="rId10"/>
    <p:sldId id="665" r:id="rId11"/>
    <p:sldId id="666" r:id="rId12"/>
    <p:sldId id="687" r:id="rId13"/>
    <p:sldId id="667" r:id="rId14"/>
    <p:sldId id="668" r:id="rId15"/>
    <p:sldId id="669" r:id="rId16"/>
    <p:sldId id="670" r:id="rId17"/>
    <p:sldId id="671" r:id="rId18"/>
    <p:sldId id="672" r:id="rId19"/>
    <p:sldId id="673" r:id="rId20"/>
    <p:sldId id="688" r:id="rId21"/>
    <p:sldId id="674" r:id="rId22"/>
    <p:sldId id="675" r:id="rId23"/>
    <p:sldId id="676" r:id="rId24"/>
    <p:sldId id="677" r:id="rId25"/>
    <p:sldId id="678" r:id="rId26"/>
    <p:sldId id="679" r:id="rId27"/>
    <p:sldId id="680" r:id="rId28"/>
    <p:sldId id="681" r:id="rId29"/>
    <p:sldId id="682" r:id="rId30"/>
    <p:sldId id="683" r:id="rId31"/>
    <p:sldId id="684" r:id="rId32"/>
    <p:sldId id="685" r:id="rId33"/>
    <p:sldId id="6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9822" autoAdjust="0"/>
    <p:restoredTop sz="96362" autoAdjust="0"/>
  </p:normalViewPr>
  <p:slideViewPr>
    <p:cSldViewPr>
      <p:cViewPr varScale="1">
        <p:scale>
          <a:sx n="68" d="100"/>
          <a:sy n="68" d="100"/>
        </p:scale>
        <p:origin x="1680" y="72"/>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360"/>
    </p:cViewPr>
  </p:sorterViewPr>
  <p:notesViewPr>
    <p:cSldViewPr>
      <p:cViewPr>
        <p:scale>
          <a:sx n="125" d="100"/>
          <a:sy n="125" d="100"/>
        </p:scale>
        <p:origin x="3012" y="-9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anose="020B0604020202020204" pitchFamily="34" charset="0"/>
              <a:buNone/>
            </a:pPr>
            <a:r>
              <a:rPr lang="en-US" dirty="0">
                <a:latin typeface="Times New Roman" pitchFamily="18" charset="0"/>
              </a:rPr>
              <a:t>In this behind-the-scenes chapter, we explore the stages of program development and survey the most popular programming languages.</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55654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26EE9CC0-9285-4EC1-813D-0691204794E4}" type="slidenum">
              <a:rPr lang="en-US" smtClean="0">
                <a:latin typeface="Arial" charset="0"/>
                <a:cs typeface="Arial" charset="0"/>
              </a:rPr>
              <a:pPr/>
              <a:t>10</a:t>
            </a:fld>
            <a:endParaRPr lang="en-US" dirty="0">
              <a:latin typeface="Arial" charset="0"/>
              <a:cs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marL="171450" indent="-171450">
              <a:spcBef>
                <a:spcPts val="0"/>
              </a:spcBef>
              <a:spcAft>
                <a:spcPts val="600"/>
              </a:spcAft>
              <a:buFont typeface="Arial" panose="020B0604020202020204" pitchFamily="34" charset="0"/>
              <a:buChar char="•"/>
            </a:pPr>
            <a:r>
              <a:rPr lang="en-US" dirty="0"/>
              <a:t>Programming is the process of translating a task into commands that a computer uses to perform the task.</a:t>
            </a:r>
          </a:p>
          <a:p>
            <a:pPr marL="171450" indent="-171450">
              <a:spcBef>
                <a:spcPts val="0"/>
              </a:spcBef>
              <a:spcAft>
                <a:spcPts val="600"/>
              </a:spcAft>
              <a:buFont typeface="Arial" panose="020B0604020202020204" pitchFamily="34" charset="0"/>
              <a:buChar char="•"/>
            </a:pPr>
            <a:r>
              <a:rPr lang="en-US" dirty="0"/>
              <a:t>Program development life cycle (PDLC) is the</a:t>
            </a:r>
            <a:r>
              <a:rPr lang="en-US" baseline="0" dirty="0"/>
              <a:t> process of moving through the s</a:t>
            </a:r>
            <a:r>
              <a:rPr lang="en-US" dirty="0">
                <a:effectLst/>
              </a:rPr>
              <a:t>tages a project goes through from development to deployment.</a:t>
            </a:r>
          </a:p>
        </p:txBody>
      </p:sp>
    </p:spTree>
    <p:extLst>
      <p:ext uri="{BB962C8B-B14F-4D97-AF65-F5344CB8AC3E}">
        <p14:creationId xmlns:p14="http://schemas.microsoft.com/office/powerpoint/2010/main" val="4008359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1" indent="-256032">
              <a:spcBef>
                <a:spcPts val="1500"/>
              </a:spcBef>
              <a:spcAft>
                <a:spcPts val="450"/>
              </a:spcAft>
              <a:buClr>
                <a:srgbClr val="007FA3"/>
              </a:buClr>
              <a:buSzPct val="100000"/>
              <a:buFont typeface="Arial" panose="020B0604020202020204" pitchFamily="34" charset="0"/>
              <a:buChar char="•"/>
            </a:pPr>
            <a:r>
              <a:rPr lang="en-US" dirty="0"/>
              <a:t>The problem statement is the starting point of programming.</a:t>
            </a:r>
          </a:p>
          <a:p>
            <a:pPr marL="628650" lvl="1" indent="-171450">
              <a:spcAft>
                <a:spcPts val="450"/>
              </a:spcAft>
              <a:buFont typeface="Arial" panose="020B0604020202020204" pitchFamily="34" charset="0"/>
              <a:buChar char="•"/>
            </a:pPr>
            <a:r>
              <a:rPr lang="en-US" dirty="0"/>
              <a:t>It provides a clear description of tasks to be performed.</a:t>
            </a:r>
          </a:p>
          <a:p>
            <a:pPr marL="628650" lvl="1" indent="-171450">
              <a:spcAft>
                <a:spcPts val="450"/>
              </a:spcAft>
              <a:buFont typeface="Arial" panose="020B0604020202020204" pitchFamily="34" charset="0"/>
              <a:buChar char="•"/>
            </a:pPr>
            <a:r>
              <a:rPr lang="en-US" dirty="0"/>
              <a:t>It</a:t>
            </a:r>
            <a:r>
              <a:rPr lang="en-US" baseline="0" dirty="0"/>
              <a:t> helps the programmer u</a:t>
            </a:r>
            <a:r>
              <a:rPr lang="en-US" dirty="0"/>
              <a:t>nderstand goals of programming.</a:t>
            </a:r>
          </a:p>
          <a:p>
            <a:pPr marL="171450" indent="-171450">
              <a:spcAft>
                <a:spcPts val="450"/>
              </a:spcAft>
              <a:buFont typeface="Arial" panose="020B0604020202020204" pitchFamily="34" charset="0"/>
              <a:buChar char="•"/>
            </a:pPr>
            <a:r>
              <a:rPr lang="en-US" dirty="0"/>
              <a:t>The goal</a:t>
            </a:r>
            <a:r>
              <a:rPr lang="en-US" baseline="0" dirty="0"/>
              <a:t> of a good problem statement is to have programmers i</a:t>
            </a:r>
            <a:r>
              <a:rPr lang="en-US" dirty="0"/>
              <a:t>nteract with users</a:t>
            </a:r>
            <a:r>
              <a:rPr lang="en-US" baseline="0" dirty="0"/>
              <a:t> in these three areas:</a:t>
            </a:r>
            <a:endParaRPr lang="en-US" dirty="0"/>
          </a:p>
          <a:p>
            <a:pPr marL="628650" lvl="1" indent="-171450">
              <a:spcAft>
                <a:spcPts val="450"/>
              </a:spcAft>
              <a:buFont typeface="Arial" panose="020B0604020202020204" pitchFamily="34" charset="0"/>
              <a:buChar char="•"/>
            </a:pPr>
            <a:r>
              <a:rPr lang="en-US" dirty="0"/>
              <a:t>Data is raw input.</a:t>
            </a:r>
          </a:p>
          <a:p>
            <a:pPr marL="628650" lvl="1" indent="-171450">
              <a:spcAft>
                <a:spcPts val="450"/>
              </a:spcAft>
              <a:buFont typeface="Arial" panose="020B0604020202020204" pitchFamily="34" charset="0"/>
              <a:buChar char="•"/>
            </a:pPr>
            <a:r>
              <a:rPr lang="en-US" dirty="0"/>
              <a:t>Information is the result.</a:t>
            </a:r>
          </a:p>
          <a:p>
            <a:pPr marL="628650" lvl="1" indent="-171450">
              <a:spcAft>
                <a:spcPts val="450"/>
              </a:spcAft>
              <a:buFont typeface="Arial" panose="020B0604020202020204" pitchFamily="34" charset="0"/>
              <a:buChar char="•"/>
            </a:pPr>
            <a:r>
              <a:rPr lang="en-US" dirty="0"/>
              <a:t>Method is the process of converting inputs into proper outputs.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11</a:t>
            </a:fld>
            <a:endParaRPr lang="en-US" dirty="0"/>
          </a:p>
        </p:txBody>
      </p:sp>
    </p:spTree>
    <p:extLst>
      <p:ext uri="{BB962C8B-B14F-4D97-AF65-F5344CB8AC3E}">
        <p14:creationId xmlns:p14="http://schemas.microsoft.com/office/powerpoint/2010/main" val="49369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Programmers must describe what the program should do if the input is invalid. This is referred to as error handling.</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 testing plan can’t list every input. Instead, programmers identify categories of inputs, find an example, and specify what output must be generated.</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12</a:t>
            </a:fld>
            <a:endParaRPr lang="en-US" dirty="0"/>
          </a:p>
        </p:txBody>
      </p:sp>
    </p:spTree>
    <p:extLst>
      <p:ext uri="{BB962C8B-B14F-4D97-AF65-F5344CB8AC3E}">
        <p14:creationId xmlns:p14="http://schemas.microsoft.com/office/powerpoint/2010/main" val="379190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450"/>
              </a:spcAft>
              <a:buFont typeface="Arial" panose="020B0604020202020204" pitchFamily="34" charset="0"/>
              <a:buChar char="•"/>
            </a:pPr>
            <a:r>
              <a:rPr lang="en-US" dirty="0"/>
              <a:t>An algorithm is a set of steps that describe what the program must do to complete its task.</a:t>
            </a:r>
          </a:p>
          <a:p>
            <a:pPr marL="171450" indent="-171450">
              <a:spcAft>
                <a:spcPts val="450"/>
              </a:spcAft>
              <a:buFont typeface="Arial" panose="020B0604020202020204" pitchFamily="34" charset="0"/>
              <a:buChar char="•"/>
            </a:pPr>
            <a:r>
              <a:rPr lang="en-US" dirty="0"/>
              <a:t>Algorithms are limited.</a:t>
            </a:r>
          </a:p>
          <a:p>
            <a:pPr marL="171450" indent="-171450">
              <a:lnSpc>
                <a:spcPct val="105000"/>
              </a:lnSpc>
              <a:spcAft>
                <a:spcPts val="450"/>
              </a:spcAft>
              <a:buFont typeface="Arial" panose="020B0604020202020204" pitchFamily="34" charset="0"/>
              <a:buChar char="•"/>
            </a:pPr>
            <a:r>
              <a:rPr lang="en-US" dirty="0"/>
              <a:t>Algorithms are represented through flowcharts.</a:t>
            </a:r>
          </a:p>
          <a:p>
            <a:pPr marL="628650" lvl="1" indent="-171450">
              <a:lnSpc>
                <a:spcPct val="105000"/>
              </a:lnSpc>
              <a:spcAft>
                <a:spcPts val="450"/>
              </a:spcAft>
              <a:buFont typeface="Arial" panose="020B0604020202020204" pitchFamily="34" charset="0"/>
              <a:buChar char="•"/>
            </a:pPr>
            <a:r>
              <a:rPr lang="en-US" dirty="0"/>
              <a:t>It provides visual representations of patterns.</a:t>
            </a:r>
          </a:p>
          <a:p>
            <a:pPr marL="171450" indent="-171450">
              <a:lnSpc>
                <a:spcPct val="105000"/>
              </a:lnSpc>
              <a:spcAft>
                <a:spcPts val="450"/>
              </a:spcAft>
              <a:buFont typeface="Arial" panose="020B0604020202020204" pitchFamily="34" charset="0"/>
              <a:buChar char="•"/>
            </a:pPr>
            <a:r>
              <a:rPr lang="en-US" dirty="0"/>
              <a:t>Pseudocode is a text-based approach to documenting an algorithm.</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13</a:t>
            </a:fld>
            <a:endParaRPr lang="en-US" dirty="0"/>
          </a:p>
        </p:txBody>
      </p:sp>
    </p:spTree>
    <p:extLst>
      <p:ext uri="{BB962C8B-B14F-4D97-AF65-F5344CB8AC3E}">
        <p14:creationId xmlns:p14="http://schemas.microsoft.com/office/powerpoint/2010/main" val="3558229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Complex problems involve choices. Algorithms include decision points.</a:t>
            </a:r>
          </a:p>
          <a:p>
            <a:pPr marL="6286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Binary decisions are</a:t>
            </a:r>
            <a:r>
              <a:rPr lang="en-US" sz="1200" i="0" kern="1200" baseline="0" dirty="0">
                <a:solidFill>
                  <a:schemeClr val="tx1"/>
                </a:solidFill>
                <a:effectLst/>
                <a:latin typeface="Arial" pitchFamily="34" charset="0"/>
                <a:ea typeface="+mn-ea"/>
                <a:cs typeface="+mn-cs"/>
              </a:rPr>
              <a:t> questions that c</a:t>
            </a:r>
            <a:r>
              <a:rPr lang="en-US" sz="1200" i="0" kern="1200" dirty="0">
                <a:solidFill>
                  <a:schemeClr val="tx1"/>
                </a:solidFill>
                <a:effectLst/>
                <a:latin typeface="Arial" pitchFamily="34" charset="0"/>
                <a:ea typeface="+mn-ea"/>
                <a:cs typeface="+mn-cs"/>
              </a:rPr>
              <a:t>an be answered in either yes (true) or no (false).</a:t>
            </a:r>
          </a:p>
          <a:p>
            <a:pPr marL="6286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Loops are</a:t>
            </a:r>
            <a:r>
              <a:rPr lang="en-US" sz="1200" i="0" kern="1200" baseline="0" dirty="0">
                <a:solidFill>
                  <a:schemeClr val="tx1"/>
                </a:solidFill>
                <a:effectLst/>
                <a:latin typeface="Arial" pitchFamily="34" charset="0"/>
                <a:ea typeface="+mn-ea"/>
                <a:cs typeface="+mn-cs"/>
              </a:rPr>
              <a:t> when a </a:t>
            </a:r>
            <a:r>
              <a:rPr lang="en-US" sz="1200" i="0" kern="1200" dirty="0">
                <a:solidFill>
                  <a:schemeClr val="tx1"/>
                </a:solidFill>
                <a:effectLst/>
                <a:latin typeface="Arial" pitchFamily="34" charset="0"/>
                <a:ea typeface="+mn-ea"/>
                <a:cs typeface="+mn-cs"/>
              </a:rPr>
              <a:t>question is asked. If the answer is yes, actions are performed. Once the actions have finished, the question is asked again, creating a loop. When the answer is no, the algorithm moves to the first step that follows the loop.</a:t>
            </a:r>
          </a:p>
          <a:p>
            <a:pPr marL="6286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The initial value is the beginning point.</a:t>
            </a:r>
          </a:p>
          <a:p>
            <a:pPr marL="6286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test condition checks to see if the loop</a:t>
            </a:r>
            <a:r>
              <a:rPr lang="en-US" sz="1200" i="0" kern="1200" baseline="0" dirty="0">
                <a:solidFill>
                  <a:schemeClr val="tx1"/>
                </a:solidFill>
                <a:effectLst/>
                <a:latin typeface="Arial" pitchFamily="34" charset="0"/>
                <a:ea typeface="+mn-ea"/>
                <a:cs typeface="+mn-cs"/>
              </a:rPr>
              <a:t> is completed.</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Control structures are keywords in a programming language that allow the programmer to direct the flow of the program based on a decision.</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14</a:t>
            </a:fld>
            <a:endParaRPr lang="en-US" dirty="0"/>
          </a:p>
        </p:txBody>
      </p:sp>
    </p:spTree>
    <p:extLst>
      <p:ext uri="{BB962C8B-B14F-4D97-AF65-F5344CB8AC3E}">
        <p14:creationId xmlns:p14="http://schemas.microsoft.com/office/powerpoint/2010/main" val="59650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1B1A5414-82C8-4588-89D7-2D94C9CB58A1}" type="slidenum">
              <a:rPr lang="en-US" smtClean="0">
                <a:latin typeface="Arial" charset="0"/>
                <a:cs typeface="Arial" charset="0"/>
              </a:rPr>
              <a:pPr/>
              <a:t>15</a:t>
            </a:fld>
            <a:endParaRPr lang="en-US" dirty="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Top-down design is a systematic approach in which a problem is broken into a series of high-level tasks. In top-down design, programmers apply the same strategy repeatedly, breaking each task into successively more detailed subtasks.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They continue until they have a sequence of steps that are close to the types of commands allowed by the programming language they’ll use for coding.</a:t>
            </a:r>
          </a:p>
        </p:txBody>
      </p:sp>
    </p:spTree>
    <p:extLst>
      <p:ext uri="{BB962C8B-B14F-4D97-AF65-F5344CB8AC3E}">
        <p14:creationId xmlns:p14="http://schemas.microsoft.com/office/powerpoint/2010/main" val="1657398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1B1A5414-82C8-4588-89D7-2D94C9CB58A1}" type="slidenum">
              <a:rPr lang="en-US" smtClean="0">
                <a:latin typeface="Arial" charset="0"/>
                <a:cs typeface="Arial" charset="0"/>
              </a:rPr>
              <a:pPr/>
              <a:t>16</a:t>
            </a:fld>
            <a:endParaRPr lang="en-US" dirty="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Top-down design is an approach in which a problem is broken into a series of high-level tasks.</a:t>
            </a:r>
            <a:endParaRPr lang="en-US" sz="1200" b="0" i="0" u="none" strike="noStrike" kern="1200" baseline="0" dirty="0"/>
          </a:p>
          <a:p>
            <a:pPr marL="171450" indent="-171450">
              <a:buFont typeface="Arial" panose="020B0604020202020204" pitchFamily="34" charset="0"/>
              <a:buChar char="•"/>
            </a:pPr>
            <a:r>
              <a:rPr lang="en-US" sz="1200" b="0" i="0" u="none" strike="noStrike" kern="1200" baseline="0" dirty="0"/>
              <a:t>In this figure:</a:t>
            </a:r>
          </a:p>
          <a:p>
            <a:pPr lvl="1"/>
            <a:r>
              <a:rPr lang="en-US" b="0" i="0" u="none" strike="noStrike" kern="1200" baseline="0" dirty="0"/>
              <a:t>(a) A top-down design is applied to the highest level of tasks in our parking garage example,</a:t>
            </a:r>
          </a:p>
          <a:p>
            <a:pPr lvl="1"/>
            <a:r>
              <a:rPr lang="en-US" b="0" i="0" u="none" strike="noStrike" kern="1200" baseline="0" dirty="0"/>
              <a:t>(b) The tasks are further refined into subtasks, and</a:t>
            </a:r>
          </a:p>
          <a:p>
            <a:pPr lvl="1"/>
            <a:r>
              <a:rPr lang="en-US" b="0" i="0" u="none" strike="noStrike" kern="1200" baseline="0" dirty="0"/>
              <a:t>(c) Subtasks are refined into a sequence of instructions—an algorithm.</a:t>
            </a:r>
            <a:endParaRPr lang="en-US" dirty="0"/>
          </a:p>
        </p:txBody>
      </p:sp>
    </p:spTree>
    <p:extLst>
      <p:ext uri="{BB962C8B-B14F-4D97-AF65-F5344CB8AC3E}">
        <p14:creationId xmlns:p14="http://schemas.microsoft.com/office/powerpoint/2010/main" val="41920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6EC5DA17-06D0-4575-A7C0-E9B60A681C6A}" type="slidenum">
              <a:rPr lang="en-US" smtClean="0">
                <a:latin typeface="Arial" charset="0"/>
                <a:cs typeface="Arial" charset="0"/>
              </a:rPr>
              <a:pPr/>
              <a:t>17</a:t>
            </a:fld>
            <a:endParaRPr lang="en-US" dirty="0">
              <a:latin typeface="Arial" charset="0"/>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In object-oriented analysis, programmers first identify all the categories of inputs the program is meant to solve. These categories are called classes.</a:t>
            </a:r>
          </a:p>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Programmers may need to create several different examples of a class. Each of these examples is an object. In Figure 10.11, John Doe, Jane Doe, and Bill McGillicutty are each Employee objects (specific examples of the Employee class).</a:t>
            </a:r>
          </a:p>
        </p:txBody>
      </p:sp>
    </p:spTree>
    <p:extLst>
      <p:ext uri="{BB962C8B-B14F-4D97-AF65-F5344CB8AC3E}">
        <p14:creationId xmlns:p14="http://schemas.microsoft.com/office/powerpoint/2010/main" val="148374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Once programmers create an algorithm, they select the best programming language for the problem and then translate the algorithm into that language. Translating an algorithm into a programming language is the act of coding.</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Once programmers have an algorithm, they identify the key pieces of information the algorithm uses to make decisions.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Then they can begin converting the algorithm into computer code in a specific programming language.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18</a:t>
            </a:fld>
            <a:endParaRPr lang="en-US" dirty="0"/>
          </a:p>
        </p:txBody>
      </p:sp>
    </p:spTree>
    <p:extLst>
      <p:ext uri="{BB962C8B-B14F-4D97-AF65-F5344CB8AC3E}">
        <p14:creationId xmlns:p14="http://schemas.microsoft.com/office/powerpoint/2010/main" val="2845943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programming language is a kind of “code” for the set of instructions the CPU knows how to perform. Computer programming languages use special words and strict rules so that programmers can control the CPU without having to know all of its hardware details.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Figure 10.15 shows small code samples of examples of each generation of language.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19</a:t>
            </a:fld>
            <a:endParaRPr lang="en-US" dirty="0"/>
          </a:p>
        </p:txBody>
      </p:sp>
    </p:spTree>
    <p:extLst>
      <p:ext uri="{BB962C8B-B14F-4D97-AF65-F5344CB8AC3E}">
        <p14:creationId xmlns:p14="http://schemas.microsoft.com/office/powerpoint/2010/main" val="319676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In this section, several</a:t>
            </a:r>
            <a:r>
              <a:rPr lang="en-US" baseline="0" dirty="0"/>
              <a:t> key concepts about understanding programming will be evaluated. These include the Life Cycle of an Information System and the Life Cycle of a Program.</a:t>
            </a:r>
            <a:endParaRPr lang="en-US" dirty="0"/>
          </a:p>
          <a:p>
            <a:pPr marL="171450" indent="-171450" eaLnBrk="1" hangingPunct="1">
              <a:buFont typeface="Arial" panose="020B0604020202020204" pitchFamily="34" charset="0"/>
              <a:buChar char="•"/>
            </a:pP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2669566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600"/>
              </a:spcAft>
              <a:buFont typeface="Arial" panose="020B0604020202020204" pitchFamily="34" charset="0"/>
              <a:buChar char="•"/>
            </a:pPr>
            <a:r>
              <a:rPr lang="en-US" dirty="0"/>
              <a:t>Portability is the capability to move a solution from one type of computer to another.</a:t>
            </a:r>
          </a:p>
          <a:p>
            <a:pPr marL="171450" indent="-171450">
              <a:spcBef>
                <a:spcPts val="0"/>
              </a:spcBef>
              <a:spcAft>
                <a:spcPts val="600"/>
              </a:spcAft>
              <a:buFont typeface="Arial" panose="020B0604020202020204" pitchFamily="34" charset="0"/>
              <a:buChar char="•"/>
            </a:pPr>
            <a:r>
              <a:rPr lang="en-US" dirty="0"/>
              <a:t>Variables are each input and output a program manipulates.</a:t>
            </a:r>
          </a:p>
          <a:p>
            <a:pPr marL="628650" lvl="1" indent="-171450">
              <a:spcBef>
                <a:spcPts val="0"/>
              </a:spcBef>
              <a:spcAft>
                <a:spcPts val="600"/>
              </a:spcAft>
              <a:buFont typeface="Arial" panose="020B0604020202020204" pitchFamily="34" charset="0"/>
              <a:buChar char="•"/>
            </a:pPr>
            <a:r>
              <a:rPr lang="en-US" dirty="0"/>
              <a:t>Declarations tell the system to allocate space in RAM.</a:t>
            </a:r>
          </a:p>
          <a:p>
            <a:pPr marL="171450" indent="-171450">
              <a:spcBef>
                <a:spcPts val="0"/>
              </a:spcBef>
              <a:spcAft>
                <a:spcPts val="600"/>
              </a:spcAft>
              <a:buFont typeface="Arial" panose="020B0604020202020204" pitchFamily="34" charset="0"/>
              <a:buChar char="•"/>
            </a:pPr>
            <a:r>
              <a:rPr lang="en-US" dirty="0"/>
              <a:t>Comments are added to explain the purpose of a section of code.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20</a:t>
            </a:fld>
            <a:endParaRPr lang="en-US" dirty="0"/>
          </a:p>
        </p:txBody>
      </p:sp>
    </p:spTree>
    <p:extLst>
      <p:ext uri="{BB962C8B-B14F-4D97-AF65-F5344CB8AC3E}">
        <p14:creationId xmlns:p14="http://schemas.microsoft.com/office/powerpoint/2010/main" val="318819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EC016EA0-7AA4-47AA-B48D-BECEC8FED959}" type="slidenum">
              <a:rPr lang="en-US" smtClean="0">
                <a:latin typeface="Arial" charset="0"/>
                <a:cs typeface="Arial" charset="0"/>
              </a:rPr>
              <a:pPr/>
              <a:t>21</a:t>
            </a:fld>
            <a:endParaRPr lang="en-US" dirty="0">
              <a:latin typeface="Arial" charset="0"/>
              <a:cs typeface="Arial"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Compilation is the process by which code is converted into machine language—the language the CPU can understand (1s and 0s).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compiler is a program that understands bot syntax and programming language and the exact structure of the CPU.</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interpreter translates the source code into an intermediate form, line by line. Each line is executed as it’s translated. The finished program runs faster than an interpreter.</a:t>
            </a:r>
          </a:p>
        </p:txBody>
      </p:sp>
    </p:spTree>
    <p:extLst>
      <p:ext uri="{BB962C8B-B14F-4D97-AF65-F5344CB8AC3E}">
        <p14:creationId xmlns:p14="http://schemas.microsoft.com/office/powerpoint/2010/main" val="4196879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An integrated development environment (IDE) is a developmental tool that helps programmers write and test their programs.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22</a:t>
            </a:fld>
            <a:endParaRPr lang="en-US" dirty="0"/>
          </a:p>
        </p:txBody>
      </p:sp>
    </p:spTree>
    <p:extLst>
      <p:ext uri="{BB962C8B-B14F-4D97-AF65-F5344CB8AC3E}">
        <p14:creationId xmlns:p14="http://schemas.microsoft.com/office/powerpoint/2010/main" val="1680778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The process of running the program over and over to find and repair errors and to make sure the program behaves in the way it should is termed debugging.</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complete testing plan includes sample inputs that exercise all the error handling required as well as all the processing paths.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Logical errors in the problem are caught when the program executes.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Runtime</a:t>
            </a:r>
            <a:r>
              <a:rPr lang="en-US" sz="1200" i="0" kern="1200" baseline="0" dirty="0">
                <a:solidFill>
                  <a:schemeClr val="tx1"/>
                </a:solidFill>
                <a:effectLst/>
                <a:latin typeface="Arial" pitchFamily="34" charset="0"/>
                <a:ea typeface="+mn-ea"/>
                <a:cs typeface="+mn-cs"/>
              </a:rPr>
              <a:t> errors include issues like dividing by zero.</a:t>
            </a:r>
            <a:endParaRPr lang="en-US" sz="120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23</a:t>
            </a:fld>
            <a:endParaRPr lang="en-US" dirty="0"/>
          </a:p>
        </p:txBody>
      </p:sp>
    </p:spTree>
    <p:extLst>
      <p:ext uri="{BB962C8B-B14F-4D97-AF65-F5344CB8AC3E}">
        <p14:creationId xmlns:p14="http://schemas.microsoft.com/office/powerpoint/2010/main" val="1913616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In internal testing, a group uses the program in every possible way.</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In external testing, people like those who will use the software work with it.</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Before commercial release, software is often provided in a beta version to test sites or to interested users.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Releasing to other manufacturers is called release to manufacturers (or RTM).</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Documentation is created.</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Finally, the product is in general availability (or GA) and can be purchased by the public. </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24</a:t>
            </a:fld>
            <a:endParaRPr lang="en-US" dirty="0"/>
          </a:p>
        </p:txBody>
      </p:sp>
    </p:spTree>
    <p:extLst>
      <p:ext uri="{BB962C8B-B14F-4D97-AF65-F5344CB8AC3E}">
        <p14:creationId xmlns:p14="http://schemas.microsoft.com/office/powerpoint/2010/main" val="2327042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6B47225F-0229-40B0-8761-A9310EC98593}" type="slidenum">
              <a:rPr lang="en-US" smtClean="0">
                <a:solidFill>
                  <a:srgbClr val="000000"/>
                </a:solidFill>
                <a:latin typeface="Arial" charset="0"/>
                <a:cs typeface="Arial" charset="0"/>
              </a:rPr>
              <a:pPr/>
              <a:t>25</a:t>
            </a:fld>
            <a:endParaRPr lang="en-US" dirty="0">
              <a:solidFill>
                <a:srgbClr val="000000"/>
              </a:solidFill>
              <a:latin typeface="Arial" charset="0"/>
              <a:cs typeface="Arial"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marL="0" indent="0" eaLnBrk="1" hangingPunct="1">
              <a:buFont typeface="Arial" panose="020B0604020202020204" pitchFamily="34" charset="0"/>
              <a:buNone/>
            </a:pPr>
            <a:r>
              <a:rPr lang="en-US" dirty="0">
                <a:latin typeface="Times New Roman" pitchFamily="18" charset="0"/>
              </a:rPr>
              <a:t>In this section we explore: Many</a:t>
            </a:r>
            <a:r>
              <a:rPr lang="en-US" baseline="0" dirty="0">
                <a:latin typeface="Times New Roman" pitchFamily="18" charset="0"/>
              </a:rPr>
              <a:t> Programming Languages and Exploring Programming Languages.</a:t>
            </a:r>
            <a:endParaRPr lang="en-US" dirty="0">
              <a:latin typeface="Times New Roman" pitchFamily="18" charset="0"/>
            </a:endParaRPr>
          </a:p>
        </p:txBody>
      </p:sp>
    </p:spTree>
    <p:extLst>
      <p:ext uri="{BB962C8B-B14F-4D97-AF65-F5344CB8AC3E}">
        <p14:creationId xmlns:p14="http://schemas.microsoft.com/office/powerpoint/2010/main" val="3021197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two objectives involved in understanding the various programming languages are:</a:t>
            </a:r>
          </a:p>
          <a:p>
            <a:pPr marL="1032272" indent="-689372">
              <a:spcBef>
                <a:spcPts val="0"/>
              </a:spcBef>
              <a:spcAft>
                <a:spcPts val="2400"/>
              </a:spcAft>
              <a:buNone/>
            </a:pPr>
            <a:r>
              <a:rPr lang="en-US" sz="1200" dirty="0"/>
              <a:t>10.9  Discuss the driving factors behind the popularity of various programming languages.</a:t>
            </a:r>
          </a:p>
          <a:p>
            <a:pPr marL="1032272" indent="-689372">
              <a:spcBef>
                <a:spcPts val="0"/>
              </a:spcBef>
              <a:spcAft>
                <a:spcPts val="2400"/>
              </a:spcAft>
              <a:buNone/>
            </a:pPr>
            <a:r>
              <a:rPr lang="en-US" sz="1200" dirty="0"/>
              <a:t>10.10  Summarize the considerations in identifying an appropriate programming language for a specific setting.</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26</a:t>
            </a:fld>
            <a:endParaRPr lang="en-US" dirty="0"/>
          </a:p>
        </p:txBody>
      </p:sp>
    </p:spTree>
    <p:extLst>
      <p:ext uri="{BB962C8B-B14F-4D97-AF65-F5344CB8AC3E}">
        <p14:creationId xmlns:p14="http://schemas.microsoft.com/office/powerpoint/2010/main" val="871082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two objectives involved in exploring programming languages are:</a:t>
            </a:r>
          </a:p>
          <a:p>
            <a:pPr marL="1035558" indent="-692658">
              <a:buNone/>
            </a:pPr>
            <a:r>
              <a:rPr lang="en-US" sz="1200" dirty="0"/>
              <a:t>10.11  Compare and contrast modern programming languages.</a:t>
            </a:r>
          </a:p>
          <a:p>
            <a:pPr marL="1035558" indent="-692658">
              <a:buNone/>
            </a:pPr>
            <a:r>
              <a:rPr lang="en-US" sz="1200" dirty="0"/>
              <a:t>10.12  State key principles in the development of future programming languages.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27</a:t>
            </a:fld>
            <a:endParaRPr lang="en-US" dirty="0"/>
          </a:p>
        </p:txBody>
      </p:sp>
    </p:spTree>
    <p:extLst>
      <p:ext uri="{BB962C8B-B14F-4D97-AF65-F5344CB8AC3E}">
        <p14:creationId xmlns:p14="http://schemas.microsoft.com/office/powerpoint/2010/main" val="3489606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One quick way to determine which languages are popular is to examine job postings for programmers. As of this presentation, the languages most in demand include C/C++ and Java.</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In specific industries, certain languages tend to dominate the work.</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good introductory programming course will emphasize many skills and techniques. You should find a course that emphasizes design, algorithm development, debugging techniques, and project management.</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28</a:t>
            </a:fld>
            <a:endParaRPr lang="en-US" dirty="0"/>
          </a:p>
        </p:txBody>
      </p:sp>
    </p:spTree>
    <p:extLst>
      <p:ext uri="{BB962C8B-B14F-4D97-AF65-F5344CB8AC3E}">
        <p14:creationId xmlns:p14="http://schemas.microsoft.com/office/powerpoint/2010/main" val="1437701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programming team considers several factors before selecting the language it will use for a specific project:</a:t>
            </a:r>
          </a:p>
          <a:p>
            <a:pPr marL="36576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Space available</a:t>
            </a:r>
          </a:p>
          <a:p>
            <a:pPr marL="36576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Speed required</a:t>
            </a:r>
          </a:p>
          <a:p>
            <a:pPr marL="36576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Organizational resources available</a:t>
            </a:r>
          </a:p>
          <a:p>
            <a:pPr marL="36576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Type of target application</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Visual programming languages, like Scratch and App Inventor, go even further. They use graphical blocks to represent control elements and variables.</a:t>
            </a:r>
            <a:endParaRPr lang="en-US" sz="120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29</a:t>
            </a:fld>
            <a:endParaRPr lang="en-US" dirty="0"/>
          </a:p>
        </p:txBody>
      </p:sp>
    </p:spTree>
    <p:extLst>
      <p:ext uri="{BB962C8B-B14F-4D97-AF65-F5344CB8AC3E}">
        <p14:creationId xmlns:p14="http://schemas.microsoft.com/office/powerpoint/2010/main" val="59143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two objectives involved in understanding the life cycle of an information system are:</a:t>
            </a:r>
          </a:p>
          <a:p>
            <a:pPr marL="1032272" indent="-689372">
              <a:spcBef>
                <a:spcPts val="0"/>
              </a:spcBef>
              <a:spcAft>
                <a:spcPts val="2400"/>
              </a:spcAft>
              <a:buNone/>
            </a:pPr>
            <a:r>
              <a:rPr lang="en-US" sz="1200" dirty="0"/>
              <a:t>10.1  Describe the importance of programming to both software developers and users.</a:t>
            </a:r>
          </a:p>
          <a:p>
            <a:pPr marL="1032272" indent="-689372">
              <a:spcBef>
                <a:spcPts val="0"/>
              </a:spcBef>
              <a:spcAft>
                <a:spcPts val="2400"/>
              </a:spcAft>
              <a:buNone/>
            </a:pPr>
            <a:r>
              <a:rPr lang="en-US" sz="1200" dirty="0"/>
              <a:t>10.2  Summarize the stages of the system development life cycle (SDLC).</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a:t>
            </a:fld>
            <a:endParaRPr lang="en-US" dirty="0"/>
          </a:p>
        </p:txBody>
      </p:sp>
    </p:spTree>
    <p:extLst>
      <p:ext uri="{BB962C8B-B14F-4D97-AF65-F5344CB8AC3E}">
        <p14:creationId xmlns:p14="http://schemas.microsoft.com/office/powerpoint/2010/main" val="383532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Figure 10.27 gives a list of popular programming languages with their features and the typical settings in which they’re used.</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30</a:t>
            </a:fld>
            <a:endParaRPr lang="en-US" dirty="0"/>
          </a:p>
        </p:txBody>
      </p:sp>
    </p:spTree>
    <p:extLst>
      <p:ext uri="{BB962C8B-B14F-4D97-AF65-F5344CB8AC3E}">
        <p14:creationId xmlns:p14="http://schemas.microsoft.com/office/powerpoint/2010/main" val="187334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It is never easy to predict which language will become the next “great” language.</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The future may bring a push for the elegance of visual programming. VPLs use visual modeling, creating the code using images to represent each statement, which helps programmers understand complex designs.</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There will always be a variety of languages, each with its own personality.</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31</a:t>
            </a:fld>
            <a:endParaRPr lang="en-US" dirty="0"/>
          </a:p>
        </p:txBody>
      </p:sp>
    </p:spTree>
    <p:extLst>
      <p:ext uri="{BB962C8B-B14F-4D97-AF65-F5344CB8AC3E}">
        <p14:creationId xmlns:p14="http://schemas.microsoft.com/office/powerpoint/2010/main" val="1464296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32</a:t>
            </a:fld>
            <a:endParaRPr lang="en-US"/>
          </a:p>
        </p:txBody>
      </p:sp>
    </p:spTree>
    <p:extLst>
      <p:ext uri="{BB962C8B-B14F-4D97-AF65-F5344CB8AC3E}">
        <p14:creationId xmlns:p14="http://schemas.microsoft.com/office/powerpoint/2010/main" val="4078402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33</a:t>
            </a:fld>
            <a:endParaRPr lang="en-US"/>
          </a:p>
        </p:txBody>
      </p:sp>
    </p:spTree>
    <p:extLst>
      <p:ext uri="{BB962C8B-B14F-4D97-AF65-F5344CB8AC3E}">
        <p14:creationId xmlns:p14="http://schemas.microsoft.com/office/powerpoint/2010/main" val="42152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Three</a:t>
            </a:r>
            <a:r>
              <a:rPr lang="en-US" sz="1200" baseline="0" dirty="0">
                <a:solidFill>
                  <a:schemeClr val="tx1"/>
                </a:solidFill>
              </a:rPr>
              <a:t> of the objectives involved in understanding the life cycle of a program are:</a:t>
            </a:r>
          </a:p>
          <a:p>
            <a:pPr marL="1035558" indent="-692658">
              <a:spcBef>
                <a:spcPts val="0"/>
              </a:spcBef>
              <a:spcAft>
                <a:spcPts val="2400"/>
              </a:spcAft>
              <a:buNone/>
            </a:pPr>
            <a:r>
              <a:rPr lang="en-US" sz="1200" dirty="0"/>
              <a:t>10.3  Define programming and list the steps in the program development life cycle (PDLC).</a:t>
            </a:r>
          </a:p>
          <a:p>
            <a:pPr marL="1035558" indent="-692658">
              <a:spcBef>
                <a:spcPts val="0"/>
              </a:spcBef>
              <a:spcAft>
                <a:spcPts val="2400"/>
              </a:spcAft>
              <a:buNone/>
            </a:pPr>
            <a:r>
              <a:rPr lang="en-US" sz="1200" dirty="0"/>
              <a:t>10.4  Describe how programmers construct a problem statement from a description of a task.</a:t>
            </a:r>
          </a:p>
          <a:p>
            <a:pPr marL="1035558" indent="-692658">
              <a:spcBef>
                <a:spcPts val="0"/>
              </a:spcBef>
              <a:spcAft>
                <a:spcPts val="2400"/>
              </a:spcAft>
              <a:buNone/>
            </a:pPr>
            <a:r>
              <a:rPr lang="en-US" sz="1200" dirty="0"/>
              <a:t>10.5  Explain how programmers use flow control and design methodologies when developing algorithms.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4</a:t>
            </a:fld>
            <a:endParaRPr lang="en-US" dirty="0"/>
          </a:p>
        </p:txBody>
      </p:sp>
    </p:spTree>
    <p:extLst>
      <p:ext uri="{BB962C8B-B14F-4D97-AF65-F5344CB8AC3E}">
        <p14:creationId xmlns:p14="http://schemas.microsoft.com/office/powerpoint/2010/main" val="189793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 final three o</a:t>
            </a:r>
            <a:r>
              <a:rPr lang="en-US" sz="1200" baseline="0" dirty="0">
                <a:solidFill>
                  <a:schemeClr val="tx1"/>
                </a:solidFill>
              </a:rPr>
              <a:t>bjectives involved in understanding the life cycle of a program are:</a:t>
            </a:r>
          </a:p>
          <a:p>
            <a:pPr marL="1035558" indent="-692658">
              <a:spcBef>
                <a:spcPts val="0"/>
              </a:spcBef>
              <a:spcAft>
                <a:spcPts val="2400"/>
              </a:spcAft>
              <a:buNone/>
            </a:pPr>
            <a:r>
              <a:rPr lang="en-US" sz="1200" dirty="0"/>
              <a:t>10.6  </a:t>
            </a:r>
            <a:r>
              <a:rPr lang="en-US" dirty="0"/>
              <a:t>Discuss the categories of programming languages and the roles of the compiler and the integrated development environment (IDE) in coding.</a:t>
            </a:r>
          </a:p>
          <a:p>
            <a:pPr marL="1035558" indent="-692658">
              <a:spcBef>
                <a:spcPts val="0"/>
              </a:spcBef>
              <a:spcAft>
                <a:spcPts val="2400"/>
              </a:spcAft>
              <a:buNone/>
            </a:pPr>
            <a:r>
              <a:rPr lang="en-US" dirty="0"/>
              <a:t>10.7  </a:t>
            </a:r>
            <a:r>
              <a:rPr lang="en-US" sz="1200" dirty="0"/>
              <a:t>Identify the role of debugging in program development.</a:t>
            </a:r>
          </a:p>
          <a:p>
            <a:pPr marL="1035558" indent="-692658">
              <a:spcBef>
                <a:spcPts val="0"/>
              </a:spcBef>
              <a:spcAft>
                <a:spcPts val="2400"/>
              </a:spcAft>
              <a:buNone/>
            </a:pPr>
            <a:r>
              <a:rPr lang="en-US" sz="1200" dirty="0"/>
              <a:t>10.8  Explain the importance of testing and documentation in program development.</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5</a:t>
            </a:fld>
            <a:endParaRPr lang="en-US" dirty="0"/>
          </a:p>
        </p:txBody>
      </p:sp>
    </p:spTree>
    <p:extLst>
      <p:ext uri="{BB962C8B-B14F-4D97-AF65-F5344CB8AC3E}">
        <p14:creationId xmlns:p14="http://schemas.microsoft.com/office/powerpoint/2010/main" val="84409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182CD42F-29D6-4672-AB7C-40C35851A953}" type="slidenum">
              <a:rPr lang="en-US" smtClean="0">
                <a:latin typeface="Arial" charset="0"/>
                <a:cs typeface="Arial" charset="0"/>
              </a:rPr>
              <a:pPr/>
              <a:t>6</a:t>
            </a:fld>
            <a:endParaRPr lang="en-US" dirty="0">
              <a:latin typeface="Arial" charset="0"/>
              <a:cs typeface="Arial"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Every day we face a wide array of tasks. Some tasks are complex.</a:t>
            </a:r>
            <a:r>
              <a:rPr lang="en-US" sz="1200" b="0" i="0" u="none" strike="noStrike" kern="1200" dirty="0">
                <a:solidFill>
                  <a:schemeClr val="tx1"/>
                </a:solidFill>
                <a:latin typeface="Arial" pitchFamily="34" charset="0"/>
                <a:ea typeface="+mn-ea"/>
                <a:cs typeface="+mn-cs"/>
              </a:rPr>
              <a:t> These tasks require</a:t>
            </a:r>
            <a:r>
              <a:rPr lang="en-US" sz="1200" b="0" i="0" u="none" strike="noStrike" kern="1200" baseline="0" dirty="0">
                <a:solidFill>
                  <a:schemeClr val="tx1"/>
                </a:solidFill>
                <a:latin typeface="Arial" pitchFamily="34" charset="0"/>
                <a:ea typeface="+mn-ea"/>
                <a:cs typeface="+mn-cs"/>
              </a:rPr>
              <a:t>:</a:t>
            </a:r>
          </a:p>
          <a:p>
            <a:pPr marL="628650" lvl="1" indent="-171450">
              <a:buFont typeface="Arial" panose="020B0604020202020204" pitchFamily="34" charset="0"/>
              <a:buChar char="•"/>
            </a:pPr>
            <a:r>
              <a:rPr lang="en-US" dirty="0"/>
              <a:t>C</a:t>
            </a:r>
            <a:r>
              <a:rPr lang="en-US" b="0" i="0" u="none" strike="noStrike" kern="1200" baseline="0" dirty="0">
                <a:solidFill>
                  <a:schemeClr val="tx1"/>
                </a:solidFill>
                <a:latin typeface="Arial" pitchFamily="34" charset="0"/>
                <a:ea typeface="+mn-ea"/>
                <a:cs typeface="+mn-cs"/>
              </a:rPr>
              <a:t>reative thought.</a:t>
            </a:r>
          </a:p>
          <a:p>
            <a:pPr marL="628650" lvl="1" indent="-171450">
              <a:buFont typeface="Arial" panose="020B0604020202020204" pitchFamily="34" charset="0"/>
              <a:buChar char="•"/>
            </a:pPr>
            <a:r>
              <a:rPr lang="en-US" b="0" i="0" u="none" strike="noStrike" kern="1200" baseline="0" dirty="0">
                <a:solidFill>
                  <a:schemeClr val="tx1"/>
                </a:solidFill>
                <a:latin typeface="Arial" pitchFamily="34" charset="0"/>
                <a:ea typeface="+mn-ea"/>
                <a:cs typeface="+mn-cs"/>
              </a:rPr>
              <a:t>Human touch.</a:t>
            </a:r>
          </a:p>
          <a:p>
            <a:pPr marL="171450" indent="-171450">
              <a:buFont typeface="Arial" panose="020B0604020202020204" pitchFamily="34" charset="0"/>
              <a:buChar char="•"/>
            </a:pPr>
            <a:r>
              <a:rPr lang="en-US" dirty="0"/>
              <a:t>But some tasks are candidates for automation with computers—automation achieved through programming:</a:t>
            </a:r>
          </a:p>
          <a:p>
            <a:pPr marL="628650" lvl="1" indent="-171450">
              <a:buFont typeface="Arial" panose="020B0604020202020204" pitchFamily="34" charset="0"/>
              <a:buChar char="•"/>
            </a:pPr>
            <a:r>
              <a:rPr lang="en-US" dirty="0"/>
              <a:t>Tasks that </a:t>
            </a:r>
            <a:r>
              <a:rPr lang="en-US" b="0" i="0" u="none" strike="noStrike" kern="1200" baseline="0" dirty="0">
                <a:solidFill>
                  <a:schemeClr val="tx1"/>
                </a:solidFill>
                <a:latin typeface="Arial" pitchFamily="34" charset="0"/>
                <a:ea typeface="+mn-ea"/>
                <a:cs typeface="+mn-cs"/>
              </a:rPr>
              <a:t>are repetitive.</a:t>
            </a:r>
          </a:p>
          <a:p>
            <a:pPr marL="628650" lvl="1" indent="-171450">
              <a:buFont typeface="Arial" panose="020B0604020202020204" pitchFamily="34" charset="0"/>
              <a:buChar char="•"/>
            </a:pPr>
            <a:r>
              <a:rPr lang="en-US" dirty="0"/>
              <a:t>Those that </a:t>
            </a:r>
            <a:r>
              <a:rPr lang="en-US" b="0" i="0" u="none" strike="noStrike" kern="1200" baseline="0" dirty="0">
                <a:solidFill>
                  <a:schemeClr val="tx1"/>
                </a:solidFill>
                <a:latin typeface="Arial" pitchFamily="34" charset="0"/>
                <a:ea typeface="+mn-ea"/>
                <a:cs typeface="+mn-cs"/>
              </a:rPr>
              <a:t>work with electronic information.</a:t>
            </a:r>
          </a:p>
          <a:p>
            <a:pPr marL="628650" lvl="1" indent="-171450">
              <a:buFont typeface="Arial" panose="020B0604020202020204" pitchFamily="34" charset="0"/>
              <a:buChar char="•"/>
            </a:pPr>
            <a:r>
              <a:rPr lang="en-US" dirty="0"/>
              <a:t>Those that </a:t>
            </a:r>
            <a:r>
              <a:rPr lang="en-US" b="0" i="0" u="none" strike="noStrike" kern="1200" baseline="0" dirty="0">
                <a:solidFill>
                  <a:schemeClr val="tx1"/>
                </a:solidFill>
                <a:latin typeface="Arial" pitchFamily="34" charset="0"/>
                <a:ea typeface="+mn-ea"/>
                <a:cs typeface="+mn-cs"/>
              </a:rPr>
              <a:t>follow a series of clear steps.</a:t>
            </a:r>
            <a:endParaRPr lang="en-US" dirty="0">
              <a:latin typeface="Arial" charset="0"/>
            </a:endParaRPr>
          </a:p>
        </p:txBody>
      </p:sp>
    </p:spTree>
    <p:extLst>
      <p:ext uri="{BB962C8B-B14F-4D97-AF65-F5344CB8AC3E}">
        <p14:creationId xmlns:p14="http://schemas.microsoft.com/office/powerpoint/2010/main" val="164389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39D564D-7786-4798-8741-0D6EB6F70770}" type="slidenum">
              <a:rPr lang="en-US" smtClean="0">
                <a:latin typeface="Arial" charset="0"/>
                <a:cs typeface="Arial" charset="0"/>
              </a:rPr>
              <a:pPr/>
              <a:t>7</a:t>
            </a:fld>
            <a:endParaRPr lang="en-US" dirty="0">
              <a:latin typeface="Arial" charset="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career in programming offers many advantages:</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Jobs are plentiful.</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Salaries are strong.</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Telecommuting is often easy to arrange.</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If you can’t find an existing software product to accomplish a task, programming is mandatory.</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Having a basic knowledge of programming enables you to add features that support your personal needs. If you plan to create custom applications from scratch, having a detailed knowledge of programming will be critical to the successful completion of your projects. It also helps you understand how to create and use macros.</a:t>
            </a:r>
          </a:p>
        </p:txBody>
      </p:sp>
    </p:spTree>
    <p:extLst>
      <p:ext uri="{BB962C8B-B14F-4D97-AF65-F5344CB8AC3E}">
        <p14:creationId xmlns:p14="http://schemas.microsoft.com/office/powerpoint/2010/main" val="244752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39D564D-7786-4798-8741-0D6EB6F70770}" type="slidenum">
              <a:rPr lang="en-US" smtClean="0">
                <a:latin typeface="Arial" charset="0"/>
                <a:cs typeface="Arial" charset="0"/>
              </a:rPr>
              <a:pPr/>
              <a:t>8</a:t>
            </a:fld>
            <a:endParaRPr lang="en-US" dirty="0">
              <a:latin typeface="Arial" charset="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Generally speaking, a </a:t>
            </a:r>
            <a:r>
              <a:rPr lang="en-US" sz="1200" b="0" i="1" u="none" strike="noStrike" kern="1200" baseline="0" dirty="0">
                <a:solidFill>
                  <a:schemeClr val="tx1"/>
                </a:solidFill>
                <a:latin typeface="Arial" pitchFamily="34" charset="0"/>
                <a:ea typeface="+mn-ea"/>
                <a:cs typeface="+mn-cs"/>
              </a:rPr>
              <a:t>system </a:t>
            </a:r>
            <a:r>
              <a:rPr lang="en-US" sz="1200" b="0" i="0" u="none" strike="noStrike" kern="1200" baseline="0" dirty="0">
                <a:solidFill>
                  <a:schemeClr val="tx1"/>
                </a:solidFill>
                <a:latin typeface="Arial" pitchFamily="34" charset="0"/>
                <a:ea typeface="+mn-ea"/>
                <a:cs typeface="+mn-cs"/>
              </a:rPr>
              <a:t>is a collection of pieces working together to achieve a common goal. Your body, for example, is a system of muscles, organs, and other groups of cells working together.</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An information system includes data, people, procedures, hardware, and software that help in planning and decision making. Information systems help run an office and coordinate online-purchasing systems and are behind database-driven applications used by Amazon and Netflix.</a:t>
            </a:r>
            <a:endParaRPr lang="en-US" dirty="0">
              <a:latin typeface="Helvetica" pitchFamily="34" charset="0"/>
            </a:endParaRPr>
          </a:p>
        </p:txBody>
      </p:sp>
    </p:spTree>
    <p:extLst>
      <p:ext uri="{BB962C8B-B14F-4D97-AF65-F5344CB8AC3E}">
        <p14:creationId xmlns:p14="http://schemas.microsoft.com/office/powerpoint/2010/main" val="165020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4AE9AE51-931B-43AE-8273-A9F8EE10D8B8}" type="slidenum">
              <a:rPr lang="en-US" smtClean="0">
                <a:latin typeface="Arial" charset="0"/>
                <a:cs typeface="Arial" charset="0"/>
              </a:rPr>
              <a:pPr/>
              <a:t>9</a:t>
            </a:fld>
            <a:endParaRPr lang="en-US" dirty="0">
              <a:latin typeface="Arial" charset="0"/>
              <a:cs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There are six steps in a </a:t>
            </a:r>
            <a:r>
              <a:rPr lang="en-US" sz="1200" b="0" i="0" u="none" strike="noStrike" kern="1200" baseline="0" dirty="0">
                <a:solidFill>
                  <a:schemeClr val="tx1"/>
                </a:solidFill>
                <a:effectLst/>
                <a:latin typeface="Arial" pitchFamily="34" charset="0"/>
                <a:ea typeface="+mn-ea"/>
                <a:cs typeface="+mn-cs"/>
              </a:rPr>
              <a:t>S</a:t>
            </a:r>
            <a:r>
              <a:rPr lang="en-US" sz="1200" b="0" i="0" u="none" strike="noStrike" kern="1200" baseline="0" dirty="0">
                <a:solidFill>
                  <a:schemeClr val="tx1"/>
                </a:solidFill>
                <a:latin typeface="Arial" pitchFamily="34" charset="0"/>
                <a:ea typeface="+mn-ea"/>
                <a:cs typeface="+mn-cs"/>
              </a:rPr>
              <a:t>ystem Development Life Cycle (</a:t>
            </a:r>
            <a:r>
              <a:rPr lang="en-US" sz="1200" kern="1200" dirty="0">
                <a:solidFill>
                  <a:schemeClr val="tx1"/>
                </a:solidFill>
                <a:effectLst/>
                <a:latin typeface="Arial" pitchFamily="34" charset="0"/>
                <a:ea typeface="+mn-ea"/>
                <a:cs typeface="+mn-cs"/>
              </a:rPr>
              <a:t>SDLC) model.</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Corporations form a development committee to evaluate proposals.</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Analysts explore the problem, develop a program specification, define user requirements, and recommend a plan of action.</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plan using flowcharts and data-flow diagrams helps programmers.</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 development begins next.</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Testing and installing the program ensure it works properly.</a:t>
            </a:r>
          </a:p>
          <a:p>
            <a:pPr marL="6286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 performance is monitored to determine whether the program is meeting the needs of end users.</a:t>
            </a:r>
          </a:p>
        </p:txBody>
      </p:sp>
    </p:spTree>
    <p:extLst>
      <p:ext uri="{BB962C8B-B14F-4D97-AF65-F5344CB8AC3E}">
        <p14:creationId xmlns:p14="http://schemas.microsoft.com/office/powerpoint/2010/main" val="418328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35713" y="113072"/>
            <a:ext cx="2133600" cy="182880"/>
          </a:xfrm>
          <a:prstGeom prst="rect">
            <a:avLst/>
          </a:prstGeom>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a:xfrm>
            <a:off x="8469312" y="113072"/>
            <a:ext cx="551783" cy="182880"/>
          </a:xfrm>
          <a:prstGeom prst="rect">
            <a:avLst/>
          </a:prstGeom>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a:xfrm>
            <a:off x="6335713" y="113072"/>
            <a:ext cx="2133600" cy="182880"/>
          </a:xfrm>
          <a:prstGeom prst="rect">
            <a:avLst/>
          </a:prstGeom>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a:xfrm>
            <a:off x="8469312" y="113072"/>
            <a:ext cx="551783" cy="182880"/>
          </a:xfrm>
          <a:prstGeom prst="rect">
            <a:avLst/>
          </a:prstGeom>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a:t>Click to edit Master title style</a:t>
            </a:r>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hf sldNum="0"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chemeClr val="tx1"/>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2052" y="2604933"/>
            <a:ext cx="5409566" cy="714952"/>
          </a:xfrm>
        </p:spPr>
        <p:txBody>
          <a:bodyPr>
            <a:normAutofit/>
          </a:bodyPr>
          <a:lstStyle/>
          <a:p>
            <a:r>
              <a:rPr lang="en-US" b="0" spc="127" dirty="0">
                <a:latin typeface="Arial Narrow" panose="020B0606020202030204" pitchFamily="34" charset="0"/>
              </a:rPr>
              <a:t>TECHNOLOGY IN ACTION</a:t>
            </a:r>
          </a:p>
        </p:txBody>
      </p:sp>
      <p:sp>
        <p:nvSpPr>
          <p:cNvPr id="6" name="Title 1"/>
          <p:cNvSpPr txBox="1">
            <a:spLocks/>
          </p:cNvSpPr>
          <p:nvPr/>
        </p:nvSpPr>
        <p:spPr>
          <a:xfrm>
            <a:off x="3732052" y="3886200"/>
            <a:ext cx="5107148" cy="630542"/>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6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rPr>
              <a:t>Chapter 10</a:t>
            </a:r>
          </a:p>
        </p:txBody>
      </p:sp>
      <p:sp>
        <p:nvSpPr>
          <p:cNvPr id="8" name="Subtitle 2"/>
          <p:cNvSpPr txBox="1">
            <a:spLocks/>
          </p:cNvSpPr>
          <p:nvPr/>
        </p:nvSpPr>
        <p:spPr>
          <a:xfrm>
            <a:off x="3732052" y="4516742"/>
            <a:ext cx="5433719" cy="1350658"/>
          </a:xfrm>
          <a:prstGeom prst="rect">
            <a:avLst/>
          </a:prstGeom>
        </p:spPr>
        <p:txBody>
          <a:bodyPr vert="horz" lIns="0" tIns="0" rIns="0" bIns="0" rtlCol="0">
            <a:noAutofit/>
          </a:bodyPr>
          <a:lstStyle>
            <a:lvl1pPr marL="0" indent="0" algn="l" defTabSz="914400" rtl="0" eaLnBrk="1" latinLnBrk="0" hangingPunct="1">
              <a:spcBef>
                <a:spcPts val="0"/>
              </a:spcBef>
              <a:buClr>
                <a:srgbClr val="007FA3"/>
              </a:buClr>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rgbClr val="007FA3"/>
              </a:buClr>
              <a:buFont typeface="Wingdings" panose="05000000000000000000"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r>
              <a:rPr lang="en-US" sz="2400" dirty="0">
                <a:latin typeface="+mj-lt"/>
              </a:rPr>
              <a:t>Behind the Scenes: Software Programming</a:t>
            </a:r>
          </a:p>
        </p:txBody>
      </p:sp>
      <p:sp>
        <p:nvSpPr>
          <p:cNvPr id="4" name="TextBox 3"/>
          <p:cNvSpPr txBox="1"/>
          <p:nvPr/>
        </p:nvSpPr>
        <p:spPr>
          <a:xfrm>
            <a:off x="3732052" y="3319885"/>
            <a:ext cx="5409566" cy="369332"/>
          </a:xfrm>
          <a:prstGeom prst="rect">
            <a:avLst/>
          </a:prstGeom>
          <a:solidFill>
            <a:schemeClr val="bg1"/>
          </a:solidFill>
        </p:spPr>
        <p:txBody>
          <a:bodyPr wrap="square" rtlCol="0">
            <a:spAutoFit/>
          </a:bodyPr>
          <a:lstStyle/>
          <a:p>
            <a:r>
              <a:rPr lang="en-US" dirty="0"/>
              <a:t>Alan </a:t>
            </a:r>
            <a:r>
              <a:rPr lang="en-US" b="1" dirty="0"/>
              <a:t>Evans</a:t>
            </a:r>
            <a:r>
              <a:rPr lang="en-US" dirty="0"/>
              <a:t> * Kendall </a:t>
            </a:r>
            <a:r>
              <a:rPr lang="en-US" b="1" dirty="0"/>
              <a:t>Martin</a:t>
            </a:r>
            <a:r>
              <a:rPr lang="en-US" dirty="0"/>
              <a:t> * Mary Anne </a:t>
            </a:r>
            <a:r>
              <a:rPr lang="en-US" b="1" dirty="0" err="1"/>
              <a:t>Poatsy</a:t>
            </a:r>
            <a:endParaRPr lang="en-US" b="1" dirty="0"/>
          </a:p>
        </p:txBody>
      </p:sp>
      <p:graphicFrame>
        <p:nvGraphicFramePr>
          <p:cNvPr id="7" name="Object 6"/>
          <p:cNvGraphicFramePr>
            <a:graphicFrameLocks noChangeAspect="1"/>
          </p:cNvGraphicFramePr>
          <p:nvPr>
            <p:extLst>
              <p:ext uri="{D42A27DB-BD31-4B8C-83A1-F6EECF244321}">
                <p14:modId xmlns:p14="http://schemas.microsoft.com/office/powerpoint/2010/main" val="1189680971"/>
              </p:ext>
            </p:extLst>
          </p:nvPr>
        </p:nvGraphicFramePr>
        <p:xfrm>
          <a:off x="152400" y="1303210"/>
          <a:ext cx="3432599" cy="4402681"/>
        </p:xfrm>
        <a:graphic>
          <a:graphicData uri="http://schemas.openxmlformats.org/presentationml/2006/ole">
            <mc:AlternateContent xmlns:mc="http://schemas.openxmlformats.org/markup-compatibility/2006">
              <mc:Choice xmlns:v="urn:schemas-microsoft-com:vml" Requires="v">
                <p:oleObj spid="_x0000_s1214" name="Acrobat Document" r:id="rId4" imgW="1752201" imgH="2247829" progId="AcroExch.Document.DC">
                  <p:embed/>
                </p:oleObj>
              </mc:Choice>
              <mc:Fallback>
                <p:oleObj name="Acrobat Document" r:id="rId4" imgW="1752201" imgH="2247829" progId="AcroExch.Document.DC">
                  <p:embed/>
                  <p:pic>
                    <p:nvPicPr>
                      <p:cNvPr id="0" name=""/>
                      <p:cNvPicPr/>
                      <p:nvPr/>
                    </p:nvPicPr>
                    <p:blipFill>
                      <a:blip r:embed="rId5"/>
                      <a:stretch>
                        <a:fillRect/>
                      </a:stretch>
                    </p:blipFill>
                    <p:spPr>
                      <a:xfrm>
                        <a:off x="152400" y="1303210"/>
                        <a:ext cx="3432599" cy="4402681"/>
                      </a:xfrm>
                      <a:prstGeom prst="rect">
                        <a:avLst/>
                      </a:prstGeom>
                    </p:spPr>
                  </p:pic>
                </p:oleObj>
              </mc:Fallback>
            </mc:AlternateContent>
          </a:graphicData>
        </a:graphic>
      </p:graphicFrame>
    </p:spTree>
    <p:extLst>
      <p:ext uri="{BB962C8B-B14F-4D97-AF65-F5344CB8AC3E}">
        <p14:creationId xmlns:p14="http://schemas.microsoft.com/office/powerpoint/2010/main" val="119768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845062" cy="4814356"/>
          </a:xfrm>
          <a:prstGeom prst="rect">
            <a:avLst/>
          </a:prstGeom>
        </p:spPr>
      </p:pic>
      <p:sp>
        <p:nvSpPr>
          <p:cNvPr id="117762"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 Program</a:t>
            </a:r>
            <a:r>
              <a:rPr lang="en-US" sz="3000" dirty="0"/>
              <a:t/>
            </a:r>
            <a:br>
              <a:rPr lang="en-US" sz="3000" dirty="0"/>
            </a:br>
            <a:r>
              <a:rPr lang="en-US" sz="3200" dirty="0"/>
              <a:t>The Program Development Life Cycle </a:t>
            </a:r>
            <a:r>
              <a:rPr lang="en-US" sz="2000" dirty="0"/>
              <a:t>(Objective 10.3)</a:t>
            </a:r>
            <a:endParaRPr lang="en-US" dirty="0"/>
          </a:p>
        </p:txBody>
      </p:sp>
      <p:sp>
        <p:nvSpPr>
          <p:cNvPr id="7" name="Rectangle 3"/>
          <p:cNvSpPr>
            <a:spLocks noGrp="1" noChangeArrowheads="1"/>
          </p:cNvSpPr>
          <p:nvPr>
            <p:ph idx="1"/>
          </p:nvPr>
        </p:nvSpPr>
        <p:spPr>
          <a:xfrm>
            <a:off x="457200" y="1600200"/>
            <a:ext cx="6019800" cy="5105400"/>
          </a:xfrm>
        </p:spPr>
        <p:txBody>
          <a:bodyPr/>
          <a:lstStyle/>
          <a:p>
            <a:pPr>
              <a:spcBef>
                <a:spcPts val="0"/>
              </a:spcBef>
              <a:spcAft>
                <a:spcPts val="600"/>
              </a:spcAft>
            </a:pPr>
            <a:r>
              <a:rPr lang="en-US" dirty="0">
                <a:solidFill>
                  <a:srgbClr val="0070C0"/>
                </a:solidFill>
              </a:rPr>
              <a:t>Programming - translating a task into commands that a computer uses to perform the task</a:t>
            </a:r>
          </a:p>
          <a:p>
            <a:pPr>
              <a:spcBef>
                <a:spcPts val="0"/>
              </a:spcBef>
              <a:spcAft>
                <a:spcPts val="600"/>
              </a:spcAft>
            </a:pPr>
            <a:r>
              <a:rPr lang="en-US" dirty="0">
                <a:solidFill>
                  <a:srgbClr val="0070C0"/>
                </a:solidFill>
              </a:rPr>
              <a:t>Program development life cycle (PDLC)</a:t>
            </a:r>
          </a:p>
          <a:p>
            <a:pPr lvl="1">
              <a:spcBef>
                <a:spcPts val="0"/>
              </a:spcBef>
              <a:spcAft>
                <a:spcPts val="600"/>
              </a:spcAft>
            </a:pPr>
            <a:r>
              <a:rPr lang="en-US" dirty="0">
                <a:effectLst/>
              </a:rPr>
              <a:t>Stages a project goes through from development to deployment</a:t>
            </a:r>
          </a:p>
        </p:txBody>
      </p:sp>
    </p:spTree>
    <p:extLst>
      <p:ext uri="{BB962C8B-B14F-4D97-AF65-F5344CB8AC3E}">
        <p14:creationId xmlns:p14="http://schemas.microsoft.com/office/powerpoint/2010/main" val="219820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r>
              <a:rPr lang="en-US" sz="3000" dirty="0"/>
              <a:t/>
            </a:r>
            <a:br>
              <a:rPr lang="en-US" sz="3000" dirty="0"/>
            </a:br>
            <a:r>
              <a:rPr lang="en-US" sz="3200" dirty="0"/>
              <a:t>The Problem Statement (1 of 2) </a:t>
            </a:r>
            <a:r>
              <a:rPr lang="en-US" sz="2000" dirty="0"/>
              <a:t>(Objective 10.3)</a:t>
            </a:r>
            <a:endParaRPr lang="en-US" sz="3200" dirty="0"/>
          </a:p>
        </p:txBody>
      </p:sp>
      <p:sp>
        <p:nvSpPr>
          <p:cNvPr id="3" name="Content Placeholder 2"/>
          <p:cNvSpPr>
            <a:spLocks noGrp="1"/>
          </p:cNvSpPr>
          <p:nvPr>
            <p:ph idx="1"/>
          </p:nvPr>
        </p:nvSpPr>
        <p:spPr/>
        <p:txBody>
          <a:bodyPr/>
          <a:lstStyle/>
          <a:p>
            <a:pPr marL="256032" lvl="1" indent="-256032">
              <a:spcBef>
                <a:spcPts val="1500"/>
              </a:spcBef>
              <a:spcAft>
                <a:spcPts val="450"/>
              </a:spcAft>
              <a:buClr>
                <a:srgbClr val="007FA3"/>
              </a:buClr>
              <a:buSzPct val="100000"/>
              <a:buFont typeface="Arial" panose="020B0604020202020204" pitchFamily="34" charset="0"/>
              <a:buChar char="•"/>
            </a:pPr>
            <a:r>
              <a:rPr lang="en-US" sz="3200" dirty="0">
                <a:solidFill>
                  <a:srgbClr val="0070C0"/>
                </a:solidFill>
              </a:rPr>
              <a:t>Starting point of programming</a:t>
            </a:r>
          </a:p>
          <a:p>
            <a:pPr lvl="1">
              <a:spcAft>
                <a:spcPts val="450"/>
              </a:spcAft>
            </a:pPr>
            <a:r>
              <a:rPr lang="en-US" dirty="0"/>
              <a:t>Clear description of tasks to be performed</a:t>
            </a:r>
          </a:p>
          <a:p>
            <a:pPr lvl="1">
              <a:spcAft>
                <a:spcPts val="450"/>
              </a:spcAft>
            </a:pPr>
            <a:r>
              <a:rPr lang="en-US" dirty="0"/>
              <a:t>Understand goals of programming</a:t>
            </a:r>
          </a:p>
          <a:p>
            <a:pPr>
              <a:spcAft>
                <a:spcPts val="450"/>
              </a:spcAft>
            </a:pPr>
            <a:r>
              <a:rPr lang="en-US" dirty="0">
                <a:solidFill>
                  <a:srgbClr val="0070C0"/>
                </a:solidFill>
              </a:rPr>
              <a:t>Interact with users</a:t>
            </a:r>
          </a:p>
          <a:p>
            <a:pPr lvl="1">
              <a:spcAft>
                <a:spcPts val="450"/>
              </a:spcAft>
            </a:pPr>
            <a:r>
              <a:rPr lang="en-US" dirty="0"/>
              <a:t>Data is raw input</a:t>
            </a:r>
          </a:p>
          <a:p>
            <a:pPr lvl="1">
              <a:spcAft>
                <a:spcPts val="450"/>
              </a:spcAft>
            </a:pPr>
            <a:r>
              <a:rPr lang="en-US" dirty="0"/>
              <a:t>Information is the result</a:t>
            </a:r>
          </a:p>
          <a:p>
            <a:pPr lvl="1">
              <a:spcAft>
                <a:spcPts val="450"/>
              </a:spcAft>
            </a:pPr>
            <a:r>
              <a:rPr lang="en-US" dirty="0"/>
              <a:t>Method is the process of converting inputs into proper outputs</a:t>
            </a:r>
          </a:p>
        </p:txBody>
      </p:sp>
    </p:spTree>
    <p:extLst>
      <p:ext uri="{BB962C8B-B14F-4D97-AF65-F5344CB8AC3E}">
        <p14:creationId xmlns:p14="http://schemas.microsoft.com/office/powerpoint/2010/main" val="310993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r>
              <a:rPr lang="en-US" sz="3000" dirty="0"/>
              <a:t/>
            </a:r>
            <a:br>
              <a:rPr lang="en-US" sz="3000" dirty="0"/>
            </a:br>
            <a:r>
              <a:rPr lang="en-US" sz="3200" dirty="0"/>
              <a:t>The Problem Statement (2 of 2) </a:t>
            </a:r>
            <a:r>
              <a:rPr lang="en-US" sz="2000" dirty="0"/>
              <a:t>(Objective 10.3)</a:t>
            </a:r>
            <a:endParaRPr lang="en-US" sz="3200" dirty="0"/>
          </a:p>
        </p:txBody>
      </p:sp>
      <p:sp>
        <p:nvSpPr>
          <p:cNvPr id="3" name="Content Placeholder 2"/>
          <p:cNvSpPr>
            <a:spLocks noGrp="1"/>
          </p:cNvSpPr>
          <p:nvPr>
            <p:ph idx="1"/>
          </p:nvPr>
        </p:nvSpPr>
        <p:spPr/>
        <p:txBody>
          <a:bodyPr/>
          <a:lstStyle/>
          <a:p>
            <a:pPr marL="256032" lvl="1" indent="-256032">
              <a:spcBef>
                <a:spcPts val="0"/>
              </a:spcBef>
              <a:spcAft>
                <a:spcPts val="2400"/>
              </a:spcAft>
              <a:buClr>
                <a:srgbClr val="007FA3"/>
              </a:buClr>
              <a:buSzPct val="100000"/>
              <a:buFont typeface="Arial" panose="020B0604020202020204" pitchFamily="34" charset="0"/>
              <a:buChar char="•"/>
            </a:pPr>
            <a:r>
              <a:rPr lang="en-US" sz="3200" dirty="0">
                <a:solidFill>
                  <a:srgbClr val="0070C0"/>
                </a:solidFill>
              </a:rPr>
              <a:t>Error handling</a:t>
            </a:r>
          </a:p>
          <a:p>
            <a:pPr lvl="1">
              <a:spcBef>
                <a:spcPts val="0"/>
              </a:spcBef>
              <a:spcAft>
                <a:spcPts val="2400"/>
              </a:spcAft>
              <a:buSzPct val="100000"/>
            </a:pPr>
            <a:r>
              <a:rPr lang="en-US" dirty="0"/>
              <a:t>What program should do when errors happen</a:t>
            </a:r>
          </a:p>
          <a:p>
            <a:pPr lvl="1">
              <a:spcBef>
                <a:spcPts val="0"/>
              </a:spcBef>
              <a:spcAft>
                <a:spcPts val="2400"/>
              </a:spcAft>
              <a:buSzPct val="100000"/>
            </a:pPr>
            <a:r>
              <a:rPr lang="en-US" dirty="0"/>
              <a:t>Includes a testing plan</a:t>
            </a:r>
          </a:p>
          <a:p>
            <a:pPr lvl="1">
              <a:spcBef>
                <a:spcPts val="0"/>
              </a:spcBef>
              <a:spcAft>
                <a:spcPts val="2400"/>
              </a:spcAft>
              <a:buSzPct val="100000"/>
            </a:pPr>
            <a:r>
              <a:rPr lang="en-US" dirty="0"/>
              <a:t>Addresses probable errors</a:t>
            </a:r>
          </a:p>
        </p:txBody>
      </p:sp>
    </p:spTree>
    <p:extLst>
      <p:ext uri="{BB962C8B-B14F-4D97-AF65-F5344CB8AC3E}">
        <p14:creationId xmlns:p14="http://schemas.microsoft.com/office/powerpoint/2010/main" val="189958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r>
              <a:rPr lang="en-US" sz="2700" dirty="0"/>
              <a:t/>
            </a:r>
            <a:br>
              <a:rPr lang="en-US" sz="2700" dirty="0"/>
            </a:br>
            <a:r>
              <a:rPr lang="en-US" sz="3200" dirty="0"/>
              <a:t>Algorithm Development (1 of 5) </a:t>
            </a:r>
            <a:r>
              <a:rPr lang="en-US" sz="2000" dirty="0"/>
              <a:t>(Objective 10.5)</a:t>
            </a:r>
            <a:endParaRPr lang="en-US" sz="3000" dirty="0"/>
          </a:p>
        </p:txBody>
      </p:sp>
      <p:sp>
        <p:nvSpPr>
          <p:cNvPr id="3" name="Content Placeholder 2"/>
          <p:cNvSpPr>
            <a:spLocks noGrp="1"/>
          </p:cNvSpPr>
          <p:nvPr>
            <p:ph idx="1"/>
          </p:nvPr>
        </p:nvSpPr>
        <p:spPr>
          <a:xfrm>
            <a:off x="457200" y="1600200"/>
            <a:ext cx="8382000" cy="5257800"/>
          </a:xfrm>
        </p:spPr>
        <p:txBody>
          <a:bodyPr/>
          <a:lstStyle/>
          <a:p>
            <a:pPr>
              <a:spcAft>
                <a:spcPts val="450"/>
              </a:spcAft>
            </a:pPr>
            <a:r>
              <a:rPr lang="en-US" dirty="0">
                <a:solidFill>
                  <a:srgbClr val="0070C0"/>
                </a:solidFill>
              </a:rPr>
              <a:t>Set of steps that describe what the program must do to complete its task</a:t>
            </a:r>
          </a:p>
          <a:p>
            <a:pPr>
              <a:spcAft>
                <a:spcPts val="450"/>
              </a:spcAft>
            </a:pPr>
            <a:r>
              <a:rPr lang="en-US" dirty="0">
                <a:solidFill>
                  <a:srgbClr val="0070C0"/>
                </a:solidFill>
              </a:rPr>
              <a:t>Algorithms are limited</a:t>
            </a:r>
          </a:p>
          <a:p>
            <a:pPr>
              <a:lnSpc>
                <a:spcPct val="105000"/>
              </a:lnSpc>
              <a:spcAft>
                <a:spcPts val="450"/>
              </a:spcAft>
            </a:pPr>
            <a:r>
              <a:rPr lang="en-US" dirty="0">
                <a:solidFill>
                  <a:srgbClr val="0070C0"/>
                </a:solidFill>
              </a:rPr>
              <a:t>Algorithms represented through flowcharts</a:t>
            </a:r>
          </a:p>
          <a:p>
            <a:pPr lvl="1">
              <a:lnSpc>
                <a:spcPct val="105000"/>
              </a:lnSpc>
              <a:spcAft>
                <a:spcPts val="450"/>
              </a:spcAft>
            </a:pPr>
            <a:r>
              <a:rPr lang="en-US" dirty="0"/>
              <a:t>Provides visual representations of patterns</a:t>
            </a:r>
          </a:p>
          <a:p>
            <a:pPr>
              <a:lnSpc>
                <a:spcPct val="105000"/>
              </a:lnSpc>
              <a:spcAft>
                <a:spcPts val="450"/>
              </a:spcAft>
            </a:pPr>
            <a:r>
              <a:rPr lang="en-US" dirty="0">
                <a:solidFill>
                  <a:srgbClr val="0070C0"/>
                </a:solidFill>
              </a:rPr>
              <a:t>Pseudocode is a text-based approach to documenting an algorithm</a:t>
            </a:r>
          </a:p>
          <a:p>
            <a:pPr>
              <a:lnSpc>
                <a:spcPct val="105000"/>
              </a:lnSpc>
              <a:buFont typeface="Arial" pitchFamily="34" charset="0"/>
              <a:buChar char="–"/>
            </a:pPr>
            <a:endParaRPr lang="en-US" dirty="0"/>
          </a:p>
        </p:txBody>
      </p:sp>
    </p:spTree>
    <p:extLst>
      <p:ext uri="{BB962C8B-B14F-4D97-AF65-F5344CB8AC3E}">
        <p14:creationId xmlns:p14="http://schemas.microsoft.com/office/powerpoint/2010/main" val="176536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873285"/>
            <a:ext cx="3519824" cy="3582866"/>
          </a:xfrm>
          <a:prstGeom prst="rect">
            <a:avLst/>
          </a:prstGeom>
        </p:spPr>
      </p:pic>
      <p:sp>
        <p:nvSpPr>
          <p:cNvPr id="2" name="Title 1"/>
          <p:cNvSpPr>
            <a:spLocks noGrp="1"/>
          </p:cNvSpPr>
          <p:nvPr>
            <p:ph type="title"/>
          </p:nvPr>
        </p:nvSpPr>
        <p:spPr>
          <a:xfrm>
            <a:off x="457200" y="0"/>
            <a:ext cx="8686800" cy="1600200"/>
          </a:xfrm>
        </p:spPr>
        <p:txBody>
          <a:bodyPr/>
          <a:lstStyle/>
          <a:p>
            <a:r>
              <a:rPr lang="en-US" dirty="0"/>
              <a:t>Life Cycle of a Program</a:t>
            </a:r>
            <a:r>
              <a:rPr lang="en-US" sz="2700" dirty="0"/>
              <a:t/>
            </a:r>
            <a:br>
              <a:rPr lang="en-US" sz="2700" dirty="0"/>
            </a:br>
            <a:r>
              <a:rPr lang="en-US" sz="3200" dirty="0"/>
              <a:t>Algorithm Development (2 of 5) </a:t>
            </a:r>
            <a:r>
              <a:rPr lang="en-US" sz="2000" dirty="0"/>
              <a:t>(Objective 10.5)</a:t>
            </a:r>
            <a:endParaRPr lang="en-US" sz="2100" dirty="0"/>
          </a:p>
        </p:txBody>
      </p:sp>
      <p:sp>
        <p:nvSpPr>
          <p:cNvPr id="3" name="Content Placeholder 2"/>
          <p:cNvSpPr>
            <a:spLocks noGrp="1"/>
          </p:cNvSpPr>
          <p:nvPr>
            <p:ph idx="1"/>
          </p:nvPr>
        </p:nvSpPr>
        <p:spPr>
          <a:xfrm>
            <a:off x="457200" y="1600200"/>
            <a:ext cx="5101736" cy="5257800"/>
          </a:xfrm>
        </p:spPr>
        <p:txBody>
          <a:bodyPr>
            <a:normAutofit/>
          </a:bodyPr>
          <a:lstStyle/>
          <a:p>
            <a:pPr>
              <a:spcBef>
                <a:spcPts val="0"/>
              </a:spcBef>
              <a:spcAft>
                <a:spcPts val="600"/>
              </a:spcAft>
            </a:pPr>
            <a:r>
              <a:rPr lang="en-US" dirty="0">
                <a:solidFill>
                  <a:srgbClr val="0070C0"/>
                </a:solidFill>
              </a:rPr>
              <a:t>Flow Control</a:t>
            </a:r>
          </a:p>
          <a:p>
            <a:pPr lvl="1">
              <a:spcBef>
                <a:spcPts val="0"/>
              </a:spcBef>
              <a:spcAft>
                <a:spcPts val="600"/>
              </a:spcAft>
            </a:pPr>
            <a:r>
              <a:rPr lang="en-US" dirty="0"/>
              <a:t>Programmers handle</a:t>
            </a:r>
            <a:br>
              <a:rPr lang="en-US" dirty="0"/>
            </a:br>
            <a:r>
              <a:rPr lang="en-US" dirty="0"/>
              <a:t>complex algorithms</a:t>
            </a:r>
          </a:p>
          <a:p>
            <a:pPr lvl="1">
              <a:spcBef>
                <a:spcPts val="0"/>
              </a:spcBef>
              <a:spcAft>
                <a:spcPts val="600"/>
              </a:spcAft>
            </a:pPr>
            <a:r>
              <a:rPr lang="en-US" dirty="0"/>
              <a:t>List of choices</a:t>
            </a:r>
          </a:p>
          <a:p>
            <a:pPr lvl="1">
              <a:spcBef>
                <a:spcPts val="0"/>
              </a:spcBef>
              <a:spcAft>
                <a:spcPts val="600"/>
              </a:spcAft>
            </a:pPr>
            <a:r>
              <a:rPr lang="en-US" dirty="0"/>
              <a:t>Decision points</a:t>
            </a:r>
          </a:p>
          <a:p>
            <a:pPr lvl="2">
              <a:spcBef>
                <a:spcPts val="0"/>
              </a:spcBef>
              <a:spcAft>
                <a:spcPts val="600"/>
              </a:spcAft>
            </a:pPr>
            <a:r>
              <a:rPr lang="en-US" dirty="0"/>
              <a:t>Binary decisions</a:t>
            </a:r>
          </a:p>
          <a:p>
            <a:pPr lvl="2">
              <a:spcBef>
                <a:spcPts val="0"/>
              </a:spcBef>
              <a:spcAft>
                <a:spcPts val="600"/>
              </a:spcAft>
            </a:pPr>
            <a:r>
              <a:rPr lang="en-US" dirty="0"/>
              <a:t>Loops</a:t>
            </a:r>
          </a:p>
          <a:p>
            <a:pPr lvl="2">
              <a:spcBef>
                <a:spcPts val="0"/>
              </a:spcBef>
              <a:spcAft>
                <a:spcPts val="600"/>
              </a:spcAft>
            </a:pPr>
            <a:r>
              <a:rPr lang="en-US" dirty="0"/>
              <a:t>Initial value</a:t>
            </a:r>
          </a:p>
          <a:p>
            <a:pPr lvl="2">
              <a:spcBef>
                <a:spcPts val="0"/>
              </a:spcBef>
              <a:spcAft>
                <a:spcPts val="600"/>
              </a:spcAft>
            </a:pPr>
            <a:r>
              <a:rPr lang="en-US" dirty="0"/>
              <a:t>Test condition</a:t>
            </a:r>
          </a:p>
          <a:p>
            <a:pPr lvl="1">
              <a:spcBef>
                <a:spcPts val="0"/>
              </a:spcBef>
              <a:spcAft>
                <a:spcPts val="600"/>
              </a:spcAft>
            </a:pPr>
            <a:r>
              <a:rPr lang="en-US" dirty="0"/>
              <a:t>Control structures</a:t>
            </a:r>
          </a:p>
          <a:p>
            <a:pPr lvl="1"/>
            <a:endParaRPr lang="en-US" dirty="0"/>
          </a:p>
        </p:txBody>
      </p:sp>
    </p:spTree>
    <p:extLst>
      <p:ext uri="{BB962C8B-B14F-4D97-AF65-F5344CB8AC3E}">
        <p14:creationId xmlns:p14="http://schemas.microsoft.com/office/powerpoint/2010/main" val="229909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0" y="3962400"/>
            <a:ext cx="4281487" cy="2265074"/>
          </a:xfrm>
          <a:prstGeom prst="rect">
            <a:avLst/>
          </a:prstGeom>
        </p:spPr>
      </p:pic>
      <p:sp>
        <p:nvSpPr>
          <p:cNvPr id="121858" name="Rectangle 2"/>
          <p:cNvSpPr>
            <a:spLocks noGrp="1" noChangeArrowheads="1"/>
          </p:cNvSpPr>
          <p:nvPr>
            <p:ph type="title"/>
          </p:nvPr>
        </p:nvSpPr>
        <p:spPr>
          <a:xfrm>
            <a:off x="457200" y="0"/>
            <a:ext cx="8686800" cy="1600200"/>
          </a:xfrm>
        </p:spPr>
        <p:txBody>
          <a:bodyPr>
            <a:normAutofit/>
          </a:bodyPr>
          <a:lstStyle/>
          <a:p>
            <a:pPr>
              <a:defRPr/>
            </a:pPr>
            <a:r>
              <a:rPr lang="en-US" dirty="0"/>
              <a:t>Life Cycle of a Program</a:t>
            </a:r>
            <a:r>
              <a:rPr lang="en-US" sz="3000" dirty="0"/>
              <a:t/>
            </a:r>
            <a:br>
              <a:rPr lang="en-US" sz="3000" dirty="0"/>
            </a:br>
            <a:r>
              <a:rPr lang="en-US" sz="3200" dirty="0"/>
              <a:t>Algorithm Development (3 of 5) </a:t>
            </a:r>
            <a:r>
              <a:rPr lang="en-US" sz="2000" dirty="0"/>
              <a:t>(Objective 10.5)</a:t>
            </a:r>
            <a:endParaRPr lang="en-US" dirty="0"/>
          </a:p>
        </p:txBody>
      </p:sp>
      <p:sp>
        <p:nvSpPr>
          <p:cNvPr id="72706" name="Rectangle 3"/>
          <p:cNvSpPr>
            <a:spLocks noGrp="1" noChangeArrowheads="1"/>
          </p:cNvSpPr>
          <p:nvPr>
            <p:ph idx="1"/>
          </p:nvPr>
        </p:nvSpPr>
        <p:spPr/>
        <p:txBody>
          <a:bodyPr/>
          <a:lstStyle/>
          <a:p>
            <a:pPr marL="256032" lvl="1" indent="-256032">
              <a:spcBef>
                <a:spcPts val="0"/>
              </a:spcBef>
              <a:spcAft>
                <a:spcPts val="600"/>
              </a:spcAft>
              <a:buClr>
                <a:srgbClr val="007FA3"/>
              </a:buClr>
              <a:buSzPct val="100000"/>
              <a:buFont typeface="Arial" panose="020B0604020202020204" pitchFamily="34" charset="0"/>
              <a:buChar char="•"/>
            </a:pPr>
            <a:r>
              <a:rPr lang="en-US" sz="3200" dirty="0">
                <a:solidFill>
                  <a:srgbClr val="0070C0"/>
                </a:solidFill>
              </a:rPr>
              <a:t>Design Methodology: Top-Down Design</a:t>
            </a:r>
          </a:p>
          <a:p>
            <a:pPr lvl="1">
              <a:spcBef>
                <a:spcPts val="0"/>
              </a:spcBef>
              <a:spcAft>
                <a:spcPts val="600"/>
              </a:spcAft>
            </a:pPr>
            <a:r>
              <a:rPr lang="en-US" dirty="0"/>
              <a:t>Problem is broken into series of high-level tasks</a:t>
            </a:r>
          </a:p>
          <a:p>
            <a:pPr lvl="1">
              <a:spcBef>
                <a:spcPts val="0"/>
              </a:spcBef>
              <a:spcAft>
                <a:spcPts val="600"/>
              </a:spcAft>
            </a:pPr>
            <a:r>
              <a:rPr lang="en-US" dirty="0"/>
              <a:t>Detailed subtasks created from high-level tasks</a:t>
            </a:r>
          </a:p>
          <a:p>
            <a:pPr lvl="1">
              <a:spcBef>
                <a:spcPts val="0"/>
              </a:spcBef>
              <a:spcAft>
                <a:spcPts val="600"/>
              </a:spcAft>
            </a:pPr>
            <a:r>
              <a:rPr lang="en-US" dirty="0"/>
              <a:t>Continue until steps are close to programming language commands</a:t>
            </a:r>
          </a:p>
        </p:txBody>
      </p:sp>
    </p:spTree>
    <p:extLst>
      <p:ext uri="{BB962C8B-B14F-4D97-AF65-F5344CB8AC3E}">
        <p14:creationId xmlns:p14="http://schemas.microsoft.com/office/powerpoint/2010/main" val="377098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521" y="2667000"/>
            <a:ext cx="6086158" cy="3397925"/>
          </a:xfrm>
          <a:prstGeom prst="rect">
            <a:avLst/>
          </a:prstGeom>
        </p:spPr>
      </p:pic>
      <p:sp>
        <p:nvSpPr>
          <p:cNvPr id="121858" name="Rectangle 2"/>
          <p:cNvSpPr>
            <a:spLocks noGrp="1" noChangeArrowheads="1"/>
          </p:cNvSpPr>
          <p:nvPr>
            <p:ph type="title"/>
          </p:nvPr>
        </p:nvSpPr>
        <p:spPr>
          <a:xfrm>
            <a:off x="457200" y="0"/>
            <a:ext cx="8686800" cy="1600200"/>
          </a:xfrm>
        </p:spPr>
        <p:txBody>
          <a:bodyPr>
            <a:normAutofit/>
          </a:bodyPr>
          <a:lstStyle/>
          <a:p>
            <a:pPr>
              <a:defRPr/>
            </a:pPr>
            <a:r>
              <a:rPr lang="en-US" dirty="0"/>
              <a:t>Life Cycle of a Program</a:t>
            </a:r>
            <a:r>
              <a:rPr lang="en-US" sz="3000" dirty="0"/>
              <a:t/>
            </a:r>
            <a:br>
              <a:rPr lang="en-US" sz="3000" dirty="0"/>
            </a:br>
            <a:r>
              <a:rPr lang="en-US" sz="3200" dirty="0"/>
              <a:t>Algorithm Development (4 of 5) </a:t>
            </a:r>
            <a:r>
              <a:rPr lang="en-US" sz="2000" dirty="0"/>
              <a:t>(Objective 10.5)</a:t>
            </a:r>
            <a:endParaRPr lang="en-US" sz="2700" dirty="0"/>
          </a:p>
        </p:txBody>
      </p:sp>
      <p:sp>
        <p:nvSpPr>
          <p:cNvPr id="72706" name="Rectangle 3"/>
          <p:cNvSpPr>
            <a:spLocks noGrp="1" noChangeArrowheads="1"/>
          </p:cNvSpPr>
          <p:nvPr>
            <p:ph idx="1"/>
          </p:nvPr>
        </p:nvSpPr>
        <p:spPr>
          <a:xfrm>
            <a:off x="457200" y="1600200"/>
            <a:ext cx="8686800" cy="1524000"/>
          </a:xfrm>
        </p:spPr>
        <p:txBody>
          <a:bodyPr/>
          <a:lstStyle/>
          <a:p>
            <a:r>
              <a:rPr lang="en-US" dirty="0">
                <a:solidFill>
                  <a:srgbClr val="0070C0"/>
                </a:solidFill>
              </a:rPr>
              <a:t>Top-down design is an approach in which a problem is broken into a series of high-level tasks</a:t>
            </a:r>
          </a:p>
          <a:p>
            <a:pPr marL="342900" lvl="1" indent="0">
              <a:buNone/>
            </a:pPr>
            <a:endParaRPr lang="en-US" dirty="0">
              <a:effectLst/>
            </a:endParaRPr>
          </a:p>
        </p:txBody>
      </p:sp>
    </p:spTree>
    <p:extLst>
      <p:ext uri="{BB962C8B-B14F-4D97-AF65-F5344CB8AC3E}">
        <p14:creationId xmlns:p14="http://schemas.microsoft.com/office/powerpoint/2010/main" val="348206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0"/>
            <a:ext cx="8686800" cy="1600200"/>
          </a:xfrm>
        </p:spPr>
        <p:txBody>
          <a:bodyPr/>
          <a:lstStyle/>
          <a:p>
            <a:pPr>
              <a:defRPr/>
            </a:pPr>
            <a:r>
              <a:rPr lang="en-US" dirty="0"/>
              <a:t>Life Cycle of a Program</a:t>
            </a:r>
            <a:r>
              <a:rPr lang="en-US" sz="3000" dirty="0"/>
              <a:t/>
            </a:r>
            <a:br>
              <a:rPr lang="en-US" sz="3000" dirty="0"/>
            </a:br>
            <a:r>
              <a:rPr lang="en-US" sz="3200" dirty="0"/>
              <a:t>Algorithm Development (5 of 5) </a:t>
            </a:r>
            <a:r>
              <a:rPr lang="en-US" sz="2000" dirty="0"/>
              <a:t>(Objective 10.5)</a:t>
            </a:r>
            <a:endParaRPr lang="en-US" sz="27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677418"/>
            <a:ext cx="5338706" cy="3572773"/>
          </a:xfrm>
          <a:prstGeom prst="rect">
            <a:avLst/>
          </a:prstGeom>
        </p:spPr>
      </p:pic>
      <p:sp>
        <p:nvSpPr>
          <p:cNvPr id="4" name="TextBox 3"/>
          <p:cNvSpPr txBox="1"/>
          <p:nvPr/>
        </p:nvSpPr>
        <p:spPr>
          <a:xfrm>
            <a:off x="457200" y="1600200"/>
            <a:ext cx="8686800" cy="1077218"/>
          </a:xfrm>
          <a:prstGeom prst="rect">
            <a:avLst/>
          </a:prstGeom>
          <a:noFill/>
        </p:spPr>
        <p:txBody>
          <a:bodyPr wrap="square" rtlCol="0">
            <a:spAutoFit/>
          </a:bodyPr>
          <a:lstStyle/>
          <a:p>
            <a:pPr marL="171450" indent="-171450">
              <a:buFont typeface="Arial" panose="020B0604020202020204" pitchFamily="34" charset="0"/>
              <a:buChar char="•"/>
            </a:pPr>
            <a:r>
              <a:rPr lang="en-US" sz="3200" dirty="0">
                <a:solidFill>
                  <a:srgbClr val="0070C0"/>
                </a:solidFill>
                <a:latin typeface="Arial" panose="020B0604020202020204" pitchFamily="34" charset="0"/>
                <a:cs typeface="Arial" panose="020B0604020202020204" pitchFamily="34" charset="0"/>
              </a:rPr>
              <a:t>In Object Oriented Analysis, programmers identify model classes to solve a problem</a:t>
            </a:r>
          </a:p>
        </p:txBody>
      </p:sp>
    </p:spTree>
    <p:extLst>
      <p:ext uri="{BB962C8B-B14F-4D97-AF65-F5344CB8AC3E}">
        <p14:creationId xmlns:p14="http://schemas.microsoft.com/office/powerpoint/2010/main" val="194661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00200"/>
          </a:xfrm>
        </p:spPr>
        <p:txBody>
          <a:bodyPr/>
          <a:lstStyle/>
          <a:p>
            <a:r>
              <a:rPr lang="en-US" dirty="0"/>
              <a:t>Life Cycle of a Program</a:t>
            </a:r>
            <a:r>
              <a:rPr lang="en-US" sz="4050" dirty="0"/>
              <a:t/>
            </a:r>
            <a:br>
              <a:rPr lang="en-US" sz="4050" dirty="0"/>
            </a:br>
            <a:r>
              <a:rPr lang="en-US" sz="3200" dirty="0"/>
              <a:t>Coding (1 of 5) </a:t>
            </a:r>
            <a:r>
              <a:rPr lang="en-US" sz="2000" dirty="0"/>
              <a:t>(Objective 10.6)</a:t>
            </a:r>
            <a:endParaRPr lang="en-US" sz="2700" dirty="0"/>
          </a:p>
        </p:txBody>
      </p:sp>
      <p:sp>
        <p:nvSpPr>
          <p:cNvPr id="8" name="Content Placeholder 7"/>
          <p:cNvSpPr>
            <a:spLocks noGrp="1"/>
          </p:cNvSpPr>
          <p:nvPr>
            <p:ph idx="1"/>
          </p:nvPr>
        </p:nvSpPr>
        <p:spPr>
          <a:xfrm>
            <a:off x="457200" y="1600200"/>
            <a:ext cx="8229600" cy="5029200"/>
          </a:xfrm>
        </p:spPr>
        <p:txBody>
          <a:bodyPr/>
          <a:lstStyle/>
          <a:p>
            <a:pPr marL="256032" lvl="1" indent="-256032">
              <a:spcBef>
                <a:spcPts val="1500"/>
              </a:spcBef>
              <a:spcAft>
                <a:spcPts val="900"/>
              </a:spcAft>
              <a:buClr>
                <a:srgbClr val="007FA3"/>
              </a:buClr>
              <a:buSzPct val="100000"/>
              <a:buFont typeface="Arial" panose="020B0604020202020204" pitchFamily="34" charset="0"/>
              <a:buChar char="•"/>
            </a:pPr>
            <a:r>
              <a:rPr lang="en-US" sz="3200" dirty="0">
                <a:solidFill>
                  <a:srgbClr val="0070C0"/>
                </a:solidFill>
              </a:rPr>
              <a:t>Coding: translating an algorithm into CPU instructions</a:t>
            </a:r>
          </a:p>
          <a:p>
            <a:pPr>
              <a:spcAft>
                <a:spcPts val="900"/>
              </a:spcAft>
            </a:pPr>
            <a:r>
              <a:rPr lang="en-US" dirty="0">
                <a:solidFill>
                  <a:srgbClr val="0070C0"/>
                </a:solidFill>
              </a:rPr>
              <a:t>Programmers move from algorithm to code by:</a:t>
            </a:r>
          </a:p>
          <a:p>
            <a:pPr lvl="1">
              <a:spcAft>
                <a:spcPts val="900"/>
              </a:spcAft>
            </a:pPr>
            <a:r>
              <a:rPr lang="en-US" dirty="0"/>
              <a:t>Identifying key pieces of information</a:t>
            </a:r>
          </a:p>
          <a:p>
            <a:pPr lvl="1">
              <a:spcAft>
                <a:spcPts val="900"/>
              </a:spcAft>
            </a:pPr>
            <a:r>
              <a:rPr lang="en-US" dirty="0"/>
              <a:t>Identifying the flow of each step</a:t>
            </a:r>
          </a:p>
          <a:p>
            <a:pPr lvl="1">
              <a:spcAft>
                <a:spcPts val="900"/>
              </a:spcAft>
            </a:pPr>
            <a:r>
              <a:rPr lang="en-US" dirty="0"/>
              <a:t>Converting the algorithm into specific programming language</a:t>
            </a:r>
          </a:p>
          <a:p>
            <a:pPr lvl="1"/>
            <a:endParaRPr lang="en-US" dirty="0"/>
          </a:p>
        </p:txBody>
      </p:sp>
    </p:spTree>
    <p:extLst>
      <p:ext uri="{BB962C8B-B14F-4D97-AF65-F5344CB8AC3E}">
        <p14:creationId xmlns:p14="http://schemas.microsoft.com/office/powerpoint/2010/main" val="208297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686800" cy="1600200"/>
          </a:xfrm>
        </p:spPr>
        <p:txBody>
          <a:bodyPr>
            <a:normAutofit/>
          </a:bodyPr>
          <a:lstStyle/>
          <a:p>
            <a:r>
              <a:rPr lang="en-US" kern="0" dirty="0"/>
              <a:t>Life Cycle of a Program</a:t>
            </a:r>
            <a:br>
              <a:rPr lang="en-US" kern="0" dirty="0"/>
            </a:br>
            <a:r>
              <a:rPr lang="en-US" sz="3200" dirty="0"/>
              <a:t>Coding (2 of 5) </a:t>
            </a:r>
            <a:r>
              <a:rPr lang="en-US" sz="2000" dirty="0"/>
              <a:t>(Objective 10.6)</a:t>
            </a:r>
            <a:endParaRPr lang="en-US" dirty="0"/>
          </a:p>
        </p:txBody>
      </p:sp>
      <p:sp>
        <p:nvSpPr>
          <p:cNvPr id="8" name="Content Placeholder 7"/>
          <p:cNvSpPr>
            <a:spLocks noGrp="1"/>
          </p:cNvSpPr>
          <p:nvPr>
            <p:ph idx="1"/>
          </p:nvPr>
        </p:nvSpPr>
        <p:spPr>
          <a:xfrm>
            <a:off x="457200" y="1600201"/>
            <a:ext cx="8229600" cy="3200400"/>
          </a:xfrm>
        </p:spPr>
        <p:txBody>
          <a:bodyPr/>
          <a:lstStyle/>
          <a:p>
            <a:pPr>
              <a:spcBef>
                <a:spcPts val="0"/>
              </a:spcBef>
            </a:pPr>
            <a:r>
              <a:rPr lang="en-US" dirty="0">
                <a:solidFill>
                  <a:srgbClr val="0070C0"/>
                </a:solidFill>
              </a:rPr>
              <a:t>Programming language</a:t>
            </a:r>
          </a:p>
          <a:p>
            <a:pPr lvl="1">
              <a:spcBef>
                <a:spcPts val="0"/>
              </a:spcBef>
            </a:pPr>
            <a:r>
              <a:rPr lang="en-US" dirty="0"/>
              <a:t>A “code” for instructions CPU can perform</a:t>
            </a:r>
          </a:p>
          <a:p>
            <a:pPr lvl="1">
              <a:spcBef>
                <a:spcPts val="0"/>
              </a:spcBef>
            </a:pPr>
            <a:r>
              <a:rPr lang="en-US" dirty="0"/>
              <a:t>Languages use special words and strict rules</a:t>
            </a:r>
          </a:p>
          <a:p>
            <a:pPr lvl="1">
              <a:spcBef>
                <a:spcPts val="0"/>
              </a:spcBef>
            </a:pPr>
            <a:r>
              <a:rPr lang="en-US" dirty="0"/>
              <a:t>Allows control of CPU without knowing hardware details</a:t>
            </a:r>
          </a:p>
          <a:p>
            <a:pPr lvl="1">
              <a:spcBef>
                <a:spcPts val="0"/>
              </a:spcBef>
            </a:pPr>
            <a:r>
              <a:rPr lang="en-US" dirty="0"/>
              <a:t>Five generations of languages</a:t>
            </a:r>
          </a:p>
        </p:txBody>
      </p:sp>
      <p:pic>
        <p:nvPicPr>
          <p:cNvPr id="6" name="Picture 5"/>
          <p:cNvPicPr>
            <a:picLocks noChangeAspect="1"/>
          </p:cNvPicPr>
          <p:nvPr/>
        </p:nvPicPr>
        <p:blipFill>
          <a:blip r:embed="rId3"/>
          <a:stretch>
            <a:fillRect/>
          </a:stretch>
        </p:blipFill>
        <p:spPr>
          <a:xfrm>
            <a:off x="1257300" y="4267200"/>
            <a:ext cx="6972300" cy="2172969"/>
          </a:xfrm>
          <a:prstGeom prst="rect">
            <a:avLst/>
          </a:prstGeom>
        </p:spPr>
      </p:pic>
    </p:spTree>
    <p:extLst>
      <p:ext uri="{BB962C8B-B14F-4D97-AF65-F5344CB8AC3E}">
        <p14:creationId xmlns:p14="http://schemas.microsoft.com/office/powerpoint/2010/main" val="86706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568216"/>
            <a:ext cx="9144000" cy="805991"/>
          </a:xfrm>
        </p:spPr>
        <p:txBody>
          <a:bodyPr anchor="ctr">
            <a:normAutofit/>
          </a:bodyPr>
          <a:lstStyle/>
          <a:p>
            <a:pPr algn="ctr"/>
            <a:r>
              <a:rPr lang="en-US" b="1" i="1" dirty="0">
                <a:effectLst>
                  <a:outerShdw blurRad="38100" dist="38100" dir="2700000" algn="tl">
                    <a:srgbClr val="000000">
                      <a:alpha val="43137"/>
                    </a:srgbClr>
                  </a:outerShdw>
                </a:effectLst>
              </a:rPr>
              <a:t>Understanding Programming</a:t>
            </a:r>
          </a:p>
        </p:txBody>
      </p:sp>
      <p:sp>
        <p:nvSpPr>
          <p:cNvPr id="7" name="Subtitle 6"/>
          <p:cNvSpPr>
            <a:spLocks noGrp="1"/>
          </p:cNvSpPr>
          <p:nvPr>
            <p:ph type="subTitle" idx="1"/>
          </p:nvPr>
        </p:nvSpPr>
        <p:spPr>
          <a:xfrm>
            <a:off x="457201" y="3886199"/>
            <a:ext cx="8686800" cy="2057401"/>
          </a:xfrm>
        </p:spPr>
        <p:txBody>
          <a:bodyPr>
            <a:noAutofit/>
          </a:bodyPr>
          <a:lstStyle/>
          <a:p>
            <a:pPr marL="342900" indent="-342900">
              <a:spcAft>
                <a:spcPts val="2400"/>
              </a:spcAft>
              <a:buFont typeface="Arial" panose="020B0604020202020204" pitchFamily="34" charset="0"/>
              <a:buChar char="•"/>
            </a:pPr>
            <a:r>
              <a:rPr lang="en-US" sz="2800" dirty="0"/>
              <a:t>Life Cycle of an Information System</a:t>
            </a:r>
          </a:p>
          <a:p>
            <a:pPr marL="342900" indent="-342900">
              <a:spcAft>
                <a:spcPts val="2400"/>
              </a:spcAft>
              <a:buFont typeface="Arial" panose="020B0604020202020204" pitchFamily="34" charset="0"/>
              <a:buChar char="•"/>
            </a:pPr>
            <a:r>
              <a:rPr lang="en-US" sz="2800" dirty="0"/>
              <a:t>Life Cycle of a Program</a:t>
            </a:r>
          </a:p>
        </p:txBody>
      </p:sp>
    </p:spTree>
    <p:extLst>
      <p:ext uri="{BB962C8B-B14F-4D97-AF65-F5344CB8AC3E}">
        <p14:creationId xmlns:p14="http://schemas.microsoft.com/office/powerpoint/2010/main" val="421113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686800" cy="1600200"/>
          </a:xfrm>
        </p:spPr>
        <p:txBody>
          <a:bodyPr>
            <a:normAutofit/>
          </a:bodyPr>
          <a:lstStyle/>
          <a:p>
            <a:r>
              <a:rPr lang="en-US" kern="0" dirty="0"/>
              <a:t>Life Cycle of a Program</a:t>
            </a:r>
            <a:br>
              <a:rPr lang="en-US" kern="0" dirty="0"/>
            </a:br>
            <a:r>
              <a:rPr lang="en-US" sz="3200" dirty="0"/>
              <a:t>Coding (3 of 5) </a:t>
            </a:r>
            <a:r>
              <a:rPr lang="en-US" sz="2000" dirty="0"/>
              <a:t>(Objective 10.6)</a:t>
            </a:r>
            <a:endParaRPr lang="en-US" dirty="0"/>
          </a:p>
        </p:txBody>
      </p:sp>
      <p:sp>
        <p:nvSpPr>
          <p:cNvPr id="8" name="Content Placeholder 7"/>
          <p:cNvSpPr>
            <a:spLocks noGrp="1"/>
          </p:cNvSpPr>
          <p:nvPr>
            <p:ph idx="1"/>
          </p:nvPr>
        </p:nvSpPr>
        <p:spPr>
          <a:xfrm>
            <a:off x="457200" y="1600200"/>
            <a:ext cx="8229600" cy="4724400"/>
          </a:xfrm>
        </p:spPr>
        <p:txBody>
          <a:bodyPr/>
          <a:lstStyle/>
          <a:p>
            <a:pPr>
              <a:spcBef>
                <a:spcPts val="0"/>
              </a:spcBef>
              <a:spcAft>
                <a:spcPts val="600"/>
              </a:spcAft>
            </a:pPr>
            <a:r>
              <a:rPr lang="en-US" dirty="0">
                <a:solidFill>
                  <a:srgbClr val="0070C0"/>
                </a:solidFill>
              </a:rPr>
              <a:t>Portability is the capability to move a solution from one type of computer to another</a:t>
            </a:r>
          </a:p>
          <a:p>
            <a:pPr>
              <a:spcBef>
                <a:spcPts val="0"/>
              </a:spcBef>
              <a:spcAft>
                <a:spcPts val="600"/>
              </a:spcAft>
            </a:pPr>
            <a:r>
              <a:rPr lang="en-US" dirty="0">
                <a:solidFill>
                  <a:srgbClr val="0070C0"/>
                </a:solidFill>
              </a:rPr>
              <a:t>Variables are each input and output a program manipulates</a:t>
            </a:r>
          </a:p>
          <a:p>
            <a:pPr lvl="1">
              <a:spcBef>
                <a:spcPts val="0"/>
              </a:spcBef>
              <a:spcAft>
                <a:spcPts val="600"/>
              </a:spcAft>
            </a:pPr>
            <a:r>
              <a:rPr lang="en-US" dirty="0"/>
              <a:t>Declarations tell the system to allocate space in RAM</a:t>
            </a:r>
          </a:p>
          <a:p>
            <a:pPr>
              <a:spcBef>
                <a:spcPts val="0"/>
              </a:spcBef>
              <a:spcAft>
                <a:spcPts val="600"/>
              </a:spcAft>
            </a:pPr>
            <a:r>
              <a:rPr lang="en-US" dirty="0">
                <a:solidFill>
                  <a:srgbClr val="0070C0"/>
                </a:solidFill>
              </a:rPr>
              <a:t>Comments are added to explain the purpose of a section of code</a:t>
            </a:r>
          </a:p>
          <a:p>
            <a:pPr>
              <a:spcBef>
                <a:spcPts val="0"/>
              </a:spcBef>
            </a:pPr>
            <a:endParaRPr lang="en-US" dirty="0"/>
          </a:p>
        </p:txBody>
      </p:sp>
    </p:spTree>
    <p:extLst>
      <p:ext uri="{BB962C8B-B14F-4D97-AF65-F5344CB8AC3E}">
        <p14:creationId xmlns:p14="http://schemas.microsoft.com/office/powerpoint/2010/main" val="276619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0"/>
            <a:ext cx="8686800" cy="1600200"/>
          </a:xfrm>
        </p:spPr>
        <p:txBody>
          <a:bodyPr/>
          <a:lstStyle/>
          <a:p>
            <a:pPr>
              <a:defRPr/>
            </a:pPr>
            <a:r>
              <a:rPr lang="en-US" dirty="0"/>
              <a:t>Life Cycle of a Program</a:t>
            </a:r>
            <a:r>
              <a:rPr lang="en-US" sz="3000" dirty="0"/>
              <a:t/>
            </a:r>
            <a:br>
              <a:rPr lang="en-US" sz="3000" dirty="0"/>
            </a:br>
            <a:r>
              <a:rPr lang="en-US" sz="3200" dirty="0"/>
              <a:t>Coding (4 of 5)</a:t>
            </a:r>
            <a:r>
              <a:rPr lang="en-US" sz="2800" dirty="0"/>
              <a:t> </a:t>
            </a:r>
            <a:r>
              <a:rPr lang="en-US" sz="2000" dirty="0"/>
              <a:t>(Objective 10.6)</a:t>
            </a:r>
            <a:endParaRPr lang="en-US" sz="2700" dirty="0"/>
          </a:p>
        </p:txBody>
      </p:sp>
      <p:sp>
        <p:nvSpPr>
          <p:cNvPr id="78851" name="Rectangle 3"/>
          <p:cNvSpPr>
            <a:spLocks noGrp="1" noChangeArrowheads="1"/>
          </p:cNvSpPr>
          <p:nvPr>
            <p:ph idx="1"/>
          </p:nvPr>
        </p:nvSpPr>
        <p:spPr>
          <a:xfrm>
            <a:off x="457200" y="1600200"/>
            <a:ext cx="8458200" cy="5029200"/>
          </a:xfrm>
        </p:spPr>
        <p:txBody>
          <a:bodyPr/>
          <a:lstStyle/>
          <a:p>
            <a:pPr>
              <a:spcBef>
                <a:spcPts val="0"/>
              </a:spcBef>
              <a:spcAft>
                <a:spcPts val="1200"/>
              </a:spcAft>
            </a:pPr>
            <a:r>
              <a:rPr lang="en-US" dirty="0">
                <a:solidFill>
                  <a:srgbClr val="0070C0"/>
                </a:solidFill>
              </a:rPr>
              <a:t>Compilation is the process converting code into machine language (1s and 0s)</a:t>
            </a:r>
          </a:p>
          <a:p>
            <a:pPr>
              <a:spcBef>
                <a:spcPts val="0"/>
              </a:spcBef>
              <a:spcAft>
                <a:spcPts val="1200"/>
              </a:spcAft>
            </a:pPr>
            <a:r>
              <a:rPr lang="en-US" dirty="0">
                <a:solidFill>
                  <a:srgbClr val="0070C0"/>
                </a:solidFill>
              </a:rPr>
              <a:t>Compiler understands syntax of programming language and structure of CPU</a:t>
            </a:r>
          </a:p>
          <a:p>
            <a:pPr lvl="1">
              <a:spcBef>
                <a:spcPts val="0"/>
              </a:spcBef>
              <a:spcAft>
                <a:spcPts val="1200"/>
              </a:spcAft>
            </a:pPr>
            <a:r>
              <a:rPr lang="en-US" dirty="0"/>
              <a:t>Reads source code</a:t>
            </a:r>
          </a:p>
          <a:p>
            <a:pPr lvl="1">
              <a:spcBef>
                <a:spcPts val="0"/>
              </a:spcBef>
              <a:spcAft>
                <a:spcPts val="1200"/>
              </a:spcAft>
            </a:pPr>
            <a:r>
              <a:rPr lang="en-US" dirty="0"/>
              <a:t>Creates an executable program</a:t>
            </a:r>
          </a:p>
          <a:p>
            <a:pPr>
              <a:spcBef>
                <a:spcPts val="0"/>
              </a:spcBef>
              <a:spcAft>
                <a:spcPts val="1200"/>
              </a:spcAft>
            </a:pPr>
            <a:r>
              <a:rPr lang="en-US" dirty="0">
                <a:solidFill>
                  <a:srgbClr val="0070C0"/>
                </a:solidFill>
              </a:rPr>
              <a:t>Some languages use an interpreter</a:t>
            </a:r>
          </a:p>
          <a:p>
            <a:pPr lvl="1">
              <a:spcBef>
                <a:spcPts val="0"/>
              </a:spcBef>
              <a:spcAft>
                <a:spcPts val="1200"/>
              </a:spcAft>
            </a:pPr>
            <a:r>
              <a:rPr lang="en-US" dirty="0"/>
              <a:t>Translates into an intermediate form</a:t>
            </a:r>
          </a:p>
        </p:txBody>
      </p:sp>
    </p:spTree>
    <p:extLst>
      <p:ext uri="{BB962C8B-B14F-4D97-AF65-F5344CB8AC3E}">
        <p14:creationId xmlns:p14="http://schemas.microsoft.com/office/powerpoint/2010/main" val="2490868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686800" cy="1600200"/>
          </a:xfrm>
        </p:spPr>
        <p:txBody>
          <a:bodyPr>
            <a:normAutofit/>
          </a:bodyPr>
          <a:lstStyle/>
          <a:p>
            <a:r>
              <a:rPr lang="en-US" kern="0" dirty="0"/>
              <a:t>Life Cycle of a Program</a:t>
            </a:r>
            <a:r>
              <a:rPr lang="en-US" sz="4050" kern="0" dirty="0"/>
              <a:t/>
            </a:r>
            <a:br>
              <a:rPr lang="en-US" sz="4050" kern="0" dirty="0"/>
            </a:br>
            <a:r>
              <a:rPr lang="en-US" sz="3200" dirty="0"/>
              <a:t>Coding (5 of 5) </a:t>
            </a:r>
            <a:r>
              <a:rPr lang="en-US" sz="2000" dirty="0"/>
              <a:t>(Objective 10.6)</a:t>
            </a:r>
            <a:endParaRPr lang="en-US" sz="2700" dirty="0"/>
          </a:p>
        </p:txBody>
      </p:sp>
      <p:sp>
        <p:nvSpPr>
          <p:cNvPr id="8" name="Content Placeholder 7"/>
          <p:cNvSpPr>
            <a:spLocks noGrp="1"/>
          </p:cNvSpPr>
          <p:nvPr>
            <p:ph idx="1"/>
          </p:nvPr>
        </p:nvSpPr>
        <p:spPr>
          <a:xfrm>
            <a:off x="457201" y="1600200"/>
            <a:ext cx="4597924" cy="3505200"/>
          </a:xfrm>
        </p:spPr>
        <p:txBody>
          <a:bodyPr/>
          <a:lstStyle/>
          <a:p>
            <a:r>
              <a:rPr lang="en-US" dirty="0">
                <a:solidFill>
                  <a:srgbClr val="0070C0"/>
                </a:solidFill>
              </a:rPr>
              <a:t>Integrated development environment (IDE) helps programmers write and test their programs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2133600"/>
            <a:ext cx="4114800" cy="4114800"/>
          </a:xfrm>
          <a:prstGeom prst="rect">
            <a:avLst/>
          </a:prstGeom>
        </p:spPr>
      </p:pic>
    </p:spTree>
    <p:extLst>
      <p:ext uri="{BB962C8B-B14F-4D97-AF65-F5344CB8AC3E}">
        <p14:creationId xmlns:p14="http://schemas.microsoft.com/office/powerpoint/2010/main" val="50522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r>
              <a:rPr lang="en-US" sz="3000" dirty="0"/>
              <a:t/>
            </a:r>
            <a:br>
              <a:rPr lang="en-US" sz="3000" dirty="0"/>
            </a:br>
            <a:r>
              <a:rPr lang="en-US" sz="3200" dirty="0"/>
              <a:t>Debugging</a:t>
            </a:r>
            <a:r>
              <a:rPr lang="en-US" sz="2700" dirty="0"/>
              <a:t> </a:t>
            </a:r>
            <a:r>
              <a:rPr lang="en-US" sz="2000" dirty="0"/>
              <a:t>(Objective 10.7)</a:t>
            </a:r>
            <a:endParaRPr lang="en-US" dirty="0"/>
          </a:p>
        </p:txBody>
      </p:sp>
      <p:sp>
        <p:nvSpPr>
          <p:cNvPr id="3" name="Content Placeholder 2"/>
          <p:cNvSpPr>
            <a:spLocks noGrp="1"/>
          </p:cNvSpPr>
          <p:nvPr>
            <p:ph idx="1"/>
          </p:nvPr>
        </p:nvSpPr>
        <p:spPr>
          <a:xfrm>
            <a:off x="453013" y="1627832"/>
            <a:ext cx="8358649" cy="4696767"/>
          </a:xfrm>
        </p:spPr>
        <p:txBody>
          <a:bodyPr/>
          <a:lstStyle/>
          <a:p>
            <a:r>
              <a:rPr lang="en-US" dirty="0">
                <a:solidFill>
                  <a:srgbClr val="0070C0"/>
                </a:solidFill>
              </a:rPr>
              <a:t>Debugging involves finding and correcting errors</a:t>
            </a:r>
          </a:p>
          <a:p>
            <a:r>
              <a:rPr lang="en-US" dirty="0">
                <a:solidFill>
                  <a:srgbClr val="0070C0"/>
                </a:solidFill>
              </a:rPr>
              <a:t>Testing plan helps programmers know program has solved the problem</a:t>
            </a:r>
          </a:p>
          <a:p>
            <a:r>
              <a:rPr lang="en-US" dirty="0">
                <a:solidFill>
                  <a:srgbClr val="0070C0"/>
                </a:solidFill>
              </a:rPr>
              <a:t>Logical errors</a:t>
            </a:r>
          </a:p>
          <a:p>
            <a:pPr lvl="1"/>
            <a:r>
              <a:rPr lang="en-US" dirty="0"/>
              <a:t>Program runs but executes incorrectly</a:t>
            </a:r>
          </a:p>
          <a:p>
            <a:r>
              <a:rPr lang="en-US" dirty="0">
                <a:solidFill>
                  <a:srgbClr val="0070C0"/>
                </a:solidFill>
              </a:rPr>
              <a:t>Runtime errors</a:t>
            </a:r>
          </a:p>
          <a:p>
            <a:pPr lvl="1"/>
            <a:r>
              <a:rPr lang="en-US" dirty="0"/>
              <a:t>For example: dividing by zero</a:t>
            </a:r>
          </a:p>
        </p:txBody>
      </p:sp>
    </p:spTree>
    <p:extLst>
      <p:ext uri="{BB962C8B-B14F-4D97-AF65-F5344CB8AC3E}">
        <p14:creationId xmlns:p14="http://schemas.microsoft.com/office/powerpoint/2010/main" val="48272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r>
              <a:rPr lang="en-US" sz="3000" dirty="0"/>
              <a:t/>
            </a:r>
            <a:br>
              <a:rPr lang="en-US" sz="3000" dirty="0"/>
            </a:br>
            <a:r>
              <a:rPr lang="en-US" sz="3200" dirty="0"/>
              <a:t>Testing and Documentation </a:t>
            </a:r>
            <a:r>
              <a:rPr lang="en-US" sz="2000" dirty="0"/>
              <a:t>(Objective 10.8)</a:t>
            </a:r>
            <a:endParaRPr lang="en-US" sz="2700" dirty="0"/>
          </a:p>
        </p:txBody>
      </p:sp>
      <p:sp>
        <p:nvSpPr>
          <p:cNvPr id="3" name="Content Placeholder 2"/>
          <p:cNvSpPr>
            <a:spLocks noGrp="1"/>
          </p:cNvSpPr>
          <p:nvPr>
            <p:ph idx="1"/>
          </p:nvPr>
        </p:nvSpPr>
        <p:spPr>
          <a:xfrm>
            <a:off x="457200" y="1600200"/>
            <a:ext cx="8358649" cy="4724400"/>
          </a:xfrm>
        </p:spPr>
        <p:txBody>
          <a:bodyPr/>
          <a:lstStyle/>
          <a:p>
            <a:pPr>
              <a:spcBef>
                <a:spcPts val="0"/>
              </a:spcBef>
              <a:spcAft>
                <a:spcPts val="1200"/>
              </a:spcAft>
            </a:pPr>
            <a:r>
              <a:rPr lang="en-US" dirty="0">
                <a:solidFill>
                  <a:srgbClr val="0070C0"/>
                </a:solidFill>
              </a:rPr>
              <a:t>Internal testing</a:t>
            </a:r>
          </a:p>
          <a:p>
            <a:pPr>
              <a:spcBef>
                <a:spcPts val="0"/>
              </a:spcBef>
              <a:spcAft>
                <a:spcPts val="1200"/>
              </a:spcAft>
            </a:pPr>
            <a:r>
              <a:rPr lang="en-US" dirty="0">
                <a:solidFill>
                  <a:srgbClr val="0070C0"/>
                </a:solidFill>
              </a:rPr>
              <a:t>External testing</a:t>
            </a:r>
          </a:p>
          <a:p>
            <a:pPr>
              <a:spcBef>
                <a:spcPts val="0"/>
              </a:spcBef>
              <a:spcAft>
                <a:spcPts val="1200"/>
              </a:spcAft>
            </a:pPr>
            <a:r>
              <a:rPr lang="en-US" dirty="0">
                <a:solidFill>
                  <a:srgbClr val="0070C0"/>
                </a:solidFill>
              </a:rPr>
              <a:t>Solving problems after beta testing</a:t>
            </a:r>
          </a:p>
          <a:p>
            <a:pPr>
              <a:spcBef>
                <a:spcPts val="0"/>
              </a:spcBef>
              <a:spcAft>
                <a:spcPts val="1200"/>
              </a:spcAft>
            </a:pPr>
            <a:r>
              <a:rPr lang="en-US" dirty="0">
                <a:solidFill>
                  <a:srgbClr val="0070C0"/>
                </a:solidFill>
              </a:rPr>
              <a:t>Finishing the project</a:t>
            </a:r>
          </a:p>
          <a:p>
            <a:pPr>
              <a:spcBef>
                <a:spcPts val="0"/>
              </a:spcBef>
              <a:spcAft>
                <a:spcPts val="1200"/>
              </a:spcAft>
            </a:pPr>
            <a:r>
              <a:rPr lang="en-US" dirty="0">
                <a:solidFill>
                  <a:srgbClr val="0070C0"/>
                </a:solidFill>
              </a:rPr>
              <a:t>Release to manufacturers (RTM)</a:t>
            </a:r>
          </a:p>
          <a:p>
            <a:pPr>
              <a:spcBef>
                <a:spcPts val="0"/>
              </a:spcBef>
              <a:spcAft>
                <a:spcPts val="1200"/>
              </a:spcAft>
            </a:pPr>
            <a:r>
              <a:rPr lang="en-US" dirty="0">
                <a:solidFill>
                  <a:srgbClr val="0070C0"/>
                </a:solidFill>
              </a:rPr>
              <a:t>Documentation</a:t>
            </a:r>
          </a:p>
          <a:p>
            <a:pPr>
              <a:spcBef>
                <a:spcPts val="0"/>
              </a:spcBef>
              <a:spcAft>
                <a:spcPts val="1200"/>
              </a:spcAft>
            </a:pPr>
            <a:r>
              <a:rPr lang="en-US" dirty="0">
                <a:solidFill>
                  <a:srgbClr val="0070C0"/>
                </a:solidFill>
              </a:rPr>
              <a:t>General availability (GA)</a:t>
            </a:r>
          </a:p>
        </p:txBody>
      </p:sp>
    </p:spTree>
    <p:extLst>
      <p:ext uri="{BB962C8B-B14F-4D97-AF65-F5344CB8AC3E}">
        <p14:creationId xmlns:p14="http://schemas.microsoft.com/office/powerpoint/2010/main" val="153732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subTitle" idx="1"/>
          </p:nvPr>
        </p:nvSpPr>
        <p:spPr>
          <a:xfrm>
            <a:off x="447152" y="3886200"/>
            <a:ext cx="8696848" cy="1857155"/>
          </a:xfrm>
        </p:spPr>
        <p:txBody>
          <a:bodyPr>
            <a:noAutofit/>
          </a:bodyPr>
          <a:lstStyle/>
          <a:p>
            <a:pPr marL="342900" indent="-342900">
              <a:spcAft>
                <a:spcPts val="2400"/>
              </a:spcAft>
              <a:buFont typeface="Arial" panose="020B0604020202020204" pitchFamily="34" charset="0"/>
              <a:buChar char="•"/>
            </a:pPr>
            <a:r>
              <a:rPr lang="en-US" sz="2800" dirty="0"/>
              <a:t>Many Programming Languages</a:t>
            </a:r>
          </a:p>
          <a:p>
            <a:pPr marL="342900" indent="-342900">
              <a:spcAft>
                <a:spcPts val="2400"/>
              </a:spcAft>
              <a:buFont typeface="Arial" panose="020B0604020202020204" pitchFamily="34" charset="0"/>
              <a:buChar char="•"/>
            </a:pPr>
            <a:r>
              <a:rPr lang="en-US" sz="2800" dirty="0"/>
              <a:t>Exploring Programming Languages</a:t>
            </a:r>
          </a:p>
        </p:txBody>
      </p:sp>
      <p:sp>
        <p:nvSpPr>
          <p:cNvPr id="105474" name="Rectangle 2"/>
          <p:cNvSpPr>
            <a:spLocks noGrp="1" noChangeArrowheads="1"/>
          </p:cNvSpPr>
          <p:nvPr>
            <p:ph type="ctrTitle"/>
          </p:nvPr>
        </p:nvSpPr>
        <p:spPr>
          <a:xfrm>
            <a:off x="0" y="2580023"/>
            <a:ext cx="9141618" cy="785453"/>
          </a:xfrm>
        </p:spPr>
        <p:txBody>
          <a:bodyPr/>
          <a:lstStyle/>
          <a:p>
            <a:pPr algn="ctr" eaLnBrk="1" hangingPunct="1">
              <a:defRPr/>
            </a:pPr>
            <a:r>
              <a:rPr lang="en-US" b="1" i="1" dirty="0"/>
              <a:t>Programming Languages</a:t>
            </a:r>
            <a:endParaRPr lang="en-US" b="1" dirty="0"/>
          </a:p>
        </p:txBody>
      </p:sp>
    </p:spTree>
    <p:extLst>
      <p:ext uri="{BB962C8B-B14F-4D97-AF65-F5344CB8AC3E}">
        <p14:creationId xmlns:p14="http://schemas.microsoft.com/office/powerpoint/2010/main" val="248167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Autofit/>
          </a:bodyPr>
          <a:lstStyle/>
          <a:p>
            <a:r>
              <a:rPr lang="en-US" dirty="0"/>
              <a:t>Many Programming Languages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2272" indent="-689372">
              <a:spcBef>
                <a:spcPts val="0"/>
              </a:spcBef>
              <a:spcAft>
                <a:spcPts val="2400"/>
              </a:spcAft>
              <a:buNone/>
            </a:pPr>
            <a:r>
              <a:rPr lang="en-US" sz="2800" dirty="0"/>
              <a:t>10.9  Discuss the driving factors behind the popularity of various programming languages.</a:t>
            </a:r>
          </a:p>
          <a:p>
            <a:pPr marL="1032272" indent="-689372">
              <a:spcBef>
                <a:spcPts val="0"/>
              </a:spcBef>
              <a:spcAft>
                <a:spcPts val="2400"/>
              </a:spcAft>
              <a:buNone/>
            </a:pPr>
            <a:r>
              <a:rPr lang="en-US" sz="2800" dirty="0"/>
              <a:t>10.10  Summarize the considerations in identifying an appropriate programming language for a specific setting.</a:t>
            </a:r>
          </a:p>
        </p:txBody>
      </p:sp>
    </p:spTree>
    <p:extLst>
      <p:ext uri="{BB962C8B-B14F-4D97-AF65-F5344CB8AC3E}">
        <p14:creationId xmlns:p14="http://schemas.microsoft.com/office/powerpoint/2010/main" val="135227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Autofit/>
          </a:bodyPr>
          <a:lstStyle/>
          <a:p>
            <a:r>
              <a:rPr lang="en-US" dirty="0"/>
              <a:t>Exploring Programming Languages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10.11  Compare and contrast modern programming languages.</a:t>
            </a:r>
          </a:p>
          <a:p>
            <a:pPr marL="1035558" indent="-692658">
              <a:spcBef>
                <a:spcPts val="0"/>
              </a:spcBef>
              <a:spcAft>
                <a:spcPts val="2400"/>
              </a:spcAft>
              <a:buNone/>
            </a:pPr>
            <a:r>
              <a:rPr lang="en-US" sz="2800" dirty="0"/>
              <a:t>10.12  State key principles in the development of future programming languages.</a:t>
            </a:r>
          </a:p>
        </p:txBody>
      </p:sp>
    </p:spTree>
    <p:extLst>
      <p:ext uri="{BB962C8B-B14F-4D97-AF65-F5344CB8AC3E}">
        <p14:creationId xmlns:p14="http://schemas.microsoft.com/office/powerpoint/2010/main" val="267469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Many Programming Languages</a:t>
            </a:r>
            <a:r>
              <a:rPr lang="en-US" sz="3000" dirty="0"/>
              <a:t/>
            </a:r>
            <a:br>
              <a:rPr lang="en-US" sz="3000" dirty="0"/>
            </a:br>
            <a:r>
              <a:rPr lang="en-US" sz="2700" dirty="0"/>
              <a:t>Need for Diverse Languages (Objective 10.9)</a:t>
            </a:r>
            <a:endParaRPr lang="en-US" dirty="0"/>
          </a:p>
        </p:txBody>
      </p:sp>
      <p:sp>
        <p:nvSpPr>
          <p:cNvPr id="3" name="Content Placeholder 2"/>
          <p:cNvSpPr>
            <a:spLocks noGrp="1"/>
          </p:cNvSpPr>
          <p:nvPr>
            <p:ph idx="1"/>
          </p:nvPr>
        </p:nvSpPr>
        <p:spPr/>
        <p:txBody>
          <a:bodyPr/>
          <a:lstStyle/>
          <a:p>
            <a:pPr>
              <a:spcAft>
                <a:spcPts val="450"/>
              </a:spcAft>
            </a:pPr>
            <a:r>
              <a:rPr lang="en-US" dirty="0">
                <a:solidFill>
                  <a:srgbClr val="0070C0"/>
                </a:solidFill>
              </a:rPr>
              <a:t>Examine job postings for programmers</a:t>
            </a:r>
          </a:p>
          <a:p>
            <a:pPr>
              <a:spcAft>
                <a:spcPts val="450"/>
              </a:spcAft>
            </a:pPr>
            <a:r>
              <a:rPr lang="en-US" dirty="0">
                <a:solidFill>
                  <a:srgbClr val="0070C0"/>
                </a:solidFill>
              </a:rPr>
              <a:t>Certain languages dominate in specific industries</a:t>
            </a:r>
          </a:p>
          <a:p>
            <a:pPr>
              <a:spcAft>
                <a:spcPts val="450"/>
              </a:spcAft>
            </a:pPr>
            <a:r>
              <a:rPr lang="en-US" dirty="0">
                <a:solidFill>
                  <a:srgbClr val="0070C0"/>
                </a:solidFill>
              </a:rPr>
              <a:t>Introductory programming course includes:</a:t>
            </a:r>
          </a:p>
          <a:p>
            <a:pPr lvl="1">
              <a:spcAft>
                <a:spcPts val="450"/>
              </a:spcAft>
            </a:pPr>
            <a:r>
              <a:rPr lang="en-US" dirty="0"/>
              <a:t>Design</a:t>
            </a:r>
          </a:p>
          <a:p>
            <a:pPr lvl="1">
              <a:spcAft>
                <a:spcPts val="450"/>
              </a:spcAft>
            </a:pPr>
            <a:r>
              <a:rPr lang="en-US" dirty="0"/>
              <a:t>Algorithm development</a:t>
            </a:r>
          </a:p>
          <a:p>
            <a:pPr lvl="1">
              <a:spcAft>
                <a:spcPts val="450"/>
              </a:spcAft>
            </a:pPr>
            <a:r>
              <a:rPr lang="en-US" dirty="0"/>
              <a:t>Debugging techniques</a:t>
            </a:r>
          </a:p>
          <a:p>
            <a:pPr lvl="1">
              <a:spcAft>
                <a:spcPts val="450"/>
              </a:spcAft>
            </a:pPr>
            <a:r>
              <a:rPr lang="en-US" dirty="0"/>
              <a:t>Project management</a:t>
            </a:r>
          </a:p>
        </p:txBody>
      </p:sp>
      <p:pic>
        <p:nvPicPr>
          <p:cNvPr id="4" name="Picture 3"/>
          <p:cNvPicPr>
            <a:picLocks noChangeAspect="1"/>
          </p:cNvPicPr>
          <p:nvPr/>
        </p:nvPicPr>
        <p:blipFill>
          <a:blip r:embed="rId3"/>
          <a:stretch>
            <a:fillRect/>
          </a:stretch>
        </p:blipFill>
        <p:spPr>
          <a:xfrm>
            <a:off x="5178920" y="4038600"/>
            <a:ext cx="3511229" cy="2609850"/>
          </a:xfrm>
          <a:prstGeom prst="rect">
            <a:avLst/>
          </a:prstGeom>
        </p:spPr>
      </p:pic>
    </p:spTree>
    <p:extLst>
      <p:ext uri="{BB962C8B-B14F-4D97-AF65-F5344CB8AC3E}">
        <p14:creationId xmlns:p14="http://schemas.microsoft.com/office/powerpoint/2010/main" val="1597774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828800"/>
            <a:ext cx="3207062" cy="3207062"/>
          </a:xfrm>
          <a:prstGeom prst="rect">
            <a:avLst/>
          </a:prstGeom>
        </p:spPr>
      </p:pic>
      <p:sp>
        <p:nvSpPr>
          <p:cNvPr id="2" name="Title 1"/>
          <p:cNvSpPr>
            <a:spLocks noGrp="1"/>
          </p:cNvSpPr>
          <p:nvPr>
            <p:ph type="title"/>
          </p:nvPr>
        </p:nvSpPr>
        <p:spPr>
          <a:xfrm>
            <a:off x="457200" y="0"/>
            <a:ext cx="8686800" cy="1600200"/>
          </a:xfrm>
        </p:spPr>
        <p:txBody>
          <a:bodyPr/>
          <a:lstStyle/>
          <a:p>
            <a:r>
              <a:rPr lang="en-US" dirty="0"/>
              <a:t>Many Programming Languages</a:t>
            </a:r>
            <a:r>
              <a:rPr lang="en-US" sz="3000" dirty="0"/>
              <a:t/>
            </a:r>
            <a:br>
              <a:rPr lang="en-US" sz="3000" dirty="0"/>
            </a:br>
            <a:r>
              <a:rPr lang="en-US" sz="3200" dirty="0"/>
              <a:t>Selecting the Right Language </a:t>
            </a:r>
            <a:r>
              <a:rPr lang="en-US" sz="2000" dirty="0"/>
              <a:t>(Objective 10.10)</a:t>
            </a:r>
            <a:endParaRPr lang="en-US" sz="2700" dirty="0"/>
          </a:p>
        </p:txBody>
      </p:sp>
      <p:sp>
        <p:nvSpPr>
          <p:cNvPr id="3" name="Content Placeholder 2"/>
          <p:cNvSpPr>
            <a:spLocks noGrp="1"/>
          </p:cNvSpPr>
          <p:nvPr>
            <p:ph idx="1"/>
          </p:nvPr>
        </p:nvSpPr>
        <p:spPr>
          <a:xfrm>
            <a:off x="457200" y="1600200"/>
            <a:ext cx="6033155" cy="5257800"/>
          </a:xfrm>
        </p:spPr>
        <p:txBody>
          <a:bodyPr>
            <a:normAutofit/>
          </a:bodyPr>
          <a:lstStyle/>
          <a:p>
            <a:pPr>
              <a:spcBef>
                <a:spcPts val="0"/>
              </a:spcBef>
              <a:spcAft>
                <a:spcPts val="900"/>
              </a:spcAft>
            </a:pPr>
            <a:r>
              <a:rPr lang="en-US" dirty="0">
                <a:solidFill>
                  <a:srgbClr val="0070C0"/>
                </a:solidFill>
              </a:rPr>
              <a:t>Need to consider:</a:t>
            </a:r>
          </a:p>
          <a:p>
            <a:pPr lvl="1">
              <a:spcBef>
                <a:spcPts val="0"/>
              </a:spcBef>
              <a:spcAft>
                <a:spcPts val="900"/>
              </a:spcAft>
            </a:pPr>
            <a:r>
              <a:rPr lang="en-US" dirty="0"/>
              <a:t>Space available</a:t>
            </a:r>
          </a:p>
          <a:p>
            <a:pPr lvl="1">
              <a:spcBef>
                <a:spcPts val="0"/>
              </a:spcBef>
              <a:spcAft>
                <a:spcPts val="900"/>
              </a:spcAft>
            </a:pPr>
            <a:r>
              <a:rPr lang="en-US" dirty="0"/>
              <a:t>Speed required</a:t>
            </a:r>
          </a:p>
          <a:p>
            <a:pPr lvl="1">
              <a:spcBef>
                <a:spcPts val="0"/>
              </a:spcBef>
              <a:spcAft>
                <a:spcPts val="900"/>
              </a:spcAft>
            </a:pPr>
            <a:r>
              <a:rPr lang="en-US" dirty="0"/>
              <a:t>Organizational resources available</a:t>
            </a:r>
          </a:p>
          <a:p>
            <a:pPr lvl="1">
              <a:spcBef>
                <a:spcPts val="0"/>
              </a:spcBef>
              <a:spcAft>
                <a:spcPts val="900"/>
              </a:spcAft>
            </a:pPr>
            <a:r>
              <a:rPr lang="en-US" dirty="0"/>
              <a:t>Type of target application</a:t>
            </a:r>
          </a:p>
          <a:p>
            <a:pPr>
              <a:spcBef>
                <a:spcPts val="0"/>
              </a:spcBef>
              <a:spcAft>
                <a:spcPts val="900"/>
              </a:spcAft>
            </a:pPr>
            <a:r>
              <a:rPr lang="en-US" dirty="0">
                <a:solidFill>
                  <a:srgbClr val="0070C0"/>
                </a:solidFill>
              </a:rPr>
              <a:t>Visual programming language</a:t>
            </a:r>
          </a:p>
          <a:p>
            <a:pPr lvl="1">
              <a:spcBef>
                <a:spcPts val="0"/>
              </a:spcBef>
              <a:spcAft>
                <a:spcPts val="900"/>
              </a:spcAft>
            </a:pPr>
            <a:r>
              <a:rPr lang="en-US" dirty="0"/>
              <a:t>Scratch</a:t>
            </a:r>
          </a:p>
          <a:p>
            <a:pPr lvl="1">
              <a:spcBef>
                <a:spcPts val="0"/>
              </a:spcBef>
              <a:spcAft>
                <a:spcPts val="900"/>
              </a:spcAft>
            </a:pPr>
            <a:r>
              <a:rPr lang="en-US" dirty="0"/>
              <a:t>App Inventor</a:t>
            </a:r>
          </a:p>
        </p:txBody>
      </p:sp>
    </p:spTree>
    <p:extLst>
      <p:ext uri="{BB962C8B-B14F-4D97-AF65-F5344CB8AC3E}">
        <p14:creationId xmlns:p14="http://schemas.microsoft.com/office/powerpoint/2010/main" val="192050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Autofit/>
          </a:bodyPr>
          <a:lstStyle/>
          <a:p>
            <a:r>
              <a:rPr lang="en-US" dirty="0"/>
              <a:t>Life Cycle of an Information System</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2272" indent="-689372">
              <a:spcBef>
                <a:spcPts val="0"/>
              </a:spcBef>
              <a:spcAft>
                <a:spcPts val="2400"/>
              </a:spcAft>
              <a:buNone/>
            </a:pPr>
            <a:r>
              <a:rPr lang="en-US" sz="2800" dirty="0"/>
              <a:t>10.1  Describe the importance of programming to both software developers and users.</a:t>
            </a:r>
          </a:p>
          <a:p>
            <a:pPr marL="1032272" indent="-689372">
              <a:spcBef>
                <a:spcPts val="0"/>
              </a:spcBef>
              <a:spcAft>
                <a:spcPts val="2400"/>
              </a:spcAft>
              <a:buNone/>
            </a:pPr>
            <a:r>
              <a:rPr lang="en-US" sz="2800" dirty="0"/>
              <a:t>10.2  Summarize the stages of the system development life cycle (SDLC).</a:t>
            </a:r>
          </a:p>
        </p:txBody>
      </p:sp>
    </p:spTree>
    <p:extLst>
      <p:ext uri="{BB962C8B-B14F-4D97-AF65-F5344CB8AC3E}">
        <p14:creationId xmlns:p14="http://schemas.microsoft.com/office/powerpoint/2010/main" val="332553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r>
              <a:rPr lang="en-US" sz="3000" dirty="0"/>
              <a:t/>
            </a:r>
            <a:br>
              <a:rPr lang="en-US" sz="3000" dirty="0"/>
            </a:br>
            <a:r>
              <a:rPr lang="en-US" sz="3200" dirty="0"/>
              <a:t>Tour of Modern Languages </a:t>
            </a:r>
            <a:r>
              <a:rPr lang="en-US" sz="2000" dirty="0"/>
              <a:t>(Objective 10.11)</a:t>
            </a:r>
            <a:endParaRPr lang="en-US" dirty="0"/>
          </a:p>
        </p:txBody>
      </p:sp>
      <p:pic>
        <p:nvPicPr>
          <p:cNvPr id="4" name="Picture 3"/>
          <p:cNvPicPr>
            <a:picLocks noChangeAspect="1"/>
          </p:cNvPicPr>
          <p:nvPr/>
        </p:nvPicPr>
        <p:blipFill>
          <a:blip r:embed="rId3"/>
          <a:stretch>
            <a:fillRect/>
          </a:stretch>
        </p:blipFill>
        <p:spPr>
          <a:xfrm>
            <a:off x="1371600" y="1600200"/>
            <a:ext cx="6858000" cy="4760387"/>
          </a:xfrm>
          <a:prstGeom prst="rect">
            <a:avLst/>
          </a:prstGeom>
        </p:spPr>
      </p:pic>
    </p:spTree>
    <p:extLst>
      <p:ext uri="{BB962C8B-B14F-4D97-AF65-F5344CB8AC3E}">
        <p14:creationId xmlns:p14="http://schemas.microsoft.com/office/powerpoint/2010/main" val="2083840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00693"/>
            <a:ext cx="5181600" cy="2900896"/>
          </a:xfrm>
          <a:prstGeom prst="rect">
            <a:avLst/>
          </a:prstGeom>
        </p:spPr>
      </p:pic>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r>
              <a:rPr lang="en-US" sz="3000" dirty="0"/>
              <a:t/>
            </a:r>
            <a:br>
              <a:rPr lang="en-US" sz="3000" dirty="0"/>
            </a:br>
            <a:r>
              <a:rPr lang="en-US" sz="3200" dirty="0"/>
              <a:t>Future of Programming Languages </a:t>
            </a:r>
            <a:r>
              <a:rPr lang="en-US" sz="2000" dirty="0"/>
              <a:t>(Objective 10.12)</a:t>
            </a:r>
            <a:endParaRPr lang="en-US" dirty="0"/>
          </a:p>
        </p:txBody>
      </p:sp>
      <p:sp>
        <p:nvSpPr>
          <p:cNvPr id="7" name="TextBox 6"/>
          <p:cNvSpPr txBox="1"/>
          <p:nvPr/>
        </p:nvSpPr>
        <p:spPr>
          <a:xfrm>
            <a:off x="457200" y="1600200"/>
            <a:ext cx="7086601" cy="1800493"/>
          </a:xfrm>
          <a:prstGeom prst="rect">
            <a:avLst/>
          </a:prstGeom>
          <a:noFill/>
        </p:spPr>
        <p:txBody>
          <a:bodyPr wrap="square" rtlCol="0">
            <a:spAutoFit/>
          </a:bodyPr>
          <a:lstStyle/>
          <a:p>
            <a:pPr marL="171450" indent="-171450">
              <a:spcAft>
                <a:spcPts val="900"/>
              </a:spcAft>
              <a:buFont typeface="Arial" panose="020B0604020202020204" pitchFamily="34" charset="0"/>
              <a:buChar char="•"/>
            </a:pPr>
            <a:r>
              <a:rPr lang="en-US" sz="3200" dirty="0">
                <a:solidFill>
                  <a:srgbClr val="0070C0"/>
                </a:solidFill>
                <a:latin typeface="Arial" panose="020B0604020202020204" pitchFamily="34" charset="0"/>
                <a:cs typeface="Arial" panose="020B0604020202020204" pitchFamily="34" charset="0"/>
              </a:rPr>
              <a:t>Not easy to predict</a:t>
            </a:r>
          </a:p>
          <a:p>
            <a:pPr marL="171450" indent="-171450">
              <a:spcAft>
                <a:spcPts val="900"/>
              </a:spcAft>
              <a:buFont typeface="Arial" panose="020B0604020202020204" pitchFamily="34" charset="0"/>
              <a:buChar char="•"/>
            </a:pPr>
            <a:r>
              <a:rPr lang="en-US" sz="3200" dirty="0">
                <a:solidFill>
                  <a:srgbClr val="0070C0"/>
                </a:solidFill>
                <a:latin typeface="Arial" panose="020B0604020202020204" pitchFamily="34" charset="0"/>
                <a:cs typeface="Arial" panose="020B0604020202020204" pitchFamily="34" charset="0"/>
              </a:rPr>
              <a:t>Visual programming languages</a:t>
            </a:r>
          </a:p>
          <a:p>
            <a:pPr marL="171450" indent="-171450">
              <a:spcAft>
                <a:spcPts val="900"/>
              </a:spcAft>
              <a:buFont typeface="Arial" panose="020B0604020202020204" pitchFamily="34" charset="0"/>
              <a:buChar char="•"/>
            </a:pPr>
            <a:r>
              <a:rPr lang="en-US" sz="3200" dirty="0">
                <a:solidFill>
                  <a:srgbClr val="0070C0"/>
                </a:solidFill>
                <a:latin typeface="Arial" panose="020B0604020202020204" pitchFamily="34" charset="0"/>
                <a:cs typeface="Arial" panose="020B0604020202020204" pitchFamily="34" charset="0"/>
              </a:rPr>
              <a:t>Will always need a variety</a:t>
            </a:r>
          </a:p>
        </p:txBody>
      </p:sp>
    </p:spTree>
    <p:extLst>
      <p:ext uri="{BB962C8B-B14F-4D97-AF65-F5344CB8AC3E}">
        <p14:creationId xmlns:p14="http://schemas.microsoft.com/office/powerpoint/2010/main" val="439838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10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descr="cid:3293795473_47524415"/>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13682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Autofit/>
          </a:bodyPr>
          <a:lstStyle/>
          <a:p>
            <a:r>
              <a:rPr lang="en-US" dirty="0"/>
              <a:t>Life Cycle of a Program (1 of 2)</a:t>
            </a:r>
          </a:p>
        </p:txBody>
      </p:sp>
      <p:sp>
        <p:nvSpPr>
          <p:cNvPr id="7" name="Subtitle 6"/>
          <p:cNvSpPr>
            <a:spLocks noGrp="1"/>
          </p:cNvSpPr>
          <p:nvPr>
            <p:ph idx="1"/>
          </p:nvPr>
        </p:nvSpPr>
        <p:spPr>
          <a:xfrm>
            <a:off x="457200" y="1600200"/>
            <a:ext cx="8229600" cy="5029200"/>
          </a:xfrm>
        </p:spPr>
        <p:txBody>
          <a:bodyPr>
            <a:no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10.3  Define programming and list the steps in the program development life cycle (PDLC).</a:t>
            </a:r>
          </a:p>
          <a:p>
            <a:pPr marL="1035558" indent="-692658">
              <a:spcBef>
                <a:spcPts val="0"/>
              </a:spcBef>
              <a:spcAft>
                <a:spcPts val="2400"/>
              </a:spcAft>
              <a:buNone/>
            </a:pPr>
            <a:r>
              <a:rPr lang="en-US" sz="2800" dirty="0"/>
              <a:t>10.4  Describe how programmers construct a problem statement from a description of a task.</a:t>
            </a:r>
          </a:p>
          <a:p>
            <a:pPr marL="1035558" indent="-692658">
              <a:spcBef>
                <a:spcPts val="0"/>
              </a:spcBef>
              <a:spcAft>
                <a:spcPts val="2400"/>
              </a:spcAft>
              <a:buNone/>
            </a:pPr>
            <a:r>
              <a:rPr lang="en-US" sz="2800" dirty="0"/>
              <a:t>10.5  Explain how programmers use flow control and design methodologies when developing algorithms.</a:t>
            </a:r>
          </a:p>
        </p:txBody>
      </p:sp>
    </p:spTree>
    <p:extLst>
      <p:ext uri="{BB962C8B-B14F-4D97-AF65-F5344CB8AC3E}">
        <p14:creationId xmlns:p14="http://schemas.microsoft.com/office/powerpoint/2010/main" val="353053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Autofit/>
          </a:bodyPr>
          <a:lstStyle/>
          <a:p>
            <a:r>
              <a:rPr lang="en-US" dirty="0"/>
              <a:t>Life Cycle of a Program (2 of 2)</a:t>
            </a:r>
          </a:p>
        </p:txBody>
      </p:sp>
      <p:sp>
        <p:nvSpPr>
          <p:cNvPr id="7" name="Subtitle 6"/>
          <p:cNvSpPr>
            <a:spLocks noGrp="1"/>
          </p:cNvSpPr>
          <p:nvPr>
            <p:ph idx="1"/>
          </p:nvPr>
        </p:nvSpPr>
        <p:spPr>
          <a:xfrm>
            <a:off x="457200" y="1600200"/>
            <a:ext cx="8229600" cy="5105400"/>
          </a:xfrm>
        </p:spPr>
        <p:txBody>
          <a:bodyPr>
            <a:no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10.6  Discuss the categories of programming languages and the roles of the compiler and the integrated development environment (IDE) in coding.</a:t>
            </a:r>
          </a:p>
          <a:p>
            <a:pPr marL="1035558" indent="-692658">
              <a:spcBef>
                <a:spcPts val="0"/>
              </a:spcBef>
              <a:spcAft>
                <a:spcPts val="2400"/>
              </a:spcAft>
              <a:buNone/>
            </a:pPr>
            <a:r>
              <a:rPr lang="en-US" sz="2800" dirty="0"/>
              <a:t>10.7  Identify the role of debugging in program development.</a:t>
            </a:r>
          </a:p>
          <a:p>
            <a:pPr marL="1035558" indent="-692658">
              <a:spcBef>
                <a:spcPts val="0"/>
              </a:spcBef>
              <a:spcAft>
                <a:spcPts val="2400"/>
              </a:spcAft>
              <a:buNone/>
            </a:pPr>
            <a:r>
              <a:rPr lang="en-US" sz="2800" dirty="0"/>
              <a:t>10.8  Explain the importance of testing and documentation in program development.</a:t>
            </a:r>
          </a:p>
        </p:txBody>
      </p:sp>
    </p:spTree>
    <p:extLst>
      <p:ext uri="{BB962C8B-B14F-4D97-AF65-F5344CB8AC3E}">
        <p14:creationId xmlns:p14="http://schemas.microsoft.com/office/powerpoint/2010/main" val="378817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an Information System</a:t>
            </a:r>
          </a:p>
        </p:txBody>
      </p:sp>
      <p:sp>
        <p:nvSpPr>
          <p:cNvPr id="35843" name="Rectangle 3"/>
          <p:cNvSpPr>
            <a:spLocks noGrp="1" noChangeArrowheads="1"/>
          </p:cNvSpPr>
          <p:nvPr>
            <p:ph idx="1"/>
          </p:nvPr>
        </p:nvSpPr>
        <p:spPr/>
        <p:txBody>
          <a:bodyPr/>
          <a:lstStyle/>
          <a:p>
            <a:pPr>
              <a:spcAft>
                <a:spcPts val="450"/>
              </a:spcAft>
            </a:pPr>
            <a:r>
              <a:rPr lang="en-US" dirty="0">
                <a:solidFill>
                  <a:srgbClr val="0070C0"/>
                </a:solidFill>
              </a:rPr>
              <a:t>Some tasks are complex</a:t>
            </a:r>
          </a:p>
          <a:p>
            <a:pPr lvl="1">
              <a:spcAft>
                <a:spcPts val="450"/>
              </a:spcAft>
            </a:pPr>
            <a:r>
              <a:rPr lang="en-US" dirty="0">
                <a:effectLst/>
              </a:rPr>
              <a:t>Require creative thought</a:t>
            </a:r>
          </a:p>
          <a:p>
            <a:pPr lvl="1">
              <a:spcAft>
                <a:spcPts val="450"/>
              </a:spcAft>
            </a:pPr>
            <a:r>
              <a:rPr lang="en-US" dirty="0"/>
              <a:t>Require human touch</a:t>
            </a:r>
            <a:endParaRPr lang="en-US" dirty="0">
              <a:effectLst/>
            </a:endParaRPr>
          </a:p>
          <a:p>
            <a:pPr>
              <a:spcAft>
                <a:spcPts val="450"/>
              </a:spcAft>
            </a:pPr>
            <a:r>
              <a:rPr lang="en-US" dirty="0">
                <a:solidFill>
                  <a:srgbClr val="0070C0"/>
                </a:solidFill>
                <a:effectLst/>
              </a:rPr>
              <a:t>Some tasks are candidates for automation</a:t>
            </a:r>
          </a:p>
          <a:p>
            <a:pPr lvl="1">
              <a:spcAft>
                <a:spcPts val="450"/>
              </a:spcAft>
            </a:pPr>
            <a:r>
              <a:rPr lang="en-US" dirty="0">
                <a:effectLst/>
              </a:rPr>
              <a:t>Repetitive</a:t>
            </a:r>
          </a:p>
          <a:p>
            <a:pPr lvl="1">
              <a:spcAft>
                <a:spcPts val="450"/>
              </a:spcAft>
            </a:pPr>
            <a:r>
              <a:rPr lang="en-US" dirty="0">
                <a:effectLst/>
              </a:rPr>
              <a:t>Work with electronic information</a:t>
            </a:r>
          </a:p>
          <a:p>
            <a:pPr lvl="1">
              <a:spcAft>
                <a:spcPts val="450"/>
              </a:spcAft>
            </a:pPr>
            <a:r>
              <a:rPr lang="en-US" dirty="0">
                <a:effectLst/>
              </a:rPr>
              <a:t>Follow a series of clear steps</a:t>
            </a:r>
          </a:p>
        </p:txBody>
      </p:sp>
    </p:spTree>
    <p:extLst>
      <p:ext uri="{BB962C8B-B14F-4D97-AF65-F5344CB8AC3E}">
        <p14:creationId xmlns:p14="http://schemas.microsoft.com/office/powerpoint/2010/main" val="400096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an Information System</a:t>
            </a:r>
            <a:r>
              <a:rPr lang="en-US" sz="3000" dirty="0"/>
              <a:t/>
            </a:r>
            <a:br>
              <a:rPr lang="en-US" sz="3000" dirty="0"/>
            </a:br>
            <a:r>
              <a:rPr lang="en-US" sz="3200" dirty="0"/>
              <a:t>The Importance of Programming </a:t>
            </a:r>
            <a:r>
              <a:rPr lang="en-US" sz="2000" dirty="0"/>
              <a:t>(Objective 10.1)</a:t>
            </a:r>
            <a:endParaRPr lang="en-US" dirty="0"/>
          </a:p>
        </p:txBody>
      </p:sp>
      <p:sp>
        <p:nvSpPr>
          <p:cNvPr id="37891" name="Rectangle 3"/>
          <p:cNvSpPr>
            <a:spLocks noGrp="1" noChangeArrowheads="1"/>
          </p:cNvSpPr>
          <p:nvPr>
            <p:ph idx="1"/>
          </p:nvPr>
        </p:nvSpPr>
        <p:spPr>
          <a:xfrm>
            <a:off x="457200" y="1600200"/>
            <a:ext cx="8229600" cy="4953000"/>
          </a:xfrm>
        </p:spPr>
        <p:txBody>
          <a:bodyPr/>
          <a:lstStyle/>
          <a:p>
            <a:pPr eaLnBrk="1" hangingPunct="1">
              <a:spcBef>
                <a:spcPts val="0"/>
              </a:spcBef>
              <a:spcAft>
                <a:spcPts val="600"/>
              </a:spcAft>
            </a:pPr>
            <a:r>
              <a:rPr lang="en-US" dirty="0">
                <a:solidFill>
                  <a:srgbClr val="0070C0"/>
                </a:solidFill>
                <a:effectLst/>
              </a:rPr>
              <a:t>A career in programming offers:</a:t>
            </a:r>
          </a:p>
          <a:p>
            <a:pPr lvl="1" eaLnBrk="1" hangingPunct="1">
              <a:spcBef>
                <a:spcPts val="0"/>
              </a:spcBef>
              <a:spcAft>
                <a:spcPts val="600"/>
              </a:spcAft>
            </a:pPr>
            <a:r>
              <a:rPr lang="en-US" dirty="0"/>
              <a:t>Plentiful jobs</a:t>
            </a:r>
          </a:p>
          <a:p>
            <a:pPr lvl="1" eaLnBrk="1" hangingPunct="1">
              <a:spcBef>
                <a:spcPts val="0"/>
              </a:spcBef>
              <a:spcAft>
                <a:spcPts val="600"/>
              </a:spcAft>
            </a:pPr>
            <a:r>
              <a:rPr lang="en-US" dirty="0"/>
              <a:t>Strong salaries </a:t>
            </a:r>
          </a:p>
          <a:p>
            <a:pPr lvl="1" eaLnBrk="1" hangingPunct="1">
              <a:spcBef>
                <a:spcPts val="0"/>
              </a:spcBef>
              <a:spcAft>
                <a:spcPts val="600"/>
              </a:spcAft>
            </a:pPr>
            <a:r>
              <a:rPr lang="en-US" dirty="0"/>
              <a:t>T</a:t>
            </a:r>
            <a:r>
              <a:rPr lang="en-US" dirty="0">
                <a:effectLst/>
              </a:rPr>
              <a:t>elecommuting is often easy to arrange</a:t>
            </a:r>
          </a:p>
          <a:p>
            <a:pPr eaLnBrk="1" hangingPunct="1">
              <a:spcBef>
                <a:spcPts val="0"/>
              </a:spcBef>
              <a:spcAft>
                <a:spcPts val="600"/>
              </a:spcAft>
            </a:pPr>
            <a:r>
              <a:rPr lang="en-US" dirty="0">
                <a:solidFill>
                  <a:srgbClr val="0070C0"/>
                </a:solidFill>
              </a:rPr>
              <a:t>Programming is necessary when there is no existing software for the task</a:t>
            </a:r>
          </a:p>
          <a:p>
            <a:pPr eaLnBrk="1" hangingPunct="1">
              <a:spcBef>
                <a:spcPts val="0"/>
              </a:spcBef>
              <a:spcAft>
                <a:spcPts val="600"/>
              </a:spcAft>
            </a:pPr>
            <a:r>
              <a:rPr lang="en-US" dirty="0">
                <a:solidFill>
                  <a:srgbClr val="0070C0"/>
                </a:solidFill>
              </a:rPr>
              <a:t>Basic knowledge of programming to use macros</a:t>
            </a:r>
          </a:p>
        </p:txBody>
      </p:sp>
    </p:spTree>
    <p:extLst>
      <p:ext uri="{BB962C8B-B14F-4D97-AF65-F5344CB8AC3E}">
        <p14:creationId xmlns:p14="http://schemas.microsoft.com/office/powerpoint/2010/main" val="14844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an Information System</a:t>
            </a:r>
            <a:r>
              <a:rPr lang="en-US" sz="3000" dirty="0"/>
              <a:t/>
            </a:r>
            <a:br>
              <a:rPr lang="en-US" sz="3000" dirty="0"/>
            </a:br>
            <a:r>
              <a:rPr lang="en-US" sz="3200" dirty="0"/>
              <a:t>System Development Life Cycle (1 of 2) </a:t>
            </a:r>
            <a:r>
              <a:rPr lang="en-US" sz="2000" dirty="0"/>
              <a:t>(Objective 10.2)</a:t>
            </a:r>
            <a:endParaRPr lang="en-US" dirty="0"/>
          </a:p>
        </p:txBody>
      </p:sp>
      <p:sp>
        <p:nvSpPr>
          <p:cNvPr id="37891" name="Rectangle 3"/>
          <p:cNvSpPr>
            <a:spLocks noGrp="1" noChangeArrowheads="1"/>
          </p:cNvSpPr>
          <p:nvPr>
            <p:ph idx="1"/>
          </p:nvPr>
        </p:nvSpPr>
        <p:spPr>
          <a:xfrm>
            <a:off x="457200" y="1600200"/>
            <a:ext cx="8229600" cy="5029200"/>
          </a:xfrm>
        </p:spPr>
        <p:txBody>
          <a:bodyPr/>
          <a:lstStyle/>
          <a:p>
            <a:pPr eaLnBrk="1" hangingPunct="1">
              <a:lnSpc>
                <a:spcPct val="105000"/>
              </a:lnSpc>
            </a:pPr>
            <a:r>
              <a:rPr lang="en-US" dirty="0">
                <a:solidFill>
                  <a:srgbClr val="0070C0"/>
                </a:solidFill>
                <a:effectLst/>
              </a:rPr>
              <a:t>Information System</a:t>
            </a:r>
          </a:p>
          <a:p>
            <a:pPr lvl="1" eaLnBrk="1" hangingPunct="1">
              <a:lnSpc>
                <a:spcPct val="105000"/>
              </a:lnSpc>
            </a:pPr>
            <a:r>
              <a:rPr lang="en-US" dirty="0"/>
              <a:t>C</a:t>
            </a:r>
            <a:r>
              <a:rPr lang="en-US" dirty="0">
                <a:effectLst/>
              </a:rPr>
              <a:t>ollection of pieces working to achieve a common goal</a:t>
            </a:r>
          </a:p>
          <a:p>
            <a:pPr eaLnBrk="1" hangingPunct="1">
              <a:lnSpc>
                <a:spcPct val="105000"/>
              </a:lnSpc>
            </a:pPr>
            <a:r>
              <a:rPr lang="en-US" dirty="0">
                <a:solidFill>
                  <a:srgbClr val="0070C0"/>
                </a:solidFill>
                <a:effectLst/>
              </a:rPr>
              <a:t>An information system includes:</a:t>
            </a:r>
          </a:p>
          <a:p>
            <a:pPr lvl="1" eaLnBrk="1" hangingPunct="1">
              <a:lnSpc>
                <a:spcPct val="105000"/>
              </a:lnSpc>
            </a:pPr>
            <a:r>
              <a:rPr lang="en-US" dirty="0">
                <a:effectLst/>
              </a:rPr>
              <a:t>Data</a:t>
            </a:r>
          </a:p>
          <a:p>
            <a:pPr lvl="1" eaLnBrk="1" hangingPunct="1">
              <a:lnSpc>
                <a:spcPct val="105000"/>
              </a:lnSpc>
            </a:pPr>
            <a:r>
              <a:rPr lang="en-US" dirty="0">
                <a:effectLst/>
              </a:rPr>
              <a:t>People</a:t>
            </a:r>
          </a:p>
          <a:p>
            <a:pPr lvl="1" eaLnBrk="1" hangingPunct="1">
              <a:lnSpc>
                <a:spcPct val="105000"/>
              </a:lnSpc>
            </a:pPr>
            <a:r>
              <a:rPr lang="en-US" dirty="0">
                <a:effectLst/>
              </a:rPr>
              <a:t>Procedures</a:t>
            </a:r>
          </a:p>
          <a:p>
            <a:pPr lvl="1" eaLnBrk="1" hangingPunct="1">
              <a:lnSpc>
                <a:spcPct val="105000"/>
              </a:lnSpc>
            </a:pPr>
            <a:r>
              <a:rPr lang="en-US" dirty="0">
                <a:effectLst/>
              </a:rPr>
              <a:t>Hardware</a:t>
            </a:r>
          </a:p>
          <a:p>
            <a:pPr lvl="1" eaLnBrk="1" hangingPunct="1">
              <a:lnSpc>
                <a:spcPct val="105000"/>
              </a:lnSpc>
            </a:pPr>
            <a:r>
              <a:rPr lang="en-US" dirty="0">
                <a:effectLst/>
              </a:rPr>
              <a:t>Software</a:t>
            </a:r>
          </a:p>
        </p:txBody>
      </p:sp>
    </p:spTree>
    <p:extLst>
      <p:ext uri="{BB962C8B-B14F-4D97-AF65-F5344CB8AC3E}">
        <p14:creationId xmlns:p14="http://schemas.microsoft.com/office/powerpoint/2010/main" val="275611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3124200"/>
            <a:ext cx="2662814" cy="2667000"/>
          </a:xfrm>
          <a:prstGeom prst="rect">
            <a:avLst/>
          </a:prstGeom>
        </p:spPr>
      </p:pic>
      <p:sp>
        <p:nvSpPr>
          <p:cNvPr id="109570" name="Rectangle 2"/>
          <p:cNvSpPr>
            <a:spLocks noGrp="1" noChangeArrowheads="1"/>
          </p:cNvSpPr>
          <p:nvPr>
            <p:ph type="title"/>
          </p:nvPr>
        </p:nvSpPr>
        <p:spPr>
          <a:xfrm>
            <a:off x="457200" y="0"/>
            <a:ext cx="8686800" cy="1600200"/>
          </a:xfrm>
        </p:spPr>
        <p:txBody>
          <a:bodyPr/>
          <a:lstStyle/>
          <a:p>
            <a:pPr>
              <a:defRPr/>
            </a:pPr>
            <a:r>
              <a:rPr lang="en-US" dirty="0"/>
              <a:t>Life Cycle of an Information System</a:t>
            </a:r>
            <a:r>
              <a:rPr lang="en-US" sz="3000" dirty="0"/>
              <a:t/>
            </a:r>
            <a:br>
              <a:rPr lang="en-US" sz="3000" dirty="0"/>
            </a:br>
            <a:r>
              <a:rPr lang="en-US" sz="3200" dirty="0" err="1"/>
              <a:t>System</a:t>
            </a:r>
            <a:r>
              <a:rPr lang="en-US" sz="3200" dirty="0"/>
              <a:t> Development Life Cycle (2 of 2) </a:t>
            </a:r>
            <a:r>
              <a:rPr lang="en-US" sz="2000" dirty="0"/>
              <a:t>(Objective 10.2)</a:t>
            </a:r>
            <a:endParaRPr lang="en-US" sz="3000" dirty="0"/>
          </a:p>
        </p:txBody>
      </p:sp>
      <p:sp>
        <p:nvSpPr>
          <p:cNvPr id="7" name="Rectangle 3"/>
          <p:cNvSpPr>
            <a:spLocks noGrp="1" noChangeArrowheads="1"/>
          </p:cNvSpPr>
          <p:nvPr>
            <p:ph idx="1"/>
          </p:nvPr>
        </p:nvSpPr>
        <p:spPr>
          <a:xfrm>
            <a:off x="457200" y="1600200"/>
            <a:ext cx="7086600" cy="5105400"/>
          </a:xfrm>
        </p:spPr>
        <p:txBody>
          <a:bodyPr/>
          <a:lstStyle/>
          <a:p>
            <a:pPr eaLnBrk="1" hangingPunct="1">
              <a:spcBef>
                <a:spcPts val="0"/>
              </a:spcBef>
              <a:spcAft>
                <a:spcPts val="600"/>
              </a:spcAft>
            </a:pPr>
            <a:r>
              <a:rPr lang="en-US" dirty="0">
                <a:solidFill>
                  <a:srgbClr val="0070C0"/>
                </a:solidFill>
                <a:effectLst/>
              </a:rPr>
              <a:t>Steps of the SDLC</a:t>
            </a:r>
          </a:p>
          <a:p>
            <a:pPr lvl="1">
              <a:spcBef>
                <a:spcPts val="0"/>
              </a:spcBef>
              <a:spcAft>
                <a:spcPts val="600"/>
              </a:spcAft>
            </a:pPr>
            <a:r>
              <a:rPr lang="en-US" dirty="0"/>
              <a:t>Problem and Opportunity Identification</a:t>
            </a:r>
          </a:p>
          <a:p>
            <a:pPr lvl="1">
              <a:spcBef>
                <a:spcPts val="0"/>
              </a:spcBef>
              <a:spcAft>
                <a:spcPts val="600"/>
              </a:spcAft>
            </a:pPr>
            <a:r>
              <a:rPr lang="en-US" dirty="0"/>
              <a:t>Analysis by developing the program specification</a:t>
            </a:r>
          </a:p>
          <a:p>
            <a:pPr lvl="1">
              <a:spcBef>
                <a:spcPts val="0"/>
              </a:spcBef>
              <a:spcAft>
                <a:spcPts val="600"/>
              </a:spcAft>
            </a:pPr>
            <a:r>
              <a:rPr lang="en-US" dirty="0"/>
              <a:t>Design using data flow diagrams</a:t>
            </a:r>
          </a:p>
          <a:p>
            <a:pPr lvl="1">
              <a:spcBef>
                <a:spcPts val="0"/>
              </a:spcBef>
              <a:spcAft>
                <a:spcPts val="600"/>
              </a:spcAft>
            </a:pPr>
            <a:r>
              <a:rPr lang="en-US" dirty="0"/>
              <a:t>Development of the actual program</a:t>
            </a:r>
          </a:p>
          <a:p>
            <a:pPr lvl="1">
              <a:spcBef>
                <a:spcPts val="0"/>
              </a:spcBef>
              <a:spcAft>
                <a:spcPts val="600"/>
              </a:spcAft>
            </a:pPr>
            <a:r>
              <a:rPr lang="en-US" dirty="0"/>
              <a:t>Testing and Installation to insure it works</a:t>
            </a:r>
          </a:p>
          <a:p>
            <a:pPr lvl="1">
              <a:spcBef>
                <a:spcPts val="0"/>
              </a:spcBef>
              <a:spcAft>
                <a:spcPts val="600"/>
              </a:spcAft>
            </a:pPr>
            <a:r>
              <a:rPr lang="en-US" dirty="0"/>
              <a:t>Maintenance and Evaluation to maintain usefulness</a:t>
            </a:r>
            <a:endParaRPr lang="en-US" dirty="0">
              <a:effectLst/>
            </a:endParaRPr>
          </a:p>
        </p:txBody>
      </p:sp>
    </p:spTree>
    <p:extLst>
      <p:ext uri="{BB962C8B-B14F-4D97-AF65-F5344CB8AC3E}">
        <p14:creationId xmlns:p14="http://schemas.microsoft.com/office/powerpoint/2010/main" val="33918034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tia14e_ch01.potx" id="{96030D5D-EC68-4AA8-81F8-6E01FB739F31}" vid="{307A23AA-FE42-42BD-B081-89D733536100}"/>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tia14e_ch02</Template>
  <TotalTime>0</TotalTime>
  <Words>2837</Words>
  <Application>Microsoft Office PowerPoint</Application>
  <PresentationFormat>On-screen Show (4:3)</PresentationFormat>
  <Paragraphs>315</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Narrow</vt:lpstr>
      <vt:lpstr>Helvetica</vt:lpstr>
      <vt:lpstr>Times New Roman</vt:lpstr>
      <vt:lpstr>Verdana</vt:lpstr>
      <vt:lpstr>Wingdings</vt:lpstr>
      <vt:lpstr>508 Lecture</vt:lpstr>
      <vt:lpstr>Acrobat Document</vt:lpstr>
      <vt:lpstr>TECHNOLOGY IN ACTION</vt:lpstr>
      <vt:lpstr>Understanding Programming</vt:lpstr>
      <vt:lpstr>Life Cycle of an Information System</vt:lpstr>
      <vt:lpstr>Life Cycle of a Program (1 of 2)</vt:lpstr>
      <vt:lpstr>Life Cycle of a Program (2 of 2)</vt:lpstr>
      <vt:lpstr>Life Cycle of an Information System</vt:lpstr>
      <vt:lpstr>Life Cycle of an Information System The Importance of Programming (Objective 10.1)</vt:lpstr>
      <vt:lpstr>Life Cycle of an Information System System Development Life Cycle (1 of 2) (Objective 10.2)</vt:lpstr>
      <vt:lpstr>Life Cycle of an Information System System Development Life Cycle (2 of 2) (Objective 10.2)</vt:lpstr>
      <vt:lpstr>Life Cycle of a Program The Program Development Life Cycle (Objective 10.3)</vt:lpstr>
      <vt:lpstr>Life Cycle of a Program The Problem Statement (1 of 2) (Objective 10.3)</vt:lpstr>
      <vt:lpstr>Life Cycle of a Program The Problem Statement (2 of 2) (Objective 10.3)</vt:lpstr>
      <vt:lpstr>Life Cycle of a Program Algorithm Development (1 of 5) (Objective 10.5)</vt:lpstr>
      <vt:lpstr>Life Cycle of a Program Algorithm Development (2 of 5) (Objective 10.5)</vt:lpstr>
      <vt:lpstr>Life Cycle of a Program Algorithm Development (3 of 5) (Objective 10.5)</vt:lpstr>
      <vt:lpstr>Life Cycle of a Program Algorithm Development (4 of 5) (Objective 10.5)</vt:lpstr>
      <vt:lpstr>Life Cycle of a Program Algorithm Development (5 of 5) (Objective 10.5)</vt:lpstr>
      <vt:lpstr>Life Cycle of a Program Coding (1 of 5) (Objective 10.6)</vt:lpstr>
      <vt:lpstr>Life Cycle of a Program Coding (2 of 5) (Objective 10.6)</vt:lpstr>
      <vt:lpstr>Life Cycle of a Program Coding (3 of 5) (Objective 10.6)</vt:lpstr>
      <vt:lpstr>Life Cycle of a Program Coding (4 of 5) (Objective 10.6)</vt:lpstr>
      <vt:lpstr>Life Cycle of a Program Coding (5 of 5) (Objective 10.6)</vt:lpstr>
      <vt:lpstr>Life Cycle of a Program Debugging (Objective 10.7)</vt:lpstr>
      <vt:lpstr>Life Cycle of a Program Testing and Documentation (Objective 10.8)</vt:lpstr>
      <vt:lpstr>Programming Languages</vt:lpstr>
      <vt:lpstr>Many Programming Languages</vt:lpstr>
      <vt:lpstr>Exploring Programming Languages</vt:lpstr>
      <vt:lpstr>Many Programming Languages Need for Diverse Languages (Objective 10.9)</vt:lpstr>
      <vt:lpstr>Many Programming Languages Selecting the Right Language (Objective 10.10)</vt:lpstr>
      <vt:lpstr>Exploring Programming Languages Tour of Modern Languages (Objective 10.11)</vt:lpstr>
      <vt:lpstr>Exploring Programming Languages Future of Programming Languages (Objective 10.12)</vt:lpstr>
      <vt:lpstr>Questions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2016-12-15T06:38:03Z</dcterms:created>
  <dcterms:modified xsi:type="dcterms:W3CDTF">2017-09-13T14:44:28Z</dcterms:modified>
</cp:coreProperties>
</file>