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30" r:id="rId3"/>
    <p:sldId id="375" r:id="rId4"/>
    <p:sldId id="376" r:id="rId5"/>
    <p:sldId id="316" r:id="rId6"/>
    <p:sldId id="377" r:id="rId7"/>
    <p:sldId id="378" r:id="rId8"/>
    <p:sldId id="411" r:id="rId9"/>
    <p:sldId id="381" r:id="rId10"/>
    <p:sldId id="380" r:id="rId11"/>
    <p:sldId id="382" r:id="rId12"/>
    <p:sldId id="379" r:id="rId13"/>
    <p:sldId id="384" r:id="rId14"/>
    <p:sldId id="385" r:id="rId15"/>
    <p:sldId id="386" r:id="rId16"/>
    <p:sldId id="383" r:id="rId17"/>
    <p:sldId id="387" r:id="rId18"/>
    <p:sldId id="389" r:id="rId19"/>
    <p:sldId id="391" r:id="rId20"/>
    <p:sldId id="390" r:id="rId21"/>
    <p:sldId id="388" r:id="rId22"/>
    <p:sldId id="393" r:id="rId23"/>
    <p:sldId id="396" r:id="rId24"/>
    <p:sldId id="394" r:id="rId25"/>
    <p:sldId id="397" r:id="rId26"/>
    <p:sldId id="395" r:id="rId27"/>
    <p:sldId id="392" r:id="rId28"/>
    <p:sldId id="399" r:id="rId29"/>
    <p:sldId id="401" r:id="rId30"/>
    <p:sldId id="400" r:id="rId31"/>
    <p:sldId id="398" r:id="rId32"/>
    <p:sldId id="403" r:id="rId33"/>
    <p:sldId id="404" r:id="rId34"/>
    <p:sldId id="405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926A8449-2950-4EB2-94DE-556CD285D9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1E68E-36CE-4AEB-A66E-78B952A9D465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1FDB271-B679-473A-A767-B0DEDFEC31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91C3-CC78-4676-B443-0AA9D4372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BF9-9505-48DF-83AB-A79D69DA4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4776-EACD-403E-A15D-4D974D07C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E54E43-EBEE-434D-AE9F-41DD5199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AAE5-34F5-4CE7-827D-11F372EC13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D0D-3765-4D91-B3A2-2D1E603BB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BF19-5C48-4A03-880B-D49E7A75D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3379-5771-44CB-9C71-16EF47D43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B7F-48C7-43E8-A522-AF6679477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012066-95D2-4797-BA1C-788F5449E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5/18/2011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1 - Object-Oriented System Development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BE88E8D-EA63-41BC-A5A6-CBB6BC9BA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609600" y="533400"/>
            <a:ext cx="792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4864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E3F-3ACA-4BE0-8CD1-FC6E732FC03C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/>
              <a:t>Chapter 1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Object-Oriented System Development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26D8-2AA0-4476-BA11-8BD9C9D4FA8B}" type="slidenum">
              <a:rPr lang="en-US"/>
              <a:pPr/>
              <a:t>10</a:t>
            </a:fld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Analysis and Design </a:t>
            </a:r>
          </a:p>
          <a:p>
            <a:pPr lvl="1"/>
            <a:r>
              <a:rPr lang="en-US"/>
              <a:t>Unified Modeling Language (UML)</a:t>
            </a:r>
          </a:p>
          <a:p>
            <a:pPr lvl="2"/>
            <a:r>
              <a:rPr lang="en-US"/>
              <a:t>Standard OOA&amp;D modeling notation</a:t>
            </a:r>
          </a:p>
          <a:p>
            <a:pPr lvl="2"/>
            <a:r>
              <a:rPr lang="en-US"/>
              <a:t>Defined by: Grady Booch, James Rumbaugh &amp; Ivar Jacobson</a:t>
            </a:r>
          </a:p>
          <a:p>
            <a:pPr lvl="2"/>
            <a:r>
              <a:rPr lang="en-US"/>
              <a:t>Uses model-driven approach:</a:t>
            </a:r>
          </a:p>
          <a:p>
            <a:pPr lvl="3"/>
            <a:r>
              <a:rPr lang="en-US"/>
              <a:t>Enables creation of graphical models of the system requirements and system design</a:t>
            </a:r>
          </a:p>
          <a:p>
            <a:pPr lvl="1"/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3C9-C3E8-4852-B994-CE9A058CE17E}" type="slidenum">
              <a:rPr lang="en-US"/>
              <a:pPr/>
              <a:t>11</a:t>
            </a:fld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Analysis and Design </a:t>
            </a:r>
          </a:p>
          <a:p>
            <a:pPr lvl="1"/>
            <a:r>
              <a:rPr lang="en-US"/>
              <a:t>Unified Modeling Language (UML)</a:t>
            </a:r>
          </a:p>
          <a:p>
            <a:pPr lvl="2"/>
            <a:r>
              <a:rPr lang="en-US"/>
              <a:t>Components</a:t>
            </a:r>
          </a:p>
          <a:p>
            <a:pPr lvl="3"/>
            <a:r>
              <a:rPr lang="en-US"/>
              <a:t>Class diagrams</a:t>
            </a:r>
          </a:p>
          <a:p>
            <a:pPr lvl="3"/>
            <a:r>
              <a:rPr lang="en-US"/>
              <a:t>Use Case diagrams</a:t>
            </a:r>
          </a:p>
          <a:p>
            <a:pPr lvl="3"/>
            <a:r>
              <a:rPr lang="en-US"/>
              <a:t>Sequence diagrams</a:t>
            </a:r>
          </a:p>
          <a:p>
            <a:pPr lvl="3"/>
            <a:r>
              <a:rPr lang="en-US"/>
              <a:t>Statecharts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714-C248-421B-B000-11C33D61861C}" type="slidenum">
              <a:rPr lang="en-US"/>
              <a:pPr/>
              <a:t>12</a:t>
            </a:fld>
            <a:endParaRPr lang="en-US"/>
          </a:p>
        </p:txBody>
      </p:sp>
      <p:pic>
        <p:nvPicPr>
          <p:cNvPr id="338947" name="Picture 3" descr="Fig1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42E7-D037-44B2-B872-294F2A05AB91}" type="slidenum">
              <a:rPr lang="en-US"/>
              <a:pPr/>
              <a:t>13</a:t>
            </a:fld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OO Analysis and Design </a:t>
            </a:r>
          </a:p>
          <a:p>
            <a:pPr lvl="1">
              <a:lnSpc>
                <a:spcPct val="90000"/>
              </a:lnSpc>
            </a:pPr>
            <a:r>
              <a:rPr lang="en-US"/>
              <a:t>System Development Life Cycle (SDLC)</a:t>
            </a:r>
          </a:p>
          <a:p>
            <a:pPr lvl="2">
              <a:lnSpc>
                <a:spcPct val="90000"/>
              </a:lnSpc>
            </a:pPr>
            <a:r>
              <a:rPr lang="en-US"/>
              <a:t>Project management framework that defines project phases and activities</a:t>
            </a:r>
          </a:p>
          <a:p>
            <a:pPr lvl="2">
              <a:lnSpc>
                <a:spcPct val="90000"/>
              </a:lnSpc>
            </a:pPr>
            <a:r>
              <a:rPr lang="en-US"/>
              <a:t>Phases:</a:t>
            </a:r>
          </a:p>
          <a:p>
            <a:pPr lvl="3">
              <a:lnSpc>
                <a:spcPct val="90000"/>
              </a:lnSpc>
            </a:pPr>
            <a:r>
              <a:rPr lang="en-US"/>
              <a:t>Planning</a:t>
            </a:r>
          </a:p>
          <a:p>
            <a:pPr lvl="3">
              <a:lnSpc>
                <a:spcPct val="90000"/>
              </a:lnSpc>
            </a:pPr>
            <a:r>
              <a:rPr lang="en-US"/>
              <a:t>Analysis</a:t>
            </a:r>
          </a:p>
          <a:p>
            <a:pPr lvl="3">
              <a:lnSpc>
                <a:spcPct val="90000"/>
              </a:lnSpc>
            </a:pPr>
            <a:r>
              <a:rPr lang="en-US"/>
              <a:t>Design</a:t>
            </a:r>
          </a:p>
          <a:p>
            <a:pPr lvl="3">
              <a:lnSpc>
                <a:spcPct val="90000"/>
              </a:lnSpc>
            </a:pPr>
            <a:r>
              <a:rPr lang="en-US"/>
              <a:t>Implementation</a:t>
            </a:r>
          </a:p>
          <a:p>
            <a:pPr lvl="3">
              <a:lnSpc>
                <a:spcPct val="90000"/>
              </a:lnSpc>
            </a:pPr>
            <a:r>
              <a:rPr lang="en-US"/>
              <a:t>Support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8E3A-FC33-4510-A0EB-0F4E850B7816}" type="slidenum">
              <a:rPr lang="en-US"/>
              <a:pPr/>
              <a:t>14</a:t>
            </a:fld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Analysis and Design </a:t>
            </a:r>
          </a:p>
          <a:p>
            <a:pPr lvl="1"/>
            <a:r>
              <a:rPr lang="en-US"/>
              <a:t>Prototyping</a:t>
            </a:r>
          </a:p>
          <a:p>
            <a:pPr lvl="2"/>
            <a:r>
              <a:rPr lang="en-US"/>
              <a:t>Creating a working model of one or more parts of the system for user evaluation and feedback </a:t>
            </a:r>
          </a:p>
          <a:p>
            <a:pPr lvl="1"/>
            <a:r>
              <a:rPr lang="en-US"/>
              <a:t>Joint Application Development (JAD)</a:t>
            </a:r>
          </a:p>
          <a:p>
            <a:pPr lvl="2"/>
            <a:r>
              <a:rPr lang="en-US"/>
              <a:t>Key system stakeholders and decision makers work together to rapidly define system requirements and designs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ECE4-25FA-4DF2-B9B4-50BB59DE5E50}" type="slidenum">
              <a:rPr lang="en-US"/>
              <a:pPr/>
              <a:t>15</a:t>
            </a:fld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Analysis and Design </a:t>
            </a:r>
          </a:p>
          <a:p>
            <a:pPr lvl="1"/>
            <a:r>
              <a:rPr lang="en-US"/>
              <a:t>Other requirements:</a:t>
            </a:r>
          </a:p>
          <a:p>
            <a:pPr lvl="2"/>
            <a:r>
              <a:rPr lang="en-US"/>
              <a:t>Project management</a:t>
            </a:r>
          </a:p>
          <a:p>
            <a:pPr lvl="2"/>
            <a:r>
              <a:rPr lang="en-US"/>
              <a:t>Interviewing</a:t>
            </a:r>
          </a:p>
          <a:p>
            <a:pPr lvl="2"/>
            <a:r>
              <a:rPr lang="en-US"/>
              <a:t>Data collection</a:t>
            </a:r>
          </a:p>
          <a:p>
            <a:pPr lvl="2"/>
            <a:r>
              <a:rPr lang="en-US"/>
              <a:t>User interface (UI) design</a:t>
            </a:r>
          </a:p>
          <a:p>
            <a:pPr lvl="2"/>
            <a:r>
              <a:rPr lang="en-US"/>
              <a:t>Testing </a:t>
            </a:r>
          </a:p>
          <a:p>
            <a:pPr lvl="2"/>
            <a:r>
              <a:rPr lang="en-US"/>
              <a:t>Conversion techniques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5EF0-7CE7-4216-A77E-45FDDF44C1C0}" type="slidenum">
              <a:rPr lang="en-US"/>
              <a:pPr/>
              <a:t>16</a:t>
            </a:fld>
            <a:endParaRPr lang="en-US"/>
          </a:p>
        </p:txBody>
      </p:sp>
      <p:pic>
        <p:nvPicPr>
          <p:cNvPr id="343043" name="Picture 3" descr="Fig1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874D-F775-4D26-B091-8BB7054C249C}" type="slidenum">
              <a:rPr lang="en-US"/>
              <a:pPr/>
              <a:t>17</a:t>
            </a:fld>
            <a:endParaRPr 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Objects, Attributes, and Methods</a:t>
            </a:r>
          </a:p>
          <a:p>
            <a:pPr lvl="1"/>
            <a:r>
              <a:rPr lang="en-US"/>
              <a:t>Object:</a:t>
            </a:r>
          </a:p>
          <a:p>
            <a:pPr lvl="2"/>
            <a:r>
              <a:rPr lang="en-US"/>
              <a:t>Attributes</a:t>
            </a:r>
          </a:p>
          <a:p>
            <a:pPr lvl="3"/>
            <a:r>
              <a:rPr lang="en-US"/>
              <a:t>Characteristics of an object that have values</a:t>
            </a:r>
          </a:p>
          <a:p>
            <a:pPr lvl="2"/>
            <a:r>
              <a:rPr lang="en-US"/>
              <a:t>Behaviors (or methods)</a:t>
            </a:r>
          </a:p>
          <a:p>
            <a:pPr lvl="3"/>
            <a:r>
              <a:rPr lang="en-US"/>
              <a:t>Describe what an object can do</a:t>
            </a:r>
          </a:p>
          <a:p>
            <a:pPr lvl="2"/>
            <a:r>
              <a:rPr lang="en-US"/>
              <a:t>Examples:</a:t>
            </a:r>
          </a:p>
          <a:p>
            <a:pPr lvl="3"/>
            <a:r>
              <a:rPr lang="en-US"/>
              <a:t>GUI objects</a:t>
            </a:r>
          </a:p>
          <a:p>
            <a:pPr lvl="3"/>
            <a:r>
              <a:rPr lang="en-US"/>
              <a:t>Problem Domain objects</a:t>
            </a:r>
          </a:p>
          <a:p>
            <a:pPr lvl="3"/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328-42E7-49E8-9BBE-BD27884FEB61}" type="slidenum">
              <a:rPr lang="en-US"/>
              <a:pPr/>
              <a:t>18</a:t>
            </a:fld>
            <a:endParaRPr lang="en-US"/>
          </a:p>
        </p:txBody>
      </p:sp>
      <p:pic>
        <p:nvPicPr>
          <p:cNvPr id="349187" name="Picture 3" descr="Fig1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8731-A19F-463A-8FA8-D168B3A74D59}" type="slidenum">
              <a:rPr lang="en-US"/>
              <a:pPr/>
              <a:t>19</a:t>
            </a:fld>
            <a:endParaRPr lang="en-US"/>
          </a:p>
        </p:txBody>
      </p:sp>
      <p:pic>
        <p:nvPicPr>
          <p:cNvPr id="351235" name="Picture 3" descr="Fig1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 Topics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CE84-976B-46A8-8B30-9D0FE2C4FD8B}" type="slidenum">
              <a:rPr lang="en-US"/>
              <a:pPr/>
              <a:t>2</a:t>
            </a:fld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Characteristics of OO development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OO concepts: object, class, instance, attributes, methods, and encapsulation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Object interaction through methods and association relationships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concept of inheritance applied to classes of objects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Benefits of using OO development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Preview of OO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31C-30AE-421A-9840-965ABB3A1D25}" type="slidenum">
              <a:rPr lang="en-US"/>
              <a:pPr/>
              <a:t>20</a:t>
            </a:fld>
            <a:endParaRPr 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Object Interactions and Messages</a:t>
            </a:r>
          </a:p>
          <a:p>
            <a:pPr lvl="1"/>
            <a:r>
              <a:rPr lang="en-US"/>
              <a:t>Messages</a:t>
            </a:r>
          </a:p>
          <a:p>
            <a:pPr lvl="2"/>
            <a:r>
              <a:rPr lang="en-US"/>
              <a:t>The means by which objects interact</a:t>
            </a:r>
          </a:p>
          <a:p>
            <a:pPr lvl="2"/>
            <a:r>
              <a:rPr lang="en-US"/>
              <a:t>Example:</a:t>
            </a:r>
          </a:p>
          <a:p>
            <a:pPr lvl="3"/>
            <a:r>
              <a:rPr lang="en-US"/>
              <a:t>User initiates interaction via messages to GUI objects</a:t>
            </a:r>
          </a:p>
          <a:p>
            <a:pPr lvl="3"/>
            <a:r>
              <a:rPr lang="en-US"/>
              <a:t>GUI objects interact with problem domain objects via messages</a:t>
            </a:r>
          </a:p>
          <a:p>
            <a:pPr lvl="3"/>
            <a:r>
              <a:rPr lang="en-US"/>
              <a:t>Problem domain objects interact with each other and GUI objects via messages</a:t>
            </a:r>
          </a:p>
          <a:p>
            <a:pPr lvl="3"/>
            <a:r>
              <a:rPr lang="en-US"/>
              <a:t>GUI objects respond to user via messages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0E15-F7C7-451D-B712-EAF69373647E}" type="slidenum">
              <a:rPr lang="en-US"/>
              <a:pPr/>
              <a:t>21</a:t>
            </a:fld>
            <a:endParaRPr lang="en-US"/>
          </a:p>
        </p:txBody>
      </p:sp>
      <p:pic>
        <p:nvPicPr>
          <p:cNvPr id="348163" name="Picture 3" descr="Fig1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ECD7-414C-4B88-89CB-F97FAA212FDD}" type="slidenum">
              <a:rPr lang="en-US"/>
              <a:pPr/>
              <a:t>22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Encapsulation and Information Hiding</a:t>
            </a:r>
          </a:p>
          <a:p>
            <a:pPr lvl="1"/>
            <a:r>
              <a:rPr lang="en-US"/>
              <a:t>Encapsulation</a:t>
            </a:r>
          </a:p>
          <a:p>
            <a:pPr lvl="2"/>
            <a:r>
              <a:rPr lang="en-US"/>
              <a:t>Objects have attributes and methods combined into one unit</a:t>
            </a:r>
          </a:p>
          <a:p>
            <a:pPr lvl="1"/>
            <a:r>
              <a:rPr lang="en-US"/>
              <a:t>Information Hiding</a:t>
            </a:r>
          </a:p>
          <a:p>
            <a:pPr lvl="2"/>
            <a:r>
              <a:rPr lang="en-US"/>
              <a:t>Hiding the internal structure of objects, protecting them from corruption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F2CE-797B-4468-948C-340D3E7932E3}" type="slidenum">
              <a:rPr lang="en-US"/>
              <a:pPr/>
              <a:t>23</a:t>
            </a:fld>
            <a:endParaRPr lang="en-US"/>
          </a:p>
        </p:txBody>
      </p:sp>
      <p:sp>
        <p:nvSpPr>
          <p:cNvPr id="356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Encapsulation and Information Hiding</a:t>
            </a:r>
          </a:p>
          <a:p>
            <a:pPr lvl="1"/>
            <a:r>
              <a:rPr lang="en-US"/>
              <a:t>Identity</a:t>
            </a:r>
          </a:p>
          <a:p>
            <a:pPr lvl="2"/>
            <a:r>
              <a:rPr lang="en-US"/>
              <a:t>Unique reference for each object</a:t>
            </a:r>
          </a:p>
          <a:p>
            <a:pPr lvl="1"/>
            <a:r>
              <a:rPr lang="en-US"/>
              <a:t>Persistent objects</a:t>
            </a:r>
          </a:p>
          <a:p>
            <a:pPr lvl="2"/>
            <a:r>
              <a:rPr lang="en-US"/>
              <a:t>Defined as available for use over time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4710-A2C5-4850-B6BD-703F5B40E657}" type="slidenum">
              <a:rPr lang="en-US"/>
              <a:pPr/>
              <a:t>24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Classes, Instances, and Associations</a:t>
            </a:r>
          </a:p>
          <a:p>
            <a:pPr lvl="1"/>
            <a:r>
              <a:rPr lang="en-US"/>
              <a:t>Class</a:t>
            </a:r>
          </a:p>
          <a:p>
            <a:pPr lvl="2"/>
            <a:r>
              <a:rPr lang="en-US"/>
              <a:t>Defines what all objects of the class represent</a:t>
            </a:r>
          </a:p>
          <a:p>
            <a:pPr lvl="1"/>
            <a:r>
              <a:rPr lang="en-US"/>
              <a:t>Instances</a:t>
            </a:r>
          </a:p>
          <a:p>
            <a:pPr lvl="2"/>
            <a:r>
              <a:rPr lang="en-US"/>
              <a:t>Objects of the class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2B9A-617C-4389-8066-1E6157C17019}" type="slidenum">
              <a:rPr lang="en-US"/>
              <a:pPr/>
              <a:t>25</a:t>
            </a:fld>
            <a:endParaRPr lang="en-US"/>
          </a:p>
        </p:txBody>
      </p:sp>
      <p:pic>
        <p:nvPicPr>
          <p:cNvPr id="357379" name="Picture 3" descr="Fig1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E67A-8C6F-4E1C-A7CD-9191787B18AD}" type="slidenum">
              <a:rPr lang="en-US"/>
              <a:pPr/>
              <a:t>26</a:t>
            </a:fld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Classes, Instances, and Associations</a:t>
            </a:r>
          </a:p>
          <a:p>
            <a:pPr lvl="1">
              <a:lnSpc>
                <a:spcPct val="90000"/>
              </a:lnSpc>
            </a:pPr>
            <a:r>
              <a:rPr lang="en-US"/>
              <a:t>Association relationships</a:t>
            </a:r>
          </a:p>
          <a:p>
            <a:pPr lvl="2">
              <a:lnSpc>
                <a:spcPct val="90000"/>
              </a:lnSpc>
            </a:pPr>
            <a:r>
              <a:rPr lang="en-US"/>
              <a:t>Each object is responsible for maintaining relationships with other objects</a:t>
            </a:r>
          </a:p>
          <a:p>
            <a:pPr lvl="3">
              <a:lnSpc>
                <a:spcPct val="90000"/>
              </a:lnSpc>
            </a:pPr>
            <a:r>
              <a:rPr lang="en-US"/>
              <a:t>One-to-one</a:t>
            </a:r>
          </a:p>
          <a:p>
            <a:pPr lvl="3">
              <a:lnSpc>
                <a:spcPct val="90000"/>
              </a:lnSpc>
            </a:pPr>
            <a:r>
              <a:rPr lang="en-US"/>
              <a:t>One-to-many</a:t>
            </a:r>
          </a:p>
          <a:p>
            <a:pPr lvl="2">
              <a:lnSpc>
                <a:spcPct val="90000"/>
              </a:lnSpc>
            </a:pPr>
            <a:r>
              <a:rPr lang="en-US"/>
              <a:t>Multiplicity of the association</a:t>
            </a:r>
          </a:p>
          <a:p>
            <a:pPr lvl="3">
              <a:lnSpc>
                <a:spcPct val="90000"/>
              </a:lnSpc>
            </a:pPr>
            <a:r>
              <a:rPr lang="en-US"/>
              <a:t>Number of associations in UML terminology</a:t>
            </a:r>
          </a:p>
          <a:p>
            <a:pPr lvl="2">
              <a:lnSpc>
                <a:spcPct val="90000"/>
              </a:lnSpc>
            </a:pPr>
            <a:r>
              <a:rPr lang="en-US"/>
              <a:t>Cardinality of the association</a:t>
            </a:r>
          </a:p>
          <a:p>
            <a:pPr lvl="3">
              <a:lnSpc>
                <a:spcPct val="90000"/>
              </a:lnSpc>
            </a:pPr>
            <a:r>
              <a:rPr lang="en-US"/>
              <a:t>Number of associations in ERD terminology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56ED-47A6-4111-9633-11C2AB3D978A}" type="slidenum">
              <a:rPr lang="en-US"/>
              <a:pPr/>
              <a:t>27</a:t>
            </a:fld>
            <a:endParaRPr lang="en-US"/>
          </a:p>
        </p:txBody>
      </p:sp>
      <p:pic>
        <p:nvPicPr>
          <p:cNvPr id="352259" name="Picture 3" descr="Fig1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DC4-8126-44A7-B2F9-756CF24DCE1B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Inheritance and Polymorphism</a:t>
            </a:r>
          </a:p>
          <a:p>
            <a:pPr lvl="1"/>
            <a:r>
              <a:rPr lang="en-US"/>
              <a:t>Inheritance</a:t>
            </a:r>
          </a:p>
          <a:p>
            <a:pPr lvl="2"/>
            <a:r>
              <a:rPr lang="en-US"/>
              <a:t>One class of objects takes on characteristics of another class and extends them</a:t>
            </a:r>
          </a:p>
          <a:p>
            <a:pPr lvl="3"/>
            <a:r>
              <a:rPr lang="en-US"/>
              <a:t>Superclass </a:t>
            </a:r>
            <a:r>
              <a:rPr lang="en-US">
                <a:sym typeface="Symbol" pitchFamily="18" charset="2"/>
              </a:rPr>
              <a:t> subclass</a:t>
            </a:r>
          </a:p>
          <a:p>
            <a:pPr lvl="3"/>
            <a:r>
              <a:rPr lang="en-US">
                <a:sym typeface="Symbol" pitchFamily="18" charset="2"/>
              </a:rPr>
              <a:t>Generalization/specialization hierarchy</a:t>
            </a:r>
          </a:p>
          <a:p>
            <a:pPr lvl="4"/>
            <a:r>
              <a:rPr lang="en-US"/>
              <a:t>Also called an inheritance hierarchy</a:t>
            </a:r>
          </a:p>
          <a:p>
            <a:pPr lvl="4"/>
            <a:r>
              <a:rPr lang="en-US"/>
              <a:t>Result of extending class into more specific subclasses </a:t>
            </a:r>
          </a:p>
          <a:p>
            <a:pPr lvl="4"/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150-9CF6-4F92-A1ED-6B85957102D0}" type="slidenum">
              <a:rPr lang="en-US"/>
              <a:pPr/>
              <a:t>29</a:t>
            </a:fld>
            <a:endParaRPr lang="en-US"/>
          </a:p>
        </p:txBody>
      </p:sp>
      <p:pic>
        <p:nvPicPr>
          <p:cNvPr id="361475" name="Picture 3" descr="Fig1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180-85F7-44CA-B957-6CA0E677EC9C}" type="slidenum">
              <a:rPr lang="en-US"/>
              <a:pPr/>
              <a:t>3</a:t>
            </a:fld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information system development involves:</a:t>
            </a:r>
          </a:p>
          <a:p>
            <a:pPr lvl="1"/>
            <a:r>
              <a:rPr lang="en-US"/>
              <a:t>OOA</a:t>
            </a:r>
          </a:p>
          <a:p>
            <a:pPr lvl="2"/>
            <a:r>
              <a:rPr lang="en-US"/>
              <a:t>Using an OO approach to system analysis</a:t>
            </a:r>
          </a:p>
          <a:p>
            <a:pPr lvl="1"/>
            <a:r>
              <a:rPr lang="en-US"/>
              <a:t>OOD</a:t>
            </a:r>
          </a:p>
          <a:p>
            <a:pPr lvl="2"/>
            <a:r>
              <a:rPr lang="en-US"/>
              <a:t>Using an OO approach to system design</a:t>
            </a:r>
          </a:p>
          <a:p>
            <a:pPr lvl="1"/>
            <a:r>
              <a:rPr lang="en-US"/>
              <a:t>OOP</a:t>
            </a:r>
          </a:p>
          <a:p>
            <a:pPr lvl="2"/>
            <a:r>
              <a:rPr lang="en-US"/>
              <a:t>Using an OO approach to programming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68E-DCF0-4D12-88CC-5467AF547264}" type="slidenum">
              <a:rPr lang="en-US"/>
              <a:pPr/>
              <a:t>30</a:t>
            </a:fld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Inheritance and Polymorphism</a:t>
            </a:r>
          </a:p>
          <a:p>
            <a:pPr lvl="1"/>
            <a:r>
              <a:rPr lang="en-US"/>
              <a:t>Polymorphism</a:t>
            </a:r>
          </a:p>
          <a:p>
            <a:pPr lvl="2"/>
            <a:r>
              <a:rPr lang="en-US"/>
              <a:t>“many forms”</a:t>
            </a:r>
          </a:p>
          <a:p>
            <a:pPr lvl="2"/>
            <a:r>
              <a:rPr lang="en-US"/>
              <a:t>Different objects can respond in their own way to the same message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65CA-654F-40EE-B569-B7D491369E4C}" type="slidenum">
              <a:rPr lang="en-US"/>
              <a:pPr/>
              <a:t>31</a:t>
            </a:fld>
            <a:endParaRPr lang="en-US"/>
          </a:p>
        </p:txBody>
      </p:sp>
      <p:pic>
        <p:nvPicPr>
          <p:cNvPr id="358403" name="Picture 3" descr="Fig1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Recognizing the Benefits of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AA-93A1-4207-B83D-928851F52487}" type="slidenum">
              <a:rPr lang="en-US"/>
              <a:pPr/>
              <a:t>32</a:t>
            </a:fld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/>
              <a:t>Objects are More Natural</a:t>
            </a:r>
          </a:p>
          <a:p>
            <a:pPr lvl="1"/>
            <a:r>
              <a:rPr lang="en-US" dirty="0"/>
              <a:t>Naturalness</a:t>
            </a:r>
          </a:p>
          <a:p>
            <a:pPr lvl="2"/>
            <a:r>
              <a:rPr lang="en-US" dirty="0"/>
              <a:t>Based on the fact that people usually think about their world in terms of objects</a:t>
            </a:r>
          </a:p>
          <a:p>
            <a:pPr lvl="2"/>
            <a:r>
              <a:rPr lang="en-US" dirty="0"/>
              <a:t>Natural to define the classes of objects involved</a:t>
            </a:r>
          </a:p>
          <a:p>
            <a:pPr lvl="2"/>
            <a:r>
              <a:rPr lang="en-US" dirty="0"/>
              <a:t>OO vs. procedural</a:t>
            </a:r>
          </a:p>
          <a:p>
            <a:pPr lvl="3"/>
            <a:r>
              <a:rPr lang="en-US" dirty="0"/>
              <a:t>Which is harder to learn?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Recognizing the Benefits of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F889-C3B8-40EE-A2EF-A881A8FCC842}" type="slidenum">
              <a:rPr lang="en-US"/>
              <a:pPr/>
              <a:t>33</a:t>
            </a:fld>
            <a:endParaRPr 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Classes of Objects can be Reused</a:t>
            </a:r>
          </a:p>
          <a:p>
            <a:pPr lvl="1"/>
            <a:r>
              <a:rPr lang="en-US"/>
              <a:t>Reuse</a:t>
            </a:r>
          </a:p>
          <a:p>
            <a:pPr lvl="2"/>
            <a:r>
              <a:rPr lang="en-US"/>
              <a:t>Classes and objects can be invented once and used many times</a:t>
            </a:r>
          </a:p>
          <a:p>
            <a:pPr lvl="3"/>
            <a:r>
              <a:rPr lang="en-US"/>
              <a:t>During analysis, design, and programming</a:t>
            </a:r>
          </a:p>
          <a:p>
            <a:pPr lvl="2"/>
            <a:r>
              <a:rPr lang="en-US"/>
              <a:t>Do not need source code for reused class, simply need to know interface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Learning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4378-A18A-4EA5-A73C-E3C49D38ED51}" type="slidenum">
              <a:rPr lang="en-US"/>
              <a:pPr/>
              <a:t>34</a:t>
            </a:fld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Introducing Three-Tier Design</a:t>
            </a:r>
          </a:p>
          <a:p>
            <a:pPr lvl="1"/>
            <a:r>
              <a:rPr lang="en-US"/>
              <a:t>Objects that interact in OO system are separated into three categories of classes:</a:t>
            </a:r>
          </a:p>
          <a:p>
            <a:pPr lvl="2"/>
            <a:r>
              <a:rPr lang="en-US"/>
              <a:t>Problem domain classes</a:t>
            </a:r>
          </a:p>
          <a:p>
            <a:pPr lvl="3"/>
            <a:r>
              <a:rPr lang="en-US"/>
              <a:t>Specific to a particular business application</a:t>
            </a:r>
          </a:p>
          <a:p>
            <a:pPr lvl="2"/>
            <a:r>
              <a:rPr lang="en-US"/>
              <a:t>GUI classes</a:t>
            </a:r>
          </a:p>
          <a:p>
            <a:pPr lvl="3"/>
            <a:r>
              <a:rPr lang="en-US"/>
              <a:t>Define objects that make up the UI to the application</a:t>
            </a:r>
          </a:p>
          <a:p>
            <a:pPr lvl="2"/>
            <a:r>
              <a:rPr lang="en-US"/>
              <a:t>Data access classes</a:t>
            </a:r>
          </a:p>
          <a:p>
            <a:pPr lvl="3"/>
            <a:r>
              <a:rPr lang="en-US"/>
              <a:t>Work with DBMS to store/retrieve object information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9DAC-BD22-4300-A3D6-86BA8F642BA4}" type="slidenum">
              <a:rPr lang="en-US"/>
              <a:pPr/>
              <a:t>4</a:t>
            </a:fld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OO approach</a:t>
            </a:r>
          </a:p>
          <a:p>
            <a:pPr lvl="1">
              <a:lnSpc>
                <a:spcPct val="90000"/>
              </a:lnSpc>
            </a:pPr>
            <a:r>
              <a:rPr lang="en-US"/>
              <a:t>System is defined as a collection of objects that work together to accomplish tasks</a:t>
            </a:r>
          </a:p>
          <a:p>
            <a:pPr lvl="2">
              <a:lnSpc>
                <a:spcPct val="90000"/>
              </a:lnSpc>
            </a:pPr>
            <a:r>
              <a:rPr lang="en-US"/>
              <a:t>Objects carry out actions when asked</a:t>
            </a:r>
          </a:p>
          <a:p>
            <a:pPr lvl="2">
              <a:lnSpc>
                <a:spcPct val="90000"/>
              </a:lnSpc>
            </a:pPr>
            <a:r>
              <a:rPr lang="en-US"/>
              <a:t>Each object maintains its own data</a:t>
            </a:r>
          </a:p>
          <a:p>
            <a:pPr>
              <a:lnSpc>
                <a:spcPct val="90000"/>
              </a:lnSpc>
            </a:pPr>
            <a:r>
              <a:rPr lang="en-US"/>
              <a:t>Procedural approach</a:t>
            </a:r>
          </a:p>
          <a:p>
            <a:pPr lvl="1">
              <a:lnSpc>
                <a:spcPct val="90000"/>
              </a:lnSpc>
            </a:pPr>
            <a:r>
              <a:rPr lang="en-US"/>
              <a:t>System is defined as a set of procedures that interact with data</a:t>
            </a:r>
          </a:p>
          <a:p>
            <a:pPr lvl="2">
              <a:lnSpc>
                <a:spcPct val="90000"/>
              </a:lnSpc>
            </a:pPr>
            <a:r>
              <a:rPr lang="en-US"/>
              <a:t>Data is maintained separately from procedures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E3F-C61B-450C-8406-B9D162C63B1A}" type="slidenum">
              <a:rPr lang="en-US"/>
              <a:pPr/>
              <a:t>5</a:t>
            </a:fld>
            <a:endParaRPr lang="en-US"/>
          </a:p>
        </p:txBody>
      </p:sp>
      <p:pic>
        <p:nvPicPr>
          <p:cNvPr id="68622" name="Picture 14" descr="Fig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030-3747-4ECE-BB8D-FC18416B89FA}" type="slidenum">
              <a:rPr lang="en-US"/>
              <a:pPr/>
              <a:t>6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Programming (OOP)</a:t>
            </a:r>
          </a:p>
          <a:p>
            <a:pPr lvl="1"/>
            <a:r>
              <a:rPr lang="en-US"/>
              <a:t>Started in 1960s in Norway</a:t>
            </a:r>
          </a:p>
          <a:p>
            <a:pPr lvl="2"/>
            <a:r>
              <a:rPr lang="en-US"/>
              <a:t>Simula</a:t>
            </a:r>
          </a:p>
          <a:p>
            <a:pPr lvl="3"/>
            <a:r>
              <a:rPr lang="en-US"/>
              <a:t>First language designed to run computer simulations</a:t>
            </a:r>
          </a:p>
          <a:p>
            <a:pPr lvl="4"/>
            <a:r>
              <a:rPr lang="en-US"/>
              <a:t>Simulations involve objects that maintain their own data values and can interact independently</a:t>
            </a:r>
          </a:p>
          <a:p>
            <a:pPr lvl="1"/>
            <a:r>
              <a:rPr lang="en-US"/>
              <a:t>1970s at Xerox PARC</a:t>
            </a:r>
          </a:p>
          <a:p>
            <a:pPr lvl="2"/>
            <a:r>
              <a:rPr lang="en-US"/>
              <a:t>Smalltalk</a:t>
            </a:r>
          </a:p>
          <a:p>
            <a:pPr lvl="3"/>
            <a:r>
              <a:rPr lang="en-US"/>
              <a:t>First general purpose OO programming language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/>
              <a:t>Understanding OO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E49-A281-4BED-B844-AAC5057007AC}" type="slidenum">
              <a:rPr lang="en-US"/>
              <a:pPr/>
              <a:t>7</a:t>
            </a:fld>
            <a:endParaRPr lang="en-US"/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OO Programming (OOP)</a:t>
            </a:r>
          </a:p>
          <a:p>
            <a:pPr lvl="1"/>
            <a:r>
              <a:rPr lang="en-US"/>
              <a:t>Java</a:t>
            </a:r>
          </a:p>
          <a:p>
            <a:pPr lvl="2"/>
            <a:r>
              <a:rPr lang="en-US"/>
              <a:t>Introduced in 1995 by Sun Microsystems</a:t>
            </a:r>
          </a:p>
          <a:p>
            <a:pPr lvl="2"/>
            <a:r>
              <a:rPr lang="en-US"/>
              <a:t>“pure” OO language</a:t>
            </a:r>
          </a:p>
          <a:p>
            <a:pPr lvl="2"/>
            <a:r>
              <a:rPr lang="en-US"/>
              <a:t>Syntax similar to C++</a:t>
            </a:r>
          </a:p>
          <a:p>
            <a:pPr lvl="2"/>
            <a:r>
              <a:rPr lang="en-US"/>
              <a:t>Cross platform </a:t>
            </a:r>
          </a:p>
          <a:p>
            <a:pPr lvl="3"/>
            <a:r>
              <a:rPr lang="en-US"/>
              <a:t>Ideal for Web-based applications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9CF-1ACA-4EA3-B537-442248F0BB97}" type="slidenum">
              <a:rPr lang="en-US"/>
              <a:pPr/>
              <a:t>8</a:t>
            </a:fld>
            <a:endParaRPr lang="en-US"/>
          </a:p>
        </p:txBody>
      </p:sp>
      <p:pic>
        <p:nvPicPr>
          <p:cNvPr id="371714" name="Picture 2" descr="Fig1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3F4E-2187-47C8-A40F-3B24FA5F1D14}" type="slidenum">
              <a:rPr lang="en-US"/>
              <a:pPr/>
              <a:t>9</a:t>
            </a:fld>
            <a:endParaRPr lang="en-US"/>
          </a:p>
        </p:txBody>
      </p:sp>
      <p:pic>
        <p:nvPicPr>
          <p:cNvPr id="340995" name="Picture 3" descr="Fig1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800600" cy="457200"/>
          </a:xfrm>
        </p:spPr>
        <p:txBody>
          <a:bodyPr/>
          <a:lstStyle/>
          <a:p>
            <a:r>
              <a:rPr lang="en-US" dirty="0"/>
              <a:t>Chapter 1 - Object-Oriented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1827</TotalTime>
  <Words>1021</Words>
  <Application>Microsoft Office PowerPoint</Application>
  <PresentationFormat>On-screen Show (4:3)</PresentationFormat>
  <Paragraphs>232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Times New Roman</vt:lpstr>
      <vt:lpstr>Arial Unicode MS</vt:lpstr>
      <vt:lpstr>Symbol</vt:lpstr>
      <vt:lpstr>Equity</vt:lpstr>
      <vt:lpstr>Chapter 1   Object-Oriented System Development  </vt:lpstr>
      <vt:lpstr>Chapter 1 Topics</vt:lpstr>
      <vt:lpstr>Object-Oriented System Development</vt:lpstr>
      <vt:lpstr>Understanding OO Development</vt:lpstr>
      <vt:lpstr>Slide 5</vt:lpstr>
      <vt:lpstr>Understanding OO Development</vt:lpstr>
      <vt:lpstr>Understanding OO Development</vt:lpstr>
      <vt:lpstr>Slide 8</vt:lpstr>
      <vt:lpstr>Slide 9</vt:lpstr>
      <vt:lpstr>Understanding OO Development</vt:lpstr>
      <vt:lpstr>Understanding OO Development</vt:lpstr>
      <vt:lpstr>Slide 12</vt:lpstr>
      <vt:lpstr>Understanding OO Development</vt:lpstr>
      <vt:lpstr>Understanding OO Development</vt:lpstr>
      <vt:lpstr>Understanding OO Development</vt:lpstr>
      <vt:lpstr>Slide 16</vt:lpstr>
      <vt:lpstr>Understanding OO Concepts</vt:lpstr>
      <vt:lpstr>Slide 18</vt:lpstr>
      <vt:lpstr>Slide 19</vt:lpstr>
      <vt:lpstr>Understanding OO Concepts</vt:lpstr>
      <vt:lpstr>Slide 21</vt:lpstr>
      <vt:lpstr>Understanding OO Concepts</vt:lpstr>
      <vt:lpstr>Understanding OO Concepts</vt:lpstr>
      <vt:lpstr>Understanding OO Concepts</vt:lpstr>
      <vt:lpstr>Slide 25</vt:lpstr>
      <vt:lpstr>Understanding OO Concepts</vt:lpstr>
      <vt:lpstr>Slide 27</vt:lpstr>
      <vt:lpstr>Understanding OO Concepts</vt:lpstr>
      <vt:lpstr>Slide 29</vt:lpstr>
      <vt:lpstr>Understanding OO Concepts</vt:lpstr>
      <vt:lpstr>Slide 31</vt:lpstr>
      <vt:lpstr>Recognizing the Benefits of OO Development</vt:lpstr>
      <vt:lpstr>Recognizing the Benefits of OO Development</vt:lpstr>
      <vt:lpstr>Learning OO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Object-Oriented System Development</dc:title>
  <dc:creator>Ric Heishman - Northern Virginia Community College</dc:creator>
  <cp:lastModifiedBy>Khattar Daou</cp:lastModifiedBy>
  <cp:revision>294</cp:revision>
  <dcterms:created xsi:type="dcterms:W3CDTF">2001-08-09T00:31:22Z</dcterms:created>
  <dcterms:modified xsi:type="dcterms:W3CDTF">2011-05-18T15:32:43Z</dcterms:modified>
</cp:coreProperties>
</file>