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4" r:id="rId6"/>
    <p:sldId id="261" r:id="rId7"/>
    <p:sldId id="260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70" r:id="rId22"/>
    <p:sldId id="269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989"/>
    <a:srgbClr val="3B1EA6"/>
    <a:srgbClr val="532FD9"/>
    <a:srgbClr val="DFE0E0"/>
    <a:srgbClr val="6B2580"/>
    <a:srgbClr val="500B62"/>
    <a:srgbClr val="A19DA3"/>
    <a:srgbClr val="430E6F"/>
    <a:srgbClr val="490879"/>
    <a:srgbClr val="4D1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82" y="108"/>
      </p:cViewPr>
      <p:guideLst>
        <p:guide orient="horz" pos="255"/>
        <p:guide pos="211"/>
        <p:guide pos="7469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7323-F215-1366-01C2-105D6D52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7CF63-DEB7-8DC9-1610-C44A4ACC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A0528-C17E-EA97-8A35-9963CA60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3AF72-6EF4-15D4-5069-4DE3CBF3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B9246-3ECA-1369-90C1-6E4207DA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B88ED-8758-D00F-7C5F-F78C122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FAAFC-0206-401B-F77D-7D6B59454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56C93-C409-301E-0A04-09FA0766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AB8B3-213E-C9F2-36EF-F83171B9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1F3B-8FE0-BEC1-9365-7FA4B9FE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A0AD72-45C5-537C-B374-9CB554772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E66B8-BAAC-79FC-82BF-D4CC3251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56E53-A39D-3508-B509-E23BCA3A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4F3D5-6BC2-158F-0C26-0AD5BD13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8F968-F340-443C-6FAA-6B4286FC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8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47C1E-D90F-9C19-8E85-E3A1BB99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1BB97-6AA1-ECBF-6376-890B2ED9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08525-7AE6-72C3-E0DF-F2E5337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33D96-9452-4245-C4B4-229C5AA4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DF9D-C468-EAE2-7F2C-9BE1E2F5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4B50-0B71-789E-A9E9-A8A2469A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9C6D-77AF-9A76-CB87-CA55C66C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E5049-4639-BDD1-74C8-76FB5771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5ED95-000C-28EB-D92D-80B5247C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73148-8F56-0AB5-2A2D-DAFCDC3A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9EB1-1F76-CFC6-62CD-FEE4610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5047A-FC28-FB6A-77D6-C11546798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4ADE8-747D-3B21-03C9-BFCA6A5B1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59A8A-A370-9FF8-166B-7F1EC227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42FD9-2A4F-784D-C46D-3FF8E8E1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0CED4-7610-87DB-363B-F3B7A948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9F43B-858F-CD57-32F4-3E629A0B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2DDAD-AE8A-8053-D965-9EAC0814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2EEFF-1186-9241-FE24-B75F182D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3721B-B741-B9AB-E655-733E970B9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216198-4A78-FD7C-748C-6317E5717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EE14AE-033B-6EE7-2D53-AE523BD5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857E43-68D4-DC51-ABB0-D99FD223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878D2D-98D7-D85F-7A9D-D63AC777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B4CE3-D2A8-C915-82B2-094506E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9D3A26-1AC5-2208-802C-723DB8E9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A9967D-0076-6871-C537-26B82D80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B16E1D-EB6D-C249-67BE-3B9BA208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409CB3-3DBD-88C2-EE5F-34C43C24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3962F6-5155-9778-44C8-49CDA198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5145E-1B19-026E-AD10-FAC75F03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0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ECD1D-CAC3-E8FE-C975-2C4E7305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2500-E189-EE8D-A543-1763F15D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A773F-3A98-28EB-3C2B-394C2338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D9918-A61E-79B5-DB3D-9FE0D941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40B27-D5C5-2DED-B145-8A9FCF45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5CE15-8061-F5E9-43D0-1DBA226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7823C-E2EE-3834-CA3E-9ECC45B2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638145-AAD1-76AA-9DBC-B3345A176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B5980-C19A-2DB3-725C-DEF6C1B3E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68076-7C9D-9445-CB4B-AA67C042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9CF4AA-5923-AC14-28A4-3A7E11E2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A4C69-B36E-A41D-1EA4-DDE2ABA9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9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730A9C-B81A-7AAD-BD64-A04F517F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9DBFF-1B66-7E18-9438-0AB02D671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23906-B573-F830-91AD-0E86741E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9B5F-D741-4D6E-86C2-7BB7C9089C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1123B-77FF-E65C-AABE-363A902B5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B9145-B2D4-8419-EF48-13358BE5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9819-F49A-49A1-8A9F-15B460E4D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alphaModFix amt="3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1219200" y="1714500"/>
            <a:ext cx="36279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sz="32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r>
              <a:rPr lang="ko-KR" altLang="en-US" sz="32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endParaRPr lang="en-US" altLang="ko-KR" sz="32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rgbClr val="532FD9">
                  <a:alpha val="70000"/>
                </a:srgb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32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AD9BED">
                    <a:alpha val="70000"/>
                  </a:srgb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</a:t>
            </a:r>
            <a:r>
              <a:rPr lang="ko-KR" altLang="en-US" sz="32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B1EA6">
                    <a:alpha val="70000"/>
                  </a:srgb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2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11989">
                    <a:alpha val="70000"/>
                  </a:srgb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  <a:r>
              <a:rPr lang="ko-KR" altLang="en-US" sz="32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B1EA6">
                    <a:alpha val="70000"/>
                  </a:srgb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2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B1EA6">
                    <a:alpha val="70000"/>
                  </a:srgb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프로그램</a:t>
            </a:r>
            <a:endParaRPr lang="ko-KR" altLang="en-US" sz="32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rgbClr val="3B1EA6">
                  <a:alpha val="70000"/>
                </a:srgb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2A996-683E-65E5-89C2-8D1C1CF409D4}"/>
              </a:ext>
            </a:extLst>
          </p:cNvPr>
          <p:cNvSpPr txBox="1"/>
          <p:nvPr/>
        </p:nvSpPr>
        <p:spPr>
          <a:xfrm>
            <a:off x="1219200" y="1021080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경북산업직업전문학교</a:t>
            </a:r>
            <a:endParaRPr lang="ko-KR" altLang="en-US" sz="11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B4A11-622C-DE13-5169-7C30913879EF}"/>
              </a:ext>
            </a:extLst>
          </p:cNvPr>
          <p:cNvSpPr txBox="1"/>
          <p:nvPr/>
        </p:nvSpPr>
        <p:spPr>
          <a:xfrm>
            <a:off x="1219200" y="4747260"/>
            <a:ext cx="35493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박수인 </a:t>
            </a:r>
            <a:r>
              <a:rPr lang="en-US" altLang="ko-KR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전병주</a:t>
            </a:r>
            <a:r>
              <a:rPr lang="en-US" altLang="ko-KR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전병조</a:t>
            </a:r>
            <a:r>
              <a:rPr lang="en-US" altLang="ko-KR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김성욱</a:t>
            </a:r>
            <a:r>
              <a:rPr lang="en-US" altLang="ko-KR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14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김성혜</a:t>
            </a:r>
            <a:endParaRPr lang="ko-KR" altLang="en-US" sz="14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DEBD4D0-B16A-450B-E146-F01555694DBC}"/>
              </a:ext>
            </a:extLst>
          </p:cNvPr>
          <p:cNvSpPr/>
          <p:nvPr/>
        </p:nvSpPr>
        <p:spPr>
          <a:xfrm>
            <a:off x="7277100" y="1828799"/>
            <a:ext cx="3695700" cy="349758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blipFill dpi="0"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695F5DE-C9CC-CC15-02CD-91A3FD63CAD9}"/>
              </a:ext>
            </a:extLst>
          </p:cNvPr>
          <p:cNvSpPr/>
          <p:nvPr/>
        </p:nvSpPr>
        <p:spPr>
          <a:xfrm>
            <a:off x="6858000" y="1043939"/>
            <a:ext cx="845820" cy="692304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532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D5BD9F5-098C-6FD1-9218-E89E0BE33EB9}"/>
              </a:ext>
            </a:extLst>
          </p:cNvPr>
          <p:cNvSpPr/>
          <p:nvPr/>
        </p:nvSpPr>
        <p:spPr>
          <a:xfrm flipH="1">
            <a:off x="6271260" y="1676399"/>
            <a:ext cx="929640" cy="692304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532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1E33278-3171-B59F-D3CC-D6929CDEFAA6}"/>
              </a:ext>
            </a:extLst>
          </p:cNvPr>
          <p:cNvSpPr/>
          <p:nvPr/>
        </p:nvSpPr>
        <p:spPr>
          <a:xfrm>
            <a:off x="7277100" y="1823075"/>
            <a:ext cx="3695700" cy="349758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532FD9"/>
              </a:gs>
              <a:gs pos="0">
                <a:srgbClr val="532FD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C3956-7C84-AA03-5DE9-92FCA9514F3A}"/>
              </a:ext>
            </a:extLst>
          </p:cNvPr>
          <p:cNvSpPr txBox="1"/>
          <p:nvPr/>
        </p:nvSpPr>
        <p:spPr>
          <a:xfrm>
            <a:off x="7043701" y="1193160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대</a:t>
            </a:r>
            <a:r>
              <a:rPr lang="ko-KR" altLang="en-US" sz="11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6DD8B-AA02-9CDB-05A3-54836AF41C0A}"/>
              </a:ext>
            </a:extLst>
          </p:cNvPr>
          <p:cNvSpPr txBox="1"/>
          <p:nvPr/>
        </p:nvSpPr>
        <p:spPr>
          <a:xfrm>
            <a:off x="6502683" y="1825620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반납</a:t>
            </a:r>
            <a:endParaRPr lang="ko-KR" altLang="en-US" sz="11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24285E8-A336-8273-FB51-072EAB6736BE}"/>
              </a:ext>
            </a:extLst>
          </p:cNvPr>
          <p:cNvSpPr/>
          <p:nvPr/>
        </p:nvSpPr>
        <p:spPr>
          <a:xfrm flipH="1">
            <a:off x="10309860" y="1530349"/>
            <a:ext cx="929640" cy="692304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532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95AFD-5D9C-ADB8-C9C8-FFE2EBAA8447}"/>
              </a:ext>
            </a:extLst>
          </p:cNvPr>
          <p:cNvSpPr txBox="1"/>
          <p:nvPr/>
        </p:nvSpPr>
        <p:spPr>
          <a:xfrm>
            <a:off x="10541283" y="1679570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검</a:t>
            </a:r>
            <a:r>
              <a:rPr lang="ko-KR" altLang="en-US" sz="11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색</a:t>
            </a:r>
          </a:p>
        </p:txBody>
      </p:sp>
    </p:spTree>
    <p:extLst>
      <p:ext uri="{BB962C8B-B14F-4D97-AF65-F5344CB8AC3E}">
        <p14:creationId xmlns:p14="http://schemas.microsoft.com/office/powerpoint/2010/main" val="13270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994854" y="1714728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검색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방법 선택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434056" y="1714728"/>
            <a:ext cx="290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검색 방법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결과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1437059" y="2084060"/>
            <a:ext cx="3240000" cy="3240000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7" y="208406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994854" y="1714728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대여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434056" y="1714728"/>
            <a:ext cx="290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대여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5" y="2084060"/>
            <a:ext cx="3240000" cy="324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8" y="2086582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994854" y="1714728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반납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6919738" y="1714728"/>
            <a:ext cx="393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반납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  <a:endParaRPr lang="ko-KR" altLang="en-US" b="1" dirty="0">
              <a:solidFill>
                <a:schemeClr val="bg1"/>
              </a:solidFill>
              <a:latin typeface="+mj-ea"/>
              <a:ea typeface="Noto Sans KR" panose="020B0500000000000000"/>
            </a:endParaRPr>
          </a:p>
        </p:txBody>
      </p:sp>
      <p:pic>
        <p:nvPicPr>
          <p:cNvPr id="27" name="그림 26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9" y="2084060"/>
            <a:ext cx="3240000" cy="3240000"/>
          </a:xfrm>
          <a:prstGeom prst="rect">
            <a:avLst/>
          </a:prstGeom>
        </p:spPr>
      </p:pic>
      <p:pic>
        <p:nvPicPr>
          <p:cNvPr id="28" name="그림 27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2" b="4678"/>
          <a:stretch/>
        </p:blipFill>
        <p:spPr>
          <a:xfrm>
            <a:off x="7265435" y="2084057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994854" y="1714728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갱신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6919738" y="1714728"/>
            <a:ext cx="393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대여자 정보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  <a:endParaRPr lang="ko-KR" altLang="en-US" b="1" dirty="0">
              <a:solidFill>
                <a:schemeClr val="bg1"/>
              </a:solidFill>
              <a:latin typeface="+mj-ea"/>
              <a:ea typeface="Noto Sans KR" panose="020B0500000000000000"/>
            </a:endParaRPr>
          </a:p>
        </p:txBody>
      </p:sp>
      <p:pic>
        <p:nvPicPr>
          <p:cNvPr id="22" name="그림 2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6" y="2084060"/>
            <a:ext cx="3240000" cy="3240000"/>
          </a:xfrm>
          <a:prstGeom prst="rect">
            <a:avLst/>
          </a:prstGeom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8" y="2084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715956" y="1714728"/>
            <a:ext cx="268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추천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메뉴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1&gt;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139893" y="1714728"/>
            <a:ext cx="3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추천 메뉴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2&gt;</a:t>
            </a:r>
            <a:endParaRPr lang="ko-KR" altLang="en-US" b="1" dirty="0">
              <a:solidFill>
                <a:schemeClr val="bg1"/>
              </a:solidFill>
              <a:latin typeface="+mj-ea"/>
              <a:ea typeface="Noto Sans KR" panose="020B0500000000000000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9" y="2084060"/>
            <a:ext cx="3240000" cy="3240000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7" y="208406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715956" y="1714728"/>
            <a:ext cx="268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추천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메뉴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139892" y="1714728"/>
            <a:ext cx="3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메인 메뉴로 돌아가기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  <a:endParaRPr lang="ko-KR" altLang="en-US" b="1" dirty="0">
              <a:solidFill>
                <a:schemeClr val="bg1"/>
              </a:solidFill>
              <a:latin typeface="+mj-ea"/>
              <a:ea typeface="Noto Sans KR" panose="020B0500000000000000"/>
            </a:endParaRPr>
          </a:p>
        </p:txBody>
      </p:sp>
      <p:pic>
        <p:nvPicPr>
          <p:cNvPr id="22" name="그림 2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8" y="2084060"/>
            <a:ext cx="3240000" cy="3240000"/>
          </a:xfrm>
          <a:prstGeom prst="rect">
            <a:avLst/>
          </a:prstGeom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7" y="208406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715955" y="1714728"/>
            <a:ext cx="268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구매 검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색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  <a:endParaRPr lang="en-US" altLang="ko-KR" b="1" dirty="0">
              <a:solidFill>
                <a:schemeClr val="bg1"/>
              </a:solidFill>
              <a:latin typeface="+mj-ea"/>
              <a:ea typeface="Noto Sans KR" panose="020B05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139893" y="1714728"/>
            <a:ext cx="3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구매 결과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  <a:endParaRPr lang="ko-KR" altLang="en-US" b="1" dirty="0">
              <a:solidFill>
                <a:schemeClr val="bg1"/>
              </a:solidFill>
              <a:latin typeface="+mj-ea"/>
              <a:ea typeface="Noto Sans KR" panose="020B0500000000000000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9" y="2084060"/>
            <a:ext cx="3240000" cy="3240000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6" y="208406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715956" y="1714728"/>
            <a:ext cx="268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로그인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  <a:endParaRPr lang="en-US" altLang="ko-KR" b="1" dirty="0">
              <a:solidFill>
                <a:schemeClr val="bg1"/>
              </a:solidFill>
              <a:latin typeface="+mj-ea"/>
              <a:ea typeface="Noto Sans KR" panose="020B05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139893" y="1714728"/>
            <a:ext cx="3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관리자 메뉴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  <a:endParaRPr lang="ko-KR" altLang="en-US" b="1" dirty="0">
              <a:solidFill>
                <a:schemeClr val="bg1"/>
              </a:solidFill>
              <a:latin typeface="+mj-ea"/>
              <a:ea typeface="Noto Sans KR" panose="020B0500000000000000"/>
            </a:endParaRPr>
          </a:p>
        </p:txBody>
      </p:sp>
      <p:pic>
        <p:nvPicPr>
          <p:cNvPr id="22" name="그림 2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9" y="2084060"/>
            <a:ext cx="3240000" cy="324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45" y="2039943"/>
            <a:ext cx="3239183" cy="332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368594" y="5781313"/>
            <a:ext cx="11410541" cy="916297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3562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버그 리포트 </a:t>
            </a:r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사이드 </a:t>
            </a:r>
            <a:r>
              <a:rPr lang="ko-KR" altLang="en-US" sz="2000" dirty="0" err="1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이펙트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294191" y="1437728"/>
            <a:ext cx="55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메뉴 선택에서 숫자가 아닌 값을 입력 시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‘메뉴를 벗어난 수를 입력했습니다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.’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문구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무한 반복</a:t>
            </a:r>
            <a:endParaRPr lang="ko-KR" altLang="en-US" b="1" dirty="0">
              <a:solidFill>
                <a:schemeClr val="bg1"/>
              </a:solidFill>
              <a:latin typeface="+mj-ea"/>
              <a:ea typeface="Noto Sans KR" panose="020B050000000000000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372575" y="5968693"/>
            <a:ext cx="9446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latin typeface="+mj-ea"/>
                <a:ea typeface="Noto Sans KR" panose="020B0500000000000000"/>
              </a:rPr>
              <a:t>Int</a:t>
            </a:r>
            <a:r>
              <a:rPr lang="en-US" altLang="ko-KR" sz="1600" b="1" dirty="0" smtClean="0">
                <a:latin typeface="+mj-ea"/>
                <a:ea typeface="Noto Sans KR" panose="020B0500000000000000"/>
              </a:rPr>
              <a:t> </a:t>
            </a:r>
            <a:r>
              <a:rPr lang="ko-KR" altLang="en-US" sz="1600" b="1" dirty="0" smtClean="0">
                <a:latin typeface="+mj-ea"/>
                <a:ea typeface="Noto Sans KR" panose="020B0500000000000000"/>
              </a:rPr>
              <a:t>외 값 입력 시 오류 </a:t>
            </a:r>
            <a:r>
              <a:rPr lang="en-US" altLang="ko-KR" sz="1600" b="1" dirty="0" smtClean="0">
                <a:latin typeface="+mj-ea"/>
                <a:ea typeface="Noto Sans KR" panose="020B0500000000000000"/>
              </a:rPr>
              <a:t>→ rewind(</a:t>
            </a:r>
            <a:r>
              <a:rPr lang="en-US" altLang="ko-KR" sz="1600" b="1" dirty="0" err="1" smtClean="0">
                <a:latin typeface="+mj-ea"/>
                <a:ea typeface="Noto Sans KR" panose="020B0500000000000000"/>
              </a:rPr>
              <a:t>stdin</a:t>
            </a:r>
            <a:r>
              <a:rPr lang="en-US" altLang="ko-KR" sz="1600" b="1" dirty="0" smtClean="0">
                <a:latin typeface="+mj-ea"/>
                <a:ea typeface="Noto Sans KR" panose="020B0500000000000000"/>
              </a:rPr>
              <a:t>) </a:t>
            </a:r>
            <a:r>
              <a:rPr lang="ko-KR" altLang="en-US" sz="1600" b="1" dirty="0" smtClean="0">
                <a:latin typeface="+mj-ea"/>
                <a:ea typeface="Noto Sans KR" panose="020B0500000000000000"/>
              </a:rPr>
              <a:t>삽입</a:t>
            </a:r>
            <a:r>
              <a:rPr lang="en-US" altLang="ko-KR" sz="1600" b="1" dirty="0">
                <a:latin typeface="+mj-ea"/>
                <a:ea typeface="Noto Sans KR" panose="020B0500000000000000"/>
              </a:rPr>
              <a:t> →</a:t>
            </a:r>
            <a:r>
              <a:rPr lang="ko-KR" altLang="en-US" sz="1600" b="1" dirty="0" smtClean="0">
                <a:latin typeface="+mj-ea"/>
                <a:ea typeface="Noto Sans KR" panose="020B0500000000000000"/>
              </a:rPr>
              <a:t> 프로그램이 종료되는 버그 발생</a:t>
            </a:r>
            <a:endParaRPr lang="ko-KR" altLang="en-US" sz="1600" b="1" dirty="0">
              <a:latin typeface="+mj-ea"/>
              <a:ea typeface="Noto Sans KR" panose="020B05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5787360" y="1437729"/>
            <a:ext cx="619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Switch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문에서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Noto Sans KR" panose="020B0500000000000000"/>
              </a:rPr>
              <a:t>int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값이 아닌 값을 받을 수 없음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rewind(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Noto Sans KR" panose="020B0500000000000000"/>
              </a:rPr>
              <a:t>stdin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문을 사용하여 문자 값을 받을 경우 초기화</a:t>
            </a: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59" y="2084059"/>
            <a:ext cx="3240000" cy="32400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" name="그림 1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37" y="2084060"/>
            <a:ext cx="3240000" cy="3240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028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0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368594" y="5781313"/>
            <a:ext cx="11410541" cy="916297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3768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버그 리포트</a:t>
            </a:r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–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사이드 </a:t>
            </a:r>
            <a:r>
              <a:rPr lang="ko-KR" altLang="en-US" sz="2000" dirty="0" err="1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이펙트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578869" y="1437729"/>
            <a:ext cx="1103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Rewind(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Noto Sans KR" panose="020B0500000000000000"/>
              </a:rPr>
              <a:t>stdin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문 삽입 →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While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문을 벗어나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Noto Sans KR" panose="020B0500000000000000"/>
              </a:rPr>
              <a:t>앱이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 종료되는 버그 발생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2514704" y="5942768"/>
            <a:ext cx="714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Noto Sans KR" panose="020B0500000000000000"/>
              </a:rPr>
              <a:t>정상적으로 작동되는 것을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66729" y="1820182"/>
            <a:ext cx="1181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변수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menu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선언 시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0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으로 초기화한 값이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while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문으로 들어가서 프로그램이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종료됨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→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menu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값을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-1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로 초기화</a:t>
            </a:r>
          </a:p>
        </p:txBody>
      </p:sp>
      <p:sp>
        <p:nvSpPr>
          <p:cNvPr id="39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280207" y="2236474"/>
            <a:ext cx="3828243" cy="3544839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379343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379343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2" name="그림 41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1" y="2236471"/>
            <a:ext cx="2880000" cy="2880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5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4171949" y="2236471"/>
            <a:ext cx="3828243" cy="3544839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379343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379343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3" name="그림 42"/>
          <p:cNvPicPr preferRelativeResize="0">
            <a:picLocks/>
          </p:cNvPicPr>
          <p:nvPr/>
        </p:nvPicPr>
        <p:blipFill rotWithShape="1">
          <a:blip r:embed="rId3"/>
          <a:srcRect r="17789"/>
          <a:stretch/>
        </p:blipFill>
        <p:spPr>
          <a:xfrm>
            <a:off x="4655996" y="2236474"/>
            <a:ext cx="2880000" cy="2880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7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8063692" y="2236470"/>
            <a:ext cx="3828243" cy="3544839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379343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379343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4" name="그림 43"/>
          <p:cNvPicPr preferRelativeResize="0">
            <a:picLocks/>
          </p:cNvPicPr>
          <p:nvPr/>
        </p:nvPicPr>
        <p:blipFill rotWithShape="1">
          <a:blip r:embed="rId4"/>
          <a:srcRect b="8460"/>
          <a:stretch/>
        </p:blipFill>
        <p:spPr>
          <a:xfrm>
            <a:off x="8537813" y="2236474"/>
            <a:ext cx="2880000" cy="28800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8" name="그림 47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55996" y="3676474"/>
            <a:ext cx="2880000" cy="14400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556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alphaModFix amt="3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위쪽 모서리 31">
            <a:extLst>
              <a:ext uri="{FF2B5EF4-FFF2-40B4-BE49-F238E27FC236}">
                <a16:creationId xmlns:a16="http://schemas.microsoft.com/office/drawing/2014/main" id="{F5B217F4-AD11-3599-26BF-B6F8D9174E9E}"/>
              </a:ext>
            </a:extLst>
          </p:cNvPr>
          <p:cNvSpPr/>
          <p:nvPr/>
        </p:nvSpPr>
        <p:spPr>
          <a:xfrm>
            <a:off x="7314186" y="2767810"/>
            <a:ext cx="2417582" cy="3436138"/>
          </a:xfrm>
          <a:prstGeom prst="round2SameRect">
            <a:avLst>
              <a:gd name="adj1" fmla="val 7872"/>
              <a:gd name="adj2" fmla="val 0"/>
            </a:avLst>
          </a:prstGeom>
          <a:gradFill>
            <a:gsLst>
              <a:gs pos="0">
                <a:srgbClr val="532FD9">
                  <a:alpha val="30000"/>
                </a:srgbClr>
              </a:gs>
              <a:gs pos="9400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73137-01CC-B2F9-F6D8-3F43842A9218}"/>
              </a:ext>
            </a:extLst>
          </p:cNvPr>
          <p:cNvSpPr txBox="1"/>
          <p:nvPr/>
        </p:nvSpPr>
        <p:spPr>
          <a:xfrm>
            <a:off x="7504447" y="4860061"/>
            <a:ext cx="115288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lang="ko-KR" altLang="en-US" sz="9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수행 결과</a:t>
            </a:r>
            <a:endParaRPr lang="en-US" altLang="ko-KR" sz="9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lang="ko-KR" altLang="en-US" sz="9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9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버그 리포트</a:t>
            </a:r>
            <a:endParaRPr lang="ko-KR" altLang="en-US" sz="9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5B217F4-AD11-3599-26BF-B6F8D9174E9E}"/>
              </a:ext>
            </a:extLst>
          </p:cNvPr>
          <p:cNvSpPr/>
          <p:nvPr/>
        </p:nvSpPr>
        <p:spPr>
          <a:xfrm>
            <a:off x="24491" y="2790337"/>
            <a:ext cx="2417583" cy="3436138"/>
          </a:xfrm>
          <a:prstGeom prst="round2SameRect">
            <a:avLst>
              <a:gd name="adj1" fmla="val 7872"/>
              <a:gd name="adj2" fmla="val 0"/>
            </a:avLst>
          </a:prstGeom>
          <a:gradFill>
            <a:gsLst>
              <a:gs pos="0">
                <a:srgbClr val="532FD9">
                  <a:alpha val="30000"/>
                </a:srgbClr>
              </a:gs>
              <a:gs pos="9400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4"/>
            <a:chExt cx="4133850" cy="103408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4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2CB9C48-1BBF-86ED-A2EC-FED560AEBA0E}"/>
              </a:ext>
            </a:extLst>
          </p:cNvPr>
          <p:cNvSpPr/>
          <p:nvPr/>
        </p:nvSpPr>
        <p:spPr>
          <a:xfrm>
            <a:off x="0" y="532448"/>
            <a:ext cx="2171700" cy="827420"/>
          </a:xfrm>
          <a:prstGeom prst="rtTriangle">
            <a:avLst/>
          </a:prstGeom>
          <a:gradFill>
            <a:gsLst>
              <a:gs pos="100000">
                <a:srgbClr val="3B1EA6">
                  <a:alpha val="70000"/>
                </a:srgbClr>
              </a:gs>
              <a:gs pos="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2C46D64-E2F2-1192-5F50-138B56707308}"/>
              </a:ext>
            </a:extLst>
          </p:cNvPr>
          <p:cNvSpPr/>
          <p:nvPr/>
        </p:nvSpPr>
        <p:spPr>
          <a:xfrm>
            <a:off x="270947" y="2467167"/>
            <a:ext cx="1869755" cy="1960802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9F3B0-8683-988F-6705-C7BE1B970ED4}"/>
              </a:ext>
            </a:extLst>
          </p:cNvPr>
          <p:cNvSpPr txBox="1"/>
          <p:nvPr/>
        </p:nvSpPr>
        <p:spPr>
          <a:xfrm>
            <a:off x="177883" y="1794175"/>
            <a:ext cx="20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" panose="020B0500000000000000" pitchFamily="34" charset="-127"/>
              </a:rPr>
              <a:t>01 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프로젝트 개요</a:t>
            </a:r>
            <a:endParaRPr lang="en-US" altLang="ko-KR" dirty="0">
              <a:ln>
                <a:solidFill>
                  <a:srgbClr val="58A387">
                    <a:alpha val="0"/>
                  </a:srgbClr>
                </a:solidFill>
              </a:ln>
              <a:solidFill>
                <a:srgbClr val="532FD9"/>
              </a:solidFill>
              <a:latin typeface="Noto Sans KR Black" panose="020B0A00000000000000" pitchFamily="34" charset="-127"/>
              <a:ea typeface="Noto Sans KR Black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2AAF700-7BD7-5EF7-2836-A8006D22C2DD}"/>
              </a:ext>
            </a:extLst>
          </p:cNvPr>
          <p:cNvCxnSpPr>
            <a:cxnSpLocks/>
          </p:cNvCxnSpPr>
          <p:nvPr/>
        </p:nvCxnSpPr>
        <p:spPr>
          <a:xfrm>
            <a:off x="281164" y="4828244"/>
            <a:ext cx="1874864" cy="0"/>
          </a:xfrm>
          <a:prstGeom prst="line">
            <a:avLst/>
          </a:prstGeom>
          <a:ln>
            <a:solidFill>
              <a:srgbClr val="3B1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873137-01CC-B2F9-F6D8-3F43842A9218}"/>
              </a:ext>
            </a:extLst>
          </p:cNvPr>
          <p:cNvSpPr txBox="1"/>
          <p:nvPr/>
        </p:nvSpPr>
        <p:spPr>
          <a:xfrm>
            <a:off x="214552" y="4882588"/>
            <a:ext cx="131318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lang="ko-KR" altLang="en-US" sz="9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endParaRPr lang="en-US" altLang="ko-KR" sz="9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주제 </a:t>
            </a:r>
            <a:r>
              <a:rPr lang="ko-KR" altLang="en-US" sz="9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선정 및 기획 </a:t>
            </a:r>
            <a:r>
              <a:rPr lang="ko-KR" altLang="en-US" sz="9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의도</a:t>
            </a:r>
            <a:endParaRPr lang="en-US" altLang="ko-KR" sz="9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구조</a:t>
            </a:r>
            <a:endParaRPr lang="ko-KR" altLang="en-US" sz="9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E027CE-A6A8-4D14-12CF-BBA93775DC37}"/>
              </a:ext>
            </a:extLst>
          </p:cNvPr>
          <p:cNvSpPr txBox="1"/>
          <p:nvPr/>
        </p:nvSpPr>
        <p:spPr>
          <a:xfrm>
            <a:off x="619083" y="2510004"/>
            <a:ext cx="490840" cy="234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IMG 01.</a:t>
            </a:r>
            <a:endParaRPr lang="ko-KR" altLang="en-US" sz="7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>
                  <a:alpha val="3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사각형: 둥근 위쪽 모서리 31">
            <a:extLst>
              <a:ext uri="{FF2B5EF4-FFF2-40B4-BE49-F238E27FC236}">
                <a16:creationId xmlns:a16="http://schemas.microsoft.com/office/drawing/2014/main" id="{F5B217F4-AD11-3599-26BF-B6F8D9174E9E}"/>
              </a:ext>
            </a:extLst>
          </p:cNvPr>
          <p:cNvSpPr/>
          <p:nvPr/>
        </p:nvSpPr>
        <p:spPr>
          <a:xfrm>
            <a:off x="2452423" y="2786862"/>
            <a:ext cx="2417582" cy="3436138"/>
          </a:xfrm>
          <a:prstGeom prst="round2SameRect">
            <a:avLst>
              <a:gd name="adj1" fmla="val 7872"/>
              <a:gd name="adj2" fmla="val 0"/>
            </a:avLst>
          </a:prstGeom>
          <a:gradFill>
            <a:gsLst>
              <a:gs pos="0">
                <a:srgbClr val="532FD9">
                  <a:alpha val="30000"/>
                </a:srgbClr>
              </a:gs>
              <a:gs pos="9400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04EB3D-0F45-C62E-AA87-C1C3B1AF38E8}"/>
              </a:ext>
            </a:extLst>
          </p:cNvPr>
          <p:cNvGrpSpPr/>
          <p:nvPr/>
        </p:nvGrpSpPr>
        <p:grpSpPr>
          <a:xfrm>
            <a:off x="2698878" y="2463692"/>
            <a:ext cx="1869755" cy="1960802"/>
            <a:chOff x="7277100" y="1828799"/>
            <a:chExt cx="3695700" cy="3497580"/>
          </a:xfrm>
          <a:solidFill>
            <a:schemeClr val="bg1"/>
          </a:solidFill>
        </p:grpSpPr>
        <p:sp>
          <p:nvSpPr>
            <p:cNvPr id="62" name="자유형: 도형 8">
              <a:extLst>
                <a:ext uri="{FF2B5EF4-FFF2-40B4-BE49-F238E27FC236}">
                  <a16:creationId xmlns:a16="http://schemas.microsoft.com/office/drawing/2014/main" id="{12C46D64-E2F2-1192-5F50-138B56707308}"/>
                </a:ext>
              </a:extLst>
            </p:cNvPr>
            <p:cNvSpPr/>
            <p:nvPr/>
          </p:nvSpPr>
          <p:spPr>
            <a:xfrm>
              <a:off x="7277100" y="1828799"/>
              <a:ext cx="3695700" cy="3497580"/>
            </a:xfrm>
            <a:custGeom>
              <a:avLst/>
              <a:gdLst>
                <a:gd name="connsiteX0" fmla="*/ 154044 w 3695700"/>
                <a:gd name="connsiteY0" fmla="*/ 0 h 3497580"/>
                <a:gd name="connsiteX1" fmla="*/ 3541656 w 3695700"/>
                <a:gd name="connsiteY1" fmla="*/ 0 h 3497580"/>
                <a:gd name="connsiteX2" fmla="*/ 3695700 w 3695700"/>
                <a:gd name="connsiteY2" fmla="*/ 154044 h 3497580"/>
                <a:gd name="connsiteX3" fmla="*/ 3695700 w 3695700"/>
                <a:gd name="connsiteY3" fmla="*/ 2659380 h 3497580"/>
                <a:gd name="connsiteX4" fmla="*/ 3695700 w 3695700"/>
                <a:gd name="connsiteY4" fmla="*/ 2678167 h 3497580"/>
                <a:gd name="connsiteX5" fmla="*/ 3695700 w 3695700"/>
                <a:gd name="connsiteY5" fmla="*/ 3497580 h 3497580"/>
                <a:gd name="connsiteX6" fmla="*/ 3060575 w 3695700"/>
                <a:gd name="connsiteY6" fmla="*/ 2832211 h 3497580"/>
                <a:gd name="connsiteX7" fmla="*/ 154044 w 3695700"/>
                <a:gd name="connsiteY7" fmla="*/ 2832211 h 3497580"/>
                <a:gd name="connsiteX8" fmla="*/ 0 w 3695700"/>
                <a:gd name="connsiteY8" fmla="*/ 2678167 h 3497580"/>
                <a:gd name="connsiteX9" fmla="*/ 0 w 3695700"/>
                <a:gd name="connsiteY9" fmla="*/ 154044 h 3497580"/>
                <a:gd name="connsiteX10" fmla="*/ 154044 w 3695700"/>
                <a:gd name="connsiteY10" fmla="*/ 0 h 349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5700" h="3497580">
                  <a:moveTo>
                    <a:pt x="154044" y="0"/>
                  </a:moveTo>
                  <a:lnTo>
                    <a:pt x="3541656" y="0"/>
                  </a:lnTo>
                  <a:cubicBezTo>
                    <a:pt x="3626732" y="0"/>
                    <a:pt x="3695700" y="68968"/>
                    <a:pt x="3695700" y="154044"/>
                  </a:cubicBezTo>
                  <a:lnTo>
                    <a:pt x="3695700" y="2659380"/>
                  </a:lnTo>
                  <a:lnTo>
                    <a:pt x="3695700" y="2678167"/>
                  </a:lnTo>
                  <a:lnTo>
                    <a:pt x="3695700" y="3497580"/>
                  </a:lnTo>
                  <a:lnTo>
                    <a:pt x="3060575" y="2832211"/>
                  </a:lnTo>
                  <a:lnTo>
                    <a:pt x="154044" y="2832211"/>
                  </a:lnTo>
                  <a:cubicBezTo>
                    <a:pt x="68968" y="2832211"/>
                    <a:pt x="0" y="2763243"/>
                    <a:pt x="0" y="2678167"/>
                  </a:cubicBezTo>
                  <a:lnTo>
                    <a:pt x="0" y="154044"/>
                  </a:lnTo>
                  <a:cubicBezTo>
                    <a:pt x="0" y="68968"/>
                    <a:pt x="68968" y="0"/>
                    <a:pt x="154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9">
              <a:extLst>
                <a:ext uri="{FF2B5EF4-FFF2-40B4-BE49-F238E27FC236}">
                  <a16:creationId xmlns:a16="http://schemas.microsoft.com/office/drawing/2014/main" id="{EC9FC6E8-AC45-7D3B-A05C-56799D88A830}"/>
                </a:ext>
              </a:extLst>
            </p:cNvPr>
            <p:cNvSpPr/>
            <p:nvPr/>
          </p:nvSpPr>
          <p:spPr>
            <a:xfrm>
              <a:off x="7277100" y="1828799"/>
              <a:ext cx="3695700" cy="3497580"/>
            </a:xfrm>
            <a:custGeom>
              <a:avLst/>
              <a:gdLst>
                <a:gd name="connsiteX0" fmla="*/ 154044 w 3695700"/>
                <a:gd name="connsiteY0" fmla="*/ 0 h 3497580"/>
                <a:gd name="connsiteX1" fmla="*/ 3541656 w 3695700"/>
                <a:gd name="connsiteY1" fmla="*/ 0 h 3497580"/>
                <a:gd name="connsiteX2" fmla="*/ 3695700 w 3695700"/>
                <a:gd name="connsiteY2" fmla="*/ 154044 h 3497580"/>
                <a:gd name="connsiteX3" fmla="*/ 3695700 w 3695700"/>
                <a:gd name="connsiteY3" fmla="*/ 2659380 h 3497580"/>
                <a:gd name="connsiteX4" fmla="*/ 3695700 w 3695700"/>
                <a:gd name="connsiteY4" fmla="*/ 2678167 h 3497580"/>
                <a:gd name="connsiteX5" fmla="*/ 3695700 w 3695700"/>
                <a:gd name="connsiteY5" fmla="*/ 3497580 h 3497580"/>
                <a:gd name="connsiteX6" fmla="*/ 3060575 w 3695700"/>
                <a:gd name="connsiteY6" fmla="*/ 2832211 h 3497580"/>
                <a:gd name="connsiteX7" fmla="*/ 154044 w 3695700"/>
                <a:gd name="connsiteY7" fmla="*/ 2832211 h 3497580"/>
                <a:gd name="connsiteX8" fmla="*/ 0 w 3695700"/>
                <a:gd name="connsiteY8" fmla="*/ 2678167 h 3497580"/>
                <a:gd name="connsiteX9" fmla="*/ 0 w 3695700"/>
                <a:gd name="connsiteY9" fmla="*/ 154044 h 3497580"/>
                <a:gd name="connsiteX10" fmla="*/ 154044 w 3695700"/>
                <a:gd name="connsiteY10" fmla="*/ 0 h 349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5700" h="3497580">
                  <a:moveTo>
                    <a:pt x="154044" y="0"/>
                  </a:moveTo>
                  <a:lnTo>
                    <a:pt x="3541656" y="0"/>
                  </a:lnTo>
                  <a:cubicBezTo>
                    <a:pt x="3626732" y="0"/>
                    <a:pt x="3695700" y="68968"/>
                    <a:pt x="3695700" y="154044"/>
                  </a:cubicBezTo>
                  <a:lnTo>
                    <a:pt x="3695700" y="2659380"/>
                  </a:lnTo>
                  <a:lnTo>
                    <a:pt x="3695700" y="2678167"/>
                  </a:lnTo>
                  <a:lnTo>
                    <a:pt x="3695700" y="3497580"/>
                  </a:lnTo>
                  <a:lnTo>
                    <a:pt x="3060575" y="2832211"/>
                  </a:lnTo>
                  <a:lnTo>
                    <a:pt x="154044" y="2832211"/>
                  </a:lnTo>
                  <a:cubicBezTo>
                    <a:pt x="68968" y="2832211"/>
                    <a:pt x="0" y="2763243"/>
                    <a:pt x="0" y="2678167"/>
                  </a:cubicBezTo>
                  <a:lnTo>
                    <a:pt x="0" y="154044"/>
                  </a:lnTo>
                  <a:cubicBezTo>
                    <a:pt x="0" y="68968"/>
                    <a:pt x="68968" y="0"/>
                    <a:pt x="154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659F3B0-8683-988F-6705-C7BE1B970ED4}"/>
              </a:ext>
            </a:extLst>
          </p:cNvPr>
          <p:cNvSpPr txBox="1"/>
          <p:nvPr/>
        </p:nvSpPr>
        <p:spPr>
          <a:xfrm>
            <a:off x="2642684" y="1790700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" panose="020B0500000000000000" pitchFamily="34" charset="-127"/>
              </a:rPr>
              <a:t>02 </a:t>
            </a:r>
            <a:r>
              <a:rPr lang="ko-KR" altLang="en-US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프로젝트 </a:t>
            </a:r>
            <a:endParaRPr lang="en-US" altLang="ko-KR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rgbClr val="532FD9">
                  <a:alpha val="70000"/>
                </a:srgbClr>
              </a:solidFill>
              <a:latin typeface="Noto Sans KR Black" panose="020B0A00000000000000" pitchFamily="34" charset="-127"/>
              <a:ea typeface="Noto Sans KR Black"/>
            </a:endParaRPr>
          </a:p>
          <a:p>
            <a:pPr algn="ctr"/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팀 구성 </a:t>
            </a:r>
            <a:r>
              <a:rPr lang="ko-KR" altLang="en-US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및 역할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2AAF700-7BD7-5EF7-2836-A8006D22C2DD}"/>
              </a:ext>
            </a:extLst>
          </p:cNvPr>
          <p:cNvCxnSpPr>
            <a:cxnSpLocks/>
          </p:cNvCxnSpPr>
          <p:nvPr/>
        </p:nvCxnSpPr>
        <p:spPr>
          <a:xfrm>
            <a:off x="2709096" y="4824769"/>
            <a:ext cx="1874863" cy="0"/>
          </a:xfrm>
          <a:prstGeom prst="line">
            <a:avLst/>
          </a:prstGeom>
          <a:ln>
            <a:solidFill>
              <a:srgbClr val="3B1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위쪽 모서리 31">
            <a:extLst>
              <a:ext uri="{FF2B5EF4-FFF2-40B4-BE49-F238E27FC236}">
                <a16:creationId xmlns:a16="http://schemas.microsoft.com/office/drawing/2014/main" id="{F5B217F4-AD11-3599-26BF-B6F8D9174E9E}"/>
              </a:ext>
            </a:extLst>
          </p:cNvPr>
          <p:cNvSpPr/>
          <p:nvPr/>
        </p:nvSpPr>
        <p:spPr>
          <a:xfrm>
            <a:off x="4883706" y="2777336"/>
            <a:ext cx="2417583" cy="3436138"/>
          </a:xfrm>
          <a:prstGeom prst="round2SameRect">
            <a:avLst>
              <a:gd name="adj1" fmla="val 7872"/>
              <a:gd name="adj2" fmla="val 0"/>
            </a:avLst>
          </a:prstGeom>
          <a:gradFill>
            <a:gsLst>
              <a:gs pos="0">
                <a:srgbClr val="532FD9">
                  <a:alpha val="30000"/>
                </a:srgbClr>
              </a:gs>
              <a:gs pos="9400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E04EB3D-0F45-C62E-AA87-C1C3B1AF38E8}"/>
              </a:ext>
            </a:extLst>
          </p:cNvPr>
          <p:cNvGrpSpPr/>
          <p:nvPr/>
        </p:nvGrpSpPr>
        <p:grpSpPr>
          <a:xfrm>
            <a:off x="5130162" y="2454166"/>
            <a:ext cx="1869755" cy="1960802"/>
            <a:chOff x="7277100" y="1828799"/>
            <a:chExt cx="3695700" cy="3497580"/>
          </a:xfrm>
          <a:solidFill>
            <a:schemeClr val="bg1"/>
          </a:solidFill>
        </p:grpSpPr>
        <p:sp>
          <p:nvSpPr>
            <p:cNvPr id="70" name="자유형: 도형 8">
              <a:extLst>
                <a:ext uri="{FF2B5EF4-FFF2-40B4-BE49-F238E27FC236}">
                  <a16:creationId xmlns:a16="http://schemas.microsoft.com/office/drawing/2014/main" id="{12C46D64-E2F2-1192-5F50-138B56707308}"/>
                </a:ext>
              </a:extLst>
            </p:cNvPr>
            <p:cNvSpPr/>
            <p:nvPr/>
          </p:nvSpPr>
          <p:spPr>
            <a:xfrm>
              <a:off x="7277100" y="1828799"/>
              <a:ext cx="3695700" cy="3497580"/>
            </a:xfrm>
            <a:custGeom>
              <a:avLst/>
              <a:gdLst>
                <a:gd name="connsiteX0" fmla="*/ 154044 w 3695700"/>
                <a:gd name="connsiteY0" fmla="*/ 0 h 3497580"/>
                <a:gd name="connsiteX1" fmla="*/ 3541656 w 3695700"/>
                <a:gd name="connsiteY1" fmla="*/ 0 h 3497580"/>
                <a:gd name="connsiteX2" fmla="*/ 3695700 w 3695700"/>
                <a:gd name="connsiteY2" fmla="*/ 154044 h 3497580"/>
                <a:gd name="connsiteX3" fmla="*/ 3695700 w 3695700"/>
                <a:gd name="connsiteY3" fmla="*/ 2659380 h 3497580"/>
                <a:gd name="connsiteX4" fmla="*/ 3695700 w 3695700"/>
                <a:gd name="connsiteY4" fmla="*/ 2678167 h 3497580"/>
                <a:gd name="connsiteX5" fmla="*/ 3695700 w 3695700"/>
                <a:gd name="connsiteY5" fmla="*/ 3497580 h 3497580"/>
                <a:gd name="connsiteX6" fmla="*/ 3060575 w 3695700"/>
                <a:gd name="connsiteY6" fmla="*/ 2832211 h 3497580"/>
                <a:gd name="connsiteX7" fmla="*/ 154044 w 3695700"/>
                <a:gd name="connsiteY7" fmla="*/ 2832211 h 3497580"/>
                <a:gd name="connsiteX8" fmla="*/ 0 w 3695700"/>
                <a:gd name="connsiteY8" fmla="*/ 2678167 h 3497580"/>
                <a:gd name="connsiteX9" fmla="*/ 0 w 3695700"/>
                <a:gd name="connsiteY9" fmla="*/ 154044 h 3497580"/>
                <a:gd name="connsiteX10" fmla="*/ 154044 w 3695700"/>
                <a:gd name="connsiteY10" fmla="*/ 0 h 349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5700" h="3497580">
                  <a:moveTo>
                    <a:pt x="154044" y="0"/>
                  </a:moveTo>
                  <a:lnTo>
                    <a:pt x="3541656" y="0"/>
                  </a:lnTo>
                  <a:cubicBezTo>
                    <a:pt x="3626732" y="0"/>
                    <a:pt x="3695700" y="68968"/>
                    <a:pt x="3695700" y="154044"/>
                  </a:cubicBezTo>
                  <a:lnTo>
                    <a:pt x="3695700" y="2659380"/>
                  </a:lnTo>
                  <a:lnTo>
                    <a:pt x="3695700" y="2678167"/>
                  </a:lnTo>
                  <a:lnTo>
                    <a:pt x="3695700" y="3497580"/>
                  </a:lnTo>
                  <a:lnTo>
                    <a:pt x="3060575" y="2832211"/>
                  </a:lnTo>
                  <a:lnTo>
                    <a:pt x="154044" y="2832211"/>
                  </a:lnTo>
                  <a:cubicBezTo>
                    <a:pt x="68968" y="2832211"/>
                    <a:pt x="0" y="2763243"/>
                    <a:pt x="0" y="2678167"/>
                  </a:cubicBezTo>
                  <a:lnTo>
                    <a:pt x="0" y="154044"/>
                  </a:lnTo>
                  <a:cubicBezTo>
                    <a:pt x="0" y="68968"/>
                    <a:pt x="68968" y="0"/>
                    <a:pt x="154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자유형: 도형 9">
              <a:extLst>
                <a:ext uri="{FF2B5EF4-FFF2-40B4-BE49-F238E27FC236}">
                  <a16:creationId xmlns:a16="http://schemas.microsoft.com/office/drawing/2014/main" id="{EC9FC6E8-AC45-7D3B-A05C-56799D88A830}"/>
                </a:ext>
              </a:extLst>
            </p:cNvPr>
            <p:cNvSpPr/>
            <p:nvPr/>
          </p:nvSpPr>
          <p:spPr>
            <a:xfrm>
              <a:off x="7277100" y="1828799"/>
              <a:ext cx="3695700" cy="3497580"/>
            </a:xfrm>
            <a:custGeom>
              <a:avLst/>
              <a:gdLst>
                <a:gd name="connsiteX0" fmla="*/ 154044 w 3695700"/>
                <a:gd name="connsiteY0" fmla="*/ 0 h 3497580"/>
                <a:gd name="connsiteX1" fmla="*/ 3541656 w 3695700"/>
                <a:gd name="connsiteY1" fmla="*/ 0 h 3497580"/>
                <a:gd name="connsiteX2" fmla="*/ 3695700 w 3695700"/>
                <a:gd name="connsiteY2" fmla="*/ 154044 h 3497580"/>
                <a:gd name="connsiteX3" fmla="*/ 3695700 w 3695700"/>
                <a:gd name="connsiteY3" fmla="*/ 2659380 h 3497580"/>
                <a:gd name="connsiteX4" fmla="*/ 3695700 w 3695700"/>
                <a:gd name="connsiteY4" fmla="*/ 2678167 h 3497580"/>
                <a:gd name="connsiteX5" fmla="*/ 3695700 w 3695700"/>
                <a:gd name="connsiteY5" fmla="*/ 3497580 h 3497580"/>
                <a:gd name="connsiteX6" fmla="*/ 3060575 w 3695700"/>
                <a:gd name="connsiteY6" fmla="*/ 2832211 h 3497580"/>
                <a:gd name="connsiteX7" fmla="*/ 154044 w 3695700"/>
                <a:gd name="connsiteY7" fmla="*/ 2832211 h 3497580"/>
                <a:gd name="connsiteX8" fmla="*/ 0 w 3695700"/>
                <a:gd name="connsiteY8" fmla="*/ 2678167 h 3497580"/>
                <a:gd name="connsiteX9" fmla="*/ 0 w 3695700"/>
                <a:gd name="connsiteY9" fmla="*/ 154044 h 3497580"/>
                <a:gd name="connsiteX10" fmla="*/ 154044 w 3695700"/>
                <a:gd name="connsiteY10" fmla="*/ 0 h 349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5700" h="3497580">
                  <a:moveTo>
                    <a:pt x="154044" y="0"/>
                  </a:moveTo>
                  <a:lnTo>
                    <a:pt x="3541656" y="0"/>
                  </a:lnTo>
                  <a:cubicBezTo>
                    <a:pt x="3626732" y="0"/>
                    <a:pt x="3695700" y="68968"/>
                    <a:pt x="3695700" y="154044"/>
                  </a:cubicBezTo>
                  <a:lnTo>
                    <a:pt x="3695700" y="2659380"/>
                  </a:lnTo>
                  <a:lnTo>
                    <a:pt x="3695700" y="2678167"/>
                  </a:lnTo>
                  <a:lnTo>
                    <a:pt x="3695700" y="3497580"/>
                  </a:lnTo>
                  <a:lnTo>
                    <a:pt x="3060575" y="2832211"/>
                  </a:lnTo>
                  <a:lnTo>
                    <a:pt x="154044" y="2832211"/>
                  </a:lnTo>
                  <a:cubicBezTo>
                    <a:pt x="68968" y="2832211"/>
                    <a:pt x="0" y="2763243"/>
                    <a:pt x="0" y="2678167"/>
                  </a:cubicBezTo>
                  <a:lnTo>
                    <a:pt x="0" y="154044"/>
                  </a:lnTo>
                  <a:cubicBezTo>
                    <a:pt x="0" y="68968"/>
                    <a:pt x="68968" y="0"/>
                    <a:pt x="154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659F3B0-8683-988F-6705-C7BE1B970ED4}"/>
              </a:ext>
            </a:extLst>
          </p:cNvPr>
          <p:cNvSpPr txBox="1"/>
          <p:nvPr/>
        </p:nvSpPr>
        <p:spPr>
          <a:xfrm>
            <a:off x="5073967" y="1781174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" panose="020B0500000000000000" pitchFamily="34" charset="-127"/>
              </a:rPr>
              <a:t>03 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프로젝트 </a:t>
            </a:r>
            <a:endParaRPr lang="en-US" altLang="ko-KR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rgbClr val="532FD9">
                  <a:alpha val="70000"/>
                </a:srgbClr>
              </a:solidFill>
              <a:latin typeface="Noto Sans KR Black" panose="020B0A00000000000000" pitchFamily="34" charset="-127"/>
              <a:ea typeface="Noto Sans KR Black"/>
            </a:endParaRPr>
          </a:p>
          <a:p>
            <a:pPr algn="ctr"/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수행 절차 및 방법</a:t>
            </a:r>
            <a:endParaRPr lang="en-US" altLang="ko-KR" dirty="0">
              <a:ln>
                <a:solidFill>
                  <a:srgbClr val="58A387">
                    <a:alpha val="0"/>
                  </a:srgbClr>
                </a:solidFill>
              </a:ln>
              <a:solidFill>
                <a:srgbClr val="532FD9"/>
              </a:solidFill>
              <a:latin typeface="Noto Sans KR Black" panose="020B0A00000000000000" pitchFamily="34" charset="-127"/>
              <a:ea typeface="Noto Sans KR Black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2AAF700-7BD7-5EF7-2836-A8006D22C2DD}"/>
              </a:ext>
            </a:extLst>
          </p:cNvPr>
          <p:cNvCxnSpPr>
            <a:cxnSpLocks/>
          </p:cNvCxnSpPr>
          <p:nvPr/>
        </p:nvCxnSpPr>
        <p:spPr>
          <a:xfrm>
            <a:off x="5140379" y="4815243"/>
            <a:ext cx="1874864" cy="0"/>
          </a:xfrm>
          <a:prstGeom prst="line">
            <a:avLst/>
          </a:prstGeom>
          <a:ln>
            <a:solidFill>
              <a:srgbClr val="3B1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E04EB3D-0F45-C62E-AA87-C1C3B1AF38E8}"/>
              </a:ext>
            </a:extLst>
          </p:cNvPr>
          <p:cNvGrpSpPr/>
          <p:nvPr/>
        </p:nvGrpSpPr>
        <p:grpSpPr>
          <a:xfrm>
            <a:off x="7560641" y="2444640"/>
            <a:ext cx="1869755" cy="1960802"/>
            <a:chOff x="7277100" y="1828799"/>
            <a:chExt cx="3695700" cy="3497580"/>
          </a:xfrm>
          <a:solidFill>
            <a:schemeClr val="bg1"/>
          </a:solidFill>
        </p:grpSpPr>
        <p:sp>
          <p:nvSpPr>
            <p:cNvPr id="78" name="자유형: 도형 8">
              <a:extLst>
                <a:ext uri="{FF2B5EF4-FFF2-40B4-BE49-F238E27FC236}">
                  <a16:creationId xmlns:a16="http://schemas.microsoft.com/office/drawing/2014/main" id="{12C46D64-E2F2-1192-5F50-138B56707308}"/>
                </a:ext>
              </a:extLst>
            </p:cNvPr>
            <p:cNvSpPr/>
            <p:nvPr/>
          </p:nvSpPr>
          <p:spPr>
            <a:xfrm>
              <a:off x="7277100" y="1828799"/>
              <a:ext cx="3695700" cy="3497580"/>
            </a:xfrm>
            <a:custGeom>
              <a:avLst/>
              <a:gdLst>
                <a:gd name="connsiteX0" fmla="*/ 154044 w 3695700"/>
                <a:gd name="connsiteY0" fmla="*/ 0 h 3497580"/>
                <a:gd name="connsiteX1" fmla="*/ 3541656 w 3695700"/>
                <a:gd name="connsiteY1" fmla="*/ 0 h 3497580"/>
                <a:gd name="connsiteX2" fmla="*/ 3695700 w 3695700"/>
                <a:gd name="connsiteY2" fmla="*/ 154044 h 3497580"/>
                <a:gd name="connsiteX3" fmla="*/ 3695700 w 3695700"/>
                <a:gd name="connsiteY3" fmla="*/ 2659380 h 3497580"/>
                <a:gd name="connsiteX4" fmla="*/ 3695700 w 3695700"/>
                <a:gd name="connsiteY4" fmla="*/ 2678167 h 3497580"/>
                <a:gd name="connsiteX5" fmla="*/ 3695700 w 3695700"/>
                <a:gd name="connsiteY5" fmla="*/ 3497580 h 3497580"/>
                <a:gd name="connsiteX6" fmla="*/ 3060575 w 3695700"/>
                <a:gd name="connsiteY6" fmla="*/ 2832211 h 3497580"/>
                <a:gd name="connsiteX7" fmla="*/ 154044 w 3695700"/>
                <a:gd name="connsiteY7" fmla="*/ 2832211 h 3497580"/>
                <a:gd name="connsiteX8" fmla="*/ 0 w 3695700"/>
                <a:gd name="connsiteY8" fmla="*/ 2678167 h 3497580"/>
                <a:gd name="connsiteX9" fmla="*/ 0 w 3695700"/>
                <a:gd name="connsiteY9" fmla="*/ 154044 h 3497580"/>
                <a:gd name="connsiteX10" fmla="*/ 154044 w 3695700"/>
                <a:gd name="connsiteY10" fmla="*/ 0 h 349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5700" h="3497580">
                  <a:moveTo>
                    <a:pt x="154044" y="0"/>
                  </a:moveTo>
                  <a:lnTo>
                    <a:pt x="3541656" y="0"/>
                  </a:lnTo>
                  <a:cubicBezTo>
                    <a:pt x="3626732" y="0"/>
                    <a:pt x="3695700" y="68968"/>
                    <a:pt x="3695700" y="154044"/>
                  </a:cubicBezTo>
                  <a:lnTo>
                    <a:pt x="3695700" y="2659380"/>
                  </a:lnTo>
                  <a:lnTo>
                    <a:pt x="3695700" y="2678167"/>
                  </a:lnTo>
                  <a:lnTo>
                    <a:pt x="3695700" y="3497580"/>
                  </a:lnTo>
                  <a:lnTo>
                    <a:pt x="3060575" y="2832211"/>
                  </a:lnTo>
                  <a:lnTo>
                    <a:pt x="154044" y="2832211"/>
                  </a:lnTo>
                  <a:cubicBezTo>
                    <a:pt x="68968" y="2832211"/>
                    <a:pt x="0" y="2763243"/>
                    <a:pt x="0" y="2678167"/>
                  </a:cubicBezTo>
                  <a:lnTo>
                    <a:pt x="0" y="154044"/>
                  </a:lnTo>
                  <a:cubicBezTo>
                    <a:pt x="0" y="68968"/>
                    <a:pt x="68968" y="0"/>
                    <a:pt x="154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9">
              <a:extLst>
                <a:ext uri="{FF2B5EF4-FFF2-40B4-BE49-F238E27FC236}">
                  <a16:creationId xmlns:a16="http://schemas.microsoft.com/office/drawing/2014/main" id="{EC9FC6E8-AC45-7D3B-A05C-56799D88A830}"/>
                </a:ext>
              </a:extLst>
            </p:cNvPr>
            <p:cNvSpPr/>
            <p:nvPr/>
          </p:nvSpPr>
          <p:spPr>
            <a:xfrm>
              <a:off x="7277100" y="1828799"/>
              <a:ext cx="3695700" cy="3497580"/>
            </a:xfrm>
            <a:custGeom>
              <a:avLst/>
              <a:gdLst>
                <a:gd name="connsiteX0" fmla="*/ 154044 w 3695700"/>
                <a:gd name="connsiteY0" fmla="*/ 0 h 3497580"/>
                <a:gd name="connsiteX1" fmla="*/ 3541656 w 3695700"/>
                <a:gd name="connsiteY1" fmla="*/ 0 h 3497580"/>
                <a:gd name="connsiteX2" fmla="*/ 3695700 w 3695700"/>
                <a:gd name="connsiteY2" fmla="*/ 154044 h 3497580"/>
                <a:gd name="connsiteX3" fmla="*/ 3695700 w 3695700"/>
                <a:gd name="connsiteY3" fmla="*/ 2659380 h 3497580"/>
                <a:gd name="connsiteX4" fmla="*/ 3695700 w 3695700"/>
                <a:gd name="connsiteY4" fmla="*/ 2678167 h 3497580"/>
                <a:gd name="connsiteX5" fmla="*/ 3695700 w 3695700"/>
                <a:gd name="connsiteY5" fmla="*/ 3497580 h 3497580"/>
                <a:gd name="connsiteX6" fmla="*/ 3060575 w 3695700"/>
                <a:gd name="connsiteY6" fmla="*/ 2832211 h 3497580"/>
                <a:gd name="connsiteX7" fmla="*/ 154044 w 3695700"/>
                <a:gd name="connsiteY7" fmla="*/ 2832211 h 3497580"/>
                <a:gd name="connsiteX8" fmla="*/ 0 w 3695700"/>
                <a:gd name="connsiteY8" fmla="*/ 2678167 h 3497580"/>
                <a:gd name="connsiteX9" fmla="*/ 0 w 3695700"/>
                <a:gd name="connsiteY9" fmla="*/ 154044 h 3497580"/>
                <a:gd name="connsiteX10" fmla="*/ 154044 w 3695700"/>
                <a:gd name="connsiteY10" fmla="*/ 0 h 349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5700" h="3497580">
                  <a:moveTo>
                    <a:pt x="154044" y="0"/>
                  </a:moveTo>
                  <a:lnTo>
                    <a:pt x="3541656" y="0"/>
                  </a:lnTo>
                  <a:cubicBezTo>
                    <a:pt x="3626732" y="0"/>
                    <a:pt x="3695700" y="68968"/>
                    <a:pt x="3695700" y="154044"/>
                  </a:cubicBezTo>
                  <a:lnTo>
                    <a:pt x="3695700" y="2659380"/>
                  </a:lnTo>
                  <a:lnTo>
                    <a:pt x="3695700" y="2678167"/>
                  </a:lnTo>
                  <a:lnTo>
                    <a:pt x="3695700" y="3497580"/>
                  </a:lnTo>
                  <a:lnTo>
                    <a:pt x="3060575" y="2832211"/>
                  </a:lnTo>
                  <a:lnTo>
                    <a:pt x="154044" y="2832211"/>
                  </a:lnTo>
                  <a:cubicBezTo>
                    <a:pt x="68968" y="2832211"/>
                    <a:pt x="0" y="2763243"/>
                    <a:pt x="0" y="2678167"/>
                  </a:cubicBezTo>
                  <a:lnTo>
                    <a:pt x="0" y="154044"/>
                  </a:lnTo>
                  <a:cubicBezTo>
                    <a:pt x="0" y="68968"/>
                    <a:pt x="68968" y="0"/>
                    <a:pt x="154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659F3B0-8683-988F-6705-C7BE1B970ED4}"/>
              </a:ext>
            </a:extLst>
          </p:cNvPr>
          <p:cNvSpPr txBox="1"/>
          <p:nvPr/>
        </p:nvSpPr>
        <p:spPr>
          <a:xfrm>
            <a:off x="7504447" y="177164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프로젝트 </a:t>
            </a:r>
            <a:endParaRPr lang="en-US" altLang="ko-KR" dirty="0">
              <a:ln>
                <a:solidFill>
                  <a:srgbClr val="58A387">
                    <a:alpha val="0"/>
                  </a:srgbClr>
                </a:solidFill>
              </a:ln>
              <a:solidFill>
                <a:srgbClr val="532FD9">
                  <a:alpha val="70000"/>
                </a:srgbClr>
              </a:solidFill>
              <a:latin typeface="Noto Sans KR Black" panose="020B0A00000000000000" pitchFamily="34" charset="-127"/>
              <a:ea typeface="Noto Sans KR Black"/>
            </a:endParaRPr>
          </a:p>
          <a:p>
            <a:pPr algn="ctr"/>
            <a:r>
              <a:rPr lang="en-US" altLang="ko-KR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 </a:t>
            </a:r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   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수행 </a:t>
            </a:r>
            <a:r>
              <a:rPr lang="ko-KR" altLang="en-US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결과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2AAF700-7BD7-5EF7-2836-A8006D22C2DD}"/>
              </a:ext>
            </a:extLst>
          </p:cNvPr>
          <p:cNvCxnSpPr>
            <a:cxnSpLocks/>
          </p:cNvCxnSpPr>
          <p:nvPr/>
        </p:nvCxnSpPr>
        <p:spPr>
          <a:xfrm>
            <a:off x="7570859" y="4805717"/>
            <a:ext cx="1874863" cy="0"/>
          </a:xfrm>
          <a:prstGeom prst="line">
            <a:avLst/>
          </a:prstGeom>
          <a:ln>
            <a:solidFill>
              <a:srgbClr val="3B1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위쪽 모서리 31">
            <a:extLst>
              <a:ext uri="{FF2B5EF4-FFF2-40B4-BE49-F238E27FC236}">
                <a16:creationId xmlns:a16="http://schemas.microsoft.com/office/drawing/2014/main" id="{F5B217F4-AD11-3599-26BF-B6F8D9174E9E}"/>
              </a:ext>
            </a:extLst>
          </p:cNvPr>
          <p:cNvSpPr/>
          <p:nvPr/>
        </p:nvSpPr>
        <p:spPr>
          <a:xfrm>
            <a:off x="9746633" y="2767066"/>
            <a:ext cx="2417582" cy="3436138"/>
          </a:xfrm>
          <a:prstGeom prst="round2SameRect">
            <a:avLst>
              <a:gd name="adj1" fmla="val 7872"/>
              <a:gd name="adj2" fmla="val 0"/>
            </a:avLst>
          </a:prstGeom>
          <a:gradFill>
            <a:gsLst>
              <a:gs pos="0">
                <a:srgbClr val="532FD9">
                  <a:alpha val="30000"/>
                </a:srgbClr>
              </a:gs>
              <a:gs pos="9400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E04EB3D-0F45-C62E-AA87-C1C3B1AF38E8}"/>
              </a:ext>
            </a:extLst>
          </p:cNvPr>
          <p:cNvGrpSpPr/>
          <p:nvPr/>
        </p:nvGrpSpPr>
        <p:grpSpPr>
          <a:xfrm>
            <a:off x="10024037" y="2443896"/>
            <a:ext cx="1869755" cy="1960802"/>
            <a:chOff x="7277100" y="1828799"/>
            <a:chExt cx="3695700" cy="3497580"/>
          </a:xfrm>
          <a:solidFill>
            <a:schemeClr val="bg1"/>
          </a:solidFill>
        </p:grpSpPr>
        <p:sp>
          <p:nvSpPr>
            <p:cNvPr id="86" name="자유형: 도형 8">
              <a:extLst>
                <a:ext uri="{FF2B5EF4-FFF2-40B4-BE49-F238E27FC236}">
                  <a16:creationId xmlns:a16="http://schemas.microsoft.com/office/drawing/2014/main" id="{12C46D64-E2F2-1192-5F50-138B56707308}"/>
                </a:ext>
              </a:extLst>
            </p:cNvPr>
            <p:cNvSpPr/>
            <p:nvPr/>
          </p:nvSpPr>
          <p:spPr>
            <a:xfrm>
              <a:off x="7277100" y="1828799"/>
              <a:ext cx="3695700" cy="3497580"/>
            </a:xfrm>
            <a:custGeom>
              <a:avLst/>
              <a:gdLst>
                <a:gd name="connsiteX0" fmla="*/ 154044 w 3695700"/>
                <a:gd name="connsiteY0" fmla="*/ 0 h 3497580"/>
                <a:gd name="connsiteX1" fmla="*/ 3541656 w 3695700"/>
                <a:gd name="connsiteY1" fmla="*/ 0 h 3497580"/>
                <a:gd name="connsiteX2" fmla="*/ 3695700 w 3695700"/>
                <a:gd name="connsiteY2" fmla="*/ 154044 h 3497580"/>
                <a:gd name="connsiteX3" fmla="*/ 3695700 w 3695700"/>
                <a:gd name="connsiteY3" fmla="*/ 2659380 h 3497580"/>
                <a:gd name="connsiteX4" fmla="*/ 3695700 w 3695700"/>
                <a:gd name="connsiteY4" fmla="*/ 2678167 h 3497580"/>
                <a:gd name="connsiteX5" fmla="*/ 3695700 w 3695700"/>
                <a:gd name="connsiteY5" fmla="*/ 3497580 h 3497580"/>
                <a:gd name="connsiteX6" fmla="*/ 3060575 w 3695700"/>
                <a:gd name="connsiteY6" fmla="*/ 2832211 h 3497580"/>
                <a:gd name="connsiteX7" fmla="*/ 154044 w 3695700"/>
                <a:gd name="connsiteY7" fmla="*/ 2832211 h 3497580"/>
                <a:gd name="connsiteX8" fmla="*/ 0 w 3695700"/>
                <a:gd name="connsiteY8" fmla="*/ 2678167 h 3497580"/>
                <a:gd name="connsiteX9" fmla="*/ 0 w 3695700"/>
                <a:gd name="connsiteY9" fmla="*/ 154044 h 3497580"/>
                <a:gd name="connsiteX10" fmla="*/ 154044 w 3695700"/>
                <a:gd name="connsiteY10" fmla="*/ 0 h 349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5700" h="3497580">
                  <a:moveTo>
                    <a:pt x="154044" y="0"/>
                  </a:moveTo>
                  <a:lnTo>
                    <a:pt x="3541656" y="0"/>
                  </a:lnTo>
                  <a:cubicBezTo>
                    <a:pt x="3626732" y="0"/>
                    <a:pt x="3695700" y="68968"/>
                    <a:pt x="3695700" y="154044"/>
                  </a:cubicBezTo>
                  <a:lnTo>
                    <a:pt x="3695700" y="2659380"/>
                  </a:lnTo>
                  <a:lnTo>
                    <a:pt x="3695700" y="2678167"/>
                  </a:lnTo>
                  <a:lnTo>
                    <a:pt x="3695700" y="3497580"/>
                  </a:lnTo>
                  <a:lnTo>
                    <a:pt x="3060575" y="2832211"/>
                  </a:lnTo>
                  <a:lnTo>
                    <a:pt x="154044" y="2832211"/>
                  </a:lnTo>
                  <a:cubicBezTo>
                    <a:pt x="68968" y="2832211"/>
                    <a:pt x="0" y="2763243"/>
                    <a:pt x="0" y="2678167"/>
                  </a:cubicBezTo>
                  <a:lnTo>
                    <a:pt x="0" y="154044"/>
                  </a:lnTo>
                  <a:cubicBezTo>
                    <a:pt x="0" y="68968"/>
                    <a:pt x="68968" y="0"/>
                    <a:pt x="154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9">
              <a:extLst>
                <a:ext uri="{FF2B5EF4-FFF2-40B4-BE49-F238E27FC236}">
                  <a16:creationId xmlns:a16="http://schemas.microsoft.com/office/drawing/2014/main" id="{EC9FC6E8-AC45-7D3B-A05C-56799D88A830}"/>
                </a:ext>
              </a:extLst>
            </p:cNvPr>
            <p:cNvSpPr/>
            <p:nvPr/>
          </p:nvSpPr>
          <p:spPr>
            <a:xfrm>
              <a:off x="7277100" y="1828799"/>
              <a:ext cx="3695700" cy="3497580"/>
            </a:xfrm>
            <a:custGeom>
              <a:avLst/>
              <a:gdLst>
                <a:gd name="connsiteX0" fmla="*/ 154044 w 3695700"/>
                <a:gd name="connsiteY0" fmla="*/ 0 h 3497580"/>
                <a:gd name="connsiteX1" fmla="*/ 3541656 w 3695700"/>
                <a:gd name="connsiteY1" fmla="*/ 0 h 3497580"/>
                <a:gd name="connsiteX2" fmla="*/ 3695700 w 3695700"/>
                <a:gd name="connsiteY2" fmla="*/ 154044 h 3497580"/>
                <a:gd name="connsiteX3" fmla="*/ 3695700 w 3695700"/>
                <a:gd name="connsiteY3" fmla="*/ 2659380 h 3497580"/>
                <a:gd name="connsiteX4" fmla="*/ 3695700 w 3695700"/>
                <a:gd name="connsiteY4" fmla="*/ 2678167 h 3497580"/>
                <a:gd name="connsiteX5" fmla="*/ 3695700 w 3695700"/>
                <a:gd name="connsiteY5" fmla="*/ 3497580 h 3497580"/>
                <a:gd name="connsiteX6" fmla="*/ 3060575 w 3695700"/>
                <a:gd name="connsiteY6" fmla="*/ 2832211 h 3497580"/>
                <a:gd name="connsiteX7" fmla="*/ 154044 w 3695700"/>
                <a:gd name="connsiteY7" fmla="*/ 2832211 h 3497580"/>
                <a:gd name="connsiteX8" fmla="*/ 0 w 3695700"/>
                <a:gd name="connsiteY8" fmla="*/ 2678167 h 3497580"/>
                <a:gd name="connsiteX9" fmla="*/ 0 w 3695700"/>
                <a:gd name="connsiteY9" fmla="*/ 154044 h 3497580"/>
                <a:gd name="connsiteX10" fmla="*/ 154044 w 3695700"/>
                <a:gd name="connsiteY10" fmla="*/ 0 h 349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5700" h="3497580">
                  <a:moveTo>
                    <a:pt x="154044" y="0"/>
                  </a:moveTo>
                  <a:lnTo>
                    <a:pt x="3541656" y="0"/>
                  </a:lnTo>
                  <a:cubicBezTo>
                    <a:pt x="3626732" y="0"/>
                    <a:pt x="3695700" y="68968"/>
                    <a:pt x="3695700" y="154044"/>
                  </a:cubicBezTo>
                  <a:lnTo>
                    <a:pt x="3695700" y="2659380"/>
                  </a:lnTo>
                  <a:lnTo>
                    <a:pt x="3695700" y="2678167"/>
                  </a:lnTo>
                  <a:lnTo>
                    <a:pt x="3695700" y="3497580"/>
                  </a:lnTo>
                  <a:lnTo>
                    <a:pt x="3060575" y="2832211"/>
                  </a:lnTo>
                  <a:lnTo>
                    <a:pt x="154044" y="2832211"/>
                  </a:lnTo>
                  <a:cubicBezTo>
                    <a:pt x="68968" y="2832211"/>
                    <a:pt x="0" y="2763243"/>
                    <a:pt x="0" y="2678167"/>
                  </a:cubicBezTo>
                  <a:lnTo>
                    <a:pt x="0" y="154044"/>
                  </a:lnTo>
                  <a:cubicBezTo>
                    <a:pt x="0" y="68968"/>
                    <a:pt x="68968" y="0"/>
                    <a:pt x="154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659F3B0-8683-988F-6705-C7BE1B970ED4}"/>
              </a:ext>
            </a:extLst>
          </p:cNvPr>
          <p:cNvSpPr txBox="1"/>
          <p:nvPr/>
        </p:nvSpPr>
        <p:spPr>
          <a:xfrm>
            <a:off x="9967843" y="177090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05 </a:t>
            </a:r>
            <a:r>
              <a:rPr lang="ko-KR" altLang="en-US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532FD9">
                    <a:alpha val="70000"/>
                  </a:srgbClr>
                </a:solidFill>
                <a:latin typeface="Noto Sans KR Black" panose="020B0A00000000000000" pitchFamily="34" charset="-127"/>
                <a:ea typeface="Noto Sans KR Black"/>
              </a:rPr>
              <a:t>자체 평가 의견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2AAF700-7BD7-5EF7-2836-A8006D22C2DD}"/>
              </a:ext>
            </a:extLst>
          </p:cNvPr>
          <p:cNvCxnSpPr>
            <a:cxnSpLocks/>
          </p:cNvCxnSpPr>
          <p:nvPr/>
        </p:nvCxnSpPr>
        <p:spPr>
          <a:xfrm>
            <a:off x="10034254" y="4804973"/>
            <a:ext cx="1874863" cy="0"/>
          </a:xfrm>
          <a:prstGeom prst="line">
            <a:avLst/>
          </a:prstGeom>
          <a:ln>
            <a:solidFill>
              <a:srgbClr val="3B1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7" y="2510004"/>
            <a:ext cx="1346908" cy="13469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1" y="2768182"/>
            <a:ext cx="1069356" cy="10693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65" y="2568975"/>
            <a:ext cx="1268563" cy="12685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47" y="2603709"/>
            <a:ext cx="1467770" cy="1467770"/>
          </a:xfrm>
          <a:prstGeom prst="rect">
            <a:avLst/>
          </a:prstGeom>
        </p:spPr>
      </p:pic>
      <p:sp>
        <p:nvSpPr>
          <p:cNvPr id="47" name="자유형: 도형 9">
            <a:extLst>
              <a:ext uri="{FF2B5EF4-FFF2-40B4-BE49-F238E27FC236}">
                <a16:creationId xmlns:a16="http://schemas.microsoft.com/office/drawing/2014/main" id="{EC9FC6E8-AC45-7D3B-A05C-56799D88A830}"/>
              </a:ext>
            </a:extLst>
          </p:cNvPr>
          <p:cNvSpPr/>
          <p:nvPr/>
        </p:nvSpPr>
        <p:spPr>
          <a:xfrm>
            <a:off x="2705326" y="2480928"/>
            <a:ext cx="1869755" cy="1960802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532FD9"/>
              </a:gs>
              <a:gs pos="0">
                <a:srgbClr val="532FD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자유형: 도형 9">
            <a:extLst>
              <a:ext uri="{FF2B5EF4-FFF2-40B4-BE49-F238E27FC236}">
                <a16:creationId xmlns:a16="http://schemas.microsoft.com/office/drawing/2014/main" id="{EC9FC6E8-AC45-7D3B-A05C-56799D88A830}"/>
              </a:ext>
            </a:extLst>
          </p:cNvPr>
          <p:cNvSpPr/>
          <p:nvPr/>
        </p:nvSpPr>
        <p:spPr>
          <a:xfrm>
            <a:off x="5130161" y="2454166"/>
            <a:ext cx="1869755" cy="1960802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532FD9"/>
              </a:gs>
              <a:gs pos="0">
                <a:srgbClr val="532FD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9">
            <a:extLst>
              <a:ext uri="{FF2B5EF4-FFF2-40B4-BE49-F238E27FC236}">
                <a16:creationId xmlns:a16="http://schemas.microsoft.com/office/drawing/2014/main" id="{EC9FC6E8-AC45-7D3B-A05C-56799D88A830}"/>
              </a:ext>
            </a:extLst>
          </p:cNvPr>
          <p:cNvSpPr/>
          <p:nvPr/>
        </p:nvSpPr>
        <p:spPr>
          <a:xfrm>
            <a:off x="7560641" y="2454166"/>
            <a:ext cx="1869755" cy="1960802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532FD9"/>
              </a:gs>
              <a:gs pos="0">
                <a:srgbClr val="532FD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자유형: 도형 9">
            <a:extLst>
              <a:ext uri="{FF2B5EF4-FFF2-40B4-BE49-F238E27FC236}">
                <a16:creationId xmlns:a16="http://schemas.microsoft.com/office/drawing/2014/main" id="{EC9FC6E8-AC45-7D3B-A05C-56799D88A830}"/>
              </a:ext>
            </a:extLst>
          </p:cNvPr>
          <p:cNvSpPr/>
          <p:nvPr/>
        </p:nvSpPr>
        <p:spPr>
          <a:xfrm>
            <a:off x="10024037" y="2443896"/>
            <a:ext cx="1869755" cy="1960802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532FD9"/>
              </a:gs>
              <a:gs pos="0">
                <a:srgbClr val="532FD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C9FC6E8-AC45-7D3B-A05C-56799D88A830}"/>
              </a:ext>
            </a:extLst>
          </p:cNvPr>
          <p:cNvSpPr/>
          <p:nvPr/>
        </p:nvSpPr>
        <p:spPr>
          <a:xfrm>
            <a:off x="270946" y="2468113"/>
            <a:ext cx="1869755" cy="1960802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532FD9"/>
              </a:gs>
              <a:gs pos="0">
                <a:srgbClr val="532FD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64" y="2554071"/>
            <a:ext cx="1493642" cy="149364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6873137-01CC-B2F9-F6D8-3F43842A9218}"/>
              </a:ext>
            </a:extLst>
          </p:cNvPr>
          <p:cNvSpPr txBox="1"/>
          <p:nvPr/>
        </p:nvSpPr>
        <p:spPr>
          <a:xfrm>
            <a:off x="2638714" y="4882588"/>
            <a:ext cx="1428596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lang="ko-KR" altLang="en-US" sz="9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</a:t>
            </a:r>
            <a:r>
              <a:rPr lang="ko-KR" altLang="en-US" sz="9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구성 및 역할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873137-01CC-B2F9-F6D8-3F43842A9218}"/>
              </a:ext>
            </a:extLst>
          </p:cNvPr>
          <p:cNvSpPr txBox="1"/>
          <p:nvPr/>
        </p:nvSpPr>
        <p:spPr>
          <a:xfrm>
            <a:off x="5073767" y="4869587"/>
            <a:ext cx="1544012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lang="ko-KR" altLang="en-US" sz="9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수행 </a:t>
            </a:r>
            <a:r>
              <a:rPr lang="ko-KR" altLang="en-US" sz="9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절차 및 방법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873137-01CC-B2F9-F6D8-3F43842A9218}"/>
              </a:ext>
            </a:extLst>
          </p:cNvPr>
          <p:cNvSpPr txBox="1"/>
          <p:nvPr/>
        </p:nvSpPr>
        <p:spPr>
          <a:xfrm>
            <a:off x="9967642" y="4856362"/>
            <a:ext cx="922047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자체 평가 의견</a:t>
            </a:r>
          </a:p>
        </p:txBody>
      </p:sp>
    </p:spTree>
    <p:extLst>
      <p:ext uri="{BB962C8B-B14F-4D97-AF65-F5344CB8AC3E}">
        <p14:creationId xmlns:p14="http://schemas.microsoft.com/office/powerpoint/2010/main" val="40417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3355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버그 리포트 </a:t>
            </a:r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미해결 버그</a:t>
            </a:r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59" y="2084059"/>
            <a:ext cx="3240000" cy="324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265437" y="2084059"/>
            <a:ext cx="3240000" cy="324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ea"/>
              </a:rPr>
              <a:t>반납일 갱신 기능에서 반납일이 월말을 벗어나는 경우</a:t>
            </a:r>
            <a:endParaRPr lang="en-US" altLang="ko-KR" sz="1600" b="1" dirty="0" smtClean="0">
              <a:solidFill>
                <a:schemeClr val="bg1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+mj-ea"/>
              </a:rPr>
              <a:t>다음달로 넘어가지 않고 일수가 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</a:rPr>
              <a:t>32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</a:rPr>
              <a:t>일로 출력되는 버그가 발생</a:t>
            </a:r>
            <a:endParaRPr lang="en-US" altLang="ko-KR" sz="1600" b="1" dirty="0" smtClean="0">
              <a:solidFill>
                <a:schemeClr val="bg1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+mj-ea"/>
              </a:rPr>
              <a:t>-&gt;IF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</a:rPr>
              <a:t>문이나 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</a:rPr>
              <a:t>SWITCH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</a:rPr>
              <a:t>문으로 월수를 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</a:rPr>
              <a:t>올리고 일수를 줄이는 구문이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</a:rPr>
              <a:t>필요</a:t>
            </a:r>
            <a:endParaRPr lang="en-US" altLang="ko-KR" sz="16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28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38974" y="1971018"/>
            <a:ext cx="4133850" cy="746819"/>
            <a:chOff x="7238974" y="1971018"/>
            <a:chExt cx="4133850" cy="74681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35D72DE-1BB8-AD06-5C1D-94269EE3BE95}"/>
                </a:ext>
              </a:extLst>
            </p:cNvPr>
            <p:cNvGrpSpPr/>
            <p:nvPr/>
          </p:nvGrpSpPr>
          <p:grpSpPr>
            <a:xfrm>
              <a:off x="7238974" y="1971018"/>
              <a:ext cx="4133850" cy="746819"/>
              <a:chOff x="0" y="645005"/>
              <a:chExt cx="4133850" cy="103408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3EA0747-2989-1B6D-2223-0D466C12F63F}"/>
                  </a:ext>
                </a:extLst>
              </p:cNvPr>
              <p:cNvSpPr/>
              <p:nvPr/>
            </p:nvSpPr>
            <p:spPr>
              <a:xfrm>
                <a:off x="0" y="647700"/>
                <a:ext cx="4133850" cy="1031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54DEF53-D868-2EA3-B0E6-264D7DD3C152}"/>
                  </a:ext>
                </a:extLst>
              </p:cNvPr>
              <p:cNvSpPr/>
              <p:nvPr/>
            </p:nvSpPr>
            <p:spPr>
              <a:xfrm>
                <a:off x="3943350" y="645005"/>
                <a:ext cx="190500" cy="1031393"/>
              </a:xfrm>
              <a:prstGeom prst="rect">
                <a:avLst/>
              </a:prstGeom>
              <a:solidFill>
                <a:srgbClr val="AD9B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527F0E-7B29-68EB-A9E7-F05E8930CB14}"/>
                </a:ext>
              </a:extLst>
            </p:cNvPr>
            <p:cNvSpPr txBox="1"/>
            <p:nvPr/>
          </p:nvSpPr>
          <p:spPr>
            <a:xfrm>
              <a:off x="9805041" y="208184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+mj-ea"/>
                  <a:ea typeface="+mj-ea"/>
                </a:rPr>
                <a:t>김성혜</a:t>
              </a:r>
              <a:endParaRPr lang="ko-KR" altLang="en-US" sz="2800" b="1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1198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089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05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자체 평가 의견</a:t>
            </a:r>
          </a:p>
          <a:p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92479" y="1571267"/>
            <a:ext cx="4028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-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조별 회의 후 가능한 일과 도움 받는 일 구분</a:t>
            </a:r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.</a:t>
            </a:r>
          </a:p>
          <a:p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-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맡은 업무인 도서 대여</a:t>
            </a:r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, 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반납에서 정보를 오류 </a:t>
            </a:r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en-US" altLang="ko-KR" sz="1000" b="1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 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없이 수정하는 것의 어려움을 느낌</a:t>
            </a:r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.</a:t>
            </a:r>
          </a:p>
          <a:p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-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구조체에 대한 이해 부족으로 코드 구현이</a:t>
            </a:r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 어려웠음</a:t>
            </a:r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.</a:t>
            </a:r>
          </a:p>
          <a:p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-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많은 도움을 받아 디버깅 실행</a:t>
            </a:r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.</a:t>
            </a:r>
          </a:p>
          <a:p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-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대여</a:t>
            </a:r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, 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반납 기본적인 기능은 수월히 완성했지</a:t>
            </a:r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en-US" altLang="ko-KR" sz="1000" b="1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 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만</a:t>
            </a:r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, 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예상치 못한 오류의 발견으로 설계의 중요</a:t>
            </a:r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en-US" altLang="ko-KR" sz="1000" b="1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 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성을 느낌</a:t>
            </a:r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.</a:t>
            </a:r>
          </a:p>
          <a:p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-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수업에서 배운 것으로 미비점 보완하는 것에 </a:t>
            </a:r>
            <a:endParaRPr lang="en-US" altLang="ko-KR" sz="1000" b="1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Noto Sans KR" panose="020B0500000000000000"/>
            </a:endParaRPr>
          </a:p>
          <a:p>
            <a:r>
              <a:rPr lang="en-US" altLang="ko-KR" sz="1000" b="1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 </a:t>
            </a:r>
            <a:r>
              <a:rPr lang="ko-KR" altLang="en-US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대한 고민의 연속</a:t>
            </a:r>
            <a:r>
              <a:rPr lang="en-US" altLang="ko-KR" sz="1000" b="1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Noto Sans KR" panose="020B0500000000000000"/>
              </a:rPr>
              <a:t>.</a:t>
            </a:r>
          </a:p>
        </p:txBody>
      </p:sp>
      <p:sp>
        <p:nvSpPr>
          <p:cNvPr id="2" name="사각형 설명선 1"/>
          <p:cNvSpPr/>
          <p:nvPr/>
        </p:nvSpPr>
        <p:spPr>
          <a:xfrm>
            <a:off x="334153" y="1478444"/>
            <a:ext cx="5227161" cy="3101430"/>
          </a:xfrm>
          <a:prstGeom prst="wedgeRectCallout">
            <a:avLst>
              <a:gd name="adj1" fmla="val 80067"/>
              <a:gd name="adj2" fmla="val -53892"/>
            </a:avLst>
          </a:prstGeom>
          <a:solidFill>
            <a:srgbClr val="532FD9"/>
          </a:solidFill>
          <a:ln>
            <a:solidFill>
              <a:srgbClr val="3B1EA6"/>
            </a:solidFill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 smtClean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조별 회의 후 가능한 일과 도움 받는 </a:t>
            </a:r>
            <a:r>
              <a:rPr lang="ko-KR" altLang="en-US" sz="1500" dirty="0" smtClean="0">
                <a:ea typeface="Noto Sans KR" panose="020B0500000000000000"/>
              </a:rPr>
              <a:t>일을 구분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맡은 업무인 도서 대여</a:t>
            </a:r>
            <a:r>
              <a:rPr lang="en-US" altLang="ko-KR" sz="1500" dirty="0">
                <a:ea typeface="Noto Sans KR" panose="020B0500000000000000"/>
              </a:rPr>
              <a:t>, </a:t>
            </a:r>
            <a:r>
              <a:rPr lang="ko-KR" altLang="en-US" sz="1500" dirty="0">
                <a:ea typeface="Noto Sans KR" panose="020B0500000000000000"/>
              </a:rPr>
              <a:t>반납에서 정보를 </a:t>
            </a:r>
            <a:r>
              <a:rPr lang="ko-KR" altLang="en-US" sz="1500" dirty="0" smtClean="0">
                <a:ea typeface="Noto Sans KR" panose="020B0500000000000000"/>
              </a:rPr>
              <a:t>오류 없이 </a:t>
            </a: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 </a:t>
            </a:r>
            <a:r>
              <a:rPr lang="ko-KR" altLang="en-US" sz="1500" dirty="0" smtClean="0">
                <a:ea typeface="Noto Sans KR" panose="020B0500000000000000"/>
              </a:rPr>
              <a:t>수정하는 것에 대해 어려움을 느낌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구조체에 대한 이해 부족으로 코드 </a:t>
            </a:r>
            <a:r>
              <a:rPr lang="ko-KR" altLang="en-US" sz="1500" dirty="0" smtClean="0">
                <a:ea typeface="Noto Sans KR" panose="020B0500000000000000"/>
              </a:rPr>
              <a:t>구현이 어려웠으나 많</a:t>
            </a: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ko-KR" altLang="en-US" sz="1500" dirty="0" smtClean="0">
                <a:ea typeface="Noto Sans KR" panose="020B0500000000000000"/>
              </a:rPr>
              <a:t> 은 </a:t>
            </a:r>
            <a:r>
              <a:rPr lang="ko-KR" altLang="en-US" sz="1500" dirty="0">
                <a:ea typeface="Noto Sans KR" panose="020B0500000000000000"/>
              </a:rPr>
              <a:t>도움을 받아 디버깅 </a:t>
            </a:r>
            <a:r>
              <a:rPr lang="ko-KR" altLang="en-US" sz="1500" dirty="0" smtClean="0">
                <a:ea typeface="Noto Sans KR" panose="020B0500000000000000"/>
              </a:rPr>
              <a:t>실행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 smtClean="0">
                <a:ea typeface="Noto Sans KR" panose="020B0500000000000000"/>
              </a:rPr>
              <a:t>-</a:t>
            </a:r>
            <a:r>
              <a:rPr lang="ko-KR" altLang="en-US" sz="1500" dirty="0" smtClean="0">
                <a:ea typeface="Noto Sans KR" panose="020B0500000000000000"/>
              </a:rPr>
              <a:t>대여</a:t>
            </a:r>
            <a:r>
              <a:rPr lang="en-US" altLang="ko-KR" sz="1500" dirty="0" smtClean="0">
                <a:ea typeface="Noto Sans KR" panose="020B0500000000000000"/>
              </a:rPr>
              <a:t>, </a:t>
            </a:r>
            <a:r>
              <a:rPr lang="ko-KR" altLang="en-US" sz="1500" dirty="0" smtClean="0">
                <a:ea typeface="Noto Sans KR" panose="020B0500000000000000"/>
              </a:rPr>
              <a:t>반납의 기본적인 </a:t>
            </a:r>
            <a:r>
              <a:rPr lang="ko-KR" altLang="en-US" sz="1500" dirty="0">
                <a:ea typeface="Noto Sans KR" panose="020B0500000000000000"/>
              </a:rPr>
              <a:t>기능은 수월히 </a:t>
            </a:r>
            <a:r>
              <a:rPr lang="ko-KR" altLang="en-US" sz="1500" dirty="0" smtClean="0">
                <a:ea typeface="Noto Sans KR" panose="020B0500000000000000"/>
              </a:rPr>
              <a:t>완성했지만</a:t>
            </a:r>
            <a:r>
              <a:rPr lang="en-US" altLang="ko-KR" sz="1500" dirty="0">
                <a:ea typeface="Noto Sans KR" panose="020B0500000000000000"/>
              </a:rPr>
              <a:t>, </a:t>
            </a: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 </a:t>
            </a:r>
            <a:r>
              <a:rPr lang="ko-KR" altLang="en-US" sz="1500" dirty="0" smtClean="0">
                <a:ea typeface="Noto Sans KR" panose="020B0500000000000000"/>
              </a:rPr>
              <a:t>예상치 </a:t>
            </a:r>
            <a:r>
              <a:rPr lang="ko-KR" altLang="en-US" sz="1500" dirty="0">
                <a:ea typeface="Noto Sans KR" panose="020B0500000000000000"/>
              </a:rPr>
              <a:t>못한 오류의 발견으로 설계의 </a:t>
            </a:r>
            <a:r>
              <a:rPr lang="ko-KR" altLang="en-US" sz="1500" dirty="0" smtClean="0">
                <a:ea typeface="Noto Sans KR" panose="020B0500000000000000"/>
              </a:rPr>
              <a:t>중요성을 느낌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수업에서 배운 것으로 </a:t>
            </a:r>
            <a:r>
              <a:rPr lang="ko-KR" altLang="en-US" sz="1500" dirty="0" smtClean="0">
                <a:ea typeface="Noto Sans KR" panose="020B0500000000000000"/>
              </a:rPr>
              <a:t>미비점을 </a:t>
            </a:r>
            <a:r>
              <a:rPr lang="ko-KR" altLang="en-US" sz="1500" dirty="0">
                <a:ea typeface="Noto Sans KR" panose="020B0500000000000000"/>
              </a:rPr>
              <a:t>보완하는 것에 </a:t>
            </a:r>
            <a:endParaRPr lang="ko-KR" altLang="en-US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ko-KR" altLang="en-US" sz="1500" dirty="0" smtClean="0">
                <a:ea typeface="Noto Sans KR" panose="020B0500000000000000"/>
              </a:rPr>
              <a:t> 대한 고민의 연속</a:t>
            </a: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endParaRPr lang="ko-KR" altLang="en-US" sz="1300" dirty="0">
              <a:ea typeface="Noto Sans KR" panose="020B050000000000000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13422" y="823776"/>
            <a:ext cx="4133850" cy="746819"/>
            <a:chOff x="7213422" y="823776"/>
            <a:chExt cx="4133850" cy="74681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35D72DE-1BB8-AD06-5C1D-94269EE3BE95}"/>
                </a:ext>
              </a:extLst>
            </p:cNvPr>
            <p:cNvGrpSpPr/>
            <p:nvPr/>
          </p:nvGrpSpPr>
          <p:grpSpPr>
            <a:xfrm>
              <a:off x="7213422" y="823776"/>
              <a:ext cx="4133850" cy="746819"/>
              <a:chOff x="0" y="645005"/>
              <a:chExt cx="4133850" cy="103408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3EA0747-2989-1B6D-2223-0D466C12F63F}"/>
                  </a:ext>
                </a:extLst>
              </p:cNvPr>
              <p:cNvSpPr/>
              <p:nvPr/>
            </p:nvSpPr>
            <p:spPr>
              <a:xfrm>
                <a:off x="0" y="647700"/>
                <a:ext cx="4133850" cy="1031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54DEF53-D868-2EA3-B0E6-264D7DD3C152}"/>
                  </a:ext>
                </a:extLst>
              </p:cNvPr>
              <p:cNvSpPr/>
              <p:nvPr/>
            </p:nvSpPr>
            <p:spPr>
              <a:xfrm>
                <a:off x="3943350" y="645005"/>
                <a:ext cx="190500" cy="1031393"/>
              </a:xfrm>
              <a:prstGeom prst="rect">
                <a:avLst/>
              </a:prstGeom>
              <a:solidFill>
                <a:srgbClr val="AD9B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527F0E-7B29-68EB-A9E7-F05E8930CB14}"/>
                </a:ext>
              </a:extLst>
            </p:cNvPr>
            <p:cNvSpPr txBox="1"/>
            <p:nvPr/>
          </p:nvSpPr>
          <p:spPr>
            <a:xfrm>
              <a:off x="9779489" y="93460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+mj-ea"/>
                  <a:ea typeface="+mj-ea"/>
                </a:rPr>
                <a:t>김종욱</a:t>
              </a:r>
              <a:endParaRPr lang="ko-KR" altLang="en-US" sz="2800" b="1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1198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01100" y="3120115"/>
            <a:ext cx="4133850" cy="746819"/>
            <a:chOff x="7101100" y="3120115"/>
            <a:chExt cx="4133850" cy="74681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35D72DE-1BB8-AD06-5C1D-94269EE3BE95}"/>
                </a:ext>
              </a:extLst>
            </p:cNvPr>
            <p:cNvGrpSpPr/>
            <p:nvPr/>
          </p:nvGrpSpPr>
          <p:grpSpPr>
            <a:xfrm>
              <a:off x="7101100" y="3120115"/>
              <a:ext cx="4133850" cy="746819"/>
              <a:chOff x="0" y="645005"/>
              <a:chExt cx="4133850" cy="103408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3EA0747-2989-1B6D-2223-0D466C12F63F}"/>
                  </a:ext>
                </a:extLst>
              </p:cNvPr>
              <p:cNvSpPr/>
              <p:nvPr/>
            </p:nvSpPr>
            <p:spPr>
              <a:xfrm>
                <a:off x="0" y="647700"/>
                <a:ext cx="4133850" cy="1031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54DEF53-D868-2EA3-B0E6-264D7DD3C152}"/>
                  </a:ext>
                </a:extLst>
              </p:cNvPr>
              <p:cNvSpPr/>
              <p:nvPr/>
            </p:nvSpPr>
            <p:spPr>
              <a:xfrm>
                <a:off x="3943350" y="645005"/>
                <a:ext cx="190500" cy="1031393"/>
              </a:xfrm>
              <a:prstGeom prst="rect">
                <a:avLst/>
              </a:prstGeom>
              <a:solidFill>
                <a:srgbClr val="AD9B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A527F0E-7B29-68EB-A9E7-F05E8930CB14}"/>
                </a:ext>
              </a:extLst>
            </p:cNvPr>
            <p:cNvSpPr txBox="1"/>
            <p:nvPr/>
          </p:nvSpPr>
          <p:spPr>
            <a:xfrm>
              <a:off x="9667167" y="3230941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+mj-ea"/>
                  <a:ea typeface="+mj-ea"/>
                </a:rPr>
                <a:t>전병주</a:t>
              </a:r>
              <a:endParaRPr lang="ko-KR" altLang="en-US" sz="2800" b="1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1198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907523" y="4269213"/>
            <a:ext cx="4133850" cy="750257"/>
            <a:chOff x="6907523" y="4269213"/>
            <a:chExt cx="4133850" cy="750257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35D72DE-1BB8-AD06-5C1D-94269EE3BE95}"/>
                </a:ext>
              </a:extLst>
            </p:cNvPr>
            <p:cNvGrpSpPr/>
            <p:nvPr/>
          </p:nvGrpSpPr>
          <p:grpSpPr>
            <a:xfrm>
              <a:off x="6907523" y="4269213"/>
              <a:ext cx="4133850" cy="750257"/>
              <a:chOff x="0" y="647700"/>
              <a:chExt cx="4133850" cy="10388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3EA0747-2989-1B6D-2223-0D466C12F63F}"/>
                  </a:ext>
                </a:extLst>
              </p:cNvPr>
              <p:cNvSpPr/>
              <p:nvPr/>
            </p:nvSpPr>
            <p:spPr>
              <a:xfrm>
                <a:off x="0" y="647700"/>
                <a:ext cx="4133850" cy="1031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54DEF53-D868-2EA3-B0E6-264D7DD3C152}"/>
                  </a:ext>
                </a:extLst>
              </p:cNvPr>
              <p:cNvSpPr/>
              <p:nvPr/>
            </p:nvSpPr>
            <p:spPr>
              <a:xfrm>
                <a:off x="3943350" y="655156"/>
                <a:ext cx="190500" cy="1031392"/>
              </a:xfrm>
              <a:prstGeom prst="rect">
                <a:avLst/>
              </a:prstGeom>
              <a:solidFill>
                <a:srgbClr val="AD9B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A527F0E-7B29-68EB-A9E7-F05E8930CB14}"/>
                </a:ext>
              </a:extLst>
            </p:cNvPr>
            <p:cNvSpPr txBox="1"/>
            <p:nvPr/>
          </p:nvSpPr>
          <p:spPr>
            <a:xfrm>
              <a:off x="9473590" y="43780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+mj-ea"/>
                  <a:ea typeface="+mj-ea"/>
                </a:rPr>
                <a:t>박수인</a:t>
              </a:r>
              <a:endParaRPr lang="ko-KR" altLang="en-US" sz="2800" b="1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1198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238974" y="5412471"/>
            <a:ext cx="4133850" cy="746819"/>
            <a:chOff x="7238974" y="5412471"/>
            <a:chExt cx="4133850" cy="74681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35D72DE-1BB8-AD06-5C1D-94269EE3BE95}"/>
                </a:ext>
              </a:extLst>
            </p:cNvPr>
            <p:cNvGrpSpPr/>
            <p:nvPr/>
          </p:nvGrpSpPr>
          <p:grpSpPr>
            <a:xfrm>
              <a:off x="7238974" y="5412471"/>
              <a:ext cx="4133850" cy="746819"/>
              <a:chOff x="0" y="645005"/>
              <a:chExt cx="4133850" cy="103408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3EA0747-2989-1B6D-2223-0D466C12F63F}"/>
                  </a:ext>
                </a:extLst>
              </p:cNvPr>
              <p:cNvSpPr/>
              <p:nvPr/>
            </p:nvSpPr>
            <p:spPr>
              <a:xfrm>
                <a:off x="0" y="647700"/>
                <a:ext cx="4133850" cy="1031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54DEF53-D868-2EA3-B0E6-264D7DD3C152}"/>
                  </a:ext>
                </a:extLst>
              </p:cNvPr>
              <p:cNvSpPr/>
              <p:nvPr/>
            </p:nvSpPr>
            <p:spPr>
              <a:xfrm>
                <a:off x="3943350" y="645005"/>
                <a:ext cx="190500" cy="1031393"/>
              </a:xfrm>
              <a:prstGeom prst="rect">
                <a:avLst/>
              </a:prstGeom>
              <a:solidFill>
                <a:srgbClr val="AD9B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527F0E-7B29-68EB-A9E7-F05E8930CB14}"/>
                </a:ext>
              </a:extLst>
            </p:cNvPr>
            <p:cNvSpPr txBox="1"/>
            <p:nvPr/>
          </p:nvSpPr>
          <p:spPr>
            <a:xfrm>
              <a:off x="9805041" y="552329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+mj-ea"/>
                  <a:ea typeface="+mj-ea"/>
                </a:rPr>
                <a:t>전병조</a:t>
              </a:r>
              <a:endParaRPr lang="ko-KR" altLang="en-US" sz="2800" b="1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1198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1" name="사각형 설명선 90"/>
          <p:cNvSpPr/>
          <p:nvPr/>
        </p:nvSpPr>
        <p:spPr>
          <a:xfrm>
            <a:off x="334153" y="2203446"/>
            <a:ext cx="5227161" cy="3101430"/>
          </a:xfrm>
          <a:prstGeom prst="wedgeRectCallout">
            <a:avLst>
              <a:gd name="adj1" fmla="val 79703"/>
              <a:gd name="adj2" fmla="val -48057"/>
            </a:avLst>
          </a:prstGeom>
          <a:solidFill>
            <a:srgbClr val="532FD9"/>
          </a:solidFill>
          <a:ln>
            <a:solidFill>
              <a:srgbClr val="3B1EA6"/>
            </a:solidFill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-C</a:t>
            </a:r>
            <a:r>
              <a:rPr lang="ko-KR" altLang="en-US" sz="1500" dirty="0">
                <a:ea typeface="Noto Sans KR" panose="020B0500000000000000"/>
              </a:rPr>
              <a:t>언어의 장단점을 </a:t>
            </a:r>
            <a:r>
              <a:rPr lang="ko-KR" altLang="en-US" sz="1500" dirty="0" smtClean="0">
                <a:ea typeface="Noto Sans KR" panose="020B0500000000000000"/>
              </a:rPr>
              <a:t>실</a:t>
            </a:r>
            <a:r>
              <a:rPr lang="ko-KR" altLang="en-US" sz="1500" dirty="0">
                <a:ea typeface="Noto Sans KR" panose="020B0500000000000000"/>
              </a:rPr>
              <a:t>감</a:t>
            </a:r>
            <a:r>
              <a:rPr lang="ko-KR" altLang="en-US" sz="1500" dirty="0" smtClean="0">
                <a:ea typeface="Noto Sans KR" panose="020B0500000000000000"/>
              </a:rPr>
              <a:t>하는 과정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無에서 有로</a:t>
            </a:r>
            <a:r>
              <a:rPr lang="en-US" altLang="ko-KR" sz="1500" dirty="0">
                <a:ea typeface="Noto Sans KR" panose="020B0500000000000000"/>
              </a:rPr>
              <a:t>, </a:t>
            </a:r>
            <a:r>
              <a:rPr lang="ko-KR" altLang="en-US" sz="1500" dirty="0">
                <a:ea typeface="Noto Sans KR" panose="020B0500000000000000"/>
              </a:rPr>
              <a:t>직접 만든 프로그램의 </a:t>
            </a:r>
            <a:r>
              <a:rPr lang="ko-KR" altLang="en-US" sz="1500" dirty="0" smtClean="0">
                <a:ea typeface="Noto Sans KR" panose="020B0500000000000000"/>
              </a:rPr>
              <a:t>작동이 신기했으며</a:t>
            </a:r>
            <a:r>
              <a:rPr lang="en-US" altLang="ko-KR" sz="1500" dirty="0">
                <a:ea typeface="Noto Sans KR" panose="020B0500000000000000"/>
              </a:rPr>
              <a:t> </a:t>
            </a:r>
            <a:r>
              <a:rPr lang="ko-KR" altLang="en-US" sz="1500" dirty="0" smtClean="0">
                <a:ea typeface="Noto Sans KR" panose="020B0500000000000000"/>
              </a:rPr>
              <a:t>조 원들의 열정에 </a:t>
            </a:r>
            <a:r>
              <a:rPr lang="ko-KR" altLang="en-US" sz="1500" dirty="0">
                <a:ea typeface="Noto Sans KR" panose="020B0500000000000000"/>
              </a:rPr>
              <a:t>긍정적 </a:t>
            </a:r>
            <a:r>
              <a:rPr lang="ko-KR" altLang="en-US" sz="1500" dirty="0" smtClean="0">
                <a:ea typeface="Noto Sans KR" panose="020B0500000000000000"/>
              </a:rPr>
              <a:t>기운을 받음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협업 시</a:t>
            </a:r>
            <a:r>
              <a:rPr lang="en-US" altLang="ko-KR" sz="1500" dirty="0">
                <a:ea typeface="Noto Sans KR" panose="020B0500000000000000"/>
              </a:rPr>
              <a:t>, </a:t>
            </a:r>
            <a:r>
              <a:rPr lang="ko-KR" altLang="en-US" sz="1500" dirty="0" smtClean="0">
                <a:ea typeface="Noto Sans KR" panose="020B0500000000000000"/>
              </a:rPr>
              <a:t>모든 조원의 </a:t>
            </a:r>
            <a:r>
              <a:rPr lang="ko-KR" altLang="en-US" sz="1500" dirty="0">
                <a:ea typeface="Noto Sans KR" panose="020B0500000000000000"/>
              </a:rPr>
              <a:t>효율적인 시간 사용이 </a:t>
            </a:r>
            <a:r>
              <a:rPr lang="ko-KR" altLang="en-US" sz="1500" dirty="0" smtClean="0">
                <a:ea typeface="Noto Sans KR" panose="020B0500000000000000"/>
              </a:rPr>
              <a:t>어려움</a:t>
            </a:r>
            <a:r>
              <a:rPr lang="en-US" altLang="ko-KR" sz="1500" dirty="0" smtClean="0">
                <a:ea typeface="Noto Sans KR" panose="020B0500000000000000"/>
              </a:rPr>
              <a:t> 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 smtClean="0">
                <a:ea typeface="Noto Sans KR" panose="020B0500000000000000"/>
              </a:rPr>
              <a:t>앞으로의 프로그램 데이터 베이스 작성에도 시간이 소요될</a:t>
            </a:r>
            <a:r>
              <a:rPr lang="en-US" altLang="ko-KR" sz="1500" dirty="0">
                <a:ea typeface="Noto Sans KR" panose="020B0500000000000000"/>
              </a:rPr>
              <a:t> </a:t>
            </a:r>
            <a:r>
              <a:rPr lang="ko-KR" altLang="en-US" sz="1500" dirty="0" smtClean="0">
                <a:ea typeface="Noto Sans KR" panose="020B0500000000000000"/>
              </a:rPr>
              <a:t>것 같아 아쉬움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endParaRPr lang="ko-KR" altLang="en-US" sz="1300" dirty="0">
              <a:ea typeface="Noto Sans KR" panose="020B0500000000000000"/>
            </a:endParaRPr>
          </a:p>
        </p:txBody>
      </p:sp>
      <p:sp>
        <p:nvSpPr>
          <p:cNvPr id="92" name="사각형 설명선 91"/>
          <p:cNvSpPr/>
          <p:nvPr/>
        </p:nvSpPr>
        <p:spPr>
          <a:xfrm>
            <a:off x="505616" y="2937157"/>
            <a:ext cx="5227161" cy="3101430"/>
          </a:xfrm>
          <a:prstGeom prst="wedgeRectCallout">
            <a:avLst>
              <a:gd name="adj1" fmla="val 73872"/>
              <a:gd name="adj2" fmla="val -27788"/>
            </a:avLst>
          </a:prstGeom>
          <a:solidFill>
            <a:srgbClr val="532FD9"/>
          </a:solidFill>
          <a:ln>
            <a:solidFill>
              <a:srgbClr val="3B1EA6"/>
            </a:solidFill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전체 </a:t>
            </a:r>
            <a:r>
              <a:rPr lang="ko-KR" altLang="en-US" sz="1500" dirty="0" smtClean="0">
                <a:ea typeface="Noto Sans KR" panose="020B0500000000000000"/>
              </a:rPr>
              <a:t>개요도 </a:t>
            </a:r>
            <a:r>
              <a:rPr lang="ko-KR" altLang="en-US" sz="1500" dirty="0">
                <a:ea typeface="Noto Sans KR" panose="020B0500000000000000"/>
              </a:rPr>
              <a:t>작성 후</a:t>
            </a:r>
            <a:r>
              <a:rPr lang="en-US" altLang="ko-KR" sz="1500" dirty="0">
                <a:ea typeface="Noto Sans KR" panose="020B0500000000000000"/>
              </a:rPr>
              <a:t>, </a:t>
            </a:r>
            <a:r>
              <a:rPr lang="ko-KR" altLang="en-US" sz="1500" dirty="0">
                <a:ea typeface="Noto Sans KR" panose="020B0500000000000000"/>
              </a:rPr>
              <a:t>큰 틀에서 세부 </a:t>
            </a:r>
            <a:r>
              <a:rPr lang="ko-KR" altLang="en-US" sz="1500" dirty="0" smtClean="0">
                <a:ea typeface="Noto Sans KR" panose="020B0500000000000000"/>
              </a:rPr>
              <a:t>사항으로 프로그래밍</a:t>
            </a: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 smtClean="0">
                <a:ea typeface="Noto Sans KR" panose="020B0500000000000000"/>
              </a:rPr>
              <a:t> </a:t>
            </a:r>
            <a:r>
              <a:rPr lang="ko-KR" altLang="en-US" sz="1500" dirty="0" smtClean="0">
                <a:ea typeface="Noto Sans KR" panose="020B0500000000000000"/>
              </a:rPr>
              <a:t>해야겠다고 느낌</a:t>
            </a: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 smtClean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수정 기능에서 </a:t>
            </a:r>
            <a:r>
              <a:rPr lang="ko-KR" altLang="en-US" sz="1500" dirty="0" smtClean="0">
                <a:ea typeface="Noto Sans KR" panose="020B0500000000000000"/>
              </a:rPr>
              <a:t>메인 </a:t>
            </a:r>
            <a:r>
              <a:rPr lang="ko-KR" altLang="en-US" sz="1500" dirty="0">
                <a:ea typeface="Noto Sans KR" panose="020B0500000000000000"/>
              </a:rPr>
              <a:t>메뉴로 돌아가는 </a:t>
            </a:r>
            <a:r>
              <a:rPr lang="ko-KR" altLang="en-US" sz="1500" dirty="0" smtClean="0">
                <a:ea typeface="Noto Sans KR" panose="020B0500000000000000"/>
              </a:rPr>
              <a:t>것이 아닌 각 메뉴로 돌아가는 기능의 보완 필요하다고 생각</a:t>
            </a: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 smtClean="0">
                <a:ea typeface="Noto Sans KR" panose="020B0500000000000000"/>
              </a:rPr>
              <a:t>-</a:t>
            </a:r>
            <a:r>
              <a:rPr lang="ko-KR" altLang="en-US" sz="1500" dirty="0" err="1" smtClean="0">
                <a:ea typeface="Noto Sans KR" panose="020B0500000000000000"/>
              </a:rPr>
              <a:t>개요도를</a:t>
            </a:r>
            <a:r>
              <a:rPr lang="ko-KR" altLang="en-US" sz="1500" dirty="0" smtClean="0">
                <a:ea typeface="Noto Sans KR" panose="020B0500000000000000"/>
              </a:rPr>
              <a:t> 작성하고 시작했다면 수정 </a:t>
            </a:r>
            <a:r>
              <a:rPr lang="ko-KR" altLang="en-US" sz="1500" dirty="0">
                <a:ea typeface="Noto Sans KR" panose="020B0500000000000000"/>
              </a:rPr>
              <a:t>메뉴를 </a:t>
            </a:r>
            <a:r>
              <a:rPr lang="ko-KR" altLang="en-US" sz="1500" dirty="0" smtClean="0">
                <a:ea typeface="Noto Sans KR" panose="020B0500000000000000"/>
              </a:rPr>
              <a:t>처음부터 </a:t>
            </a:r>
            <a:r>
              <a:rPr lang="en-US" altLang="ko-KR" sz="1500" dirty="0" smtClean="0">
                <a:ea typeface="Noto Sans KR" panose="020B0500000000000000"/>
              </a:rPr>
              <a:t>while</a:t>
            </a:r>
            <a:r>
              <a:rPr lang="ko-KR" altLang="en-US" sz="1500" dirty="0">
                <a:ea typeface="Noto Sans KR" panose="020B0500000000000000"/>
              </a:rPr>
              <a:t>문으로 </a:t>
            </a:r>
            <a:r>
              <a:rPr lang="ko-KR" altLang="en-US" sz="1500" dirty="0" smtClean="0">
                <a:ea typeface="Noto Sans KR" panose="020B0500000000000000"/>
              </a:rPr>
              <a:t>작성했을 것이라 아쉬움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 smtClean="0">
                <a:ea typeface="Noto Sans KR" panose="020B0500000000000000"/>
              </a:rPr>
              <a:t>-</a:t>
            </a:r>
            <a:r>
              <a:rPr lang="ko-KR" altLang="en-US" sz="1500" dirty="0" smtClean="0">
                <a:ea typeface="Noto Sans KR" panose="020B0500000000000000"/>
              </a:rPr>
              <a:t>프로그램의 부족한 점을 찾기 위해서는 다양한 사람의 관점이 필요하다고 느낌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endParaRPr lang="ko-KR" altLang="en-US" sz="1300" dirty="0">
              <a:ea typeface="Noto Sans KR" panose="020B0500000000000000"/>
            </a:endParaRPr>
          </a:p>
        </p:txBody>
      </p:sp>
      <p:sp>
        <p:nvSpPr>
          <p:cNvPr id="94" name="사각형 설명선 93"/>
          <p:cNvSpPr/>
          <p:nvPr/>
        </p:nvSpPr>
        <p:spPr>
          <a:xfrm>
            <a:off x="677080" y="3230941"/>
            <a:ext cx="5227161" cy="3101430"/>
          </a:xfrm>
          <a:prstGeom prst="wedgeRectCallout">
            <a:avLst>
              <a:gd name="adj1" fmla="val 67495"/>
              <a:gd name="adj2" fmla="val -8133"/>
            </a:avLst>
          </a:prstGeom>
          <a:solidFill>
            <a:srgbClr val="532FD9"/>
          </a:solidFill>
          <a:ln>
            <a:solidFill>
              <a:srgbClr val="3B1EA6"/>
            </a:solidFill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파일 읽기 후 구조체 </a:t>
            </a:r>
            <a:r>
              <a:rPr lang="ko-KR" altLang="en-US" sz="1500" dirty="0" smtClean="0">
                <a:ea typeface="Noto Sans KR" panose="020B0500000000000000"/>
              </a:rPr>
              <a:t>정보를 </a:t>
            </a:r>
            <a:r>
              <a:rPr lang="ko-KR" altLang="en-US" sz="1500" dirty="0">
                <a:ea typeface="Noto Sans KR" panose="020B0500000000000000"/>
              </a:rPr>
              <a:t>수정</a:t>
            </a:r>
            <a:r>
              <a:rPr lang="en-US" altLang="ko-KR" sz="1500" dirty="0">
                <a:ea typeface="Noto Sans KR" panose="020B0500000000000000"/>
              </a:rPr>
              <a:t>, </a:t>
            </a:r>
            <a:r>
              <a:rPr lang="ko-KR" altLang="en-US" sz="1500" dirty="0" smtClean="0">
                <a:ea typeface="Noto Sans KR" panose="020B0500000000000000"/>
              </a:rPr>
              <a:t>활용하여 파일 제어의 </a:t>
            </a:r>
            <a:endParaRPr lang="en-US" altLang="ko-KR" sz="1500" dirty="0" smtClean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 </a:t>
            </a:r>
            <a:r>
              <a:rPr lang="ko-KR" altLang="en-US" sz="1500" dirty="0" smtClean="0">
                <a:ea typeface="Noto Sans KR" panose="020B0500000000000000"/>
              </a:rPr>
              <a:t>능력 상승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습관적인 </a:t>
            </a:r>
            <a:r>
              <a:rPr lang="ko-KR" altLang="en-US" sz="1500" dirty="0" smtClean="0">
                <a:ea typeface="Noto Sans KR" panose="020B0500000000000000"/>
              </a:rPr>
              <a:t>하드 코딩에 </a:t>
            </a:r>
            <a:r>
              <a:rPr lang="ko-KR" altLang="en-US" sz="1500" dirty="0">
                <a:ea typeface="Noto Sans KR" panose="020B0500000000000000"/>
              </a:rPr>
              <a:t>대한 </a:t>
            </a:r>
            <a:r>
              <a:rPr lang="ko-KR" altLang="en-US" sz="1500" dirty="0" smtClean="0">
                <a:ea typeface="Noto Sans KR" panose="020B0500000000000000"/>
              </a:rPr>
              <a:t>아쉬움</a:t>
            </a:r>
            <a:endParaRPr lang="ko-KR" altLang="en-US" sz="1300" dirty="0">
              <a:ea typeface="Noto Sans KR" panose="020B0500000000000000"/>
            </a:endParaRPr>
          </a:p>
        </p:txBody>
      </p:sp>
      <p:sp>
        <p:nvSpPr>
          <p:cNvPr id="95" name="사각형 설명선 94"/>
          <p:cNvSpPr/>
          <p:nvPr/>
        </p:nvSpPr>
        <p:spPr>
          <a:xfrm>
            <a:off x="844512" y="3745947"/>
            <a:ext cx="5059729" cy="2693242"/>
          </a:xfrm>
          <a:prstGeom prst="wedgeRectCallout">
            <a:avLst>
              <a:gd name="adj1" fmla="val 72407"/>
              <a:gd name="adj2" fmla="val 23296"/>
            </a:avLst>
          </a:prstGeom>
          <a:solidFill>
            <a:srgbClr val="532FD9"/>
          </a:solidFill>
          <a:ln>
            <a:solidFill>
              <a:srgbClr val="3B1EA6"/>
            </a:solidFill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비슷한 이름의 조원이 있어서 </a:t>
            </a:r>
            <a:r>
              <a:rPr lang="ko-KR" altLang="en-US" sz="1500" dirty="0" smtClean="0">
                <a:ea typeface="Noto Sans KR" panose="020B0500000000000000"/>
              </a:rPr>
              <a:t>신기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기초적인 </a:t>
            </a:r>
            <a:r>
              <a:rPr lang="en-US" altLang="ko-KR" sz="1500" dirty="0">
                <a:ea typeface="Noto Sans KR" panose="020B0500000000000000"/>
              </a:rPr>
              <a:t>C</a:t>
            </a:r>
            <a:r>
              <a:rPr lang="ko-KR" altLang="en-US" sz="1500" dirty="0">
                <a:ea typeface="Noto Sans KR" panose="020B0500000000000000"/>
              </a:rPr>
              <a:t>언어 수준이라 여러 사람의 </a:t>
            </a:r>
            <a:r>
              <a:rPr lang="ko-KR" altLang="en-US" sz="1500" dirty="0" smtClean="0">
                <a:ea typeface="Noto Sans KR" panose="020B0500000000000000"/>
              </a:rPr>
              <a:t>도움 받아 </a:t>
            </a:r>
            <a:r>
              <a:rPr lang="ko-KR" altLang="en-US" sz="1500" dirty="0">
                <a:ea typeface="Noto Sans KR" panose="020B0500000000000000"/>
              </a:rPr>
              <a:t>검색 프로그램 </a:t>
            </a:r>
            <a:r>
              <a:rPr lang="ko-KR" altLang="en-US" sz="1500" dirty="0" smtClean="0">
                <a:ea typeface="Noto Sans KR" panose="020B0500000000000000"/>
              </a:rPr>
              <a:t>완성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첫 프로젝트라서 우왕좌왕</a:t>
            </a:r>
            <a:r>
              <a:rPr lang="en-US" altLang="ko-KR" sz="1500" dirty="0">
                <a:ea typeface="Noto Sans KR" panose="020B0500000000000000"/>
              </a:rPr>
              <a:t>, </a:t>
            </a:r>
            <a:r>
              <a:rPr lang="ko-KR" altLang="en-US" sz="1500" dirty="0">
                <a:ea typeface="Noto Sans KR" panose="020B0500000000000000"/>
              </a:rPr>
              <a:t>악덕 </a:t>
            </a:r>
            <a:r>
              <a:rPr lang="ko-KR" altLang="en-US" sz="1500" dirty="0" smtClean="0">
                <a:ea typeface="Noto Sans KR" panose="020B0500000000000000"/>
              </a:rPr>
              <a:t>소비자의 기운으로 </a:t>
            </a:r>
            <a:r>
              <a:rPr lang="ko-KR" altLang="en-US" sz="1500" dirty="0">
                <a:ea typeface="Noto Sans KR" panose="020B0500000000000000"/>
              </a:rPr>
              <a:t>버그 발견에 </a:t>
            </a:r>
            <a:r>
              <a:rPr lang="ko-KR" altLang="en-US" sz="1500" dirty="0" smtClean="0">
                <a:ea typeface="Noto Sans KR" panose="020B0500000000000000"/>
              </a:rPr>
              <a:t>노력</a:t>
            </a:r>
            <a:endParaRPr lang="en-US" altLang="ko-KR" sz="1500" dirty="0">
              <a:ea typeface="Noto Sans KR" panose="020B050000000000000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ea typeface="Noto Sans KR" panose="020B0500000000000000"/>
              </a:rPr>
              <a:t>-</a:t>
            </a:r>
            <a:r>
              <a:rPr lang="ko-KR" altLang="en-US" sz="1500" dirty="0">
                <a:ea typeface="Noto Sans KR" panose="020B0500000000000000"/>
              </a:rPr>
              <a:t>프로젝트가 어떻게든 마무리 되어감에 </a:t>
            </a:r>
            <a:r>
              <a:rPr lang="ko-KR" altLang="en-US" sz="1500" dirty="0" smtClean="0">
                <a:ea typeface="Noto Sans KR" panose="020B0500000000000000"/>
              </a:rPr>
              <a:t>따라 다양한 </a:t>
            </a:r>
            <a:r>
              <a:rPr lang="ko-KR" altLang="en-US" sz="1500" dirty="0">
                <a:ea typeface="Noto Sans KR" panose="020B0500000000000000"/>
              </a:rPr>
              <a:t>감정과 시원섭섭함을 </a:t>
            </a:r>
            <a:r>
              <a:rPr lang="ko-KR" altLang="en-US" sz="1500" dirty="0" smtClean="0">
                <a:ea typeface="Noto Sans KR" panose="020B0500000000000000"/>
              </a:rPr>
              <a:t>느낌</a:t>
            </a:r>
            <a:endParaRPr lang="en-US" altLang="ko-KR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438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1" grpId="0" animBg="1"/>
      <p:bldP spid="91" grpId="1" animBg="1"/>
      <p:bldP spid="92" grpId="0" animBg="1"/>
      <p:bldP spid="92" grpId="1" animBg="1"/>
      <p:bldP spid="94" grpId="0" animBg="1"/>
      <p:bldP spid="94" grpId="1" animBg="1"/>
      <p:bldP spid="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35D72DE-1BB8-AD06-5C1D-94269EE3BE95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3EA0747-2989-1B6D-2223-0D466C12F63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54DEF53-D868-2EA3-B0E6-264D7DD3C152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AD9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266041" y="532448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1198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향후 추가하고 싶은 기능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A16C30D-A98A-35DE-A264-99964C321784}"/>
              </a:ext>
            </a:extLst>
          </p:cNvPr>
          <p:cNvGrpSpPr/>
          <p:nvPr/>
        </p:nvGrpSpPr>
        <p:grpSpPr>
          <a:xfrm>
            <a:off x="3098788" y="1216256"/>
            <a:ext cx="3302024" cy="3302024"/>
            <a:chOff x="933450" y="2036445"/>
            <a:chExt cx="2678430" cy="267843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8333338-ABCE-AA30-D0D3-19FA60C7112B}"/>
                </a:ext>
              </a:extLst>
            </p:cNvPr>
            <p:cNvSpPr/>
            <p:nvPr/>
          </p:nvSpPr>
          <p:spPr>
            <a:xfrm>
              <a:off x="933450" y="2036445"/>
              <a:ext cx="2678430" cy="267843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F0CE276-5444-6B83-61B5-01329DDA8BC3}"/>
                </a:ext>
              </a:extLst>
            </p:cNvPr>
            <p:cNvGrpSpPr/>
            <p:nvPr/>
          </p:nvGrpSpPr>
          <p:grpSpPr>
            <a:xfrm>
              <a:off x="1839637" y="3115612"/>
              <a:ext cx="809030" cy="613691"/>
              <a:chOff x="954312" y="1736517"/>
              <a:chExt cx="1151314" cy="873332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322B729F-D736-32A8-1132-D9AE9D02D01E}"/>
                  </a:ext>
                </a:extLst>
              </p:cNvPr>
              <p:cNvSpPr/>
              <p:nvPr/>
            </p:nvSpPr>
            <p:spPr>
              <a:xfrm>
                <a:off x="1008080" y="17551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3303423-9F6E-DB76-DEE4-31A84A91C15A}"/>
                  </a:ext>
                </a:extLst>
              </p:cNvPr>
              <p:cNvSpPr txBox="1"/>
              <p:nvPr/>
            </p:nvSpPr>
            <p:spPr>
              <a:xfrm>
                <a:off x="954312" y="1736517"/>
                <a:ext cx="1151314" cy="746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고유번호 </a:t>
                </a:r>
                <a:endParaRPr lang="en-US" altLang="ko-KR" sz="12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  <a:p>
                <a:pPr algn="ctr"/>
                <a:r>
                  <a:rPr lang="ko-KR" altLang="en-US" sz="1200" dirty="0" err="1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카테고리별</a:t>
                </a:r>
                <a:r>
                  <a:rPr lang="ko-KR" altLang="en-US" sz="12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 </a:t>
                </a:r>
                <a:endParaRPr lang="en-US" altLang="ko-KR" sz="12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  <a:p>
                <a:pPr algn="ctr"/>
                <a:r>
                  <a:rPr lang="ko-KR" altLang="en-US" sz="12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구분</a:t>
                </a:r>
                <a:endParaRPr lang="ko-KR" altLang="en-US" sz="12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354E95D-11EB-314F-5A73-CA37D1F92294}"/>
              </a:ext>
            </a:extLst>
          </p:cNvPr>
          <p:cNvGrpSpPr/>
          <p:nvPr/>
        </p:nvGrpSpPr>
        <p:grpSpPr>
          <a:xfrm>
            <a:off x="5676888" y="1269596"/>
            <a:ext cx="3302024" cy="3302024"/>
            <a:chOff x="933450" y="2036445"/>
            <a:chExt cx="2678430" cy="2678430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445DD44-3F0C-2F54-E5AD-BD508B038CB9}"/>
                </a:ext>
              </a:extLst>
            </p:cNvPr>
            <p:cNvSpPr/>
            <p:nvPr/>
          </p:nvSpPr>
          <p:spPr>
            <a:xfrm>
              <a:off x="933450" y="2036445"/>
              <a:ext cx="2678430" cy="267843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9FCB409-438F-8AF2-D5AF-BAFCD9ED47B5}"/>
                </a:ext>
              </a:extLst>
            </p:cNvPr>
            <p:cNvGrpSpPr/>
            <p:nvPr/>
          </p:nvGrpSpPr>
          <p:grpSpPr>
            <a:xfrm>
              <a:off x="1877423" y="3128697"/>
              <a:ext cx="733789" cy="600606"/>
              <a:chOff x="1008080" y="1755138"/>
              <a:chExt cx="1044240" cy="854711"/>
            </a:xfrm>
          </p:grpSpPr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2EF88B86-4CFE-31BE-668F-C7B673DB24FE}"/>
                  </a:ext>
                </a:extLst>
              </p:cNvPr>
              <p:cNvSpPr/>
              <p:nvPr/>
            </p:nvSpPr>
            <p:spPr>
              <a:xfrm>
                <a:off x="1008080" y="17551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31198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4C1C9C1-C27A-6AB9-AF2B-BD014B8996AA}"/>
                  </a:ext>
                </a:extLst>
              </p:cNvPr>
              <p:cNvSpPr txBox="1"/>
              <p:nvPr/>
            </p:nvSpPr>
            <p:spPr>
              <a:xfrm>
                <a:off x="1144216" y="1842404"/>
                <a:ext cx="844149" cy="56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300" dirty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키워드 </a:t>
                </a:r>
                <a:endPara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  <a:p>
                <a:pPr algn="ctr"/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검색</a:t>
                </a:r>
                <a:endParaRPr lang="ko-KR" altLang="en-US" sz="13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</p:txBody>
          </p: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A040FC5-5B08-74F4-9235-A072159F76B1}"/>
              </a:ext>
            </a:extLst>
          </p:cNvPr>
          <p:cNvGrpSpPr/>
          <p:nvPr/>
        </p:nvGrpSpPr>
        <p:grpSpPr>
          <a:xfrm>
            <a:off x="8254988" y="1322936"/>
            <a:ext cx="3302024" cy="3302024"/>
            <a:chOff x="933450" y="2036445"/>
            <a:chExt cx="2678430" cy="267843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38C33A8-7D76-56D9-8205-119E390D4C3F}"/>
                </a:ext>
              </a:extLst>
            </p:cNvPr>
            <p:cNvSpPr/>
            <p:nvPr/>
          </p:nvSpPr>
          <p:spPr>
            <a:xfrm>
              <a:off x="933450" y="2036445"/>
              <a:ext cx="2678430" cy="267843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D84BFBD7-3B2B-044D-790A-00AE366F601E}"/>
                </a:ext>
              </a:extLst>
            </p:cNvPr>
            <p:cNvGrpSpPr/>
            <p:nvPr/>
          </p:nvGrpSpPr>
          <p:grpSpPr>
            <a:xfrm>
              <a:off x="1812494" y="3128697"/>
              <a:ext cx="863641" cy="600606"/>
              <a:chOff x="915681" y="1755138"/>
              <a:chExt cx="1229029" cy="854711"/>
            </a:xfrm>
          </p:grpSpPr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D42ACA9D-36BA-DD8E-B770-415479DCF8B5}"/>
                  </a:ext>
                </a:extLst>
              </p:cNvPr>
              <p:cNvSpPr/>
              <p:nvPr/>
            </p:nvSpPr>
            <p:spPr>
              <a:xfrm>
                <a:off x="1008080" y="17551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B4C67E7-C8C2-BB5B-2A2F-026ADC5F9331}"/>
                  </a:ext>
                </a:extLst>
              </p:cNvPr>
              <p:cNvSpPr txBox="1"/>
              <p:nvPr/>
            </p:nvSpPr>
            <p:spPr>
              <a:xfrm>
                <a:off x="915681" y="1822365"/>
                <a:ext cx="1229029" cy="56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블랙리스트 </a:t>
                </a:r>
                <a:endPara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  <a:p>
                <a:pPr algn="ctr"/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설정</a:t>
                </a:r>
                <a:endParaRPr lang="ko-KR" altLang="en-US" sz="13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2687BA6-A335-C9E9-F94E-51C03F45B066}"/>
              </a:ext>
            </a:extLst>
          </p:cNvPr>
          <p:cNvGrpSpPr/>
          <p:nvPr/>
        </p:nvGrpSpPr>
        <p:grpSpPr>
          <a:xfrm>
            <a:off x="520688" y="3266036"/>
            <a:ext cx="3302024" cy="3302024"/>
            <a:chOff x="933450" y="2036445"/>
            <a:chExt cx="2678430" cy="267843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5E85FF7-774C-7AAF-86FB-CC1F2D90B5D0}"/>
                </a:ext>
              </a:extLst>
            </p:cNvPr>
            <p:cNvSpPr/>
            <p:nvPr/>
          </p:nvSpPr>
          <p:spPr>
            <a:xfrm>
              <a:off x="933450" y="2036445"/>
              <a:ext cx="2678430" cy="267843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F23EA07-DFEC-54B8-08B6-4725C41358E0}"/>
                </a:ext>
              </a:extLst>
            </p:cNvPr>
            <p:cNvGrpSpPr/>
            <p:nvPr/>
          </p:nvGrpSpPr>
          <p:grpSpPr>
            <a:xfrm>
              <a:off x="1812494" y="3128697"/>
              <a:ext cx="863641" cy="600606"/>
              <a:chOff x="915683" y="1755138"/>
              <a:chExt cx="1229030" cy="854711"/>
            </a:xfrm>
          </p:grpSpPr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F260009F-5B3D-FB89-7257-8B3E68056EE4}"/>
                  </a:ext>
                </a:extLst>
              </p:cNvPr>
              <p:cNvSpPr/>
              <p:nvPr/>
            </p:nvSpPr>
            <p:spPr>
              <a:xfrm>
                <a:off x="1008080" y="17551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489E9A-8584-8A7B-5A23-637CA0DA0354}"/>
                  </a:ext>
                </a:extLst>
              </p:cNvPr>
              <p:cNvSpPr txBox="1"/>
              <p:nvPr/>
            </p:nvSpPr>
            <p:spPr>
              <a:xfrm>
                <a:off x="915683" y="1822365"/>
                <a:ext cx="1229030" cy="56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300" dirty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영화 </a:t>
                </a: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사이트</a:t>
                </a:r>
                <a:endPara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  <a:p>
                <a:pPr algn="ctr"/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연동</a:t>
                </a:r>
                <a:endParaRPr lang="ko-KR" altLang="en-US" sz="13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29CE2A7-50BA-E91B-0CCC-EAA4E679389E}"/>
              </a:ext>
            </a:extLst>
          </p:cNvPr>
          <p:cNvGrpSpPr/>
          <p:nvPr/>
        </p:nvGrpSpPr>
        <p:grpSpPr>
          <a:xfrm>
            <a:off x="5676888" y="3372716"/>
            <a:ext cx="3302024" cy="3302024"/>
            <a:chOff x="933450" y="2036445"/>
            <a:chExt cx="2678430" cy="2678430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ADF4E41-A595-57AA-C102-3967E8A8C86D}"/>
                </a:ext>
              </a:extLst>
            </p:cNvPr>
            <p:cNvSpPr/>
            <p:nvPr/>
          </p:nvSpPr>
          <p:spPr>
            <a:xfrm>
              <a:off x="933450" y="2036445"/>
              <a:ext cx="2678430" cy="267843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AFBDC51B-008A-9B7F-762C-1B3F7DA17E2F}"/>
                </a:ext>
              </a:extLst>
            </p:cNvPr>
            <p:cNvGrpSpPr/>
            <p:nvPr/>
          </p:nvGrpSpPr>
          <p:grpSpPr>
            <a:xfrm>
              <a:off x="1877422" y="3128697"/>
              <a:ext cx="759450" cy="600606"/>
              <a:chOff x="1008080" y="1755138"/>
              <a:chExt cx="1080757" cy="854711"/>
            </a:xfrm>
          </p:grpSpPr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FD360FA8-1D51-89E1-A32A-BFF200BEA303}"/>
                  </a:ext>
                </a:extLst>
              </p:cNvPr>
              <p:cNvSpPr/>
              <p:nvPr/>
            </p:nvSpPr>
            <p:spPr>
              <a:xfrm>
                <a:off x="1008080" y="17551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418DF5-5438-5C41-4787-0EDCED534176}"/>
                  </a:ext>
                </a:extLst>
              </p:cNvPr>
              <p:cNvSpPr txBox="1"/>
              <p:nvPr/>
            </p:nvSpPr>
            <p:spPr>
              <a:xfrm>
                <a:off x="1052247" y="1842404"/>
                <a:ext cx="1036590" cy="56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이용자간 </a:t>
                </a:r>
                <a:endPara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rgbClr val="311989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  <a:p>
                <a:pPr algn="ctr"/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독서 </a:t>
                </a:r>
                <a:r>
                  <a:rPr lang="ko-KR" altLang="en-US" sz="1300" dirty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rgbClr val="311989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모임</a:t>
                </a: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0A3F47AD-9AE5-303B-9CEE-2E8398ED0FCA}"/>
              </a:ext>
            </a:extLst>
          </p:cNvPr>
          <p:cNvGrpSpPr/>
          <p:nvPr/>
        </p:nvGrpSpPr>
        <p:grpSpPr>
          <a:xfrm>
            <a:off x="8254988" y="3426056"/>
            <a:ext cx="3302024" cy="3302024"/>
            <a:chOff x="933450" y="2036445"/>
            <a:chExt cx="2678430" cy="267843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FA17B5F-0C9D-D843-BC9F-70422360121C}"/>
                </a:ext>
              </a:extLst>
            </p:cNvPr>
            <p:cNvSpPr/>
            <p:nvPr/>
          </p:nvSpPr>
          <p:spPr>
            <a:xfrm>
              <a:off x="933450" y="2036445"/>
              <a:ext cx="2678430" cy="267843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6F6C4FC9-6F60-CCBA-68FA-14071CECFB4A}"/>
                </a:ext>
              </a:extLst>
            </p:cNvPr>
            <p:cNvGrpSpPr/>
            <p:nvPr/>
          </p:nvGrpSpPr>
          <p:grpSpPr>
            <a:xfrm>
              <a:off x="1812494" y="3128697"/>
              <a:ext cx="863641" cy="600606"/>
              <a:chOff x="915684" y="1755138"/>
              <a:chExt cx="1229030" cy="854711"/>
            </a:xfrm>
          </p:grpSpPr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FB8DCCE6-AF27-711E-3243-86B9E2BD9D3D}"/>
                  </a:ext>
                </a:extLst>
              </p:cNvPr>
              <p:cNvSpPr/>
              <p:nvPr/>
            </p:nvSpPr>
            <p:spPr>
              <a:xfrm>
                <a:off x="1008080" y="17551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31198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42EA23A-96B8-621A-CA1A-989CD5DD6F21}"/>
                  </a:ext>
                </a:extLst>
              </p:cNvPr>
              <p:cNvSpPr txBox="1"/>
              <p:nvPr/>
            </p:nvSpPr>
            <p:spPr>
              <a:xfrm>
                <a:off x="915684" y="1822366"/>
                <a:ext cx="1229030" cy="56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300" dirty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이 달의 </a:t>
                </a:r>
                <a:endParaRPr lang="en-US" altLang="ko-KR" sz="13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  <a:p>
                <a:pPr algn="ctr"/>
                <a:r>
                  <a:rPr lang="ko-KR" altLang="en-US" sz="1300" dirty="0" err="1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다독자</a:t>
                </a: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 </a:t>
                </a:r>
                <a:r>
                  <a:rPr lang="ko-KR" altLang="en-US" sz="1300" dirty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선정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20688" y="1162916"/>
            <a:ext cx="3302024" cy="3302024"/>
            <a:chOff x="520688" y="1162916"/>
            <a:chExt cx="3302024" cy="330202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F07840E-6A84-4E37-05BA-E24E757239CF}"/>
                </a:ext>
              </a:extLst>
            </p:cNvPr>
            <p:cNvGrpSpPr/>
            <p:nvPr/>
          </p:nvGrpSpPr>
          <p:grpSpPr>
            <a:xfrm>
              <a:off x="520688" y="1162916"/>
              <a:ext cx="3302024" cy="3302024"/>
              <a:chOff x="933450" y="2036445"/>
              <a:chExt cx="2678430" cy="2678430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D2F59C82-318D-1224-968E-EAF03C7E99AE}"/>
                  </a:ext>
                </a:extLst>
              </p:cNvPr>
              <p:cNvSpPr/>
              <p:nvPr/>
            </p:nvSpPr>
            <p:spPr>
              <a:xfrm>
                <a:off x="933450" y="2036445"/>
                <a:ext cx="2678430" cy="267843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>
                <a:softEdge rad="571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B9DC1FA2-6F15-3354-A2E5-78FEF8C923BE}"/>
                  </a:ext>
                </a:extLst>
              </p:cNvPr>
              <p:cNvSpPr/>
              <p:nvPr/>
            </p:nvSpPr>
            <p:spPr>
              <a:xfrm>
                <a:off x="1877422" y="3128697"/>
                <a:ext cx="733789" cy="600606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31198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489E9A-8584-8A7B-5A23-637CA0DA0354}"/>
                </a:ext>
              </a:extLst>
            </p:cNvPr>
            <p:cNvSpPr txBox="1"/>
            <p:nvPr/>
          </p:nvSpPr>
          <p:spPr>
            <a:xfrm>
              <a:off x="1687749" y="2590628"/>
              <a:ext cx="89800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고유번호</a:t>
              </a:r>
              <a:endParaRPr lang="en-US" altLang="ko-KR" sz="13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  <a:p>
              <a:pPr algn="ctr"/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자동 입력</a:t>
              </a:r>
              <a:endParaRPr lang="ko-KR" altLang="en-US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098788" y="3319376"/>
            <a:ext cx="3302024" cy="3302024"/>
            <a:chOff x="3098788" y="3319376"/>
            <a:chExt cx="3302024" cy="3302024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F79FBA70-D2E3-5429-9C26-48E65391BD89}"/>
                </a:ext>
              </a:extLst>
            </p:cNvPr>
            <p:cNvGrpSpPr/>
            <p:nvPr/>
          </p:nvGrpSpPr>
          <p:grpSpPr>
            <a:xfrm>
              <a:off x="3098788" y="3319376"/>
              <a:ext cx="3302024" cy="3302024"/>
              <a:chOff x="933450" y="2036445"/>
              <a:chExt cx="2678430" cy="2678430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5F69A13A-7D87-1A78-3361-C9F96AABD91C}"/>
                  </a:ext>
                </a:extLst>
              </p:cNvPr>
              <p:cNvSpPr/>
              <p:nvPr/>
            </p:nvSpPr>
            <p:spPr>
              <a:xfrm>
                <a:off x="933450" y="2036445"/>
                <a:ext cx="2678430" cy="267843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>
                <a:softEdge rad="571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BCD3C177-3E6C-87D2-3834-C3ED144F117D}"/>
                  </a:ext>
                </a:extLst>
              </p:cNvPr>
              <p:cNvSpPr/>
              <p:nvPr/>
            </p:nvSpPr>
            <p:spPr>
              <a:xfrm>
                <a:off x="1877422" y="3128697"/>
                <a:ext cx="733789" cy="600606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31198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489E9A-8584-8A7B-5A23-637CA0DA0354}"/>
                </a:ext>
              </a:extLst>
            </p:cNvPr>
            <p:cNvSpPr txBox="1"/>
            <p:nvPr/>
          </p:nvSpPr>
          <p:spPr>
            <a:xfrm>
              <a:off x="4182492" y="4719267"/>
              <a:ext cx="10647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서점 사이트</a:t>
              </a:r>
              <a:endParaRPr lang="en-US" altLang="ko-KR" sz="13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  <a:p>
              <a:pPr algn="ctr"/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연동</a:t>
              </a:r>
              <a:endParaRPr lang="ko-KR" altLang="en-US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2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47F4B912-A705-3188-4CD6-A0419D9CCB20}"/>
              </a:ext>
            </a:extLst>
          </p:cNvPr>
          <p:cNvSpPr/>
          <p:nvPr/>
        </p:nvSpPr>
        <p:spPr>
          <a:xfrm>
            <a:off x="-5080" y="3155205"/>
            <a:ext cx="12197080" cy="3702795"/>
          </a:xfrm>
          <a:prstGeom prst="rect">
            <a:avLst/>
          </a:prstGeom>
          <a:solidFill>
            <a:srgbClr val="532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BC63F9C1-1FFF-EA7F-85B9-2B63BE2A7401}"/>
              </a:ext>
            </a:extLst>
          </p:cNvPr>
          <p:cNvSpPr/>
          <p:nvPr/>
        </p:nvSpPr>
        <p:spPr>
          <a:xfrm>
            <a:off x="334963" y="3659284"/>
            <a:ext cx="11522075" cy="2649123"/>
          </a:xfrm>
          <a:prstGeom prst="round2SameRect">
            <a:avLst>
              <a:gd name="adj1" fmla="val 7872"/>
              <a:gd name="adj2" fmla="val 0"/>
            </a:avLst>
          </a:prstGeom>
          <a:gradFill>
            <a:gsLst>
              <a:gs pos="0">
                <a:srgbClr val="311989"/>
              </a:gs>
              <a:gs pos="9400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2CB9C48-1BBF-86ED-A2EC-FED560AEBA0E}"/>
              </a:ext>
            </a:extLst>
          </p:cNvPr>
          <p:cNvSpPr/>
          <p:nvPr/>
        </p:nvSpPr>
        <p:spPr>
          <a:xfrm>
            <a:off x="0" y="532448"/>
            <a:ext cx="2171700" cy="827420"/>
          </a:xfrm>
          <a:prstGeom prst="rtTriangle">
            <a:avLst/>
          </a:prstGeom>
          <a:gradFill>
            <a:gsLst>
              <a:gs pos="100000">
                <a:srgbClr val="3B1EA6">
                  <a:alpha val="70000"/>
                </a:srgbClr>
              </a:gs>
              <a:gs pos="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1FBE6-2E32-EEF0-1012-9F91BE197112}"/>
              </a:ext>
            </a:extLst>
          </p:cNvPr>
          <p:cNvSpPr txBox="1"/>
          <p:nvPr/>
        </p:nvSpPr>
        <p:spPr>
          <a:xfrm>
            <a:off x="10166350" y="35195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YPTLAB</a:t>
            </a:r>
          </a:p>
          <a:p>
            <a:pPr algn="r"/>
            <a:r>
              <a:rPr lang="en-US" altLang="ko-KR" sz="11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PRESENTATION DESIGN</a:t>
            </a:r>
            <a:endParaRPr lang="ko-KR" altLang="en-US" sz="11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97F1030-AF00-BF22-8520-5AF57F4A7549}"/>
              </a:ext>
            </a:extLst>
          </p:cNvPr>
          <p:cNvGrpSpPr/>
          <p:nvPr/>
        </p:nvGrpSpPr>
        <p:grpSpPr>
          <a:xfrm>
            <a:off x="492046" y="1702577"/>
            <a:ext cx="10918349" cy="3053697"/>
            <a:chOff x="347211" y="1847357"/>
            <a:chExt cx="10918349" cy="305369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0B40ABA-356E-84A8-56D8-5579A865A7A7}"/>
                </a:ext>
              </a:extLst>
            </p:cNvPr>
            <p:cNvGrpSpPr/>
            <p:nvPr/>
          </p:nvGrpSpPr>
          <p:grpSpPr>
            <a:xfrm>
              <a:off x="347211" y="1847357"/>
              <a:ext cx="3389947" cy="3053697"/>
              <a:chOff x="509136" y="2714623"/>
              <a:chExt cx="3389947" cy="3053697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D8E12575-E57F-2522-A573-FCD30752B91A}"/>
                  </a:ext>
                </a:extLst>
              </p:cNvPr>
              <p:cNvSpPr/>
              <p:nvPr/>
            </p:nvSpPr>
            <p:spPr>
              <a:xfrm>
                <a:off x="900748" y="2930720"/>
                <a:ext cx="2998335" cy="2837600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gradFill flip="none" rotWithShape="1">
                  <a:gsLst>
                    <a:gs pos="0">
                      <a:srgbClr val="532FD9"/>
                    </a:gs>
                    <a:gs pos="100000">
                      <a:srgbClr val="AD9BED"/>
                    </a:gs>
                  </a:gsLst>
                  <a:lin ang="5400000" scaled="1"/>
                  <a:tileRect/>
                </a:gradFill>
              </a:ln>
              <a:effectLst>
                <a:innerShdw blurRad="88900" dist="50800" dir="13500000">
                  <a:schemeClr val="tx1">
                    <a:lumMod val="75000"/>
                    <a:lumOff val="25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D518A4E9-CE49-0054-136A-6BCE936C9D4B}"/>
                  </a:ext>
                </a:extLst>
              </p:cNvPr>
              <p:cNvSpPr/>
              <p:nvPr/>
            </p:nvSpPr>
            <p:spPr>
              <a:xfrm flipH="1">
                <a:off x="509136" y="2714623"/>
                <a:ext cx="805796" cy="600077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79808E-3B44-B91C-F2EC-7F030867FD8D}"/>
                  </a:ext>
                </a:extLst>
              </p:cNvPr>
              <p:cNvSpPr txBox="1"/>
              <p:nvPr/>
            </p:nvSpPr>
            <p:spPr>
              <a:xfrm>
                <a:off x="606436" y="2730665"/>
                <a:ext cx="5886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Q1.</a:t>
                </a:r>
                <a:endParaRPr lang="ko-KR" altLang="en-US" sz="20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9271B-C982-C503-CD4F-48CB8E45FF1E}"/>
                  </a:ext>
                </a:extLst>
              </p:cNvPr>
              <p:cNvSpPr txBox="1"/>
              <p:nvPr/>
            </p:nvSpPr>
            <p:spPr>
              <a:xfrm>
                <a:off x="1056616" y="3256598"/>
                <a:ext cx="21114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인공지능 서비스 고려</a:t>
                </a:r>
                <a:endParaRPr lang="ko-KR" altLang="en-US" sz="16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D7C71B7-7DF2-BA36-3D62-DB7B6A8CB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132" y="3878619"/>
                <a:ext cx="2314018" cy="0"/>
              </a:xfrm>
              <a:prstGeom prst="line">
                <a:avLst/>
              </a:prstGeom>
              <a:ln>
                <a:solidFill>
                  <a:srgbClr val="3B1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818AF-0E83-CB99-0C04-441BA1C297A3}"/>
                  </a:ext>
                </a:extLst>
              </p:cNvPr>
              <p:cNvSpPr txBox="1"/>
              <p:nvPr/>
            </p:nvSpPr>
            <p:spPr>
              <a:xfrm>
                <a:off x="1098318" y="3888513"/>
                <a:ext cx="2673581" cy="99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게임</a:t>
                </a:r>
                <a:endPara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영화 예매 </a:t>
                </a:r>
                <a:r>
                  <a:rPr lang="en-US" altLang="ko-KR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– </a:t>
                </a: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인기 영화 추천</a:t>
                </a:r>
                <a:endPara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냉장고 </a:t>
                </a:r>
                <a:r>
                  <a:rPr lang="en-US" altLang="ko-KR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– </a:t>
                </a: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소비 성향 분석</a:t>
                </a:r>
                <a:endParaRPr lang="en-US" altLang="ko-KR" sz="13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232DBCE-E910-DB1B-175C-5D27239B3625}"/>
                </a:ext>
              </a:extLst>
            </p:cNvPr>
            <p:cNvGrpSpPr/>
            <p:nvPr/>
          </p:nvGrpSpPr>
          <p:grpSpPr>
            <a:xfrm>
              <a:off x="4111412" y="1847357"/>
              <a:ext cx="3389947" cy="3053697"/>
              <a:chOff x="509136" y="2714623"/>
              <a:chExt cx="3389947" cy="3053697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4CA4D64-BAC5-514D-7D7F-463E405886B8}"/>
                  </a:ext>
                </a:extLst>
              </p:cNvPr>
              <p:cNvSpPr/>
              <p:nvPr/>
            </p:nvSpPr>
            <p:spPr>
              <a:xfrm>
                <a:off x="900748" y="2930720"/>
                <a:ext cx="2998335" cy="2837600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gradFill flip="none" rotWithShape="1">
                  <a:gsLst>
                    <a:gs pos="0">
                      <a:srgbClr val="532FD9"/>
                    </a:gs>
                    <a:gs pos="100000">
                      <a:srgbClr val="AD9BED"/>
                    </a:gs>
                  </a:gsLst>
                  <a:lin ang="5400000" scaled="1"/>
                  <a:tileRect/>
                </a:gradFill>
              </a:ln>
              <a:effectLst>
                <a:innerShdw blurRad="88900" dist="50800" dir="13500000">
                  <a:schemeClr val="tx1">
                    <a:lumMod val="75000"/>
                    <a:lumOff val="25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CFA29991-DE3D-5C4A-C6D3-DE66B2D82A1F}"/>
                  </a:ext>
                </a:extLst>
              </p:cNvPr>
              <p:cNvSpPr/>
              <p:nvPr/>
            </p:nvSpPr>
            <p:spPr>
              <a:xfrm flipH="1">
                <a:off x="509136" y="2714623"/>
                <a:ext cx="805796" cy="600077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F2FCFA-80B4-0CD3-5824-F9EEB7418608}"/>
                  </a:ext>
                </a:extLst>
              </p:cNvPr>
              <p:cNvSpPr txBox="1"/>
              <p:nvPr/>
            </p:nvSpPr>
            <p:spPr>
              <a:xfrm>
                <a:off x="606436" y="2730665"/>
                <a:ext cx="5886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Q2.</a:t>
                </a:r>
                <a:endParaRPr lang="ko-KR" altLang="en-US" sz="20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8CB6DD-E6D3-DA75-8706-62318DF4FA2B}"/>
                  </a:ext>
                </a:extLst>
              </p:cNvPr>
              <p:cNvSpPr txBox="1"/>
              <p:nvPr/>
            </p:nvSpPr>
            <p:spPr>
              <a:xfrm>
                <a:off x="1056616" y="3256598"/>
                <a:ext cx="21515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공공 데이터 사용 가능</a:t>
                </a:r>
                <a:endParaRPr lang="ko-KR" altLang="en-US" sz="16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3EBBBED-79F2-5682-CCE7-3F58B1B7F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132" y="3878619"/>
                <a:ext cx="2314018" cy="0"/>
              </a:xfrm>
              <a:prstGeom prst="line">
                <a:avLst/>
              </a:prstGeom>
              <a:ln>
                <a:solidFill>
                  <a:srgbClr val="3B1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D90F7A-DF44-8C29-6505-C3127ED54965}"/>
                  </a:ext>
                </a:extLst>
              </p:cNvPr>
              <p:cNvSpPr txBox="1"/>
              <p:nvPr/>
            </p:nvSpPr>
            <p:spPr>
              <a:xfrm>
                <a:off x="1098318" y="3888513"/>
                <a:ext cx="2673581" cy="99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지도</a:t>
                </a:r>
                <a:endPara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노선도</a:t>
                </a:r>
                <a:endPara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최단 경로 계산</a:t>
                </a:r>
                <a:endParaRPr lang="en-US" altLang="ko-KR" sz="13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C1322FE-741C-870A-8A08-4A364FDCCC31}"/>
                </a:ext>
              </a:extLst>
            </p:cNvPr>
            <p:cNvGrpSpPr/>
            <p:nvPr/>
          </p:nvGrpSpPr>
          <p:grpSpPr>
            <a:xfrm>
              <a:off x="7875613" y="1847357"/>
              <a:ext cx="3389947" cy="3053697"/>
              <a:chOff x="509136" y="2714623"/>
              <a:chExt cx="3389947" cy="3053697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F1F118D0-9A20-34EC-555D-8DE196C5A873}"/>
                  </a:ext>
                </a:extLst>
              </p:cNvPr>
              <p:cNvSpPr/>
              <p:nvPr/>
            </p:nvSpPr>
            <p:spPr>
              <a:xfrm>
                <a:off x="900748" y="2930720"/>
                <a:ext cx="2998335" cy="2837600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gradFill flip="none" rotWithShape="1">
                  <a:gsLst>
                    <a:gs pos="0">
                      <a:srgbClr val="532FD9"/>
                    </a:gs>
                    <a:gs pos="100000">
                      <a:srgbClr val="AD9BED"/>
                    </a:gs>
                  </a:gsLst>
                  <a:lin ang="5400000" scaled="1"/>
                  <a:tileRect/>
                </a:gradFill>
              </a:ln>
              <a:effectLst>
                <a:innerShdw blurRad="88900" dist="50800" dir="13500000">
                  <a:schemeClr val="tx1">
                    <a:lumMod val="75000"/>
                    <a:lumOff val="25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DFBEF04-5CB5-D439-893C-312A68277B34}"/>
                  </a:ext>
                </a:extLst>
              </p:cNvPr>
              <p:cNvSpPr/>
              <p:nvPr/>
            </p:nvSpPr>
            <p:spPr>
              <a:xfrm flipH="1">
                <a:off x="509136" y="2714623"/>
                <a:ext cx="805796" cy="600077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71BB3C-C38F-4A67-FB77-3205741CCA9A}"/>
                  </a:ext>
                </a:extLst>
              </p:cNvPr>
              <p:cNvSpPr txBox="1"/>
              <p:nvPr/>
            </p:nvSpPr>
            <p:spPr>
              <a:xfrm>
                <a:off x="606436" y="2730665"/>
                <a:ext cx="5886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Q3.</a:t>
                </a:r>
                <a:endParaRPr lang="ko-KR" altLang="en-US" sz="20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A65D1F-439D-B396-70B4-C810D5160DA4}"/>
                  </a:ext>
                </a:extLst>
              </p:cNvPr>
              <p:cNvSpPr txBox="1"/>
              <p:nvPr/>
            </p:nvSpPr>
            <p:spPr>
              <a:xfrm>
                <a:off x="1056616" y="3256598"/>
                <a:ext cx="27815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수업에서 배운 기능 활용</a:t>
                </a:r>
                <a:endParaRPr lang="en-US" altLang="ko-KR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r>
                  <a:rPr lang="ko-KR" altLang="en-US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파일 입력 </a:t>
                </a:r>
                <a:r>
                  <a:rPr lang="en-US" altLang="ko-KR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 </a:t>
                </a:r>
                <a:r>
                  <a:rPr lang="ko-KR" altLang="en-US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추가 </a:t>
                </a:r>
                <a:r>
                  <a:rPr lang="en-US" altLang="ko-KR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 </a:t>
                </a:r>
                <a:r>
                  <a:rPr lang="ko-KR" altLang="en-US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삭제 </a:t>
                </a:r>
                <a:r>
                  <a:rPr lang="en-US" altLang="ko-KR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 </a:t>
                </a:r>
                <a:r>
                  <a:rPr lang="ko-KR" altLang="en-US" sz="16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검색</a:t>
                </a:r>
                <a:endParaRPr lang="ko-KR" altLang="en-US" sz="16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2E3CD10-420F-541E-9F71-B0DF59E58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132" y="3878619"/>
                <a:ext cx="2314018" cy="0"/>
              </a:xfrm>
              <a:prstGeom prst="line">
                <a:avLst/>
              </a:prstGeom>
              <a:ln>
                <a:solidFill>
                  <a:srgbClr val="3B1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D3B4EC-15B5-331D-A5EC-F4BC34BE3C3B}"/>
                  </a:ext>
                </a:extLst>
              </p:cNvPr>
              <p:cNvSpPr txBox="1"/>
              <p:nvPr/>
            </p:nvSpPr>
            <p:spPr>
              <a:xfrm>
                <a:off x="1098318" y="3888513"/>
                <a:ext cx="2673581" cy="353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HRD </a:t>
                </a:r>
                <a:r>
                  <a:rPr lang="ko-KR" altLang="en-US" sz="1300" dirty="0" err="1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어플</a:t>
                </a:r>
                <a:r>
                  <a:rPr lang="ko-KR" altLang="en-US" sz="1300" dirty="0" smtClean="0">
                    <a:ln>
                      <a:solidFill>
                        <a:srgbClr val="58A38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출석 관리</a:t>
                </a:r>
                <a:endParaRPr lang="en-US" altLang="ko-KR" sz="1300" dirty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5D2BF5-007F-50F9-0390-EA6BFCA69D84}"/>
              </a:ext>
            </a:extLst>
          </p:cNvPr>
          <p:cNvSpPr txBox="1"/>
          <p:nvPr/>
        </p:nvSpPr>
        <p:spPr>
          <a:xfrm>
            <a:off x="834646" y="4264877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 데이터 사용 불가</a:t>
            </a:r>
            <a:endParaRPr lang="en-US" altLang="ko-KR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>
                  <a:alpha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1928B8-8A73-10EA-8F2A-9ADA6F070AB7}"/>
              </a:ext>
            </a:extLst>
          </p:cNvPr>
          <p:cNvSpPr txBox="1"/>
          <p:nvPr/>
        </p:nvSpPr>
        <p:spPr>
          <a:xfrm>
            <a:off x="4685958" y="4264877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이용의 어려움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>
                  <a:alpha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60E447-76A7-3FFD-D3BF-1AC09EABAE87}"/>
              </a:ext>
            </a:extLst>
          </p:cNvPr>
          <p:cNvSpPr txBox="1"/>
          <p:nvPr/>
        </p:nvSpPr>
        <p:spPr>
          <a:xfrm>
            <a:off x="8389278" y="4264877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알림 문자 기능 실현의</a:t>
            </a:r>
            <a:endParaRPr lang="en-US" altLang="ko-KR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>
                  <a:alpha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어려움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>
                  <a:alpha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60C88-20C0-E072-DC2C-D91358D65626}"/>
              </a:ext>
            </a:extLst>
          </p:cNvPr>
          <p:cNvSpPr txBox="1"/>
          <p:nvPr/>
        </p:nvSpPr>
        <p:spPr>
          <a:xfrm>
            <a:off x="723385" y="5665673"/>
            <a:ext cx="10745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 관리 프로그램</a:t>
            </a:r>
            <a:endParaRPr lang="en-US" altLang="ko-KR" sz="28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성향 분석</a:t>
            </a:r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인기 도서 추천</a:t>
            </a:r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 도서관 도서 데이터 사용</a:t>
            </a:r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수업 간 배운 기능 적극 활용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E6BEC70-8B2F-F1D8-CA88-D176BA499EE1}"/>
              </a:ext>
            </a:extLst>
          </p:cNvPr>
          <p:cNvCxnSpPr>
            <a:cxnSpLocks/>
          </p:cNvCxnSpPr>
          <p:nvPr/>
        </p:nvCxnSpPr>
        <p:spPr>
          <a:xfrm>
            <a:off x="559788" y="5526650"/>
            <a:ext cx="110740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890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01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en-US" altLang="ko-KR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주제 선정 및 기획 의도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8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2A996-683E-65E5-89C2-8D1C1CF409D4}"/>
              </a:ext>
            </a:extLst>
          </p:cNvPr>
          <p:cNvSpPr txBox="1"/>
          <p:nvPr/>
        </p:nvSpPr>
        <p:spPr>
          <a:xfrm>
            <a:off x="10166350" y="35195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YPTLAB</a:t>
            </a:r>
          </a:p>
          <a:p>
            <a:pPr algn="r"/>
            <a:r>
              <a:rPr lang="en-US" altLang="ko-KR" sz="11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PRESENTATION DESIGN</a:t>
            </a:r>
            <a:endParaRPr lang="ko-KR" altLang="en-US" sz="11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2CB9C48-1BBF-86ED-A2EC-FED560AEBA0E}"/>
              </a:ext>
            </a:extLst>
          </p:cNvPr>
          <p:cNvSpPr/>
          <p:nvPr/>
        </p:nvSpPr>
        <p:spPr>
          <a:xfrm>
            <a:off x="0" y="532448"/>
            <a:ext cx="2171700" cy="827420"/>
          </a:xfrm>
          <a:prstGeom prst="rtTriangle">
            <a:avLst/>
          </a:prstGeom>
          <a:gradFill>
            <a:gsLst>
              <a:gs pos="100000">
                <a:srgbClr val="3B1EA6">
                  <a:alpha val="70000"/>
                </a:srgbClr>
              </a:gs>
              <a:gs pos="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1180304" y="686336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02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팀 구성 및 역할</a:t>
            </a:r>
          </a:p>
        </p:txBody>
      </p:sp>
      <p:sp>
        <p:nvSpPr>
          <p:cNvPr id="140" name="직각 삼각형 139">
            <a:extLst>
              <a:ext uri="{FF2B5EF4-FFF2-40B4-BE49-F238E27FC236}">
                <a16:creationId xmlns:a16="http://schemas.microsoft.com/office/drawing/2014/main" id="{F31FF077-30AB-8623-7736-D95454390C73}"/>
              </a:ext>
            </a:extLst>
          </p:cNvPr>
          <p:cNvSpPr/>
          <p:nvPr/>
        </p:nvSpPr>
        <p:spPr>
          <a:xfrm flipH="1">
            <a:off x="7861450" y="3091483"/>
            <a:ext cx="4330550" cy="3766517"/>
          </a:xfrm>
          <a:prstGeom prst="rtTriangle">
            <a:avLst/>
          </a:prstGeom>
          <a:gradFill flip="none" rotWithShape="1">
            <a:gsLst>
              <a:gs pos="100000">
                <a:srgbClr val="3B1EA6">
                  <a:alpha val="60000"/>
                </a:srgbClr>
              </a:gs>
              <a:gs pos="0">
                <a:srgbClr val="532FD9">
                  <a:alpha val="0"/>
                </a:srgb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E3BD83A-BAB6-8DD4-BA4E-147AA7935AF7}"/>
              </a:ext>
            </a:extLst>
          </p:cNvPr>
          <p:cNvSpPr txBox="1"/>
          <p:nvPr/>
        </p:nvSpPr>
        <p:spPr>
          <a:xfrm>
            <a:off x="266041" y="2021838"/>
            <a:ext cx="2990178" cy="700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#HASHTAG #HASHTAG</a:t>
            </a:r>
            <a:r>
              <a:rPr lang="ko-KR" altLang="en-US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#HASHTAG</a:t>
            </a:r>
            <a:endParaRPr lang="ko-KR" altLang="en-US" sz="14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>
                  <a:alpha val="3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#HASHTAG</a:t>
            </a:r>
            <a:r>
              <a:rPr lang="ko-KR" altLang="en-US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7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#HASHTAG</a:t>
            </a:r>
            <a:endParaRPr lang="ko-KR" altLang="en-US" sz="14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>
                  <a:alpha val="3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43311" y="1492740"/>
            <a:ext cx="6405455" cy="854711"/>
            <a:chOff x="5037245" y="2021838"/>
            <a:chExt cx="6405455" cy="854711"/>
          </a:xfrm>
        </p:grpSpPr>
        <p:grpSp>
          <p:nvGrpSpPr>
            <p:cNvPr id="124" name="그룹 123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037245" y="2218500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도서 정보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184176"/>
              <a:ext cx="4349268" cy="353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전체 </a:t>
              </a:r>
              <a:r>
                <a: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/ 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대여 중 </a:t>
              </a:r>
              <a:r>
                <a: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/ 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대여 가능에 따른 파일에 저장된 도서 목록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62060" y="2392897"/>
            <a:ext cx="6405456" cy="854711"/>
            <a:chOff x="5037244" y="2021838"/>
            <a:chExt cx="6405456" cy="854711"/>
          </a:xfrm>
        </p:grpSpPr>
        <p:grpSp>
          <p:nvGrpSpPr>
            <p:cNvPr id="150" name="그룹 149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037244" y="2218500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도서 검색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184176"/>
              <a:ext cx="287771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접근 방식에 따른 도서 세부 정보 출력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343310" y="3293667"/>
            <a:ext cx="6405456" cy="854711"/>
            <a:chOff x="5037244" y="2021838"/>
            <a:chExt cx="6405456" cy="854711"/>
          </a:xfrm>
        </p:grpSpPr>
        <p:grpSp>
          <p:nvGrpSpPr>
            <p:cNvPr id="156" name="그룹 155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037244" y="2218500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대여 기능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029801"/>
              <a:ext cx="4076757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대여 가능</a:t>
              </a:r>
              <a:r>
                <a: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/ 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불가능 상태에 따른 </a:t>
              </a:r>
              <a:r>
                <a:rPr lang="ko-KR" altLang="en-US" sz="130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데이터 처리</a:t>
              </a:r>
              <a:endParaRPr lang="en-US" altLang="ko-KR" sz="13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입력한 데이터 값과 자동 계산되는 날짜를 파일에 저장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462062" y="4194974"/>
            <a:ext cx="6405454" cy="854711"/>
            <a:chOff x="5037246" y="2021838"/>
            <a:chExt cx="6405454" cy="854711"/>
          </a:xfrm>
        </p:grpSpPr>
        <p:grpSp>
          <p:nvGrpSpPr>
            <p:cNvPr id="162" name="그룹 161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037246" y="2218500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반납 기능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184176"/>
              <a:ext cx="391164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대여 중인 도서를 기능에 따라 반납 </a:t>
              </a:r>
              <a:r>
                <a: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/ 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날짜 갱신 처리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343311" y="5094840"/>
            <a:ext cx="6405455" cy="854711"/>
            <a:chOff x="5037245" y="2021838"/>
            <a:chExt cx="6405455" cy="854711"/>
          </a:xfrm>
        </p:grpSpPr>
        <p:grpSp>
          <p:nvGrpSpPr>
            <p:cNvPr id="168" name="그룹 167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037245" y="2218500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도서 추천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184176"/>
              <a:ext cx="3145413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도서 제목 검색 횟수의 상위 </a:t>
              </a:r>
              <a:r>
                <a: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5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 도서 추천</a:t>
              </a:r>
              <a:endParaRPr lang="en-US" altLang="ko-KR" sz="13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62060" y="5993634"/>
            <a:ext cx="6405456" cy="854711"/>
            <a:chOff x="5037244" y="2021838"/>
            <a:chExt cx="6405456" cy="854711"/>
          </a:xfrm>
        </p:grpSpPr>
        <p:grpSp>
          <p:nvGrpSpPr>
            <p:cNvPr id="174" name="그룹 173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037244" y="2218500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도서 구매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041671"/>
              <a:ext cx="295946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err="1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구매하고자하는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도서 제목을 입력 시</a:t>
              </a:r>
              <a:endParaRPr lang="en-US" altLang="ko-KR" sz="13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제목</a:t>
              </a:r>
              <a:r>
                <a: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저자</a:t>
              </a:r>
              <a:r>
                <a: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 사이트</a:t>
              </a:r>
              <a:r>
                <a: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가격 정보 출력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6015290" y="1775765"/>
            <a:ext cx="6396020" cy="854711"/>
            <a:chOff x="5046680" y="2021838"/>
            <a:chExt cx="6396020" cy="854711"/>
          </a:xfrm>
        </p:grpSpPr>
        <p:grpSp>
          <p:nvGrpSpPr>
            <p:cNvPr id="180" name="그룹 179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168691" y="208787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관리자</a:t>
              </a:r>
              <a:endParaRPr lang="en-US" altLang="ko-KR" sz="16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로그인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184176"/>
              <a:ext cx="411362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관리자 파일에 등록된 </a:t>
              </a:r>
              <a:r>
                <a:rPr lang="en-US" altLang="ko-KR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ID/PW</a:t>
              </a: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를 입력 시 관리자 기능 추가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122625" y="2688186"/>
            <a:ext cx="6405456" cy="854711"/>
            <a:chOff x="5037244" y="2021838"/>
            <a:chExt cx="6405456" cy="854711"/>
          </a:xfrm>
        </p:grpSpPr>
        <p:grpSp>
          <p:nvGrpSpPr>
            <p:cNvPr id="186" name="그룹 185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037244" y="2218500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도서 추가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184176"/>
              <a:ext cx="264687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입력한 구조체 정보를 파일에 저장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6001901" y="3588728"/>
            <a:ext cx="6405456" cy="854711"/>
            <a:chOff x="5037244" y="2021838"/>
            <a:chExt cx="6405456" cy="85471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037244" y="2218500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도서 삭제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041675"/>
              <a:ext cx="3877985" cy="653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파일에 저장된 도서 정보를 조건으로 검색하고 삭제</a:t>
              </a:r>
              <a:endParaRPr lang="en-US" altLang="ko-KR" sz="13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또는 파일에 저장된 모든 도서 정보 삭제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6118668" y="4489274"/>
            <a:ext cx="6405456" cy="854711"/>
            <a:chOff x="5037244" y="2021838"/>
            <a:chExt cx="6405456" cy="85471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037244" y="2218500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도서 수정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029797"/>
              <a:ext cx="3512500" cy="653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파일에 저장된 도서 정보를 조건으로 검색하고</a:t>
              </a:r>
              <a:endParaRPr lang="en-US" altLang="ko-KR" sz="13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세부 메뉴에 따라 필요한 부분을 수정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6007377" y="5389816"/>
            <a:ext cx="6396020" cy="854711"/>
            <a:chOff x="5046680" y="2021838"/>
            <a:chExt cx="6396020" cy="854711"/>
          </a:xfrm>
        </p:grpSpPr>
        <p:grpSp>
          <p:nvGrpSpPr>
            <p:cNvPr id="204" name="그룹 203"/>
            <p:cNvGrpSpPr/>
            <p:nvPr/>
          </p:nvGrpSpPr>
          <p:grpSpPr>
            <a:xfrm>
              <a:off x="5046680" y="2021838"/>
              <a:ext cx="6396020" cy="854711"/>
              <a:chOff x="5046680" y="2021838"/>
              <a:chExt cx="6396020" cy="854711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DB3BE0BC-7180-194B-EC6D-F46E1041CBB8}"/>
                  </a:ext>
                </a:extLst>
              </p:cNvPr>
              <p:cNvSpPr/>
              <p:nvPr/>
            </p:nvSpPr>
            <p:spPr>
              <a:xfrm>
                <a:off x="5640388" y="2108554"/>
                <a:ext cx="5802312" cy="558446"/>
              </a:xfrm>
              <a:prstGeom prst="rect">
                <a:avLst/>
              </a:prstGeom>
              <a:gradFill flip="none" rotWithShape="1">
                <a:gsLst>
                  <a:gs pos="0">
                    <a:srgbClr val="532FD9">
                      <a:alpha val="10000"/>
                    </a:srgbClr>
                  </a:gs>
                  <a:gs pos="100000">
                    <a:srgbClr val="532FD9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자유형: 도형 32">
                <a:extLst>
                  <a:ext uri="{FF2B5EF4-FFF2-40B4-BE49-F238E27FC236}">
                    <a16:creationId xmlns:a16="http://schemas.microsoft.com/office/drawing/2014/main" id="{5D57FEDA-0C09-2D34-09AD-1AA6FE7A735B}"/>
                  </a:ext>
                </a:extLst>
              </p:cNvPr>
              <p:cNvSpPr/>
              <p:nvPr/>
            </p:nvSpPr>
            <p:spPr>
              <a:xfrm>
                <a:off x="5046680" y="2021838"/>
                <a:ext cx="1044240" cy="854711"/>
              </a:xfrm>
              <a:custGeom>
                <a:avLst/>
                <a:gdLst>
                  <a:gd name="connsiteX0" fmla="*/ 154044 w 3695700"/>
                  <a:gd name="connsiteY0" fmla="*/ 0 h 3497580"/>
                  <a:gd name="connsiteX1" fmla="*/ 3541656 w 3695700"/>
                  <a:gd name="connsiteY1" fmla="*/ 0 h 3497580"/>
                  <a:gd name="connsiteX2" fmla="*/ 3695700 w 3695700"/>
                  <a:gd name="connsiteY2" fmla="*/ 154044 h 3497580"/>
                  <a:gd name="connsiteX3" fmla="*/ 3695700 w 3695700"/>
                  <a:gd name="connsiteY3" fmla="*/ 2659380 h 3497580"/>
                  <a:gd name="connsiteX4" fmla="*/ 3695700 w 3695700"/>
                  <a:gd name="connsiteY4" fmla="*/ 2678167 h 3497580"/>
                  <a:gd name="connsiteX5" fmla="*/ 3695700 w 3695700"/>
                  <a:gd name="connsiteY5" fmla="*/ 3497580 h 3497580"/>
                  <a:gd name="connsiteX6" fmla="*/ 3060575 w 3695700"/>
                  <a:gd name="connsiteY6" fmla="*/ 2832211 h 3497580"/>
                  <a:gd name="connsiteX7" fmla="*/ 154044 w 3695700"/>
                  <a:gd name="connsiteY7" fmla="*/ 2832211 h 3497580"/>
                  <a:gd name="connsiteX8" fmla="*/ 0 w 3695700"/>
                  <a:gd name="connsiteY8" fmla="*/ 2678167 h 3497580"/>
                  <a:gd name="connsiteX9" fmla="*/ 0 w 3695700"/>
                  <a:gd name="connsiteY9" fmla="*/ 154044 h 3497580"/>
                  <a:gd name="connsiteX10" fmla="*/ 154044 w 3695700"/>
                  <a:gd name="connsiteY10" fmla="*/ 0 h 349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5700" h="3497580">
                    <a:moveTo>
                      <a:pt x="154044" y="0"/>
                    </a:moveTo>
                    <a:lnTo>
                      <a:pt x="3541656" y="0"/>
                    </a:lnTo>
                    <a:cubicBezTo>
                      <a:pt x="3626732" y="0"/>
                      <a:pt x="3695700" y="68968"/>
                      <a:pt x="3695700" y="154044"/>
                    </a:cubicBezTo>
                    <a:lnTo>
                      <a:pt x="3695700" y="2659380"/>
                    </a:lnTo>
                    <a:lnTo>
                      <a:pt x="3695700" y="2678167"/>
                    </a:lnTo>
                    <a:lnTo>
                      <a:pt x="3695700" y="3497580"/>
                    </a:lnTo>
                    <a:lnTo>
                      <a:pt x="3060575" y="2832211"/>
                    </a:lnTo>
                    <a:lnTo>
                      <a:pt x="154044" y="2832211"/>
                    </a:lnTo>
                    <a:cubicBezTo>
                      <a:pt x="68968" y="2832211"/>
                      <a:pt x="0" y="2763243"/>
                      <a:pt x="0" y="2678167"/>
                    </a:cubicBezTo>
                    <a:lnTo>
                      <a:pt x="0" y="154044"/>
                    </a:lnTo>
                    <a:cubicBezTo>
                      <a:pt x="0" y="68968"/>
                      <a:pt x="68968" y="0"/>
                      <a:pt x="154044" y="0"/>
                    </a:cubicBezTo>
                    <a:close/>
                  </a:path>
                </a:pathLst>
              </a:custGeom>
              <a:solidFill>
                <a:srgbClr val="532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9873E00-5E5C-E6D1-E252-801C86B9D1A4}"/>
                </a:ext>
              </a:extLst>
            </p:cNvPr>
            <p:cNvSpPr txBox="1"/>
            <p:nvPr/>
          </p:nvSpPr>
          <p:spPr>
            <a:xfrm>
              <a:off x="5168691" y="2076000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대여자</a:t>
              </a:r>
              <a:endParaRPr lang="en-US" altLang="ko-KR" sz="16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정보</a:t>
              </a:r>
              <a:endParaRPr lang="ko-KR" altLang="en-US" sz="16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FC2220-D90F-3244-6B60-77BBC12BF883}"/>
                </a:ext>
              </a:extLst>
            </p:cNvPr>
            <p:cNvSpPr txBox="1"/>
            <p:nvPr/>
          </p:nvSpPr>
          <p:spPr>
            <a:xfrm>
              <a:off x="6211576" y="2184176"/>
              <a:ext cx="4410182" cy="353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n>
                    <a:solidFill>
                      <a:srgbClr val="58A38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파일에 저장된 대여자 정보를 찾아 대여자 구조체 정보 출력</a:t>
              </a:r>
              <a:endParaRPr lang="en-US" altLang="ko-KR" sz="13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01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구조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8926617" y="3623919"/>
            <a:ext cx="2574337" cy="2178151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3294673" y="3619929"/>
            <a:ext cx="2574337" cy="2178151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073943" y="1897550"/>
            <a:ext cx="2574337" cy="2178151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466473" y="1847532"/>
            <a:ext cx="2574337" cy="2178151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3700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8595" y="1777827"/>
            <a:ext cx="2569749" cy="2180673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3216681" y="3555183"/>
            <a:ext cx="2574337" cy="2178151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0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5995951" y="1800320"/>
            <a:ext cx="2569749" cy="2180673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31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8848625" y="3555183"/>
            <a:ext cx="2574337" cy="2178151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7"/>
            <a:ext cx="4133850" cy="967893"/>
            <a:chOff x="0" y="645007"/>
            <a:chExt cx="4133850" cy="103408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7"/>
              <a:ext cx="190500" cy="1031394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34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01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en-US" altLang="ko-KR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357" y="2505416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" panose="020B0500000000000000" pitchFamily="34" charset="-127"/>
              </a:rPr>
              <a:t>1 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/>
              </a:rPr>
              <a:t>보유 도서 확인</a:t>
            </a:r>
            <a:endParaRPr lang="en-US" altLang="ko-KR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3902" y="4103196"/>
            <a:ext cx="1479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2 </a:t>
            </a:r>
            <a:r>
              <a:rPr lang="ko-KR" altLang="en-US" dirty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대여</a:t>
            </a:r>
            <a:r>
              <a:rPr lang="en-US" altLang="ko-KR" dirty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&amp;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반납</a:t>
            </a:r>
            <a:endParaRPr lang="en-US" altLang="ko-KR" dirty="0">
              <a:ln>
                <a:solidFill>
                  <a:srgbClr val="58A387">
                    <a:alpha val="0"/>
                  </a:srgbClr>
                </a:solidFill>
              </a:ln>
              <a:latin typeface="Noto Sans KR Black" panose="020B0A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en-US" altLang="ko-KR" dirty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연체 </a:t>
            </a:r>
            <a:r>
              <a:rPr lang="ko-KR" altLang="en-US" dirty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46341" y="4241695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4 </a:t>
            </a:r>
            <a:r>
              <a:rPr lang="ko-KR" altLang="en-US" dirty="0" smtClean="0">
                <a:ln>
                  <a:solidFill>
                    <a:srgbClr val="58A387">
                      <a:alpha val="0"/>
                    </a:srgbClr>
                  </a:solidFill>
                </a:ln>
                <a:latin typeface="Noto Sans KR Black" panose="020B0A00000000000000" pitchFamily="34" charset="-127"/>
                <a:ea typeface="Noto Sans KR" panose="020B0500000000000000" pitchFamily="34" charset="-127"/>
              </a:rPr>
              <a:t>독서 장려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latin typeface="Noto Sans KR Black" panose="020B0A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8549" y="2366916"/>
            <a:ext cx="1404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ea"/>
              </a:rPr>
              <a:t>3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도서 관련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</a:rPr>
              <a:t> 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</a:rPr>
              <a:t>영화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13408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alphaModFix amt="3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3975C24-0BA7-B0D8-8E67-7E0E1E505A60}"/>
              </a:ext>
            </a:extLst>
          </p:cNvPr>
          <p:cNvCxnSpPr>
            <a:cxnSpLocks/>
          </p:cNvCxnSpPr>
          <p:nvPr/>
        </p:nvCxnSpPr>
        <p:spPr>
          <a:xfrm>
            <a:off x="6087" y="2882510"/>
            <a:ext cx="12181414" cy="0"/>
          </a:xfrm>
          <a:prstGeom prst="line">
            <a:avLst/>
          </a:prstGeom>
          <a:ln>
            <a:solidFill>
              <a:srgbClr val="3B1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2CB9C48-1BBF-86ED-A2EC-FED560AEBA0E}"/>
              </a:ext>
            </a:extLst>
          </p:cNvPr>
          <p:cNvSpPr/>
          <p:nvPr/>
        </p:nvSpPr>
        <p:spPr>
          <a:xfrm>
            <a:off x="0" y="532448"/>
            <a:ext cx="2171700" cy="827420"/>
          </a:xfrm>
          <a:prstGeom prst="rtTriangle">
            <a:avLst/>
          </a:prstGeom>
          <a:gradFill>
            <a:gsLst>
              <a:gs pos="100000">
                <a:srgbClr val="3B1EA6">
                  <a:alpha val="70000"/>
                </a:srgbClr>
              </a:gs>
              <a:gs pos="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02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구성 및 역할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046013" y="2317750"/>
            <a:ext cx="10109380" cy="4146549"/>
            <a:chOff x="1046013" y="2317750"/>
            <a:chExt cx="10109380" cy="4146549"/>
          </a:xfrm>
        </p:grpSpPr>
        <p:grpSp>
          <p:nvGrpSpPr>
            <p:cNvPr id="18" name="그룹 17"/>
            <p:cNvGrpSpPr/>
            <p:nvPr/>
          </p:nvGrpSpPr>
          <p:grpSpPr>
            <a:xfrm>
              <a:off x="1046013" y="2317750"/>
              <a:ext cx="10109380" cy="4146549"/>
              <a:chOff x="1046013" y="2317750"/>
              <a:chExt cx="10109380" cy="4146549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046013" y="2317750"/>
                <a:ext cx="1861837" cy="4146549"/>
                <a:chOff x="1046013" y="2317750"/>
                <a:chExt cx="1861837" cy="4146549"/>
              </a:xfrm>
            </p:grpSpPr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ADEA1B24-DAC5-0BCA-A01A-30DE8C8C31A0}"/>
                    </a:ext>
                  </a:extLst>
                </p:cNvPr>
                <p:cNvGrpSpPr/>
                <p:nvPr/>
              </p:nvGrpSpPr>
              <p:grpSpPr>
                <a:xfrm>
                  <a:off x="1284242" y="2317750"/>
                  <a:ext cx="698227" cy="571499"/>
                  <a:chOff x="1008080" y="1755138"/>
                  <a:chExt cx="1044240" cy="854711"/>
                </a:xfrm>
              </p:grpSpPr>
              <p:sp>
                <p:nvSpPr>
                  <p:cNvPr id="96" name="자유형: 도형 95">
                    <a:extLst>
                      <a:ext uri="{FF2B5EF4-FFF2-40B4-BE49-F238E27FC236}">
                        <a16:creationId xmlns:a16="http://schemas.microsoft.com/office/drawing/2014/main" id="{72DCB43E-9EE3-143B-386B-AFCC35EFC340}"/>
                      </a:ext>
                    </a:extLst>
                  </p:cNvPr>
                  <p:cNvSpPr/>
                  <p:nvPr/>
                </p:nvSpPr>
                <p:spPr>
                  <a:xfrm>
                    <a:off x="1008080" y="1755138"/>
                    <a:ext cx="1044240" cy="854711"/>
                  </a:xfrm>
                  <a:custGeom>
                    <a:avLst/>
                    <a:gdLst>
                      <a:gd name="connsiteX0" fmla="*/ 154044 w 3695700"/>
                      <a:gd name="connsiteY0" fmla="*/ 0 h 3497580"/>
                      <a:gd name="connsiteX1" fmla="*/ 3541656 w 3695700"/>
                      <a:gd name="connsiteY1" fmla="*/ 0 h 3497580"/>
                      <a:gd name="connsiteX2" fmla="*/ 3695700 w 3695700"/>
                      <a:gd name="connsiteY2" fmla="*/ 154044 h 3497580"/>
                      <a:gd name="connsiteX3" fmla="*/ 3695700 w 3695700"/>
                      <a:gd name="connsiteY3" fmla="*/ 2659380 h 3497580"/>
                      <a:gd name="connsiteX4" fmla="*/ 3695700 w 3695700"/>
                      <a:gd name="connsiteY4" fmla="*/ 2678167 h 3497580"/>
                      <a:gd name="connsiteX5" fmla="*/ 3695700 w 3695700"/>
                      <a:gd name="connsiteY5" fmla="*/ 3497580 h 3497580"/>
                      <a:gd name="connsiteX6" fmla="*/ 3060575 w 3695700"/>
                      <a:gd name="connsiteY6" fmla="*/ 2832211 h 3497580"/>
                      <a:gd name="connsiteX7" fmla="*/ 154044 w 3695700"/>
                      <a:gd name="connsiteY7" fmla="*/ 2832211 h 3497580"/>
                      <a:gd name="connsiteX8" fmla="*/ 0 w 3695700"/>
                      <a:gd name="connsiteY8" fmla="*/ 2678167 h 3497580"/>
                      <a:gd name="connsiteX9" fmla="*/ 0 w 3695700"/>
                      <a:gd name="connsiteY9" fmla="*/ 154044 h 3497580"/>
                      <a:gd name="connsiteX10" fmla="*/ 154044 w 3695700"/>
                      <a:gd name="connsiteY10" fmla="*/ 0 h 349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95700" h="3497580">
                        <a:moveTo>
                          <a:pt x="154044" y="0"/>
                        </a:moveTo>
                        <a:lnTo>
                          <a:pt x="3541656" y="0"/>
                        </a:lnTo>
                        <a:cubicBezTo>
                          <a:pt x="3626732" y="0"/>
                          <a:pt x="3695700" y="68968"/>
                          <a:pt x="3695700" y="154044"/>
                        </a:cubicBezTo>
                        <a:lnTo>
                          <a:pt x="3695700" y="2659380"/>
                        </a:lnTo>
                        <a:lnTo>
                          <a:pt x="3695700" y="2678167"/>
                        </a:lnTo>
                        <a:lnTo>
                          <a:pt x="3695700" y="3497580"/>
                        </a:lnTo>
                        <a:lnTo>
                          <a:pt x="3060575" y="2832211"/>
                        </a:lnTo>
                        <a:lnTo>
                          <a:pt x="154044" y="2832211"/>
                        </a:lnTo>
                        <a:cubicBezTo>
                          <a:pt x="68968" y="2832211"/>
                          <a:pt x="0" y="2763243"/>
                          <a:pt x="0" y="2678167"/>
                        </a:cubicBezTo>
                        <a:lnTo>
                          <a:pt x="0" y="154044"/>
                        </a:lnTo>
                        <a:cubicBezTo>
                          <a:pt x="0" y="68968"/>
                          <a:pt x="68968" y="0"/>
                          <a:pt x="154044" y="0"/>
                        </a:cubicBezTo>
                        <a:close/>
                      </a:path>
                    </a:pathLst>
                  </a:custGeom>
                  <a:solidFill>
                    <a:srgbClr val="3B1EA6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BD4B28D-45CE-DF42-912C-E13221CA9D33}"/>
                      </a:ext>
                    </a:extLst>
                  </p:cNvPr>
                  <p:cNvSpPr txBox="1"/>
                  <p:nvPr/>
                </p:nvSpPr>
                <p:spPr>
                  <a:xfrm>
                    <a:off x="1262651" y="1894819"/>
                    <a:ext cx="535096" cy="391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1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Noto Sans KR Black" panose="020B0A00000000000000" pitchFamily="34" charset="-127"/>
                        <a:ea typeface="Noto Sans KR Black" panose="020B0A00000000000000" pitchFamily="34" charset="-127"/>
                      </a:rPr>
                      <a:t>01</a:t>
                    </a:r>
                    <a:endParaRPr lang="ko-KR" altLang="en-US" sz="1100" dirty="0">
                      <a:ln>
                        <a:solidFill>
                          <a:srgbClr val="58A387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Noto Sans KR Black" panose="020B0A00000000000000" pitchFamily="34" charset="-127"/>
                      <a:ea typeface="Noto Sans KR Black" panose="020B0A00000000000000" pitchFamily="34" charset="-127"/>
                    </a:endParaRPr>
                  </a:p>
                </p:txBody>
              </p: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1046013" y="2539144"/>
                  <a:ext cx="1861837" cy="3925155"/>
                  <a:chOff x="1046013" y="2539144"/>
                  <a:chExt cx="1861837" cy="3925155"/>
                </a:xfrm>
              </p:grpSpPr>
              <p:sp>
                <p:nvSpPr>
                  <p:cNvPr id="113" name="사각형: 둥근 위쪽 모서리 112">
                    <a:extLst>
                      <a:ext uri="{FF2B5EF4-FFF2-40B4-BE49-F238E27FC236}">
                        <a16:creationId xmlns:a16="http://schemas.microsoft.com/office/drawing/2014/main" id="{7C74B793-2AB6-8A4F-57EF-ED181E28C2CA}"/>
                      </a:ext>
                    </a:extLst>
                  </p:cNvPr>
                  <p:cNvSpPr/>
                  <p:nvPr/>
                </p:nvSpPr>
                <p:spPr>
                  <a:xfrm>
                    <a:off x="1046013" y="2539144"/>
                    <a:ext cx="1861837" cy="3925155"/>
                  </a:xfrm>
                  <a:prstGeom prst="round2SameRect">
                    <a:avLst>
                      <a:gd name="adj1" fmla="val 7872"/>
                      <a:gd name="adj2" fmla="val 0"/>
                    </a:avLst>
                  </a:prstGeom>
                  <a:gradFill>
                    <a:gsLst>
                      <a:gs pos="0">
                        <a:srgbClr val="532FD9">
                          <a:alpha val="30000"/>
                        </a:srgbClr>
                      </a:gs>
                      <a:gs pos="94000">
                        <a:srgbClr val="532FD9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1DAA3D8B-9CD1-09EE-93E9-81E83B135A11}"/>
                      </a:ext>
                    </a:extLst>
                  </p:cNvPr>
                  <p:cNvGrpSpPr/>
                  <p:nvPr/>
                </p:nvGrpSpPr>
                <p:grpSpPr>
                  <a:xfrm>
                    <a:off x="1098319" y="3102344"/>
                    <a:ext cx="1695681" cy="2445245"/>
                    <a:chOff x="1098319" y="3102344"/>
                    <a:chExt cx="1695681" cy="2445245"/>
                  </a:xfrm>
                </p:grpSpPr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066E9A98-7122-C89C-DDD2-7D7EE15817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102344"/>
                      <a:ext cx="6367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i="1" dirty="0" smtClean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rgbClr val="3B1EA6">
                              <a:alpha val="70000"/>
                            </a:srgb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박수인</a:t>
                      </a:r>
                      <a:endParaRPr lang="ko-KR" altLang="en-US" sz="1200" b="1" i="1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rgbClr val="3B1EA6">
                            <a:alpha val="70000"/>
                          </a:srgb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p:txBody>
                </p:sp>
                <p:cxnSp>
                  <p:nvCxnSpPr>
                    <p:cNvPr id="119" name="직선 연결선 118">
                      <a:extLst>
                        <a:ext uri="{FF2B5EF4-FFF2-40B4-BE49-F238E27FC236}">
                          <a16:creationId xmlns:a16="http://schemas.microsoft.com/office/drawing/2014/main" id="{89361974-7882-A7B9-74ED-E2A563D4C8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2132" y="3783369"/>
                      <a:ext cx="1621868" cy="0"/>
                    </a:xfrm>
                    <a:prstGeom prst="line">
                      <a:avLst/>
                    </a:prstGeom>
                    <a:ln>
                      <a:solidFill>
                        <a:srgbClr val="3B1EA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EFAC20F2-F2D9-0AA4-DE50-42EB8F1327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793263"/>
                      <a:ext cx="1196161" cy="175432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팀장</a:t>
                      </a:r>
                      <a:endParaRPr lang="en-US" altLang="ko-KR" sz="900" dirty="0" smtClean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구조화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설계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</a:t>
                      </a: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통합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구현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디버깅 </a:t>
                      </a: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및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테스트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시연</a:t>
                      </a:r>
                      <a:r>
                        <a:rPr lang="en-US" altLang="ko-KR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/>
                      </a:r>
                      <a:br>
                        <a:rPr lang="en-US" altLang="ko-KR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</a:b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배포 </a:t>
                      </a: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파일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작성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" name="그룹 12"/>
              <p:cNvGrpSpPr/>
              <p:nvPr/>
            </p:nvGrpSpPr>
            <p:grpSpPr>
              <a:xfrm>
                <a:off x="3107899" y="2317750"/>
                <a:ext cx="1861837" cy="4146549"/>
                <a:chOff x="3107899" y="2317750"/>
                <a:chExt cx="1861837" cy="4146549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4F0C8119-BFC5-AA15-0477-3907815DC309}"/>
                    </a:ext>
                  </a:extLst>
                </p:cNvPr>
                <p:cNvGrpSpPr/>
                <p:nvPr/>
              </p:nvGrpSpPr>
              <p:grpSpPr>
                <a:xfrm>
                  <a:off x="3341642" y="2317750"/>
                  <a:ext cx="698227" cy="571499"/>
                  <a:chOff x="1008080" y="1755138"/>
                  <a:chExt cx="1044240" cy="854711"/>
                </a:xfrm>
              </p:grpSpPr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4781A2E0-FE85-37A0-3A5F-988FA79F00F5}"/>
                      </a:ext>
                    </a:extLst>
                  </p:cNvPr>
                  <p:cNvSpPr/>
                  <p:nvPr/>
                </p:nvSpPr>
                <p:spPr>
                  <a:xfrm>
                    <a:off x="1008080" y="1755138"/>
                    <a:ext cx="1044240" cy="854711"/>
                  </a:xfrm>
                  <a:custGeom>
                    <a:avLst/>
                    <a:gdLst>
                      <a:gd name="connsiteX0" fmla="*/ 154044 w 3695700"/>
                      <a:gd name="connsiteY0" fmla="*/ 0 h 3497580"/>
                      <a:gd name="connsiteX1" fmla="*/ 3541656 w 3695700"/>
                      <a:gd name="connsiteY1" fmla="*/ 0 h 3497580"/>
                      <a:gd name="connsiteX2" fmla="*/ 3695700 w 3695700"/>
                      <a:gd name="connsiteY2" fmla="*/ 154044 h 3497580"/>
                      <a:gd name="connsiteX3" fmla="*/ 3695700 w 3695700"/>
                      <a:gd name="connsiteY3" fmla="*/ 2659380 h 3497580"/>
                      <a:gd name="connsiteX4" fmla="*/ 3695700 w 3695700"/>
                      <a:gd name="connsiteY4" fmla="*/ 2678167 h 3497580"/>
                      <a:gd name="connsiteX5" fmla="*/ 3695700 w 3695700"/>
                      <a:gd name="connsiteY5" fmla="*/ 3497580 h 3497580"/>
                      <a:gd name="connsiteX6" fmla="*/ 3060575 w 3695700"/>
                      <a:gd name="connsiteY6" fmla="*/ 2832211 h 3497580"/>
                      <a:gd name="connsiteX7" fmla="*/ 154044 w 3695700"/>
                      <a:gd name="connsiteY7" fmla="*/ 2832211 h 3497580"/>
                      <a:gd name="connsiteX8" fmla="*/ 0 w 3695700"/>
                      <a:gd name="connsiteY8" fmla="*/ 2678167 h 3497580"/>
                      <a:gd name="connsiteX9" fmla="*/ 0 w 3695700"/>
                      <a:gd name="connsiteY9" fmla="*/ 154044 h 3497580"/>
                      <a:gd name="connsiteX10" fmla="*/ 154044 w 3695700"/>
                      <a:gd name="connsiteY10" fmla="*/ 0 h 349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95700" h="3497580">
                        <a:moveTo>
                          <a:pt x="154044" y="0"/>
                        </a:moveTo>
                        <a:lnTo>
                          <a:pt x="3541656" y="0"/>
                        </a:lnTo>
                        <a:cubicBezTo>
                          <a:pt x="3626732" y="0"/>
                          <a:pt x="3695700" y="68968"/>
                          <a:pt x="3695700" y="154044"/>
                        </a:cubicBezTo>
                        <a:lnTo>
                          <a:pt x="3695700" y="2659380"/>
                        </a:lnTo>
                        <a:lnTo>
                          <a:pt x="3695700" y="2678167"/>
                        </a:lnTo>
                        <a:lnTo>
                          <a:pt x="3695700" y="3497580"/>
                        </a:lnTo>
                        <a:lnTo>
                          <a:pt x="3060575" y="2832211"/>
                        </a:lnTo>
                        <a:lnTo>
                          <a:pt x="154044" y="2832211"/>
                        </a:lnTo>
                        <a:cubicBezTo>
                          <a:pt x="68968" y="2832211"/>
                          <a:pt x="0" y="2763243"/>
                          <a:pt x="0" y="2678167"/>
                        </a:cubicBezTo>
                        <a:lnTo>
                          <a:pt x="0" y="154044"/>
                        </a:lnTo>
                        <a:cubicBezTo>
                          <a:pt x="0" y="68968"/>
                          <a:pt x="68968" y="0"/>
                          <a:pt x="154044" y="0"/>
                        </a:cubicBezTo>
                        <a:close/>
                      </a:path>
                    </a:pathLst>
                  </a:custGeom>
                  <a:solidFill>
                    <a:srgbClr val="532FD9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499FCE8-489E-B09C-DE13-26626C36A7B1}"/>
                      </a:ext>
                    </a:extLst>
                  </p:cNvPr>
                  <p:cNvSpPr txBox="1"/>
                  <p:nvPr/>
                </p:nvSpPr>
                <p:spPr>
                  <a:xfrm>
                    <a:off x="1262651" y="1894819"/>
                    <a:ext cx="535096" cy="391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1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Noto Sans KR Black" panose="020B0A00000000000000" pitchFamily="34" charset="-127"/>
                        <a:ea typeface="Noto Sans KR Black" panose="020B0A00000000000000" pitchFamily="34" charset="-127"/>
                      </a:rPr>
                      <a:t>02</a:t>
                    </a:r>
                    <a:endParaRPr lang="ko-KR" altLang="en-US" sz="1100" dirty="0">
                      <a:ln>
                        <a:solidFill>
                          <a:srgbClr val="58A387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Noto Sans KR Black" panose="020B0A00000000000000" pitchFamily="34" charset="-127"/>
                      <a:ea typeface="Noto Sans KR Black" panose="020B0A00000000000000" pitchFamily="34" charset="-127"/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3107899" y="2539144"/>
                  <a:ext cx="1861837" cy="3925155"/>
                  <a:chOff x="3107899" y="2539144"/>
                  <a:chExt cx="1861837" cy="3925155"/>
                </a:xfrm>
              </p:grpSpPr>
              <p:sp>
                <p:nvSpPr>
                  <p:cNvPr id="114" name="사각형: 둥근 위쪽 모서리 113">
                    <a:extLst>
                      <a:ext uri="{FF2B5EF4-FFF2-40B4-BE49-F238E27FC236}">
                        <a16:creationId xmlns:a16="http://schemas.microsoft.com/office/drawing/2014/main" id="{6CDCFB87-72F3-CB2B-A620-81102A160DFF}"/>
                      </a:ext>
                    </a:extLst>
                  </p:cNvPr>
                  <p:cNvSpPr/>
                  <p:nvPr/>
                </p:nvSpPr>
                <p:spPr>
                  <a:xfrm>
                    <a:off x="3107899" y="2539144"/>
                    <a:ext cx="1861837" cy="3925155"/>
                  </a:xfrm>
                  <a:prstGeom prst="round2SameRect">
                    <a:avLst>
                      <a:gd name="adj1" fmla="val 7872"/>
                      <a:gd name="adj2" fmla="val 0"/>
                    </a:avLst>
                  </a:prstGeom>
                  <a:gradFill>
                    <a:gsLst>
                      <a:gs pos="0">
                        <a:srgbClr val="532FD9">
                          <a:alpha val="30000"/>
                        </a:srgbClr>
                      </a:gs>
                      <a:gs pos="94000">
                        <a:srgbClr val="532FD9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23" name="그룹 122">
                    <a:extLst>
                      <a:ext uri="{FF2B5EF4-FFF2-40B4-BE49-F238E27FC236}">
                        <a16:creationId xmlns:a16="http://schemas.microsoft.com/office/drawing/2014/main" id="{54BFD6E9-5468-9E91-6679-6D63664F2CE0}"/>
                      </a:ext>
                    </a:extLst>
                  </p:cNvPr>
                  <p:cNvGrpSpPr/>
                  <p:nvPr/>
                </p:nvGrpSpPr>
                <p:grpSpPr>
                  <a:xfrm>
                    <a:off x="3161385" y="3102344"/>
                    <a:ext cx="1695681" cy="2237496"/>
                    <a:chOff x="1098319" y="3102344"/>
                    <a:chExt cx="1695681" cy="2237496"/>
                  </a:xfrm>
                </p:grpSpPr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71A7A202-B319-A7F7-10A8-F89F73FEC7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102344"/>
                      <a:ext cx="636713" cy="3308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i="1" dirty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rgbClr val="3B1EA6">
                              <a:alpha val="70000"/>
                            </a:srgb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전병주</a:t>
                      </a:r>
                    </a:p>
                  </p:txBody>
                </p:sp>
                <p:cxnSp>
                  <p:nvCxnSpPr>
                    <p:cNvPr id="125" name="직선 연결선 124">
                      <a:extLst>
                        <a:ext uri="{FF2B5EF4-FFF2-40B4-BE49-F238E27FC236}">
                          <a16:creationId xmlns:a16="http://schemas.microsoft.com/office/drawing/2014/main" id="{C8EC52BA-D833-004C-9BE8-E48D47490C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2132" y="3783369"/>
                      <a:ext cx="1621868" cy="0"/>
                    </a:xfrm>
                    <a:prstGeom prst="line">
                      <a:avLst/>
                    </a:prstGeom>
                    <a:ln>
                      <a:solidFill>
                        <a:srgbClr val="3B1EA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5E8AA60-969D-6D85-B5AC-A33BE143E9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793263"/>
                      <a:ext cx="1188146" cy="15465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</a:t>
                      </a:r>
                      <a:r>
                        <a:rPr lang="ko-KR" altLang="en-US" sz="900" dirty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원</a:t>
                      </a:r>
                      <a:endParaRPr lang="en-US" altLang="ko-KR" sz="9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구조화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설계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통합 구현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디버깅 및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테스트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PPT </a:t>
                      </a: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제작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4" name="그룹 13"/>
              <p:cNvGrpSpPr/>
              <p:nvPr/>
            </p:nvGrpSpPr>
            <p:grpSpPr>
              <a:xfrm>
                <a:off x="5169785" y="2317750"/>
                <a:ext cx="1861837" cy="4146549"/>
                <a:chOff x="5169785" y="2317750"/>
                <a:chExt cx="1861837" cy="4146549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B16BD44F-CDEA-2BC4-5B76-856CA286A91C}"/>
                    </a:ext>
                  </a:extLst>
                </p:cNvPr>
                <p:cNvGrpSpPr/>
                <p:nvPr/>
              </p:nvGrpSpPr>
              <p:grpSpPr>
                <a:xfrm>
                  <a:off x="5411742" y="2317750"/>
                  <a:ext cx="698227" cy="571499"/>
                  <a:chOff x="1008080" y="1755138"/>
                  <a:chExt cx="1044240" cy="854711"/>
                </a:xfrm>
              </p:grpSpPr>
              <p:sp>
                <p:nvSpPr>
                  <p:cNvPr id="103" name="자유형: 도형 102">
                    <a:extLst>
                      <a:ext uri="{FF2B5EF4-FFF2-40B4-BE49-F238E27FC236}">
                        <a16:creationId xmlns:a16="http://schemas.microsoft.com/office/drawing/2014/main" id="{00B6BFBE-FDF7-AEBA-0423-FAE0BE6A836A}"/>
                      </a:ext>
                    </a:extLst>
                  </p:cNvPr>
                  <p:cNvSpPr/>
                  <p:nvPr/>
                </p:nvSpPr>
                <p:spPr>
                  <a:xfrm>
                    <a:off x="1008080" y="1755138"/>
                    <a:ext cx="1044240" cy="854711"/>
                  </a:xfrm>
                  <a:custGeom>
                    <a:avLst/>
                    <a:gdLst>
                      <a:gd name="connsiteX0" fmla="*/ 154044 w 3695700"/>
                      <a:gd name="connsiteY0" fmla="*/ 0 h 3497580"/>
                      <a:gd name="connsiteX1" fmla="*/ 3541656 w 3695700"/>
                      <a:gd name="connsiteY1" fmla="*/ 0 h 3497580"/>
                      <a:gd name="connsiteX2" fmla="*/ 3695700 w 3695700"/>
                      <a:gd name="connsiteY2" fmla="*/ 154044 h 3497580"/>
                      <a:gd name="connsiteX3" fmla="*/ 3695700 w 3695700"/>
                      <a:gd name="connsiteY3" fmla="*/ 2659380 h 3497580"/>
                      <a:gd name="connsiteX4" fmla="*/ 3695700 w 3695700"/>
                      <a:gd name="connsiteY4" fmla="*/ 2678167 h 3497580"/>
                      <a:gd name="connsiteX5" fmla="*/ 3695700 w 3695700"/>
                      <a:gd name="connsiteY5" fmla="*/ 3497580 h 3497580"/>
                      <a:gd name="connsiteX6" fmla="*/ 3060575 w 3695700"/>
                      <a:gd name="connsiteY6" fmla="*/ 2832211 h 3497580"/>
                      <a:gd name="connsiteX7" fmla="*/ 154044 w 3695700"/>
                      <a:gd name="connsiteY7" fmla="*/ 2832211 h 3497580"/>
                      <a:gd name="connsiteX8" fmla="*/ 0 w 3695700"/>
                      <a:gd name="connsiteY8" fmla="*/ 2678167 h 3497580"/>
                      <a:gd name="connsiteX9" fmla="*/ 0 w 3695700"/>
                      <a:gd name="connsiteY9" fmla="*/ 154044 h 3497580"/>
                      <a:gd name="connsiteX10" fmla="*/ 154044 w 3695700"/>
                      <a:gd name="connsiteY10" fmla="*/ 0 h 349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95700" h="3497580">
                        <a:moveTo>
                          <a:pt x="154044" y="0"/>
                        </a:moveTo>
                        <a:lnTo>
                          <a:pt x="3541656" y="0"/>
                        </a:lnTo>
                        <a:cubicBezTo>
                          <a:pt x="3626732" y="0"/>
                          <a:pt x="3695700" y="68968"/>
                          <a:pt x="3695700" y="154044"/>
                        </a:cubicBezTo>
                        <a:lnTo>
                          <a:pt x="3695700" y="2659380"/>
                        </a:lnTo>
                        <a:lnTo>
                          <a:pt x="3695700" y="2678167"/>
                        </a:lnTo>
                        <a:lnTo>
                          <a:pt x="3695700" y="3497580"/>
                        </a:lnTo>
                        <a:lnTo>
                          <a:pt x="3060575" y="2832211"/>
                        </a:lnTo>
                        <a:lnTo>
                          <a:pt x="154044" y="2832211"/>
                        </a:lnTo>
                        <a:cubicBezTo>
                          <a:pt x="68968" y="2832211"/>
                          <a:pt x="0" y="2763243"/>
                          <a:pt x="0" y="2678167"/>
                        </a:cubicBezTo>
                        <a:lnTo>
                          <a:pt x="0" y="154044"/>
                        </a:lnTo>
                        <a:cubicBezTo>
                          <a:pt x="0" y="68968"/>
                          <a:pt x="68968" y="0"/>
                          <a:pt x="154044" y="0"/>
                        </a:cubicBezTo>
                        <a:close/>
                      </a:path>
                    </a:pathLst>
                  </a:custGeom>
                  <a:solidFill>
                    <a:srgbClr val="3B1EA6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15838B2-BAE6-CEB5-6EE3-D0AE10CF0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262651" y="1894819"/>
                    <a:ext cx="535096" cy="391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1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Noto Sans KR Black" panose="020B0A00000000000000" pitchFamily="34" charset="-127"/>
                        <a:ea typeface="Noto Sans KR Black" panose="020B0A00000000000000" pitchFamily="34" charset="-127"/>
                      </a:rPr>
                      <a:t>03</a:t>
                    </a:r>
                    <a:endParaRPr lang="ko-KR" altLang="en-US" sz="1100" dirty="0">
                      <a:ln>
                        <a:solidFill>
                          <a:srgbClr val="58A387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Noto Sans KR Black" panose="020B0A00000000000000" pitchFamily="34" charset="-127"/>
                      <a:ea typeface="Noto Sans KR Black" panose="020B0A00000000000000" pitchFamily="34" charset="-127"/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5169785" y="2539144"/>
                  <a:ext cx="1861837" cy="3925155"/>
                  <a:chOff x="5169785" y="2539144"/>
                  <a:chExt cx="1861837" cy="3925155"/>
                </a:xfrm>
              </p:grpSpPr>
              <p:sp>
                <p:nvSpPr>
                  <p:cNvPr id="115" name="사각형: 둥근 위쪽 모서리 114">
                    <a:extLst>
                      <a:ext uri="{FF2B5EF4-FFF2-40B4-BE49-F238E27FC236}">
                        <a16:creationId xmlns:a16="http://schemas.microsoft.com/office/drawing/2014/main" id="{45AC506D-526E-37D5-EF19-9D18FBC02B77}"/>
                      </a:ext>
                    </a:extLst>
                  </p:cNvPr>
                  <p:cNvSpPr/>
                  <p:nvPr/>
                </p:nvSpPr>
                <p:spPr>
                  <a:xfrm>
                    <a:off x="5169785" y="2539144"/>
                    <a:ext cx="1861837" cy="3925155"/>
                  </a:xfrm>
                  <a:prstGeom prst="round2SameRect">
                    <a:avLst>
                      <a:gd name="adj1" fmla="val 7872"/>
                      <a:gd name="adj2" fmla="val 0"/>
                    </a:avLst>
                  </a:prstGeom>
                  <a:gradFill>
                    <a:gsLst>
                      <a:gs pos="0">
                        <a:srgbClr val="532FD9">
                          <a:alpha val="30000"/>
                        </a:srgbClr>
                      </a:gs>
                      <a:gs pos="94000">
                        <a:srgbClr val="532FD9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A3ECFBDE-3D99-7F8B-4495-27DBA5C6EA36}"/>
                      </a:ext>
                    </a:extLst>
                  </p:cNvPr>
                  <p:cNvGrpSpPr/>
                  <p:nvPr/>
                </p:nvGrpSpPr>
                <p:grpSpPr>
                  <a:xfrm>
                    <a:off x="5229416" y="3102344"/>
                    <a:ext cx="1695681" cy="2029747"/>
                    <a:chOff x="1098319" y="3102344"/>
                    <a:chExt cx="1695681" cy="2029747"/>
                  </a:xfrm>
                </p:grpSpPr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7FE3D8D0-7B10-6FEE-9802-E8728A10BF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102344"/>
                      <a:ext cx="636713" cy="3308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i="1" dirty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rgbClr val="3B1EA6">
                              <a:alpha val="70000"/>
                            </a:srgb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전병조</a:t>
                      </a:r>
                    </a:p>
                  </p:txBody>
                </p:sp>
                <p:cxnSp>
                  <p:nvCxnSpPr>
                    <p:cNvPr id="129" name="직선 연결선 128">
                      <a:extLst>
                        <a:ext uri="{FF2B5EF4-FFF2-40B4-BE49-F238E27FC236}">
                          <a16:creationId xmlns:a16="http://schemas.microsoft.com/office/drawing/2014/main" id="{12912FAA-8C63-1900-1C74-15393122D6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2132" y="3783369"/>
                      <a:ext cx="1621868" cy="0"/>
                    </a:xfrm>
                    <a:prstGeom prst="line">
                      <a:avLst/>
                    </a:prstGeom>
                    <a:ln>
                      <a:solidFill>
                        <a:srgbClr val="3B1EA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F61EE487-45D7-6562-A3A5-D0FEDFE4EA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793263"/>
                      <a:ext cx="1072730" cy="13388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팀원</a:t>
                      </a:r>
                      <a:endParaRPr lang="en-US" altLang="ko-KR" sz="9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endParaRPr lang="en-US" altLang="ko-KR" sz="9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KR" panose="020B0500000000000000" pitchFamily="34" charset="-127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</a:t>
                      </a: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구조화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설계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디버깅 </a:t>
                      </a: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및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테스트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디자인</a:t>
                      </a:r>
                    </a:p>
                  </p:txBody>
                </p:sp>
              </p:grpSp>
            </p:grpSp>
          </p:grpSp>
          <p:grpSp>
            <p:nvGrpSpPr>
              <p:cNvPr id="15" name="그룹 14"/>
              <p:cNvGrpSpPr/>
              <p:nvPr/>
            </p:nvGrpSpPr>
            <p:grpSpPr>
              <a:xfrm>
                <a:off x="7231671" y="2317750"/>
                <a:ext cx="1861837" cy="4146549"/>
                <a:chOff x="7231671" y="2317750"/>
                <a:chExt cx="1861837" cy="4146549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CE8FF566-FDA1-BBF5-2D6A-33A174AE29A4}"/>
                    </a:ext>
                  </a:extLst>
                </p:cNvPr>
                <p:cNvGrpSpPr/>
                <p:nvPr/>
              </p:nvGrpSpPr>
              <p:grpSpPr>
                <a:xfrm>
                  <a:off x="7475492" y="2317750"/>
                  <a:ext cx="698227" cy="571499"/>
                  <a:chOff x="1008080" y="1755138"/>
                  <a:chExt cx="1044240" cy="854711"/>
                </a:xfrm>
              </p:grpSpPr>
              <p:sp>
                <p:nvSpPr>
                  <p:cNvPr id="106" name="자유형: 도형 105">
                    <a:extLst>
                      <a:ext uri="{FF2B5EF4-FFF2-40B4-BE49-F238E27FC236}">
                        <a16:creationId xmlns:a16="http://schemas.microsoft.com/office/drawing/2014/main" id="{33C1183F-9259-C095-5578-402DBDDB87ED}"/>
                      </a:ext>
                    </a:extLst>
                  </p:cNvPr>
                  <p:cNvSpPr/>
                  <p:nvPr/>
                </p:nvSpPr>
                <p:spPr>
                  <a:xfrm>
                    <a:off x="1008080" y="1755138"/>
                    <a:ext cx="1044240" cy="854711"/>
                  </a:xfrm>
                  <a:custGeom>
                    <a:avLst/>
                    <a:gdLst>
                      <a:gd name="connsiteX0" fmla="*/ 154044 w 3695700"/>
                      <a:gd name="connsiteY0" fmla="*/ 0 h 3497580"/>
                      <a:gd name="connsiteX1" fmla="*/ 3541656 w 3695700"/>
                      <a:gd name="connsiteY1" fmla="*/ 0 h 3497580"/>
                      <a:gd name="connsiteX2" fmla="*/ 3695700 w 3695700"/>
                      <a:gd name="connsiteY2" fmla="*/ 154044 h 3497580"/>
                      <a:gd name="connsiteX3" fmla="*/ 3695700 w 3695700"/>
                      <a:gd name="connsiteY3" fmla="*/ 2659380 h 3497580"/>
                      <a:gd name="connsiteX4" fmla="*/ 3695700 w 3695700"/>
                      <a:gd name="connsiteY4" fmla="*/ 2678167 h 3497580"/>
                      <a:gd name="connsiteX5" fmla="*/ 3695700 w 3695700"/>
                      <a:gd name="connsiteY5" fmla="*/ 3497580 h 3497580"/>
                      <a:gd name="connsiteX6" fmla="*/ 3060575 w 3695700"/>
                      <a:gd name="connsiteY6" fmla="*/ 2832211 h 3497580"/>
                      <a:gd name="connsiteX7" fmla="*/ 154044 w 3695700"/>
                      <a:gd name="connsiteY7" fmla="*/ 2832211 h 3497580"/>
                      <a:gd name="connsiteX8" fmla="*/ 0 w 3695700"/>
                      <a:gd name="connsiteY8" fmla="*/ 2678167 h 3497580"/>
                      <a:gd name="connsiteX9" fmla="*/ 0 w 3695700"/>
                      <a:gd name="connsiteY9" fmla="*/ 154044 h 3497580"/>
                      <a:gd name="connsiteX10" fmla="*/ 154044 w 3695700"/>
                      <a:gd name="connsiteY10" fmla="*/ 0 h 349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95700" h="3497580">
                        <a:moveTo>
                          <a:pt x="154044" y="0"/>
                        </a:moveTo>
                        <a:lnTo>
                          <a:pt x="3541656" y="0"/>
                        </a:lnTo>
                        <a:cubicBezTo>
                          <a:pt x="3626732" y="0"/>
                          <a:pt x="3695700" y="68968"/>
                          <a:pt x="3695700" y="154044"/>
                        </a:cubicBezTo>
                        <a:lnTo>
                          <a:pt x="3695700" y="2659380"/>
                        </a:lnTo>
                        <a:lnTo>
                          <a:pt x="3695700" y="2678167"/>
                        </a:lnTo>
                        <a:lnTo>
                          <a:pt x="3695700" y="3497580"/>
                        </a:lnTo>
                        <a:lnTo>
                          <a:pt x="3060575" y="2832211"/>
                        </a:lnTo>
                        <a:lnTo>
                          <a:pt x="154044" y="2832211"/>
                        </a:lnTo>
                        <a:cubicBezTo>
                          <a:pt x="68968" y="2832211"/>
                          <a:pt x="0" y="2763243"/>
                          <a:pt x="0" y="2678167"/>
                        </a:cubicBezTo>
                        <a:lnTo>
                          <a:pt x="0" y="154044"/>
                        </a:lnTo>
                        <a:cubicBezTo>
                          <a:pt x="0" y="68968"/>
                          <a:pt x="68968" y="0"/>
                          <a:pt x="154044" y="0"/>
                        </a:cubicBezTo>
                        <a:close/>
                      </a:path>
                    </a:pathLst>
                  </a:custGeom>
                  <a:solidFill>
                    <a:srgbClr val="532FD9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61F6547-D978-C185-7727-78CEE2F1842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2651" y="1894819"/>
                    <a:ext cx="535096" cy="391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1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Noto Sans KR Black" panose="020B0A00000000000000" pitchFamily="34" charset="-127"/>
                        <a:ea typeface="Noto Sans KR Black" panose="020B0A00000000000000" pitchFamily="34" charset="-127"/>
                      </a:rPr>
                      <a:t>04</a:t>
                    </a:r>
                    <a:endParaRPr lang="ko-KR" altLang="en-US" sz="1100" dirty="0">
                      <a:ln>
                        <a:solidFill>
                          <a:srgbClr val="58A387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Noto Sans KR Black" panose="020B0A00000000000000" pitchFamily="34" charset="-127"/>
                      <a:ea typeface="Noto Sans KR Black" panose="020B0A00000000000000" pitchFamily="34" charset="-127"/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7231671" y="2539144"/>
                  <a:ext cx="1861837" cy="3925155"/>
                  <a:chOff x="7231671" y="2539144"/>
                  <a:chExt cx="1861837" cy="3925155"/>
                </a:xfrm>
              </p:grpSpPr>
              <p:sp>
                <p:nvSpPr>
                  <p:cNvPr id="116" name="사각형: 둥근 위쪽 모서리 115">
                    <a:extLst>
                      <a:ext uri="{FF2B5EF4-FFF2-40B4-BE49-F238E27FC236}">
                        <a16:creationId xmlns:a16="http://schemas.microsoft.com/office/drawing/2014/main" id="{062962F7-EEC2-C3DD-B81C-A2BF3018C3AC}"/>
                      </a:ext>
                    </a:extLst>
                  </p:cNvPr>
                  <p:cNvSpPr/>
                  <p:nvPr/>
                </p:nvSpPr>
                <p:spPr>
                  <a:xfrm>
                    <a:off x="7231671" y="2539144"/>
                    <a:ext cx="1861837" cy="3925155"/>
                  </a:xfrm>
                  <a:prstGeom prst="round2SameRect">
                    <a:avLst>
                      <a:gd name="adj1" fmla="val 7872"/>
                      <a:gd name="adj2" fmla="val 0"/>
                    </a:avLst>
                  </a:prstGeom>
                  <a:gradFill>
                    <a:gsLst>
                      <a:gs pos="0">
                        <a:srgbClr val="532FD9">
                          <a:alpha val="30000"/>
                        </a:srgbClr>
                      </a:gs>
                      <a:gs pos="94000">
                        <a:srgbClr val="532FD9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31" name="그룹 130">
                    <a:extLst>
                      <a:ext uri="{FF2B5EF4-FFF2-40B4-BE49-F238E27FC236}">
                        <a16:creationId xmlns:a16="http://schemas.microsoft.com/office/drawing/2014/main" id="{640B47B3-19DE-496F-86C4-E2AEBDD16E37}"/>
                      </a:ext>
                    </a:extLst>
                  </p:cNvPr>
                  <p:cNvGrpSpPr/>
                  <p:nvPr/>
                </p:nvGrpSpPr>
                <p:grpSpPr>
                  <a:xfrm>
                    <a:off x="7293655" y="3102344"/>
                    <a:ext cx="1695681" cy="2445245"/>
                    <a:chOff x="1098319" y="3102344"/>
                    <a:chExt cx="1695681" cy="2445245"/>
                  </a:xfrm>
                </p:grpSpPr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AE2FAF7B-5722-5D98-5D0A-D6B1313FC8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102344"/>
                      <a:ext cx="636713" cy="3308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i="1" dirty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rgbClr val="3B1EA6">
                              <a:alpha val="70000"/>
                            </a:srgb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김종욱</a:t>
                      </a:r>
                    </a:p>
                  </p:txBody>
                </p:sp>
                <p:cxnSp>
                  <p:nvCxnSpPr>
                    <p:cNvPr id="133" name="직선 연결선 132">
                      <a:extLst>
                        <a:ext uri="{FF2B5EF4-FFF2-40B4-BE49-F238E27FC236}">
                          <a16:creationId xmlns:a16="http://schemas.microsoft.com/office/drawing/2014/main" id="{F0D2CC9F-C20F-80E2-3EE3-C98F1848F7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2132" y="3783369"/>
                      <a:ext cx="1621868" cy="0"/>
                    </a:xfrm>
                    <a:prstGeom prst="line">
                      <a:avLst/>
                    </a:prstGeom>
                    <a:ln>
                      <a:solidFill>
                        <a:srgbClr val="3B1EA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851C0C5E-0917-A011-2B7E-ACB810F1F1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793263"/>
                      <a:ext cx="1072730" cy="175432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팀원</a:t>
                      </a:r>
                      <a:endParaRPr lang="en-US" altLang="ko-KR" sz="9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구조화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설계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디버깅 및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테스트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디자인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PPT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제작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" name="그룹 15"/>
              <p:cNvGrpSpPr/>
              <p:nvPr/>
            </p:nvGrpSpPr>
            <p:grpSpPr>
              <a:xfrm>
                <a:off x="9293556" y="2317750"/>
                <a:ext cx="1861837" cy="4146549"/>
                <a:chOff x="9293556" y="2317750"/>
                <a:chExt cx="1861837" cy="4146549"/>
              </a:xfrm>
            </p:grpSpPr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91F04313-84D5-014B-1F8F-55559A08BB34}"/>
                    </a:ext>
                  </a:extLst>
                </p:cNvPr>
                <p:cNvGrpSpPr/>
                <p:nvPr/>
              </p:nvGrpSpPr>
              <p:grpSpPr>
                <a:xfrm>
                  <a:off x="9539242" y="2317750"/>
                  <a:ext cx="698227" cy="571499"/>
                  <a:chOff x="1008080" y="1755138"/>
                  <a:chExt cx="1044240" cy="854711"/>
                </a:xfrm>
              </p:grpSpPr>
              <p:sp>
                <p:nvSpPr>
                  <p:cNvPr id="109" name="자유형: 도형 108">
                    <a:extLst>
                      <a:ext uri="{FF2B5EF4-FFF2-40B4-BE49-F238E27FC236}">
                        <a16:creationId xmlns:a16="http://schemas.microsoft.com/office/drawing/2014/main" id="{22046665-F4FC-A57B-9221-7EFAFD2DEE6D}"/>
                      </a:ext>
                    </a:extLst>
                  </p:cNvPr>
                  <p:cNvSpPr/>
                  <p:nvPr/>
                </p:nvSpPr>
                <p:spPr>
                  <a:xfrm>
                    <a:off x="1008080" y="1755138"/>
                    <a:ext cx="1044240" cy="854711"/>
                  </a:xfrm>
                  <a:custGeom>
                    <a:avLst/>
                    <a:gdLst>
                      <a:gd name="connsiteX0" fmla="*/ 154044 w 3695700"/>
                      <a:gd name="connsiteY0" fmla="*/ 0 h 3497580"/>
                      <a:gd name="connsiteX1" fmla="*/ 3541656 w 3695700"/>
                      <a:gd name="connsiteY1" fmla="*/ 0 h 3497580"/>
                      <a:gd name="connsiteX2" fmla="*/ 3695700 w 3695700"/>
                      <a:gd name="connsiteY2" fmla="*/ 154044 h 3497580"/>
                      <a:gd name="connsiteX3" fmla="*/ 3695700 w 3695700"/>
                      <a:gd name="connsiteY3" fmla="*/ 2659380 h 3497580"/>
                      <a:gd name="connsiteX4" fmla="*/ 3695700 w 3695700"/>
                      <a:gd name="connsiteY4" fmla="*/ 2678167 h 3497580"/>
                      <a:gd name="connsiteX5" fmla="*/ 3695700 w 3695700"/>
                      <a:gd name="connsiteY5" fmla="*/ 3497580 h 3497580"/>
                      <a:gd name="connsiteX6" fmla="*/ 3060575 w 3695700"/>
                      <a:gd name="connsiteY6" fmla="*/ 2832211 h 3497580"/>
                      <a:gd name="connsiteX7" fmla="*/ 154044 w 3695700"/>
                      <a:gd name="connsiteY7" fmla="*/ 2832211 h 3497580"/>
                      <a:gd name="connsiteX8" fmla="*/ 0 w 3695700"/>
                      <a:gd name="connsiteY8" fmla="*/ 2678167 h 3497580"/>
                      <a:gd name="connsiteX9" fmla="*/ 0 w 3695700"/>
                      <a:gd name="connsiteY9" fmla="*/ 154044 h 3497580"/>
                      <a:gd name="connsiteX10" fmla="*/ 154044 w 3695700"/>
                      <a:gd name="connsiteY10" fmla="*/ 0 h 349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95700" h="3497580">
                        <a:moveTo>
                          <a:pt x="154044" y="0"/>
                        </a:moveTo>
                        <a:lnTo>
                          <a:pt x="3541656" y="0"/>
                        </a:lnTo>
                        <a:cubicBezTo>
                          <a:pt x="3626732" y="0"/>
                          <a:pt x="3695700" y="68968"/>
                          <a:pt x="3695700" y="154044"/>
                        </a:cubicBezTo>
                        <a:lnTo>
                          <a:pt x="3695700" y="2659380"/>
                        </a:lnTo>
                        <a:lnTo>
                          <a:pt x="3695700" y="2678167"/>
                        </a:lnTo>
                        <a:lnTo>
                          <a:pt x="3695700" y="3497580"/>
                        </a:lnTo>
                        <a:lnTo>
                          <a:pt x="3060575" y="2832211"/>
                        </a:lnTo>
                        <a:lnTo>
                          <a:pt x="154044" y="2832211"/>
                        </a:lnTo>
                        <a:cubicBezTo>
                          <a:pt x="68968" y="2832211"/>
                          <a:pt x="0" y="2763243"/>
                          <a:pt x="0" y="2678167"/>
                        </a:cubicBezTo>
                        <a:lnTo>
                          <a:pt x="0" y="154044"/>
                        </a:lnTo>
                        <a:cubicBezTo>
                          <a:pt x="0" y="68968"/>
                          <a:pt x="68968" y="0"/>
                          <a:pt x="154044" y="0"/>
                        </a:cubicBezTo>
                        <a:close/>
                      </a:path>
                    </a:pathLst>
                  </a:custGeom>
                  <a:solidFill>
                    <a:srgbClr val="3B1EA6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46F9A0A-6375-2021-FE9E-05A1152200A1}"/>
                      </a:ext>
                    </a:extLst>
                  </p:cNvPr>
                  <p:cNvSpPr txBox="1"/>
                  <p:nvPr/>
                </p:nvSpPr>
                <p:spPr>
                  <a:xfrm>
                    <a:off x="1262651" y="1894819"/>
                    <a:ext cx="535096" cy="391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1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Noto Sans KR Black" panose="020B0A00000000000000" pitchFamily="34" charset="-127"/>
                        <a:ea typeface="Noto Sans KR Black" panose="020B0A00000000000000" pitchFamily="34" charset="-127"/>
                      </a:rPr>
                      <a:t>05</a:t>
                    </a:r>
                    <a:endParaRPr lang="ko-KR" altLang="en-US" sz="1100" dirty="0">
                      <a:ln>
                        <a:solidFill>
                          <a:srgbClr val="58A387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Noto Sans KR Black" panose="020B0A00000000000000" pitchFamily="34" charset="-127"/>
                      <a:ea typeface="Noto Sans KR Black" panose="020B0A00000000000000" pitchFamily="34" charset="-127"/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9293556" y="2539144"/>
                  <a:ext cx="1861837" cy="3925155"/>
                  <a:chOff x="9293556" y="2539144"/>
                  <a:chExt cx="1861837" cy="3925155"/>
                </a:xfrm>
              </p:grpSpPr>
              <p:sp>
                <p:nvSpPr>
                  <p:cNvPr id="117" name="사각형: 둥근 위쪽 모서리 116">
                    <a:extLst>
                      <a:ext uri="{FF2B5EF4-FFF2-40B4-BE49-F238E27FC236}">
                        <a16:creationId xmlns:a16="http://schemas.microsoft.com/office/drawing/2014/main" id="{66C05AD9-60F3-B1AC-41E4-7C3FAA82D409}"/>
                      </a:ext>
                    </a:extLst>
                  </p:cNvPr>
                  <p:cNvSpPr/>
                  <p:nvPr/>
                </p:nvSpPr>
                <p:spPr>
                  <a:xfrm>
                    <a:off x="9293556" y="2539144"/>
                    <a:ext cx="1861837" cy="3925155"/>
                  </a:xfrm>
                  <a:prstGeom prst="round2SameRect">
                    <a:avLst>
                      <a:gd name="adj1" fmla="val 7872"/>
                      <a:gd name="adj2" fmla="val 0"/>
                    </a:avLst>
                  </a:prstGeom>
                  <a:gradFill>
                    <a:gsLst>
                      <a:gs pos="0">
                        <a:srgbClr val="532FD9">
                          <a:alpha val="30000"/>
                        </a:srgbClr>
                      </a:gs>
                      <a:gs pos="94000">
                        <a:srgbClr val="532FD9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35" name="그룹 134">
                    <a:extLst>
                      <a:ext uri="{FF2B5EF4-FFF2-40B4-BE49-F238E27FC236}">
                        <a16:creationId xmlns:a16="http://schemas.microsoft.com/office/drawing/2014/main" id="{9D0093B5-6DBA-4945-5EB2-E0269A923434}"/>
                      </a:ext>
                    </a:extLst>
                  </p:cNvPr>
                  <p:cNvGrpSpPr/>
                  <p:nvPr/>
                </p:nvGrpSpPr>
                <p:grpSpPr>
                  <a:xfrm>
                    <a:off x="9357890" y="3102344"/>
                    <a:ext cx="1695681" cy="2445245"/>
                    <a:chOff x="1098319" y="3102344"/>
                    <a:chExt cx="1695681" cy="2445245"/>
                  </a:xfrm>
                </p:grpSpPr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6F4211FA-7FE7-88E2-5301-2953820FDA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102344"/>
                      <a:ext cx="636713" cy="3308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i="1" dirty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rgbClr val="3B1EA6">
                              <a:alpha val="70000"/>
                            </a:srgb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김성혜</a:t>
                      </a:r>
                    </a:p>
                  </p:txBody>
                </p:sp>
                <p:cxnSp>
                  <p:nvCxnSpPr>
                    <p:cNvPr id="137" name="직선 연결선 136">
                      <a:extLst>
                        <a:ext uri="{FF2B5EF4-FFF2-40B4-BE49-F238E27FC236}">
                          <a16:creationId xmlns:a16="http://schemas.microsoft.com/office/drawing/2014/main" id="{9AB82576-0FE8-7369-8E8B-447CDE432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2132" y="3783369"/>
                      <a:ext cx="1621868" cy="0"/>
                    </a:xfrm>
                    <a:prstGeom prst="line">
                      <a:avLst/>
                    </a:prstGeom>
                    <a:ln>
                      <a:solidFill>
                        <a:srgbClr val="3B1EA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F40AD108-4253-F2FE-A43E-10CDA6BCBE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319" y="3793263"/>
                      <a:ext cx="1114408" cy="175432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n>
                            <a:solidFill>
                              <a:srgbClr val="58A387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팀원</a:t>
                      </a:r>
                      <a:endParaRPr lang="en-US" altLang="ko-KR" sz="9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ln>
                          <a:solidFill>
                            <a:srgbClr val="58A387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구조화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프로그램 설계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디버깅 및 테스트</a:t>
                      </a:r>
                      <a:endParaRPr lang="en-US" altLang="ko-KR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9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PPT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제작 및 통합 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PPT </a:t>
                      </a:r>
                      <a:r>
                        <a:rPr lang="ko-KR" altLang="en-US" sz="9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발표</a:t>
                      </a: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endParaRPr lang="en-US" altLang="ko-KR" sz="900" i="1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D3C18A8-89C0-D2DF-0841-3A5C8D81CB5B}"/>
                </a:ext>
              </a:extLst>
            </p:cNvPr>
            <p:cNvSpPr/>
            <p:nvPr/>
          </p:nvSpPr>
          <p:spPr>
            <a:xfrm>
              <a:off x="1853225" y="275991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B1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B6ACF27-8125-E517-D7EE-867D859B2E09}"/>
                </a:ext>
              </a:extLst>
            </p:cNvPr>
            <p:cNvSpPr/>
            <p:nvPr/>
          </p:nvSpPr>
          <p:spPr>
            <a:xfrm>
              <a:off x="3917463" y="276821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32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35A26AE-577F-9BEE-A808-937E3486E173}"/>
                </a:ext>
              </a:extLst>
            </p:cNvPr>
            <p:cNvSpPr/>
            <p:nvPr/>
          </p:nvSpPr>
          <p:spPr>
            <a:xfrm>
              <a:off x="5981701" y="2776504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B1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0F42A70-ADE8-21B3-7B80-E0AD1D6C4E67}"/>
                </a:ext>
              </a:extLst>
            </p:cNvPr>
            <p:cNvSpPr/>
            <p:nvPr/>
          </p:nvSpPr>
          <p:spPr>
            <a:xfrm>
              <a:off x="8045939" y="2784798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32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FD0BAE3-F8EC-B9D9-2819-4D517740B21F}"/>
                </a:ext>
              </a:extLst>
            </p:cNvPr>
            <p:cNvSpPr/>
            <p:nvPr/>
          </p:nvSpPr>
          <p:spPr>
            <a:xfrm>
              <a:off x="10110175" y="2793092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B1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1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alphaModFix amt="3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외, 자주색, 연기, 파란색이(가) 표시된 사진&#10;&#10;자동 생성된 설명">
            <a:extLst>
              <a:ext uri="{FF2B5EF4-FFF2-40B4-BE49-F238E27FC236}">
                <a16:creationId xmlns:a16="http://schemas.microsoft.com/office/drawing/2014/main" id="{BC268844-C332-D202-2D85-0C179B8423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7500" b="7500"/>
          <a:stretch/>
        </p:blipFill>
        <p:spPr>
          <a:xfrm>
            <a:off x="0" y="0"/>
            <a:ext cx="12192000" cy="44704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F26DCB-D018-AFEB-716C-1EB7B31CCD3C}"/>
              </a:ext>
            </a:extLst>
          </p:cNvPr>
          <p:cNvSpPr/>
          <p:nvPr/>
        </p:nvSpPr>
        <p:spPr>
          <a:xfrm rot="5400000">
            <a:off x="5888873" y="-1843335"/>
            <a:ext cx="414255" cy="12192000"/>
          </a:xfrm>
          <a:prstGeom prst="rect">
            <a:avLst/>
          </a:prstGeom>
          <a:solidFill>
            <a:srgbClr val="3B1EA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2A996-683E-65E5-89C2-8D1C1CF409D4}"/>
              </a:ext>
            </a:extLst>
          </p:cNvPr>
          <p:cNvSpPr txBox="1"/>
          <p:nvPr/>
        </p:nvSpPr>
        <p:spPr>
          <a:xfrm>
            <a:off x="10166350" y="35195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YPTLAB</a:t>
            </a:r>
          </a:p>
          <a:p>
            <a:pPr algn="r"/>
            <a:r>
              <a:rPr lang="en-US" altLang="ko-KR" sz="11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PRESENTATION DESIGN</a:t>
            </a:r>
            <a:endParaRPr lang="ko-KR" altLang="en-US" sz="11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>
                  <a:alpha val="3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2CB9C48-1BBF-86ED-A2EC-FED560AEBA0E}"/>
              </a:ext>
            </a:extLst>
          </p:cNvPr>
          <p:cNvSpPr/>
          <p:nvPr/>
        </p:nvSpPr>
        <p:spPr>
          <a:xfrm>
            <a:off x="0" y="532448"/>
            <a:ext cx="2171700" cy="827420"/>
          </a:xfrm>
          <a:prstGeom prst="rtTriangle">
            <a:avLst/>
          </a:prstGeom>
          <a:gradFill>
            <a:gsLst>
              <a:gs pos="100000">
                <a:srgbClr val="3B1EA6">
                  <a:alpha val="70000"/>
                </a:srgbClr>
              </a:gs>
              <a:gs pos="0">
                <a:srgbClr val="532FD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수행 </a:t>
            </a:r>
            <a:r>
              <a:rPr lang="ko-KR" altLang="en-US" sz="20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절차 및 방법</a:t>
            </a:r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6F86E05-4CA2-60EF-9D38-A336E26E28BB}"/>
              </a:ext>
            </a:extLst>
          </p:cNvPr>
          <p:cNvSpPr/>
          <p:nvPr/>
        </p:nvSpPr>
        <p:spPr>
          <a:xfrm flipH="1">
            <a:off x="340360" y="3555999"/>
            <a:ext cx="2165838" cy="1612902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3B1E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D0201-D67C-BD65-73E2-9E53EB43C27B}"/>
              </a:ext>
            </a:extLst>
          </p:cNvPr>
          <p:cNvSpPr txBox="1"/>
          <p:nvPr/>
        </p:nvSpPr>
        <p:spPr>
          <a:xfrm>
            <a:off x="597089" y="4359667"/>
            <a:ext cx="1635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B1EA6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(221017-221027)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278C7-9421-D72B-75EC-7CFCC341963C}"/>
              </a:ext>
            </a:extLst>
          </p:cNvPr>
          <p:cNvSpPr txBox="1"/>
          <p:nvPr/>
        </p:nvSpPr>
        <p:spPr>
          <a:xfrm>
            <a:off x="712891" y="4854981"/>
            <a:ext cx="1555234" cy="1917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i="1" spc="-100" dirty="0">
                <a:solidFill>
                  <a:schemeClr val="bg2">
                    <a:lumMod val="25000"/>
                  </a:schemeClr>
                </a:solidFill>
              </a:rPr>
              <a:t>사전 </a:t>
            </a:r>
            <a:r>
              <a:rPr lang="ko-KR" altLang="en-US" sz="1300" i="1" spc="-100" dirty="0" smtClean="0">
                <a:solidFill>
                  <a:schemeClr val="bg2">
                    <a:lumMod val="25000"/>
                  </a:schemeClr>
                </a:solidFill>
              </a:rPr>
              <a:t>조사 및 구조화</a:t>
            </a:r>
            <a:endParaRPr lang="en-US" altLang="ko-KR" sz="1300" i="1" spc="-1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i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 설계</a:t>
            </a:r>
            <a:endParaRPr lang="en-US" altLang="ko-KR" sz="1300" i="1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i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 수정</a:t>
            </a:r>
            <a:endParaRPr lang="en-US" altLang="ko-KR" sz="1300" i="1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i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발표 자료 정리</a:t>
            </a:r>
            <a:endParaRPr lang="en-US" altLang="ko-KR" sz="1300" i="1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i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배포 파일 작성 및 </a:t>
            </a:r>
            <a:endParaRPr lang="en-US" altLang="ko-KR" sz="1300" i="1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i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 최종 수정</a:t>
            </a:r>
            <a:endParaRPr lang="en-US" altLang="ko-KR" sz="1300" i="1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80335" y="2488795"/>
            <a:ext cx="781050" cy="781050"/>
          </a:xfrm>
          <a:prstGeom prst="roundRect">
            <a:avLst/>
          </a:prstGeom>
          <a:solidFill>
            <a:srgbClr val="3F0E7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61385" y="2488796"/>
            <a:ext cx="781050" cy="781050"/>
          </a:xfrm>
          <a:prstGeom prst="roundRect">
            <a:avLst/>
          </a:prstGeom>
          <a:solidFill>
            <a:srgbClr val="3F0D7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42435" y="2488794"/>
            <a:ext cx="781050" cy="781050"/>
          </a:xfrm>
          <a:prstGeom prst="roundRect">
            <a:avLst/>
          </a:prstGeom>
          <a:solidFill>
            <a:srgbClr val="461777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23485" y="2488795"/>
            <a:ext cx="781050" cy="781050"/>
          </a:xfrm>
          <a:prstGeom prst="roundRect">
            <a:avLst/>
          </a:prstGeom>
          <a:solidFill>
            <a:srgbClr val="45107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04535" y="2491216"/>
            <a:ext cx="781050" cy="781050"/>
          </a:xfrm>
          <a:prstGeom prst="roundRect">
            <a:avLst/>
          </a:prstGeom>
          <a:solidFill>
            <a:srgbClr val="480C7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85585" y="2491217"/>
            <a:ext cx="781050" cy="781050"/>
          </a:xfrm>
          <a:prstGeom prst="roundRect">
            <a:avLst/>
          </a:prstGeom>
          <a:solidFill>
            <a:srgbClr val="53278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66635" y="2493638"/>
            <a:ext cx="781050" cy="781050"/>
          </a:xfrm>
          <a:prstGeom prst="roundRect">
            <a:avLst/>
          </a:prstGeom>
          <a:solidFill>
            <a:srgbClr val="4C0B77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47685" y="2493639"/>
            <a:ext cx="781050" cy="781050"/>
          </a:xfrm>
          <a:prstGeom prst="roundRect">
            <a:avLst/>
          </a:prstGeom>
          <a:solidFill>
            <a:srgbClr val="6B258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628735" y="2488793"/>
            <a:ext cx="781050" cy="781050"/>
          </a:xfrm>
          <a:prstGeom prst="roundRect">
            <a:avLst/>
          </a:prstGeom>
          <a:solidFill>
            <a:srgbClr val="500B6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409785" y="2488794"/>
            <a:ext cx="781050" cy="781050"/>
          </a:xfrm>
          <a:prstGeom prst="roundRect">
            <a:avLst/>
          </a:prstGeom>
          <a:solidFill>
            <a:srgbClr val="A19DA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190835" y="2488793"/>
            <a:ext cx="781050" cy="781050"/>
          </a:xfrm>
          <a:prstGeom prst="roundRect">
            <a:avLst/>
          </a:prstGeom>
          <a:solidFill>
            <a:srgbClr val="500B6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2553493" y="26946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17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14E7-A4F0-22ED-3819-0409FC0CDD28}"/>
              </a:ext>
            </a:extLst>
          </p:cNvPr>
          <p:cNvSpPr txBox="1"/>
          <p:nvPr/>
        </p:nvSpPr>
        <p:spPr>
          <a:xfrm>
            <a:off x="321372" y="3877067"/>
            <a:ext cx="21868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rgbClr val="3B1EA6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FOR 11 DAYS</a:t>
            </a:r>
            <a:endParaRPr lang="en-US" altLang="ko-KR" sz="25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rgbClr val="3B1EA6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3334543" y="26946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18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4115593" y="26946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19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4885985" y="269465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20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5679859" y="26946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21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6448085" y="269465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22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7226969" y="26910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23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8005614" y="269107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24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8789069" y="26910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25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9570119" y="26910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26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57ACCF-7FA4-7A65-F61A-4BB50048958F}"/>
              </a:ext>
            </a:extLst>
          </p:cNvPr>
          <p:cNvSpPr txBox="1"/>
          <p:nvPr/>
        </p:nvSpPr>
        <p:spPr>
          <a:xfrm>
            <a:off x="10351169" y="26910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27</a:t>
            </a:r>
            <a:endParaRPr lang="ko-KR" altLang="en-US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08588" y="2455274"/>
            <a:ext cx="197610" cy="197610"/>
          </a:xfrm>
          <a:prstGeom prst="ellipse">
            <a:avLst/>
          </a:prstGeom>
          <a:gradFill flip="none" rotWithShape="1">
            <a:gsLst>
              <a:gs pos="0">
                <a:srgbClr val="532FD9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532FD9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532FD9">
                  <a:tint val="66000"/>
                  <a:satMod val="160000"/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506198" y="5038725"/>
            <a:ext cx="1436237" cy="0"/>
          </a:xfrm>
          <a:prstGeom prst="straightConnector1">
            <a:avLst/>
          </a:prstGeom>
          <a:ln>
            <a:solidFill>
              <a:srgbClr val="532F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506198" y="5314950"/>
            <a:ext cx="2998337" cy="0"/>
            <a:chOff x="2506198" y="5314950"/>
            <a:chExt cx="2998337" cy="0"/>
          </a:xfrm>
        </p:grpSpPr>
        <p:cxnSp>
          <p:nvCxnSpPr>
            <p:cNvPr id="55" name="직선 화살표 연결선 54"/>
            <p:cNvCxnSpPr/>
            <p:nvPr/>
          </p:nvCxnSpPr>
          <p:spPr>
            <a:xfrm>
              <a:off x="3942435" y="5314950"/>
              <a:ext cx="1562100" cy="0"/>
            </a:xfrm>
            <a:prstGeom prst="straightConnector1">
              <a:avLst/>
            </a:prstGeom>
            <a:ln>
              <a:solidFill>
                <a:srgbClr val="532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506198" y="5314950"/>
              <a:ext cx="1436237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2506197" y="5610225"/>
            <a:ext cx="8465688" cy="0"/>
            <a:chOff x="2506197" y="5610225"/>
            <a:chExt cx="8465688" cy="0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5504535" y="5610225"/>
              <a:ext cx="5467350" cy="0"/>
            </a:xfrm>
            <a:prstGeom prst="straightConnector1">
              <a:avLst/>
            </a:prstGeom>
            <a:ln>
              <a:solidFill>
                <a:srgbClr val="532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506197" y="5610225"/>
              <a:ext cx="299833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2506197" y="5916175"/>
            <a:ext cx="8465688" cy="0"/>
            <a:chOff x="2506197" y="5916175"/>
            <a:chExt cx="8465688" cy="0"/>
          </a:xfrm>
        </p:grpSpPr>
        <p:cxnSp>
          <p:nvCxnSpPr>
            <p:cNvPr id="62" name="직선 화살표 연결선 61"/>
            <p:cNvCxnSpPr/>
            <p:nvPr/>
          </p:nvCxnSpPr>
          <p:spPr>
            <a:xfrm>
              <a:off x="8090323" y="5916175"/>
              <a:ext cx="2881562" cy="0"/>
            </a:xfrm>
            <a:prstGeom prst="straightConnector1">
              <a:avLst/>
            </a:prstGeom>
            <a:ln>
              <a:solidFill>
                <a:srgbClr val="532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506197" y="5916175"/>
              <a:ext cx="5584126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506197" y="6267450"/>
            <a:ext cx="8465688" cy="0"/>
            <a:chOff x="2506197" y="6267450"/>
            <a:chExt cx="8465688" cy="0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8789069" y="6267450"/>
              <a:ext cx="2182816" cy="0"/>
            </a:xfrm>
            <a:prstGeom prst="straightConnector1">
              <a:avLst/>
            </a:prstGeom>
            <a:ln>
              <a:solidFill>
                <a:srgbClr val="532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506197" y="6267450"/>
              <a:ext cx="628287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0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6" y="2084060"/>
            <a:ext cx="3240000" cy="3240000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8" y="2084060"/>
            <a:ext cx="3240000" cy="32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2247565" y="1714728"/>
            <a:ext cx="16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인트로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889065" y="1714728"/>
            <a:ext cx="199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 메인 메뉴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94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8DFF6-B537-7E6C-6BBE-BE107D92C21C}"/>
              </a:ext>
            </a:extLst>
          </p:cNvPr>
          <p:cNvSpPr/>
          <p:nvPr/>
        </p:nvSpPr>
        <p:spPr>
          <a:xfrm>
            <a:off x="-1" y="0"/>
            <a:ext cx="12191994" cy="6857996"/>
          </a:xfrm>
          <a:prstGeom prst="rect">
            <a:avLst/>
          </a:prstGeom>
          <a:gradFill flip="none" rotWithShape="1">
            <a:gsLst>
              <a:gs pos="0">
                <a:srgbClr val="311989">
                  <a:alpha val="95000"/>
                </a:srgbClr>
              </a:gs>
              <a:gs pos="100000">
                <a:srgbClr val="532FD9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87372204-47B5-054D-2FD7-1D220F9C9CB7}"/>
              </a:ext>
            </a:extLst>
          </p:cNvPr>
          <p:cNvSpPr/>
          <p:nvPr/>
        </p:nvSpPr>
        <p:spPr>
          <a:xfrm>
            <a:off x="0" y="546702"/>
            <a:ext cx="2171700" cy="827420"/>
          </a:xfrm>
          <a:prstGeom prst="rtTriangle">
            <a:avLst/>
          </a:prstGeom>
          <a:gradFill>
            <a:gsLst>
              <a:gs pos="100000">
                <a:srgbClr val="AD9BED">
                  <a:alpha val="15000"/>
                </a:srgb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자유형: 도형 88">
            <a:extLst>
              <a:ext uri="{FF2B5EF4-FFF2-40B4-BE49-F238E27FC236}">
                <a16:creationId xmlns:a16="http://schemas.microsoft.com/office/drawing/2014/main" id="{322B729F-D736-32A8-1132-D9AE9D02D01E}"/>
              </a:ext>
            </a:extLst>
          </p:cNvPr>
          <p:cNvSpPr/>
          <p:nvPr/>
        </p:nvSpPr>
        <p:spPr>
          <a:xfrm>
            <a:off x="6405421" y="2084060"/>
            <a:ext cx="4960032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E8978D-9151-64B7-FE8B-D5DEA08E6D3A}"/>
              </a:ext>
            </a:extLst>
          </p:cNvPr>
          <p:cNvGrpSpPr/>
          <p:nvPr/>
        </p:nvGrpSpPr>
        <p:grpSpPr>
          <a:xfrm>
            <a:off x="0" y="403705"/>
            <a:ext cx="4133850" cy="967895"/>
            <a:chOff x="0" y="645005"/>
            <a:chExt cx="4133850" cy="10340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2B3553-86F9-8DC1-7838-4F48BC52764F}"/>
                </a:ext>
              </a:extLst>
            </p:cNvPr>
            <p:cNvSpPr/>
            <p:nvPr/>
          </p:nvSpPr>
          <p:spPr>
            <a:xfrm>
              <a:off x="0" y="647700"/>
              <a:ext cx="4133850" cy="1031393"/>
            </a:xfrm>
            <a:prstGeom prst="rect">
              <a:avLst/>
            </a:prstGeom>
            <a:solidFill>
              <a:srgbClr val="532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05FE0B-45A8-A677-D319-0A89EB8DA725}"/>
                </a:ext>
              </a:extLst>
            </p:cNvPr>
            <p:cNvSpPr/>
            <p:nvPr/>
          </p:nvSpPr>
          <p:spPr>
            <a:xfrm>
              <a:off x="3943350" y="645005"/>
              <a:ext cx="190500" cy="1031393"/>
            </a:xfrm>
            <a:prstGeom prst="rect">
              <a:avLst/>
            </a:prstGeom>
            <a:solidFill>
              <a:srgbClr val="3B1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D7AF38-9929-8F03-0633-27AF08080ADF}"/>
              </a:ext>
            </a:extLst>
          </p:cNvPr>
          <p:cNvSpPr txBox="1"/>
          <p:nvPr/>
        </p:nvSpPr>
        <p:spPr>
          <a:xfrm>
            <a:off x="266041" y="532448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 결과</a:t>
            </a:r>
            <a:endParaRPr lang="en-US" altLang="ko-KR" sz="2000" dirty="0" smtClean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dirty="0" smtClean="0">
                <a:ln>
                  <a:solidFill>
                    <a:srgbClr val="58A387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구현</a:t>
            </a:r>
            <a:endParaRPr lang="ko-KR" altLang="en-US" sz="2000" dirty="0">
              <a:ln>
                <a:solidFill>
                  <a:srgbClr val="58A387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자유형: 도형 77">
            <a:extLst>
              <a:ext uri="{FF2B5EF4-FFF2-40B4-BE49-F238E27FC236}">
                <a16:creationId xmlns:a16="http://schemas.microsoft.com/office/drawing/2014/main" id="{B9DC1FA2-6F15-3354-A2E5-78FEF8C923BE}"/>
              </a:ext>
            </a:extLst>
          </p:cNvPr>
          <p:cNvSpPr/>
          <p:nvPr/>
        </p:nvSpPr>
        <p:spPr>
          <a:xfrm>
            <a:off x="361291" y="2084060"/>
            <a:ext cx="5391537" cy="4053910"/>
          </a:xfrm>
          <a:custGeom>
            <a:avLst/>
            <a:gdLst>
              <a:gd name="connsiteX0" fmla="*/ 154044 w 3695700"/>
              <a:gd name="connsiteY0" fmla="*/ 0 h 3497580"/>
              <a:gd name="connsiteX1" fmla="*/ 3541656 w 3695700"/>
              <a:gd name="connsiteY1" fmla="*/ 0 h 3497580"/>
              <a:gd name="connsiteX2" fmla="*/ 3695700 w 3695700"/>
              <a:gd name="connsiteY2" fmla="*/ 154044 h 3497580"/>
              <a:gd name="connsiteX3" fmla="*/ 3695700 w 3695700"/>
              <a:gd name="connsiteY3" fmla="*/ 2659380 h 3497580"/>
              <a:gd name="connsiteX4" fmla="*/ 3695700 w 3695700"/>
              <a:gd name="connsiteY4" fmla="*/ 2678167 h 3497580"/>
              <a:gd name="connsiteX5" fmla="*/ 3695700 w 3695700"/>
              <a:gd name="connsiteY5" fmla="*/ 3497580 h 3497580"/>
              <a:gd name="connsiteX6" fmla="*/ 3060575 w 3695700"/>
              <a:gd name="connsiteY6" fmla="*/ 2832211 h 3497580"/>
              <a:gd name="connsiteX7" fmla="*/ 154044 w 3695700"/>
              <a:gd name="connsiteY7" fmla="*/ 2832211 h 3497580"/>
              <a:gd name="connsiteX8" fmla="*/ 0 w 3695700"/>
              <a:gd name="connsiteY8" fmla="*/ 2678167 h 3497580"/>
              <a:gd name="connsiteX9" fmla="*/ 0 w 3695700"/>
              <a:gd name="connsiteY9" fmla="*/ 154044 h 3497580"/>
              <a:gd name="connsiteX10" fmla="*/ 154044 w 3695700"/>
              <a:gd name="connsiteY10" fmla="*/ 0 h 34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700" h="3497580">
                <a:moveTo>
                  <a:pt x="154044" y="0"/>
                </a:moveTo>
                <a:lnTo>
                  <a:pt x="3541656" y="0"/>
                </a:lnTo>
                <a:cubicBezTo>
                  <a:pt x="3626732" y="0"/>
                  <a:pt x="3695700" y="68968"/>
                  <a:pt x="3695700" y="154044"/>
                </a:cubicBezTo>
                <a:lnTo>
                  <a:pt x="3695700" y="2659380"/>
                </a:lnTo>
                <a:lnTo>
                  <a:pt x="3695700" y="2678167"/>
                </a:lnTo>
                <a:lnTo>
                  <a:pt x="3695700" y="3497580"/>
                </a:lnTo>
                <a:lnTo>
                  <a:pt x="3060575" y="2832211"/>
                </a:lnTo>
                <a:lnTo>
                  <a:pt x="154044" y="2832211"/>
                </a:lnTo>
                <a:cubicBezTo>
                  <a:pt x="68968" y="2832211"/>
                  <a:pt x="0" y="2763243"/>
                  <a:pt x="0" y="2678167"/>
                </a:cubicBezTo>
                <a:lnTo>
                  <a:pt x="0" y="154044"/>
                </a:lnTo>
                <a:cubicBezTo>
                  <a:pt x="0" y="68968"/>
                  <a:pt x="68968" y="0"/>
                  <a:pt x="154044" y="0"/>
                </a:cubicBezTo>
                <a:close/>
              </a:path>
            </a:pathLst>
          </a:custGeom>
          <a:solidFill>
            <a:srgbClr val="3119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1842312" y="1714728"/>
            <a:ext cx="24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정보 선택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527F0E-7B29-68EB-A9E7-F05E8930CB14}"/>
              </a:ext>
            </a:extLst>
          </p:cNvPr>
          <p:cNvSpPr txBox="1"/>
          <p:nvPr/>
        </p:nvSpPr>
        <p:spPr>
          <a:xfrm>
            <a:off x="7434056" y="1714728"/>
            <a:ext cx="290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Noto Sans KR" panose="020B0500000000000000"/>
              </a:rPr>
              <a:t>도서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정보 결과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Noto Sans KR" panose="020B0500000000000000"/>
              </a:rPr>
              <a:t>&gt;</a:t>
            </a:r>
          </a:p>
        </p:txBody>
      </p:sp>
      <p:pic>
        <p:nvPicPr>
          <p:cNvPr id="22" name="그림 2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9" y="2084060"/>
            <a:ext cx="3240000" cy="3240000"/>
          </a:xfrm>
          <a:prstGeom prst="rect">
            <a:avLst/>
          </a:prstGeom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6" y="208406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1128</Words>
  <Application>Microsoft Office PowerPoint</Application>
  <PresentationFormat>와이드스크린</PresentationFormat>
  <Paragraphs>290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Noto Sans KR Black</vt:lpstr>
      <vt:lpstr>맑은 고딕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KB</cp:lastModifiedBy>
  <cp:revision>91</cp:revision>
  <dcterms:created xsi:type="dcterms:W3CDTF">2022-10-23T09:20:40Z</dcterms:created>
  <dcterms:modified xsi:type="dcterms:W3CDTF">2022-10-28T03:22:04Z</dcterms:modified>
</cp:coreProperties>
</file>