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17"/>
  </p:notesMasterIdLst>
  <p:handoutMasterIdLst>
    <p:handoutMasterId r:id="rId18"/>
  </p:handoutMasterIdLst>
  <p:sldIdLst>
    <p:sldId id="360" r:id="rId5"/>
    <p:sldId id="355" r:id="rId6"/>
    <p:sldId id="340" r:id="rId7"/>
    <p:sldId id="342" r:id="rId8"/>
    <p:sldId id="352" r:id="rId9"/>
    <p:sldId id="353" r:id="rId10"/>
    <p:sldId id="345" r:id="rId11"/>
    <p:sldId id="347" r:id="rId12"/>
    <p:sldId id="356" r:id="rId13"/>
    <p:sldId id="349" r:id="rId14"/>
    <p:sldId id="350" r:id="rId15"/>
    <p:sldId id="354" r:id="rId16"/>
  </p:sldIdLst>
  <p:sldSz cx="14630400" cy="8229600"/>
  <p:notesSz cx="6858000" cy="9144000"/>
  <p:defaultTex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0" userDrawn="1">
          <p15:clr>
            <a:srgbClr val="A4A3A4"/>
          </p15:clr>
        </p15:guide>
        <p15:guide id="2" orient="horz" pos="4637" userDrawn="1">
          <p15:clr>
            <a:srgbClr val="A4A3A4"/>
          </p15:clr>
        </p15:guide>
        <p15:guide id="3" orient="horz" pos="3859" userDrawn="1">
          <p15:clr>
            <a:srgbClr val="A4A3A4"/>
          </p15:clr>
        </p15:guide>
        <p15:guide id="4" orient="horz" pos="5114" userDrawn="1">
          <p15:clr>
            <a:srgbClr val="A4A3A4"/>
          </p15:clr>
        </p15:guide>
        <p15:guide id="5" orient="horz" pos="2160" userDrawn="1">
          <p15:clr>
            <a:srgbClr val="A4A3A4"/>
          </p15:clr>
        </p15:guide>
        <p15:guide id="6" orient="horz" pos="2205" userDrawn="1">
          <p15:clr>
            <a:srgbClr val="A4A3A4"/>
          </p15:clr>
        </p15:guide>
        <p15:guide id="7" orient="horz" pos="3325" userDrawn="1">
          <p15:clr>
            <a:srgbClr val="A4A3A4"/>
          </p15:clr>
        </p15:guide>
        <p15:guide id="8" orient="horz" pos="200" userDrawn="1">
          <p15:clr>
            <a:srgbClr val="A4A3A4"/>
          </p15:clr>
        </p15:guide>
        <p15:guide id="9" orient="horz" pos="3370" userDrawn="1">
          <p15:clr>
            <a:srgbClr val="A4A3A4"/>
          </p15:clr>
        </p15:guide>
        <p15:guide id="10" orient="horz" pos="4574" userDrawn="1">
          <p15:clr>
            <a:srgbClr val="A4A3A4"/>
          </p15:clr>
        </p15:guide>
        <p15:guide id="11" pos="1536" userDrawn="1">
          <p15:clr>
            <a:srgbClr val="A4A3A4"/>
          </p15:clr>
        </p15:guide>
        <p15:guide id="12" pos="2808" userDrawn="1">
          <p15:clr>
            <a:srgbClr val="A4A3A4"/>
          </p15:clr>
        </p15:guide>
        <p15:guide id="13" pos="4613" userDrawn="1">
          <p15:clr>
            <a:srgbClr val="A4A3A4"/>
          </p15:clr>
        </p15:guide>
        <p15:guide id="14" pos="4030" userDrawn="1">
          <p15:clr>
            <a:srgbClr val="A4A3A4"/>
          </p15:clr>
        </p15:guide>
        <p15:guide id="15" pos="7664" userDrawn="1">
          <p15:clr>
            <a:srgbClr val="A4A3A4"/>
          </p15:clr>
        </p15:guide>
        <p15:guide id="16" pos="3979" userDrawn="1">
          <p15:clr>
            <a:srgbClr val="A4A3A4"/>
          </p15:clr>
        </p15:guide>
        <p15:guide id="17" pos="2755" userDrawn="1">
          <p15:clr>
            <a:srgbClr val="A4A3A4"/>
          </p15:clr>
        </p15:guide>
        <p15:guide id="18" pos="1579" userDrawn="1">
          <p15:clr>
            <a:srgbClr val="A4A3A4"/>
          </p15:clr>
        </p15:guide>
        <p15:guide id="19" pos="7709" userDrawn="1">
          <p15:clr>
            <a:srgbClr val="A4A3A4"/>
          </p15:clr>
        </p15:guide>
        <p15:guide id="20" pos="5211" userDrawn="1">
          <p15:clr>
            <a:srgbClr val="A4A3A4"/>
          </p15:clr>
        </p15:guide>
        <p15:guide id="21" userDrawn="1">
          <p15:clr>
            <a:srgbClr val="A4A3A4"/>
          </p15:clr>
        </p15:guide>
        <p15:guide id="22" pos="5256" userDrawn="1">
          <p15:clr>
            <a:srgbClr val="A4A3A4"/>
          </p15:clr>
        </p15:guide>
        <p15:guide id="23" pos="6435" userDrawn="1">
          <p15:clr>
            <a:srgbClr val="A4A3A4"/>
          </p15:clr>
        </p15:guide>
        <p15:guide id="24" pos="6485" userDrawn="1">
          <p15:clr>
            <a:srgbClr val="A4A3A4"/>
          </p15:clr>
        </p15:guide>
        <p15:guide id="25" pos="8870" userDrawn="1">
          <p15:clr>
            <a:srgbClr val="A4A3A4"/>
          </p15:clr>
        </p15:guide>
        <p15:guide id="26" pos="352" userDrawn="1">
          <p15:clr>
            <a:srgbClr val="A4A3A4"/>
          </p15:clr>
        </p15:guide>
        <p15:guide id="27" pos="557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 id="2" name="Pacampara, Samantha" initials="PS" lastIdx="22" clrIdx="2">
    <p:extLst>
      <p:ext uri="{19B8F6BF-5375-455C-9EA6-DF929625EA0E}">
        <p15:presenceInfo xmlns:p15="http://schemas.microsoft.com/office/powerpoint/2012/main" userId="S-1-5-21-1407069837-2091007605-538272213-33157533" providerId="AD"/>
      </p:ext>
    </p:extLst>
  </p:cmAuthor>
  <p:cmAuthor id="3" name="Chetty, Rudy" initials="CR" lastIdx="6" clrIdx="3">
    <p:extLst>
      <p:ext uri="{19B8F6BF-5375-455C-9EA6-DF929625EA0E}">
        <p15:presenceInfo xmlns:p15="http://schemas.microsoft.com/office/powerpoint/2012/main" userId="S-1-5-21-1407069837-2091007605-538272213-271834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85BF"/>
    <a:srgbClr val="E87329"/>
    <a:srgbClr val="11161E"/>
    <a:srgbClr val="0000FF"/>
    <a:srgbClr val="414042"/>
    <a:srgbClr val="232F3E"/>
    <a:srgbClr val="595A5D"/>
    <a:srgbClr val="DCDCDC"/>
    <a:srgbClr val="4F81BD"/>
    <a:srgbClr val="0C9B2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21" autoAdjust="0"/>
    <p:restoredTop sz="68674" autoAdjust="0"/>
  </p:normalViewPr>
  <p:slideViewPr>
    <p:cSldViewPr snapToGrid="0" showGuides="1">
      <p:cViewPr>
        <p:scale>
          <a:sx n="70" d="100"/>
          <a:sy n="70" d="100"/>
        </p:scale>
        <p:origin x="1840" y="-16"/>
      </p:cViewPr>
      <p:guideLst>
        <p:guide orient="horz" pos="1030"/>
        <p:guide orient="horz" pos="4637"/>
        <p:guide orient="horz" pos="3859"/>
        <p:guide orient="horz" pos="5114"/>
        <p:guide orient="horz" pos="2160"/>
        <p:guide orient="horz" pos="2205"/>
        <p:guide orient="horz" pos="3325"/>
        <p:guide orient="horz" pos="200"/>
        <p:guide orient="horz" pos="3370"/>
        <p:guide orient="horz" pos="4574"/>
        <p:guide pos="1536"/>
        <p:guide pos="2808"/>
        <p:guide pos="4613"/>
        <p:guide pos="4030"/>
        <p:guide pos="7664"/>
        <p:guide pos="3979"/>
        <p:guide pos="2755"/>
        <p:guide pos="1579"/>
        <p:guide pos="7709"/>
        <p:guide pos="5211"/>
        <p:guide/>
        <p:guide pos="5256"/>
        <p:guide pos="6435"/>
        <p:guide pos="6485"/>
        <p:guide pos="8870"/>
        <p:guide pos="352"/>
        <p:guide pos="5576"/>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109" d="100"/>
          <a:sy n="109" d="100"/>
        </p:scale>
        <p:origin x="3176"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EAAF34-71F8-6342-832E-C583FEB3FB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A700CEA-93F0-3648-8636-3ECA00800B2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887149-AF03-6142-908A-3DD284EAF54B}" type="datetimeFigureOut">
              <a:rPr lang="en-US" smtClean="0"/>
              <a:t>11/10/20</a:t>
            </a:fld>
            <a:endParaRPr lang="en-US"/>
          </a:p>
        </p:txBody>
      </p:sp>
      <p:sp>
        <p:nvSpPr>
          <p:cNvPr id="4" name="Footer Placeholder 3">
            <a:extLst>
              <a:ext uri="{FF2B5EF4-FFF2-40B4-BE49-F238E27FC236}">
                <a16:creationId xmlns:a16="http://schemas.microsoft.com/office/drawing/2014/main" id="{15D72482-B212-B34F-AAFC-10B8C8EF77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F0B9C6E-4611-5A44-8B47-37FCE89DEB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1AC043-34FA-4C46-BDAD-AE3E2DBAD1A4}" type="slidenum">
              <a:rPr lang="en-US" smtClean="0"/>
              <a:t>‹#›</a:t>
            </a:fld>
            <a:endParaRPr lang="en-US"/>
          </a:p>
        </p:txBody>
      </p:sp>
    </p:spTree>
    <p:extLst>
      <p:ext uri="{BB962C8B-B14F-4D97-AF65-F5344CB8AC3E}">
        <p14:creationId xmlns:p14="http://schemas.microsoft.com/office/powerpoint/2010/main" val="24636460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mazon Ember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mazon Ember Regular" charset="0"/>
              </a:defRPr>
            </a:lvl1pPr>
          </a:lstStyle>
          <a:p>
            <a:fld id="{0B25AC41-3BEC-9247-8322-91B80C013F2D}" type="datetimeFigureOut">
              <a:rPr lang="en-US" smtClean="0"/>
              <a:pPr/>
              <a:t>11/10/20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mazon Ember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mazon Ember Regular" charset="0"/>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731520" rtl="0" eaLnBrk="1" latinLnBrk="0" hangingPunct="1">
      <a:defRPr sz="1920" b="0" i="0" kern="1200">
        <a:solidFill>
          <a:schemeClr val="tx1"/>
        </a:solidFill>
        <a:latin typeface="Amazon Ember Regular" charset="0"/>
        <a:ea typeface="+mn-ea"/>
        <a:cs typeface="+mn-cs"/>
      </a:defRPr>
    </a:lvl1pPr>
    <a:lvl2pPr marL="731520" algn="l" defTabSz="731520" rtl="0" eaLnBrk="1" latinLnBrk="0" hangingPunct="1">
      <a:defRPr sz="1920" b="0" i="0" kern="1200">
        <a:solidFill>
          <a:schemeClr val="tx1"/>
        </a:solidFill>
        <a:latin typeface="Amazon Ember Regular" charset="0"/>
        <a:ea typeface="+mn-ea"/>
        <a:cs typeface="+mn-cs"/>
      </a:defRPr>
    </a:lvl2pPr>
    <a:lvl3pPr marL="1463040" algn="l" defTabSz="731520" rtl="0" eaLnBrk="1" latinLnBrk="0" hangingPunct="1">
      <a:defRPr sz="1920" b="0" i="0" kern="1200">
        <a:solidFill>
          <a:schemeClr val="tx1"/>
        </a:solidFill>
        <a:latin typeface="Amazon Ember Regular" charset="0"/>
        <a:ea typeface="+mn-ea"/>
        <a:cs typeface="+mn-cs"/>
      </a:defRPr>
    </a:lvl3pPr>
    <a:lvl4pPr marL="2194560" algn="l" defTabSz="731520" rtl="0" eaLnBrk="1" latinLnBrk="0" hangingPunct="1">
      <a:defRPr sz="1920" b="0" i="0" kern="1200">
        <a:solidFill>
          <a:schemeClr val="tx1"/>
        </a:solidFill>
        <a:latin typeface="Amazon Ember Regular" charset="0"/>
        <a:ea typeface="+mn-ea"/>
        <a:cs typeface="+mn-cs"/>
      </a:defRPr>
    </a:lvl4pPr>
    <a:lvl5pPr marL="2926080" algn="l" defTabSz="731520" rtl="0" eaLnBrk="1" latinLnBrk="0" hangingPunct="1">
      <a:defRPr sz="1920" b="0" i="0" kern="1200">
        <a:solidFill>
          <a:schemeClr val="tx1"/>
        </a:solidFill>
        <a:latin typeface="Amazon Ember Regular" charset="0"/>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isdom.corp.amazon.com/Pages/Messaging.aspx"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aws.amazon.com/solutions/case-studies/"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latin typeface="Arial"/>
                <a:ea typeface="+mn-ea"/>
                <a:cs typeface="+mn-cs"/>
              </a:rPr>
              <a:t>Talking points:</a:t>
            </a:r>
          </a:p>
          <a:p>
            <a:pPr marL="228600" indent="-228600">
              <a:buFont typeface="Arial" charset="0"/>
              <a:buChar char="•"/>
            </a:pPr>
            <a:r>
              <a:rPr lang="en-US" b="1" baseline="0" dirty="0"/>
              <a:t>Introduce</a:t>
            </a:r>
            <a:r>
              <a:rPr lang="en-US" b="0" baseline="0" dirty="0"/>
              <a:t> yourself, and give a </a:t>
            </a:r>
            <a:r>
              <a:rPr lang="en-US" b="1" baseline="0" dirty="0"/>
              <a:t>30-second overview</a:t>
            </a:r>
            <a:r>
              <a:rPr lang="en-US" b="0" baseline="0" dirty="0"/>
              <a:t> of your background.  Instill confidence in the customer that you are the cloud expert.</a:t>
            </a:r>
          </a:p>
          <a:p>
            <a:pPr marL="228600" indent="-228600">
              <a:buFont typeface="Arial" charset="0"/>
              <a:buChar char="•"/>
            </a:pPr>
            <a:r>
              <a:rPr lang="en-US" b="1" baseline="0" dirty="0"/>
              <a:t>AWS Solutions Architect: </a:t>
            </a:r>
            <a:r>
              <a:rPr lang="en-US" b="0" baseline="0" dirty="0"/>
              <a:t>help you develop advanced cloud based solutions and migrations from on prem workloads to the cloud. We plan, design, and scale AWS cloud implementations using the best practices recommended by AWS. </a:t>
            </a:r>
          </a:p>
          <a:p>
            <a:pPr marL="228600" marR="0" lvl="0" indent="-228600" algn="l" defTabSz="731520" rtl="0" eaLnBrk="1" fontAlgn="auto" latinLnBrk="0" hangingPunct="1">
              <a:lnSpc>
                <a:spcPct val="100000"/>
              </a:lnSpc>
              <a:spcBef>
                <a:spcPts val="0"/>
              </a:spcBef>
              <a:spcAft>
                <a:spcPts val="0"/>
              </a:spcAft>
              <a:buClrTx/>
              <a:buSzTx/>
              <a:buFont typeface="Arial" charset="0"/>
              <a:buChar char="•"/>
              <a:tabLst/>
              <a:defRPr/>
            </a:pPr>
            <a:r>
              <a:rPr lang="en-US" b="0" baseline="0" dirty="0"/>
              <a:t>Learn </a:t>
            </a:r>
            <a:r>
              <a:rPr lang="en-US" b="1" baseline="0" dirty="0"/>
              <a:t>who</a:t>
            </a:r>
            <a:r>
              <a:rPr lang="en-US" b="0" baseline="0" dirty="0"/>
              <a:t> is in the room, and </a:t>
            </a:r>
            <a:r>
              <a:rPr lang="en-US" b="1" baseline="0" dirty="0"/>
              <a:t>why</a:t>
            </a:r>
            <a:r>
              <a:rPr lang="en-US" b="0" baseline="0" dirty="0"/>
              <a:t> they are there. </a:t>
            </a:r>
            <a:r>
              <a:rPr lang="en-US" b="1" baseline="0" dirty="0"/>
              <a:t>Familiarity </a:t>
            </a:r>
            <a:r>
              <a:rPr lang="en-US" b="0" baseline="0" dirty="0"/>
              <a:t>with the cloud. </a:t>
            </a:r>
            <a:r>
              <a:rPr lang="en-US" baseline="0" dirty="0"/>
              <a:t>Ask people their names and titles and take note of any immediate </a:t>
            </a:r>
            <a:r>
              <a:rPr lang="en-US" b="1" baseline="0" dirty="0"/>
              <a:t>areas of interest </a:t>
            </a:r>
            <a:r>
              <a:rPr lang="en-US" baseline="0" dirty="0"/>
              <a:t>they would like to target. Make sure to follow-up on these areas as you progress the conversation.</a:t>
            </a:r>
          </a:p>
          <a:p>
            <a:pPr marL="228600" marR="0" lvl="0" indent="-228600" algn="l" defTabSz="731520" rtl="0" eaLnBrk="1" fontAlgn="auto" latinLnBrk="0" hangingPunct="1">
              <a:lnSpc>
                <a:spcPct val="100000"/>
              </a:lnSpc>
              <a:spcBef>
                <a:spcPts val="0"/>
              </a:spcBef>
              <a:spcAft>
                <a:spcPts val="0"/>
              </a:spcAft>
              <a:buClrTx/>
              <a:buSzTx/>
              <a:buFont typeface="Arial" charset="0"/>
              <a:buChar char="•"/>
              <a:tabLst/>
              <a:defRPr/>
            </a:pPr>
            <a:r>
              <a:rPr lang="en-US" baseline="0" dirty="0"/>
              <a:t>Hopefully we can address some of your </a:t>
            </a:r>
            <a:r>
              <a:rPr lang="en-US" b="1" baseline="0" dirty="0"/>
              <a:t>questions</a:t>
            </a:r>
            <a:r>
              <a:rPr lang="en-US" baseline="0" dirty="0"/>
              <a:t> during this presentation.</a:t>
            </a:r>
          </a:p>
          <a:p>
            <a:pPr marL="228600" marR="0" lvl="0" indent="-228600" algn="l" defTabSz="731520" rtl="0" eaLnBrk="1" fontAlgn="auto" latinLnBrk="0" hangingPunct="1">
              <a:lnSpc>
                <a:spcPct val="100000"/>
              </a:lnSpc>
              <a:spcBef>
                <a:spcPts val="0"/>
              </a:spcBef>
              <a:spcAft>
                <a:spcPts val="0"/>
              </a:spcAft>
              <a:buClrTx/>
              <a:buSzTx/>
              <a:buFont typeface="Arial" charset="0"/>
              <a:buChar char="•"/>
              <a:tabLst/>
              <a:defRPr/>
            </a:pPr>
            <a:endParaRPr lang="en-US" b="0" baseline="0" dirty="0"/>
          </a:p>
          <a:p>
            <a:pPr marL="228600" marR="0" lvl="0" indent="-228600" algn="l" defTabSz="731520" rtl="0" eaLnBrk="1" fontAlgn="auto" latinLnBrk="0" hangingPunct="1">
              <a:lnSpc>
                <a:spcPct val="100000"/>
              </a:lnSpc>
              <a:spcBef>
                <a:spcPts val="0"/>
              </a:spcBef>
              <a:spcAft>
                <a:spcPts val="0"/>
              </a:spcAft>
              <a:buClrTx/>
              <a:buSzTx/>
              <a:buFont typeface="Arial" charset="0"/>
              <a:buChar char="•"/>
              <a:tabLst/>
              <a:defRPr/>
            </a:pPr>
            <a:endParaRPr lang="en-US" b="0" baseline="0" dirty="0"/>
          </a:p>
          <a:p>
            <a:pPr marL="228600" marR="0" lvl="0" indent="-228600" algn="l" defTabSz="731520" rtl="0" eaLnBrk="1" fontAlgn="auto" latinLnBrk="0" hangingPunct="1">
              <a:lnSpc>
                <a:spcPct val="100000"/>
              </a:lnSpc>
              <a:spcBef>
                <a:spcPts val="0"/>
              </a:spcBef>
              <a:spcAft>
                <a:spcPts val="0"/>
              </a:spcAft>
              <a:buClrTx/>
              <a:buSzTx/>
              <a:buFont typeface="Arial" charset="0"/>
              <a:buChar char="•"/>
              <a:tabLst/>
              <a:defRPr/>
            </a:pPr>
            <a:endParaRPr lang="en-US" b="0" baseline="0" dirty="0"/>
          </a:p>
          <a:p>
            <a:pPr marL="228600" marR="0" lvl="0" indent="-228600" algn="l" defTabSz="731520" rtl="0" eaLnBrk="1" fontAlgn="auto" latinLnBrk="0" hangingPunct="1">
              <a:lnSpc>
                <a:spcPct val="100000"/>
              </a:lnSpc>
              <a:spcBef>
                <a:spcPts val="0"/>
              </a:spcBef>
              <a:spcAft>
                <a:spcPts val="0"/>
              </a:spcAft>
              <a:buClrTx/>
              <a:buSzTx/>
              <a:buFont typeface="Arial" charset="0"/>
              <a:buChar char="•"/>
              <a:tabLst/>
              <a:defRPr/>
            </a:pPr>
            <a:endParaRPr lang="en-US" b="0" baseline="0" dirty="0"/>
          </a:p>
          <a:p>
            <a:pPr marL="228600" marR="0" lvl="0" indent="-228600" algn="l" defTabSz="731520" rtl="0" eaLnBrk="1" fontAlgn="auto" latinLnBrk="0" hangingPunct="1">
              <a:lnSpc>
                <a:spcPct val="100000"/>
              </a:lnSpc>
              <a:spcBef>
                <a:spcPts val="0"/>
              </a:spcBef>
              <a:spcAft>
                <a:spcPts val="0"/>
              </a:spcAft>
              <a:buClrTx/>
              <a:buSzTx/>
              <a:buFont typeface="Arial" charset="0"/>
              <a:buChar char="•"/>
              <a:tabLst/>
              <a:defRPr/>
            </a:pPr>
            <a:endParaRPr lang="en-US" b="0" baseline="0" dirty="0"/>
          </a:p>
          <a:p>
            <a:pPr marL="228600" marR="0" lvl="0" indent="-228600" algn="l" defTabSz="731520" rtl="0" eaLnBrk="1" fontAlgn="auto" latinLnBrk="0" hangingPunct="1">
              <a:lnSpc>
                <a:spcPct val="100000"/>
              </a:lnSpc>
              <a:spcBef>
                <a:spcPts val="0"/>
              </a:spcBef>
              <a:spcAft>
                <a:spcPts val="0"/>
              </a:spcAft>
              <a:buClrTx/>
              <a:buSzTx/>
              <a:buFont typeface="Arial" charset="0"/>
              <a:buChar char="•"/>
              <a:tabLst/>
              <a:defRPr/>
            </a:pPr>
            <a:endParaRPr lang="en-US" b="0" baseline="0" dirty="0"/>
          </a:p>
          <a:p>
            <a:pPr marL="228600" marR="0" lvl="0" indent="-228600" algn="l" defTabSz="731520" rtl="0" eaLnBrk="1" fontAlgn="auto" latinLnBrk="0" hangingPunct="1">
              <a:lnSpc>
                <a:spcPct val="100000"/>
              </a:lnSpc>
              <a:spcBef>
                <a:spcPts val="0"/>
              </a:spcBef>
              <a:spcAft>
                <a:spcPts val="0"/>
              </a:spcAft>
              <a:buClrTx/>
              <a:buSzTx/>
              <a:buFont typeface="Arial" charset="0"/>
              <a:buChar char="•"/>
              <a:tabLst/>
              <a:defRPr/>
            </a:pPr>
            <a:endParaRPr lang="en-US" b="0" baseline="0" dirty="0"/>
          </a:p>
          <a:p>
            <a:pPr marL="228600" marR="0" lvl="0" indent="-228600" algn="l" defTabSz="731520" rtl="0" eaLnBrk="1" fontAlgn="auto" latinLnBrk="0" hangingPunct="1">
              <a:lnSpc>
                <a:spcPct val="100000"/>
              </a:lnSpc>
              <a:spcBef>
                <a:spcPts val="0"/>
              </a:spcBef>
              <a:spcAft>
                <a:spcPts val="0"/>
              </a:spcAft>
              <a:buClrTx/>
              <a:buSzTx/>
              <a:buFont typeface="Arial" charset="0"/>
              <a:buChar char="•"/>
              <a:tabLst/>
              <a:defRPr/>
            </a:pPr>
            <a:endParaRPr lang="en-US" b="0" baseline="0" dirty="0"/>
          </a:p>
          <a:p>
            <a:pPr marL="228600" marR="0" lvl="0" indent="-228600" algn="l" defTabSz="731520" rtl="0" eaLnBrk="1" fontAlgn="auto" latinLnBrk="0" hangingPunct="1">
              <a:lnSpc>
                <a:spcPct val="100000"/>
              </a:lnSpc>
              <a:spcBef>
                <a:spcPts val="0"/>
              </a:spcBef>
              <a:spcAft>
                <a:spcPts val="0"/>
              </a:spcAft>
              <a:buClrTx/>
              <a:buSzTx/>
              <a:buFont typeface="Arial" charset="0"/>
              <a:buChar char="•"/>
              <a:tabLst/>
              <a:defRPr/>
            </a:pPr>
            <a:endParaRPr lang="en-US" b="0" baseline="0" dirty="0"/>
          </a:p>
          <a:p>
            <a:pPr marL="228600" marR="0" lvl="0" indent="-228600" algn="l" defTabSz="731520" rtl="0" eaLnBrk="1" fontAlgn="auto" latinLnBrk="0" hangingPunct="1">
              <a:lnSpc>
                <a:spcPct val="100000"/>
              </a:lnSpc>
              <a:spcBef>
                <a:spcPts val="0"/>
              </a:spcBef>
              <a:spcAft>
                <a:spcPts val="0"/>
              </a:spcAft>
              <a:buClrTx/>
              <a:buSzTx/>
              <a:buFont typeface="Arial" charset="0"/>
              <a:buChar char="•"/>
              <a:tabLst/>
              <a:defRPr/>
            </a:pPr>
            <a:endParaRPr lang="en-US" b="0" baseline="0" dirty="0"/>
          </a:p>
          <a:p>
            <a:pPr marL="228600" marR="0" lvl="0" indent="-228600" algn="l" defTabSz="731520" rtl="0" eaLnBrk="1" fontAlgn="auto" latinLnBrk="0" hangingPunct="1">
              <a:lnSpc>
                <a:spcPct val="100000"/>
              </a:lnSpc>
              <a:spcBef>
                <a:spcPts val="0"/>
              </a:spcBef>
              <a:spcAft>
                <a:spcPts val="0"/>
              </a:spcAft>
              <a:buClrTx/>
              <a:buSzTx/>
              <a:buFont typeface="Arial" charset="0"/>
              <a:buChar char="•"/>
              <a:tabLst/>
              <a:defRPr/>
            </a:pPr>
            <a:endParaRPr lang="en-US" b="0" baseline="0" dirty="0"/>
          </a:p>
          <a:p>
            <a:pPr marL="228600" marR="0" lvl="0" indent="-228600" algn="l" defTabSz="731520" rtl="0" eaLnBrk="1" fontAlgn="auto" latinLnBrk="0" hangingPunct="1">
              <a:lnSpc>
                <a:spcPct val="100000"/>
              </a:lnSpc>
              <a:spcBef>
                <a:spcPts val="0"/>
              </a:spcBef>
              <a:spcAft>
                <a:spcPts val="0"/>
              </a:spcAft>
              <a:buClrTx/>
              <a:buSzTx/>
              <a:buFont typeface="Arial" charset="0"/>
              <a:buChar char="•"/>
              <a:tabLst/>
              <a:defRPr/>
            </a:pPr>
            <a:endParaRPr lang="en-US" b="0" baseline="0" dirty="0"/>
          </a:p>
          <a:p>
            <a:pPr marL="228600" marR="0" lvl="0" indent="-228600" algn="l" defTabSz="731520" rtl="0" eaLnBrk="1" fontAlgn="auto" latinLnBrk="0" hangingPunct="1">
              <a:lnSpc>
                <a:spcPct val="100000"/>
              </a:lnSpc>
              <a:spcBef>
                <a:spcPts val="0"/>
              </a:spcBef>
              <a:spcAft>
                <a:spcPts val="0"/>
              </a:spcAft>
              <a:buClrTx/>
              <a:buSzTx/>
              <a:buFont typeface="Arial" charset="0"/>
              <a:buChar char="•"/>
              <a:tabLst/>
              <a:defRPr/>
            </a:pPr>
            <a:endParaRPr lang="en-US" b="0" baseline="0" dirty="0"/>
          </a:p>
          <a:p>
            <a:pPr marL="228600" marR="0" lvl="0" indent="-228600" algn="l" defTabSz="731520" rtl="0" eaLnBrk="1" fontAlgn="auto" latinLnBrk="0" hangingPunct="1">
              <a:lnSpc>
                <a:spcPct val="100000"/>
              </a:lnSpc>
              <a:spcBef>
                <a:spcPts val="0"/>
              </a:spcBef>
              <a:spcAft>
                <a:spcPts val="0"/>
              </a:spcAft>
              <a:buClrTx/>
              <a:buSzTx/>
              <a:buFont typeface="Arial" charset="0"/>
              <a:buChar char="•"/>
              <a:tabLst/>
              <a:defRPr/>
            </a:pPr>
            <a:endParaRPr lang="en-US" b="0" baseline="0" dirty="0"/>
          </a:p>
          <a:p>
            <a:pPr marL="228600" marR="0" lvl="0" indent="-228600" algn="l" defTabSz="731520" rtl="0" eaLnBrk="1" fontAlgn="auto" latinLnBrk="0" hangingPunct="1">
              <a:lnSpc>
                <a:spcPct val="100000"/>
              </a:lnSpc>
              <a:spcBef>
                <a:spcPts val="0"/>
              </a:spcBef>
              <a:spcAft>
                <a:spcPts val="0"/>
              </a:spcAft>
              <a:buClrTx/>
              <a:buSzTx/>
              <a:buFont typeface="Arial" charset="0"/>
              <a:buChar char="•"/>
              <a:tabLst/>
              <a:defRPr/>
            </a:pPr>
            <a:endParaRPr lang="en-US" b="0" baseline="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i="1" dirty="0"/>
          </a:p>
          <a:p>
            <a:r>
              <a:rPr lang="en-US" sz="1200" b="1" kern="1200" dirty="0">
                <a:solidFill>
                  <a:schemeClr val="tx1"/>
                </a:solidFill>
                <a:latin typeface="Arial"/>
                <a:ea typeface="+mn-ea"/>
                <a:cs typeface="+mn-cs"/>
              </a:rPr>
              <a:t>Relevant customer examples:</a:t>
            </a:r>
          </a:p>
          <a:p>
            <a:pPr marL="171450" indent="-171450">
              <a:buFont typeface="Arial" charset="0"/>
              <a:buChar char="•"/>
            </a:pPr>
            <a:r>
              <a:rPr lang="en-US" b="0" baseline="0" dirty="0"/>
              <a:t>If you have worked with a customer in a similar industry, share details that help build trust.</a:t>
            </a:r>
          </a:p>
          <a:p>
            <a:endParaRPr lang="en-US" b="1" baseline="0" dirty="0"/>
          </a:p>
          <a:p>
            <a:r>
              <a:rPr lang="en-US" sz="1200" b="1" kern="1200" dirty="0">
                <a:solidFill>
                  <a:schemeClr val="tx1"/>
                </a:solidFill>
                <a:latin typeface="Arial"/>
                <a:ea typeface="+mn-ea"/>
                <a:cs typeface="+mn-cs"/>
              </a:rPr>
              <a:t>Conversations topics:</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0" baseline="0" dirty="0"/>
              <a:t>Share interesting bits that may be relevant to the customer to help build trust.</a:t>
            </a:r>
            <a:endParaRPr lang="en-US" i="1" dirty="0"/>
          </a:p>
          <a:p>
            <a:endParaRPr lang="en-US" b="1" dirty="0"/>
          </a:p>
          <a:p>
            <a:r>
              <a:rPr lang="en-US" b="1" dirty="0"/>
              <a:t>Who is this</a:t>
            </a:r>
            <a:r>
              <a:rPr lang="en-US" b="1" baseline="0" dirty="0"/>
              <a:t> meeting geared toward?</a:t>
            </a:r>
          </a:p>
          <a:p>
            <a:pPr marL="171450" indent="-171450">
              <a:buFont typeface="Arial" charset="0"/>
              <a:buChar char="•"/>
            </a:pPr>
            <a:r>
              <a:rPr lang="en-US" sz="1200" kern="1200" dirty="0">
                <a:solidFill>
                  <a:schemeClr val="tx1"/>
                </a:solidFill>
                <a:latin typeface="Arial"/>
                <a:ea typeface="+mn-ea"/>
                <a:cs typeface="+mn-cs"/>
              </a:rPr>
              <a:t>Director level or lower. Folks that don’t have full ability to say ‘yes’ but are likely influencer or minor stakeholders. These folks are usually somewhere between being ‘down in the weeds’ and ‘ business value/100 level’. </a:t>
            </a:r>
            <a:r>
              <a:rPr lang="en-US" sz="1200" b="1" kern="1200" dirty="0">
                <a:solidFill>
                  <a:schemeClr val="tx1"/>
                </a:solidFill>
                <a:latin typeface="Arial"/>
                <a:ea typeface="+mn-ea"/>
                <a:cs typeface="+mn-cs"/>
              </a:rPr>
              <a:t>They think strategically but usually have a specific objective </a:t>
            </a:r>
            <a:r>
              <a:rPr lang="en-US" sz="1200" b="1" kern="1200" dirty="0">
                <a:solidFill>
                  <a:srgbClr val="FF0000"/>
                </a:solidFill>
                <a:latin typeface="Arial"/>
                <a:ea typeface="+mn-ea"/>
                <a:cs typeface="+mn-cs"/>
              </a:rPr>
              <a:t>that they’ve been tasked with solving.</a:t>
            </a:r>
          </a:p>
          <a:p>
            <a:pPr marL="171450" indent="-171450">
              <a:buFont typeface="Arial" charset="0"/>
              <a:buChar char="•"/>
            </a:pPr>
            <a:endParaRPr lang="en-US" b="1" dirty="0"/>
          </a:p>
          <a:p>
            <a:r>
              <a:rPr lang="en-US" b="1" dirty="0"/>
              <a:t>What is this meeting about?</a:t>
            </a:r>
          </a:p>
          <a:p>
            <a:pPr marL="171450" indent="-171450">
              <a:buFont typeface="Arial" charset="0"/>
              <a:buChar char="•"/>
            </a:pPr>
            <a:r>
              <a:rPr lang="en-US" b="0" dirty="0"/>
              <a:t>The first</a:t>
            </a:r>
            <a:r>
              <a:rPr lang="en-US" b="0" baseline="0" dirty="0"/>
              <a:t> customer meeting is about earning the customers trust, opening their mind, and earning the ability to have a follow up meeting.  This is done via having a genuine conversation with the customer, learning what business motivators they have and helping them understand how AWS can be a business partner.  All in all, being customer obsessed.</a:t>
            </a:r>
          </a:p>
          <a:p>
            <a:pPr marL="171450" indent="-171450">
              <a:buFont typeface="Arial" charset="0"/>
              <a:buChar char="•"/>
            </a:pPr>
            <a:endParaRPr lang="en-US" b="0" baseline="0" dirty="0"/>
          </a:p>
          <a:p>
            <a:r>
              <a:rPr lang="en-US" sz="1200" b="1" kern="1200" dirty="0">
                <a:solidFill>
                  <a:schemeClr val="tx1"/>
                </a:solidFill>
                <a:latin typeface="Arial"/>
                <a:ea typeface="+mn-ea"/>
                <a:cs typeface="+mn-cs"/>
              </a:rPr>
              <a:t>What are we trying to articulate on this slide:</a:t>
            </a:r>
          </a:p>
          <a:p>
            <a:pPr marL="171450" indent="-171450">
              <a:buFont typeface="Arial" charset="0"/>
              <a:buChar char="•"/>
            </a:pPr>
            <a:r>
              <a:rPr lang="en-US" dirty="0"/>
              <a:t>This slide is meant</a:t>
            </a:r>
            <a:r>
              <a:rPr lang="en-US" baseline="0" dirty="0"/>
              <a:t> to break the ice with the audience and learn about each other. </a:t>
            </a:r>
          </a:p>
          <a:p>
            <a:pPr marL="171450" indent="-171450">
              <a:buFont typeface="Arial" charset="0"/>
              <a:buChar char="•"/>
            </a:pPr>
            <a:endParaRPr lang="en-US" b="0" baseline="0" dirty="0"/>
          </a:p>
          <a:p>
            <a:pPr marL="0" marR="0" indent="0" algn="l" defTabSz="457200" rtl="0" eaLnBrk="1" fontAlgn="auto" latinLnBrk="0" hangingPunct="1">
              <a:lnSpc>
                <a:spcPct val="100000"/>
              </a:lnSpc>
              <a:spcBef>
                <a:spcPts val="0"/>
              </a:spcBef>
              <a:spcAft>
                <a:spcPts val="0"/>
              </a:spcAft>
              <a:buClrTx/>
              <a:buSzTx/>
              <a:buFont typeface="Arial" charset="0"/>
              <a:buNone/>
              <a:tabLst/>
              <a:defRPr/>
            </a:pPr>
            <a:r>
              <a:rPr lang="en-US" b="1" baseline="0" dirty="0"/>
              <a:t>Other tips: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deck should be reviewed for accuracy of content and images prior to the presentation. </a:t>
            </a:r>
            <a:endParaRPr lang="en-US" b="1" baseline="0" dirty="0"/>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0" baseline="0" dirty="0"/>
              <a:t>Be balanced – Be humble, but not too timid</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0" baseline="0" dirty="0"/>
              <a:t>Treat this like a real customer meeting – Don’t break character, and demonstrate how you’d truly interact with a customer in a first meeting</a:t>
            </a:r>
          </a:p>
          <a:p>
            <a:pPr marL="171450" indent="-171450">
              <a:buFont typeface="Arial" charset="0"/>
              <a:buChar char="•"/>
            </a:pPr>
            <a:r>
              <a:rPr lang="en-US" dirty="0"/>
              <a:t>Throughout</a:t>
            </a:r>
            <a:r>
              <a:rPr lang="en-US" baseline="0" dirty="0"/>
              <a:t> the meeting, tailor the conversation to the customers industry</a:t>
            </a:r>
          </a:p>
          <a:p>
            <a:pPr marL="171450" indent="-171450">
              <a:buFont typeface="Arial" charset="0"/>
              <a:buChar char="•"/>
            </a:pPr>
            <a:r>
              <a:rPr lang="en-US" baseline="0" dirty="0"/>
              <a:t>Pull in customer examples every chance you can.  Be prepared to talk about them in detail.</a:t>
            </a:r>
          </a:p>
          <a:p>
            <a:pPr marL="628650" lvl="1" indent="-171450">
              <a:buFont typeface="Arial" charset="0"/>
              <a:buChar char="•"/>
            </a:pPr>
            <a:r>
              <a:rPr lang="en-US" baseline="0" dirty="0">
                <a:solidFill>
                  <a:srgbClr val="414042"/>
                </a:solidFill>
              </a:rPr>
              <a:t>https://aws.amazon.com/solutions/case-studies/ </a:t>
            </a:r>
          </a:p>
          <a:p>
            <a:pPr marL="171450" indent="-171450">
              <a:buFont typeface="Arial" charset="0"/>
              <a:buChar char="•"/>
            </a:pPr>
            <a:r>
              <a:rPr lang="en-US" baseline="0" dirty="0"/>
              <a:t>This deck is meant to be a backdrop to the conversation with the customer.  You should be prepared to cover the material, but have a conversation and learn about the customer.</a:t>
            </a:r>
          </a:p>
          <a:p>
            <a:pPr marL="171450" indent="-171450">
              <a:buFont typeface="Arial" charset="0"/>
              <a:buChar char="•"/>
            </a:pPr>
            <a:r>
              <a:rPr lang="en-US" baseline="0" dirty="0"/>
              <a:t>A good rule of thumb is to spend ~5 minutes per slide.</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aseline="0" dirty="0"/>
              <a:t>When a Q/A from the </a:t>
            </a:r>
            <a:r>
              <a:rPr lang="en-US" sz="1200" kern="1200" dirty="0">
                <a:solidFill>
                  <a:schemeClr val="tx1"/>
                </a:solidFill>
                <a:latin typeface="Arial"/>
                <a:ea typeface="+mn-ea"/>
                <a:cs typeface="+mn-cs"/>
              </a:rPr>
              <a:t>External Communication Training</a:t>
            </a:r>
            <a:r>
              <a:rPr lang="en-US" sz="1200" kern="1200" baseline="0" dirty="0">
                <a:solidFill>
                  <a:schemeClr val="tx1"/>
                </a:solidFill>
                <a:latin typeface="Arial"/>
                <a:ea typeface="+mn-ea"/>
                <a:cs typeface="+mn-cs"/>
              </a:rPr>
              <a:t> </a:t>
            </a:r>
            <a:r>
              <a:rPr lang="en-US" baseline="0" dirty="0"/>
              <a:t>is suggested on a slide, you should work on having a clear and accurate response.</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aseline="0" dirty="0"/>
              <a:t>Write down customer questions that you can’t answer on the fly, and commit to following up after the meeting (and actually do this just as you would with a customer).  </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aseline="0" dirty="0"/>
              <a:t>Strive to be contextual in your conversation.  Allude back to customers’ roles, or previous questions they’ve asked.</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2918134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9" name="Shape 5559"/>
          <p:cNvSpPr>
            <a:spLocks noGrp="1" noRot="1" noChangeAspect="1"/>
          </p:cNvSpPr>
          <p:nvPr>
            <p:ph type="sldImg"/>
          </p:nvPr>
        </p:nvSpPr>
        <p:spPr>
          <a:xfrm>
            <a:off x="381000" y="685800"/>
            <a:ext cx="6096000" cy="3429000"/>
          </a:xfrm>
          <a:prstGeom prst="rect">
            <a:avLst/>
          </a:prstGeom>
        </p:spPr>
        <p:txBody>
          <a:bodyPr/>
          <a:lstStyle/>
          <a:p>
            <a:endParaRPr/>
          </a:p>
        </p:txBody>
      </p:sp>
      <p:sp>
        <p:nvSpPr>
          <p:cNvPr id="5560" name="Shape 5560"/>
          <p:cNvSpPr>
            <a:spLocks noGrp="1"/>
          </p:cNvSpPr>
          <p:nvPr>
            <p:ph type="body" sz="quarter" idx="1"/>
          </p:nvPr>
        </p:nvSpPr>
        <p:spPr>
          <a:prstGeom prst="rect">
            <a:avLst/>
          </a:prstGeom>
        </p:spPr>
        <p:txBody>
          <a:bodyPr/>
          <a:lstStyle/>
          <a:p>
            <a:r>
              <a:rPr lang="en-US" sz="2000" b="1" kern="1200" dirty="0">
                <a:solidFill>
                  <a:schemeClr val="tx1"/>
                </a:solidFill>
                <a:latin typeface="Arial"/>
                <a:ea typeface="+mn-ea"/>
                <a:cs typeface="+mn-cs"/>
              </a:rPr>
              <a:t>What are we trying to articulate on this slide:</a:t>
            </a:r>
          </a:p>
          <a:p>
            <a:pPr marL="171450" indent="-171450">
              <a:buFont typeface="Arial" charset="0"/>
              <a:buChar char="•"/>
            </a:pPr>
            <a:r>
              <a:rPr lang="en-US" sz="2000" b="0" kern="1200" dirty="0">
                <a:solidFill>
                  <a:schemeClr val="tx1"/>
                </a:solidFill>
                <a:latin typeface="Arial"/>
                <a:ea typeface="+mn-ea"/>
                <a:cs typeface="+mn-cs"/>
              </a:rPr>
              <a:t>This</a:t>
            </a:r>
            <a:r>
              <a:rPr lang="en-US" sz="2000" b="0" kern="1200" baseline="0" dirty="0">
                <a:solidFill>
                  <a:schemeClr val="tx1"/>
                </a:solidFill>
                <a:latin typeface="Arial"/>
                <a:ea typeface="+mn-ea"/>
                <a:cs typeface="+mn-cs"/>
              </a:rPr>
              <a:t> slide helps customers know that they are not in this on their own, and that they won’t have to start from scratch.  </a:t>
            </a:r>
          </a:p>
          <a:p>
            <a:endParaRPr lang="en-US" sz="2000" b="0" kern="1200" dirty="0">
              <a:solidFill>
                <a:schemeClr val="tx1"/>
              </a:solidFill>
              <a:latin typeface="Arial"/>
              <a:ea typeface="+mn-ea"/>
              <a:cs typeface="+mn-cs"/>
            </a:endParaRPr>
          </a:p>
          <a:p>
            <a:r>
              <a:rPr lang="en-US" sz="2000" b="1" kern="1200" dirty="0">
                <a:solidFill>
                  <a:schemeClr val="tx1"/>
                </a:solidFill>
                <a:latin typeface="Arial"/>
                <a:ea typeface="+mn-ea"/>
                <a:cs typeface="+mn-cs"/>
              </a:rPr>
              <a:t>Talking points:</a:t>
            </a:r>
          </a:p>
          <a:p>
            <a:pPr marL="171450" marR="0" lvl="0" indent="-171450" algn="l" defTabSz="731520" rtl="0" eaLnBrk="1" fontAlgn="auto" latinLnBrk="0" hangingPunct="1">
              <a:lnSpc>
                <a:spcPct val="100000"/>
              </a:lnSpc>
              <a:spcBef>
                <a:spcPts val="0"/>
              </a:spcBef>
              <a:spcAft>
                <a:spcPts val="0"/>
              </a:spcAft>
              <a:buClrTx/>
              <a:buSzTx/>
              <a:buFont typeface="Arial" charset="0"/>
              <a:buChar char="•"/>
              <a:tabLst/>
              <a:defRPr/>
            </a:pPr>
            <a:r>
              <a:rPr kumimoji="0" lang="en-US" sz="2000" b="0" i="0" u="none" strike="noStrike" kern="0" cap="none" spc="0" normalizeH="0" baseline="0" noProof="0" dirty="0">
                <a:ln>
                  <a:noFill/>
                </a:ln>
                <a:solidFill>
                  <a:srgbClr val="FF9900"/>
                </a:solidFill>
                <a:effectLst/>
                <a:uLnTx/>
                <a:uFillTx/>
                <a:latin typeface="Amazon Ember Cd RC" panose="020B0606020204020204" pitchFamily="34" charset="0"/>
                <a:ea typeface="Amazon Ember Cd RC" panose="020B0606020204020204" pitchFamily="34" charset="0"/>
                <a:cs typeface="Amazon Ember Cd RC" panose="020B0606020204020204" pitchFamily="34" charset="0"/>
                <a:sym typeface="Amazon Ember"/>
              </a:rPr>
              <a:t>AWS ecosystem is the largest global community of customers and partners</a:t>
            </a:r>
          </a:p>
          <a:p>
            <a:pPr marL="171450" marR="0" lvl="0" indent="-171450" algn="l" defTabSz="731520" rtl="0" eaLnBrk="1" fontAlgn="auto" latinLnBrk="0" hangingPunct="1">
              <a:lnSpc>
                <a:spcPct val="100000"/>
              </a:lnSpc>
              <a:spcBef>
                <a:spcPts val="0"/>
              </a:spcBef>
              <a:spcAft>
                <a:spcPts val="0"/>
              </a:spcAft>
              <a:buClrTx/>
              <a:buSzTx/>
              <a:buFont typeface="Arial" charset="0"/>
              <a:buChar char="•"/>
              <a:tabLst/>
              <a:defRPr/>
            </a:pPr>
            <a:r>
              <a:rPr lang="en-US" sz="2000" b="0" kern="1200" dirty="0">
                <a:solidFill>
                  <a:schemeClr val="tx1"/>
                </a:solidFill>
                <a:latin typeface="Arial"/>
                <a:ea typeface="+mn-ea"/>
                <a:cs typeface="+mn-cs"/>
              </a:rPr>
              <a:t>Our</a:t>
            </a:r>
            <a:r>
              <a:rPr lang="en-US" sz="2000" b="0" kern="1200" baseline="0" dirty="0">
                <a:solidFill>
                  <a:schemeClr val="tx1"/>
                </a:solidFill>
                <a:latin typeface="Arial"/>
                <a:ea typeface="+mn-ea"/>
                <a:cs typeface="+mn-cs"/>
              </a:rPr>
              <a:t> ecosystem can be broken into 2 main categories, </a:t>
            </a:r>
            <a:r>
              <a:rPr lang="en-US" sz="2000" b="1" kern="1200" baseline="0" dirty="0">
                <a:solidFill>
                  <a:schemeClr val="tx1"/>
                </a:solidFill>
                <a:latin typeface="Arial"/>
                <a:ea typeface="+mn-ea"/>
                <a:cs typeface="+mn-cs"/>
              </a:rPr>
              <a:t>8000 Systems Integrators </a:t>
            </a:r>
            <a:r>
              <a:rPr lang="en-US" sz="2000" b="0" kern="1200" baseline="0" dirty="0">
                <a:solidFill>
                  <a:schemeClr val="tx1"/>
                </a:solidFill>
                <a:latin typeface="Arial"/>
                <a:ea typeface="+mn-ea"/>
                <a:cs typeface="+mn-cs"/>
              </a:rPr>
              <a:t>(consulting partners) and </a:t>
            </a:r>
            <a:r>
              <a:rPr lang="en-US" sz="2000" b="1" kern="1200" baseline="0" dirty="0">
                <a:solidFill>
                  <a:schemeClr val="tx1"/>
                </a:solidFill>
                <a:latin typeface="Arial"/>
                <a:ea typeface="+mn-ea"/>
                <a:cs typeface="+mn-cs"/>
              </a:rPr>
              <a:t>2000 Independent Software Vendors.</a:t>
            </a:r>
          </a:p>
          <a:p>
            <a:pPr marL="171450" indent="-171450">
              <a:buFont typeface="Arial" charset="0"/>
              <a:buChar char="•"/>
            </a:pPr>
            <a:r>
              <a:rPr lang="en-US" sz="2000" b="0" kern="1200" baseline="0" dirty="0">
                <a:solidFill>
                  <a:schemeClr val="tx1"/>
                </a:solidFill>
                <a:latin typeface="Arial"/>
                <a:ea typeface="+mn-ea"/>
                <a:cs typeface="+mn-cs"/>
              </a:rPr>
              <a:t>AWS Partner Network (APN) includes the largest SIs such as Deloitte and Accenture, as well regional and boutique partners like 2</a:t>
            </a:r>
            <a:r>
              <a:rPr lang="en-US" sz="2000" b="0" kern="1200" baseline="30000" dirty="0">
                <a:solidFill>
                  <a:schemeClr val="tx1"/>
                </a:solidFill>
                <a:latin typeface="Arial"/>
                <a:ea typeface="+mn-ea"/>
                <a:cs typeface="+mn-cs"/>
              </a:rPr>
              <a:t>nd</a:t>
            </a:r>
            <a:r>
              <a:rPr lang="en-US" sz="2000" b="0" kern="1200" baseline="0" dirty="0">
                <a:solidFill>
                  <a:schemeClr val="tx1"/>
                </a:solidFill>
                <a:latin typeface="Arial"/>
                <a:ea typeface="+mn-ea"/>
                <a:cs typeface="+mn-cs"/>
              </a:rPr>
              <a:t> Watch that have built their practices around AWS.  </a:t>
            </a:r>
          </a:p>
          <a:p>
            <a:pPr marL="171450" indent="-171450">
              <a:buFont typeface="Arial" charset="0"/>
              <a:buChar char="•"/>
            </a:pPr>
            <a:r>
              <a:rPr lang="en-US" sz="2000" b="0" kern="1200" baseline="0" dirty="0">
                <a:solidFill>
                  <a:schemeClr val="tx1"/>
                </a:solidFill>
                <a:latin typeface="Arial"/>
                <a:ea typeface="+mn-ea"/>
                <a:cs typeface="+mn-cs"/>
              </a:rPr>
              <a:t>APN also includes some of the largest ISVs such as Microsoft, Oracle and SAP that integrate into our platform, to those that have built their platform on top of AWS, such as Heroku, Engine Yard, etc.</a:t>
            </a:r>
          </a:p>
          <a:p>
            <a:pPr marL="171450" indent="-171450">
              <a:buFont typeface="Arial" charset="0"/>
              <a:buChar char="•"/>
            </a:pPr>
            <a:r>
              <a:rPr lang="en-US" sz="2000" b="0" kern="1200" baseline="0" dirty="0">
                <a:solidFill>
                  <a:schemeClr val="tx1"/>
                </a:solidFill>
                <a:latin typeface="Arial"/>
                <a:ea typeface="+mn-ea"/>
                <a:cs typeface="+mn-cs"/>
              </a:rPr>
              <a:t>The AWS Marketplace makes it easy to </a:t>
            </a:r>
            <a:r>
              <a:rPr lang="en-US" sz="2000" b="1" kern="1200" baseline="0" dirty="0">
                <a:solidFill>
                  <a:schemeClr val="tx1"/>
                </a:solidFill>
                <a:latin typeface="Arial"/>
                <a:ea typeface="+mn-ea"/>
                <a:cs typeface="+mn-cs"/>
              </a:rPr>
              <a:t>1-click deploy software </a:t>
            </a:r>
            <a:r>
              <a:rPr lang="en-US" sz="2000" b="0" kern="1200" baseline="0" dirty="0">
                <a:solidFill>
                  <a:schemeClr val="tx1"/>
                </a:solidFill>
                <a:latin typeface="Arial"/>
                <a:ea typeface="+mn-ea"/>
                <a:cs typeface="+mn-cs"/>
              </a:rPr>
              <a:t>and solutions they need to build and run their businesses.</a:t>
            </a:r>
          </a:p>
          <a:p>
            <a:pPr marL="171450" indent="-171450">
              <a:buFont typeface="Arial" charset="0"/>
              <a:buChar char="•"/>
            </a:pPr>
            <a:r>
              <a:rPr lang="en-US" sz="2000" b="0" kern="1200" baseline="0" dirty="0">
                <a:solidFill>
                  <a:schemeClr val="tx1"/>
                </a:solidFill>
                <a:latin typeface="Arial"/>
                <a:ea typeface="+mn-ea"/>
                <a:cs typeface="+mn-cs"/>
              </a:rPr>
              <a:t>Marketplace simplifies licensing and billing for customers.</a:t>
            </a:r>
          </a:p>
          <a:p>
            <a:pPr marL="171450" indent="-171450">
              <a:buFont typeface="Arial" charset="0"/>
              <a:buChar char="•"/>
            </a:pPr>
            <a:r>
              <a:rPr lang="en-US" sz="2000" b="0" kern="1200" baseline="0" dirty="0">
                <a:solidFill>
                  <a:schemeClr val="tx1"/>
                </a:solidFill>
                <a:latin typeface="Arial"/>
                <a:ea typeface="+mn-ea"/>
                <a:cs typeface="+mn-cs"/>
              </a:rPr>
              <a:t>Gives access to thousands of commercial and open source solutions that customers are familiar with and already running in your existing environments.  </a:t>
            </a:r>
          </a:p>
          <a:p>
            <a:endParaRPr lang="en-US" sz="2000" b="1" kern="1200" dirty="0">
              <a:solidFill>
                <a:schemeClr val="tx1"/>
              </a:solidFill>
              <a:latin typeface="Arial"/>
              <a:ea typeface="+mn-ea"/>
              <a:cs typeface="+mn-cs"/>
            </a:endParaRPr>
          </a:p>
          <a:p>
            <a:r>
              <a:rPr lang="en-US" sz="2000" b="1" kern="1200" dirty="0">
                <a:solidFill>
                  <a:schemeClr val="tx1"/>
                </a:solidFill>
                <a:latin typeface="Arial"/>
                <a:ea typeface="+mn-ea"/>
                <a:cs typeface="+mn-cs"/>
              </a:rPr>
              <a:t>Relevant customer examples:</a:t>
            </a:r>
          </a:p>
          <a:p>
            <a:pPr marL="171450" indent="-171450">
              <a:buFont typeface="Arial" charset="0"/>
              <a:buChar char="•"/>
            </a:pPr>
            <a:r>
              <a:rPr lang="en-US" sz="2000" b="0" kern="1200" dirty="0">
                <a:solidFill>
                  <a:schemeClr val="tx1"/>
                </a:solidFill>
                <a:latin typeface="Arial"/>
                <a:ea typeface="+mn-ea"/>
                <a:cs typeface="+mn-cs"/>
              </a:rPr>
              <a:t>N/A</a:t>
            </a:r>
          </a:p>
          <a:p>
            <a:endParaRPr lang="en-US" sz="2000" b="1" kern="1200" dirty="0">
              <a:solidFill>
                <a:schemeClr val="tx1"/>
              </a:solidFill>
              <a:latin typeface="Arial"/>
              <a:ea typeface="+mn-ea"/>
              <a:cs typeface="+mn-cs"/>
            </a:endParaRPr>
          </a:p>
          <a:p>
            <a:r>
              <a:rPr lang="en-US" sz="2000" b="1" kern="1200" dirty="0">
                <a:solidFill>
                  <a:schemeClr val="tx1"/>
                </a:solidFill>
                <a:latin typeface="Arial"/>
                <a:ea typeface="+mn-ea"/>
                <a:cs typeface="+mn-cs"/>
              </a:rPr>
              <a:t>Conversations topics:</a:t>
            </a:r>
          </a:p>
          <a:p>
            <a:pPr marL="171450" indent="-171450">
              <a:buFont typeface="Arial" charset="0"/>
              <a:buChar char="•"/>
            </a:pPr>
            <a:r>
              <a:rPr lang="en-US" sz="2000" b="0" kern="1200" dirty="0">
                <a:solidFill>
                  <a:schemeClr val="tx1"/>
                </a:solidFill>
                <a:latin typeface="Arial"/>
                <a:ea typeface="+mn-ea"/>
                <a:cs typeface="+mn-cs"/>
              </a:rPr>
              <a:t>Do you currently have AWS or cloud</a:t>
            </a:r>
            <a:r>
              <a:rPr lang="en-US" sz="2000" b="0" kern="1200" baseline="0" dirty="0">
                <a:solidFill>
                  <a:schemeClr val="tx1"/>
                </a:solidFill>
                <a:latin typeface="Arial"/>
                <a:ea typeface="+mn-ea"/>
                <a:cs typeface="+mn-cs"/>
              </a:rPr>
              <a:t> expertise in house?</a:t>
            </a:r>
          </a:p>
          <a:p>
            <a:pPr marL="171450" indent="-171450">
              <a:buFont typeface="Arial" charset="0"/>
              <a:buChar char="•"/>
            </a:pPr>
            <a:r>
              <a:rPr lang="en-US" sz="2000" b="0" kern="1200" baseline="0" dirty="0">
                <a:solidFill>
                  <a:schemeClr val="tx1"/>
                </a:solidFill>
                <a:latin typeface="Arial"/>
                <a:ea typeface="+mn-ea"/>
                <a:cs typeface="+mn-cs"/>
              </a:rPr>
              <a:t>Do you work with any consulting partners today?</a:t>
            </a:r>
          </a:p>
          <a:p>
            <a:pPr marL="171450" indent="-171450">
              <a:buFont typeface="Arial" charset="0"/>
              <a:buChar char="•"/>
            </a:pPr>
            <a:r>
              <a:rPr lang="en-US" sz="2000" b="0" kern="1200" baseline="0" dirty="0">
                <a:solidFill>
                  <a:schemeClr val="tx1"/>
                </a:solidFill>
                <a:latin typeface="Arial"/>
                <a:ea typeface="+mn-ea"/>
                <a:cs typeface="+mn-cs"/>
              </a:rPr>
              <a:t>What type of commercial and open source software do you leverage today?</a:t>
            </a:r>
            <a:endParaRPr lang="en-US" sz="2000" b="0" kern="1200" dirty="0">
              <a:solidFill>
                <a:schemeClr val="tx1"/>
              </a:solidFill>
              <a:latin typeface="Arial"/>
              <a:ea typeface="+mn-ea"/>
              <a:cs typeface="+mn-cs"/>
            </a:endParaRPr>
          </a:p>
          <a:p>
            <a:endParaRPr lang="en-US" sz="2000" b="0" kern="1200" dirty="0">
              <a:solidFill>
                <a:schemeClr val="tx1"/>
              </a:solidFill>
              <a:latin typeface="Arial"/>
              <a:ea typeface="+mn-ea"/>
              <a:cs typeface="+mn-cs"/>
            </a:endParaRPr>
          </a:p>
          <a:p>
            <a:r>
              <a:rPr lang="en-US" sz="2000" b="1" kern="1200" dirty="0">
                <a:solidFill>
                  <a:schemeClr val="tx1"/>
                </a:solidFill>
                <a:latin typeface="Arial"/>
                <a:ea typeface="+mn-ea"/>
                <a:cs typeface="+mn-cs"/>
              </a:rPr>
              <a:t>Other tips:</a:t>
            </a:r>
          </a:p>
          <a:p>
            <a:pPr marL="171450" indent="-171450">
              <a:buFont typeface="Arial" charset="0"/>
              <a:buChar char="•"/>
            </a:pPr>
            <a:r>
              <a:rPr lang="en-US" sz="2000" kern="1200" dirty="0">
                <a:solidFill>
                  <a:schemeClr val="tx1"/>
                </a:solidFill>
                <a:latin typeface="Arial"/>
                <a:ea typeface="+mn-ea"/>
                <a:cs typeface="+mn-cs"/>
              </a:rPr>
              <a:t>Review the “Tell me more about your partner ecosystem” and “Tell me more about the AWS Marketplace” details in the External Communication Training</a:t>
            </a:r>
            <a:endParaRPr lang="en-US" dirty="0"/>
          </a:p>
          <a:p>
            <a:endParaRPr dirty="0"/>
          </a:p>
        </p:txBody>
      </p:sp>
    </p:spTree>
    <p:extLst>
      <p:ext uri="{BB962C8B-B14F-4D97-AF65-F5344CB8AC3E}">
        <p14:creationId xmlns:p14="http://schemas.microsoft.com/office/powerpoint/2010/main" val="3209852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9" name="Shape 5559"/>
          <p:cNvSpPr>
            <a:spLocks noGrp="1" noRot="1" noChangeAspect="1"/>
          </p:cNvSpPr>
          <p:nvPr>
            <p:ph type="sldImg"/>
          </p:nvPr>
        </p:nvSpPr>
        <p:spPr>
          <a:xfrm>
            <a:off x="381000" y="685800"/>
            <a:ext cx="6096000" cy="3429000"/>
          </a:xfrm>
          <a:prstGeom prst="rect">
            <a:avLst/>
          </a:prstGeom>
        </p:spPr>
        <p:txBody>
          <a:bodyPr/>
          <a:lstStyle/>
          <a:p>
            <a:endParaRPr/>
          </a:p>
        </p:txBody>
      </p:sp>
      <p:sp>
        <p:nvSpPr>
          <p:cNvPr id="5560" name="Shape 5560"/>
          <p:cNvSpPr>
            <a:spLocks noGrp="1"/>
          </p:cNvSpPr>
          <p:nvPr>
            <p:ph type="body" sz="quarter" idx="1"/>
          </p:nvPr>
        </p:nvSpPr>
        <p:spPr>
          <a:prstGeom prst="rect">
            <a:avLst/>
          </a:prstGeom>
        </p:spPr>
        <p:txBody>
          <a:bodyPr/>
          <a:lstStyle/>
          <a:p>
            <a:r>
              <a:rPr lang="en-US" sz="1920" b="1" i="0" kern="1200" dirty="0">
                <a:solidFill>
                  <a:schemeClr val="tx1"/>
                </a:solidFill>
                <a:effectLst/>
                <a:latin typeface="Amazon Ember Regular" charset="0"/>
                <a:ea typeface="+mn-ea"/>
                <a:cs typeface="+mn-cs"/>
              </a:rPr>
              <a:t>30 seconds | Not all the same; No Whole Migration at once;</a:t>
            </a:r>
          </a:p>
          <a:p>
            <a:r>
              <a:rPr lang="en-US" sz="1920" b="1" i="0" kern="1200" dirty="0">
                <a:solidFill>
                  <a:schemeClr val="tx1"/>
                </a:solidFill>
                <a:effectLst/>
                <a:latin typeface="Amazon Ember Regular" charset="0"/>
                <a:ea typeface="+mn-ea"/>
                <a:cs typeface="+mn-cs"/>
              </a:rPr>
              <a:t>For most enterprise/FSI customers, moving to cloud is a journey, not overnight. Usually journeys start with some experimentations (POC), next build foundation (account structure, guard rails, landing zone [network connectivity and IAM structure]), migration of the application, then focus on different categories of the applications. -&gt; finally the reinvention phase. Not necessarily a linear journey, sometimes there are not migrations, you are just building and going straight through the reinvention.</a:t>
            </a:r>
          </a:p>
          <a:p>
            <a:endParaRPr lang="en-US" sz="1920" b="1" i="0" kern="1200" dirty="0">
              <a:solidFill>
                <a:schemeClr val="tx1"/>
              </a:solidFill>
              <a:effectLst/>
              <a:latin typeface="Amazon Ember Regular" charset="0"/>
              <a:ea typeface="+mn-ea"/>
              <a:cs typeface="+mn-cs"/>
            </a:endParaRPr>
          </a:p>
          <a:p>
            <a:r>
              <a:rPr lang="en-US" sz="1920" b="1" i="0" kern="1200" dirty="0">
                <a:solidFill>
                  <a:schemeClr val="tx1"/>
                </a:solidFill>
                <a:effectLst/>
                <a:latin typeface="Amazon Ember Regular" charset="0"/>
                <a:ea typeface="+mn-ea"/>
                <a:cs typeface="+mn-cs"/>
              </a:rPr>
              <a:t>What are we trying to articulate on this slide:</a:t>
            </a:r>
            <a:endParaRPr lang="en-US" sz="1920" b="0" i="0" kern="1200" dirty="0">
              <a:solidFill>
                <a:schemeClr val="tx1"/>
              </a:solidFill>
              <a:effectLst/>
              <a:latin typeface="Amazon Ember Regular" charset="0"/>
              <a:ea typeface="+mn-ea"/>
              <a:cs typeface="+mn-cs"/>
            </a:endParaRPr>
          </a:p>
          <a:p>
            <a:pPr marL="342900" lvl="0" indent="-342900">
              <a:buFont typeface="Arial" panose="020B0604020202020204" pitchFamily="34" charset="0"/>
              <a:buChar char="•"/>
            </a:pPr>
            <a:r>
              <a:rPr lang="en-US" sz="1920" b="0" i="0" kern="1200" dirty="0">
                <a:solidFill>
                  <a:schemeClr val="tx1"/>
                </a:solidFill>
                <a:effectLst/>
                <a:latin typeface="Amazon Ember Regular" charset="0"/>
                <a:ea typeface="+mn-ea"/>
                <a:cs typeface="+mn-cs"/>
              </a:rPr>
              <a:t>Describe the stages of cloud adoption from getting your feet wet to being all in on the cloud</a:t>
            </a:r>
          </a:p>
          <a:p>
            <a:pPr marL="342900" lvl="0" indent="-342900">
              <a:buFont typeface="Arial" panose="020B0604020202020204" pitchFamily="34" charset="0"/>
              <a:buChar char="•"/>
            </a:pPr>
            <a:r>
              <a:rPr lang="en-US" sz="1920" b="0" i="0" kern="1200" dirty="0">
                <a:solidFill>
                  <a:schemeClr val="tx1"/>
                </a:solidFill>
                <a:effectLst/>
                <a:latin typeface="Amazon Ember Regular" charset="0"/>
                <a:ea typeface="+mn-ea"/>
                <a:cs typeface="+mn-cs"/>
              </a:rPr>
              <a:t>Our customers are moving to the cloud to accelerate innovation, un-trap their data to drive new insights, achieve higher savings, and reduce their business risks. </a:t>
            </a:r>
          </a:p>
          <a:p>
            <a:pPr marL="342900" lvl="0" indent="-342900">
              <a:buFont typeface="Arial" panose="020B0604020202020204" pitchFamily="34" charset="0"/>
              <a:buChar char="•"/>
            </a:pPr>
            <a:r>
              <a:rPr lang="en-US" sz="1920" b="0" i="0" kern="1200" dirty="0">
                <a:solidFill>
                  <a:schemeClr val="tx1"/>
                </a:solidFill>
                <a:effectLst/>
                <a:latin typeface="Amazon Ember Regular" charset="0"/>
                <a:ea typeface="+mn-ea"/>
                <a:cs typeface="+mn-cs"/>
              </a:rPr>
              <a:t>While many enterprises are starting on their cloud journey by moving individual projects and perhaps claiming they are “cloud-first” for new applications, we have seen that the organizations who are most successful are those that aggressively address the challenges of mass migration early in their journey.</a:t>
            </a:r>
          </a:p>
          <a:p>
            <a:r>
              <a:rPr lang="en-US" sz="1920" b="1" i="0" kern="1200" dirty="0">
                <a:solidFill>
                  <a:schemeClr val="tx1"/>
                </a:solidFill>
                <a:effectLst/>
                <a:latin typeface="Amazon Ember Regular" charset="0"/>
                <a:ea typeface="+mn-ea"/>
                <a:cs typeface="+mn-cs"/>
              </a:rPr>
              <a:t> </a:t>
            </a:r>
            <a:endParaRPr lang="en-US" sz="1920" b="0" i="0" kern="1200" dirty="0">
              <a:solidFill>
                <a:schemeClr val="tx1"/>
              </a:solidFill>
              <a:effectLst/>
              <a:latin typeface="Amazon Ember Regular" charset="0"/>
              <a:ea typeface="+mn-ea"/>
              <a:cs typeface="+mn-cs"/>
            </a:endParaRPr>
          </a:p>
          <a:p>
            <a:r>
              <a:rPr lang="en-US" sz="1920" b="1" i="0" kern="1200" dirty="0">
                <a:solidFill>
                  <a:schemeClr val="tx1"/>
                </a:solidFill>
                <a:effectLst/>
                <a:latin typeface="Amazon Ember Regular" charset="0"/>
                <a:ea typeface="+mn-ea"/>
                <a:cs typeface="+mn-cs"/>
              </a:rPr>
              <a:t>Talking points:</a:t>
            </a:r>
            <a:endParaRPr lang="en-US" sz="1920" b="0" i="0" kern="1200" dirty="0">
              <a:solidFill>
                <a:schemeClr val="tx1"/>
              </a:solidFill>
              <a:effectLst/>
              <a:latin typeface="Amazon Ember Regular" charset="0"/>
              <a:ea typeface="+mn-ea"/>
              <a:cs typeface="+mn-cs"/>
            </a:endParaRPr>
          </a:p>
          <a:p>
            <a:r>
              <a:rPr lang="en-US" sz="1920" b="0" i="0" kern="1200" dirty="0">
                <a:solidFill>
                  <a:schemeClr val="tx1"/>
                </a:solidFill>
                <a:effectLst/>
                <a:latin typeface="Amazon Ember Regular" charset="0"/>
                <a:ea typeface="+mn-ea"/>
                <a:cs typeface="+mn-cs"/>
              </a:rPr>
              <a:t>Today we see most organizations have these two distinct paths to their next generation of infrastructure: Cloud Native or Migration. One is where they start on the Cloud and the latter is where they have existing infrastructure that needs to be moved across.</a:t>
            </a:r>
          </a:p>
          <a:p>
            <a:endParaRPr lang="en-US" sz="1920" b="0" i="0" kern="1200" dirty="0">
              <a:solidFill>
                <a:schemeClr val="tx1"/>
              </a:solidFill>
              <a:effectLst/>
              <a:latin typeface="Amazon Ember Regular" charset="0"/>
              <a:ea typeface="+mn-ea"/>
              <a:cs typeface="+mn-cs"/>
            </a:endParaRPr>
          </a:p>
          <a:p>
            <a:r>
              <a:rPr lang="en-US" sz="1920" b="0" i="0" kern="1200" dirty="0">
                <a:solidFill>
                  <a:schemeClr val="tx1"/>
                </a:solidFill>
                <a:effectLst/>
                <a:latin typeface="Amazon Ember Regular" charset="0"/>
                <a:ea typeface="+mn-ea"/>
                <a:cs typeface="+mn-cs"/>
              </a:rPr>
              <a:t>Customer journeys to the Cloud typically involve these four phases (Don’t have to memorize this word for word but talk to the key point of each phase):</a:t>
            </a:r>
          </a:p>
          <a:p>
            <a:pPr marL="342900" lvl="0" indent="-342900">
              <a:buFont typeface="Arial" panose="020B0604020202020204" pitchFamily="34" charset="0"/>
              <a:buChar char="•"/>
            </a:pPr>
            <a:r>
              <a:rPr lang="en-US" sz="1920" b="1" i="0" kern="1200" dirty="0">
                <a:solidFill>
                  <a:schemeClr val="tx1"/>
                </a:solidFill>
                <a:effectLst/>
                <a:latin typeface="Amazon Ember Regular" charset="0"/>
                <a:ea typeface="+mn-ea"/>
                <a:cs typeface="+mn-cs"/>
              </a:rPr>
              <a:t>Project Phase - AWS is evaluated and vetted on a project-by-project basis.</a:t>
            </a:r>
            <a:r>
              <a:rPr lang="en-US" sz="1920" b="0" i="0" kern="1200" dirty="0">
                <a:solidFill>
                  <a:schemeClr val="tx1"/>
                </a:solidFill>
                <a:effectLst/>
                <a:latin typeface="Amazon Ember Regular" charset="0"/>
                <a:ea typeface="+mn-ea"/>
                <a:cs typeface="+mn-cs"/>
              </a:rPr>
              <a:t> Early in the journey, businesses are in the Project Phase where they are looking to develop brand new business capabilities by taking advantage of cloud-native features.</a:t>
            </a:r>
          </a:p>
          <a:p>
            <a:pPr marL="342900" lvl="0" indent="-342900">
              <a:buFont typeface="Arial" panose="020B0604020202020204" pitchFamily="34" charset="0"/>
              <a:buChar char="•"/>
            </a:pPr>
            <a:endParaRPr lang="en-US" sz="1920" b="0" i="0" kern="1200" dirty="0">
              <a:solidFill>
                <a:schemeClr val="tx1"/>
              </a:solidFill>
              <a:effectLst/>
              <a:latin typeface="Amazon Ember Regular" charset="0"/>
              <a:ea typeface="+mn-ea"/>
              <a:cs typeface="+mn-cs"/>
            </a:endParaRPr>
          </a:p>
          <a:p>
            <a:pPr marL="342900" lvl="0" indent="-342900">
              <a:buFont typeface="Arial" panose="020B0604020202020204" pitchFamily="34" charset="0"/>
              <a:buChar char="•"/>
            </a:pPr>
            <a:r>
              <a:rPr lang="en-US" sz="1920" b="1" i="0" kern="1200" dirty="0">
                <a:solidFill>
                  <a:schemeClr val="tx1"/>
                </a:solidFill>
                <a:effectLst/>
                <a:latin typeface="Amazon Ember Regular" charset="0"/>
                <a:ea typeface="+mn-ea"/>
                <a:cs typeface="+mn-cs"/>
              </a:rPr>
              <a:t>Foundation Phase -</a:t>
            </a:r>
            <a:r>
              <a:rPr lang="en-US" sz="1920" b="0" i="0" kern="1200" dirty="0">
                <a:solidFill>
                  <a:schemeClr val="tx1"/>
                </a:solidFill>
                <a:effectLst/>
                <a:latin typeface="Amazon Ember Regular" charset="0"/>
                <a:ea typeface="+mn-ea"/>
                <a:cs typeface="+mn-cs"/>
              </a:rPr>
              <a:t> After experiencing the benefits of cloud,</a:t>
            </a:r>
            <a:r>
              <a:rPr lang="en-US" sz="1920" b="1" i="0" kern="1200" dirty="0">
                <a:solidFill>
                  <a:schemeClr val="tx1"/>
                </a:solidFill>
                <a:effectLst/>
                <a:latin typeface="Amazon Ember Regular" charset="0"/>
                <a:ea typeface="+mn-ea"/>
                <a:cs typeface="+mn-cs"/>
              </a:rPr>
              <a:t> customers then build the Foundation to scale their cloud adoption.</a:t>
            </a:r>
            <a:r>
              <a:rPr lang="en-US" sz="1920" b="0" i="0" kern="1200" dirty="0">
                <a:solidFill>
                  <a:schemeClr val="tx1"/>
                </a:solidFill>
                <a:effectLst/>
                <a:latin typeface="Amazon Ember Regular" charset="0"/>
                <a:ea typeface="+mn-ea"/>
                <a:cs typeface="+mn-cs"/>
              </a:rPr>
              <a:t> This includes creating a landing zone (i.e. their cloud architecture including account structure, network connectivity and Identity Management), Center of Excellence, Operations Model, and Security and Compliance readiness.  AWS becomes a proven choice and is often used for new projects.</a:t>
            </a:r>
          </a:p>
          <a:p>
            <a:pPr marL="342900" lvl="0" indent="-342900">
              <a:buFont typeface="Arial" panose="020B0604020202020204" pitchFamily="34" charset="0"/>
              <a:buChar char="•"/>
            </a:pPr>
            <a:endParaRPr lang="en-US" sz="1920" b="0" i="0" kern="1200" dirty="0">
              <a:solidFill>
                <a:schemeClr val="tx1"/>
              </a:solidFill>
              <a:effectLst/>
              <a:latin typeface="Amazon Ember Regular" charset="0"/>
              <a:ea typeface="+mn-ea"/>
              <a:cs typeface="+mn-cs"/>
            </a:endParaRPr>
          </a:p>
          <a:p>
            <a:pPr marL="342900" lvl="0" indent="-342900">
              <a:buFont typeface="Arial" panose="020B0604020202020204" pitchFamily="34" charset="0"/>
              <a:buChar char="•"/>
            </a:pPr>
            <a:r>
              <a:rPr lang="en-US" sz="1920" b="1" i="0" kern="1200" dirty="0">
                <a:solidFill>
                  <a:schemeClr val="tx1"/>
                </a:solidFill>
                <a:effectLst/>
                <a:latin typeface="Amazon Ember Regular" charset="0"/>
                <a:ea typeface="+mn-ea"/>
                <a:cs typeface="+mn-cs"/>
              </a:rPr>
              <a:t>Migration Phase – </a:t>
            </a:r>
            <a:r>
              <a:rPr lang="en-US" sz="1920" b="0" i="0" kern="1200" dirty="0">
                <a:solidFill>
                  <a:schemeClr val="tx1"/>
                </a:solidFill>
                <a:effectLst/>
                <a:latin typeface="Amazon Ember Regular" charset="0"/>
                <a:ea typeface="+mn-ea"/>
                <a:cs typeface="+mn-cs"/>
              </a:rPr>
              <a:t>Businesses then move to a</a:t>
            </a:r>
            <a:r>
              <a:rPr lang="en-US" sz="1920" b="1" i="0" kern="1200" dirty="0">
                <a:solidFill>
                  <a:schemeClr val="tx1"/>
                </a:solidFill>
                <a:effectLst/>
                <a:latin typeface="Amazon Ember Regular" charset="0"/>
                <a:ea typeface="+mn-ea"/>
                <a:cs typeface="+mn-cs"/>
              </a:rPr>
              <a:t> </a:t>
            </a:r>
            <a:r>
              <a:rPr lang="en-US" sz="1920" b="0" i="0" kern="1200" dirty="0">
                <a:solidFill>
                  <a:schemeClr val="tx1"/>
                </a:solidFill>
                <a:effectLst/>
                <a:latin typeface="Amazon Ember Regular" charset="0"/>
                <a:ea typeface="+mn-ea"/>
                <a:cs typeface="+mn-cs"/>
              </a:rPr>
              <a:t>Migration Phase where </a:t>
            </a:r>
            <a:r>
              <a:rPr lang="en-US" sz="1920" b="1" i="0" kern="1200" dirty="0">
                <a:solidFill>
                  <a:schemeClr val="tx1"/>
                </a:solidFill>
                <a:effectLst/>
                <a:latin typeface="Amazon Ember Regular" charset="0"/>
                <a:ea typeface="+mn-ea"/>
                <a:cs typeface="+mn-cs"/>
              </a:rPr>
              <a:t>they migrate existing applications, including mission-critical applications, or entire data centers to the cloud</a:t>
            </a:r>
            <a:r>
              <a:rPr lang="en-US" sz="1920" b="0" i="0" kern="1200" dirty="0">
                <a:solidFill>
                  <a:schemeClr val="tx1"/>
                </a:solidFill>
                <a:effectLst/>
                <a:latin typeface="Amazon Ember Regular" charset="0"/>
                <a:ea typeface="+mn-ea"/>
                <a:cs typeface="+mn-cs"/>
              </a:rPr>
              <a:t> as they look to scale their adoption across a growing portion of their IT portfolio. Currently very few companies are in this Migration Phase, estimates are that less than 25% of enterprise level workloads have been moved to the cloud.</a:t>
            </a:r>
          </a:p>
          <a:p>
            <a:pPr marL="342900" lvl="0" indent="-342900">
              <a:buFont typeface="Arial" panose="020B0604020202020204" pitchFamily="34" charset="0"/>
              <a:buChar char="•"/>
            </a:pPr>
            <a:endParaRPr lang="en-US" sz="1920" b="0" i="0" kern="1200" dirty="0">
              <a:solidFill>
                <a:schemeClr val="tx1"/>
              </a:solidFill>
              <a:effectLst/>
              <a:latin typeface="Amazon Ember Regular" charset="0"/>
              <a:ea typeface="+mn-ea"/>
              <a:cs typeface="+mn-cs"/>
            </a:endParaRPr>
          </a:p>
          <a:p>
            <a:pPr marL="342900" lvl="0" indent="-342900">
              <a:buFont typeface="Arial" panose="020B0604020202020204" pitchFamily="34" charset="0"/>
              <a:buChar char="•"/>
            </a:pPr>
            <a:r>
              <a:rPr lang="en-US" sz="1920" b="1" i="0" kern="1200" dirty="0">
                <a:solidFill>
                  <a:schemeClr val="tx1"/>
                </a:solidFill>
                <a:effectLst/>
                <a:latin typeface="Amazon Ember Regular" charset="0"/>
                <a:ea typeface="+mn-ea"/>
                <a:cs typeface="+mn-cs"/>
              </a:rPr>
              <a:t>Modernization Phase -</a:t>
            </a:r>
            <a:r>
              <a:rPr lang="en-US" sz="1920" b="0" i="0" kern="1200" dirty="0">
                <a:solidFill>
                  <a:schemeClr val="tx1"/>
                </a:solidFill>
                <a:effectLst/>
                <a:latin typeface="Amazon Ember Regular" charset="0"/>
                <a:ea typeface="+mn-ea"/>
                <a:cs typeface="+mn-cs"/>
              </a:rPr>
              <a:t> Modernization is when you're making the transformation to the cloud you have to make a lot of decisions on </a:t>
            </a:r>
            <a:r>
              <a:rPr lang="en-US" sz="1920" b="1" i="0" kern="1200" dirty="0">
                <a:solidFill>
                  <a:schemeClr val="tx1"/>
                </a:solidFill>
                <a:effectLst/>
                <a:latin typeface="Amazon Ember Regular" charset="0"/>
                <a:ea typeface="+mn-ea"/>
                <a:cs typeface="+mn-cs"/>
              </a:rPr>
              <a:t>what you’re going to bring, and what you’re going to leave behind. </a:t>
            </a:r>
            <a:r>
              <a:rPr lang="en-US" sz="1920" b="0" i="0" kern="1200" dirty="0">
                <a:solidFill>
                  <a:schemeClr val="tx1"/>
                </a:solidFill>
                <a:effectLst/>
                <a:latin typeface="Amazon Ember Regular" charset="0"/>
                <a:ea typeface="+mn-ea"/>
                <a:cs typeface="+mn-cs"/>
              </a:rPr>
              <a:t>E.g. Moving away from mainframes, moving away from older-guard commercial-grade relational databases (Oracle and SQL Server), moving from Windows to Linux, choice of technology and consulting partners</a:t>
            </a:r>
          </a:p>
          <a:p>
            <a:pPr marL="342900" lvl="0" indent="-342900">
              <a:buFont typeface="Arial" panose="020B0604020202020204" pitchFamily="34" charset="0"/>
              <a:buChar char="•"/>
            </a:pPr>
            <a:endParaRPr lang="en-US" sz="1920" b="0" i="0" kern="1200" dirty="0">
              <a:solidFill>
                <a:schemeClr val="tx1"/>
              </a:solidFill>
              <a:effectLst/>
              <a:latin typeface="Amazon Ember Regular" charset="0"/>
              <a:ea typeface="+mn-ea"/>
              <a:cs typeface="+mn-cs"/>
            </a:endParaRPr>
          </a:p>
          <a:p>
            <a:pPr marL="342900" lvl="0" indent="-342900">
              <a:buFont typeface="Arial" panose="020B0604020202020204" pitchFamily="34" charset="0"/>
              <a:buChar char="•"/>
            </a:pPr>
            <a:r>
              <a:rPr lang="en-US" sz="1920" b="1" i="0" kern="1200" dirty="0">
                <a:solidFill>
                  <a:schemeClr val="tx1"/>
                </a:solidFill>
                <a:effectLst/>
                <a:latin typeface="Amazon Ember Regular" charset="0"/>
                <a:ea typeface="+mn-ea"/>
                <a:cs typeface="+mn-cs"/>
              </a:rPr>
              <a:t>Reinvention Phase -</a:t>
            </a:r>
            <a:r>
              <a:rPr lang="en-US" sz="1920" b="0" i="0" kern="1200" dirty="0">
                <a:solidFill>
                  <a:schemeClr val="tx1"/>
                </a:solidFill>
                <a:effectLst/>
                <a:latin typeface="Amazon Ember Regular" charset="0"/>
                <a:ea typeface="+mn-ea"/>
                <a:cs typeface="+mn-cs"/>
              </a:rPr>
              <a:t> The end stage of the journey is the Reinvention Phase. In the this stage, with operations in the cloud, customers focus on reinvention, </a:t>
            </a:r>
            <a:r>
              <a:rPr lang="en-US" sz="1920" b="1" i="0" kern="1200" dirty="0">
                <a:solidFill>
                  <a:schemeClr val="tx1"/>
                </a:solidFill>
                <a:effectLst/>
                <a:latin typeface="Amazon Ember Regular" charset="0"/>
                <a:ea typeface="+mn-ea"/>
                <a:cs typeface="+mn-cs"/>
              </a:rPr>
              <a:t>taking full advantage of the flexibility and capabilities of AWS to transform their businesses, speeding time to market and innovation</a:t>
            </a:r>
            <a:r>
              <a:rPr lang="en-US" sz="1920" b="0" i="0" kern="1200" dirty="0">
                <a:solidFill>
                  <a:schemeClr val="tx1"/>
                </a:solidFill>
                <a:effectLst/>
                <a:latin typeface="Amazon Ember Regular" charset="0"/>
                <a:ea typeface="+mn-ea"/>
                <a:cs typeface="+mn-cs"/>
              </a:rPr>
              <a:t>. </a:t>
            </a:r>
          </a:p>
          <a:p>
            <a:pPr marL="342900" lvl="0" indent="-342900">
              <a:buFont typeface="Arial" panose="020B0604020202020204" pitchFamily="34" charset="0"/>
              <a:buChar char="•"/>
            </a:pPr>
            <a:endParaRPr lang="en-US" sz="1920" b="0" i="0" kern="1200" dirty="0">
              <a:solidFill>
                <a:schemeClr val="tx1"/>
              </a:solidFill>
              <a:effectLst/>
              <a:latin typeface="Amazon Ember Regular" charset="0"/>
              <a:ea typeface="+mn-ea"/>
              <a:cs typeface="+mn-cs"/>
            </a:endParaRPr>
          </a:p>
          <a:p>
            <a:pPr marL="342900" lvl="0" indent="-342900">
              <a:buFont typeface="Arial" panose="020B0604020202020204" pitchFamily="34" charset="0"/>
              <a:buChar char="•"/>
            </a:pPr>
            <a:endParaRPr lang="en-US" sz="1920" b="0" i="0" kern="1200" dirty="0">
              <a:solidFill>
                <a:schemeClr val="tx1"/>
              </a:solidFill>
              <a:effectLst/>
              <a:latin typeface="Amazon Ember Regular" charset="0"/>
              <a:ea typeface="+mn-ea"/>
              <a:cs typeface="+mn-cs"/>
            </a:endParaRPr>
          </a:p>
          <a:p>
            <a:r>
              <a:rPr lang="en-US" sz="1920" b="1" i="0" kern="1200" dirty="0">
                <a:solidFill>
                  <a:schemeClr val="tx1"/>
                </a:solidFill>
                <a:effectLst/>
                <a:latin typeface="Amazon Ember Regular" charset="0"/>
                <a:ea typeface="+mn-ea"/>
                <a:cs typeface="+mn-cs"/>
              </a:rPr>
              <a:t>Relevant customer examples:</a:t>
            </a:r>
            <a:endParaRPr lang="en-US" sz="1920" b="0" i="0" kern="1200" dirty="0">
              <a:solidFill>
                <a:schemeClr val="tx1"/>
              </a:solidFill>
              <a:effectLst/>
              <a:latin typeface="Amazon Ember Regular" charset="0"/>
              <a:ea typeface="+mn-ea"/>
              <a:cs typeface="+mn-cs"/>
            </a:endParaRPr>
          </a:p>
          <a:p>
            <a:pPr marL="342900" lvl="0" indent="-342900">
              <a:buFont typeface="Arial" panose="020B0604020202020204" pitchFamily="34" charset="0"/>
              <a:buChar char="•"/>
            </a:pPr>
            <a:r>
              <a:rPr lang="en-US" sz="1920" b="0" i="0" kern="1200" dirty="0">
                <a:solidFill>
                  <a:schemeClr val="tx1"/>
                </a:solidFill>
                <a:effectLst/>
                <a:latin typeface="Amazon Ember Regular" charset="0"/>
                <a:ea typeface="+mn-ea"/>
                <a:cs typeface="+mn-cs"/>
              </a:rPr>
              <a:t>Capital One:</a:t>
            </a:r>
            <a:r>
              <a:rPr lang="en-US" sz="1920" b="0" i="0" kern="1200" baseline="0" dirty="0">
                <a:solidFill>
                  <a:schemeClr val="tx1"/>
                </a:solidFill>
                <a:effectLst/>
                <a:latin typeface="Amazon Ember Regular" charset="0"/>
                <a:ea typeface="+mn-ea"/>
                <a:cs typeface="+mn-cs"/>
              </a:rPr>
              <a:t> https://aws.amazon.com/blogs/enterprise-strategy/capital-ones-cloud-journey-through-the-stages-of-adoption/</a:t>
            </a:r>
            <a:endParaRPr lang="en-US" sz="1920" b="0" i="0" kern="1200" dirty="0">
              <a:solidFill>
                <a:schemeClr val="tx1"/>
              </a:solidFill>
              <a:effectLst/>
              <a:latin typeface="Amazon Ember Regular" charset="0"/>
              <a:ea typeface="+mn-ea"/>
              <a:cs typeface="+mn-cs"/>
            </a:endParaRPr>
          </a:p>
          <a:p>
            <a:endParaRPr lang="en-US" sz="1920" b="1" i="0" kern="1200" dirty="0">
              <a:solidFill>
                <a:schemeClr val="tx1"/>
              </a:solidFill>
              <a:effectLst/>
              <a:latin typeface="Amazon Ember Regular" charset="0"/>
              <a:ea typeface="+mn-ea"/>
              <a:cs typeface="+mn-cs"/>
            </a:endParaRPr>
          </a:p>
          <a:p>
            <a:r>
              <a:rPr lang="en-US" sz="1920" b="1" i="0" kern="1200" dirty="0">
                <a:solidFill>
                  <a:schemeClr val="tx1"/>
                </a:solidFill>
                <a:effectLst/>
                <a:latin typeface="Amazon Ember Regular" charset="0"/>
                <a:ea typeface="+mn-ea"/>
                <a:cs typeface="+mn-cs"/>
              </a:rPr>
              <a:t>Conversations topics:</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920" b="0" i="0" kern="1200" dirty="0">
                <a:solidFill>
                  <a:schemeClr val="tx1"/>
                </a:solidFill>
                <a:effectLst/>
                <a:latin typeface="Amazon Ember Regular" charset="0"/>
                <a:ea typeface="+mn-ea"/>
                <a:cs typeface="+mn-cs"/>
              </a:rPr>
              <a:t>At this point you should know</a:t>
            </a:r>
            <a:r>
              <a:rPr lang="en-US" sz="1920" b="0" i="0" kern="1200" baseline="0" dirty="0">
                <a:solidFill>
                  <a:schemeClr val="tx1"/>
                </a:solidFill>
                <a:effectLst/>
                <a:latin typeface="Amazon Ember Regular" charset="0"/>
                <a:ea typeface="+mn-ea"/>
                <a:cs typeface="+mn-cs"/>
              </a:rPr>
              <a:t> which phase the customer is in and which path they are on. Therefore you should be able to talk to it</a:t>
            </a:r>
            <a:endParaRPr lang="en-US" sz="1920" b="0" i="0" kern="1200" dirty="0">
              <a:solidFill>
                <a:schemeClr val="tx1"/>
              </a:solidFill>
              <a:effectLst/>
              <a:latin typeface="Amazon Ember Regular" charset="0"/>
              <a:ea typeface="+mn-ea"/>
              <a:cs typeface="+mn-cs"/>
            </a:endParaRPr>
          </a:p>
          <a:p>
            <a:pPr marL="342900" lvl="0" indent="-342900">
              <a:buFont typeface="Arial" panose="020B0604020202020204" pitchFamily="34" charset="0"/>
              <a:buChar char="•"/>
            </a:pPr>
            <a:r>
              <a:rPr lang="en-US" sz="1920" b="0" i="0" kern="1200" dirty="0">
                <a:solidFill>
                  <a:schemeClr val="tx1"/>
                </a:solidFill>
                <a:effectLst/>
                <a:latin typeface="Amazon Ember Regular" charset="0"/>
                <a:ea typeface="+mn-ea"/>
                <a:cs typeface="+mn-cs"/>
              </a:rPr>
              <a:t>Does the customer have any standard applications or use-cases that they’d like to cover in more detail, or learn about?</a:t>
            </a:r>
          </a:p>
          <a:p>
            <a:endParaRPr lang="en-US" sz="1920" b="0" i="0" kern="1200" dirty="0">
              <a:solidFill>
                <a:schemeClr val="tx1"/>
              </a:solidFill>
              <a:effectLst/>
              <a:latin typeface="Amazon Ember Regular" charset="0"/>
              <a:ea typeface="+mn-ea"/>
              <a:cs typeface="+mn-cs"/>
            </a:endParaRPr>
          </a:p>
          <a:p>
            <a:r>
              <a:rPr lang="en-US" sz="1920" b="1" i="0" kern="1200" dirty="0">
                <a:solidFill>
                  <a:schemeClr val="tx1"/>
                </a:solidFill>
                <a:effectLst/>
                <a:latin typeface="Amazon Ember Regular" charset="0"/>
                <a:ea typeface="+mn-ea"/>
                <a:cs typeface="+mn-cs"/>
              </a:rPr>
              <a:t>Other tips:</a:t>
            </a:r>
          </a:p>
          <a:p>
            <a:pPr marL="342900" indent="-342900">
              <a:buFont typeface="Arial" panose="020B0604020202020204" pitchFamily="34" charset="0"/>
              <a:buChar char="•"/>
            </a:pPr>
            <a:r>
              <a:rPr lang="en-US" sz="1920" b="0" i="0" kern="1200" dirty="0">
                <a:solidFill>
                  <a:schemeClr val="tx1"/>
                </a:solidFill>
                <a:effectLst/>
                <a:latin typeface="Amazon Ember Regular" charset="0"/>
                <a:ea typeface="+mn-ea"/>
                <a:cs typeface="+mn-cs"/>
              </a:rPr>
              <a:t>Review</a:t>
            </a:r>
            <a:r>
              <a:rPr lang="en-US" sz="1920" b="0" i="0" kern="1200" baseline="0" dirty="0">
                <a:solidFill>
                  <a:schemeClr val="tx1"/>
                </a:solidFill>
                <a:effectLst/>
                <a:latin typeface="Amazon Ember Regular" charset="0"/>
                <a:ea typeface="+mn-ea"/>
                <a:cs typeface="+mn-cs"/>
              </a:rPr>
              <a:t> AWS Cloud Adoption Framework: </a:t>
            </a:r>
            <a:r>
              <a:rPr lang="en-US" sz="1920" b="1" i="0" kern="1200" baseline="0" dirty="0">
                <a:solidFill>
                  <a:schemeClr val="tx1"/>
                </a:solidFill>
                <a:effectLst/>
                <a:latin typeface="Amazon Ember Regular" charset="0"/>
                <a:ea typeface="+mn-ea"/>
                <a:cs typeface="+mn-cs"/>
              </a:rPr>
              <a:t>https://d1.awsstatic.com/whitepapers/aws_cloud_adoption_framework.pdf?did=wp_card&amp;trk=wp_card</a:t>
            </a:r>
            <a:endParaRPr lang="en-US" sz="1920" b="1" i="0" kern="1200" dirty="0">
              <a:solidFill>
                <a:schemeClr val="tx1"/>
              </a:solidFill>
              <a:effectLst/>
              <a:latin typeface="Amazon Ember Regular" charset="0"/>
              <a:ea typeface="+mn-ea"/>
              <a:cs typeface="+mn-cs"/>
            </a:endParaRPr>
          </a:p>
        </p:txBody>
      </p:sp>
    </p:spTree>
    <p:extLst>
      <p:ext uri="{BB962C8B-B14F-4D97-AF65-F5344CB8AC3E}">
        <p14:creationId xmlns:p14="http://schemas.microsoft.com/office/powerpoint/2010/main" val="13406069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b="1" kern="1200" dirty="0">
                <a:solidFill>
                  <a:schemeClr val="tx1"/>
                </a:solidFill>
                <a:latin typeface="Arial"/>
                <a:ea typeface="+mn-ea"/>
                <a:cs typeface="+mn-cs"/>
              </a:rPr>
              <a:t>Tie back the project phase. Where should we get started? Make it prescriptive – recommend a few things you can do. I can work with you for diving deep for some AWS services, Follow up discussions with security/compliance. Discussing of building proof of concepts. Initial work loads you want to start experimenting with the clouds. </a:t>
            </a:r>
          </a:p>
          <a:p>
            <a:endParaRPr lang="en-US" sz="1800" b="1" kern="1200" dirty="0">
              <a:solidFill>
                <a:schemeClr val="tx1"/>
              </a:solidFill>
              <a:latin typeface="Arial"/>
              <a:ea typeface="+mn-ea"/>
              <a:cs typeface="+mn-cs"/>
            </a:endParaRPr>
          </a:p>
          <a:p>
            <a:r>
              <a:rPr lang="en-US" sz="1800" b="1" kern="1200" dirty="0">
                <a:solidFill>
                  <a:schemeClr val="tx1"/>
                </a:solidFill>
                <a:latin typeface="Arial"/>
                <a:ea typeface="+mn-ea"/>
                <a:cs typeface="+mn-cs"/>
              </a:rPr>
              <a:t>What are we trying to articulate on this slide:</a:t>
            </a:r>
          </a:p>
          <a:p>
            <a:pPr marL="171450" indent="-171450">
              <a:buFont typeface="Arial" charset="0"/>
              <a:buChar char="•"/>
            </a:pPr>
            <a:r>
              <a:rPr lang="en-US" sz="1800" b="0" kern="1200" dirty="0">
                <a:solidFill>
                  <a:schemeClr val="tx1"/>
                </a:solidFill>
                <a:latin typeface="Arial"/>
                <a:ea typeface="+mn-ea"/>
                <a:cs typeface="+mn-cs"/>
              </a:rPr>
              <a:t>Here</a:t>
            </a:r>
            <a:r>
              <a:rPr lang="en-US" sz="1800" b="0" kern="1200" baseline="0" dirty="0">
                <a:solidFill>
                  <a:schemeClr val="tx1"/>
                </a:solidFill>
                <a:latin typeface="Arial"/>
                <a:ea typeface="+mn-ea"/>
                <a:cs typeface="+mn-cs"/>
              </a:rPr>
              <a:t> we are trying to secure the next step with the customer and take the conversation from stakeholders to the technical implementers and doers.  </a:t>
            </a:r>
          </a:p>
          <a:p>
            <a:pPr marL="171450" indent="-171450">
              <a:buFont typeface="Arial" charset="0"/>
              <a:buChar char="•"/>
            </a:pPr>
            <a:endParaRPr lang="en-US" sz="1800" b="0" kern="1200" dirty="0">
              <a:solidFill>
                <a:schemeClr val="tx1"/>
              </a:solidFill>
              <a:latin typeface="Arial"/>
              <a:ea typeface="+mn-ea"/>
              <a:cs typeface="+mn-cs"/>
            </a:endParaRPr>
          </a:p>
          <a:p>
            <a:r>
              <a:rPr lang="en-US" sz="1800" b="1" kern="1200" dirty="0">
                <a:solidFill>
                  <a:schemeClr val="tx1"/>
                </a:solidFill>
                <a:latin typeface="Arial"/>
                <a:ea typeface="+mn-ea"/>
                <a:cs typeface="+mn-cs"/>
              </a:rPr>
              <a:t>Talking points:</a:t>
            </a:r>
          </a:p>
          <a:p>
            <a:pPr marL="171450" indent="-171450">
              <a:buFont typeface="Arial" charset="0"/>
              <a:buChar char="•"/>
            </a:pPr>
            <a:r>
              <a:rPr lang="en-US" sz="1800" b="0" kern="1200" dirty="0">
                <a:solidFill>
                  <a:schemeClr val="tx1"/>
                </a:solidFill>
                <a:latin typeface="Arial"/>
                <a:ea typeface="+mn-ea"/>
                <a:cs typeface="+mn-cs"/>
              </a:rPr>
              <a:t>Recap some of the points</a:t>
            </a:r>
            <a:r>
              <a:rPr lang="en-US" sz="1800" b="0" kern="1200" baseline="0" dirty="0">
                <a:solidFill>
                  <a:schemeClr val="tx1"/>
                </a:solidFill>
                <a:latin typeface="Arial"/>
                <a:ea typeface="+mn-ea"/>
                <a:cs typeface="+mn-cs"/>
              </a:rPr>
              <a:t> that resonated with the customer throughout the meeting.</a:t>
            </a:r>
          </a:p>
          <a:p>
            <a:pPr marL="171450" indent="-171450">
              <a:buFont typeface="Arial" charset="0"/>
              <a:buChar char="•"/>
            </a:pPr>
            <a:r>
              <a:rPr lang="en-US" sz="1800" b="0" kern="1200" baseline="0" dirty="0">
                <a:solidFill>
                  <a:schemeClr val="tx1"/>
                </a:solidFill>
                <a:latin typeface="Arial"/>
                <a:ea typeface="+mn-ea"/>
                <a:cs typeface="+mn-cs"/>
              </a:rPr>
              <a:t>Discuss what workloads customers typically start with.</a:t>
            </a:r>
          </a:p>
          <a:p>
            <a:pPr marL="171450" indent="-171450">
              <a:buFont typeface="Arial" charset="0"/>
              <a:buChar char="•"/>
            </a:pPr>
            <a:r>
              <a:rPr lang="en-US" sz="1800" b="0" kern="1200" baseline="0" dirty="0">
                <a:solidFill>
                  <a:schemeClr val="tx1"/>
                </a:solidFill>
                <a:latin typeface="Arial"/>
                <a:ea typeface="+mn-ea"/>
                <a:cs typeface="+mn-cs"/>
              </a:rPr>
              <a:t>What does a Proof of Concept look like on AWS, and how you can work with their team to get started.</a:t>
            </a:r>
          </a:p>
          <a:p>
            <a:endParaRPr lang="en-US" sz="1800" b="1" kern="1200" dirty="0">
              <a:solidFill>
                <a:schemeClr val="tx1"/>
              </a:solidFill>
              <a:latin typeface="Arial"/>
              <a:ea typeface="+mn-ea"/>
              <a:cs typeface="+mn-cs"/>
            </a:endParaRPr>
          </a:p>
          <a:p>
            <a:r>
              <a:rPr lang="en-US" sz="1800" b="1" kern="1200" dirty="0">
                <a:solidFill>
                  <a:schemeClr val="tx1"/>
                </a:solidFill>
                <a:latin typeface="Arial"/>
                <a:ea typeface="+mn-ea"/>
                <a:cs typeface="+mn-cs"/>
              </a:rPr>
              <a:t>Relevant customer examples: </a:t>
            </a:r>
            <a:r>
              <a:rPr lang="en-US" sz="1800" b="0" kern="1200" dirty="0">
                <a:solidFill>
                  <a:schemeClr val="tx1"/>
                </a:solidFill>
                <a:latin typeface="Arial"/>
                <a:ea typeface="+mn-ea"/>
                <a:cs typeface="+mn-cs"/>
              </a:rPr>
              <a:t>N/A</a:t>
            </a:r>
          </a:p>
          <a:p>
            <a:endParaRPr lang="en-US" sz="1800" b="1" kern="1200" dirty="0">
              <a:solidFill>
                <a:schemeClr val="tx1"/>
              </a:solidFill>
              <a:latin typeface="Arial"/>
              <a:ea typeface="+mn-ea"/>
              <a:cs typeface="+mn-cs"/>
            </a:endParaRPr>
          </a:p>
          <a:p>
            <a:r>
              <a:rPr lang="en-US" sz="1800" b="1" kern="1200" dirty="0">
                <a:solidFill>
                  <a:schemeClr val="tx1"/>
                </a:solidFill>
                <a:latin typeface="Arial"/>
                <a:ea typeface="+mn-ea"/>
                <a:cs typeface="+mn-cs"/>
              </a:rPr>
              <a:t>Conversations topics:</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sz="1800" b="0" kern="1200" baseline="0" dirty="0">
                <a:solidFill>
                  <a:schemeClr val="tx1"/>
                </a:solidFill>
                <a:latin typeface="Arial"/>
                <a:ea typeface="+mn-ea"/>
                <a:cs typeface="+mn-cs"/>
              </a:rPr>
              <a:t>What is a workload that the customer is willing to experiment with in AWS?</a:t>
            </a:r>
          </a:p>
          <a:p>
            <a:pPr marL="171450" indent="-171450">
              <a:buFont typeface="Arial" charset="0"/>
              <a:buChar char="•"/>
            </a:pPr>
            <a:r>
              <a:rPr lang="en-US" sz="1800" b="0" kern="1200" baseline="0" dirty="0">
                <a:solidFill>
                  <a:schemeClr val="tx1"/>
                </a:solidFill>
                <a:latin typeface="Arial"/>
                <a:ea typeface="+mn-ea"/>
                <a:cs typeface="+mn-cs"/>
              </a:rPr>
              <a:t>What are the customers keys to success?</a:t>
            </a:r>
          </a:p>
          <a:p>
            <a:endParaRPr lang="en-US" sz="1800" b="0" kern="1200" dirty="0">
              <a:solidFill>
                <a:schemeClr val="tx1"/>
              </a:solidFill>
              <a:latin typeface="Arial"/>
              <a:ea typeface="+mn-ea"/>
              <a:cs typeface="+mn-cs"/>
            </a:endParaRPr>
          </a:p>
          <a:p>
            <a:r>
              <a:rPr lang="en-US" sz="1800" b="1" kern="1200" dirty="0">
                <a:solidFill>
                  <a:schemeClr val="tx1"/>
                </a:solidFill>
                <a:latin typeface="Arial"/>
                <a:ea typeface="+mn-ea"/>
                <a:cs typeface="+mn-cs"/>
              </a:rPr>
              <a:t>Other tips:</a:t>
            </a:r>
          </a:p>
          <a:p>
            <a:pPr marL="171450" indent="-171450">
              <a:buFont typeface="Arial" charset="0"/>
              <a:buChar char="•"/>
            </a:pPr>
            <a:r>
              <a:rPr lang="en-US" sz="1800" b="0" kern="1200" dirty="0">
                <a:solidFill>
                  <a:schemeClr val="tx1"/>
                </a:solidFill>
                <a:latin typeface="Arial"/>
                <a:ea typeface="+mn-ea"/>
                <a:cs typeface="+mn-cs"/>
              </a:rPr>
              <a:t>Ensure</a:t>
            </a:r>
            <a:r>
              <a:rPr lang="en-US" sz="1800" b="0" kern="1200" baseline="0" dirty="0">
                <a:solidFill>
                  <a:schemeClr val="tx1"/>
                </a:solidFill>
                <a:latin typeface="Arial"/>
                <a:ea typeface="+mn-ea"/>
                <a:cs typeface="+mn-cs"/>
              </a:rPr>
              <a:t> you thank everyone for their time and participation.</a:t>
            </a:r>
          </a:p>
          <a:p>
            <a:pPr marL="171450" indent="-171450">
              <a:buFont typeface="Arial" charset="0"/>
              <a:buChar char="•"/>
            </a:pPr>
            <a:r>
              <a:rPr lang="en-US" sz="1800" b="0" kern="1200" baseline="0" dirty="0">
                <a:solidFill>
                  <a:schemeClr val="tx1"/>
                </a:solidFill>
                <a:latin typeface="Arial"/>
                <a:ea typeface="+mn-ea"/>
                <a:cs typeface="+mn-cs"/>
              </a:rPr>
              <a:t>Recap all questions you’ve written down throughout, and recap follow-up action items by repeating them back to the customer: say the topics + the names. </a:t>
            </a:r>
            <a:endParaRPr lang="en-US" sz="1800" b="1" kern="1200" dirty="0">
              <a:solidFill>
                <a:schemeClr val="tx1"/>
              </a:solidFill>
              <a:latin typeface="Arial"/>
              <a:ea typeface="+mn-ea"/>
              <a:cs typeface="+mn-cs"/>
            </a:endParaRPr>
          </a:p>
          <a:p>
            <a:pPr marL="171450" indent="-171450">
              <a:buFont typeface="Arial" charset="0"/>
              <a:buChar char="•"/>
            </a:pPr>
            <a:endParaRPr lang="en-US" b="0" dirty="0"/>
          </a:p>
          <a:p>
            <a:endParaRPr lang="en-US" dirty="0"/>
          </a:p>
          <a:p>
            <a:endParaRPr lang="en-US" dirty="0"/>
          </a:p>
        </p:txBody>
      </p:sp>
    </p:spTree>
    <p:extLst>
      <p:ext uri="{BB962C8B-B14F-4D97-AF65-F5344CB8AC3E}">
        <p14:creationId xmlns:p14="http://schemas.microsoft.com/office/powerpoint/2010/main" val="1692336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sz="2000" b="1"/>
            </a:pP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1816996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9" name="Shape 5559"/>
          <p:cNvSpPr>
            <a:spLocks noGrp="1" noRot="1" noChangeAspect="1"/>
          </p:cNvSpPr>
          <p:nvPr>
            <p:ph type="sldImg"/>
          </p:nvPr>
        </p:nvSpPr>
        <p:spPr>
          <a:xfrm>
            <a:off x="381000" y="685800"/>
            <a:ext cx="6096000" cy="3429000"/>
          </a:xfrm>
          <a:prstGeom prst="rect">
            <a:avLst/>
          </a:prstGeom>
        </p:spPr>
        <p:txBody>
          <a:bodyPr/>
          <a:lstStyle/>
          <a:p>
            <a:endParaRPr/>
          </a:p>
        </p:txBody>
      </p:sp>
      <p:sp>
        <p:nvSpPr>
          <p:cNvPr id="5560" name="Shape 5560"/>
          <p:cNvSpPr>
            <a:spLocks noGrp="1"/>
          </p:cNvSpPr>
          <p:nvPr>
            <p:ph type="body" sz="quarter" idx="1"/>
          </p:nvPr>
        </p:nvSpPr>
        <p:spPr>
          <a:prstGeom prst="rect">
            <a:avLst/>
          </a:prstGeom>
        </p:spPr>
        <p:txBody>
          <a:bodyPr/>
          <a:lstStyle/>
          <a:p>
            <a:r>
              <a:rPr lang="en-US" sz="2000" b="1" kern="1200" dirty="0">
                <a:solidFill>
                  <a:schemeClr val="tx1"/>
                </a:solidFill>
                <a:latin typeface="Arial"/>
                <a:ea typeface="+mn-ea"/>
                <a:cs typeface="+mn-cs"/>
              </a:rPr>
              <a:t>Talking points:</a:t>
            </a:r>
          </a:p>
          <a:p>
            <a:pPr marL="342900" indent="-342900">
              <a:buFont typeface="Arial" panose="020B0604020202020204" pitchFamily="34" charset="0"/>
              <a:buChar char="•"/>
            </a:pPr>
            <a:r>
              <a:rPr lang="en-US" sz="2000" b="1" kern="1200" dirty="0">
                <a:solidFill>
                  <a:schemeClr val="tx1"/>
                </a:solidFill>
                <a:latin typeface="Arial"/>
                <a:ea typeface="+mn-ea"/>
                <a:cs typeface="+mn-cs"/>
              </a:rPr>
              <a:t>Cloud Computing </a:t>
            </a:r>
            <a:r>
              <a:rPr lang="en-US" sz="2000" b="0" kern="1200" dirty="0">
                <a:solidFill>
                  <a:schemeClr val="tx1"/>
                </a:solidFill>
                <a:latin typeface="Arial"/>
                <a:ea typeface="+mn-ea"/>
                <a:cs typeface="+mn-cs"/>
              </a:rPr>
              <a:t>is the on-demand delivery of Information Technology resources via internet with Pay as you go pricing model.</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kern="1200" dirty="0">
                <a:solidFill>
                  <a:schemeClr val="tx1"/>
                </a:solidFill>
                <a:latin typeface="Arial"/>
                <a:ea typeface="+mn-ea"/>
                <a:cs typeface="+mn-cs"/>
              </a:rPr>
              <a:t>Analogy: electricity is wired or the infrastructure of power | </a:t>
            </a:r>
            <a:r>
              <a:rPr lang="en-US" sz="2000" b="0" i="0" kern="1200" baseline="0" dirty="0">
                <a:solidFill>
                  <a:schemeClr val="tx1"/>
                </a:solidFill>
                <a:latin typeface="Arial"/>
                <a:ea typeface="+mn-ea"/>
                <a:cs typeface="+mn-cs"/>
              </a:rPr>
              <a:t>you no longer have to buy or maintain data centers and servers. </a:t>
            </a:r>
            <a:r>
              <a:rPr lang="en-US" sz="2000" b="0" i="1" kern="1200" baseline="0" dirty="0">
                <a:solidFill>
                  <a:schemeClr val="tx1"/>
                </a:solidFill>
                <a:latin typeface="Arial"/>
                <a:ea typeface="+mn-ea"/>
                <a:cs typeface="+mn-cs"/>
              </a:rPr>
              <a:t>everything you’d want in the traditional datacenters is available on the cloud, with a click of a button, </a:t>
            </a:r>
            <a:r>
              <a:rPr lang="en-US" sz="2000" b="0" i="0" kern="1200" baseline="0" dirty="0">
                <a:solidFill>
                  <a:schemeClr val="tx1"/>
                </a:solidFill>
                <a:latin typeface="Arial"/>
                <a:ea typeface="+mn-ea"/>
                <a:cs typeface="+mn-cs"/>
              </a:rPr>
              <a:t>You simply acquire computing, storage, and other services on an as-needed basis. [</a:t>
            </a:r>
            <a:r>
              <a:rPr lang="en-US" sz="2000" b="0" i="1" baseline="0" dirty="0"/>
              <a:t>AWS manages and maintains the technology and infrastructure in a secure environment, and business access resources via internet or private connections</a:t>
            </a:r>
            <a:r>
              <a:rPr lang="en-US" sz="2000" b="0" baseline="0" dirty="0"/>
              <a:t>]</a:t>
            </a:r>
            <a:endParaRPr lang="en-US" sz="2000" b="0" kern="1200" dirty="0">
              <a:solidFill>
                <a:schemeClr val="tx1"/>
              </a:solidFill>
              <a:latin typeface="Arial"/>
              <a:ea typeface="+mn-ea"/>
              <a:cs typeface="+mn-cs"/>
            </a:endParaRPr>
          </a:p>
          <a:p>
            <a:pPr marL="342900" indent="-342900">
              <a:buFont typeface="Arial" panose="020B0604020202020204" pitchFamily="34" charset="0"/>
              <a:buChar char="•"/>
            </a:pPr>
            <a:r>
              <a:rPr lang="en-US" sz="2000" b="1" kern="1200" dirty="0">
                <a:solidFill>
                  <a:schemeClr val="tx1"/>
                </a:solidFill>
                <a:latin typeface="Arial"/>
                <a:ea typeface="+mn-ea"/>
                <a:cs typeface="+mn-cs"/>
              </a:rPr>
              <a:t>Amazon Web Services </a:t>
            </a:r>
            <a:r>
              <a:rPr lang="en-US" sz="2000" b="0" kern="1200" dirty="0">
                <a:solidFill>
                  <a:schemeClr val="tx1"/>
                </a:solidFill>
                <a:latin typeface="Arial"/>
                <a:ea typeface="+mn-ea"/>
                <a:cs typeface="+mn-cs"/>
              </a:rPr>
              <a:t>is a </a:t>
            </a:r>
            <a:r>
              <a:rPr lang="en-US" sz="2000" b="0" kern="1200" baseline="0" dirty="0">
                <a:solidFill>
                  <a:schemeClr val="tx1"/>
                </a:solidFill>
                <a:latin typeface="Arial"/>
                <a:ea typeface="+mn-ea"/>
                <a:cs typeface="+mn-cs"/>
              </a:rPr>
              <a:t>cloud computing vendor </a:t>
            </a:r>
            <a:r>
              <a:rPr lang="en-US" sz="2000" b="0" kern="1200" dirty="0">
                <a:solidFill>
                  <a:schemeClr val="tx1"/>
                </a:solidFill>
                <a:latin typeface="Arial"/>
                <a:ea typeface="+mn-ea"/>
                <a:cs typeface="+mn-cs"/>
              </a:rPr>
              <a:t>that provides a highly reliable, scalable, and cost-effective infrastructure platform that powers over a million businesses in 190 countries around the world.</a:t>
            </a:r>
            <a:endParaRPr lang="en-US" sz="2000" b="1" kern="1200" dirty="0">
              <a:solidFill>
                <a:schemeClr val="tx1"/>
              </a:solidFill>
              <a:latin typeface="Arial"/>
              <a:ea typeface="+mn-ea"/>
              <a:cs typeface="+mn-cs"/>
            </a:endParaRPr>
          </a:p>
          <a:p>
            <a:pPr marL="171450" lvl="0" indent="-171450">
              <a:buFont typeface="Arial" charset="0"/>
              <a:buChar char="•"/>
            </a:pPr>
            <a:r>
              <a:rPr lang="en-US" sz="1200" b="0" kern="1200" baseline="0" dirty="0">
                <a:solidFill>
                  <a:schemeClr val="tx1"/>
                </a:solidFill>
                <a:latin typeface="Arial"/>
                <a:ea typeface="+mn-ea"/>
                <a:cs typeface="+mn-cs"/>
              </a:rPr>
              <a:t>How AWS got started:</a:t>
            </a:r>
          </a:p>
          <a:p>
            <a:pPr marL="628650" lvl="1" indent="-171450">
              <a:buFont typeface="Arial" charset="0"/>
              <a:buChar char="•"/>
            </a:pPr>
            <a:r>
              <a:rPr lang="en-US" sz="1200" b="0" kern="1200" baseline="0" dirty="0">
                <a:solidFill>
                  <a:schemeClr val="tx1"/>
                </a:solidFill>
                <a:latin typeface="Arial"/>
                <a:ea typeface="+mn-ea"/>
                <a:cs typeface="+mn-cs"/>
              </a:rPr>
              <a:t>Over a decade of experience of e-commerce by building and operating </a:t>
            </a:r>
            <a:r>
              <a:rPr lang="en-US" sz="1200" b="0" kern="1200" baseline="0" dirty="0" err="1">
                <a:solidFill>
                  <a:schemeClr val="tx1"/>
                </a:solidFill>
                <a:latin typeface="Arial"/>
                <a:ea typeface="+mn-ea"/>
                <a:cs typeface="+mn-cs"/>
              </a:rPr>
              <a:t>Amazon.com</a:t>
            </a:r>
            <a:r>
              <a:rPr lang="en-US" sz="1200" b="0" kern="1200" baseline="0" dirty="0">
                <a:solidFill>
                  <a:schemeClr val="tx1"/>
                </a:solidFill>
                <a:latin typeface="Arial"/>
                <a:ea typeface="+mn-ea"/>
                <a:cs typeface="+mn-cs"/>
              </a:rPr>
              <a:t>.</a:t>
            </a:r>
          </a:p>
          <a:p>
            <a:pPr marL="628650" lvl="1" indent="-171450">
              <a:buFont typeface="Arial" charset="0"/>
              <a:buChar char="•"/>
            </a:pPr>
            <a:r>
              <a:rPr lang="en-US" sz="1200" b="0" kern="1200" baseline="0" dirty="0">
                <a:solidFill>
                  <a:schemeClr val="tx1"/>
                </a:solidFill>
                <a:latin typeface="Arial"/>
                <a:ea typeface="+mn-ea"/>
                <a:cs typeface="+mn-cs"/>
              </a:rPr>
              <a:t>Realized that we had developed a core competency in operating massive scale technologies </a:t>
            </a:r>
          </a:p>
          <a:p>
            <a:pPr marL="628650" lvl="1" indent="-171450">
              <a:buFont typeface="Arial" charset="0"/>
              <a:buChar char="•"/>
            </a:pPr>
            <a:r>
              <a:rPr lang="en-US" sz="1200" b="0" kern="1200" baseline="0" dirty="0">
                <a:solidFill>
                  <a:schemeClr val="tx1"/>
                </a:solidFill>
                <a:latin typeface="Arial"/>
                <a:ea typeface="+mn-ea"/>
                <a:cs typeface="+mn-cs"/>
              </a:rPr>
              <a:t>2006, share to developers and businesses to build sophisticated, modern and secure applications</a:t>
            </a:r>
          </a:p>
          <a:p>
            <a:pPr marL="171450" indent="-171450">
              <a:buFont typeface="Arial" panose="020B0604020202020204" pitchFamily="34" charset="0"/>
              <a:buChar char="•"/>
            </a:pPr>
            <a:r>
              <a:rPr lang="en-US" sz="1200" b="0" kern="1200" dirty="0">
                <a:solidFill>
                  <a:schemeClr val="tx1"/>
                </a:solidFill>
                <a:latin typeface="Arial"/>
                <a:ea typeface="+mn-ea"/>
                <a:cs typeface="+mn-cs"/>
              </a:rPr>
              <a:t>Amazon is a unique company</a:t>
            </a:r>
            <a:r>
              <a:rPr lang="en-US" sz="1200" b="0" kern="1200" baseline="0" dirty="0">
                <a:solidFill>
                  <a:schemeClr val="tx1"/>
                </a:solidFill>
                <a:latin typeface="Arial"/>
                <a:ea typeface="+mn-ea"/>
                <a:cs typeface="+mn-cs"/>
              </a:rPr>
              <a:t> in how we operate.  </a:t>
            </a:r>
          </a:p>
          <a:p>
            <a:pPr marL="628650" lvl="1" indent="-171450">
              <a:buFont typeface="Arial" charset="0"/>
              <a:buChar char="•"/>
            </a:pPr>
            <a:r>
              <a:rPr lang="en-US" sz="1200" b="1" kern="1200" baseline="0" dirty="0">
                <a:solidFill>
                  <a:schemeClr val="tx1"/>
                </a:solidFill>
                <a:latin typeface="Arial"/>
                <a:ea typeface="+mn-ea"/>
                <a:cs typeface="+mn-cs"/>
              </a:rPr>
              <a:t>Customer Obsessed</a:t>
            </a:r>
            <a:r>
              <a:rPr lang="en-US" sz="1200" b="0" kern="1200" baseline="0" dirty="0">
                <a:solidFill>
                  <a:schemeClr val="tx1"/>
                </a:solidFill>
                <a:latin typeface="Arial"/>
                <a:ea typeface="+mn-ea"/>
                <a:cs typeface="+mn-cs"/>
              </a:rPr>
              <a:t>. Everything we do starts with our customers, and works backwards from their needs.  90 – 95% of our roadmap is driven by customer feedback</a:t>
            </a:r>
          </a:p>
          <a:p>
            <a:pPr marL="628650" lvl="1" indent="-171450">
              <a:buFont typeface="Arial" charset="0"/>
              <a:buChar char="•"/>
            </a:pPr>
            <a:r>
              <a:rPr lang="en-US" sz="1200" b="0" kern="1200" baseline="0" dirty="0">
                <a:solidFill>
                  <a:schemeClr val="tx1"/>
                </a:solidFill>
                <a:latin typeface="Arial"/>
                <a:ea typeface="+mn-ea"/>
                <a:cs typeface="+mn-cs"/>
              </a:rPr>
              <a:t>We prioritize </a:t>
            </a:r>
            <a:r>
              <a:rPr lang="en-US" sz="1200" b="1" kern="1200" baseline="0" dirty="0">
                <a:solidFill>
                  <a:schemeClr val="tx1"/>
                </a:solidFill>
                <a:latin typeface="Arial"/>
                <a:ea typeface="+mn-ea"/>
                <a:cs typeface="+mn-cs"/>
              </a:rPr>
              <a:t>long-term</a:t>
            </a:r>
            <a:r>
              <a:rPr lang="en-US" sz="1200" b="0" kern="1200" baseline="0" dirty="0">
                <a:solidFill>
                  <a:schemeClr val="tx1"/>
                </a:solidFill>
                <a:latin typeface="Arial"/>
                <a:ea typeface="+mn-ea"/>
                <a:cs typeface="+mn-cs"/>
              </a:rPr>
              <a:t> relationships with trust with our customers. </a:t>
            </a:r>
            <a:endParaRPr lang="en-US" b="1" baseline="0" dirty="0"/>
          </a:p>
          <a:p>
            <a:endParaRPr lang="en-US" b="1" baseline="0" dirty="0"/>
          </a:p>
          <a:p>
            <a:r>
              <a:rPr lang="en-US" sz="2000" b="1" kern="1200" dirty="0">
                <a:solidFill>
                  <a:schemeClr val="tx1"/>
                </a:solidFill>
                <a:latin typeface="Arial"/>
                <a:ea typeface="+mn-ea"/>
                <a:cs typeface="+mn-cs"/>
              </a:rPr>
              <a:t>Conversations topics:</a:t>
            </a:r>
          </a:p>
          <a:p>
            <a:r>
              <a:rPr lang="en-US" sz="2000" b="0" kern="1200" dirty="0">
                <a:solidFill>
                  <a:schemeClr val="tx1"/>
                </a:solidFill>
                <a:latin typeface="Arial"/>
                <a:ea typeface="+mn-ea"/>
                <a:cs typeface="+mn-cs"/>
              </a:rPr>
              <a:t>What does your technology</a:t>
            </a:r>
            <a:r>
              <a:rPr lang="en-US" sz="2000" b="0" kern="1200" baseline="0" dirty="0">
                <a:solidFill>
                  <a:schemeClr val="tx1"/>
                </a:solidFill>
                <a:latin typeface="Arial"/>
                <a:ea typeface="+mn-ea"/>
                <a:cs typeface="+mn-cs"/>
              </a:rPr>
              <a:t> and IT infrastructure look like today?</a:t>
            </a:r>
          </a:p>
          <a:p>
            <a:endParaRPr lang="en-US" sz="2000" b="0" kern="1200" baseline="0" dirty="0">
              <a:solidFill>
                <a:schemeClr val="tx1"/>
              </a:solidFill>
              <a:latin typeface="Arial"/>
              <a:ea typeface="+mn-ea"/>
              <a:cs typeface="+mn-cs"/>
            </a:endParaRPr>
          </a:p>
          <a:p>
            <a:endParaRPr lang="en-US" sz="2000" b="0" kern="1200" baseline="0" dirty="0">
              <a:solidFill>
                <a:schemeClr val="tx1"/>
              </a:solidFill>
              <a:latin typeface="Arial"/>
              <a:ea typeface="+mn-ea"/>
              <a:cs typeface="+mn-cs"/>
            </a:endParaRPr>
          </a:p>
          <a:p>
            <a:endParaRPr lang="en-US" sz="2000" b="1" kern="1200" dirty="0">
              <a:solidFill>
                <a:schemeClr val="tx1"/>
              </a:solidFill>
              <a:latin typeface="Arial"/>
              <a:ea typeface="+mn-ea"/>
              <a:cs typeface="+mn-cs"/>
            </a:endParaRPr>
          </a:p>
          <a:p>
            <a:r>
              <a:rPr lang="en-US" sz="2000" b="1" kern="1200" dirty="0">
                <a:solidFill>
                  <a:schemeClr val="tx1"/>
                </a:solidFill>
                <a:latin typeface="Arial"/>
                <a:ea typeface="+mn-ea"/>
                <a:cs typeface="+mn-cs"/>
              </a:rPr>
              <a:t>What are we trying to articulate on this slide:</a:t>
            </a:r>
          </a:p>
          <a:p>
            <a:pPr marL="171450" marR="0" lvl="0" indent="-171450" algn="l" defTabSz="731520" rtl="0" eaLnBrk="1" fontAlgn="auto" latinLnBrk="0" hangingPunct="1">
              <a:lnSpc>
                <a:spcPct val="100000"/>
              </a:lnSpc>
              <a:spcBef>
                <a:spcPts val="0"/>
              </a:spcBef>
              <a:spcAft>
                <a:spcPts val="0"/>
              </a:spcAft>
              <a:buClrTx/>
              <a:buSzTx/>
              <a:buFont typeface="Arial" charset="0"/>
              <a:buChar char="•"/>
              <a:tabLst/>
              <a:defRPr/>
            </a:pPr>
            <a:r>
              <a:rPr lang="en-US" sz="1800" b="0" kern="1200" dirty="0">
                <a:solidFill>
                  <a:schemeClr val="tx1"/>
                </a:solidFill>
                <a:latin typeface="Arial"/>
                <a:ea typeface="+mn-ea"/>
                <a:cs typeface="+mn-cs"/>
              </a:rPr>
              <a:t>This</a:t>
            </a:r>
            <a:r>
              <a:rPr lang="en-US" sz="1800" b="0" kern="1200" baseline="0" dirty="0">
                <a:solidFill>
                  <a:schemeClr val="tx1"/>
                </a:solidFill>
                <a:latin typeface="Arial"/>
                <a:ea typeface="+mn-ea"/>
                <a:cs typeface="+mn-cs"/>
              </a:rPr>
              <a:t> slide is intended to get more specific about AWS, how it relates to Amazon.com, and how unique we are in this industry.</a:t>
            </a:r>
          </a:p>
          <a:p>
            <a:pPr marL="171450" marR="0" lvl="0" indent="-171450" algn="l" defTabSz="731520" rtl="0" eaLnBrk="1" fontAlgn="auto" latinLnBrk="0" hangingPunct="1">
              <a:lnSpc>
                <a:spcPct val="100000"/>
              </a:lnSpc>
              <a:spcBef>
                <a:spcPts val="0"/>
              </a:spcBef>
              <a:spcAft>
                <a:spcPts val="0"/>
              </a:spcAft>
              <a:buClrTx/>
              <a:buSzTx/>
              <a:buFont typeface="Arial" charset="0"/>
              <a:buChar char="•"/>
              <a:tabLst/>
              <a:defRPr/>
            </a:pPr>
            <a:r>
              <a:rPr lang="en-US" sz="1800" b="0" kern="1200" baseline="0" dirty="0">
                <a:solidFill>
                  <a:schemeClr val="tx1"/>
                </a:solidFill>
                <a:latin typeface="Arial"/>
                <a:ea typeface="+mn-ea"/>
                <a:cs typeface="+mn-cs"/>
              </a:rPr>
              <a:t>It is also</a:t>
            </a:r>
            <a:r>
              <a:rPr lang="en-US" b="0" baseline="0" dirty="0"/>
              <a:t> intended to tell the customer what AWS’ vision of Cloud Computing is.</a:t>
            </a:r>
          </a:p>
          <a:p>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b="1" baseline="0" dirty="0"/>
              <a:t>Other tips:</a:t>
            </a:r>
          </a:p>
          <a:p>
            <a:pPr marL="171450" indent="-171450">
              <a:buFont typeface="Arial" charset="0"/>
              <a:buChar char="•"/>
            </a:pPr>
            <a:r>
              <a:rPr lang="en-US" b="0" baseline="0" dirty="0"/>
              <a:t>Review the “What is Cloud Computing” Q/A in the</a:t>
            </a:r>
            <a:r>
              <a:rPr lang="en-US" sz="2000" kern="1200" dirty="0">
                <a:solidFill>
                  <a:schemeClr val="tx1"/>
                </a:solidFill>
                <a:latin typeface="Arial"/>
                <a:ea typeface="+mn-ea"/>
                <a:cs typeface="+mn-cs"/>
              </a:rPr>
              <a:t> External Communication Training</a:t>
            </a:r>
            <a:r>
              <a:rPr lang="en-US" sz="2000" kern="1200" baseline="0" dirty="0">
                <a:solidFill>
                  <a:schemeClr val="tx1"/>
                </a:solidFill>
                <a:latin typeface="Arial"/>
                <a:ea typeface="+mn-ea"/>
                <a:cs typeface="+mn-cs"/>
              </a:rPr>
              <a:t> </a:t>
            </a:r>
            <a:r>
              <a:rPr lang="en-US" sz="2000" kern="1200" dirty="0">
                <a:solidFill>
                  <a:schemeClr val="tx1"/>
                </a:solidFill>
                <a:latin typeface="Arial"/>
                <a:ea typeface="+mn-ea"/>
                <a:cs typeface="+mn-cs"/>
              </a:rPr>
              <a:t>(</a:t>
            </a:r>
            <a:r>
              <a:rPr lang="en-US" sz="2000" b="0" kern="1200" dirty="0">
                <a:solidFill>
                  <a:srgbClr val="0000FF"/>
                </a:solidFill>
                <a:latin typeface="Arial"/>
                <a:ea typeface="+mn-ea"/>
                <a:cs typeface="+mn-cs"/>
              </a:rPr>
              <a:t>https://kiku.aws.training/learningobject/wbc?id=24351</a:t>
            </a:r>
            <a:r>
              <a:rPr lang="en-US" sz="2000" kern="1200" dirty="0">
                <a:solidFill>
                  <a:schemeClr val="tx1"/>
                </a:solidFill>
                <a:latin typeface="Arial"/>
                <a:ea typeface="+mn-ea"/>
                <a:cs typeface="+mn-cs"/>
              </a:rPr>
              <a:t>).</a:t>
            </a:r>
          </a:p>
          <a:p>
            <a:pPr marL="171450" indent="-171450">
              <a:buFont typeface="Arial" charset="0"/>
              <a:buChar char="•"/>
            </a:pPr>
            <a:r>
              <a:rPr lang="en-US" sz="2000" kern="1200" dirty="0">
                <a:solidFill>
                  <a:schemeClr val="tx1"/>
                </a:solidFill>
                <a:latin typeface="Arial"/>
                <a:ea typeface="+mn-ea"/>
                <a:cs typeface="+mn-cs"/>
              </a:rPr>
              <a:t>Review the “How was AWS Started” and “What’s different about Amazon” details in the External Communication Training (https://kiku.aws.training/learningobject/wbc?id=24351)</a:t>
            </a:r>
          </a:p>
          <a:p>
            <a:pPr marL="171450" indent="-171450">
              <a:buFont typeface="Arial" charset="0"/>
              <a:buChar char="•"/>
            </a:pPr>
            <a:r>
              <a:rPr lang="en-US" sz="2000" i="0" kern="1200" dirty="0">
                <a:solidFill>
                  <a:schemeClr val="tx1"/>
                </a:solidFill>
                <a:latin typeface="Arial"/>
                <a:ea typeface="+mn-ea"/>
                <a:cs typeface="+mn-cs"/>
              </a:rPr>
              <a:t>Review</a:t>
            </a:r>
            <a:r>
              <a:rPr lang="en-US" sz="2000" i="0" kern="1200" baseline="0" dirty="0">
                <a:solidFill>
                  <a:schemeClr val="tx1"/>
                </a:solidFill>
                <a:latin typeface="Arial"/>
                <a:ea typeface="+mn-ea"/>
                <a:cs typeface="+mn-cs"/>
              </a:rPr>
              <a:t> AWS Core Messaging doc: https://wisdom.corp.amazon.com/Pages/Messaging.aspx</a:t>
            </a:r>
            <a:endParaRPr lang="en-US" i="0" dirty="0"/>
          </a:p>
        </p:txBody>
      </p:sp>
    </p:spTree>
    <p:extLst>
      <p:ext uri="{BB962C8B-B14F-4D97-AF65-F5344CB8AC3E}">
        <p14:creationId xmlns:p14="http://schemas.microsoft.com/office/powerpoint/2010/main" val="2401217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9" name="Shape 5559"/>
          <p:cNvSpPr>
            <a:spLocks noGrp="1" noRot="1" noChangeAspect="1"/>
          </p:cNvSpPr>
          <p:nvPr>
            <p:ph type="sldImg"/>
          </p:nvPr>
        </p:nvSpPr>
        <p:spPr>
          <a:xfrm>
            <a:off x="381000" y="685800"/>
            <a:ext cx="6096000" cy="3429000"/>
          </a:xfrm>
          <a:prstGeom prst="rect">
            <a:avLst/>
          </a:prstGeom>
        </p:spPr>
        <p:txBody>
          <a:bodyPr/>
          <a:lstStyle/>
          <a:p>
            <a:endParaRPr/>
          </a:p>
        </p:txBody>
      </p:sp>
      <p:sp>
        <p:nvSpPr>
          <p:cNvPr id="5560" name="Shape 5560"/>
          <p:cNvSpPr>
            <a:spLocks noGrp="1"/>
          </p:cNvSpPr>
          <p:nvPr>
            <p:ph type="body" sz="quarter" idx="1"/>
          </p:nvPr>
        </p:nvSpPr>
        <p:spPr>
          <a:prstGeom prst="rect">
            <a:avLst/>
          </a:prstGeom>
        </p:spPr>
        <p:txBody>
          <a:bodyPr/>
          <a:lstStyle/>
          <a:p>
            <a:r>
              <a:rPr lang="en-US" sz="1200" b="1" kern="1200" dirty="0">
                <a:solidFill>
                  <a:schemeClr val="tx1"/>
                </a:solidFill>
                <a:latin typeface="Arial"/>
                <a:ea typeface="+mn-ea"/>
                <a:cs typeface="+mn-cs"/>
              </a:rPr>
              <a:t>What are we trying to articulate on this slide:</a:t>
            </a:r>
          </a:p>
          <a:p>
            <a:pPr marL="171450" indent="-171450">
              <a:buFont typeface="Arial" charset="0"/>
              <a:buChar char="•"/>
            </a:pPr>
            <a:r>
              <a:rPr lang="en-US" b="0" baseline="0" dirty="0"/>
              <a:t>This slide is a overview of AWS and the specific value proposition that we bring to our customers.</a:t>
            </a:r>
          </a:p>
          <a:p>
            <a:endParaRPr lang="en-US" dirty="0"/>
          </a:p>
          <a:p>
            <a:r>
              <a:rPr lang="en-US" sz="1200" b="1" kern="1200" dirty="0">
                <a:solidFill>
                  <a:schemeClr val="tx1"/>
                </a:solidFill>
                <a:latin typeface="Arial"/>
                <a:ea typeface="+mn-ea"/>
                <a:cs typeface="+mn-cs"/>
              </a:rPr>
              <a:t>Talking points:</a:t>
            </a:r>
          </a:p>
          <a:p>
            <a:pPr marL="171450" indent="-171450">
              <a:buFont typeface="Arial" charset="0"/>
              <a:buChar char="•"/>
            </a:pPr>
            <a:r>
              <a:rPr lang="en-US" b="0" baseline="0" dirty="0"/>
              <a:t>There are 6 main advantages to AWS:</a:t>
            </a:r>
          </a:p>
          <a:p>
            <a:pPr marL="628650" lvl="1" indent="-171450">
              <a:buFont typeface="Arial" charset="0"/>
              <a:buChar char="•"/>
            </a:pPr>
            <a:r>
              <a:rPr lang="en-US" b="0" baseline="0" dirty="0"/>
              <a:t>Agility: We take on the undifferentiated heavy lifting and managing the underlying infrastructure and platform. Enables rapid development, testing and transitioning to production based on the changes in their customer demand. | </a:t>
            </a:r>
            <a:r>
              <a:rPr lang="en-US" b="1" baseline="0" dirty="0"/>
              <a:t>Capital One – microservices – increased the </a:t>
            </a:r>
            <a:r>
              <a:rPr lang="en-US" b="1" baseline="0" dirty="0" err="1"/>
              <a:t>devOps</a:t>
            </a:r>
            <a:r>
              <a:rPr lang="en-US" b="1" baseline="0" dirty="0"/>
              <a:t> team's efficiency to more than 99%. </a:t>
            </a:r>
            <a:endParaRPr lang="en-US" b="0" baseline="0" dirty="0"/>
          </a:p>
          <a:p>
            <a:pPr marL="628650" marR="0" lvl="1" indent="-171450" algn="l" defTabSz="731520" rtl="0" eaLnBrk="1" fontAlgn="auto" latinLnBrk="0" hangingPunct="1">
              <a:lnSpc>
                <a:spcPct val="100000"/>
              </a:lnSpc>
              <a:spcBef>
                <a:spcPts val="0"/>
              </a:spcBef>
              <a:spcAft>
                <a:spcPts val="0"/>
              </a:spcAft>
              <a:buClrTx/>
              <a:buSzTx/>
              <a:buFont typeface="Arial" charset="0"/>
              <a:buChar char="•"/>
              <a:tabLst/>
              <a:defRPr/>
            </a:pPr>
            <a:r>
              <a:rPr lang="en-US" b="0" baseline="0" dirty="0"/>
              <a:t>Cost of Savings: </a:t>
            </a:r>
            <a:r>
              <a:rPr lang="en-US" b="1" baseline="0" dirty="0"/>
              <a:t>Dow Jones 75% collapse (40 -&gt; 6) $100 MM in 3 years</a:t>
            </a:r>
            <a:endParaRPr lang="en-US" b="0" baseline="0" dirty="0"/>
          </a:p>
          <a:p>
            <a:pPr marL="628650" marR="0" lvl="1" indent="-171450" algn="l" defTabSz="731520" rtl="0" eaLnBrk="1" fontAlgn="auto" latinLnBrk="0" hangingPunct="1">
              <a:lnSpc>
                <a:spcPct val="100000"/>
              </a:lnSpc>
              <a:spcBef>
                <a:spcPts val="0"/>
              </a:spcBef>
              <a:spcAft>
                <a:spcPts val="0"/>
              </a:spcAft>
              <a:buClrTx/>
              <a:buSzTx/>
              <a:buFont typeface="Arial" charset="0"/>
              <a:buChar char="•"/>
              <a:tabLst/>
              <a:defRPr/>
            </a:pPr>
            <a:r>
              <a:rPr lang="en-US" b="0" baseline="0" dirty="0"/>
              <a:t>Elasticity: I</a:t>
            </a:r>
            <a:r>
              <a:rPr lang="en-US" b="1" baseline="0" dirty="0"/>
              <a:t>ntuit deployed their tax application – decreased 95% capacity and cost. </a:t>
            </a:r>
          </a:p>
          <a:p>
            <a:pPr marL="628650" marR="0" lvl="1" indent="-171450" algn="l" defTabSz="731520" rtl="0" eaLnBrk="1" fontAlgn="auto" latinLnBrk="0" hangingPunct="1">
              <a:lnSpc>
                <a:spcPct val="100000"/>
              </a:lnSpc>
              <a:spcBef>
                <a:spcPts val="0"/>
              </a:spcBef>
              <a:spcAft>
                <a:spcPts val="0"/>
              </a:spcAft>
              <a:buClrTx/>
              <a:buSzTx/>
              <a:buFont typeface="Arial" charset="0"/>
              <a:buChar char="•"/>
              <a:tabLst/>
              <a:defRPr/>
            </a:pPr>
            <a:r>
              <a:rPr lang="en-US" b="0" baseline="0" dirty="0"/>
              <a:t>Innovate Faster: We offer a wide range of comprehensive offerings of Infrastructure, Platform, and Software as a service like compute offerings with dozens of instance types for all sizes. | </a:t>
            </a:r>
            <a:r>
              <a:rPr lang="en-US" b="1" baseline="0" dirty="0"/>
              <a:t>FINRA 90% of data volumes to AWS – rapid data analysis and retrieval of 37 billion records daily.</a:t>
            </a:r>
            <a:endParaRPr lang="en-US" b="0" baseline="0" dirty="0"/>
          </a:p>
          <a:p>
            <a:pPr marL="628650" marR="0" lvl="1" indent="-171450" algn="l" defTabSz="731520" rtl="0" eaLnBrk="1" fontAlgn="auto" latinLnBrk="0" hangingPunct="1">
              <a:lnSpc>
                <a:spcPct val="100000"/>
              </a:lnSpc>
              <a:spcBef>
                <a:spcPts val="0"/>
              </a:spcBef>
              <a:spcAft>
                <a:spcPts val="0"/>
              </a:spcAft>
              <a:buClrTx/>
              <a:buSzTx/>
              <a:buFont typeface="Arial" charset="0"/>
              <a:buChar char="•"/>
              <a:tabLst/>
              <a:defRPr/>
            </a:pPr>
            <a:r>
              <a:rPr lang="en-US" b="0" baseline="0" dirty="0"/>
              <a:t>Global in minutes: +190 countries. </a:t>
            </a:r>
            <a:r>
              <a:rPr lang="en-US" b="0" baseline="0" dirty="0" err="1"/>
              <a:t>ASynchronous</a:t>
            </a:r>
            <a:r>
              <a:rPr lang="en-US" b="0" baseline="0" dirty="0"/>
              <a:t> replication in minutes | S&amp;P Global: </a:t>
            </a:r>
            <a:r>
              <a:rPr lang="en-US" b="0" baseline="0" dirty="0" err="1"/>
              <a:t>singapore</a:t>
            </a:r>
            <a:r>
              <a:rPr lang="en-US" b="0" baseline="0" dirty="0"/>
              <a:t> &amp; </a:t>
            </a:r>
            <a:r>
              <a:rPr lang="en-US" b="1" baseline="0" dirty="0"/>
              <a:t>S&amp;P Global 50% in 8 months, $1 MM per month</a:t>
            </a:r>
            <a:endParaRPr lang="en-US" b="0" baseline="0" dirty="0"/>
          </a:p>
          <a:p>
            <a:pPr marL="628650" marR="0" lvl="1" indent="-171450" algn="l" defTabSz="731520" rtl="0" eaLnBrk="1" fontAlgn="auto" latinLnBrk="0" hangingPunct="1">
              <a:lnSpc>
                <a:spcPct val="100000"/>
              </a:lnSpc>
              <a:spcBef>
                <a:spcPts val="0"/>
              </a:spcBef>
              <a:spcAft>
                <a:spcPts val="0"/>
              </a:spcAft>
              <a:buClrTx/>
              <a:buSzTx/>
              <a:buFont typeface="Arial" charset="0"/>
              <a:buChar char="•"/>
              <a:tabLst/>
              <a:defRPr/>
            </a:pPr>
            <a:r>
              <a:rPr lang="en-US" b="0" baseline="0" dirty="0"/>
              <a:t>Breadth of functionality: </a:t>
            </a:r>
            <a:r>
              <a:rPr lang="en-US" b="1" baseline="0" dirty="0"/>
              <a:t>Coinbase – AI for Fraud Detection – Sophisticated</a:t>
            </a:r>
            <a:endParaRPr lang="en-US" b="0" baseline="0" dirty="0"/>
          </a:p>
          <a:p>
            <a:pPr marL="457200" lvl="1" indent="0">
              <a:buFont typeface="Arial" charset="0"/>
              <a:buNone/>
            </a:pPr>
            <a:endParaRPr lang="en-US" b="0" baseline="0" dirty="0"/>
          </a:p>
          <a:p>
            <a:r>
              <a:rPr lang="en-US" sz="1200" b="1" kern="1200" dirty="0">
                <a:solidFill>
                  <a:schemeClr val="tx1"/>
                </a:solidFill>
                <a:latin typeface="Arial"/>
                <a:ea typeface="+mn-ea"/>
                <a:cs typeface="+mn-cs"/>
              </a:rPr>
              <a:t>Conversations topics:</a:t>
            </a:r>
          </a:p>
          <a:p>
            <a:pPr marL="171450" indent="-171450">
              <a:buFont typeface="Arial" charset="0"/>
              <a:buChar char="•"/>
            </a:pPr>
            <a:r>
              <a:rPr lang="en-US" b="0" baseline="0" dirty="0"/>
              <a:t>Which one(s) of these are most important to the customer?</a:t>
            </a:r>
          </a:p>
          <a:p>
            <a:endParaRPr lang="en-US" b="1" baseline="0" dirty="0"/>
          </a:p>
          <a:p>
            <a:r>
              <a:rPr lang="en-US" sz="1200" b="1" kern="1200" dirty="0">
                <a:solidFill>
                  <a:schemeClr val="tx1"/>
                </a:solidFill>
                <a:latin typeface="Arial"/>
                <a:ea typeface="+mn-ea"/>
                <a:cs typeface="+mn-cs"/>
              </a:rPr>
              <a:t>Relevant customer examples:</a:t>
            </a:r>
          </a:p>
          <a:p>
            <a:r>
              <a:rPr lang="en-US" dirty="0"/>
              <a:t>Commonwealth Bank of Australia</a:t>
            </a:r>
            <a:r>
              <a:rPr lang="en-US" baseline="0" dirty="0"/>
              <a:t> – Halved their storage costs and estimate they will save hundreds of millions of dollars</a:t>
            </a:r>
          </a:p>
          <a:p>
            <a:endParaRPr lang="en-US" b="1" baseline="0" dirty="0"/>
          </a:p>
          <a:p>
            <a:pPr marL="171450" indent="-171450">
              <a:buFont typeface="Arial" charset="0"/>
              <a:buChar char="•"/>
            </a:pPr>
            <a:endParaRPr lang="en-US" b="1" baseline="0" dirty="0"/>
          </a:p>
          <a:p>
            <a:r>
              <a:rPr lang="en-US" b="1" baseline="0" dirty="0"/>
              <a:t>Other tips:</a:t>
            </a:r>
            <a:br>
              <a:rPr lang="en-US" b="1" baseline="0" dirty="0"/>
            </a:br>
            <a:endParaRPr lang="en-US" dirty="0"/>
          </a:p>
          <a:p>
            <a:pPr marL="171450" lvl="3" indent="-171450">
              <a:buFont typeface="Arial" panose="020B0604020202020204" pitchFamily="34" charset="0"/>
              <a:buChar char="•"/>
            </a:pPr>
            <a:r>
              <a:rPr lang="en-US" sz="1200" b="0" baseline="0" dirty="0"/>
              <a:t>Review AWS FAQ Core Messaging doc on</a:t>
            </a:r>
            <a:r>
              <a:rPr lang="en-US" sz="1200" b="1" baseline="0" dirty="0"/>
              <a:t> </a:t>
            </a:r>
            <a:r>
              <a:rPr lang="en-US" sz="1200" dirty="0">
                <a:hlinkClick r:id="rId3"/>
              </a:rPr>
              <a:t>https://wisdom.corp.amazon.com/Pages/Messaging.aspx</a:t>
            </a:r>
            <a:r>
              <a:rPr lang="en-US" sz="1200" dirty="0"/>
              <a:t>, specifically</a:t>
            </a:r>
            <a:r>
              <a:rPr lang="en-US" sz="1200" baseline="0" dirty="0"/>
              <a:t> </a:t>
            </a:r>
            <a:r>
              <a:rPr lang="en-US" sz="1200" b="1" baseline="0" dirty="0"/>
              <a:t>W</a:t>
            </a:r>
            <a:r>
              <a:rPr lang="en-US" sz="1900" b="1" i="0" kern="1200" dirty="0">
                <a:solidFill>
                  <a:schemeClr val="tx1"/>
                </a:solidFill>
                <a:effectLst/>
                <a:latin typeface="Amazon Ember Regular" charset="0"/>
                <a:ea typeface="+mn-ea"/>
                <a:cs typeface="+mn-cs"/>
                <a:sym typeface="Amazon Ember"/>
              </a:rPr>
              <a:t>hat are the advantages of moving to the cloud? </a:t>
            </a:r>
            <a:r>
              <a:rPr lang="en-US" sz="1900" b="0" i="0" kern="1200" dirty="0">
                <a:solidFill>
                  <a:schemeClr val="tx1"/>
                </a:solidFill>
                <a:effectLst/>
                <a:latin typeface="Amazon Ember Regular" charset="0"/>
                <a:ea typeface="+mn-ea"/>
                <a:cs typeface="+mn-cs"/>
                <a:sym typeface="Amazon Ember"/>
              </a:rPr>
              <a:t>and</a:t>
            </a:r>
            <a:r>
              <a:rPr lang="en-US" sz="1900" b="1" i="0" kern="1200" baseline="0" dirty="0">
                <a:solidFill>
                  <a:schemeClr val="tx1"/>
                </a:solidFill>
                <a:effectLst/>
                <a:latin typeface="Amazon Ember Regular" charset="0"/>
                <a:ea typeface="+mn-ea"/>
                <a:cs typeface="+mn-cs"/>
                <a:sym typeface="Amazon Ember"/>
              </a:rPr>
              <a:t> </a:t>
            </a:r>
            <a:r>
              <a:rPr lang="en-US" sz="1900" b="1" i="0" kern="1200" dirty="0">
                <a:solidFill>
                  <a:schemeClr val="tx1"/>
                </a:solidFill>
                <a:effectLst/>
                <a:latin typeface="Amazon Ember Regular" charset="0"/>
                <a:ea typeface="+mn-ea"/>
                <a:cs typeface="+mn-cs"/>
                <a:sym typeface="Amazon Ember"/>
              </a:rPr>
              <a:t>Why does AWS continue to be the leader in cloud? </a:t>
            </a:r>
            <a:endParaRPr lang="en-US" sz="1200" dirty="0"/>
          </a:p>
          <a:p>
            <a:pPr marL="171450" marR="0" lvl="0" indent="-171450" algn="l" defTabSz="731520" rtl="0" eaLnBrk="1" fontAlgn="auto" latinLnBrk="0" hangingPunct="1">
              <a:lnSpc>
                <a:spcPct val="100000"/>
              </a:lnSpc>
              <a:spcBef>
                <a:spcPts val="0"/>
              </a:spcBef>
              <a:spcAft>
                <a:spcPts val="0"/>
              </a:spcAft>
              <a:buClrTx/>
              <a:buSzTx/>
              <a:buFont typeface="Arial" charset="0"/>
              <a:buChar char="•"/>
              <a:tabLst/>
              <a:defRPr/>
            </a:pPr>
            <a:r>
              <a:rPr lang="en-US" sz="1200" i="0" kern="1200" dirty="0">
                <a:solidFill>
                  <a:schemeClr val="tx1"/>
                </a:solidFill>
                <a:latin typeface="Arial"/>
                <a:ea typeface="+mn-ea"/>
                <a:cs typeface="+mn-cs"/>
              </a:rPr>
              <a:t>Understand</a:t>
            </a:r>
            <a:r>
              <a:rPr lang="en-US" sz="1200" i="0" kern="1200" baseline="0" dirty="0">
                <a:solidFill>
                  <a:schemeClr val="tx1"/>
                </a:solidFill>
                <a:latin typeface="Arial"/>
                <a:ea typeface="+mn-ea"/>
                <a:cs typeface="+mn-cs"/>
              </a:rPr>
              <a:t> the customer, and tailor this part of the conversation to their business.  Perhaps lead with that question on this slide, and spend 80% of time discussing that, with 20% on the other bits</a:t>
            </a:r>
          </a:p>
          <a:p>
            <a:pPr marL="171450" marR="0" lvl="0" indent="-171450" algn="l" defTabSz="731520" rtl="0" eaLnBrk="1" fontAlgn="auto" latinLnBrk="0" hangingPunct="1">
              <a:lnSpc>
                <a:spcPct val="100000"/>
              </a:lnSpc>
              <a:spcBef>
                <a:spcPts val="0"/>
              </a:spcBef>
              <a:spcAft>
                <a:spcPts val="0"/>
              </a:spcAft>
              <a:buClrTx/>
              <a:buSzTx/>
              <a:buFont typeface="Arial" charset="0"/>
              <a:buChar char="•"/>
              <a:tabLst/>
              <a:defRPr/>
            </a:pPr>
            <a:r>
              <a:rPr lang="en-US" sz="1200" b="0" baseline="0" dirty="0"/>
              <a:t>Review the “What are the advantages of moving to the AWS cloud?” </a:t>
            </a:r>
            <a:r>
              <a:rPr lang="en-US" sz="1200" kern="1200" dirty="0">
                <a:solidFill>
                  <a:schemeClr val="tx1"/>
                </a:solidFill>
                <a:latin typeface="Arial"/>
                <a:ea typeface="+mn-ea"/>
                <a:cs typeface="+mn-cs"/>
              </a:rPr>
              <a:t>in the External Communication Training (https://kiku.aws.training/learningobject/wbc?id=24351)</a:t>
            </a:r>
          </a:p>
          <a:p>
            <a:pPr marL="171450" marR="0" lvl="0" indent="-171450" algn="l" defTabSz="731520" rtl="0" eaLnBrk="1" fontAlgn="auto" latinLnBrk="0" hangingPunct="1">
              <a:lnSpc>
                <a:spcPct val="100000"/>
              </a:lnSpc>
              <a:spcBef>
                <a:spcPts val="0"/>
              </a:spcBef>
              <a:spcAft>
                <a:spcPts val="0"/>
              </a:spcAft>
              <a:buClrTx/>
              <a:buSzTx/>
              <a:buFont typeface="Arial" charset="0"/>
              <a:buChar char="•"/>
              <a:tabLst/>
              <a:defRPr/>
            </a:pPr>
            <a:r>
              <a:rPr lang="en-US" sz="1200" kern="1200" dirty="0">
                <a:solidFill>
                  <a:schemeClr val="tx1"/>
                </a:solidFill>
                <a:latin typeface="Arial"/>
                <a:ea typeface="+mn-ea"/>
                <a:cs typeface="+mn-cs"/>
              </a:rPr>
              <a:t>Have a case study ready using</a:t>
            </a:r>
            <a:r>
              <a:rPr lang="en-US" sz="1200" kern="1200" baseline="0" dirty="0">
                <a:solidFill>
                  <a:schemeClr val="tx1"/>
                </a:solidFill>
                <a:latin typeface="Arial"/>
                <a:ea typeface="+mn-ea"/>
                <a:cs typeface="+mn-cs"/>
              </a:rPr>
              <a:t> </a:t>
            </a:r>
            <a:r>
              <a:rPr lang="en-US" dirty="0">
                <a:hlinkClick r:id="rId4"/>
              </a:rPr>
              <a:t>https://aws.amazon.com/solutions/case-studies/</a:t>
            </a:r>
            <a:endParaRPr lang="en-US" dirty="0"/>
          </a:p>
          <a:p>
            <a:pPr marL="342900" lvl="3" indent="-342900">
              <a:buFont typeface="Arial" panose="020B0604020202020204" pitchFamily="34" charset="0"/>
              <a:buChar char="•"/>
            </a:pPr>
            <a:endParaRPr lang="en-US" dirty="0"/>
          </a:p>
          <a:p>
            <a:pPr marL="342900" lvl="3" indent="-342900">
              <a:buFont typeface="Arial" panose="020B0604020202020204" pitchFamily="34" charset="0"/>
              <a:buChar char="•"/>
            </a:pPr>
            <a:endParaRPr lang="en-US" dirty="0"/>
          </a:p>
          <a:p>
            <a:pPr marL="342900" lvl="3" indent="-342900">
              <a:buFont typeface="Arial" panose="020B0604020202020204" pitchFamily="34" charset="0"/>
              <a:buChar char="•"/>
            </a:pPr>
            <a:endParaRPr dirty="0"/>
          </a:p>
        </p:txBody>
      </p:sp>
    </p:spTree>
    <p:extLst>
      <p:ext uri="{BB962C8B-B14F-4D97-AF65-F5344CB8AC3E}">
        <p14:creationId xmlns:p14="http://schemas.microsoft.com/office/powerpoint/2010/main" val="3236062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920" b="1" i="0" kern="1200" dirty="0">
                <a:solidFill>
                  <a:schemeClr val="tx1"/>
                </a:solidFill>
                <a:effectLst/>
                <a:latin typeface="Amazon Ember Regular" charset="0"/>
                <a:ea typeface="+mn-ea"/>
                <a:cs typeface="+mn-cs"/>
              </a:rPr>
              <a:t>Talking points:</a:t>
            </a:r>
          </a:p>
          <a:p>
            <a:pPr marL="342900" indent="-342900">
              <a:buFont typeface="Arial" panose="020B0604020202020204" pitchFamily="34" charset="0"/>
              <a:buChar char="•"/>
            </a:pPr>
            <a:r>
              <a:rPr lang="en-US" sz="1920" b="0" i="0" kern="1200" dirty="0">
                <a:solidFill>
                  <a:schemeClr val="tx1"/>
                </a:solidFill>
                <a:effectLst/>
                <a:latin typeface="Amazon Ember Regular" charset="0"/>
                <a:ea typeface="+mn-ea"/>
                <a:cs typeface="+mn-cs"/>
              </a:rPr>
              <a:t>Different Sizes, different industries. They </a:t>
            </a:r>
            <a:r>
              <a:rPr lang="en-US" sz="1920" b="1" i="0" kern="1200" dirty="0">
                <a:solidFill>
                  <a:schemeClr val="tx1"/>
                </a:solidFill>
                <a:effectLst/>
                <a:latin typeface="Amazon Ember Regular" charset="0"/>
                <a:ea typeface="+mn-ea"/>
                <a:cs typeface="+mn-cs"/>
              </a:rPr>
              <a:t>trust</a:t>
            </a:r>
            <a:r>
              <a:rPr lang="en-US" sz="1920" b="0" i="0" kern="1200" dirty="0">
                <a:solidFill>
                  <a:schemeClr val="tx1"/>
                </a:solidFill>
                <a:effectLst/>
                <a:latin typeface="Amazon Ember Regular" charset="0"/>
                <a:ea typeface="+mn-ea"/>
                <a:cs typeface="+mn-cs"/>
              </a:rPr>
              <a:t> our platform to run their business</a:t>
            </a:r>
          </a:p>
          <a:p>
            <a:pPr marL="342900" lvl="0" indent="-342900">
              <a:buFont typeface="Arial" panose="020B0604020202020204" pitchFamily="34" charset="0"/>
              <a:buChar char="•"/>
            </a:pPr>
            <a:r>
              <a:rPr lang="en-US" sz="1920" b="0" i="0" kern="1200" dirty="0">
                <a:solidFill>
                  <a:schemeClr val="tx1"/>
                </a:solidFill>
                <a:effectLst/>
                <a:latin typeface="Amazon Ember Regular" charset="0"/>
                <a:ea typeface="+mn-ea"/>
                <a:cs typeface="+mn-cs"/>
              </a:rPr>
              <a:t>You can leverage the expertise we bring from working with the customers</a:t>
            </a:r>
          </a:p>
          <a:p>
            <a:pPr marL="342900" lvl="0" indent="-342900">
              <a:buFont typeface="Arial" panose="020B0604020202020204" pitchFamily="34" charset="0"/>
              <a:buChar char="•"/>
            </a:pPr>
            <a:r>
              <a:rPr lang="en-US" sz="1920" b="0" i="0" kern="1200" dirty="0">
                <a:solidFill>
                  <a:schemeClr val="tx1"/>
                </a:solidFill>
                <a:effectLst/>
                <a:latin typeface="Amazon Ember Regular" charset="0"/>
                <a:ea typeface="+mn-ea"/>
                <a:cs typeface="+mn-cs"/>
              </a:rPr>
              <a:t>We are confident from our experience that we will be able to work through your particular business needs with you.</a:t>
            </a:r>
          </a:p>
          <a:p>
            <a:pPr marL="342900" lvl="0" indent="-342900">
              <a:buFont typeface="Arial" panose="020B0604020202020204" pitchFamily="34" charset="0"/>
              <a:buChar char="•"/>
            </a:pPr>
            <a:endParaRPr lang="en-US" sz="1920" b="0" i="0" kern="1200" dirty="0">
              <a:solidFill>
                <a:schemeClr val="tx1"/>
              </a:solidFill>
              <a:effectLst/>
              <a:latin typeface="Amazon Ember Regular" charset="0"/>
              <a:ea typeface="+mn-ea"/>
              <a:cs typeface="+mn-cs"/>
            </a:endParaRPr>
          </a:p>
          <a:p>
            <a:r>
              <a:rPr lang="en-US" sz="1920" b="1" i="0" kern="1200" dirty="0">
                <a:solidFill>
                  <a:schemeClr val="tx1"/>
                </a:solidFill>
                <a:effectLst/>
                <a:latin typeface="Amazon Ember Regular" charset="0"/>
                <a:ea typeface="+mn-ea"/>
                <a:cs typeface="+mn-cs"/>
              </a:rPr>
              <a:t>Relevant customer examples:</a:t>
            </a:r>
            <a:endParaRPr lang="en-US" sz="1920" b="0" i="0" kern="1200" dirty="0">
              <a:solidFill>
                <a:schemeClr val="tx1"/>
              </a:solidFill>
              <a:effectLst/>
              <a:latin typeface="Amazon Ember Regular" charset="0"/>
              <a:ea typeface="+mn-ea"/>
              <a:cs typeface="+mn-cs"/>
            </a:endParaRPr>
          </a:p>
          <a:p>
            <a:pPr marL="342900" lvl="0" indent="-342900">
              <a:buFont typeface="Arial" panose="020B0604020202020204" pitchFamily="34" charset="0"/>
              <a:buChar char="•"/>
            </a:pPr>
            <a:r>
              <a:rPr lang="en-US" sz="1920" b="0" i="0" u="sng" kern="1200" dirty="0">
                <a:solidFill>
                  <a:schemeClr val="tx1"/>
                </a:solidFill>
                <a:effectLst/>
                <a:latin typeface="Amazon Ember Regular" charset="0"/>
                <a:ea typeface="+mn-ea"/>
                <a:cs typeface="+mn-cs"/>
              </a:rPr>
              <a:t>Financial services</a:t>
            </a:r>
            <a:r>
              <a:rPr lang="en-US" sz="1920" b="0" i="0" kern="1200" dirty="0">
                <a:solidFill>
                  <a:schemeClr val="tx1"/>
                </a:solidFill>
                <a:effectLst/>
                <a:latin typeface="Amazon Ember Regular" charset="0"/>
                <a:ea typeface="+mn-ea"/>
                <a:cs typeface="+mn-cs"/>
              </a:rPr>
              <a:t> : </a:t>
            </a:r>
            <a:r>
              <a:rPr lang="en-US" sz="1920" b="1" i="0" kern="1200" dirty="0">
                <a:solidFill>
                  <a:schemeClr val="tx1"/>
                </a:solidFill>
                <a:effectLst/>
                <a:latin typeface="Amazon Ember Regular" charset="0"/>
                <a:ea typeface="+mn-ea"/>
                <a:cs typeface="+mn-cs"/>
              </a:rPr>
              <a:t>Goldman Sachs $50 BB, 1MM customers</a:t>
            </a:r>
            <a:r>
              <a:rPr lang="en-US" sz="1920" b="0" i="0" kern="1200" dirty="0">
                <a:solidFill>
                  <a:schemeClr val="tx1"/>
                </a:solidFill>
                <a:effectLst/>
                <a:latin typeface="Amazon Ember Regular" charset="0"/>
                <a:ea typeface="+mn-ea"/>
                <a:cs typeface="+mn-cs"/>
              </a:rPr>
              <a:t>, Barclays UK, Intuit, FINRA, RBC, HSBC​</a:t>
            </a:r>
          </a:p>
          <a:p>
            <a:pPr marL="628650" lvl="1" indent="-171450">
              <a:buFont typeface="Arial" charset="0"/>
              <a:buChar char="•"/>
            </a:pPr>
            <a:r>
              <a:rPr lang="en-US" b="1" baseline="0" dirty="0"/>
              <a:t>KMS -  allows you to easily </a:t>
            </a:r>
            <a:r>
              <a:rPr lang="en-US" dirty="0"/>
              <a:t>create and manage cryptographic keys and control their use across AWS services </a:t>
            </a:r>
            <a:endParaRPr lang="en-US" b="0" baseline="0" dirty="0"/>
          </a:p>
          <a:p>
            <a:pPr marL="628650" marR="0" lvl="1" indent="-171450" algn="l" defTabSz="731520" rtl="0" eaLnBrk="1" fontAlgn="auto" latinLnBrk="0" hangingPunct="1">
              <a:lnSpc>
                <a:spcPct val="100000"/>
              </a:lnSpc>
              <a:spcBef>
                <a:spcPts val="0"/>
              </a:spcBef>
              <a:spcAft>
                <a:spcPts val="0"/>
              </a:spcAft>
              <a:buClrTx/>
              <a:buSzTx/>
              <a:buFont typeface="Arial" charset="0"/>
              <a:buChar char="•"/>
              <a:tabLst/>
              <a:defRPr/>
            </a:pPr>
            <a:r>
              <a:rPr lang="en-US" b="1" baseline="0" dirty="0"/>
              <a:t>Intuit deployed their tax application – decreased 95% capacity and cost. Dow Jones 75% collapse (40 -&gt; 6) $100 MM in 3 years</a:t>
            </a:r>
            <a:endParaRPr lang="en-US" b="0" baseline="0" dirty="0"/>
          </a:p>
          <a:p>
            <a:pPr marL="628650" lvl="1" indent="-171450">
              <a:buFont typeface="Arial" charset="0"/>
              <a:buChar char="•"/>
            </a:pPr>
            <a:r>
              <a:rPr lang="en-US" b="1" baseline="0" dirty="0"/>
              <a:t>FINRA 90% of data volumes to AWS – rapid data analysis and retrieval of 37 billion records daily.</a:t>
            </a:r>
            <a:endParaRPr lang="en-US" b="0" baseline="0" dirty="0"/>
          </a:p>
          <a:p>
            <a:pPr marL="628650" lvl="1" indent="-171450">
              <a:buFont typeface="Arial" charset="0"/>
              <a:buChar char="•"/>
            </a:pPr>
            <a:r>
              <a:rPr lang="en-US" b="1" baseline="0" dirty="0"/>
              <a:t>SMP Global 50% in 8 months, $1 MM per month</a:t>
            </a:r>
            <a:endParaRPr lang="en-US" b="0" baseline="0" dirty="0"/>
          </a:p>
          <a:p>
            <a:pPr marL="628650" marR="0" lvl="1" indent="-171450" algn="l" defTabSz="731520" rtl="0" eaLnBrk="1" fontAlgn="auto" latinLnBrk="0" hangingPunct="1">
              <a:lnSpc>
                <a:spcPct val="100000"/>
              </a:lnSpc>
              <a:spcBef>
                <a:spcPts val="0"/>
              </a:spcBef>
              <a:spcAft>
                <a:spcPts val="0"/>
              </a:spcAft>
              <a:buClrTx/>
              <a:buSzTx/>
              <a:buFont typeface="Arial" charset="0"/>
              <a:buChar char="•"/>
              <a:tabLst/>
              <a:defRPr/>
            </a:pPr>
            <a:r>
              <a:rPr lang="en-US" b="0" baseline="0" dirty="0"/>
              <a:t>Global in minutes: +190 countries. Synchronous replication in minutes</a:t>
            </a:r>
          </a:p>
          <a:p>
            <a:pPr marL="628650" marR="0" lvl="1" indent="-171450" algn="l" defTabSz="731520" rtl="0" eaLnBrk="1" fontAlgn="auto" latinLnBrk="0" hangingPunct="1">
              <a:lnSpc>
                <a:spcPct val="100000"/>
              </a:lnSpc>
              <a:spcBef>
                <a:spcPts val="0"/>
              </a:spcBef>
              <a:spcAft>
                <a:spcPts val="0"/>
              </a:spcAft>
              <a:buClrTx/>
              <a:buSzTx/>
              <a:buFont typeface="Arial" charset="0"/>
              <a:buChar char="•"/>
              <a:tabLst/>
              <a:defRPr/>
            </a:pPr>
            <a:r>
              <a:rPr lang="en-US" b="0" baseline="0" dirty="0"/>
              <a:t>Breadth of functionality: </a:t>
            </a:r>
            <a:r>
              <a:rPr lang="en-US" b="1" baseline="0" dirty="0"/>
              <a:t>Coinbase – AI for Fraud Detection – Sophisticated</a:t>
            </a:r>
            <a:endParaRPr lang="en-US" b="0" baseline="0" dirty="0"/>
          </a:p>
          <a:p>
            <a:endParaRPr lang="en-US" sz="1920" b="1" i="0" kern="1200" dirty="0">
              <a:solidFill>
                <a:schemeClr val="tx1"/>
              </a:solidFill>
              <a:effectLst/>
              <a:latin typeface="Amazon Ember Regular" charset="0"/>
              <a:ea typeface="+mn-ea"/>
              <a:cs typeface="+mn-cs"/>
            </a:endParaRPr>
          </a:p>
          <a:p>
            <a:r>
              <a:rPr lang="en-US" sz="1920" b="1" i="0" kern="1200" dirty="0">
                <a:solidFill>
                  <a:schemeClr val="tx1"/>
                </a:solidFill>
                <a:effectLst/>
                <a:latin typeface="Amazon Ember Regular" charset="0"/>
                <a:ea typeface="+mn-ea"/>
                <a:cs typeface="+mn-cs"/>
              </a:rPr>
              <a:t>What are we trying to articulate on this slide:</a:t>
            </a:r>
          </a:p>
          <a:p>
            <a:r>
              <a:rPr lang="en-US" sz="1920" b="1" i="0" kern="1200" dirty="0">
                <a:solidFill>
                  <a:schemeClr val="tx1"/>
                </a:solidFill>
                <a:effectLst/>
                <a:latin typeface="Amazon Ember Regular" charset="0"/>
                <a:ea typeface="+mn-ea"/>
                <a:cs typeface="+mn-cs"/>
              </a:rPr>
              <a:t>they trust our platform to run their customer information</a:t>
            </a:r>
            <a:endParaRPr lang="en-US" sz="1920" b="0" i="0" kern="1200" dirty="0">
              <a:solidFill>
                <a:schemeClr val="tx1"/>
              </a:solidFill>
              <a:effectLst/>
              <a:latin typeface="Amazon Ember Regular" charset="0"/>
              <a:ea typeface="+mn-ea"/>
              <a:cs typeface="+mn-cs"/>
            </a:endParaRPr>
          </a:p>
          <a:p>
            <a:pPr marL="342900" lvl="0" indent="-342900">
              <a:buFont typeface="Arial" panose="020B0604020202020204" pitchFamily="34" charset="0"/>
              <a:buChar char="•"/>
            </a:pPr>
            <a:r>
              <a:rPr lang="en-US" sz="1920" b="0" i="0" kern="1200" dirty="0">
                <a:solidFill>
                  <a:schemeClr val="tx1"/>
                </a:solidFill>
                <a:effectLst/>
                <a:latin typeface="Amazon Ember Regular" charset="0"/>
                <a:ea typeface="+mn-ea"/>
                <a:cs typeface="+mn-cs"/>
              </a:rPr>
              <a:t>Businesses of all sizes and in every industry are using AWS for their workloads.</a:t>
            </a:r>
          </a:p>
          <a:p>
            <a:pPr marL="342900" lvl="0" indent="-342900">
              <a:buFont typeface="Arial" panose="020B0604020202020204" pitchFamily="34" charset="0"/>
              <a:buChar char="•"/>
            </a:pPr>
            <a:r>
              <a:rPr lang="en-US" sz="1920" b="0" i="0" kern="1200" dirty="0">
                <a:solidFill>
                  <a:schemeClr val="tx1"/>
                </a:solidFill>
                <a:effectLst/>
                <a:latin typeface="Amazon Ember Regular" charset="0"/>
                <a:ea typeface="+mn-ea"/>
                <a:cs typeface="+mn-cs"/>
              </a:rPr>
              <a:t>Customers are using AWS to drive meaningful outcomes for their business and their customers.​</a:t>
            </a:r>
          </a:p>
          <a:p>
            <a:pPr marL="342900" lvl="0" indent="-342900">
              <a:buFont typeface="Arial" panose="020B0604020202020204" pitchFamily="34" charset="0"/>
              <a:buChar char="•"/>
            </a:pPr>
            <a:r>
              <a:rPr lang="en-US" sz="1920" b="1" i="0" kern="1200" dirty="0">
                <a:solidFill>
                  <a:schemeClr val="tx1"/>
                </a:solidFill>
                <a:effectLst/>
                <a:latin typeface="Amazon Ember Regular" charset="0"/>
                <a:ea typeface="+mn-ea"/>
                <a:cs typeface="+mn-cs"/>
              </a:rPr>
              <a:t>Startups</a:t>
            </a:r>
            <a:r>
              <a:rPr lang="en-US" sz="1920" b="0" i="0" kern="1200" dirty="0">
                <a:solidFill>
                  <a:schemeClr val="tx1"/>
                </a:solidFill>
                <a:effectLst/>
                <a:latin typeface="Amazon Ember Regular" charset="0"/>
                <a:ea typeface="+mn-ea"/>
                <a:cs typeface="+mn-cs"/>
              </a:rPr>
              <a:t>, Enterprises, Small-to-Medium and even Fortune 500 customers are using AWS</a:t>
            </a:r>
          </a:p>
          <a:p>
            <a:pPr marL="342900" lvl="0" indent="-342900">
              <a:buFont typeface="Arial" panose="020B0604020202020204" pitchFamily="34" charset="0"/>
              <a:buChar char="•"/>
            </a:pPr>
            <a:r>
              <a:rPr lang="en-US" sz="1920" b="0" i="0" kern="1200" dirty="0">
                <a:solidFill>
                  <a:schemeClr val="tx1"/>
                </a:solidFill>
                <a:effectLst/>
                <a:latin typeface="Amazon Ember Regular" charset="0"/>
                <a:ea typeface="+mn-ea"/>
                <a:cs typeface="+mn-cs"/>
              </a:rPr>
              <a:t>AWS can handle every use case thrown at it by customers and those keep expanding</a:t>
            </a:r>
          </a:p>
          <a:p>
            <a:pPr marL="342900" lvl="0" indent="-342900">
              <a:buFont typeface="Arial" panose="020B0604020202020204" pitchFamily="34" charset="0"/>
              <a:buChar char="•"/>
            </a:pPr>
            <a:r>
              <a:rPr lang="en-US" sz="1920" b="0" i="0" kern="1200" dirty="0">
                <a:solidFill>
                  <a:schemeClr val="tx1"/>
                </a:solidFill>
                <a:effectLst/>
                <a:latin typeface="Amazon Ember Regular" charset="0"/>
                <a:ea typeface="+mn-ea"/>
                <a:cs typeface="+mn-cs"/>
              </a:rPr>
              <a:t>Over the last 14 years, the biggest tech businesses, including Airbnb, Pinterest, and Slack, have built their businesses natively on the AWS Cloud. </a:t>
            </a:r>
          </a:p>
          <a:p>
            <a:pPr marL="342900" lvl="0" indent="-342900">
              <a:buFont typeface="Arial" panose="020B0604020202020204" pitchFamily="34" charset="0"/>
              <a:buChar char="•"/>
            </a:pPr>
            <a:endParaRPr lang="en-US" sz="1920" b="0" i="0" kern="1200" dirty="0">
              <a:solidFill>
                <a:schemeClr val="tx1"/>
              </a:solidFill>
              <a:effectLst/>
              <a:latin typeface="Amazon Ember Regular" charset="0"/>
              <a:ea typeface="+mn-ea"/>
              <a:cs typeface="+mn-cs"/>
            </a:endParaRPr>
          </a:p>
          <a:p>
            <a:pPr marL="342900" lvl="0" indent="-342900">
              <a:buFont typeface="Arial" panose="020B0604020202020204" pitchFamily="34" charset="0"/>
              <a:buChar char="•"/>
            </a:pPr>
            <a:r>
              <a:rPr lang="en-US" sz="1920" b="0" i="0" u="sng" kern="1200" dirty="0">
                <a:solidFill>
                  <a:schemeClr val="tx1"/>
                </a:solidFill>
                <a:effectLst/>
                <a:latin typeface="Amazon Ember Regular" charset="0"/>
                <a:ea typeface="+mn-ea"/>
                <a:cs typeface="+mn-cs"/>
              </a:rPr>
              <a:t>Health care</a:t>
            </a:r>
            <a:r>
              <a:rPr lang="en-US" sz="1920" b="0" i="0" kern="1200" dirty="0">
                <a:solidFill>
                  <a:schemeClr val="tx1"/>
                </a:solidFill>
                <a:effectLst/>
                <a:latin typeface="Amazon Ember Regular" charset="0"/>
                <a:ea typeface="+mn-ea"/>
                <a:cs typeface="+mn-cs"/>
              </a:rPr>
              <a:t>: Johnson &amp; Johnson and Merck and Pfizer and Bristol-Myers Squibb and Novartis​</a:t>
            </a:r>
          </a:p>
          <a:p>
            <a:pPr marL="342900" lvl="0" indent="-342900">
              <a:buFont typeface="Arial" panose="020B0604020202020204" pitchFamily="34" charset="0"/>
              <a:buChar char="•"/>
            </a:pPr>
            <a:r>
              <a:rPr lang="en-US" sz="1920" b="0" i="0" u="sng" kern="1200" dirty="0">
                <a:solidFill>
                  <a:schemeClr val="tx1"/>
                </a:solidFill>
                <a:effectLst/>
                <a:latin typeface="Amazon Ember Regular" charset="0"/>
                <a:ea typeface="+mn-ea"/>
                <a:cs typeface="+mn-cs"/>
              </a:rPr>
              <a:t>Manufacturing:</a:t>
            </a:r>
            <a:r>
              <a:rPr lang="en-US" sz="1920" b="0" i="0" kern="1200" dirty="0">
                <a:solidFill>
                  <a:schemeClr val="tx1"/>
                </a:solidFill>
                <a:effectLst/>
                <a:latin typeface="Amazon Ember Regular" charset="0"/>
                <a:ea typeface="+mn-ea"/>
                <a:cs typeface="+mn-cs"/>
              </a:rPr>
              <a:t> GE, Schneider Electric, Siemens and Philips​</a:t>
            </a:r>
          </a:p>
          <a:p>
            <a:pPr marL="342900" lvl="0" indent="-342900">
              <a:buFont typeface="Arial" panose="020B0604020202020204" pitchFamily="34" charset="0"/>
              <a:buChar char="•"/>
            </a:pPr>
            <a:r>
              <a:rPr lang="en-US" sz="1920" b="0" i="0" u="sng" kern="1200" dirty="0">
                <a:solidFill>
                  <a:schemeClr val="tx1"/>
                </a:solidFill>
                <a:effectLst/>
                <a:latin typeface="Amazon Ember Regular" charset="0"/>
                <a:ea typeface="+mn-ea"/>
                <a:cs typeface="+mn-cs"/>
              </a:rPr>
              <a:t>Oil and gas</a:t>
            </a:r>
            <a:r>
              <a:rPr lang="en-US" sz="1920" b="0" i="0" kern="1200" dirty="0">
                <a:solidFill>
                  <a:schemeClr val="tx1"/>
                </a:solidFill>
                <a:effectLst/>
                <a:latin typeface="Amazon Ember Regular" charset="0"/>
                <a:ea typeface="+mn-ea"/>
                <a:cs typeface="+mn-cs"/>
              </a:rPr>
              <a:t>: Shell, BP, Hess and Halliburton​</a:t>
            </a:r>
          </a:p>
          <a:p>
            <a:pPr marL="342900" lvl="0" indent="-342900">
              <a:buFont typeface="Arial" panose="020B0604020202020204" pitchFamily="34" charset="0"/>
              <a:buChar char="•"/>
            </a:pPr>
            <a:r>
              <a:rPr lang="en-US" sz="1920" b="0" i="0" u="sng" kern="1200" dirty="0">
                <a:solidFill>
                  <a:schemeClr val="tx1"/>
                </a:solidFill>
                <a:effectLst/>
                <a:latin typeface="Amazon Ember Regular" charset="0"/>
                <a:ea typeface="+mn-ea"/>
                <a:cs typeface="+mn-cs"/>
              </a:rPr>
              <a:t>Media</a:t>
            </a:r>
            <a:r>
              <a:rPr lang="en-US" sz="1920" b="0" i="0" kern="1200" dirty="0">
                <a:solidFill>
                  <a:schemeClr val="tx1"/>
                </a:solidFill>
                <a:effectLst/>
                <a:latin typeface="Amazon Ember Regular" charset="0"/>
                <a:ea typeface="+mn-ea"/>
                <a:cs typeface="+mn-cs"/>
              </a:rPr>
              <a:t>:  Netflix and Disney and Fox and HBO and Turner and Discovery​</a:t>
            </a:r>
          </a:p>
          <a:p>
            <a:pPr marL="342900" lvl="0" indent="-342900">
              <a:buFont typeface="Arial" panose="020B0604020202020204" pitchFamily="34" charset="0"/>
              <a:buChar char="•"/>
            </a:pPr>
            <a:r>
              <a:rPr lang="en-US" sz="1920" b="0" i="0" u="sng" kern="1200" dirty="0">
                <a:solidFill>
                  <a:schemeClr val="tx1"/>
                </a:solidFill>
                <a:effectLst/>
                <a:latin typeface="Amazon Ember Regular" charset="0"/>
                <a:ea typeface="+mn-ea"/>
                <a:cs typeface="+mn-cs"/>
              </a:rPr>
              <a:t>Travel and accommodations</a:t>
            </a:r>
            <a:r>
              <a:rPr lang="en-US" sz="1920" b="0" i="0" kern="1200" dirty="0">
                <a:solidFill>
                  <a:schemeClr val="tx1"/>
                </a:solidFill>
                <a:effectLst/>
                <a:latin typeface="Amazon Ember Regular" charset="0"/>
                <a:ea typeface="+mn-ea"/>
                <a:cs typeface="+mn-cs"/>
              </a:rPr>
              <a:t>: Expedia moving everything to AWS, Singapore Air, Ryanair, Korean Airlines, Choice Hotels and Hilton Hotels​</a:t>
            </a:r>
          </a:p>
          <a:p>
            <a:pPr marL="342900" lvl="0" indent="-342900">
              <a:buFont typeface="Arial" panose="020B0604020202020204" pitchFamily="34" charset="0"/>
              <a:buChar char="•"/>
            </a:pPr>
            <a:r>
              <a:rPr lang="en-US" sz="1920" b="0" i="0" u="sng" kern="1200" dirty="0">
                <a:solidFill>
                  <a:schemeClr val="tx1"/>
                </a:solidFill>
                <a:effectLst/>
                <a:latin typeface="Amazon Ember Regular" charset="0"/>
                <a:ea typeface="+mn-ea"/>
                <a:cs typeface="+mn-cs"/>
              </a:rPr>
              <a:t>Public sector</a:t>
            </a:r>
            <a:r>
              <a:rPr lang="en-US" sz="1920" b="0" i="0" kern="1200" dirty="0">
                <a:solidFill>
                  <a:schemeClr val="tx1"/>
                </a:solidFill>
                <a:effectLst/>
                <a:latin typeface="Amazon Ember Regular" charset="0"/>
                <a:ea typeface="+mn-ea"/>
                <a:cs typeface="+mn-cs"/>
              </a:rPr>
              <a:t>: About 4,000 government agencies worldwide using AWS, 9,000 academic institutions and about 27,000 non-profits ​</a:t>
            </a:r>
          </a:p>
          <a:p>
            <a:pPr lvl="0"/>
            <a:endParaRPr lang="en-US" sz="1920" b="0" i="0" kern="1200" dirty="0">
              <a:solidFill>
                <a:schemeClr val="tx1"/>
              </a:solidFill>
              <a:effectLst/>
              <a:latin typeface="Amazon Ember Regular" charset="0"/>
              <a:ea typeface="+mn-ea"/>
              <a:cs typeface="+mn-cs"/>
            </a:endParaRPr>
          </a:p>
          <a:p>
            <a:r>
              <a:rPr lang="en-US" sz="1920" b="1" i="0" kern="1200" dirty="0">
                <a:solidFill>
                  <a:schemeClr val="tx1"/>
                </a:solidFill>
                <a:effectLst/>
                <a:latin typeface="Amazon Ember Regular" charset="0"/>
                <a:ea typeface="+mn-ea"/>
                <a:cs typeface="+mn-cs"/>
              </a:rPr>
              <a:t>Conversations topics:</a:t>
            </a:r>
            <a:endParaRPr lang="en-US" sz="1920" b="0" i="0" kern="1200" dirty="0">
              <a:solidFill>
                <a:schemeClr val="tx1"/>
              </a:solidFill>
              <a:effectLst/>
              <a:latin typeface="Amazon Ember Regular" charset="0"/>
              <a:ea typeface="+mn-ea"/>
              <a:cs typeface="+mn-cs"/>
            </a:endParaRPr>
          </a:p>
          <a:p>
            <a:pPr marL="342900" lvl="0" indent="-342900">
              <a:buFont typeface="Arial" panose="020B0604020202020204" pitchFamily="34" charset="0"/>
              <a:buChar char="•"/>
            </a:pPr>
            <a:r>
              <a:rPr lang="en-US" sz="1920" b="0" i="0" kern="1200" dirty="0">
                <a:solidFill>
                  <a:schemeClr val="tx1"/>
                </a:solidFill>
                <a:effectLst/>
                <a:latin typeface="Amazon Ember Regular" charset="0"/>
                <a:ea typeface="+mn-ea"/>
                <a:cs typeface="+mn-cs"/>
              </a:rPr>
              <a:t>What companies do you relate to most?</a:t>
            </a:r>
          </a:p>
          <a:p>
            <a:r>
              <a:rPr lang="en-US" sz="1920" b="1" i="0" kern="1200" dirty="0">
                <a:solidFill>
                  <a:schemeClr val="tx1"/>
                </a:solidFill>
                <a:effectLst/>
                <a:latin typeface="Amazon Ember Regular" charset="0"/>
                <a:ea typeface="+mn-ea"/>
                <a:cs typeface="+mn-cs"/>
              </a:rPr>
              <a:t>Other tips:</a:t>
            </a:r>
            <a:endParaRPr lang="en-US" sz="1920" b="0" i="0" kern="1200" dirty="0">
              <a:solidFill>
                <a:schemeClr val="tx1"/>
              </a:solidFill>
              <a:effectLst/>
              <a:latin typeface="Amazon Ember Regular" charset="0"/>
              <a:ea typeface="+mn-ea"/>
              <a:cs typeface="+mn-cs"/>
            </a:endParaRPr>
          </a:p>
          <a:p>
            <a:pPr marL="342900" lvl="0" indent="-342900">
              <a:buFont typeface="Arial" panose="020B0604020202020204" pitchFamily="34" charset="0"/>
              <a:buChar char="•"/>
            </a:pPr>
            <a:r>
              <a:rPr lang="en-US" sz="1920" b="0" i="0" kern="1200" dirty="0">
                <a:solidFill>
                  <a:schemeClr val="tx1"/>
                </a:solidFill>
                <a:effectLst/>
                <a:latin typeface="Amazon Ember Regular" charset="0"/>
                <a:ea typeface="+mn-ea"/>
                <a:cs typeface="+mn-cs"/>
              </a:rPr>
              <a:t>(Optional) Add a slide which highlights an industry use-case that is specific to your customer: https://aws.amazon.com/solutions/case-studies/</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4010164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latin typeface="Arial"/>
                <a:ea typeface="+mn-ea"/>
                <a:cs typeface="+mn-cs"/>
              </a:rPr>
              <a:t>Talking points:</a:t>
            </a:r>
          </a:p>
          <a:p>
            <a:pPr marL="171450" indent="-171450">
              <a:buFont typeface="Arial" panose="020B0604020202020204" pitchFamily="34" charset="0"/>
              <a:buChar char="•"/>
            </a:pPr>
            <a:r>
              <a:rPr lang="en-US" sz="1200" b="1" kern="1200" dirty="0">
                <a:solidFill>
                  <a:schemeClr val="tx1"/>
                </a:solidFill>
                <a:latin typeface="Arial"/>
                <a:ea typeface="+mn-ea"/>
                <a:cs typeface="+mn-cs"/>
              </a:rPr>
              <a:t>AWS </a:t>
            </a:r>
            <a:r>
              <a:rPr lang="en-US" sz="1200" b="0" kern="1200" dirty="0">
                <a:solidFill>
                  <a:schemeClr val="tx1"/>
                </a:solidFill>
                <a:latin typeface="Arial"/>
                <a:ea typeface="+mn-ea"/>
                <a:cs typeface="+mn-cs"/>
              </a:rPr>
              <a:t>Infrastructure Details and overviews our global scale.</a:t>
            </a:r>
            <a:endParaRPr lang="en-US" sz="1200" b="1" kern="1200" dirty="0">
              <a:solidFill>
                <a:schemeClr val="tx1"/>
              </a:solidFill>
              <a:latin typeface="Arial"/>
              <a:ea typeface="+mn-ea"/>
              <a:cs typeface="+mn-cs"/>
            </a:endParaRPr>
          </a:p>
          <a:p>
            <a:pPr marL="171450" indent="-171450">
              <a:buFont typeface="Arial" panose="020B0604020202020204" pitchFamily="34" charset="0"/>
              <a:buChar char="•"/>
            </a:pPr>
            <a:r>
              <a:rPr lang="en-US" sz="1200" b="1" kern="1200" dirty="0">
                <a:solidFill>
                  <a:schemeClr val="tx1"/>
                </a:solidFill>
                <a:latin typeface="Arial"/>
                <a:ea typeface="+mn-ea"/>
                <a:cs typeface="+mn-cs"/>
              </a:rPr>
              <a:t>Region – AZ - Datacenters</a:t>
            </a:r>
          </a:p>
          <a:p>
            <a:pPr marL="171450" marR="0" lvl="0" indent="-171450" algn="l" defTabSz="457200" rtl="0" eaLnBrk="1" fontAlgn="auto" latinLnBrk="0" hangingPunct="1">
              <a:lnSpc>
                <a:spcPct val="100000"/>
              </a:lnSpc>
              <a:spcBef>
                <a:spcPts val="0"/>
              </a:spcBef>
              <a:spcAft>
                <a:spcPts val="0"/>
              </a:spcAft>
              <a:buClrTx/>
              <a:buSzTx/>
              <a:buFont typeface="Arial" charset="0"/>
              <a:buChar char="•"/>
              <a:tabLst/>
              <a:defRPr/>
            </a:pPr>
            <a:r>
              <a:rPr lang="en-US" sz="1200" b="0" kern="1200" baseline="0" dirty="0">
                <a:solidFill>
                  <a:schemeClr val="tx1"/>
                </a:solidFill>
                <a:latin typeface="Arial"/>
                <a:ea typeface="+mn-ea"/>
                <a:cs typeface="+mn-cs"/>
              </a:rPr>
              <a:t>To support global businesses we maintain 24 geographic regions around the world. </a:t>
            </a:r>
          </a:p>
          <a:p>
            <a:pPr marL="171450" marR="0" lvl="0" indent="-171450" algn="l" defTabSz="457200" rtl="0" eaLnBrk="1" fontAlgn="auto" latinLnBrk="0" hangingPunct="1">
              <a:lnSpc>
                <a:spcPct val="100000"/>
              </a:lnSpc>
              <a:spcBef>
                <a:spcPts val="0"/>
              </a:spcBef>
              <a:spcAft>
                <a:spcPts val="0"/>
              </a:spcAft>
              <a:buClrTx/>
              <a:buSzTx/>
              <a:buFont typeface="Arial" charset="0"/>
              <a:buChar char="•"/>
              <a:tabLst/>
              <a:defRPr/>
            </a:pPr>
            <a:r>
              <a:rPr lang="en-US" sz="1200" b="0" kern="1200" dirty="0">
                <a:solidFill>
                  <a:schemeClr val="tx1"/>
                </a:solidFill>
                <a:latin typeface="Arial"/>
                <a:ea typeface="+mn-ea"/>
                <a:cs typeface="+mn-cs"/>
              </a:rPr>
              <a:t>AWS</a:t>
            </a:r>
            <a:r>
              <a:rPr lang="en-US" sz="1200" b="0" kern="1200" baseline="0" dirty="0">
                <a:solidFill>
                  <a:schemeClr val="tx1"/>
                </a:solidFill>
                <a:latin typeface="Arial"/>
                <a:ea typeface="+mn-ea"/>
                <a:cs typeface="+mn-cs"/>
              </a:rPr>
              <a:t> Cloud Spans across  77 Availability Zones. </a:t>
            </a:r>
          </a:p>
          <a:p>
            <a:pPr marL="171450" marR="0" lvl="0" indent="-171450" algn="l" defTabSz="457200" rtl="0" eaLnBrk="1" fontAlgn="auto" latinLnBrk="0" hangingPunct="1">
              <a:lnSpc>
                <a:spcPct val="100000"/>
              </a:lnSpc>
              <a:spcBef>
                <a:spcPts val="0"/>
              </a:spcBef>
              <a:spcAft>
                <a:spcPts val="0"/>
              </a:spcAft>
              <a:buClrTx/>
              <a:buSzTx/>
              <a:buFont typeface="Arial" charset="0"/>
              <a:buChar char="•"/>
              <a:tabLst/>
              <a:defRPr/>
            </a:pPr>
            <a:r>
              <a:rPr lang="en-US" sz="1200" b="0" kern="1200" baseline="0" dirty="0">
                <a:solidFill>
                  <a:schemeClr val="tx1"/>
                </a:solidFill>
                <a:latin typeface="Arial"/>
                <a:ea typeface="+mn-ea"/>
                <a:cs typeface="+mn-cs"/>
              </a:rPr>
              <a:t>To have multiple AZ in one region means… deployment of web servers and even databases across 2 AZ’s with synchronous replication. 3 tier app: web servers across Az’s, load balancer, database across AZs with our RDS with Sync replication, automatic failover in case there is an issue with one AZ</a:t>
            </a:r>
          </a:p>
          <a:p>
            <a:pPr marL="171450" marR="0" lvl="0" indent="-171450" algn="l" defTabSz="457200" rtl="0" eaLnBrk="1" fontAlgn="auto" latinLnBrk="0" hangingPunct="1">
              <a:lnSpc>
                <a:spcPct val="100000"/>
              </a:lnSpc>
              <a:spcBef>
                <a:spcPts val="0"/>
              </a:spcBef>
              <a:spcAft>
                <a:spcPts val="0"/>
              </a:spcAft>
              <a:buClrTx/>
              <a:buSzTx/>
              <a:buFont typeface="Arial" charset="0"/>
              <a:buChar char="•"/>
              <a:tabLst/>
              <a:defRPr/>
            </a:pPr>
            <a:r>
              <a:rPr lang="en-US" sz="1200" dirty="0"/>
              <a:t>Multiple AZ’s to deploy? Depends on the customer’s resilience and reliability requirements.</a:t>
            </a:r>
            <a:endParaRPr lang="en-US" sz="1200" b="0" kern="1200" baseline="0" dirty="0">
              <a:solidFill>
                <a:schemeClr val="tx1"/>
              </a:solidFill>
              <a:latin typeface="Arial"/>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Arial" charset="0"/>
              <a:buChar char="•"/>
              <a:tabLst/>
              <a:defRPr/>
            </a:pPr>
            <a:r>
              <a:rPr lang="en-US" sz="1200" dirty="0"/>
              <a:t>Each region also has two independent, fully redundant transit centers that allow traffic to cross the AWS backbone network, enabling regions to connect to the global network. </a:t>
            </a:r>
          </a:p>
          <a:p>
            <a:pPr marL="171450" marR="0" lvl="0" indent="-171450" algn="l" defTabSz="457200" rtl="0" eaLnBrk="1" fontAlgn="auto" latinLnBrk="0" hangingPunct="1">
              <a:lnSpc>
                <a:spcPct val="100000"/>
              </a:lnSpc>
              <a:spcBef>
                <a:spcPts val="0"/>
              </a:spcBef>
              <a:spcAft>
                <a:spcPts val="0"/>
              </a:spcAft>
              <a:buClrTx/>
              <a:buSzTx/>
              <a:buFont typeface="Arial" charset="0"/>
              <a:buChar char="•"/>
              <a:tabLst/>
              <a:defRPr/>
            </a:pPr>
            <a:r>
              <a:rPr lang="en-US" sz="1920" b="0" i="0" u="none" strike="noStrike" kern="1200" dirty="0">
                <a:solidFill>
                  <a:schemeClr val="tx1"/>
                </a:solidFill>
                <a:effectLst/>
                <a:latin typeface="Amazon Ember Regular" charset="0"/>
                <a:ea typeface="+mn-ea"/>
                <a:cs typeface="+mn-cs"/>
              </a:rPr>
              <a:t>synchronous replication allows fail-over from primary to secondary data storage to occur nearly instantaneous, to ensure little to no application downtime.</a:t>
            </a:r>
            <a:endParaRPr lang="en-US" sz="1200" dirty="0"/>
          </a:p>
          <a:p>
            <a:pPr marL="171450" marR="0" lvl="0" indent="-171450" algn="l" defTabSz="457200" rtl="0" eaLnBrk="1" fontAlgn="auto" latinLnBrk="0" hangingPunct="1">
              <a:lnSpc>
                <a:spcPct val="100000"/>
              </a:lnSpc>
              <a:spcBef>
                <a:spcPts val="0"/>
              </a:spcBef>
              <a:spcAft>
                <a:spcPts val="0"/>
              </a:spcAft>
              <a:buClrTx/>
              <a:buSzTx/>
              <a:buFont typeface="Arial" charset="0"/>
              <a:buChar char="•"/>
              <a:tabLst/>
              <a:defRPr/>
            </a:pPr>
            <a:endParaRPr lang="en-US" sz="1200" dirty="0"/>
          </a:p>
          <a:p>
            <a:r>
              <a:rPr lang="en-US" sz="1200" b="1" kern="1200" dirty="0">
                <a:solidFill>
                  <a:schemeClr val="tx1"/>
                </a:solidFill>
                <a:latin typeface="Arial"/>
                <a:ea typeface="+mn-ea"/>
                <a:cs typeface="+mn-cs"/>
              </a:rPr>
              <a:t>Conversations topics:</a:t>
            </a:r>
          </a:p>
          <a:p>
            <a:pPr marL="171450" indent="-171450">
              <a:buFont typeface="Arial" charset="0"/>
              <a:buChar char="•"/>
            </a:pPr>
            <a:r>
              <a:rPr lang="en-US" sz="1200" b="0" kern="1200" dirty="0">
                <a:solidFill>
                  <a:schemeClr val="tx1"/>
                </a:solidFill>
                <a:latin typeface="Arial"/>
                <a:ea typeface="+mn-ea"/>
                <a:cs typeface="+mn-cs"/>
              </a:rPr>
              <a:t>Where</a:t>
            </a:r>
            <a:r>
              <a:rPr lang="en-US" sz="1200" b="0" kern="1200" baseline="0" dirty="0">
                <a:solidFill>
                  <a:schemeClr val="tx1"/>
                </a:solidFill>
                <a:latin typeface="Arial"/>
                <a:ea typeface="+mn-ea"/>
                <a:cs typeface="+mn-cs"/>
              </a:rPr>
              <a:t> are your customers located?</a:t>
            </a:r>
          </a:p>
          <a:p>
            <a:pPr marL="0" lvl="0" indent="0">
              <a:buFont typeface="Arial" panose="020B0604020202020204" pitchFamily="34" charset="0"/>
              <a:buNone/>
            </a:pPr>
            <a:br>
              <a:rPr lang="en-US" b="1" dirty="0"/>
            </a:br>
            <a:r>
              <a:rPr lang="en-US" b="1" dirty="0"/>
              <a:t>Region &amp; Number of Availability Zones</a:t>
            </a:r>
          </a:p>
          <a:p>
            <a:pPr marL="628650" lvl="1" indent="-171450">
              <a:buFont typeface="Arial" panose="020B0604020202020204" pitchFamily="34" charset="0"/>
              <a:buChar char="•"/>
            </a:pPr>
            <a:r>
              <a:rPr lang="en-US" b="1" dirty="0"/>
              <a:t>US East </a:t>
            </a:r>
            <a:r>
              <a:rPr lang="en-US" dirty="0"/>
              <a:t>N. Virginia (6), Ohio (3) </a:t>
            </a:r>
            <a:r>
              <a:rPr lang="en-US" b="1" dirty="0"/>
              <a:t>US West </a:t>
            </a:r>
            <a:r>
              <a:rPr lang="en-US" dirty="0"/>
              <a:t>N. California (3),Oregon (3) </a:t>
            </a:r>
            <a:r>
              <a:rPr lang="en-US" b="1" dirty="0"/>
              <a:t>Asia Pacific </a:t>
            </a:r>
            <a:r>
              <a:rPr lang="en-US" dirty="0"/>
              <a:t>Mumbai (2), Seoul (2), Singapore (3), Sydney (3), Tokyo (4), Osaka-Local (1)</a:t>
            </a:r>
            <a:r>
              <a:rPr lang="en-US" baseline="30000" dirty="0"/>
              <a:t>1 </a:t>
            </a:r>
            <a:r>
              <a:rPr lang="en-US" b="1" dirty="0"/>
              <a:t>Canada </a:t>
            </a:r>
            <a:r>
              <a:rPr lang="en-US" dirty="0"/>
              <a:t>Central (2) </a:t>
            </a:r>
            <a:r>
              <a:rPr lang="en-US" b="1" dirty="0"/>
              <a:t>China </a:t>
            </a:r>
            <a:r>
              <a:rPr lang="en-US" dirty="0"/>
              <a:t>Beijing (2), Ningxia (3) </a:t>
            </a:r>
            <a:r>
              <a:rPr lang="en-US" b="1" dirty="0"/>
              <a:t>Europe </a:t>
            </a:r>
            <a:r>
              <a:rPr lang="en-US" dirty="0"/>
              <a:t>Frankfurt (3), Ireland (3), London (3), Paris (3) </a:t>
            </a:r>
            <a:r>
              <a:rPr lang="en-US" b="1" dirty="0"/>
              <a:t>South America </a:t>
            </a:r>
            <a:r>
              <a:rPr lang="en-US" dirty="0"/>
              <a:t>São Paulo (3) </a:t>
            </a:r>
            <a:r>
              <a:rPr lang="en-US" b="1" dirty="0"/>
              <a:t>GovCloud (US) </a:t>
            </a:r>
            <a:r>
              <a:rPr lang="en-US" dirty="0"/>
              <a:t>US-East (3), US-West (3), </a:t>
            </a:r>
            <a:r>
              <a:rPr lang="en-US" b="0" dirty="0"/>
              <a:t>Bahrain (3)</a:t>
            </a:r>
            <a:r>
              <a:rPr lang="en-US" b="1" dirty="0"/>
              <a:t>, </a:t>
            </a:r>
            <a:r>
              <a:rPr lang="en-US" b="0" dirty="0"/>
              <a:t>Hong Kong</a:t>
            </a:r>
            <a:r>
              <a:rPr lang="en-US" b="0" baseline="0" dirty="0"/>
              <a:t> </a:t>
            </a:r>
            <a:r>
              <a:rPr lang="en-US" b="0" dirty="0"/>
              <a:t>SAR (3)</a:t>
            </a:r>
            <a:r>
              <a:rPr lang="en-US" b="1" dirty="0"/>
              <a:t>, </a:t>
            </a:r>
            <a:r>
              <a:rPr lang="en-US" b="0" dirty="0"/>
              <a:t>Milan (3)</a:t>
            </a:r>
            <a:r>
              <a:rPr lang="en-US" b="1" dirty="0"/>
              <a:t>, </a:t>
            </a:r>
            <a:r>
              <a:rPr lang="en-US" b="0" dirty="0"/>
              <a:t>Stockholm (3)</a:t>
            </a:r>
            <a:r>
              <a:rPr lang="en-US" b="1" dirty="0"/>
              <a:t>.</a:t>
            </a:r>
          </a:p>
          <a:p>
            <a:pPr marL="628650" lvl="1" indent="-171450">
              <a:buFont typeface="Arial" panose="020B0604020202020204" pitchFamily="34" charset="0"/>
              <a:buChar char="•"/>
            </a:pPr>
            <a:r>
              <a:rPr lang="en-US" b="1" dirty="0"/>
              <a:t>Planned: Spain, Jakarta, Osaka</a:t>
            </a:r>
            <a:endParaRPr lang="en-US" dirty="0"/>
          </a:p>
          <a:p>
            <a:pPr marL="171450" indent="-171450">
              <a:buFont typeface="Arial" charset="0"/>
              <a:buChar char="•"/>
            </a:pPr>
            <a:r>
              <a:rPr lang="en-US" sz="1200" b="0" kern="1200" baseline="0" dirty="0">
                <a:solidFill>
                  <a:schemeClr val="tx1"/>
                </a:solidFill>
                <a:latin typeface="Arial"/>
                <a:ea typeface="+mn-ea"/>
                <a:cs typeface="+mn-cs"/>
              </a:rPr>
              <a:t>This reach is important because:</a:t>
            </a:r>
          </a:p>
          <a:p>
            <a:pPr marL="628650" lvl="1" indent="-171450">
              <a:buFont typeface="Arial" charset="0"/>
              <a:buChar char="•"/>
            </a:pPr>
            <a:r>
              <a:rPr lang="en-US" baseline="0" dirty="0">
                <a:solidFill>
                  <a:srgbClr val="FAA634"/>
                </a:solidFill>
              </a:rPr>
              <a:t>You can replicate your infrastructure in any region in the world in minutes</a:t>
            </a:r>
          </a:p>
          <a:p>
            <a:pPr marL="628650" lvl="1" indent="-171450">
              <a:buFont typeface="Arial" charset="0"/>
              <a:buChar char="•"/>
            </a:pPr>
            <a:r>
              <a:rPr lang="en-US" baseline="0" dirty="0">
                <a:solidFill>
                  <a:srgbClr val="FAA634"/>
                </a:solidFill>
              </a:rPr>
              <a:t>Data stays in the region you place it in—we do not move your data which is important in countries like Germany where locality is essential to doing business</a:t>
            </a:r>
          </a:p>
          <a:p>
            <a:pPr marL="628650" lvl="1" indent="-171450">
              <a:buFont typeface="Arial" charset="0"/>
              <a:buChar char="•"/>
            </a:pPr>
            <a:r>
              <a:rPr lang="en-US" baseline="0" dirty="0">
                <a:solidFill>
                  <a:srgbClr val="FAA634"/>
                </a:solidFill>
              </a:rPr>
              <a:t>You can architect your applications to span availability zones and regions to take advantage for both availability and low-latency performance for your users across the globe</a:t>
            </a:r>
            <a:endParaRPr lang="en-US" sz="1200" b="0" kern="1200" dirty="0">
              <a:solidFill>
                <a:schemeClr val="tx1"/>
              </a:solidFill>
              <a:latin typeface="Arial"/>
              <a:ea typeface="+mn-ea"/>
              <a:cs typeface="+mn-cs"/>
            </a:endParaRPr>
          </a:p>
          <a:p>
            <a:endParaRPr lang="en-US" sz="1200" b="1" kern="1200" dirty="0">
              <a:solidFill>
                <a:schemeClr val="tx1"/>
              </a:solidFill>
              <a:latin typeface="Arial"/>
              <a:ea typeface="+mn-ea"/>
              <a:cs typeface="+mn-cs"/>
            </a:endParaRPr>
          </a:p>
          <a:p>
            <a:r>
              <a:rPr lang="en-US" sz="1200" b="1" kern="1200" dirty="0">
                <a:solidFill>
                  <a:schemeClr val="tx1"/>
                </a:solidFill>
                <a:latin typeface="Arial"/>
                <a:ea typeface="+mn-ea"/>
                <a:cs typeface="+mn-cs"/>
              </a:rPr>
              <a:t>Relevant customer examples:</a:t>
            </a:r>
          </a:p>
          <a:p>
            <a:pPr marL="171450" indent="-171450">
              <a:buFont typeface="Arial" charset="0"/>
              <a:buChar char="•"/>
            </a:pPr>
            <a:r>
              <a:rPr lang="en-US" sz="1200" b="0" kern="1200" dirty="0">
                <a:solidFill>
                  <a:schemeClr val="tx1"/>
                </a:solidFill>
                <a:latin typeface="Arial"/>
                <a:ea typeface="+mn-ea"/>
                <a:cs typeface="+mn-cs"/>
              </a:rPr>
              <a:t>This is an opportunity</a:t>
            </a:r>
            <a:r>
              <a:rPr lang="en-US" sz="1200" b="0" kern="1200" baseline="0" dirty="0">
                <a:solidFill>
                  <a:schemeClr val="tx1"/>
                </a:solidFill>
                <a:latin typeface="Arial"/>
                <a:ea typeface="+mn-ea"/>
                <a:cs typeface="+mn-cs"/>
              </a:rPr>
              <a:t> to pull in several customer names from across our customer base.</a:t>
            </a:r>
            <a:endParaRPr lang="en-US" sz="1200" b="0" kern="1200" dirty="0">
              <a:solidFill>
                <a:schemeClr val="tx1"/>
              </a:solidFill>
              <a:latin typeface="Arial"/>
              <a:ea typeface="+mn-ea"/>
              <a:cs typeface="+mn-cs"/>
            </a:endParaRPr>
          </a:p>
          <a:p>
            <a:endParaRPr lang="en-US" sz="1200" b="1" kern="1200" dirty="0">
              <a:solidFill>
                <a:schemeClr val="tx1"/>
              </a:solidFill>
              <a:latin typeface="Arial"/>
              <a:ea typeface="+mn-ea"/>
              <a:cs typeface="+mn-cs"/>
            </a:endParaRPr>
          </a:p>
          <a:p>
            <a:pPr marL="171450" indent="-171450">
              <a:buFont typeface="Arial" charset="0"/>
              <a:buChar char="•"/>
            </a:pPr>
            <a:r>
              <a:rPr lang="en-US" sz="1200" b="0" kern="1200" baseline="0" dirty="0">
                <a:solidFill>
                  <a:schemeClr val="tx1"/>
                </a:solidFill>
                <a:latin typeface="Arial"/>
                <a:ea typeface="+mn-ea"/>
                <a:cs typeface="+mn-cs"/>
              </a:rPr>
              <a:t>What is your current infrastructure footprint?</a:t>
            </a:r>
          </a:p>
          <a:p>
            <a:endParaRPr lang="en-US" sz="1200" b="0" kern="1200" dirty="0">
              <a:solidFill>
                <a:schemeClr val="tx1"/>
              </a:solidFill>
              <a:latin typeface="Arial"/>
              <a:ea typeface="+mn-ea"/>
              <a:cs typeface="+mn-cs"/>
            </a:endParaRPr>
          </a:p>
          <a:p>
            <a:r>
              <a:rPr lang="en-US" sz="1200" b="1" kern="1200" dirty="0">
                <a:solidFill>
                  <a:schemeClr val="tx1"/>
                </a:solidFill>
                <a:latin typeface="Arial"/>
                <a:ea typeface="+mn-ea"/>
                <a:cs typeface="+mn-cs"/>
              </a:rPr>
              <a:t>Other tips:</a:t>
            </a:r>
          </a:p>
          <a:p>
            <a:pPr marL="171450" indent="-171450">
              <a:buFont typeface="Arial" charset="0"/>
              <a:buChar char="•"/>
            </a:pPr>
            <a:r>
              <a:rPr lang="en-US" sz="1200" b="0" kern="1200" dirty="0">
                <a:solidFill>
                  <a:schemeClr val="tx1"/>
                </a:solidFill>
                <a:latin typeface="Arial"/>
                <a:ea typeface="+mn-ea"/>
                <a:cs typeface="+mn-cs"/>
              </a:rPr>
              <a:t>Not all customers have a global</a:t>
            </a:r>
            <a:r>
              <a:rPr lang="en-US" sz="1200" b="0" kern="1200" baseline="0" dirty="0">
                <a:solidFill>
                  <a:schemeClr val="tx1"/>
                </a:solidFill>
                <a:latin typeface="Arial"/>
                <a:ea typeface="+mn-ea"/>
                <a:cs typeface="+mn-cs"/>
              </a:rPr>
              <a:t> need.  Focusing these customers on the ability to build applications across AZs, discussing edge locations and other customer types here will be key.</a:t>
            </a:r>
          </a:p>
          <a:p>
            <a:pPr marL="171450" indent="-171450">
              <a:buFont typeface="Arial" charset="0"/>
              <a:buChar char="•"/>
            </a:pPr>
            <a:r>
              <a:rPr lang="en-US" sz="1200" b="0" kern="1200" baseline="0" dirty="0">
                <a:solidFill>
                  <a:schemeClr val="tx1"/>
                </a:solidFill>
                <a:latin typeface="Arial"/>
                <a:ea typeface="+mn-ea"/>
                <a:cs typeface="+mn-cs"/>
              </a:rPr>
              <a:t>Review the website to make sure this slide is updated with the correct public information.</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6</a:t>
            </a:fld>
            <a:endParaRPr lang="en-US" dirty="0"/>
          </a:p>
        </p:txBody>
      </p:sp>
    </p:spTree>
    <p:extLst>
      <p:ext uri="{BB962C8B-B14F-4D97-AF65-F5344CB8AC3E}">
        <p14:creationId xmlns:p14="http://schemas.microsoft.com/office/powerpoint/2010/main" val="2480230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9" name="Shape 5559"/>
          <p:cNvSpPr>
            <a:spLocks noGrp="1" noRot="1" noChangeAspect="1"/>
          </p:cNvSpPr>
          <p:nvPr>
            <p:ph type="sldImg"/>
          </p:nvPr>
        </p:nvSpPr>
        <p:spPr>
          <a:xfrm>
            <a:off x="381000" y="685800"/>
            <a:ext cx="6096000" cy="3429000"/>
          </a:xfrm>
          <a:prstGeom prst="rect">
            <a:avLst/>
          </a:prstGeom>
        </p:spPr>
        <p:txBody>
          <a:bodyPr/>
          <a:lstStyle/>
          <a:p>
            <a:endParaRPr/>
          </a:p>
        </p:txBody>
      </p:sp>
      <p:sp>
        <p:nvSpPr>
          <p:cNvPr id="5560" name="Shape 5560"/>
          <p:cNvSpPr>
            <a:spLocks noGrp="1"/>
          </p:cNvSpPr>
          <p:nvPr>
            <p:ph type="body" sz="quarter" idx="1"/>
          </p:nvPr>
        </p:nvSpPr>
        <p:spPr>
          <a:prstGeom prst="rect">
            <a:avLst/>
          </a:prstGeom>
        </p:spPr>
        <p:txBody>
          <a:bodyPr/>
          <a:lstStyle/>
          <a:p>
            <a:pPr marL="171450" indent="-171450">
              <a:buFont typeface="Arial" charset="0"/>
              <a:buChar char="•"/>
            </a:pPr>
            <a:endParaRPr lang="en-US" sz="2000" b="0" kern="1200" dirty="0">
              <a:solidFill>
                <a:schemeClr val="tx1"/>
              </a:solidFill>
              <a:latin typeface="Arial"/>
              <a:ea typeface="+mn-ea"/>
              <a:cs typeface="+mn-cs"/>
            </a:endParaRPr>
          </a:p>
          <a:p>
            <a:r>
              <a:rPr lang="en-US" sz="2000" b="1" kern="1200" dirty="0">
                <a:solidFill>
                  <a:schemeClr val="tx1"/>
                </a:solidFill>
                <a:latin typeface="Arial"/>
                <a:ea typeface="+mn-ea"/>
                <a:cs typeface="+mn-cs"/>
              </a:rPr>
              <a:t>Talking points:</a:t>
            </a:r>
          </a:p>
          <a:p>
            <a:pPr marL="171450" indent="-171450">
              <a:buFont typeface="Arial" charset="0"/>
              <a:buChar char="•"/>
            </a:pPr>
            <a:r>
              <a:rPr lang="en-US" sz="2000" b="0" kern="1200" baseline="0" dirty="0">
                <a:solidFill>
                  <a:schemeClr val="tx1"/>
                </a:solidFill>
                <a:latin typeface="Arial"/>
                <a:ea typeface="+mn-ea"/>
                <a:cs typeface="+mn-cs"/>
              </a:rPr>
              <a:t>There are </a:t>
            </a:r>
            <a:r>
              <a:rPr lang="en-US" sz="2000" b="1" kern="1200" baseline="0" dirty="0">
                <a:solidFill>
                  <a:schemeClr val="tx1"/>
                </a:solidFill>
                <a:latin typeface="Arial"/>
                <a:ea typeface="+mn-ea"/>
                <a:cs typeface="+mn-cs"/>
              </a:rPr>
              <a:t>182 ff products </a:t>
            </a:r>
            <a:r>
              <a:rPr lang="en-US" sz="2000" b="0" kern="1200" baseline="0" dirty="0">
                <a:solidFill>
                  <a:schemeClr val="tx1"/>
                </a:solidFill>
                <a:latin typeface="Arial"/>
                <a:ea typeface="+mn-ea"/>
                <a:cs typeface="+mn-cs"/>
              </a:rPr>
              <a:t>and services and SAs are here to provide guidance that support each customer to meet the desired outcome.  </a:t>
            </a:r>
          </a:p>
          <a:p>
            <a:pPr marL="171450" indent="-171450">
              <a:buFont typeface="Arial" charset="0"/>
              <a:buChar char="•"/>
            </a:pPr>
            <a:r>
              <a:rPr lang="en-US" sz="2000" b="1" kern="1200" baseline="0" dirty="0">
                <a:solidFill>
                  <a:schemeClr val="tx1"/>
                </a:solidFill>
                <a:latin typeface="Arial"/>
                <a:ea typeface="+mn-ea"/>
                <a:cs typeface="+mn-cs"/>
              </a:rPr>
              <a:t>Continually expanding </a:t>
            </a:r>
            <a:r>
              <a:rPr lang="en-US" sz="2000" b="0" kern="1200" baseline="0" dirty="0">
                <a:solidFill>
                  <a:schemeClr val="tx1"/>
                </a:solidFill>
                <a:latin typeface="Arial"/>
                <a:ea typeface="+mn-ea"/>
                <a:cs typeface="+mn-cs"/>
              </a:rPr>
              <a:t>our offerings to support any cloud workload</a:t>
            </a:r>
          </a:p>
          <a:p>
            <a:pPr marL="171450" indent="-171450">
              <a:buFont typeface="Arial" charset="0"/>
              <a:buChar char="•"/>
            </a:pPr>
            <a:r>
              <a:rPr lang="en-US" sz="2000" b="0" kern="1200" baseline="0" dirty="0">
                <a:solidFill>
                  <a:schemeClr val="tx1"/>
                </a:solidFill>
                <a:latin typeface="Arial"/>
                <a:ea typeface="+mn-ea"/>
                <a:cs typeface="+mn-cs"/>
              </a:rPr>
              <a:t>Customers can choose what is right for them, and use as much or as little AWS products as needed</a:t>
            </a:r>
          </a:p>
          <a:p>
            <a:pPr marL="171450" indent="-171450">
              <a:buFont typeface="Arial" charset="0"/>
              <a:buChar char="•"/>
            </a:pPr>
            <a:r>
              <a:rPr lang="en-US" sz="2000" b="0" kern="1200" baseline="0" dirty="0">
                <a:solidFill>
                  <a:schemeClr val="tx1"/>
                </a:solidFill>
                <a:latin typeface="Arial"/>
                <a:ea typeface="+mn-ea"/>
                <a:cs typeface="+mn-cs"/>
              </a:rPr>
              <a:t>Everything is built on </a:t>
            </a:r>
            <a:r>
              <a:rPr lang="en-US" sz="2000" b="1" kern="1200" baseline="0" dirty="0">
                <a:solidFill>
                  <a:schemeClr val="tx1"/>
                </a:solidFill>
                <a:latin typeface="Arial"/>
                <a:ea typeface="+mn-ea"/>
                <a:cs typeface="+mn-cs"/>
              </a:rPr>
              <a:t>core</a:t>
            </a:r>
            <a:r>
              <a:rPr lang="en-US" sz="2000" b="0" kern="1200" baseline="0" dirty="0">
                <a:solidFill>
                  <a:schemeClr val="tx1"/>
                </a:solidFill>
                <a:latin typeface="Arial"/>
                <a:ea typeface="+mn-ea"/>
                <a:cs typeface="+mn-cs"/>
              </a:rPr>
              <a:t> services such as Compute, Storage, Databases and Networking</a:t>
            </a:r>
          </a:p>
          <a:p>
            <a:pPr marL="171450" marR="0" lvl="0" indent="-171450" algn="l" defTabSz="731520" rtl="0" eaLnBrk="1" fontAlgn="auto" latinLnBrk="0" hangingPunct="1">
              <a:lnSpc>
                <a:spcPct val="100000"/>
              </a:lnSpc>
              <a:spcBef>
                <a:spcPts val="0"/>
              </a:spcBef>
              <a:spcAft>
                <a:spcPts val="0"/>
              </a:spcAft>
              <a:buClrTx/>
              <a:buSzTx/>
              <a:buFont typeface="Arial" charset="0"/>
              <a:buChar char="•"/>
              <a:tabLst/>
              <a:defRPr/>
            </a:pPr>
            <a:r>
              <a:rPr lang="en-US" sz="2000" b="0" kern="1200" baseline="0" dirty="0">
                <a:solidFill>
                  <a:schemeClr val="tx1"/>
                </a:solidFill>
                <a:latin typeface="Arial"/>
                <a:ea typeface="+mn-ea"/>
                <a:cs typeface="+mn-cs"/>
              </a:rPr>
              <a:t>Our database services offer several </a:t>
            </a:r>
            <a:r>
              <a:rPr lang="en-US" sz="2000" b="1" kern="1200" baseline="0" dirty="0">
                <a:solidFill>
                  <a:schemeClr val="tx1"/>
                </a:solidFill>
                <a:latin typeface="Arial"/>
                <a:ea typeface="+mn-ea"/>
                <a:cs typeface="+mn-cs"/>
              </a:rPr>
              <a:t>DB engines </a:t>
            </a:r>
            <a:r>
              <a:rPr lang="en-US" sz="2000" b="0" kern="1200" baseline="0" dirty="0">
                <a:solidFill>
                  <a:schemeClr val="tx1"/>
                </a:solidFill>
                <a:latin typeface="Arial"/>
                <a:ea typeface="+mn-ea"/>
                <a:cs typeface="+mn-cs"/>
              </a:rPr>
              <a:t>including MySQL, MSSQL, Oracle, PostgreSQL, etc. and include features such as multi-AZ replication, automatic backups, etc.</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sz="2000" b="0" kern="1200" baseline="0" dirty="0">
                <a:solidFill>
                  <a:schemeClr val="tx1"/>
                </a:solidFill>
                <a:latin typeface="Arial"/>
                <a:ea typeface="+mn-ea"/>
                <a:cs typeface="+mn-cs"/>
              </a:rPr>
              <a:t>Higher level product categories range from Analytics such as data warehousing to Enterprise Applications such as corporate email and virtual desktops.</a:t>
            </a:r>
          </a:p>
          <a:p>
            <a:pPr marL="171450" indent="-171450">
              <a:buFont typeface="Arial" charset="0"/>
              <a:buChar char="•"/>
            </a:pPr>
            <a:r>
              <a:rPr lang="en-US" sz="2000" b="0" kern="1200" baseline="0" dirty="0">
                <a:solidFill>
                  <a:schemeClr val="tx1"/>
                </a:solidFill>
                <a:latin typeface="Arial"/>
                <a:ea typeface="+mn-ea"/>
                <a:cs typeface="+mn-cs"/>
              </a:rPr>
              <a:t>professional services and support.</a:t>
            </a:r>
          </a:p>
          <a:p>
            <a:pPr marL="171450" marR="0" lvl="0" indent="-171450" algn="l" defTabSz="731520" rtl="0" eaLnBrk="1" fontAlgn="auto" latinLnBrk="0" hangingPunct="1">
              <a:lnSpc>
                <a:spcPct val="100000"/>
              </a:lnSpc>
              <a:spcBef>
                <a:spcPts val="0"/>
              </a:spcBef>
              <a:spcAft>
                <a:spcPts val="0"/>
              </a:spcAft>
              <a:buClrTx/>
              <a:buSzTx/>
              <a:buFont typeface="Arial" charset="0"/>
              <a:buChar char="•"/>
              <a:tabLst/>
              <a:defRPr/>
            </a:pPr>
            <a:r>
              <a:rPr lang="en-US" sz="2000" b="0" kern="1200" baseline="0" dirty="0">
                <a:solidFill>
                  <a:schemeClr val="tx1"/>
                </a:solidFill>
                <a:latin typeface="Arial"/>
                <a:ea typeface="+mn-ea"/>
                <a:cs typeface="+mn-cs"/>
              </a:rPr>
              <a:t>Customers can leverage higher level services to remove undifferentiated heavy lifting, or continue to operate with core/primitive services to function as they have in the past</a:t>
            </a:r>
          </a:p>
          <a:p>
            <a:pPr marL="171450" indent="-171450">
              <a:buFont typeface="Arial" charset="0"/>
              <a:buChar char="•"/>
            </a:pPr>
            <a:r>
              <a:rPr lang="en-US" sz="2000" b="0" kern="1200" baseline="0" dirty="0">
                <a:solidFill>
                  <a:schemeClr val="tx1"/>
                </a:solidFill>
                <a:latin typeface="Arial"/>
                <a:ea typeface="+mn-ea"/>
                <a:cs typeface="+mn-cs"/>
              </a:rPr>
              <a:t>For commercial products, we have a larger partner ecosystem which offers technologies and tools from partners like F5, Cisco, etc.</a:t>
            </a:r>
            <a:endParaRPr lang="en-US" sz="2000" b="0" kern="1200" dirty="0">
              <a:solidFill>
                <a:schemeClr val="tx1"/>
              </a:solidFill>
              <a:latin typeface="Arial"/>
              <a:ea typeface="+mn-ea"/>
              <a:cs typeface="+mn-cs"/>
            </a:endParaRPr>
          </a:p>
          <a:p>
            <a:endParaRPr lang="en-US" sz="2000" b="1" kern="1200" dirty="0">
              <a:solidFill>
                <a:schemeClr val="tx1"/>
              </a:solidFill>
              <a:latin typeface="Arial"/>
              <a:ea typeface="+mn-ea"/>
              <a:cs typeface="+mn-cs"/>
            </a:endParaRPr>
          </a:p>
          <a:p>
            <a:r>
              <a:rPr lang="en-US" sz="2000" b="1" kern="1200" dirty="0">
                <a:solidFill>
                  <a:schemeClr val="tx1"/>
                </a:solidFill>
                <a:latin typeface="Arial"/>
                <a:ea typeface="+mn-ea"/>
                <a:cs typeface="+mn-cs"/>
              </a:rPr>
              <a:t>Relevant customer examples:</a:t>
            </a:r>
          </a:p>
          <a:p>
            <a:pPr marL="171450" indent="-171450">
              <a:buFont typeface="Arial" charset="0"/>
              <a:buChar char="•"/>
            </a:pPr>
            <a:r>
              <a:rPr lang="en-US" sz="2000" b="0" kern="1200" dirty="0">
                <a:solidFill>
                  <a:schemeClr val="tx1"/>
                </a:solidFill>
                <a:latin typeface="Arial"/>
                <a:ea typeface="+mn-ea"/>
                <a:cs typeface="+mn-cs"/>
              </a:rPr>
              <a:t>Identify</a:t>
            </a:r>
            <a:r>
              <a:rPr lang="en-US" sz="2000" b="0" kern="1200" baseline="0" dirty="0">
                <a:solidFill>
                  <a:schemeClr val="tx1"/>
                </a:solidFill>
                <a:latin typeface="Arial"/>
                <a:ea typeface="+mn-ea"/>
                <a:cs typeface="+mn-cs"/>
              </a:rPr>
              <a:t> at least one other AWS customer that is relevant to this customer, and give details on a solution they’re running on AWS.</a:t>
            </a:r>
            <a:endParaRPr lang="en-US" sz="2000" b="0" kern="1200" dirty="0">
              <a:solidFill>
                <a:schemeClr val="tx1"/>
              </a:solidFill>
              <a:latin typeface="Arial"/>
              <a:ea typeface="+mn-ea"/>
              <a:cs typeface="+mn-cs"/>
            </a:endParaRPr>
          </a:p>
          <a:p>
            <a:endParaRPr lang="en-US" sz="2000" b="1" kern="1200" dirty="0">
              <a:solidFill>
                <a:schemeClr val="tx1"/>
              </a:solidFill>
              <a:latin typeface="Arial"/>
              <a:ea typeface="+mn-ea"/>
              <a:cs typeface="+mn-cs"/>
            </a:endParaRPr>
          </a:p>
          <a:p>
            <a:r>
              <a:rPr lang="en-US" sz="2000" b="1" kern="1200" dirty="0">
                <a:solidFill>
                  <a:schemeClr val="tx1"/>
                </a:solidFill>
                <a:latin typeface="Arial"/>
                <a:ea typeface="+mn-ea"/>
                <a:cs typeface="+mn-cs"/>
              </a:rPr>
              <a:t>Conversations topics:</a:t>
            </a:r>
          </a:p>
          <a:p>
            <a:pPr marL="171450" indent="-171450">
              <a:buFont typeface="Arial" charset="0"/>
              <a:buChar char="•"/>
            </a:pPr>
            <a:r>
              <a:rPr lang="en-US" sz="2000" b="0" kern="1200" dirty="0">
                <a:solidFill>
                  <a:schemeClr val="tx1"/>
                </a:solidFill>
                <a:latin typeface="Arial"/>
                <a:ea typeface="+mn-ea"/>
                <a:cs typeface="+mn-cs"/>
              </a:rPr>
              <a:t>What</a:t>
            </a:r>
            <a:r>
              <a:rPr lang="en-US" sz="2000" b="0" kern="1200" baseline="0" dirty="0">
                <a:solidFill>
                  <a:schemeClr val="tx1"/>
                </a:solidFill>
                <a:latin typeface="Arial"/>
                <a:ea typeface="+mn-ea"/>
                <a:cs typeface="+mn-cs"/>
              </a:rPr>
              <a:t> kind of technologies and solutions are you leveraging today? </a:t>
            </a:r>
          </a:p>
          <a:p>
            <a:pPr marL="171450" indent="-171450">
              <a:buFont typeface="Arial" charset="0"/>
              <a:buChar char="•"/>
            </a:pPr>
            <a:r>
              <a:rPr lang="en-US" sz="2000" b="0" kern="1200" baseline="0" dirty="0">
                <a:solidFill>
                  <a:schemeClr val="tx1"/>
                </a:solidFill>
                <a:latin typeface="Arial"/>
                <a:ea typeface="+mn-ea"/>
                <a:cs typeface="+mn-cs"/>
              </a:rPr>
              <a:t>Where areas are working well for you, and which aren’t?</a:t>
            </a:r>
          </a:p>
          <a:p>
            <a:pPr marL="171450" marR="0" lvl="0" indent="-171450" algn="l" defTabSz="731520" rtl="0" eaLnBrk="1" fontAlgn="auto" latinLnBrk="0" hangingPunct="1">
              <a:lnSpc>
                <a:spcPct val="100000"/>
              </a:lnSpc>
              <a:spcBef>
                <a:spcPts val="0"/>
              </a:spcBef>
              <a:spcAft>
                <a:spcPts val="0"/>
              </a:spcAft>
              <a:buClrTx/>
              <a:buSzTx/>
              <a:buFont typeface="Arial" charset="0"/>
              <a:buChar char="•"/>
              <a:tabLst/>
              <a:defRPr/>
            </a:pPr>
            <a:r>
              <a:rPr lang="en-US" sz="2000" b="0" kern="1200" baseline="0" dirty="0">
                <a:solidFill>
                  <a:schemeClr val="tx1"/>
                </a:solidFill>
                <a:latin typeface="Arial"/>
                <a:ea typeface="+mn-ea"/>
                <a:cs typeface="+mn-cs"/>
              </a:rPr>
              <a:t>What functionality or capabilities are you interested in?</a:t>
            </a:r>
            <a:r>
              <a:rPr lang="en-US" sz="2000" b="0" kern="1200" dirty="0">
                <a:solidFill>
                  <a:schemeClr val="tx1"/>
                </a:solidFill>
                <a:latin typeface="Arial"/>
                <a:ea typeface="+mn-ea"/>
                <a:cs typeface="+mn-cs"/>
              </a:rPr>
              <a:t> </a:t>
            </a:r>
            <a:endParaRPr lang="en-US" sz="2000" b="0" kern="1200" baseline="0" dirty="0">
              <a:solidFill>
                <a:schemeClr val="tx1"/>
              </a:solidFill>
              <a:latin typeface="Arial"/>
              <a:ea typeface="+mn-ea"/>
              <a:cs typeface="+mn-cs"/>
            </a:endParaRPr>
          </a:p>
          <a:p>
            <a:pPr marL="171450" indent="-171450">
              <a:buFont typeface="Arial" charset="0"/>
              <a:buChar char="•"/>
            </a:pPr>
            <a:r>
              <a:rPr lang="en-US" sz="2000" b="0" kern="1200" baseline="0" dirty="0">
                <a:solidFill>
                  <a:schemeClr val="tx1"/>
                </a:solidFill>
                <a:latin typeface="Arial"/>
                <a:ea typeface="+mn-ea"/>
                <a:cs typeface="+mn-cs"/>
              </a:rPr>
              <a:t>Do you have resources that spend time working on non-business related tasks (managing backups, storage admins, etc.)</a:t>
            </a:r>
            <a:endParaRPr lang="en-US" sz="2000" b="0" kern="1200" dirty="0">
              <a:solidFill>
                <a:schemeClr val="tx1"/>
              </a:solidFill>
              <a:latin typeface="Arial"/>
              <a:ea typeface="+mn-ea"/>
              <a:cs typeface="+mn-cs"/>
            </a:endParaRPr>
          </a:p>
          <a:p>
            <a:endParaRPr lang="en-US" sz="2000" b="0" kern="1200" dirty="0">
              <a:solidFill>
                <a:schemeClr val="tx1"/>
              </a:solidFill>
              <a:latin typeface="Arial"/>
              <a:ea typeface="+mn-ea"/>
              <a:cs typeface="+mn-cs"/>
            </a:endParaRPr>
          </a:p>
          <a:p>
            <a:r>
              <a:rPr lang="en-US" sz="2000" b="1" kern="1200" dirty="0">
                <a:solidFill>
                  <a:schemeClr val="tx1"/>
                </a:solidFill>
                <a:latin typeface="Arial"/>
                <a:ea typeface="+mn-ea"/>
                <a:cs typeface="+mn-cs"/>
              </a:rPr>
              <a:t>Other tips:</a:t>
            </a:r>
          </a:p>
          <a:p>
            <a:pPr marL="171450" indent="-171450">
              <a:buFont typeface="Arial" charset="0"/>
              <a:buChar char="•"/>
            </a:pPr>
            <a:r>
              <a:rPr lang="en-US" sz="2000" b="0" kern="1200" dirty="0">
                <a:solidFill>
                  <a:schemeClr val="tx1"/>
                </a:solidFill>
                <a:latin typeface="Arial"/>
                <a:ea typeface="+mn-ea"/>
                <a:cs typeface="+mn-cs"/>
              </a:rPr>
              <a:t>This slide can be daunting at first glance,</a:t>
            </a:r>
            <a:r>
              <a:rPr lang="en-US" sz="2000" b="0" kern="1200" baseline="0" dirty="0">
                <a:solidFill>
                  <a:schemeClr val="tx1"/>
                </a:solidFill>
                <a:latin typeface="Arial"/>
                <a:ea typeface="+mn-ea"/>
                <a:cs typeface="+mn-cs"/>
              </a:rPr>
              <a:t> but is very powerful in telling our breadth and depth.  </a:t>
            </a:r>
          </a:p>
          <a:p>
            <a:pPr marL="171450" indent="-171450">
              <a:buFont typeface="Arial" charset="0"/>
              <a:buChar char="•"/>
            </a:pPr>
            <a:r>
              <a:rPr lang="en-US" sz="2000" b="0" kern="1200" baseline="0" dirty="0">
                <a:solidFill>
                  <a:schemeClr val="tx1"/>
                </a:solidFill>
                <a:latin typeface="Arial"/>
                <a:ea typeface="+mn-ea"/>
                <a:cs typeface="+mn-cs"/>
              </a:rPr>
              <a:t>Take notice that there are no product name references here.  We are abstracting our service/product names here, and driving toward the technology area that resonates with the customer</a:t>
            </a:r>
          </a:p>
          <a:p>
            <a:pPr marL="171450" indent="-171450">
              <a:buFont typeface="Arial" charset="0"/>
              <a:buChar char="•"/>
            </a:pPr>
            <a:r>
              <a:rPr lang="en-US" sz="2000" b="0" kern="1200" baseline="0" dirty="0">
                <a:solidFill>
                  <a:schemeClr val="tx1"/>
                </a:solidFill>
                <a:latin typeface="Arial"/>
                <a:ea typeface="+mn-ea"/>
                <a:cs typeface="+mn-cs"/>
              </a:rPr>
              <a:t>Go into the meeting knowing some technologies that the customer uses.  This will require some prep work.</a:t>
            </a:r>
          </a:p>
          <a:p>
            <a:pPr marL="171450" indent="-171450">
              <a:buFont typeface="Arial" charset="0"/>
              <a:buChar char="•"/>
            </a:pPr>
            <a:r>
              <a:rPr lang="en-US" sz="2000" b="0" kern="1200" dirty="0">
                <a:solidFill>
                  <a:schemeClr val="tx1"/>
                </a:solidFill>
                <a:latin typeface="Arial"/>
                <a:ea typeface="+mn-ea"/>
                <a:cs typeface="+mn-cs"/>
              </a:rPr>
              <a:t>Take a look at how Andy covered this topic, https://youtu.be/1IxDLeFQKPk?t=532 . You can start from the bottom left and move across. Talk about not just the broad number of categories here, but that there is depth in each of these. </a:t>
            </a:r>
          </a:p>
          <a:p>
            <a:pPr marL="171450" indent="-171450">
              <a:buFont typeface="Arial" charset="0"/>
              <a:buChar char="•"/>
            </a:pPr>
            <a:r>
              <a:rPr lang="en-US" sz="2000" b="0" kern="1200" dirty="0">
                <a:solidFill>
                  <a:schemeClr val="tx1"/>
                </a:solidFill>
                <a:latin typeface="Arial"/>
                <a:ea typeface="+mn-ea"/>
                <a:cs typeface="+mn-cs"/>
              </a:rPr>
              <a:t>Be able to talk to these</a:t>
            </a:r>
            <a:r>
              <a:rPr lang="en-US" sz="2000" b="0" kern="1200" baseline="0" dirty="0">
                <a:solidFill>
                  <a:schemeClr val="tx1"/>
                </a:solidFill>
                <a:latin typeface="Arial"/>
                <a:ea typeface="+mn-ea"/>
                <a:cs typeface="+mn-cs"/>
              </a:rPr>
              <a:t> services at a high-level using Level 100 Services Wiki (</a:t>
            </a:r>
            <a:r>
              <a:rPr lang="en-US" sz="2000" b="1" kern="1200" baseline="0" dirty="0">
                <a:solidFill>
                  <a:schemeClr val="tx1"/>
                </a:solidFill>
                <a:latin typeface="Arial"/>
                <a:ea typeface="+mn-ea"/>
                <a:cs typeface="+mn-cs"/>
              </a:rPr>
              <a:t>https://w.amazon.com/bin/view/SA_Onboarding_Level_100_Technical_Product_Content_and_Resources/</a:t>
            </a:r>
            <a:r>
              <a:rPr lang="en-US" sz="2000" b="0" kern="1200" baseline="0" dirty="0">
                <a:solidFill>
                  <a:schemeClr val="tx1"/>
                </a:solidFill>
                <a:latin typeface="Arial"/>
                <a:ea typeface="+mn-ea"/>
                <a:cs typeface="+mn-cs"/>
              </a:rPr>
              <a:t>),</a:t>
            </a:r>
            <a:r>
              <a:rPr lang="en-US" sz="2000" b="1" kern="1200" baseline="0" dirty="0">
                <a:solidFill>
                  <a:schemeClr val="tx1"/>
                </a:solidFill>
                <a:latin typeface="Arial"/>
                <a:ea typeface="+mn-ea"/>
                <a:cs typeface="+mn-cs"/>
              </a:rPr>
              <a:t> </a:t>
            </a:r>
            <a:r>
              <a:rPr lang="en-US" sz="2000" b="0" kern="1200" baseline="0" dirty="0">
                <a:solidFill>
                  <a:schemeClr val="tx1"/>
                </a:solidFill>
                <a:latin typeface="Arial"/>
                <a:ea typeface="+mn-ea"/>
                <a:cs typeface="+mn-cs"/>
              </a:rPr>
              <a:t>or AWS Tech Professional Course (</a:t>
            </a:r>
            <a:r>
              <a:rPr lang="en-US" sz="2000" b="1" kern="1200" baseline="0" dirty="0">
                <a:solidFill>
                  <a:schemeClr val="tx1"/>
                </a:solidFill>
                <a:latin typeface="Arial"/>
                <a:ea typeface="+mn-ea"/>
                <a:cs typeface="+mn-cs"/>
              </a:rPr>
              <a:t>https://</a:t>
            </a:r>
            <a:r>
              <a:rPr lang="en-US" sz="2000" b="1" kern="1200" baseline="0" dirty="0" err="1">
                <a:solidFill>
                  <a:schemeClr val="tx1"/>
                </a:solidFill>
                <a:latin typeface="Arial"/>
                <a:ea typeface="+mn-ea"/>
                <a:cs typeface="+mn-cs"/>
              </a:rPr>
              <a:t>kiku.aws.training</a:t>
            </a:r>
            <a:r>
              <a:rPr lang="en-US" sz="2000" b="1" kern="1200" baseline="0" dirty="0">
                <a:solidFill>
                  <a:schemeClr val="tx1"/>
                </a:solidFill>
                <a:latin typeface="Arial"/>
                <a:ea typeface="+mn-ea"/>
                <a:cs typeface="+mn-cs"/>
              </a:rPr>
              <a:t>/Details/</a:t>
            </a:r>
            <a:r>
              <a:rPr lang="en-US" sz="2000" b="1" kern="1200" baseline="0" dirty="0" err="1">
                <a:solidFill>
                  <a:schemeClr val="tx1"/>
                </a:solidFill>
                <a:latin typeface="Arial"/>
                <a:ea typeface="+mn-ea"/>
                <a:cs typeface="+mn-cs"/>
              </a:rPr>
              <a:t>Curriculum?id</a:t>
            </a:r>
            <a:r>
              <a:rPr lang="en-US" sz="2000" b="1" kern="1200" baseline="0" dirty="0">
                <a:solidFill>
                  <a:schemeClr val="tx1"/>
                </a:solidFill>
                <a:latin typeface="Arial"/>
                <a:ea typeface="+mn-ea"/>
                <a:cs typeface="+mn-cs"/>
              </a:rPr>
              <a:t>=45423).</a:t>
            </a:r>
          </a:p>
          <a:p>
            <a:pPr marL="171450" indent="-171450">
              <a:buFont typeface="Arial" charset="0"/>
              <a:buChar char="•"/>
            </a:pPr>
            <a:r>
              <a:rPr lang="en-US" sz="2000" b="0" kern="1200" baseline="0" dirty="0">
                <a:solidFill>
                  <a:schemeClr val="tx1"/>
                </a:solidFill>
                <a:latin typeface="Arial"/>
                <a:ea typeface="+mn-ea"/>
                <a:cs typeface="+mn-cs"/>
              </a:rPr>
              <a:t>If you don’t have the answer to a question about a specific service remember to handle it gracefully. For example, indicate to the customer that you don’t know the answer (never lie) and say you will follow-up with a specialist and get back to them. And actually get back to them as if it were a real-world scenario.</a:t>
            </a:r>
          </a:p>
          <a:p>
            <a:endParaRPr dirty="0"/>
          </a:p>
        </p:txBody>
      </p:sp>
    </p:spTree>
    <p:extLst>
      <p:ext uri="{BB962C8B-B14F-4D97-AF65-F5344CB8AC3E}">
        <p14:creationId xmlns:p14="http://schemas.microsoft.com/office/powerpoint/2010/main" val="3859211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 name="Shape 4792"/>
          <p:cNvSpPr>
            <a:spLocks noGrp="1" noRot="1" noChangeAspect="1"/>
          </p:cNvSpPr>
          <p:nvPr>
            <p:ph type="sldImg"/>
          </p:nvPr>
        </p:nvSpPr>
        <p:spPr>
          <a:xfrm>
            <a:off x="381000" y="685800"/>
            <a:ext cx="6096000" cy="3429000"/>
          </a:xfrm>
          <a:prstGeom prst="rect">
            <a:avLst/>
          </a:prstGeom>
        </p:spPr>
        <p:txBody>
          <a:bodyPr/>
          <a:lstStyle/>
          <a:p>
            <a:endParaRPr/>
          </a:p>
        </p:txBody>
      </p:sp>
      <p:sp>
        <p:nvSpPr>
          <p:cNvPr id="4793" name="Shape 4793"/>
          <p:cNvSpPr>
            <a:spLocks noGrp="1"/>
          </p:cNvSpPr>
          <p:nvPr>
            <p:ph type="body" sz="quarter" idx="1"/>
          </p:nvPr>
        </p:nvSpPr>
        <p:spPr>
          <a:prstGeom prst="rect">
            <a:avLst/>
          </a:prstGeom>
        </p:spPr>
        <p:txBody>
          <a:bodyPr/>
          <a:lstStyle/>
          <a:p>
            <a:r>
              <a:rPr lang="en-US" sz="1920" b="1" i="0" kern="1200" dirty="0">
                <a:solidFill>
                  <a:schemeClr val="tx1"/>
                </a:solidFill>
                <a:effectLst/>
                <a:latin typeface="Amazon Ember Regular" charset="0"/>
                <a:ea typeface="+mn-ea"/>
                <a:cs typeface="+mn-cs"/>
              </a:rPr>
              <a:t>What are we trying to articulate on this slide:</a:t>
            </a:r>
            <a:endParaRPr lang="en-US" sz="1920" b="0" i="0" kern="1200" dirty="0">
              <a:solidFill>
                <a:schemeClr val="tx1"/>
              </a:solidFill>
              <a:effectLst/>
              <a:latin typeface="Amazon Ember Regular" charset="0"/>
              <a:ea typeface="+mn-ea"/>
              <a:cs typeface="+mn-cs"/>
            </a:endParaRPr>
          </a:p>
          <a:p>
            <a:pPr marL="342900" lvl="0" indent="-342900">
              <a:buFont typeface="Arial" panose="020B0604020202020204" pitchFamily="34" charset="0"/>
              <a:buChar char="•"/>
            </a:pPr>
            <a:r>
              <a:rPr lang="en-US" sz="1920" b="1" i="0" kern="1200" dirty="0">
                <a:solidFill>
                  <a:schemeClr val="tx1"/>
                </a:solidFill>
                <a:effectLst/>
                <a:latin typeface="Amazon Ember Regular" charset="0"/>
                <a:ea typeface="+mn-ea"/>
                <a:cs typeface="+mn-cs"/>
              </a:rPr>
              <a:t>Security</a:t>
            </a:r>
            <a:r>
              <a:rPr lang="en-US" sz="1920" b="0" i="0" kern="1200" dirty="0">
                <a:solidFill>
                  <a:schemeClr val="tx1"/>
                </a:solidFill>
                <a:effectLst/>
                <a:latin typeface="Amazon Ember Regular" charset="0"/>
                <a:ea typeface="+mn-ea"/>
                <a:cs typeface="+mn-cs"/>
              </a:rPr>
              <a:t> is our number </a:t>
            </a:r>
            <a:r>
              <a:rPr lang="en-US" sz="1920" b="1" i="0" kern="1200" dirty="0">
                <a:solidFill>
                  <a:schemeClr val="tx1"/>
                </a:solidFill>
                <a:effectLst/>
                <a:latin typeface="Amazon Ember Regular" charset="0"/>
                <a:ea typeface="+mn-ea"/>
                <a:cs typeface="+mn-cs"/>
              </a:rPr>
              <a:t>1 priorit</a:t>
            </a:r>
            <a:r>
              <a:rPr lang="en-US" sz="1920" b="0" i="0" kern="1200" dirty="0">
                <a:solidFill>
                  <a:schemeClr val="tx1"/>
                </a:solidFill>
                <a:effectLst/>
                <a:latin typeface="Amazon Ember Regular" charset="0"/>
                <a:ea typeface="+mn-ea"/>
                <a:cs typeface="+mn-cs"/>
              </a:rPr>
              <a:t>y, and the AWS Cloud has been architected to be one of the most flexible and secure cloud environments available.</a:t>
            </a:r>
          </a:p>
          <a:p>
            <a:pPr marL="342900" lvl="0" indent="-342900">
              <a:buFont typeface="Arial" panose="020B0604020202020204" pitchFamily="34" charset="0"/>
              <a:buChar char="•"/>
            </a:pPr>
            <a:r>
              <a:rPr lang="en-US" sz="1920" b="0" i="0" kern="1200" dirty="0">
                <a:solidFill>
                  <a:schemeClr val="tx1"/>
                </a:solidFill>
                <a:effectLst/>
                <a:latin typeface="Amazon Ember Regular" charset="0"/>
                <a:ea typeface="+mn-ea"/>
                <a:cs typeface="+mn-cs"/>
              </a:rPr>
              <a:t>The Shared Responsibility Model – We take care of security </a:t>
            </a:r>
            <a:r>
              <a:rPr lang="en-US" sz="1920" b="1" i="0" kern="1200" dirty="0">
                <a:solidFill>
                  <a:schemeClr val="tx1"/>
                </a:solidFill>
                <a:effectLst/>
                <a:latin typeface="Amazon Ember Regular" charset="0"/>
                <a:ea typeface="+mn-ea"/>
                <a:cs typeface="+mn-cs"/>
              </a:rPr>
              <a:t>of the cloud. </a:t>
            </a:r>
            <a:r>
              <a:rPr lang="en-US" sz="1920" b="0" i="0" kern="1200" dirty="0">
                <a:solidFill>
                  <a:schemeClr val="tx1"/>
                </a:solidFill>
                <a:effectLst/>
                <a:latin typeface="Amazon Ember Regular" charset="0"/>
                <a:ea typeface="+mn-ea"/>
                <a:cs typeface="+mn-cs"/>
              </a:rPr>
              <a:t>This is the physical infrastructure, the facilities, the actual compute and building blocks.</a:t>
            </a:r>
          </a:p>
          <a:p>
            <a:pPr marL="342900" lvl="0" indent="-342900">
              <a:buFont typeface="Arial" panose="020B0604020202020204" pitchFamily="34" charset="0"/>
              <a:buChar char="•"/>
            </a:pPr>
            <a:r>
              <a:rPr lang="en-US" sz="1920" b="0" i="0" kern="1200" dirty="0">
                <a:solidFill>
                  <a:schemeClr val="tx1"/>
                </a:solidFill>
                <a:effectLst/>
                <a:latin typeface="Amazon Ember Regular" charset="0"/>
                <a:ea typeface="+mn-ea"/>
                <a:cs typeface="+mn-cs"/>
              </a:rPr>
              <a:t>You, as a customer, take care of security </a:t>
            </a:r>
            <a:r>
              <a:rPr lang="en-US" sz="1920" b="1" i="0" kern="1200" dirty="0">
                <a:solidFill>
                  <a:schemeClr val="tx1"/>
                </a:solidFill>
                <a:effectLst/>
                <a:latin typeface="Amazon Ember Regular" charset="0"/>
                <a:ea typeface="+mn-ea"/>
                <a:cs typeface="+mn-cs"/>
              </a:rPr>
              <a:t>in the cloud. </a:t>
            </a:r>
            <a:r>
              <a:rPr lang="en-US" sz="1920" b="0" i="0" kern="1200" dirty="0">
                <a:solidFill>
                  <a:schemeClr val="tx1"/>
                </a:solidFill>
                <a:effectLst/>
                <a:latin typeface="Amazon Ember Regular" charset="0"/>
                <a:ea typeface="+mn-ea"/>
                <a:cs typeface="+mn-cs"/>
              </a:rPr>
              <a:t>This means you secure workloads and applications that you deploy onto the cloud. This means that you have the flexibility to put more emphasis on security of sensitive data, and adjust as needed in areas where you have less concern.</a:t>
            </a:r>
          </a:p>
          <a:p>
            <a:pPr marL="342900" lvl="0" indent="-342900">
              <a:buFont typeface="Arial" panose="020B0604020202020204" pitchFamily="34" charset="0"/>
              <a:buChar char="•"/>
            </a:pPr>
            <a:r>
              <a:rPr lang="en-US" sz="1920" b="0" i="0" kern="1200" dirty="0">
                <a:solidFill>
                  <a:schemeClr val="tx1"/>
                </a:solidFill>
                <a:effectLst/>
                <a:latin typeface="Amazon Ember Regular" charset="0"/>
                <a:ea typeface="+mn-ea"/>
                <a:cs typeface="+mn-cs"/>
              </a:rPr>
              <a:t>GDPR &amp; PII</a:t>
            </a:r>
          </a:p>
          <a:p>
            <a:pPr marL="342900" lvl="0" indent="-342900">
              <a:buFont typeface="Arial" panose="020B0604020202020204" pitchFamily="34" charset="0"/>
              <a:buChar char="•"/>
            </a:pPr>
            <a:endParaRPr lang="en-US" sz="1920" b="0" i="0" kern="1200" dirty="0">
              <a:solidFill>
                <a:schemeClr val="tx1"/>
              </a:solidFill>
              <a:effectLst/>
              <a:latin typeface="Amazon Ember Regular" charset="0"/>
              <a:ea typeface="+mn-ea"/>
              <a:cs typeface="+mn-cs"/>
            </a:endParaRPr>
          </a:p>
          <a:p>
            <a:pPr marL="342900" lvl="0" indent="-342900">
              <a:buFont typeface="Arial" panose="020B0604020202020204" pitchFamily="34" charset="0"/>
              <a:buChar char="•"/>
            </a:pPr>
            <a:endParaRPr lang="en-US" sz="1920" b="0" i="0" kern="1200" dirty="0">
              <a:solidFill>
                <a:schemeClr val="tx1"/>
              </a:solidFill>
              <a:effectLst/>
              <a:latin typeface="Amazon Ember Regular" charset="0"/>
              <a:ea typeface="+mn-ea"/>
              <a:cs typeface="+mn-cs"/>
            </a:endParaRPr>
          </a:p>
          <a:p>
            <a:r>
              <a:rPr lang="en-US" sz="1920" b="1" i="0" kern="1200" dirty="0">
                <a:solidFill>
                  <a:schemeClr val="tx1"/>
                </a:solidFill>
                <a:effectLst/>
                <a:latin typeface="Amazon Ember Regular" charset="0"/>
                <a:ea typeface="+mn-ea"/>
                <a:cs typeface="+mn-cs"/>
              </a:rPr>
              <a:t>Relevant customer examples:</a:t>
            </a:r>
            <a:endParaRPr lang="en-US" sz="1920" b="0" i="0" kern="1200" dirty="0">
              <a:solidFill>
                <a:schemeClr val="tx1"/>
              </a:solidFill>
              <a:effectLst/>
              <a:latin typeface="Amazon Ember Regular" charset="0"/>
              <a:ea typeface="+mn-ea"/>
              <a:cs typeface="+mn-cs"/>
            </a:endParaRPr>
          </a:p>
          <a:p>
            <a:pPr marL="342900" lvl="0" indent="-342900">
              <a:buFont typeface="Arial" panose="020B0604020202020204" pitchFamily="34" charset="0"/>
              <a:buChar char="•"/>
            </a:pPr>
            <a:r>
              <a:rPr lang="en-US" sz="1920" b="0" i="0" kern="1200" dirty="0">
                <a:solidFill>
                  <a:schemeClr val="tx1"/>
                </a:solidFill>
                <a:effectLst/>
                <a:latin typeface="Amazon Ember Regular" charset="0"/>
                <a:ea typeface="+mn-ea"/>
                <a:cs typeface="+mn-cs"/>
              </a:rPr>
              <a:t>"When you’re in telehealth and you touch protected health information, </a:t>
            </a:r>
            <a:r>
              <a:rPr lang="en-US" sz="1920" b="1" i="0" kern="1200" dirty="0">
                <a:solidFill>
                  <a:schemeClr val="tx1"/>
                </a:solidFill>
                <a:effectLst/>
                <a:latin typeface="Amazon Ember Regular" charset="0"/>
                <a:ea typeface="+mn-ea"/>
                <a:cs typeface="+mn-cs"/>
              </a:rPr>
              <a:t>security is paramount</a:t>
            </a:r>
            <a:r>
              <a:rPr lang="en-US" sz="1920" b="0" i="0" kern="1200" dirty="0">
                <a:solidFill>
                  <a:schemeClr val="tx1"/>
                </a:solidFill>
                <a:effectLst/>
                <a:latin typeface="Amazon Ember Regular" charset="0"/>
                <a:ea typeface="+mn-ea"/>
                <a:cs typeface="+mn-cs"/>
              </a:rPr>
              <a:t>. AWS is absolutely critical to do what we do today. Security and compliance are table stakes. If you don’t have those, the rest doesn’t matter." - Cory Costley, Chief Product Officer, </a:t>
            </a:r>
            <a:r>
              <a:rPr lang="en-US" sz="1920" b="0" i="0" kern="1200" dirty="0" err="1">
                <a:solidFill>
                  <a:schemeClr val="tx1"/>
                </a:solidFill>
                <a:effectLst/>
                <a:latin typeface="Amazon Ember Regular" charset="0"/>
                <a:ea typeface="+mn-ea"/>
                <a:cs typeface="+mn-cs"/>
              </a:rPr>
              <a:t>Avizia</a:t>
            </a:r>
            <a:endParaRPr lang="en-US" sz="1920" b="0" i="0" kern="1200" dirty="0">
              <a:solidFill>
                <a:schemeClr val="tx1"/>
              </a:solidFill>
              <a:effectLst/>
              <a:latin typeface="Amazon Ember Regular" charset="0"/>
              <a:ea typeface="+mn-ea"/>
              <a:cs typeface="+mn-cs"/>
            </a:endParaRPr>
          </a:p>
          <a:p>
            <a:pPr marL="342900" lvl="0" indent="-342900">
              <a:buFont typeface="Arial" panose="020B0604020202020204" pitchFamily="34" charset="0"/>
              <a:buChar char="•"/>
            </a:pPr>
            <a:r>
              <a:rPr lang="en-US" sz="1920" b="0" i="0" kern="1200" dirty="0">
                <a:solidFill>
                  <a:schemeClr val="tx1"/>
                </a:solidFill>
                <a:effectLst/>
                <a:latin typeface="Amazon Ember Regular" charset="0"/>
                <a:ea typeface="+mn-ea"/>
                <a:cs typeface="+mn-cs"/>
              </a:rPr>
              <a:t>https://aws.amazon.com/compliance/testimonials/</a:t>
            </a:r>
          </a:p>
          <a:p>
            <a:pPr marL="342900" lvl="0" indent="-342900">
              <a:buFont typeface="Arial" panose="020B0604020202020204" pitchFamily="34" charset="0"/>
              <a:buChar char="•"/>
            </a:pPr>
            <a:endParaRPr lang="en-US" sz="1920" b="0" i="0" kern="1200" dirty="0">
              <a:solidFill>
                <a:schemeClr val="tx1"/>
              </a:solidFill>
              <a:effectLst/>
              <a:latin typeface="Amazon Ember Regular" charset="0"/>
              <a:ea typeface="+mn-ea"/>
              <a:cs typeface="+mn-cs"/>
            </a:endParaRPr>
          </a:p>
          <a:p>
            <a:r>
              <a:rPr lang="en-US" sz="1920" b="1" i="0" kern="1200" dirty="0">
                <a:solidFill>
                  <a:schemeClr val="tx1"/>
                </a:solidFill>
                <a:effectLst/>
                <a:latin typeface="Amazon Ember Regular" charset="0"/>
                <a:ea typeface="+mn-ea"/>
                <a:cs typeface="+mn-cs"/>
              </a:rPr>
              <a:t>Conversations topics:</a:t>
            </a:r>
            <a:endParaRPr lang="en-US" sz="1920" b="0" i="0" kern="1200" dirty="0">
              <a:solidFill>
                <a:schemeClr val="tx1"/>
              </a:solidFill>
              <a:effectLst/>
              <a:latin typeface="Amazon Ember Regular" charset="0"/>
              <a:ea typeface="+mn-ea"/>
              <a:cs typeface="+mn-cs"/>
            </a:endParaRPr>
          </a:p>
          <a:p>
            <a:pPr marL="342900" lvl="0" indent="-342900">
              <a:buFont typeface="Arial" panose="020B0604020202020204" pitchFamily="34" charset="0"/>
              <a:buChar char="•"/>
            </a:pPr>
            <a:r>
              <a:rPr lang="en-US" sz="1920" b="0" i="0" kern="1200" dirty="0">
                <a:solidFill>
                  <a:schemeClr val="tx1"/>
                </a:solidFill>
                <a:effectLst/>
                <a:latin typeface="Amazon Ember Regular" charset="0"/>
                <a:ea typeface="+mn-ea"/>
                <a:cs typeface="+mn-cs"/>
              </a:rPr>
              <a:t>What kind of security controls/processes do you have at the moment?</a:t>
            </a:r>
          </a:p>
          <a:p>
            <a:pPr marL="342900" lvl="0" indent="-342900">
              <a:buFont typeface="Arial" panose="020B0604020202020204" pitchFamily="34" charset="0"/>
              <a:buChar char="•"/>
            </a:pPr>
            <a:endParaRPr lang="en-US" sz="1920" b="0" i="0" kern="1200" dirty="0">
              <a:solidFill>
                <a:schemeClr val="tx1"/>
              </a:solidFill>
              <a:effectLst/>
              <a:latin typeface="Amazon Ember Regular" charset="0"/>
              <a:ea typeface="+mn-ea"/>
              <a:cs typeface="+mn-cs"/>
            </a:endParaRPr>
          </a:p>
          <a:p>
            <a:r>
              <a:rPr lang="en-US" sz="1920" b="1" i="0" kern="1200" dirty="0">
                <a:solidFill>
                  <a:schemeClr val="tx1"/>
                </a:solidFill>
                <a:effectLst/>
                <a:latin typeface="Amazon Ember Regular" charset="0"/>
                <a:ea typeface="+mn-ea"/>
                <a:cs typeface="+mn-cs"/>
              </a:rPr>
              <a:t>Other tips:</a:t>
            </a:r>
            <a:endParaRPr lang="en-US" sz="1920" b="0" i="0" kern="1200" dirty="0">
              <a:solidFill>
                <a:schemeClr val="tx1"/>
              </a:solidFill>
              <a:effectLst/>
              <a:latin typeface="Amazon Ember Regular" charset="0"/>
              <a:ea typeface="+mn-ea"/>
              <a:cs typeface="+mn-cs"/>
            </a:endParaRPr>
          </a:p>
          <a:p>
            <a:pPr marL="342900" lvl="0" indent="-342900">
              <a:buFont typeface="Arial" panose="020B0604020202020204" pitchFamily="34" charset="0"/>
              <a:buChar char="•"/>
            </a:pPr>
            <a:r>
              <a:rPr lang="en-US" sz="1920" b="0" i="0" kern="1200" dirty="0">
                <a:solidFill>
                  <a:schemeClr val="tx1"/>
                </a:solidFill>
                <a:effectLst/>
                <a:latin typeface="Amazon Ember Regular" charset="0"/>
                <a:ea typeface="+mn-ea"/>
                <a:cs typeface="+mn-cs"/>
              </a:rPr>
              <a:t>Review the “Is the AWS Cloud secure” and “What are the key competitive differentiators between AWS and other cloud providers” details in the External Communication Training</a:t>
            </a:r>
          </a:p>
        </p:txBody>
      </p:sp>
    </p:spTree>
    <p:extLst>
      <p:ext uri="{BB962C8B-B14F-4D97-AF65-F5344CB8AC3E}">
        <p14:creationId xmlns:p14="http://schemas.microsoft.com/office/powerpoint/2010/main" val="3525072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 name="Shape 4792"/>
          <p:cNvSpPr>
            <a:spLocks noGrp="1" noRot="1" noChangeAspect="1"/>
          </p:cNvSpPr>
          <p:nvPr>
            <p:ph type="sldImg"/>
          </p:nvPr>
        </p:nvSpPr>
        <p:spPr>
          <a:xfrm>
            <a:off x="381000" y="685800"/>
            <a:ext cx="6096000" cy="3429000"/>
          </a:xfrm>
          <a:prstGeom prst="rect">
            <a:avLst/>
          </a:prstGeom>
        </p:spPr>
        <p:txBody>
          <a:bodyPr/>
          <a:lstStyle/>
          <a:p>
            <a:endParaRPr/>
          </a:p>
        </p:txBody>
      </p:sp>
      <p:sp>
        <p:nvSpPr>
          <p:cNvPr id="4793" name="Shape 4793"/>
          <p:cNvSpPr>
            <a:spLocks noGrp="1"/>
          </p:cNvSpPr>
          <p:nvPr>
            <p:ph type="body" sz="quarter" idx="1"/>
          </p:nvPr>
        </p:nvSpPr>
        <p:spPr>
          <a:prstGeom prst="rect">
            <a:avLst/>
          </a:prstGeom>
        </p:spPr>
        <p:txBody>
          <a:bodyPr/>
          <a:lstStyle/>
          <a:p>
            <a:pPr marL="0" marR="0" lvl="0" indent="0" algn="l" defTabSz="731520" rtl="0" eaLnBrk="1" fontAlgn="auto" latinLnBrk="0" hangingPunct="1">
              <a:lnSpc>
                <a:spcPct val="100000"/>
              </a:lnSpc>
              <a:spcBef>
                <a:spcPts val="0"/>
              </a:spcBef>
              <a:spcAft>
                <a:spcPts val="0"/>
              </a:spcAft>
              <a:buClrTx/>
              <a:buSzTx/>
              <a:buFontTx/>
              <a:buNone/>
              <a:tabLst/>
              <a:defRPr/>
            </a:pPr>
            <a:r>
              <a:rPr lang="en-US" sz="1920" b="1" i="0" kern="1200" dirty="0">
                <a:solidFill>
                  <a:schemeClr val="tx1"/>
                </a:solidFill>
                <a:effectLst/>
                <a:latin typeface="Amazon Ember Regular" charset="0"/>
                <a:ea typeface="+mn-ea"/>
                <a:cs typeface="+mn-cs"/>
              </a:rPr>
              <a:t>30 seconds - questions | Park the question? IDK and specialist</a:t>
            </a:r>
          </a:p>
          <a:p>
            <a:pPr marL="0" marR="0" lvl="0" indent="0" algn="l" defTabSz="731520" rtl="0" eaLnBrk="1" fontAlgn="auto" latinLnBrk="0" hangingPunct="1">
              <a:lnSpc>
                <a:spcPct val="100000"/>
              </a:lnSpc>
              <a:spcBef>
                <a:spcPts val="0"/>
              </a:spcBef>
              <a:spcAft>
                <a:spcPts val="0"/>
              </a:spcAft>
              <a:buClrTx/>
              <a:buSzTx/>
              <a:buFontTx/>
              <a:buNone/>
              <a:tabLst/>
              <a:defRPr/>
            </a:pPr>
            <a:r>
              <a:rPr lang="en-US" sz="1920" b="1" i="0" kern="1200" dirty="0">
                <a:solidFill>
                  <a:schemeClr val="tx1"/>
                </a:solidFill>
                <a:effectLst/>
                <a:latin typeface="Amazon Ember Regular" charset="0"/>
                <a:ea typeface="+mn-ea"/>
                <a:cs typeface="+mn-cs"/>
              </a:rPr>
              <a:t>FIPS, SOC1-3, PCI-DSS</a:t>
            </a:r>
          </a:p>
          <a:p>
            <a:pPr marL="0" marR="0" lvl="0" indent="0" algn="l" defTabSz="731520" rtl="0" eaLnBrk="1" fontAlgn="auto" latinLnBrk="0" hangingPunct="1">
              <a:lnSpc>
                <a:spcPct val="100000"/>
              </a:lnSpc>
              <a:spcBef>
                <a:spcPts val="0"/>
              </a:spcBef>
              <a:spcAft>
                <a:spcPts val="0"/>
              </a:spcAft>
              <a:buClrTx/>
              <a:buSzTx/>
              <a:buFontTx/>
              <a:buNone/>
              <a:tabLst/>
              <a:defRPr/>
            </a:pPr>
            <a:r>
              <a:rPr lang="en-US" sz="1920" b="1" i="0" kern="1200" dirty="0">
                <a:solidFill>
                  <a:schemeClr val="tx1"/>
                </a:solidFill>
                <a:effectLst/>
                <a:latin typeface="Amazon Ember Regular" charset="0"/>
                <a:ea typeface="+mn-ea"/>
                <a:cs typeface="+mn-cs"/>
              </a:rPr>
              <a:t>IRS, GLBA, GDPR</a:t>
            </a:r>
            <a:endParaRPr lang="en-US" sz="1920" b="0" i="0" kern="1200" dirty="0">
              <a:solidFill>
                <a:schemeClr val="tx1"/>
              </a:solidFill>
              <a:effectLst/>
              <a:latin typeface="Amazon Ember Regular" charset="0"/>
              <a:ea typeface="+mn-ea"/>
              <a:cs typeface="+mn-cs"/>
            </a:endParaRPr>
          </a:p>
          <a:p>
            <a:endParaRPr lang="en-US" sz="1920" b="1" i="0" kern="1200" dirty="0">
              <a:solidFill>
                <a:schemeClr val="tx1"/>
              </a:solidFill>
              <a:effectLst/>
              <a:latin typeface="Amazon Ember Regular" charset="0"/>
              <a:ea typeface="+mn-ea"/>
              <a:cs typeface="+mn-cs"/>
            </a:endParaRPr>
          </a:p>
          <a:p>
            <a:r>
              <a:rPr lang="en-US" sz="1920" b="1" i="0" kern="1200" dirty="0">
                <a:solidFill>
                  <a:schemeClr val="tx1"/>
                </a:solidFill>
                <a:effectLst/>
                <a:latin typeface="Amazon Ember Regular" charset="0"/>
                <a:ea typeface="+mn-ea"/>
                <a:cs typeface="+mn-cs"/>
              </a:rPr>
              <a:t>What are we trying to articulate on this slide:</a:t>
            </a:r>
            <a:endParaRPr lang="en-US" sz="1920" b="0" i="0" kern="1200" dirty="0">
              <a:solidFill>
                <a:schemeClr val="tx1"/>
              </a:solidFill>
              <a:effectLst/>
              <a:latin typeface="Amazon Ember Regular" charset="0"/>
              <a:ea typeface="+mn-ea"/>
              <a:cs typeface="+mn-cs"/>
            </a:endParaRPr>
          </a:p>
          <a:p>
            <a:pPr marL="342900" lvl="0" indent="-342900">
              <a:buFont typeface="Arial" panose="020B0604020202020204" pitchFamily="34" charset="0"/>
              <a:buChar char="•"/>
            </a:pPr>
            <a:r>
              <a:rPr lang="en-US" sz="1920" b="0" i="0" kern="1200" dirty="0">
                <a:solidFill>
                  <a:schemeClr val="tx1"/>
                </a:solidFill>
                <a:effectLst/>
                <a:latin typeface="Amazon Ember Regular" charset="0"/>
                <a:ea typeface="+mn-ea"/>
                <a:cs typeface="+mn-cs"/>
              </a:rPr>
              <a:t>That we provide services that meet compliance standards to help you achieve compliance of your workloads</a:t>
            </a:r>
          </a:p>
          <a:p>
            <a:pPr marL="342900" lvl="0" indent="-342900">
              <a:buFont typeface="Arial" panose="020B0604020202020204" pitchFamily="34" charset="0"/>
              <a:buChar char="•"/>
            </a:pPr>
            <a:r>
              <a:rPr lang="en-US" sz="1920" b="0" i="0" kern="1200" dirty="0">
                <a:solidFill>
                  <a:schemeClr val="tx1"/>
                </a:solidFill>
                <a:effectLst/>
                <a:latin typeface="Amazon Ember Regular" charset="0"/>
                <a:ea typeface="+mn-ea"/>
                <a:cs typeface="+mn-cs"/>
              </a:rPr>
              <a:t>You use our building blocks to build your applications and then have audits performed so that you retain compliance</a:t>
            </a:r>
          </a:p>
          <a:p>
            <a:pPr marL="342900" lvl="0" indent="-342900">
              <a:buFont typeface="Arial" panose="020B0604020202020204" pitchFamily="34" charset="0"/>
              <a:buChar char="•"/>
            </a:pPr>
            <a:endParaRPr lang="en-US" sz="1920" b="0" i="0" kern="1200" dirty="0">
              <a:solidFill>
                <a:schemeClr val="tx1"/>
              </a:solidFill>
              <a:effectLst/>
              <a:latin typeface="Amazon Ember Regular" charset="0"/>
              <a:ea typeface="+mn-ea"/>
              <a:cs typeface="+mn-cs"/>
            </a:endParaRPr>
          </a:p>
          <a:p>
            <a:r>
              <a:rPr lang="en-US" sz="1920" b="1" i="0" kern="1200" dirty="0">
                <a:solidFill>
                  <a:schemeClr val="tx1"/>
                </a:solidFill>
                <a:effectLst/>
                <a:latin typeface="Amazon Ember Regular" charset="0"/>
                <a:ea typeface="+mn-ea"/>
                <a:cs typeface="+mn-cs"/>
              </a:rPr>
              <a:t>Talking points:</a:t>
            </a:r>
            <a:endParaRPr lang="en-US" sz="1920" b="0" i="0" kern="1200" dirty="0">
              <a:solidFill>
                <a:schemeClr val="tx1"/>
              </a:solidFill>
              <a:effectLst/>
              <a:latin typeface="Amazon Ember Regular" charset="0"/>
              <a:ea typeface="+mn-ea"/>
              <a:cs typeface="+mn-cs"/>
            </a:endParaRP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920" b="0" i="0" kern="1200" dirty="0">
                <a:solidFill>
                  <a:schemeClr val="tx1"/>
                </a:solidFill>
                <a:effectLst/>
                <a:latin typeface="Amazon Ember Regular" charset="0"/>
                <a:ea typeface="+mn-ea"/>
                <a:cs typeface="+mn-cs"/>
              </a:rPr>
              <a:t>We have achieved and secured for our customers several industry recognized certifications such as SOC1, SOC2, SOC3 and ISO27001</a:t>
            </a:r>
          </a:p>
          <a:p>
            <a:pPr marL="342900" lvl="0" indent="-342900">
              <a:buFont typeface="Arial" panose="020B0604020202020204" pitchFamily="34" charset="0"/>
              <a:buChar char="•"/>
            </a:pPr>
            <a:r>
              <a:rPr lang="en-US" sz="1920" b="0" i="0" kern="1200" dirty="0">
                <a:solidFill>
                  <a:schemeClr val="tx1"/>
                </a:solidFill>
                <a:effectLst/>
                <a:latin typeface="Amazon Ember Regular" charset="0"/>
                <a:ea typeface="+mn-ea"/>
                <a:cs typeface="+mn-cs"/>
              </a:rPr>
              <a:t>Can run HIPAA and PCI compliant workloads on AWS</a:t>
            </a:r>
          </a:p>
          <a:p>
            <a:pPr marL="342900" lvl="0" indent="-342900">
              <a:buFont typeface="Arial" panose="020B0604020202020204" pitchFamily="34" charset="0"/>
              <a:buChar char="•"/>
            </a:pPr>
            <a:endParaRPr lang="en-US" sz="1920" b="0" i="0" kern="1200" dirty="0">
              <a:solidFill>
                <a:schemeClr val="tx1"/>
              </a:solidFill>
              <a:effectLst/>
              <a:latin typeface="Amazon Ember Regular" charset="0"/>
              <a:ea typeface="+mn-ea"/>
              <a:cs typeface="+mn-cs"/>
            </a:endParaRPr>
          </a:p>
          <a:p>
            <a:r>
              <a:rPr lang="en-US" sz="1920" b="1" i="0" kern="1200" dirty="0">
                <a:solidFill>
                  <a:schemeClr val="tx1"/>
                </a:solidFill>
                <a:effectLst/>
                <a:latin typeface="Amazon Ember Regular" charset="0"/>
                <a:ea typeface="+mn-ea"/>
                <a:cs typeface="+mn-cs"/>
              </a:rPr>
              <a:t>Relevant customer examples:</a:t>
            </a:r>
            <a:endParaRPr lang="en-US" sz="1920" b="0" i="0" kern="1200" dirty="0">
              <a:solidFill>
                <a:schemeClr val="tx1"/>
              </a:solidFill>
              <a:effectLst/>
              <a:latin typeface="Amazon Ember Regular" charset="0"/>
              <a:ea typeface="+mn-ea"/>
              <a:cs typeface="+mn-cs"/>
            </a:endParaRPr>
          </a:p>
          <a:p>
            <a:pPr marL="342900" lvl="0" indent="-342900">
              <a:buFont typeface="Arial" panose="020B0604020202020204" pitchFamily="34" charset="0"/>
              <a:buChar char="•"/>
            </a:pPr>
            <a:r>
              <a:rPr lang="en-US" sz="1920" b="0" i="0" kern="1200" dirty="0">
                <a:solidFill>
                  <a:schemeClr val="tx1"/>
                </a:solidFill>
                <a:effectLst/>
                <a:latin typeface="Amazon Ember Regular" charset="0"/>
                <a:ea typeface="+mn-ea"/>
                <a:cs typeface="+mn-cs"/>
              </a:rPr>
              <a:t>"It is in our best interest to achieve HIPAA compliance for Globus Genomics. Recently, Amazon Web Services started signing BAAs that help us achieve </a:t>
            </a:r>
            <a:r>
              <a:rPr lang="en-US" sz="1920" b="1" i="0" kern="1200" dirty="0">
                <a:solidFill>
                  <a:schemeClr val="tx1"/>
                </a:solidFill>
                <a:effectLst/>
                <a:latin typeface="Amazon Ember Regular" charset="0"/>
                <a:ea typeface="+mn-ea"/>
                <a:cs typeface="+mn-cs"/>
              </a:rPr>
              <a:t>compliance </a:t>
            </a:r>
            <a:r>
              <a:rPr lang="en-US" sz="1920" b="0" i="0" kern="1200" dirty="0">
                <a:solidFill>
                  <a:schemeClr val="tx1"/>
                </a:solidFill>
                <a:effectLst/>
                <a:latin typeface="Amazon Ember Regular" charset="0"/>
                <a:ea typeface="+mn-ea"/>
                <a:cs typeface="+mn-cs"/>
              </a:rPr>
              <a:t>for the analysis services that were built on top of AWS." - Ravi </a:t>
            </a:r>
            <a:r>
              <a:rPr lang="en-US" sz="1920" b="0" i="0" kern="1200" dirty="0" err="1">
                <a:solidFill>
                  <a:schemeClr val="tx1"/>
                </a:solidFill>
                <a:effectLst/>
                <a:latin typeface="Amazon Ember Regular" charset="0"/>
                <a:ea typeface="+mn-ea"/>
                <a:cs typeface="+mn-cs"/>
              </a:rPr>
              <a:t>Madduri</a:t>
            </a:r>
            <a:r>
              <a:rPr lang="en-US" sz="1920" b="0" i="0" kern="1200" dirty="0">
                <a:solidFill>
                  <a:schemeClr val="tx1"/>
                </a:solidFill>
                <a:effectLst/>
                <a:latin typeface="Amazon Ember Regular" charset="0"/>
                <a:ea typeface="+mn-ea"/>
                <a:cs typeface="+mn-cs"/>
              </a:rPr>
              <a:t>, Research Fellow and Project Management, The University of Chicago</a:t>
            </a:r>
          </a:p>
          <a:p>
            <a:pPr marL="342900" lvl="0" indent="-342900">
              <a:buFont typeface="Arial" panose="020B0604020202020204" pitchFamily="34" charset="0"/>
              <a:buChar char="•"/>
            </a:pPr>
            <a:r>
              <a:rPr lang="en-US" sz="1920" b="0" i="0" kern="1200" dirty="0">
                <a:solidFill>
                  <a:schemeClr val="tx1"/>
                </a:solidFill>
                <a:effectLst/>
                <a:latin typeface="Amazon Ember Regular" charset="0"/>
                <a:ea typeface="+mn-ea"/>
                <a:cs typeface="+mn-cs"/>
              </a:rPr>
              <a:t>https://aws.amazon.com/compliance/testimonials/</a:t>
            </a:r>
          </a:p>
          <a:p>
            <a:pPr marL="342900" lvl="0" indent="-342900">
              <a:buFont typeface="Arial" panose="020B0604020202020204" pitchFamily="34" charset="0"/>
              <a:buChar char="•"/>
            </a:pPr>
            <a:endParaRPr lang="en-US" sz="1920" b="0" i="0" kern="1200" dirty="0">
              <a:solidFill>
                <a:schemeClr val="tx1"/>
              </a:solidFill>
              <a:effectLst/>
              <a:latin typeface="Amazon Ember Regular" charset="0"/>
              <a:ea typeface="+mn-ea"/>
              <a:cs typeface="+mn-cs"/>
            </a:endParaRPr>
          </a:p>
          <a:p>
            <a:r>
              <a:rPr lang="en-US" sz="1920" b="1" i="0" kern="1200" dirty="0">
                <a:solidFill>
                  <a:schemeClr val="tx1"/>
                </a:solidFill>
                <a:effectLst/>
                <a:latin typeface="Amazon Ember Regular" charset="0"/>
                <a:ea typeface="+mn-ea"/>
                <a:cs typeface="+mn-cs"/>
              </a:rPr>
              <a:t>Conversations topics:</a:t>
            </a:r>
            <a:endParaRPr lang="en-US" sz="1920" b="0" i="0" kern="1200" dirty="0">
              <a:solidFill>
                <a:schemeClr val="tx1"/>
              </a:solidFill>
              <a:effectLst/>
              <a:latin typeface="Amazon Ember Regular" charset="0"/>
              <a:ea typeface="+mn-ea"/>
              <a:cs typeface="+mn-cs"/>
            </a:endParaRPr>
          </a:p>
          <a:p>
            <a:pPr marL="342900" lvl="0" indent="-342900">
              <a:buFont typeface="Arial" panose="020B0604020202020204" pitchFamily="34" charset="0"/>
              <a:buChar char="•"/>
            </a:pPr>
            <a:r>
              <a:rPr lang="en-US" sz="1920" b="0" i="0" kern="1200" dirty="0">
                <a:solidFill>
                  <a:schemeClr val="tx1"/>
                </a:solidFill>
                <a:effectLst/>
                <a:latin typeface="Amazon Ember Regular" charset="0"/>
                <a:ea typeface="+mn-ea"/>
                <a:cs typeface="+mn-cs"/>
              </a:rPr>
              <a:t>What kind of compliance requirements do you have?</a:t>
            </a:r>
          </a:p>
          <a:p>
            <a:pPr lvl="0"/>
            <a:endParaRPr lang="en-US" sz="1920" b="0" i="0" kern="1200" dirty="0">
              <a:solidFill>
                <a:schemeClr val="tx1"/>
              </a:solidFill>
              <a:effectLst/>
              <a:latin typeface="Amazon Ember Regular" charset="0"/>
              <a:ea typeface="+mn-ea"/>
              <a:cs typeface="+mn-cs"/>
            </a:endParaRPr>
          </a:p>
          <a:p>
            <a:r>
              <a:rPr lang="en-US" sz="1920" b="1" i="0" kern="1200" dirty="0">
                <a:solidFill>
                  <a:schemeClr val="tx1"/>
                </a:solidFill>
                <a:effectLst/>
                <a:latin typeface="Amazon Ember Regular" charset="0"/>
                <a:ea typeface="+mn-ea"/>
                <a:cs typeface="+mn-cs"/>
              </a:rPr>
              <a:t>Other tips:</a:t>
            </a:r>
            <a:endParaRPr lang="en-US" sz="1920" b="0" i="0" kern="1200" dirty="0">
              <a:solidFill>
                <a:schemeClr val="tx1"/>
              </a:solidFill>
              <a:effectLst/>
              <a:latin typeface="Amazon Ember Regular" charset="0"/>
              <a:ea typeface="+mn-ea"/>
              <a:cs typeface="+mn-cs"/>
            </a:endParaRPr>
          </a:p>
          <a:p>
            <a:pPr marL="342900" lvl="0" indent="-342900">
              <a:buFont typeface="Arial" panose="020B0604020202020204" pitchFamily="34" charset="0"/>
              <a:buChar char="•"/>
            </a:pPr>
            <a:r>
              <a:rPr lang="en-US" sz="1920" b="0" i="0" kern="1200" dirty="0">
                <a:solidFill>
                  <a:schemeClr val="tx1"/>
                </a:solidFill>
                <a:effectLst/>
                <a:latin typeface="Amazon Ember Regular" charset="0"/>
                <a:ea typeface="+mn-ea"/>
                <a:cs typeface="+mn-cs"/>
              </a:rPr>
              <a:t>Trim the list to security and compliance controls that are relevant to your customer’s industry</a:t>
            </a:r>
          </a:p>
          <a:p>
            <a:pPr marL="342900" lvl="0" indent="-342900">
              <a:buFont typeface="Arial" panose="020B0604020202020204" pitchFamily="34" charset="0"/>
              <a:buChar char="•"/>
            </a:pPr>
            <a:r>
              <a:rPr lang="en-US" sz="1920" b="0" i="0" kern="1200" dirty="0">
                <a:solidFill>
                  <a:schemeClr val="tx1"/>
                </a:solidFill>
                <a:effectLst/>
                <a:latin typeface="Amazon Ember Regular" charset="0"/>
                <a:ea typeface="+mn-ea"/>
                <a:cs typeface="+mn-cs"/>
              </a:rPr>
              <a:t>Make sure you can talk to any of the certifications that are listed on the slide. If the control is on the slide, you should know what it is and how it could impact workloads for this customer.</a:t>
            </a:r>
          </a:p>
          <a:p>
            <a:pPr marL="342900" lvl="0" indent="-342900">
              <a:buFont typeface="Arial" panose="020B0604020202020204" pitchFamily="34" charset="0"/>
              <a:buChar char="•"/>
            </a:pPr>
            <a:endParaRPr lang="en-US" sz="1920" b="0" i="0" kern="1200" dirty="0">
              <a:solidFill>
                <a:schemeClr val="tx1"/>
              </a:solidFill>
              <a:effectLst/>
              <a:latin typeface="Amazon Ember Regular" charset="0"/>
              <a:ea typeface="+mn-ea"/>
              <a:cs typeface="+mn-cs"/>
            </a:endParaRPr>
          </a:p>
          <a:p>
            <a:pPr>
              <a:defRPr sz="2000" b="1"/>
            </a:pPr>
            <a:endParaRPr b="0" dirty="0"/>
          </a:p>
        </p:txBody>
      </p:sp>
    </p:spTree>
    <p:extLst>
      <p:ext uri="{BB962C8B-B14F-4D97-AF65-F5344CB8AC3E}">
        <p14:creationId xmlns:p14="http://schemas.microsoft.com/office/powerpoint/2010/main" val="28292388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_TwoSpeakers">
    <p:bg>
      <p:bgRef idx="1001">
        <a:schemeClr val="bg2"/>
      </p:bgRef>
    </p:bg>
    <p:spTree>
      <p:nvGrpSpPr>
        <p:cNvPr id="1" name=""/>
        <p:cNvGrpSpPr/>
        <p:nvPr/>
      </p:nvGrpSpPr>
      <p:grpSpPr>
        <a:xfrm>
          <a:off x="0" y="0"/>
          <a:ext cx="0" cy="0"/>
          <a:chOff x="0" y="0"/>
          <a:chExt cx="0" cy="0"/>
        </a:xfrm>
      </p:grpSpPr>
      <p:pic>
        <p:nvPicPr>
          <p:cNvPr id="3" name="Picture 2" descr="A picture containing circuit&#10;&#10;Description automatically generated">
            <a:extLst>
              <a:ext uri="{FF2B5EF4-FFF2-40B4-BE49-F238E27FC236}">
                <a16:creationId xmlns:a16="http://schemas.microsoft.com/office/drawing/2014/main" id="{EB79ABD2-77EF-0C4F-B055-29A37E0C20F7}"/>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6" name="Text Placeholder 11"/>
          <p:cNvSpPr>
            <a:spLocks noGrp="1"/>
          </p:cNvSpPr>
          <p:nvPr>
            <p:ph type="body" sz="quarter" idx="10" hasCustomPrompt="1"/>
          </p:nvPr>
        </p:nvSpPr>
        <p:spPr>
          <a:xfrm>
            <a:off x="548640" y="5950356"/>
            <a:ext cx="5892800" cy="996597"/>
          </a:xfrm>
          <a:prstGeom prst="rect">
            <a:avLst/>
          </a:prstGeom>
        </p:spPr>
        <p:txBody>
          <a:bodyPr>
            <a:normAutofit/>
          </a:bodyPr>
          <a:lstStyle>
            <a:lvl1pPr marL="0" indent="0" algn="l">
              <a:buNone/>
              <a:defRPr sz="2600" baseline="0"/>
            </a:lvl1pPr>
          </a:lstStyle>
          <a:p>
            <a:pPr lvl="0"/>
            <a:r>
              <a:rPr lang="en-US" dirty="0"/>
              <a:t>Click to edit presenter, team</a:t>
            </a:r>
          </a:p>
          <a:p>
            <a:pPr lvl="0"/>
            <a:r>
              <a:rPr lang="en-US" dirty="0"/>
              <a:t>Click to edit date, location</a:t>
            </a:r>
          </a:p>
        </p:txBody>
      </p:sp>
      <p:sp>
        <p:nvSpPr>
          <p:cNvPr id="10" name="Text Placeholder 8"/>
          <p:cNvSpPr>
            <a:spLocks noGrp="1"/>
          </p:cNvSpPr>
          <p:nvPr>
            <p:ph type="body" sz="quarter" idx="12" hasCustomPrompt="1"/>
          </p:nvPr>
        </p:nvSpPr>
        <p:spPr>
          <a:xfrm>
            <a:off x="548640" y="3053166"/>
            <a:ext cx="11719981" cy="1191259"/>
          </a:xfrm>
          <a:prstGeom prst="rect">
            <a:avLst/>
          </a:prstGeom>
        </p:spPr>
        <p:txBody>
          <a:bodyPr>
            <a:noAutofit/>
          </a:bodyPr>
          <a:lstStyle>
            <a:lvl1pPr marL="0" indent="0" algn="l">
              <a:buNone/>
              <a:defRPr sz="6400" b="1" i="0" baseline="0">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Click to edit title</a:t>
            </a:r>
          </a:p>
        </p:txBody>
      </p:sp>
      <p:sp>
        <p:nvSpPr>
          <p:cNvPr id="12" name="Text Placeholder 11"/>
          <p:cNvSpPr>
            <a:spLocks noGrp="1"/>
          </p:cNvSpPr>
          <p:nvPr>
            <p:ph type="body" sz="quarter" idx="13" hasCustomPrompt="1"/>
          </p:nvPr>
        </p:nvSpPr>
        <p:spPr>
          <a:xfrm>
            <a:off x="548640" y="4253721"/>
            <a:ext cx="9666531" cy="1231243"/>
          </a:xfrm>
          <a:prstGeom prst="rect">
            <a:avLst/>
          </a:prstGeom>
        </p:spPr>
        <p:txBody>
          <a:bodyPr/>
          <a:lstStyle>
            <a:lvl1pPr marL="0" indent="0" algn="l">
              <a:buNone/>
              <a:defRPr sz="2900"/>
            </a:lvl1pPr>
          </a:lstStyle>
          <a:p>
            <a:pPr lvl="0"/>
            <a:r>
              <a:rPr lang="en-US" dirty="0"/>
              <a:t>Click to edit subtitle</a:t>
            </a:r>
          </a:p>
        </p:txBody>
      </p:sp>
      <p:pic>
        <p:nvPicPr>
          <p:cNvPr id="9" name="Picture 8"/>
          <p:cNvPicPr>
            <a:picLocks noChangeAspect="1"/>
          </p:cNvPicPr>
          <p:nvPr userDrawn="1"/>
        </p:nvPicPr>
        <p:blipFill>
          <a:blip r:embed="rId3"/>
          <a:srcRect/>
          <a:stretch/>
        </p:blipFill>
        <p:spPr>
          <a:xfrm>
            <a:off x="548820" y="731520"/>
            <a:ext cx="1356939" cy="811459"/>
          </a:xfrm>
          <a:prstGeom prst="rect">
            <a:avLst/>
          </a:prstGeom>
        </p:spPr>
      </p:pic>
      <p:sp>
        <p:nvSpPr>
          <p:cNvPr id="7" name="TextBox 6">
            <a:extLst>
              <a:ext uri="{FF2B5EF4-FFF2-40B4-BE49-F238E27FC236}">
                <a16:creationId xmlns:a16="http://schemas.microsoft.com/office/drawing/2014/main" id="{8FA84D03-8133-8347-8776-300EBD9F8B8C}"/>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t>
            </a:r>
            <a:r>
              <a:rPr lang="en-US" sz="1120"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21704089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_Collage">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p:nvPr>
        </p:nvSpPr>
        <p:spPr>
          <a:xfrm>
            <a:off x="548640" y="183898"/>
            <a:ext cx="13510260" cy="873186"/>
          </a:xfrm>
        </p:spPr>
        <p:txBody>
          <a:bodyPr>
            <a:normAutofit/>
          </a:bodyPr>
          <a:lstStyle>
            <a:lvl1pPr>
              <a:defRPr sz="3800"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39" y="1645920"/>
            <a:ext cx="4572000" cy="5028635"/>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9509760" y="1645920"/>
            <a:ext cx="4572000" cy="5028635"/>
          </a:xfrm>
          <a:prstGeom prst="rect">
            <a:avLst/>
          </a:prstGeom>
        </p:spPr>
        <p:txBody>
          <a:bodyPr/>
          <a:lstStyle/>
          <a:p>
            <a:endParaRPr lang="en-US"/>
          </a:p>
        </p:txBody>
      </p:sp>
      <p:sp>
        <p:nvSpPr>
          <p:cNvPr id="10" name="Picture Placeholder 4">
            <a:extLst>
              <a:ext uri="{FF2B5EF4-FFF2-40B4-BE49-F238E27FC236}">
                <a16:creationId xmlns:a16="http://schemas.microsoft.com/office/drawing/2014/main" id="{0FF44110-D1F4-664B-9593-798283322862}"/>
              </a:ext>
            </a:extLst>
          </p:cNvPr>
          <p:cNvSpPr>
            <a:spLocks noGrp="1"/>
          </p:cNvSpPr>
          <p:nvPr>
            <p:ph type="pic" sz="quarter" idx="12"/>
          </p:nvPr>
        </p:nvSpPr>
        <p:spPr>
          <a:xfrm>
            <a:off x="5486400" y="1645920"/>
            <a:ext cx="3657600" cy="2686296"/>
          </a:xfrm>
          <a:prstGeom prst="rect">
            <a:avLst/>
          </a:prstGeom>
        </p:spPr>
        <p:txBody>
          <a:bodyPr/>
          <a:lstStyle/>
          <a:p>
            <a:endParaRPr lang="en-US"/>
          </a:p>
        </p:txBody>
      </p:sp>
      <p:sp>
        <p:nvSpPr>
          <p:cNvPr id="12" name="Picture Placeholder 4">
            <a:extLst>
              <a:ext uri="{FF2B5EF4-FFF2-40B4-BE49-F238E27FC236}">
                <a16:creationId xmlns:a16="http://schemas.microsoft.com/office/drawing/2014/main" id="{886DFCC3-A169-A648-A099-3583B633E69B}"/>
              </a:ext>
            </a:extLst>
          </p:cNvPr>
          <p:cNvSpPr>
            <a:spLocks noGrp="1"/>
          </p:cNvSpPr>
          <p:nvPr>
            <p:ph type="pic" sz="quarter" idx="13"/>
          </p:nvPr>
        </p:nvSpPr>
        <p:spPr>
          <a:xfrm>
            <a:off x="5486400" y="4767345"/>
            <a:ext cx="3657600" cy="1892899"/>
          </a:xfrm>
          <a:prstGeom prst="rect">
            <a:avLst/>
          </a:prstGeom>
        </p:spPr>
        <p:txBody>
          <a:bodyPr/>
          <a:lstStyle/>
          <a:p>
            <a:endParaRPr lang="en-US"/>
          </a:p>
        </p:txBody>
      </p:sp>
    </p:spTree>
    <p:extLst>
      <p:ext uri="{BB962C8B-B14F-4D97-AF65-F5344CB8AC3E}">
        <p14:creationId xmlns:p14="http://schemas.microsoft.com/office/powerpoint/2010/main" val="2901287801"/>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_Image">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p:nvPr>
        </p:nvSpPr>
        <p:spPr>
          <a:xfrm>
            <a:off x="538862" y="183898"/>
            <a:ext cx="13520037" cy="873186"/>
          </a:xfrm>
        </p:spPr>
        <p:txBody>
          <a:bodyPr>
            <a:normAutofit/>
          </a:bodyPr>
          <a:lstStyle>
            <a:lvl1pPr>
              <a:defRPr sz="3800">
                <a:solidFill>
                  <a:schemeClr val="tx1"/>
                </a:solidFill>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40" y="1645920"/>
            <a:ext cx="8330183" cy="5028635"/>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9326880" y="1645920"/>
            <a:ext cx="4754880" cy="5028635"/>
          </a:xfrm>
          <a:prstGeom prst="rect">
            <a:avLst/>
          </a:prstGeom>
        </p:spPr>
        <p:txBody>
          <a:bodyPr/>
          <a:lstStyle/>
          <a:p>
            <a:endParaRPr lang="en-US"/>
          </a:p>
        </p:txBody>
      </p:sp>
    </p:spTree>
    <p:extLst>
      <p:ext uri="{BB962C8B-B14F-4D97-AF65-F5344CB8AC3E}">
        <p14:creationId xmlns:p14="http://schemas.microsoft.com/office/powerpoint/2010/main" val="45102675"/>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_Image_Center">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p:nvPr>
        </p:nvSpPr>
        <p:spPr>
          <a:xfrm>
            <a:off x="548640" y="183898"/>
            <a:ext cx="13510260" cy="873186"/>
          </a:xfrm>
        </p:spPr>
        <p:txBody>
          <a:bodyPr>
            <a:normAutofit/>
          </a:bodyPr>
          <a:lstStyle>
            <a:lvl1pPr>
              <a:defRPr sz="3800"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40" y="1645920"/>
            <a:ext cx="13514832" cy="5338152"/>
          </a:xfrm>
          <a:prstGeom prst="rect">
            <a:avLst/>
          </a:prstGeom>
        </p:spPr>
        <p:txBody>
          <a:bodyPr/>
          <a:lstStyle/>
          <a:p>
            <a:endParaRPr lang="en-US"/>
          </a:p>
        </p:txBody>
      </p:sp>
    </p:spTree>
    <p:extLst>
      <p:ext uri="{BB962C8B-B14F-4D97-AF65-F5344CB8AC3E}">
        <p14:creationId xmlns:p14="http://schemas.microsoft.com/office/powerpoint/2010/main" val="3345301845"/>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_Bleed_Image">
    <p:bg>
      <p:bgRef idx="1001">
        <a:schemeClr val="bg2"/>
      </p:bgRef>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0" y="1"/>
            <a:ext cx="14630400" cy="8229598"/>
          </a:xfrm>
          <a:prstGeom prst="rect">
            <a:avLst/>
          </a:prstGeom>
        </p:spPr>
        <p:txBody>
          <a:bodyPr/>
          <a:lstStyle/>
          <a:p>
            <a:endParaRPr lang="en-US" dirty="0"/>
          </a:p>
        </p:txBody>
      </p:sp>
      <p:sp>
        <p:nvSpPr>
          <p:cNvPr id="11" name="Title 1"/>
          <p:cNvSpPr>
            <a:spLocks noGrp="1"/>
          </p:cNvSpPr>
          <p:nvPr>
            <p:ph type="title"/>
          </p:nvPr>
        </p:nvSpPr>
        <p:spPr>
          <a:xfrm>
            <a:off x="548640" y="183898"/>
            <a:ext cx="13510260" cy="873186"/>
          </a:xfrm>
        </p:spPr>
        <p:txBody>
          <a:bodyPr>
            <a:normAutofit/>
          </a:bodyPr>
          <a:lstStyle>
            <a:lvl1pPr>
              <a:defRPr sz="38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243516696"/>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_Logo_Customer_Wall">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2307"/>
          </a:xfrm>
        </p:spPr>
        <p:txBody>
          <a:bodyPr/>
          <a:lstStyle/>
          <a:p>
            <a:r>
              <a:rPr lang="en-US" dirty="0"/>
              <a:t>Click to edit Master title style</a:t>
            </a:r>
          </a:p>
        </p:txBody>
      </p:sp>
      <p:sp>
        <p:nvSpPr>
          <p:cNvPr id="4" name="Rectangle 3">
            <a:extLst>
              <a:ext uri="{FF2B5EF4-FFF2-40B4-BE49-F238E27FC236}">
                <a16:creationId xmlns:a16="http://schemas.microsoft.com/office/drawing/2014/main" id="{1A65E46D-C0D2-7642-AF47-40070CB7653A}"/>
              </a:ext>
            </a:extLst>
          </p:cNvPr>
          <p:cNvSpPr/>
          <p:nvPr userDrawn="1"/>
        </p:nvSpPr>
        <p:spPr>
          <a:xfrm>
            <a:off x="0" y="1645920"/>
            <a:ext cx="14630400" cy="532964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dirty="0"/>
          </a:p>
        </p:txBody>
      </p:sp>
      <p:sp>
        <p:nvSpPr>
          <p:cNvPr id="15" name="Picture Placeholder 2"/>
          <p:cNvSpPr>
            <a:spLocks noGrp="1"/>
          </p:cNvSpPr>
          <p:nvPr>
            <p:ph type="pic" sz="quarter" idx="16"/>
          </p:nvPr>
        </p:nvSpPr>
        <p:spPr>
          <a:xfrm>
            <a:off x="946674" y="2502419"/>
            <a:ext cx="2028989" cy="1518157"/>
          </a:xfrm>
          <a:prstGeom prst="rect">
            <a:avLst/>
          </a:prstGeom>
        </p:spPr>
        <p:txBody>
          <a:bodyPr>
            <a:normAutofit/>
          </a:bodyPr>
          <a:lstStyle>
            <a:lvl1pPr>
              <a:defRPr sz="2240">
                <a:solidFill>
                  <a:schemeClr val="bg1"/>
                </a:solidFill>
              </a:defRPr>
            </a:lvl1pPr>
          </a:lstStyle>
          <a:p>
            <a:r>
              <a:rPr lang="en-US" dirty="0"/>
              <a:t>Drag picture to placeholder or click icon to add</a:t>
            </a:r>
          </a:p>
        </p:txBody>
      </p:sp>
      <p:sp>
        <p:nvSpPr>
          <p:cNvPr id="16" name="Picture Placeholder 2"/>
          <p:cNvSpPr>
            <a:spLocks noGrp="1"/>
          </p:cNvSpPr>
          <p:nvPr>
            <p:ph type="pic" sz="quarter" idx="17"/>
          </p:nvPr>
        </p:nvSpPr>
        <p:spPr>
          <a:xfrm>
            <a:off x="4328298"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7709922"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11091547"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19" name="Picture Placeholder 2">
            <a:extLst>
              <a:ext uri="{FF2B5EF4-FFF2-40B4-BE49-F238E27FC236}">
                <a16:creationId xmlns:a16="http://schemas.microsoft.com/office/drawing/2014/main" id="{F1543634-A736-BA4B-A10A-31EE0B13FC13}"/>
              </a:ext>
            </a:extLst>
          </p:cNvPr>
          <p:cNvSpPr>
            <a:spLocks noGrp="1"/>
          </p:cNvSpPr>
          <p:nvPr>
            <p:ph type="pic" sz="quarter" idx="20"/>
          </p:nvPr>
        </p:nvSpPr>
        <p:spPr>
          <a:xfrm>
            <a:off x="946674"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20" name="Picture Placeholder 2">
            <a:extLst>
              <a:ext uri="{FF2B5EF4-FFF2-40B4-BE49-F238E27FC236}">
                <a16:creationId xmlns:a16="http://schemas.microsoft.com/office/drawing/2014/main" id="{31DBC551-9315-1F45-A672-93EB06007494}"/>
              </a:ext>
            </a:extLst>
          </p:cNvPr>
          <p:cNvSpPr>
            <a:spLocks noGrp="1"/>
          </p:cNvSpPr>
          <p:nvPr>
            <p:ph type="pic" sz="quarter" idx="21"/>
          </p:nvPr>
        </p:nvSpPr>
        <p:spPr>
          <a:xfrm>
            <a:off x="4328298"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21" name="Picture Placeholder 2">
            <a:extLst>
              <a:ext uri="{FF2B5EF4-FFF2-40B4-BE49-F238E27FC236}">
                <a16:creationId xmlns:a16="http://schemas.microsoft.com/office/drawing/2014/main" id="{AB66963A-7841-B341-A47C-7BEFE1F8B8CA}"/>
              </a:ext>
            </a:extLst>
          </p:cNvPr>
          <p:cNvSpPr>
            <a:spLocks noGrp="1"/>
          </p:cNvSpPr>
          <p:nvPr>
            <p:ph type="pic" sz="quarter" idx="22"/>
          </p:nvPr>
        </p:nvSpPr>
        <p:spPr>
          <a:xfrm>
            <a:off x="7709922"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22" name="Picture Placeholder 2">
            <a:extLst>
              <a:ext uri="{FF2B5EF4-FFF2-40B4-BE49-F238E27FC236}">
                <a16:creationId xmlns:a16="http://schemas.microsoft.com/office/drawing/2014/main" id="{7E808491-1004-3A44-87DD-41D21C9E39C3}"/>
              </a:ext>
            </a:extLst>
          </p:cNvPr>
          <p:cNvSpPr>
            <a:spLocks noGrp="1"/>
          </p:cNvSpPr>
          <p:nvPr>
            <p:ph type="pic" sz="quarter" idx="23"/>
          </p:nvPr>
        </p:nvSpPr>
        <p:spPr>
          <a:xfrm>
            <a:off x="11091547" y="4696978"/>
            <a:ext cx="2028989" cy="1518157"/>
          </a:xfrm>
          <a:prstGeom prst="rect">
            <a:avLst/>
          </a:prstGeom>
        </p:spPr>
        <p:txBody>
          <a:bodyPr>
            <a:normAutofit/>
          </a:bodyPr>
          <a:lstStyle>
            <a:lvl1pPr>
              <a:defRPr sz="2240">
                <a:solidFill>
                  <a:schemeClr val="bg1"/>
                </a:solidFill>
              </a:defRPr>
            </a:lvl1pPr>
          </a:lstStyle>
          <a:p>
            <a:r>
              <a:rPr lang="en-US" dirty="0"/>
              <a:t>Drag picture to placeholder or click icon to add</a:t>
            </a:r>
          </a:p>
        </p:txBody>
      </p:sp>
    </p:spTree>
    <p:extLst>
      <p:ext uri="{BB962C8B-B14F-4D97-AF65-F5344CB8AC3E}">
        <p14:creationId xmlns:p14="http://schemas.microsoft.com/office/powerpoint/2010/main" val="2302505678"/>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hite_Logo_Customer_Wall">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230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9" name="Picture Placeholder 2"/>
          <p:cNvSpPr>
            <a:spLocks noGrp="1"/>
          </p:cNvSpPr>
          <p:nvPr>
            <p:ph type="pic" sz="quarter" idx="20"/>
          </p:nvPr>
        </p:nvSpPr>
        <p:spPr>
          <a:xfrm>
            <a:off x="543902" y="1873467"/>
            <a:ext cx="3078480" cy="1761067"/>
          </a:xfrm>
          <a:prstGeom prst="rect">
            <a:avLst/>
          </a:prstGeom>
        </p:spPr>
        <p:txBody>
          <a:bodyPr>
            <a:normAutofit/>
          </a:bodyPr>
          <a:lstStyle>
            <a:lvl1pPr>
              <a:defRPr sz="2200">
                <a:solidFill>
                  <a:srgbClr val="C2C2C1"/>
                </a:solidFill>
              </a:defRPr>
            </a:lvl1pPr>
          </a:lstStyle>
          <a:p>
            <a:r>
              <a:rPr lang="en-US" dirty="0"/>
              <a:t>Drag picture to placeholder or click icon to add</a:t>
            </a:r>
          </a:p>
        </p:txBody>
      </p:sp>
      <p:sp>
        <p:nvSpPr>
          <p:cNvPr id="10" name="Picture Placeholder 2"/>
          <p:cNvSpPr>
            <a:spLocks noGrp="1"/>
          </p:cNvSpPr>
          <p:nvPr>
            <p:ph type="pic" sz="quarter" idx="21"/>
          </p:nvPr>
        </p:nvSpPr>
        <p:spPr>
          <a:xfrm>
            <a:off x="5566893" y="1873467"/>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10599958" y="1873467"/>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543902"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5566893"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10599958"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3273093039"/>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lstStyle>
            <a:lvl1pPr>
              <a:defRPr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4" name="Table Placeholder 3">
            <a:extLst>
              <a:ext uri="{FF2B5EF4-FFF2-40B4-BE49-F238E27FC236}">
                <a16:creationId xmlns:a16="http://schemas.microsoft.com/office/drawing/2014/main" id="{D7DA888D-68DB-9B44-9614-56AAAAE93DF7}"/>
              </a:ext>
            </a:extLst>
          </p:cNvPr>
          <p:cNvSpPr>
            <a:spLocks noGrp="1"/>
          </p:cNvSpPr>
          <p:nvPr>
            <p:ph type="tbl" sz="quarter" idx="10"/>
          </p:nvPr>
        </p:nvSpPr>
        <p:spPr>
          <a:xfrm>
            <a:off x="548640" y="1645920"/>
            <a:ext cx="13510260" cy="5003800"/>
          </a:xfrm>
          <a:prstGeom prst="rect">
            <a:avLst/>
          </a:prstGeom>
        </p:spPr>
        <p:txBody>
          <a:bodyPr/>
          <a:lstStyle/>
          <a:p>
            <a:endParaRPr lang="en-US" dirty="0"/>
          </a:p>
        </p:txBody>
      </p:sp>
    </p:spTree>
    <p:extLst>
      <p:ext uri="{BB962C8B-B14F-4D97-AF65-F5344CB8AC3E}">
        <p14:creationId xmlns:p14="http://schemas.microsoft.com/office/powerpoint/2010/main" val="2636968817"/>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ar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3186"/>
          </a:xfrm>
        </p:spPr>
        <p:txBody>
          <a:bodyPr/>
          <a:lstStyle>
            <a:lvl1pPr>
              <a:defRPr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Chart Placeholder 5">
            <a:extLst>
              <a:ext uri="{FF2B5EF4-FFF2-40B4-BE49-F238E27FC236}">
                <a16:creationId xmlns:a16="http://schemas.microsoft.com/office/drawing/2014/main" id="{B3C77AD1-4897-A546-B977-5EB6406DD175}"/>
              </a:ext>
            </a:extLst>
          </p:cNvPr>
          <p:cNvSpPr>
            <a:spLocks noGrp="1"/>
          </p:cNvSpPr>
          <p:nvPr>
            <p:ph type="chart" sz="quarter" idx="10"/>
          </p:nvPr>
        </p:nvSpPr>
        <p:spPr>
          <a:xfrm>
            <a:off x="548640" y="1645920"/>
            <a:ext cx="13510260" cy="5445760"/>
          </a:xfrm>
          <a:prstGeom prst="rect">
            <a:avLst/>
          </a:prstGeom>
        </p:spPr>
        <p:txBody>
          <a:bodyPr/>
          <a:lstStyle/>
          <a:p>
            <a:endParaRPr lang="en-US" dirty="0"/>
          </a:p>
        </p:txBody>
      </p:sp>
    </p:spTree>
    <p:extLst>
      <p:ext uri="{BB962C8B-B14F-4D97-AF65-F5344CB8AC3E}">
        <p14:creationId xmlns:p14="http://schemas.microsoft.com/office/powerpoint/2010/main" val="1547361944"/>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e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230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6" name="Chart Placeholder 5">
            <a:extLst>
              <a:ext uri="{FF2B5EF4-FFF2-40B4-BE49-F238E27FC236}">
                <a16:creationId xmlns:a16="http://schemas.microsoft.com/office/drawing/2014/main" id="{A878172D-692F-8A47-81EA-89C129774DB9}"/>
              </a:ext>
            </a:extLst>
          </p:cNvPr>
          <p:cNvSpPr>
            <a:spLocks noGrp="1"/>
          </p:cNvSpPr>
          <p:nvPr>
            <p:ph type="chart" sz="quarter" idx="10"/>
          </p:nvPr>
        </p:nvSpPr>
        <p:spPr>
          <a:xfrm>
            <a:off x="548640" y="1645920"/>
            <a:ext cx="13510260" cy="5445760"/>
          </a:xfrm>
          <a:prstGeom prst="rect">
            <a:avLst/>
          </a:prstGeom>
        </p:spPr>
        <p:txBody>
          <a:bodyPr/>
          <a:lstStyle/>
          <a:p>
            <a:endParaRPr lang="en-US" dirty="0"/>
          </a:p>
        </p:txBody>
      </p:sp>
    </p:spTree>
    <p:extLst>
      <p:ext uri="{BB962C8B-B14F-4D97-AF65-F5344CB8AC3E}">
        <p14:creationId xmlns:p14="http://schemas.microsoft.com/office/powerpoint/2010/main" val="467069072"/>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ine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230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Chart Placeholder 5">
            <a:extLst>
              <a:ext uri="{FF2B5EF4-FFF2-40B4-BE49-F238E27FC236}">
                <a16:creationId xmlns:a16="http://schemas.microsoft.com/office/drawing/2014/main" id="{08142378-5C5C-8B40-AD27-B9BE74F6EA71}"/>
              </a:ext>
            </a:extLst>
          </p:cNvPr>
          <p:cNvSpPr>
            <a:spLocks noGrp="1"/>
          </p:cNvSpPr>
          <p:nvPr>
            <p:ph type="chart" sz="quarter" idx="10"/>
          </p:nvPr>
        </p:nvSpPr>
        <p:spPr>
          <a:xfrm>
            <a:off x="548640" y="1645920"/>
            <a:ext cx="13510260" cy="5445760"/>
          </a:xfrm>
          <a:prstGeom prst="rect">
            <a:avLst/>
          </a:prstGeom>
        </p:spPr>
        <p:txBody>
          <a:bodyPr/>
          <a:lstStyle/>
          <a:p>
            <a:endParaRPr lang="en-US" dirty="0"/>
          </a:p>
        </p:txBody>
      </p:sp>
    </p:spTree>
    <p:extLst>
      <p:ext uri="{BB962C8B-B14F-4D97-AF65-F5344CB8AC3E}">
        <p14:creationId xmlns:p14="http://schemas.microsoft.com/office/powerpoint/2010/main" val="3083304637"/>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_of_Contents">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0CA0-5CE7-1A4B-ACE6-C7A15B82CC8C}"/>
              </a:ext>
            </a:extLst>
          </p:cNvPr>
          <p:cNvSpPr>
            <a:spLocks noGrp="1"/>
          </p:cNvSpPr>
          <p:nvPr>
            <p:ph type="title"/>
          </p:nvPr>
        </p:nvSpPr>
        <p:spPr>
          <a:xfrm>
            <a:off x="548640" y="183898"/>
            <a:ext cx="13510260" cy="993392"/>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7710D4E-8635-D746-9FE7-1EE20F49E45F}"/>
              </a:ext>
            </a:extLst>
          </p:cNvPr>
          <p:cNvSpPr>
            <a:spLocks noGrp="1"/>
          </p:cNvSpPr>
          <p:nvPr>
            <p:ph type="body" sz="quarter" idx="10"/>
          </p:nvPr>
        </p:nvSpPr>
        <p:spPr>
          <a:xfrm>
            <a:off x="548640" y="1645920"/>
            <a:ext cx="13510260" cy="4686301"/>
          </a:xfrm>
          <a:prstGeom prst="rect">
            <a:avLst/>
          </a:prstGeom>
        </p:spPr>
        <p:txBody>
          <a:bodyPr/>
          <a:lstStyle>
            <a:lvl5pPr>
              <a:defRPr sz="1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93486515"/>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Divider_Slide_and_Subtitle">
    <p:bg>
      <p:bgRef idx="1001">
        <a:schemeClr val="bg2"/>
      </p:bgRef>
    </p:bg>
    <p:spTree>
      <p:nvGrpSpPr>
        <p:cNvPr id="1" name=""/>
        <p:cNvGrpSpPr/>
        <p:nvPr/>
      </p:nvGrpSpPr>
      <p:grpSpPr>
        <a:xfrm>
          <a:off x="0" y="0"/>
          <a:ext cx="0" cy="0"/>
          <a:chOff x="0" y="0"/>
          <a:chExt cx="0" cy="0"/>
        </a:xfrm>
      </p:grpSpPr>
      <p:pic>
        <p:nvPicPr>
          <p:cNvPr id="19" name="Picture 18" descr="A close up of a logo&#10;&#10;Description automatically generated">
            <a:extLst>
              <a:ext uri="{FF2B5EF4-FFF2-40B4-BE49-F238E27FC236}">
                <a16:creationId xmlns:a16="http://schemas.microsoft.com/office/drawing/2014/main" id="{1BB08B99-C266-CB41-AD06-12C934901626}"/>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hasCustomPrompt="1"/>
          </p:nvPr>
        </p:nvSpPr>
        <p:spPr>
          <a:xfrm>
            <a:off x="548640" y="3108960"/>
            <a:ext cx="12435840" cy="1488168"/>
          </a:xfrm>
        </p:spPr>
        <p:txBody>
          <a:bodyPr anchor="ctr">
            <a:noAutofit/>
          </a:bodyPr>
          <a:lstStyle>
            <a:lvl1pPr algn="l">
              <a:defRPr sz="9600" b="1" cap="none">
                <a:solidFill>
                  <a:schemeClr val="tx1"/>
                </a:solidFill>
              </a:defRPr>
            </a:lvl1pPr>
          </a:lstStyle>
          <a:p>
            <a:r>
              <a:rPr lang="en-US" dirty="0"/>
              <a:t>Q&amp;A</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lvl1pPr>
            <a:lvl2pPr marL="731520" indent="0">
              <a:buNone/>
              <a:defRPr/>
            </a:lvl2pPr>
          </a:lstStyle>
          <a:p>
            <a:pPr lvl="0"/>
            <a:r>
              <a:rPr lang="en-US" dirty="0"/>
              <a:t>Edit Master text styles</a:t>
            </a:r>
          </a:p>
        </p:txBody>
      </p:sp>
    </p:spTree>
    <p:extLst>
      <p:ext uri="{BB962C8B-B14F-4D97-AF65-F5344CB8AC3E}">
        <p14:creationId xmlns:p14="http://schemas.microsoft.com/office/powerpoint/2010/main" val="3414820308"/>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Divider_Slide_and_Subtitl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D340E26-B0F6-0540-8F51-9CF877A48E26}"/>
              </a:ext>
            </a:extLst>
          </p:cNvPr>
          <p:cNvSpPr/>
          <p:nvPr userDrawn="1"/>
        </p:nvSpPr>
        <p:spPr>
          <a:xfrm>
            <a:off x="12984480" y="7351776"/>
            <a:ext cx="1328928" cy="68275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Thank you!</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lvl1pPr>
            <a:lvl2pPr marL="731520" indent="0">
              <a:buNone/>
              <a:defRPr/>
            </a:lvl2pPr>
          </a:lstStyle>
          <a:p>
            <a:pPr lvl="0"/>
            <a:r>
              <a:rPr lang="en-US" dirty="0"/>
              <a:t>Edit Master text styles</a:t>
            </a:r>
          </a:p>
        </p:txBody>
      </p:sp>
      <p:pic>
        <p:nvPicPr>
          <p:cNvPr id="5" name="Picture 4" descr="A picture containing circuit&#10;&#10;Description automatically generated">
            <a:extLst>
              <a:ext uri="{FF2B5EF4-FFF2-40B4-BE49-F238E27FC236}">
                <a16:creationId xmlns:a16="http://schemas.microsoft.com/office/drawing/2014/main" id="{5B69008D-B32B-6543-BFC2-D908D36396FB}"/>
              </a:ext>
            </a:extLst>
          </p:cNvPr>
          <p:cNvPicPr>
            <a:picLocks noChangeAspect="1"/>
          </p:cNvPicPr>
          <p:nvPr userDrawn="1"/>
        </p:nvPicPr>
        <p:blipFill>
          <a:blip r:embed="rId2"/>
          <a:stretch>
            <a:fillRect/>
          </a:stretch>
        </p:blipFill>
        <p:spPr>
          <a:xfrm>
            <a:off x="0" y="0"/>
            <a:ext cx="14630400" cy="8229600"/>
          </a:xfrm>
          <a:prstGeom prst="rect">
            <a:avLst/>
          </a:prstGeom>
        </p:spPr>
      </p:pic>
      <p:pic>
        <p:nvPicPr>
          <p:cNvPr id="6" name="Picture 5">
            <a:extLst>
              <a:ext uri="{FF2B5EF4-FFF2-40B4-BE49-F238E27FC236}">
                <a16:creationId xmlns:a16="http://schemas.microsoft.com/office/drawing/2014/main" id="{EE6547C1-AC56-604D-B886-E570A90227CB}"/>
              </a:ext>
            </a:extLst>
          </p:cNvPr>
          <p:cNvPicPr>
            <a:picLocks noChangeAspect="1"/>
          </p:cNvPicPr>
          <p:nvPr userDrawn="1"/>
        </p:nvPicPr>
        <p:blipFill>
          <a:blip r:embed="rId3"/>
          <a:srcRect/>
          <a:stretch/>
        </p:blipFill>
        <p:spPr>
          <a:xfrm>
            <a:off x="548820" y="731520"/>
            <a:ext cx="1356939" cy="811459"/>
          </a:xfrm>
          <a:prstGeom prst="rect">
            <a:avLst/>
          </a:prstGeom>
        </p:spPr>
      </p:pic>
    </p:spTree>
    <p:extLst>
      <p:ext uri="{BB962C8B-B14F-4D97-AF65-F5344CB8AC3E}">
        <p14:creationId xmlns:p14="http://schemas.microsoft.com/office/powerpoint/2010/main" val="3192394863"/>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lank_Pag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7E4-E7F7-9646-880C-2CDC95018CBE}"/>
              </a:ext>
            </a:extLst>
          </p:cNvPr>
          <p:cNvSpPr>
            <a:spLocks noGrp="1"/>
          </p:cNvSpPr>
          <p:nvPr>
            <p:ph type="title"/>
          </p:nvPr>
        </p:nvSpPr>
        <p:spPr>
          <a:xfrm>
            <a:off x="548639" y="183898"/>
            <a:ext cx="13514832" cy="904122"/>
          </a:xfrm>
        </p:spPr>
        <p:txBody>
          <a:bodyPr/>
          <a:lstStyle>
            <a:lvl1pPr>
              <a:defRPr>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4" name="TextBox 3">
            <a:extLst>
              <a:ext uri="{FF2B5EF4-FFF2-40B4-BE49-F238E27FC236}">
                <a16:creationId xmlns:a16="http://schemas.microsoft.com/office/drawing/2014/main" id="{C680CA43-5C49-A347-BAC4-268F3B7F1BC4}"/>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t>
            </a:r>
            <a:r>
              <a:rPr lang="en-US" sz="1120"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5" name="Picture 4">
            <a:extLst>
              <a:ext uri="{FF2B5EF4-FFF2-40B4-BE49-F238E27FC236}">
                <a16:creationId xmlns:a16="http://schemas.microsoft.com/office/drawing/2014/main" id="{95568472-78C1-FD4C-80A1-628CA86D3F06}"/>
              </a:ext>
            </a:extLst>
          </p:cNvPr>
          <p:cNvPicPr>
            <a:picLocks noChangeAspect="1"/>
          </p:cNvPicPr>
          <p:nvPr userDrawn="1"/>
        </p:nvPicPr>
        <p:blipFill>
          <a:blip r:embed="rId2"/>
          <a:srcRect/>
          <a:stretch/>
        </p:blipFill>
        <p:spPr>
          <a:xfrm>
            <a:off x="13349613" y="7531058"/>
            <a:ext cx="709192" cy="424102"/>
          </a:xfrm>
          <a:prstGeom prst="rect">
            <a:avLst/>
          </a:prstGeom>
        </p:spPr>
      </p:pic>
    </p:spTree>
    <p:extLst>
      <p:ext uri="{BB962C8B-B14F-4D97-AF65-F5344CB8AC3E}">
        <p14:creationId xmlns:p14="http://schemas.microsoft.com/office/powerpoint/2010/main" val="2381838818"/>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able_of_Content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4832" cy="873186"/>
          </a:xfrm>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544947" y="1645920"/>
            <a:ext cx="13514832" cy="5686282"/>
          </a:xfrm>
          <a:prstGeom prst="rect">
            <a:avLst/>
          </a:prstGeom>
        </p:spPr>
        <p:txBody>
          <a:bodyPr/>
          <a:lstStyle>
            <a:lvl1pPr marL="0" indent="0">
              <a:buNone/>
              <a:defRPr>
                <a:solidFill>
                  <a:schemeClr val="tx2"/>
                </a:solidFill>
              </a:defRPr>
            </a:lvl1pPr>
            <a:lvl2pPr marL="1188720" indent="-457200">
              <a:buFont typeface="Arial"/>
              <a:buChar char="•"/>
              <a:defRPr>
                <a:solidFill>
                  <a:schemeClr val="tx2"/>
                </a:solidFill>
              </a:defRPr>
            </a:lvl2pPr>
            <a:lvl3pPr marL="1828800" indent="-365760">
              <a:buFont typeface="Arial"/>
              <a:buChar cha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7955969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ow_to_Use">
    <p:bg>
      <p:bgRef idx="1001">
        <a:schemeClr val="bg2"/>
      </p:bgRef>
    </p:bg>
    <p:spTree>
      <p:nvGrpSpPr>
        <p:cNvPr id="1" name=""/>
        <p:cNvGrpSpPr/>
        <p:nvPr/>
      </p:nvGrpSpPr>
      <p:grpSpPr>
        <a:xfrm>
          <a:off x="0" y="0"/>
          <a:ext cx="0" cy="0"/>
          <a:chOff x="0" y="0"/>
          <a:chExt cx="0" cy="0"/>
        </a:xfrm>
      </p:grpSpPr>
      <p:sp>
        <p:nvSpPr>
          <p:cNvPr id="4" name="TextBox 3"/>
          <p:cNvSpPr txBox="1"/>
          <p:nvPr userDrawn="1"/>
        </p:nvSpPr>
        <p:spPr>
          <a:xfrm>
            <a:off x="4516341" y="-4548146"/>
            <a:ext cx="184731" cy="801438"/>
          </a:xfrm>
          <a:prstGeom prst="rect">
            <a:avLst/>
          </a:prstGeom>
          <a:noFill/>
        </p:spPr>
        <p:txBody>
          <a:bodyPr wrap="none" rtlCol="0">
            <a:spAutoFit/>
          </a:bodyPr>
          <a:lstStyle/>
          <a:p>
            <a:endParaRPr lang="en-US" sz="4608" dirty="0"/>
          </a:p>
        </p:txBody>
      </p:sp>
      <p:sp>
        <p:nvSpPr>
          <p:cNvPr id="2" name="Rectangle 1">
            <a:extLst>
              <a:ext uri="{FF2B5EF4-FFF2-40B4-BE49-F238E27FC236}">
                <a16:creationId xmlns:a16="http://schemas.microsoft.com/office/drawing/2014/main" id="{4D133B37-BB08-4347-B71D-D01F225ECB4D}"/>
              </a:ext>
            </a:extLst>
          </p:cNvPr>
          <p:cNvSpPr/>
          <p:nvPr userDrawn="1"/>
        </p:nvSpPr>
        <p:spPr>
          <a:xfrm>
            <a:off x="0" y="0"/>
            <a:ext cx="14630400" cy="82296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userDrawn="1"/>
        </p:nvSpPr>
        <p:spPr>
          <a:xfrm>
            <a:off x="11897959" y="9767944"/>
            <a:ext cx="184731" cy="801438"/>
          </a:xfrm>
          <a:prstGeom prst="rect">
            <a:avLst/>
          </a:prstGeom>
          <a:noFill/>
        </p:spPr>
        <p:txBody>
          <a:bodyPr wrap="none" rtlCol="0">
            <a:spAutoFit/>
          </a:bodyPr>
          <a:lstStyle/>
          <a:p>
            <a:endParaRPr lang="en-US" sz="4608"/>
          </a:p>
        </p:txBody>
      </p:sp>
      <p:sp>
        <p:nvSpPr>
          <p:cNvPr id="9" name="TextBox 8">
            <a:extLst>
              <a:ext uri="{FF2B5EF4-FFF2-40B4-BE49-F238E27FC236}">
                <a16:creationId xmlns:a16="http://schemas.microsoft.com/office/drawing/2014/main" id="{1B954A5E-A2DC-9041-9311-DBC4F345DE43}"/>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t>
            </a:r>
            <a:r>
              <a:rPr lang="en-US" sz="1120"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1" name="Picture 10">
            <a:extLst>
              <a:ext uri="{FF2B5EF4-FFF2-40B4-BE49-F238E27FC236}">
                <a16:creationId xmlns:a16="http://schemas.microsoft.com/office/drawing/2014/main" id="{078E12B8-1389-044D-9E65-845118C8F28C}"/>
              </a:ext>
            </a:extLst>
          </p:cNvPr>
          <p:cNvPicPr>
            <a:picLocks noChangeAspect="1"/>
          </p:cNvPicPr>
          <p:nvPr userDrawn="1"/>
        </p:nvPicPr>
        <p:blipFill>
          <a:blip r:embed="rId2"/>
          <a:srcRect/>
          <a:stretch/>
        </p:blipFill>
        <p:spPr>
          <a:xfrm>
            <a:off x="13349613" y="7531058"/>
            <a:ext cx="709192" cy="424102"/>
          </a:xfrm>
          <a:prstGeom prst="rect">
            <a:avLst/>
          </a:prstGeom>
        </p:spPr>
      </p:pic>
    </p:spTree>
    <p:extLst>
      <p:ext uri="{BB962C8B-B14F-4D97-AF65-F5344CB8AC3E}">
        <p14:creationId xmlns:p14="http://schemas.microsoft.com/office/powerpoint/2010/main" val="4266760747"/>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_Slide_and_Subtitle">
    <p:bg>
      <p:bgRef idx="1001">
        <a:schemeClr val="bg2"/>
      </p:bgRef>
    </p:bg>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686548D8-D9FB-054A-9AD0-44D0696002ED}"/>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lvl1pPr>
            <a:lvl2pPr marL="731520" indent="0">
              <a:buNone/>
              <a:defRPr/>
            </a:lvl2pPr>
          </a:lstStyle>
          <a:p>
            <a:pPr lvl="0"/>
            <a:r>
              <a:rPr lang="en-US" dirty="0"/>
              <a:t>Edit Master text styles</a:t>
            </a:r>
          </a:p>
        </p:txBody>
      </p:sp>
    </p:spTree>
    <p:extLst>
      <p:ext uri="{BB962C8B-B14F-4D97-AF65-F5344CB8AC3E}">
        <p14:creationId xmlns:p14="http://schemas.microsoft.com/office/powerpoint/2010/main" val="212483756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_Slide">
    <p:bg>
      <p:bgRef idx="1001">
        <a:schemeClr val="bg2"/>
      </p:bgRef>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C21DCCE-A66B-3244-9665-1280DD6FC4DE}"/>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Tree>
    <p:extLst>
      <p:ext uri="{BB962C8B-B14F-4D97-AF65-F5344CB8AC3E}">
        <p14:creationId xmlns:p14="http://schemas.microsoft.com/office/powerpoint/2010/main" val="4029020389"/>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vider_Slide">
    <p:bg>
      <p:bgRef idx="1001">
        <a:schemeClr val="bg2"/>
      </p:bgRef>
    </p:bg>
    <p:spTree>
      <p:nvGrpSpPr>
        <p:cNvPr id="1" name=""/>
        <p:cNvGrpSpPr/>
        <p:nvPr/>
      </p:nvGrpSpPr>
      <p:grpSpPr>
        <a:xfrm>
          <a:off x="0" y="0"/>
          <a:ext cx="0" cy="0"/>
          <a:chOff x="0" y="0"/>
          <a:chExt cx="0" cy="0"/>
        </a:xfrm>
      </p:grpSpPr>
      <p:pic>
        <p:nvPicPr>
          <p:cNvPr id="11" name="Picture 10" descr="A close up of a logo&#10;&#10;Description automatically generated">
            <a:extLst>
              <a:ext uri="{FF2B5EF4-FFF2-40B4-BE49-F238E27FC236}">
                <a16:creationId xmlns:a16="http://schemas.microsoft.com/office/drawing/2014/main" id="{22E1C8C4-E63C-3F41-ABD7-B5CC6193865A}"/>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Tree>
    <p:extLst>
      <p:ext uri="{BB962C8B-B14F-4D97-AF65-F5344CB8AC3E}">
        <p14:creationId xmlns:p14="http://schemas.microsoft.com/office/powerpoint/2010/main" val="3037228628"/>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_Slide_SquidInk">
    <p:bg>
      <p:bgRef idx="1001">
        <a:schemeClr val="bg2"/>
      </p:bgRef>
    </p:bg>
    <p:spTree>
      <p:nvGrpSpPr>
        <p:cNvPr id="1" name=""/>
        <p:cNvGrpSpPr/>
        <p:nvPr/>
      </p:nvGrpSpPr>
      <p:grpSpPr>
        <a:xfrm>
          <a:off x="0" y="0"/>
          <a:ext cx="0" cy="0"/>
          <a:chOff x="0" y="0"/>
          <a:chExt cx="0" cy="0"/>
        </a:xfrm>
      </p:grpSpPr>
      <p:pic>
        <p:nvPicPr>
          <p:cNvPr id="6" name="Picture 5" descr="A picture containing clock&#10;&#10;Description automatically generated">
            <a:extLst>
              <a:ext uri="{FF2B5EF4-FFF2-40B4-BE49-F238E27FC236}">
                <a16:creationId xmlns:a16="http://schemas.microsoft.com/office/drawing/2014/main" id="{8600DD44-FCC7-ED47-B3B5-752A82670092}"/>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Tree>
    <p:extLst>
      <p:ext uri="{BB962C8B-B14F-4D97-AF65-F5344CB8AC3E}">
        <p14:creationId xmlns:p14="http://schemas.microsoft.com/office/powerpoint/2010/main" val="46358460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_Bulleted_Lis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1460" cy="873186"/>
          </a:xfrm>
        </p:spPr>
        <p:txBody>
          <a:bodyPr/>
          <a:lstStyle/>
          <a:p>
            <a:r>
              <a:rPr lang="en-US" dirty="0"/>
              <a:t>Click to edit Master title style</a:t>
            </a:r>
          </a:p>
        </p:txBody>
      </p:sp>
      <p:sp>
        <p:nvSpPr>
          <p:cNvPr id="3" name="Content Placeholder 2"/>
          <p:cNvSpPr>
            <a:spLocks noGrp="1"/>
          </p:cNvSpPr>
          <p:nvPr>
            <p:ph sz="half" idx="1"/>
          </p:nvPr>
        </p:nvSpPr>
        <p:spPr>
          <a:xfrm>
            <a:off x="548640" y="1645920"/>
            <a:ext cx="13510260" cy="5431155"/>
          </a:xfrm>
          <a:prstGeom prst="rect">
            <a:avLst/>
          </a:prstGeom>
        </p:spPr>
        <p:txBody>
          <a:bodyPr>
            <a:normAutofit/>
          </a:bodyPr>
          <a:lstStyle>
            <a:lvl1pPr>
              <a:defRPr sz="3200"/>
            </a:lvl1pPr>
            <a:lvl2pPr>
              <a:defRPr sz="2900"/>
            </a:lvl2pPr>
            <a:lvl3pPr>
              <a:defRPr sz="2600"/>
            </a:lvl3pPr>
            <a:lvl4pPr marL="2194560" indent="0">
              <a:buNone/>
              <a:defRPr sz="2600"/>
            </a:lvl4pPr>
            <a:lvl5pPr>
              <a:defRPr sz="2560"/>
            </a:lvl5pPr>
            <a:lvl6pPr>
              <a:defRPr sz="2880"/>
            </a:lvl6pPr>
            <a:lvl7pPr>
              <a:defRPr sz="2880"/>
            </a:lvl7pPr>
            <a:lvl8pPr>
              <a:defRPr sz="2880"/>
            </a:lvl8pPr>
            <a:lvl9pPr>
              <a:defRPr sz="288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826396584"/>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_Bulleted_Sections">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normAutofit/>
          </a:bodyPr>
          <a:lstStyle>
            <a:lvl1pPr>
              <a:defRPr sz="38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E6C5D45-2516-944B-852E-9416AD28710B}"/>
              </a:ext>
            </a:extLst>
          </p:cNvPr>
          <p:cNvSpPr>
            <a:spLocks noGrp="1"/>
          </p:cNvSpPr>
          <p:nvPr>
            <p:ph type="body" sz="quarter" idx="10"/>
          </p:nvPr>
        </p:nvSpPr>
        <p:spPr>
          <a:xfrm>
            <a:off x="548639" y="1645920"/>
            <a:ext cx="6400800" cy="5089616"/>
          </a:xfrm>
          <a:prstGeom prst="rect">
            <a:avLst/>
          </a:prstGeom>
        </p:spPr>
        <p:txBody>
          <a:bodyPr/>
          <a:lstStyle>
            <a:lvl5pPr>
              <a:defRPr sz="1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0680DD99-A52C-8C44-9396-106AF36BB473}"/>
              </a:ext>
            </a:extLst>
          </p:cNvPr>
          <p:cNvSpPr>
            <a:spLocks noGrp="1"/>
          </p:cNvSpPr>
          <p:nvPr>
            <p:ph type="body" sz="quarter" idx="11"/>
          </p:nvPr>
        </p:nvSpPr>
        <p:spPr>
          <a:xfrm>
            <a:off x="7658100" y="1645920"/>
            <a:ext cx="6400800" cy="5089616"/>
          </a:xfrm>
          <a:prstGeom prst="rect">
            <a:avLst/>
          </a:prstGeom>
        </p:spPr>
        <p:txBody>
          <a:bodyPr/>
          <a:lstStyle>
            <a:lvl5pPr>
              <a:defRPr sz="1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33519293"/>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and_Imag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normAutofit/>
          </a:bodyPr>
          <a:lstStyle>
            <a:lvl1pPr>
              <a:defRPr sz="3800"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8" name="Picture Placeholder 7">
            <a:extLst>
              <a:ext uri="{FF2B5EF4-FFF2-40B4-BE49-F238E27FC236}">
                <a16:creationId xmlns:a16="http://schemas.microsoft.com/office/drawing/2014/main" id="{758B8829-AB11-E54F-AFFF-11D6AD397DEB}"/>
              </a:ext>
            </a:extLst>
          </p:cNvPr>
          <p:cNvSpPr>
            <a:spLocks noGrp="1"/>
          </p:cNvSpPr>
          <p:nvPr>
            <p:ph type="pic" sz="quarter" idx="11"/>
          </p:nvPr>
        </p:nvSpPr>
        <p:spPr>
          <a:xfrm>
            <a:off x="7658100" y="1645920"/>
            <a:ext cx="6400800" cy="5088346"/>
          </a:xfrm>
          <a:prstGeom prst="rect">
            <a:avLst/>
          </a:prstGeom>
        </p:spPr>
        <p:txBody>
          <a:bodyPr/>
          <a:lstStyle/>
          <a:p>
            <a:endParaRPr lang="en-US"/>
          </a:p>
        </p:txBody>
      </p:sp>
      <p:sp>
        <p:nvSpPr>
          <p:cNvPr id="10" name="Text Placeholder 9">
            <a:extLst>
              <a:ext uri="{FF2B5EF4-FFF2-40B4-BE49-F238E27FC236}">
                <a16:creationId xmlns:a16="http://schemas.microsoft.com/office/drawing/2014/main" id="{3305C376-814F-9B49-99E8-6F17D4026FAD}"/>
              </a:ext>
            </a:extLst>
          </p:cNvPr>
          <p:cNvSpPr>
            <a:spLocks noGrp="1"/>
          </p:cNvSpPr>
          <p:nvPr>
            <p:ph type="body" sz="quarter" idx="12" hasCustomPrompt="1"/>
          </p:nvPr>
        </p:nvSpPr>
        <p:spPr>
          <a:xfrm>
            <a:off x="548639" y="1645920"/>
            <a:ext cx="6400800" cy="5087619"/>
          </a:xfrm>
          <a:prstGeom prst="rect">
            <a:avLst/>
          </a:prstGeom>
        </p:spPr>
        <p:txBody>
          <a:bodyPr/>
          <a:lstStyle>
            <a:lvl1pPr marL="0" marR="0" indent="0" algn="l" defTabSz="731520" rtl="0" eaLnBrk="1" fontAlgn="auto" latinLnBrk="0" hangingPunct="1">
              <a:lnSpc>
                <a:spcPct val="100000"/>
              </a:lnSpc>
              <a:spcBef>
                <a:spcPct val="20000"/>
              </a:spcBef>
              <a:spcAft>
                <a:spcPts val="0"/>
              </a:spcAft>
              <a:buClrTx/>
              <a:buSzTx/>
              <a:buFontTx/>
              <a:buNone/>
              <a:tabLst/>
              <a:defRPr sz="1900" b="1">
                <a:latin typeface="+mn-lt"/>
              </a:defRPr>
            </a:lvl1pPr>
          </a:lstStyle>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p:txBody>
      </p:sp>
    </p:spTree>
    <p:extLst>
      <p:ext uri="{BB962C8B-B14F-4D97-AF65-F5344CB8AC3E}">
        <p14:creationId xmlns:p14="http://schemas.microsoft.com/office/powerpoint/2010/main" val="184175018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39" y="183898"/>
            <a:ext cx="13514832" cy="137160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548639" y="1645920"/>
            <a:ext cx="13514832" cy="568628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t>
            </a:r>
            <a:r>
              <a:rPr lang="en-US" sz="1120"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7" name="Picture 6"/>
          <p:cNvPicPr>
            <a:picLocks noChangeAspect="1"/>
          </p:cNvPicPr>
          <p:nvPr userDrawn="1"/>
        </p:nvPicPr>
        <p:blipFill>
          <a:blip r:embed="rId26"/>
          <a:srcRect/>
          <a:stretch/>
        </p:blipFill>
        <p:spPr>
          <a:xfrm>
            <a:off x="13349613" y="7531058"/>
            <a:ext cx="709192" cy="424102"/>
          </a:xfrm>
          <a:prstGeom prst="rect">
            <a:avLst/>
          </a:prstGeom>
        </p:spPr>
      </p:pic>
    </p:spTree>
    <p:extLst>
      <p:ext uri="{BB962C8B-B14F-4D97-AF65-F5344CB8AC3E}">
        <p14:creationId xmlns:p14="http://schemas.microsoft.com/office/powerpoint/2010/main" val="14311777"/>
      </p:ext>
    </p:extLst>
  </p:cSld>
  <p:clrMap bg1="dk1" tx1="lt1" bg2="dk2" tx2="lt2" accent1="accent1" accent2="accent2" accent3="accent3" accent4="accent4" accent5="accent5" accent6="accent6" hlink="hlink" folHlink="folHlink"/>
  <p:sldLayoutIdLst>
    <p:sldLayoutId id="2147483711" r:id="rId1"/>
    <p:sldLayoutId id="2147483696" r:id="rId2"/>
    <p:sldLayoutId id="2147483677" r:id="rId3"/>
    <p:sldLayoutId id="2147483700" r:id="rId4"/>
    <p:sldLayoutId id="2147483713" r:id="rId5"/>
    <p:sldLayoutId id="2147483697" r:id="rId6"/>
    <p:sldLayoutId id="2147483689" r:id="rId7"/>
    <p:sldLayoutId id="2147483678" r:id="rId8"/>
    <p:sldLayoutId id="2147483707" r:id="rId9"/>
    <p:sldLayoutId id="2147483679" r:id="rId10"/>
    <p:sldLayoutId id="2147483703" r:id="rId11"/>
    <p:sldLayoutId id="2147483704" r:id="rId12"/>
    <p:sldLayoutId id="2147483705" r:id="rId13"/>
    <p:sldLayoutId id="2147483690" r:id="rId14"/>
    <p:sldLayoutId id="2147483691" r:id="rId15"/>
    <p:sldLayoutId id="2147483692" r:id="rId16"/>
    <p:sldLayoutId id="2147483702" r:id="rId17"/>
    <p:sldLayoutId id="2147483680" r:id="rId18"/>
    <p:sldLayoutId id="2147483701" r:id="rId19"/>
    <p:sldLayoutId id="2147483712" r:id="rId20"/>
    <p:sldLayoutId id="2147483714" r:id="rId21"/>
    <p:sldLayoutId id="2147483706" r:id="rId22"/>
    <p:sldLayoutId id="2147483709" r:id="rId23"/>
    <p:sldLayoutId id="2147483710" r:id="rId24"/>
  </p:sldLayoutIdLst>
  <p:txStyles>
    <p:titleStyle>
      <a:lvl1pPr algn="l" defTabSz="731520" rtl="0" eaLnBrk="1" latinLnBrk="0" hangingPunct="1">
        <a:spcBef>
          <a:spcPct val="0"/>
        </a:spcBef>
        <a:buNone/>
        <a:defRPr sz="3800" b="1" i="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p:titleStyle>
    <p:bodyStyle>
      <a:lvl1pPr marL="0" indent="0" algn="l" defTabSz="731520" rtl="0" eaLnBrk="1" latinLnBrk="0" hangingPunct="1">
        <a:spcBef>
          <a:spcPct val="20000"/>
        </a:spcBef>
        <a:buFontTx/>
        <a:buNone/>
        <a:defRPr sz="2900" b="0" i="0" kern="1200">
          <a:solidFill>
            <a:schemeClr val="tx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p:bodyStyle>
    <p:other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 userDrawn="1">
          <p15:clr>
            <a:srgbClr val="F26B43"/>
          </p15:clr>
        </p15:guide>
        <p15:guide id="2" pos="8856" userDrawn="1">
          <p15:clr>
            <a:srgbClr val="F26B43"/>
          </p15:clr>
        </p15:guide>
        <p15:guide id="3" orient="horz" pos="10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1.png"/><Relationship Id="rId13" Type="http://schemas.openxmlformats.org/officeDocument/2006/relationships/image" Target="../media/image106.png"/><Relationship Id="rId3" Type="http://schemas.openxmlformats.org/officeDocument/2006/relationships/image" Target="../media/image7.png"/><Relationship Id="rId7" Type="http://schemas.openxmlformats.org/officeDocument/2006/relationships/image" Target="../media/image100.png"/><Relationship Id="rId12" Type="http://schemas.openxmlformats.org/officeDocument/2006/relationships/image" Target="../media/image105.png"/><Relationship Id="rId17" Type="http://schemas.openxmlformats.org/officeDocument/2006/relationships/image" Target="../media/image110.png"/><Relationship Id="rId2" Type="http://schemas.openxmlformats.org/officeDocument/2006/relationships/notesSlide" Target="../notesSlides/notesSlide10.xml"/><Relationship Id="rId16" Type="http://schemas.openxmlformats.org/officeDocument/2006/relationships/image" Target="../media/image109.png"/><Relationship Id="rId1" Type="http://schemas.openxmlformats.org/officeDocument/2006/relationships/slideLayout" Target="../slideLayouts/slideLayout22.xml"/><Relationship Id="rId6" Type="http://schemas.openxmlformats.org/officeDocument/2006/relationships/image" Target="../media/image99.png"/><Relationship Id="rId11" Type="http://schemas.openxmlformats.org/officeDocument/2006/relationships/image" Target="../media/image104.png"/><Relationship Id="rId5" Type="http://schemas.openxmlformats.org/officeDocument/2006/relationships/image" Target="../media/image98.png"/><Relationship Id="rId15" Type="http://schemas.openxmlformats.org/officeDocument/2006/relationships/image" Target="../media/image108.png"/><Relationship Id="rId10" Type="http://schemas.openxmlformats.org/officeDocument/2006/relationships/image" Target="../media/image103.png"/><Relationship Id="rId4" Type="http://schemas.openxmlformats.org/officeDocument/2006/relationships/image" Target="../media/image97.png"/><Relationship Id="rId9" Type="http://schemas.openxmlformats.org/officeDocument/2006/relationships/image" Target="../media/image102.png"/><Relationship Id="rId14" Type="http://schemas.openxmlformats.org/officeDocument/2006/relationships/image" Target="../media/image107.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2.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6" Type="http://schemas.openxmlformats.org/officeDocument/2006/relationships/image" Target="../media/image33.png"/><Relationship Id="rId21" Type="http://schemas.openxmlformats.org/officeDocument/2006/relationships/image" Target="../media/image28.png"/><Relationship Id="rId42" Type="http://schemas.openxmlformats.org/officeDocument/2006/relationships/image" Target="../media/image49.png"/><Relationship Id="rId47" Type="http://schemas.openxmlformats.org/officeDocument/2006/relationships/image" Target="../media/image54.png"/><Relationship Id="rId63" Type="http://schemas.openxmlformats.org/officeDocument/2006/relationships/image" Target="../media/image70.png"/><Relationship Id="rId68" Type="http://schemas.openxmlformats.org/officeDocument/2006/relationships/image" Target="../media/image75.jpeg"/><Relationship Id="rId84" Type="http://schemas.openxmlformats.org/officeDocument/2006/relationships/image" Target="../media/image91.png"/><Relationship Id="rId16" Type="http://schemas.openxmlformats.org/officeDocument/2006/relationships/image" Target="../media/image23.jpeg"/><Relationship Id="rId11" Type="http://schemas.openxmlformats.org/officeDocument/2006/relationships/image" Target="../media/image18.png"/><Relationship Id="rId32" Type="http://schemas.openxmlformats.org/officeDocument/2006/relationships/image" Target="../media/image39.png"/><Relationship Id="rId37" Type="http://schemas.openxmlformats.org/officeDocument/2006/relationships/image" Target="../media/image44.png"/><Relationship Id="rId53" Type="http://schemas.openxmlformats.org/officeDocument/2006/relationships/image" Target="../media/image60.png"/><Relationship Id="rId58" Type="http://schemas.openxmlformats.org/officeDocument/2006/relationships/image" Target="../media/image65.png"/><Relationship Id="rId74" Type="http://schemas.openxmlformats.org/officeDocument/2006/relationships/image" Target="../media/image81.png"/><Relationship Id="rId79" Type="http://schemas.openxmlformats.org/officeDocument/2006/relationships/image" Target="../media/image86.png"/><Relationship Id="rId5" Type="http://schemas.openxmlformats.org/officeDocument/2006/relationships/image" Target="../media/image12.png"/><Relationship Id="rId19" Type="http://schemas.openxmlformats.org/officeDocument/2006/relationships/image" Target="../media/image26.jpeg"/><Relationship Id="rId14" Type="http://schemas.openxmlformats.org/officeDocument/2006/relationships/image" Target="../media/image21.png"/><Relationship Id="rId22" Type="http://schemas.openxmlformats.org/officeDocument/2006/relationships/image" Target="../media/image29.gif"/><Relationship Id="rId27" Type="http://schemas.openxmlformats.org/officeDocument/2006/relationships/image" Target="../media/image34.png"/><Relationship Id="rId30" Type="http://schemas.openxmlformats.org/officeDocument/2006/relationships/image" Target="../media/image37.png"/><Relationship Id="rId35" Type="http://schemas.openxmlformats.org/officeDocument/2006/relationships/image" Target="../media/image42.png"/><Relationship Id="rId43" Type="http://schemas.openxmlformats.org/officeDocument/2006/relationships/image" Target="../media/image50.jpeg"/><Relationship Id="rId48" Type="http://schemas.openxmlformats.org/officeDocument/2006/relationships/image" Target="../media/image55.jpeg"/><Relationship Id="rId56" Type="http://schemas.openxmlformats.org/officeDocument/2006/relationships/image" Target="../media/image63.png"/><Relationship Id="rId64" Type="http://schemas.openxmlformats.org/officeDocument/2006/relationships/image" Target="../media/image71.png"/><Relationship Id="rId69" Type="http://schemas.openxmlformats.org/officeDocument/2006/relationships/image" Target="../media/image76.png"/><Relationship Id="rId77" Type="http://schemas.openxmlformats.org/officeDocument/2006/relationships/image" Target="../media/image84.png"/><Relationship Id="rId8" Type="http://schemas.openxmlformats.org/officeDocument/2006/relationships/image" Target="../media/image15.png"/><Relationship Id="rId51" Type="http://schemas.openxmlformats.org/officeDocument/2006/relationships/image" Target="../media/image58.png"/><Relationship Id="rId72" Type="http://schemas.openxmlformats.org/officeDocument/2006/relationships/image" Target="../media/image79.png"/><Relationship Id="rId80" Type="http://schemas.openxmlformats.org/officeDocument/2006/relationships/image" Target="../media/image87.png"/><Relationship Id="rId85" Type="http://schemas.openxmlformats.org/officeDocument/2006/relationships/image" Target="../media/image92.png"/><Relationship Id="rId3" Type="http://schemas.openxmlformats.org/officeDocument/2006/relationships/image" Target="../media/image10.jpeg"/><Relationship Id="rId12" Type="http://schemas.openxmlformats.org/officeDocument/2006/relationships/image" Target="../media/image19.jpeg"/><Relationship Id="rId17" Type="http://schemas.openxmlformats.org/officeDocument/2006/relationships/image" Target="../media/image24.png"/><Relationship Id="rId25" Type="http://schemas.openxmlformats.org/officeDocument/2006/relationships/image" Target="../media/image32.jpeg"/><Relationship Id="rId33" Type="http://schemas.openxmlformats.org/officeDocument/2006/relationships/image" Target="../media/image40.jpeg"/><Relationship Id="rId38" Type="http://schemas.openxmlformats.org/officeDocument/2006/relationships/image" Target="../media/image45.jpeg"/><Relationship Id="rId46" Type="http://schemas.openxmlformats.org/officeDocument/2006/relationships/image" Target="../media/image53.png"/><Relationship Id="rId59" Type="http://schemas.openxmlformats.org/officeDocument/2006/relationships/image" Target="../media/image66.png"/><Relationship Id="rId67" Type="http://schemas.openxmlformats.org/officeDocument/2006/relationships/image" Target="../media/image74.png"/><Relationship Id="rId20" Type="http://schemas.openxmlformats.org/officeDocument/2006/relationships/image" Target="../media/image27.jpeg"/><Relationship Id="rId41" Type="http://schemas.openxmlformats.org/officeDocument/2006/relationships/image" Target="../media/image48.png"/><Relationship Id="rId54" Type="http://schemas.openxmlformats.org/officeDocument/2006/relationships/image" Target="../media/image61.gif"/><Relationship Id="rId62" Type="http://schemas.openxmlformats.org/officeDocument/2006/relationships/image" Target="../media/image69.png"/><Relationship Id="rId70" Type="http://schemas.openxmlformats.org/officeDocument/2006/relationships/image" Target="../media/image77.png"/><Relationship Id="rId75" Type="http://schemas.openxmlformats.org/officeDocument/2006/relationships/image" Target="../media/image82.png"/><Relationship Id="rId83" Type="http://schemas.openxmlformats.org/officeDocument/2006/relationships/image" Target="../media/image90.png"/><Relationship Id="rId1" Type="http://schemas.openxmlformats.org/officeDocument/2006/relationships/slideLayout" Target="../slideLayouts/slideLayout22.xml"/><Relationship Id="rId6" Type="http://schemas.openxmlformats.org/officeDocument/2006/relationships/image" Target="../media/image13.jpeg"/><Relationship Id="rId15" Type="http://schemas.openxmlformats.org/officeDocument/2006/relationships/image" Target="../media/image22.jpeg"/><Relationship Id="rId23" Type="http://schemas.openxmlformats.org/officeDocument/2006/relationships/image" Target="../media/image30.jpeg"/><Relationship Id="rId28" Type="http://schemas.openxmlformats.org/officeDocument/2006/relationships/image" Target="../media/image35.png"/><Relationship Id="rId36" Type="http://schemas.openxmlformats.org/officeDocument/2006/relationships/image" Target="../media/image43.png"/><Relationship Id="rId49" Type="http://schemas.openxmlformats.org/officeDocument/2006/relationships/image" Target="../media/image56.jpeg"/><Relationship Id="rId57" Type="http://schemas.openxmlformats.org/officeDocument/2006/relationships/image" Target="../media/image64.png"/><Relationship Id="rId10" Type="http://schemas.openxmlformats.org/officeDocument/2006/relationships/image" Target="../media/image17.png"/><Relationship Id="rId31" Type="http://schemas.openxmlformats.org/officeDocument/2006/relationships/image" Target="../media/image38.png"/><Relationship Id="rId44" Type="http://schemas.openxmlformats.org/officeDocument/2006/relationships/image" Target="../media/image51.png"/><Relationship Id="rId52" Type="http://schemas.openxmlformats.org/officeDocument/2006/relationships/image" Target="../media/image59.png"/><Relationship Id="rId60" Type="http://schemas.openxmlformats.org/officeDocument/2006/relationships/image" Target="../media/image67.png"/><Relationship Id="rId65" Type="http://schemas.openxmlformats.org/officeDocument/2006/relationships/image" Target="../media/image72.png"/><Relationship Id="rId73" Type="http://schemas.openxmlformats.org/officeDocument/2006/relationships/image" Target="../media/image80.png"/><Relationship Id="rId78" Type="http://schemas.openxmlformats.org/officeDocument/2006/relationships/image" Target="../media/image85.png"/><Relationship Id="rId81" Type="http://schemas.openxmlformats.org/officeDocument/2006/relationships/image" Target="../media/image88.png"/><Relationship Id="rId86" Type="http://schemas.openxmlformats.org/officeDocument/2006/relationships/image" Target="../media/image93.png"/><Relationship Id="rId4" Type="http://schemas.openxmlformats.org/officeDocument/2006/relationships/image" Target="../media/image11.png"/><Relationship Id="rId9" Type="http://schemas.openxmlformats.org/officeDocument/2006/relationships/image" Target="../media/image16.png"/><Relationship Id="rId13" Type="http://schemas.openxmlformats.org/officeDocument/2006/relationships/image" Target="../media/image20.jpeg"/><Relationship Id="rId18" Type="http://schemas.openxmlformats.org/officeDocument/2006/relationships/image" Target="../media/image25.jpeg"/><Relationship Id="rId39" Type="http://schemas.openxmlformats.org/officeDocument/2006/relationships/image" Target="../media/image46.jpeg"/><Relationship Id="rId34" Type="http://schemas.openxmlformats.org/officeDocument/2006/relationships/image" Target="../media/image41.jpeg"/><Relationship Id="rId50" Type="http://schemas.openxmlformats.org/officeDocument/2006/relationships/image" Target="../media/image57.png"/><Relationship Id="rId55" Type="http://schemas.openxmlformats.org/officeDocument/2006/relationships/image" Target="../media/image62.jpeg"/><Relationship Id="rId76" Type="http://schemas.openxmlformats.org/officeDocument/2006/relationships/image" Target="../media/image83.png"/><Relationship Id="rId7" Type="http://schemas.openxmlformats.org/officeDocument/2006/relationships/image" Target="../media/image14.jpeg"/><Relationship Id="rId71" Type="http://schemas.openxmlformats.org/officeDocument/2006/relationships/image" Target="../media/image78.png"/><Relationship Id="rId2" Type="http://schemas.openxmlformats.org/officeDocument/2006/relationships/notesSlide" Target="../notesSlides/notesSlide5.xml"/><Relationship Id="rId29" Type="http://schemas.openxmlformats.org/officeDocument/2006/relationships/image" Target="../media/image36.png"/><Relationship Id="rId24" Type="http://schemas.openxmlformats.org/officeDocument/2006/relationships/image" Target="../media/image31.jpeg"/><Relationship Id="rId40" Type="http://schemas.openxmlformats.org/officeDocument/2006/relationships/image" Target="../media/image47.png"/><Relationship Id="rId45" Type="http://schemas.openxmlformats.org/officeDocument/2006/relationships/image" Target="../media/image52.png"/><Relationship Id="rId66" Type="http://schemas.openxmlformats.org/officeDocument/2006/relationships/image" Target="../media/image73.png"/><Relationship Id="rId61" Type="http://schemas.openxmlformats.org/officeDocument/2006/relationships/image" Target="../media/image68.jpeg"/><Relationship Id="rId82" Type="http://schemas.openxmlformats.org/officeDocument/2006/relationships/image" Target="../media/image89.png"/></Relationships>
</file>

<file path=ppt/slides/_rels/slide6.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2.xml"/><Relationship Id="rId4" Type="http://schemas.openxmlformats.org/officeDocument/2006/relationships/image" Target="../media/image95.emf"/></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2.xml"/><Relationship Id="rId4" Type="http://schemas.openxmlformats.org/officeDocument/2006/relationships/image" Target="../media/image9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692947D-1CEF-924B-ADF8-D0E4B52EE51A}"/>
              </a:ext>
            </a:extLst>
          </p:cNvPr>
          <p:cNvSpPr>
            <a:spLocks noGrp="1"/>
          </p:cNvSpPr>
          <p:nvPr>
            <p:ph type="body" sz="quarter" idx="10"/>
          </p:nvPr>
        </p:nvSpPr>
        <p:spPr/>
        <p:txBody>
          <a:bodyPr>
            <a:normAutofit fontScale="77500" lnSpcReduction="20000"/>
          </a:bodyPr>
          <a:lstStyle/>
          <a:p>
            <a:r>
              <a:rPr lang="en-US" dirty="0" err="1"/>
              <a:t>Suin</a:t>
            </a:r>
            <a:r>
              <a:rPr lang="en-US" dirty="0"/>
              <a:t> Yun</a:t>
            </a:r>
          </a:p>
          <a:p>
            <a:r>
              <a:rPr lang="en-US" dirty="0"/>
              <a:t>Worldwide Financial Services</a:t>
            </a:r>
          </a:p>
          <a:p>
            <a:r>
              <a:rPr lang="en-US" dirty="0"/>
              <a:t>November 2020</a:t>
            </a:r>
          </a:p>
        </p:txBody>
      </p:sp>
      <p:sp>
        <p:nvSpPr>
          <p:cNvPr id="6" name="Text Placeholder 5">
            <a:extLst>
              <a:ext uri="{FF2B5EF4-FFF2-40B4-BE49-F238E27FC236}">
                <a16:creationId xmlns:a16="http://schemas.microsoft.com/office/drawing/2014/main" id="{DEB6A515-CE08-5146-8E7D-131F486B0482}"/>
              </a:ext>
            </a:extLst>
          </p:cNvPr>
          <p:cNvSpPr>
            <a:spLocks noGrp="1"/>
          </p:cNvSpPr>
          <p:nvPr>
            <p:ph type="body" sz="quarter" idx="12"/>
          </p:nvPr>
        </p:nvSpPr>
        <p:spPr/>
        <p:txBody>
          <a:bodyPr/>
          <a:lstStyle/>
          <a:p>
            <a:r>
              <a:rPr lang="en-US" dirty="0"/>
              <a:t>Cloud Computing with AWS</a:t>
            </a:r>
          </a:p>
        </p:txBody>
      </p:sp>
    </p:spTree>
    <p:extLst>
      <p:ext uri="{BB962C8B-B14F-4D97-AF65-F5344CB8AC3E}">
        <p14:creationId xmlns:p14="http://schemas.microsoft.com/office/powerpoint/2010/main" val="2919033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43" name="Picture 2" descr="Picture 2"/>
          <p:cNvPicPr>
            <a:picLocks noChangeAspect="1"/>
          </p:cNvPicPr>
          <p:nvPr/>
        </p:nvPicPr>
        <p:blipFill>
          <a:blip r:embed="rId3"/>
          <a:stretch>
            <a:fillRect/>
          </a:stretch>
        </p:blipFill>
        <p:spPr>
          <a:xfrm>
            <a:off x="13350239" y="7531058"/>
            <a:ext cx="709382" cy="424103"/>
          </a:xfrm>
          <a:prstGeom prst="rect">
            <a:avLst/>
          </a:prstGeom>
          <a:ln w="12700">
            <a:miter lim="400000"/>
          </a:ln>
        </p:spPr>
      </p:pic>
      <p:sp>
        <p:nvSpPr>
          <p:cNvPr id="3" name="Title 1">
            <a:extLst>
              <a:ext uri="{FF2B5EF4-FFF2-40B4-BE49-F238E27FC236}">
                <a16:creationId xmlns:a16="http://schemas.microsoft.com/office/drawing/2014/main" id="{E84E5F15-09D2-474E-9EEC-535E87EDC99D}"/>
              </a:ext>
            </a:extLst>
          </p:cNvPr>
          <p:cNvSpPr>
            <a:spLocks noGrp="1"/>
          </p:cNvSpPr>
          <p:nvPr>
            <p:ph type="title"/>
          </p:nvPr>
        </p:nvSpPr>
        <p:spPr/>
        <p:txBody>
          <a:bodyPr/>
          <a:lstStyle/>
          <a:p>
            <a:r>
              <a:rPr lang="en-US" dirty="0"/>
              <a:t>An Expansive </a:t>
            </a:r>
            <a:r>
              <a:rPr lang="en-US" dirty="0">
                <a:solidFill>
                  <a:srgbClr val="FAA634"/>
                </a:solidFill>
              </a:rPr>
              <a:t>Ecosystem</a:t>
            </a:r>
          </a:p>
        </p:txBody>
      </p:sp>
      <p:cxnSp>
        <p:nvCxnSpPr>
          <p:cNvPr id="4" name="Straight Connector 3">
            <a:extLst>
              <a:ext uri="{FF2B5EF4-FFF2-40B4-BE49-F238E27FC236}">
                <a16:creationId xmlns:a16="http://schemas.microsoft.com/office/drawing/2014/main" id="{C000F121-5C37-A348-BF12-2CB6534F5FE6}"/>
              </a:ext>
            </a:extLst>
          </p:cNvPr>
          <p:cNvCxnSpPr/>
          <p:nvPr/>
        </p:nvCxnSpPr>
        <p:spPr>
          <a:xfrm flipH="1">
            <a:off x="7223278" y="1794556"/>
            <a:ext cx="42718" cy="5741336"/>
          </a:xfrm>
          <a:prstGeom prst="line">
            <a:avLst/>
          </a:prstGeom>
          <a:ln>
            <a:solidFill>
              <a:srgbClr val="B1B3B6"/>
            </a:solidFill>
            <a:prstDash val="dash"/>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B9DB699D-5343-A64D-8F49-FD205BBD4859}"/>
              </a:ext>
            </a:extLst>
          </p:cNvPr>
          <p:cNvSpPr txBox="1"/>
          <p:nvPr/>
        </p:nvSpPr>
        <p:spPr>
          <a:xfrm>
            <a:off x="731520" y="2918973"/>
            <a:ext cx="5621574" cy="2160591"/>
          </a:xfrm>
          <a:prstGeom prst="rect">
            <a:avLst/>
          </a:prstGeom>
          <a:noFill/>
        </p:spPr>
        <p:txBody>
          <a:bodyPr wrap="square" rtlCol="0">
            <a:sp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r>
              <a:rPr kumimoji="0" lang="en-US" sz="2240" b="0" i="0" u="none" strike="noStrike" kern="0" cap="none" spc="0" normalizeH="0" baseline="0" noProof="0" dirty="0">
                <a:ln>
                  <a:noFill/>
                </a:ln>
                <a:solidFill>
                  <a:srgbClr val="F2F3F3"/>
                </a:solidFill>
                <a:effectLst/>
                <a:uLnTx/>
                <a:uFillTx/>
                <a:latin typeface="Arial"/>
                <a:ea typeface="Amazon Ember"/>
                <a:cs typeface="Arial"/>
                <a:sym typeface="Amazon Ember"/>
              </a:rPr>
              <a:t>Thousands of the world’s largest technology and consulting companies</a:t>
            </a:r>
          </a:p>
          <a:p>
            <a:pPr marL="0" marR="0" lvl="0" indent="0" algn="l" defTabSz="731519" rtl="0" eaLnBrk="1" fontAlgn="auto" latinLnBrk="0" hangingPunct="0">
              <a:lnSpc>
                <a:spcPct val="100000"/>
              </a:lnSpc>
              <a:spcBef>
                <a:spcPts val="0"/>
              </a:spcBef>
              <a:spcAft>
                <a:spcPts val="0"/>
              </a:spcAft>
              <a:buClrTx/>
              <a:buSzTx/>
              <a:buFontTx/>
              <a:buNone/>
              <a:tabLst/>
              <a:defRPr/>
            </a:pPr>
            <a:endParaRPr kumimoji="0" lang="en-US" sz="2240" b="0" i="0" u="none" strike="noStrike" kern="0" cap="none" spc="0" normalizeH="0" baseline="0" noProof="0" dirty="0">
              <a:ln>
                <a:noFill/>
              </a:ln>
              <a:solidFill>
                <a:srgbClr val="F2F3F3"/>
              </a:solidFill>
              <a:effectLst/>
              <a:uLnTx/>
              <a:uFillTx/>
              <a:latin typeface="Arial"/>
              <a:ea typeface="Amazon Ember"/>
              <a:cs typeface="Arial"/>
              <a:sym typeface="Amazon Ember"/>
            </a:endParaRPr>
          </a:p>
          <a:p>
            <a:pPr marL="0" marR="0" lvl="0" indent="0" algn="l" defTabSz="731519" rtl="0" eaLnBrk="1" fontAlgn="auto" latinLnBrk="0" hangingPunct="0">
              <a:lnSpc>
                <a:spcPct val="100000"/>
              </a:lnSpc>
              <a:spcBef>
                <a:spcPts val="0"/>
              </a:spcBef>
              <a:spcAft>
                <a:spcPts val="0"/>
              </a:spcAft>
              <a:buClrTx/>
              <a:buSzTx/>
              <a:buFontTx/>
              <a:buNone/>
              <a:tabLst/>
              <a:defRPr/>
            </a:pPr>
            <a:r>
              <a:rPr kumimoji="0" lang="en-US" sz="2240" b="0" i="0" u="none" strike="noStrike" kern="0" cap="none" spc="0" normalizeH="0" baseline="0" noProof="0" dirty="0">
                <a:ln>
                  <a:noFill/>
                </a:ln>
                <a:solidFill>
                  <a:srgbClr val="F2F3F3"/>
                </a:solidFill>
                <a:effectLst/>
                <a:uLnTx/>
                <a:uFillTx/>
                <a:latin typeface="Arial"/>
                <a:ea typeface="Amazon Ember"/>
                <a:cs typeface="Arial"/>
                <a:sym typeface="Amazon Ember"/>
              </a:rPr>
              <a:t>48+ Global Premier Consulting partners</a:t>
            </a:r>
          </a:p>
          <a:p>
            <a:pPr marL="0" marR="0" lvl="0" indent="0" algn="l" defTabSz="731519" rtl="0" eaLnBrk="1" fontAlgn="auto" latinLnBrk="0" hangingPunct="0">
              <a:lnSpc>
                <a:spcPct val="100000"/>
              </a:lnSpc>
              <a:spcBef>
                <a:spcPts val="0"/>
              </a:spcBef>
              <a:spcAft>
                <a:spcPts val="0"/>
              </a:spcAft>
              <a:buClrTx/>
              <a:buSzTx/>
              <a:buFontTx/>
              <a:buNone/>
              <a:tabLst/>
              <a:defRPr/>
            </a:pPr>
            <a:endParaRPr kumimoji="0" lang="en-US" sz="2240" b="0" i="0" u="none" strike="noStrike" kern="0" cap="none" spc="0" normalizeH="0" baseline="0" noProof="0" dirty="0">
              <a:ln>
                <a:noFill/>
              </a:ln>
              <a:solidFill>
                <a:srgbClr val="F2F3F3"/>
              </a:solidFill>
              <a:effectLst/>
              <a:uLnTx/>
              <a:uFillTx/>
              <a:latin typeface="Arial"/>
              <a:ea typeface="Amazon Ember"/>
              <a:cs typeface="Arial"/>
              <a:sym typeface="Amazon Ember"/>
            </a:endParaRPr>
          </a:p>
          <a:p>
            <a:pPr marL="0" marR="0" lvl="0" indent="0" algn="l" defTabSz="731519" rtl="0" eaLnBrk="1" fontAlgn="auto" latinLnBrk="0" hangingPunct="0">
              <a:lnSpc>
                <a:spcPct val="100000"/>
              </a:lnSpc>
              <a:spcBef>
                <a:spcPts val="0"/>
              </a:spcBef>
              <a:spcAft>
                <a:spcPts val="0"/>
              </a:spcAft>
              <a:buClrTx/>
              <a:buSzTx/>
              <a:buFontTx/>
              <a:buNone/>
              <a:tabLst/>
              <a:defRPr/>
            </a:pPr>
            <a:r>
              <a:rPr kumimoji="0" lang="en-US" sz="2240" b="0" i="0" u="none" strike="noStrike" kern="0" cap="none" spc="0" normalizeH="0" baseline="0" noProof="0" dirty="0">
                <a:ln>
                  <a:noFill/>
                </a:ln>
                <a:solidFill>
                  <a:srgbClr val="F2F3F3"/>
                </a:solidFill>
                <a:effectLst/>
                <a:uLnTx/>
                <a:uFillTx/>
                <a:latin typeface="Arial"/>
                <a:ea typeface="Amazon Ember"/>
                <a:cs typeface="Arial"/>
                <a:sym typeface="Amazon Ember"/>
              </a:rPr>
              <a:t>12+ Enterprise-focused competencies</a:t>
            </a:r>
          </a:p>
        </p:txBody>
      </p:sp>
      <p:sp>
        <p:nvSpPr>
          <p:cNvPr id="6" name="TextBox 5">
            <a:extLst>
              <a:ext uri="{FF2B5EF4-FFF2-40B4-BE49-F238E27FC236}">
                <a16:creationId xmlns:a16="http://schemas.microsoft.com/office/drawing/2014/main" id="{938328B2-6C24-C84C-A8E6-00FBBB0B670B}"/>
              </a:ext>
            </a:extLst>
          </p:cNvPr>
          <p:cNvSpPr txBox="1"/>
          <p:nvPr/>
        </p:nvSpPr>
        <p:spPr>
          <a:xfrm>
            <a:off x="8031531" y="2918973"/>
            <a:ext cx="5621574" cy="2160591"/>
          </a:xfrm>
          <a:prstGeom prst="rect">
            <a:avLst/>
          </a:prstGeom>
          <a:noFill/>
        </p:spPr>
        <p:txBody>
          <a:bodyPr wrap="square" rtlCol="0">
            <a:sp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r>
              <a:rPr kumimoji="0" lang="en-US" sz="2240" b="0" i="0" u="none" strike="noStrike" kern="0" cap="none" spc="0" normalizeH="0" baseline="0" noProof="0" dirty="0">
                <a:ln>
                  <a:noFill/>
                </a:ln>
                <a:solidFill>
                  <a:srgbClr val="F2F3F3"/>
                </a:solidFill>
                <a:effectLst/>
                <a:uLnTx/>
                <a:uFillTx/>
                <a:latin typeface="Arial"/>
                <a:ea typeface="Amazon Ember"/>
                <a:cs typeface="Arial"/>
                <a:sym typeface="Amazon Ember"/>
              </a:rPr>
              <a:t>2,200+ products available for 1-click deployment across 35 distinct product categories</a:t>
            </a:r>
          </a:p>
          <a:p>
            <a:pPr marL="0" marR="0" lvl="0" indent="0" algn="l" defTabSz="731519" rtl="0" eaLnBrk="1" fontAlgn="auto" latinLnBrk="0" hangingPunct="0">
              <a:lnSpc>
                <a:spcPct val="100000"/>
              </a:lnSpc>
              <a:spcBef>
                <a:spcPts val="0"/>
              </a:spcBef>
              <a:spcAft>
                <a:spcPts val="0"/>
              </a:spcAft>
              <a:buClrTx/>
              <a:buSzTx/>
              <a:buFontTx/>
              <a:buNone/>
              <a:tabLst/>
              <a:defRPr/>
            </a:pPr>
            <a:endParaRPr kumimoji="0" lang="en-US" sz="2240" b="0" i="0" u="none" strike="noStrike" kern="0" cap="none" spc="0" normalizeH="0" baseline="0" noProof="0" dirty="0">
              <a:ln>
                <a:noFill/>
              </a:ln>
              <a:solidFill>
                <a:srgbClr val="F2F3F3"/>
              </a:solidFill>
              <a:effectLst/>
              <a:uLnTx/>
              <a:uFillTx/>
              <a:latin typeface="Arial"/>
              <a:ea typeface="Amazon Ember"/>
              <a:cs typeface="Arial"/>
              <a:sym typeface="Amazon Ember"/>
            </a:endParaRPr>
          </a:p>
          <a:p>
            <a:pPr marL="0" marR="0" lvl="0" indent="0" algn="l" defTabSz="731519" rtl="0" eaLnBrk="1" fontAlgn="auto" latinLnBrk="0" hangingPunct="0">
              <a:lnSpc>
                <a:spcPct val="100000"/>
              </a:lnSpc>
              <a:spcBef>
                <a:spcPts val="0"/>
              </a:spcBef>
              <a:spcAft>
                <a:spcPts val="0"/>
              </a:spcAft>
              <a:buClrTx/>
              <a:buSzTx/>
              <a:buFontTx/>
              <a:buNone/>
              <a:tabLst/>
              <a:defRPr/>
            </a:pPr>
            <a:r>
              <a:rPr kumimoji="0" lang="en-US" sz="2240" b="0" i="0" u="none" strike="noStrike" kern="0" cap="none" spc="0" normalizeH="0" baseline="0" noProof="0" dirty="0">
                <a:ln>
                  <a:noFill/>
                </a:ln>
                <a:solidFill>
                  <a:srgbClr val="F2F3F3"/>
                </a:solidFill>
                <a:effectLst/>
                <a:uLnTx/>
                <a:uFillTx/>
                <a:latin typeface="Arial"/>
                <a:ea typeface="Amazon Ember"/>
                <a:cs typeface="Arial"/>
                <a:sym typeface="Amazon Ember"/>
              </a:rPr>
              <a:t>Customers run over 143M hours of software per month</a:t>
            </a:r>
          </a:p>
        </p:txBody>
      </p:sp>
      <p:pic>
        <p:nvPicPr>
          <p:cNvPr id="7" name="AWS Marketplace.png">
            <a:extLst>
              <a:ext uri="{FF2B5EF4-FFF2-40B4-BE49-F238E27FC236}">
                <a16:creationId xmlns:a16="http://schemas.microsoft.com/office/drawing/2014/main" id="{0C616CF8-7C7F-054B-8774-FF2127DAA115}"/>
              </a:ext>
            </a:extLst>
          </p:cNvPr>
          <p:cNvPicPr/>
          <p:nvPr/>
        </p:nvPicPr>
        <p:blipFill>
          <a:blip r:embed="rId4" cstate="screen">
            <a:extLst>
              <a:ext uri="{28A0092B-C50C-407E-A947-70E740481C1C}">
                <a14:useLocalDpi xmlns:a14="http://schemas.microsoft.com/office/drawing/2010/main"/>
              </a:ext>
            </a:extLst>
          </a:blip>
          <a:stretch>
            <a:fillRect/>
          </a:stretch>
        </p:blipFill>
        <p:spPr>
          <a:xfrm>
            <a:off x="8136178" y="1756667"/>
            <a:ext cx="4876800" cy="817078"/>
          </a:xfrm>
          <a:prstGeom prst="rect">
            <a:avLst/>
          </a:prstGeom>
          <a:ln w="3175">
            <a:miter lim="400000"/>
          </a:ln>
        </p:spPr>
      </p:pic>
      <p:cxnSp>
        <p:nvCxnSpPr>
          <p:cNvPr id="13" name="Straight Connector 12">
            <a:extLst>
              <a:ext uri="{FF2B5EF4-FFF2-40B4-BE49-F238E27FC236}">
                <a16:creationId xmlns:a16="http://schemas.microsoft.com/office/drawing/2014/main" id="{143AD4A7-AD08-C74D-BAE8-BC6AE3440934}"/>
              </a:ext>
            </a:extLst>
          </p:cNvPr>
          <p:cNvCxnSpPr/>
          <p:nvPr/>
        </p:nvCxnSpPr>
        <p:spPr>
          <a:xfrm flipV="1">
            <a:off x="1386535" y="5370755"/>
            <a:ext cx="4712290" cy="2829"/>
          </a:xfrm>
          <a:prstGeom prst="line">
            <a:avLst/>
          </a:prstGeom>
          <a:ln>
            <a:solidFill>
              <a:srgbClr val="B1B3B6"/>
            </a:solidFill>
            <a:prstDash val="dash"/>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28CE63DF-8003-0F41-9828-1687D4E2DD1C}"/>
              </a:ext>
            </a:extLst>
          </p:cNvPr>
          <p:cNvCxnSpPr/>
          <p:nvPr/>
        </p:nvCxnSpPr>
        <p:spPr>
          <a:xfrm flipV="1">
            <a:off x="8486173" y="5370755"/>
            <a:ext cx="4712290" cy="2829"/>
          </a:xfrm>
          <a:prstGeom prst="line">
            <a:avLst/>
          </a:prstGeom>
          <a:ln>
            <a:solidFill>
              <a:srgbClr val="B1B3B6"/>
            </a:solidFill>
            <a:prstDash val="dash"/>
          </a:ln>
        </p:spPr>
        <p:style>
          <a:lnRef idx="1">
            <a:schemeClr val="dk1"/>
          </a:lnRef>
          <a:fillRef idx="0">
            <a:schemeClr val="dk1"/>
          </a:fillRef>
          <a:effectRef idx="0">
            <a:schemeClr val="dk1"/>
          </a:effectRef>
          <a:fontRef idx="minor">
            <a:schemeClr val="tx1"/>
          </a:fontRef>
        </p:style>
      </p:cxnSp>
      <p:pic>
        <p:nvPicPr>
          <p:cNvPr id="22" name="Picture 21">
            <a:extLst>
              <a:ext uri="{FF2B5EF4-FFF2-40B4-BE49-F238E27FC236}">
                <a16:creationId xmlns:a16="http://schemas.microsoft.com/office/drawing/2014/main" id="{DF67B4F8-14D0-3240-A036-F9F8F8FCFF7A}"/>
              </a:ext>
            </a:extLst>
          </p:cNvPr>
          <p:cNvPicPr>
            <a:picLocks noChangeAspect="1"/>
          </p:cNvPicPr>
          <p:nvPr/>
        </p:nvPicPr>
        <p:blipFill>
          <a:blip r:embed="rId5"/>
          <a:stretch>
            <a:fillRect/>
          </a:stretch>
        </p:blipFill>
        <p:spPr>
          <a:xfrm>
            <a:off x="2098689" y="1923239"/>
            <a:ext cx="2572091" cy="697109"/>
          </a:xfrm>
          <a:prstGeom prst="rect">
            <a:avLst/>
          </a:prstGeom>
        </p:spPr>
      </p:pic>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39915" y="5658932"/>
            <a:ext cx="2404625" cy="622744"/>
          </a:xfrm>
          <a:prstGeom prst="rect">
            <a:avLst/>
          </a:prstGeom>
        </p:spPr>
      </p:pic>
      <p:pic>
        <p:nvPicPr>
          <p:cNvPr id="23" name="Picture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183" y="6351395"/>
            <a:ext cx="2584704" cy="949071"/>
          </a:xfrm>
          <a:prstGeom prst="rect">
            <a:avLst/>
          </a:prstGeom>
        </p:spPr>
      </p:pic>
      <p:pic>
        <p:nvPicPr>
          <p:cNvPr id="24" name="Picture 2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77114" y="6432809"/>
            <a:ext cx="1526381" cy="777233"/>
          </a:xfrm>
          <a:prstGeom prst="rect">
            <a:avLst/>
          </a:prstGeom>
        </p:spPr>
      </p:pic>
      <p:pic>
        <p:nvPicPr>
          <p:cNvPr id="25" name="Picture 2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778324" y="5626515"/>
            <a:ext cx="2042165" cy="554734"/>
          </a:xfrm>
          <a:prstGeom prst="rect">
            <a:avLst/>
          </a:prstGeom>
        </p:spPr>
      </p:pic>
      <p:pic>
        <p:nvPicPr>
          <p:cNvPr id="26" name="Picture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234462" y="6566400"/>
            <a:ext cx="1240616" cy="657010"/>
          </a:xfrm>
          <a:prstGeom prst="rect">
            <a:avLst/>
          </a:prstGeom>
        </p:spPr>
      </p:pic>
      <p:pic>
        <p:nvPicPr>
          <p:cNvPr id="28" name="Picture 2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119753" y="5787974"/>
            <a:ext cx="2219392" cy="361266"/>
          </a:xfrm>
          <a:prstGeom prst="rect">
            <a:avLst/>
          </a:prstGeom>
        </p:spPr>
      </p:pic>
      <p:pic>
        <p:nvPicPr>
          <p:cNvPr id="30" name="Picture 2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516982" y="5602746"/>
            <a:ext cx="1940908" cy="731722"/>
          </a:xfrm>
          <a:prstGeom prst="rect">
            <a:avLst/>
          </a:prstGeom>
        </p:spPr>
      </p:pic>
      <p:pic>
        <p:nvPicPr>
          <p:cNvPr id="31" name="Picture 3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070592" y="6563630"/>
            <a:ext cx="1739795" cy="497085"/>
          </a:xfrm>
          <a:prstGeom prst="rect">
            <a:avLst/>
          </a:prstGeom>
        </p:spPr>
      </p:pic>
      <p:pic>
        <p:nvPicPr>
          <p:cNvPr id="5440" name="Picture 543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405901" y="6509993"/>
            <a:ext cx="2062023" cy="695314"/>
          </a:xfrm>
          <a:prstGeom prst="rect">
            <a:avLst/>
          </a:prstGeom>
        </p:spPr>
      </p:pic>
      <p:pic>
        <p:nvPicPr>
          <p:cNvPr id="5441" name="Picture 544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800399" y="6563630"/>
            <a:ext cx="1587239" cy="544374"/>
          </a:xfrm>
          <a:prstGeom prst="rect">
            <a:avLst/>
          </a:prstGeom>
        </p:spPr>
      </p:pic>
      <p:pic>
        <p:nvPicPr>
          <p:cNvPr id="5442" name="Picture 544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97643" y="5400030"/>
            <a:ext cx="1860452" cy="930226"/>
          </a:xfrm>
          <a:prstGeom prst="rect">
            <a:avLst/>
          </a:prstGeom>
        </p:spPr>
      </p:pic>
      <p:pic>
        <p:nvPicPr>
          <p:cNvPr id="5444" name="Picture 544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800399" y="5686696"/>
            <a:ext cx="1236383" cy="494553"/>
          </a:xfrm>
          <a:prstGeom prst="rect">
            <a:avLst/>
          </a:prstGeom>
        </p:spPr>
      </p:pic>
    </p:spTree>
    <p:extLst>
      <p:ext uri="{BB962C8B-B14F-4D97-AF65-F5344CB8AC3E}">
        <p14:creationId xmlns:p14="http://schemas.microsoft.com/office/powerpoint/2010/main" val="1478368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4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4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4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44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44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02" name="Group 152"/>
          <p:cNvGrpSpPr/>
          <p:nvPr/>
        </p:nvGrpSpPr>
        <p:grpSpPr>
          <a:xfrm>
            <a:off x="5560418" y="5432106"/>
            <a:ext cx="1303495" cy="1303495"/>
            <a:chOff x="0" y="0"/>
            <a:chExt cx="780260" cy="780260"/>
          </a:xfrm>
          <a:noFill/>
        </p:grpSpPr>
        <p:sp>
          <p:nvSpPr>
            <p:cNvPr id="5481" name="Oval 147"/>
            <p:cNvSpPr/>
            <p:nvPr/>
          </p:nvSpPr>
          <p:spPr>
            <a:xfrm>
              <a:off x="0" y="0"/>
              <a:ext cx="780261" cy="780261"/>
            </a:xfrm>
            <a:prstGeom prst="ellipse">
              <a:avLst/>
            </a:prstGeom>
            <a:grpFill/>
            <a:ln w="12700" cap="flat">
              <a:noFill/>
              <a:miter lim="400000"/>
            </a:ln>
            <a:effectLst/>
          </p:spPr>
          <p:txBody>
            <a:bodyPr wrap="square" lIns="45719" tIns="45719" rIns="45719" bIns="45719" numCol="1" anchor="ctr">
              <a:noAutofit/>
            </a:bodyPr>
            <a:lstStyle/>
            <a:p>
              <a:pPr marL="0" marR="0" lvl="0" indent="0" algn="ctr" defTabSz="731519" rtl="0" eaLnBrk="1" fontAlgn="auto" latinLnBrk="0" hangingPunct="0">
                <a:lnSpc>
                  <a:spcPct val="100000"/>
                </a:lnSpc>
                <a:spcBef>
                  <a:spcPts val="0"/>
                </a:spcBef>
                <a:spcAft>
                  <a:spcPts val="0"/>
                </a:spcAft>
                <a:buClrTx/>
                <a:buSzTx/>
                <a:buFontTx/>
                <a:buNone/>
                <a:tabLst/>
                <a:defRPr>
                  <a:solidFill>
                    <a:srgbClr val="FFFFFF"/>
                  </a:solidFill>
                </a:defRPr>
              </a:pPr>
              <a:endParaRPr kumimoji="0" sz="2800" b="0" i="0" u="none" strike="noStrike" kern="0" cap="none" spc="0" normalizeH="0" baseline="0" noProof="0">
                <a:ln>
                  <a:noFill/>
                </a:ln>
                <a:solidFill>
                  <a:srgbClr val="FFFFFF"/>
                </a:solidFill>
                <a:effectLst/>
                <a:uLnTx/>
                <a:uFillTx/>
                <a:latin typeface="Amazon Ember"/>
                <a:ea typeface="Amazon Ember"/>
                <a:cs typeface="Amazon Ember"/>
                <a:sym typeface="Amazon Ember"/>
              </a:endParaRPr>
            </a:p>
          </p:txBody>
        </p:sp>
        <p:grpSp>
          <p:nvGrpSpPr>
            <p:cNvPr id="5501" name="Graphic 110"/>
            <p:cNvGrpSpPr/>
            <p:nvPr/>
          </p:nvGrpSpPr>
          <p:grpSpPr>
            <a:xfrm>
              <a:off x="98825" y="168872"/>
              <a:ext cx="573080" cy="586448"/>
              <a:chOff x="0" y="0"/>
              <a:chExt cx="573079" cy="586447"/>
            </a:xfrm>
            <a:grpFill/>
          </p:grpSpPr>
          <p:sp>
            <p:nvSpPr>
              <p:cNvPr id="5482" name="Freeform: Shape 52"/>
              <p:cNvSpPr/>
              <p:nvPr/>
            </p:nvSpPr>
            <p:spPr>
              <a:xfrm>
                <a:off x="196521" y="180479"/>
                <a:ext cx="376559" cy="100267"/>
              </a:xfrm>
              <a:custGeom>
                <a:avLst/>
                <a:gdLst/>
                <a:ahLst/>
                <a:cxnLst>
                  <a:cxn ang="0">
                    <a:pos x="wd2" y="hd2"/>
                  </a:cxn>
                  <a:cxn ang="5400000">
                    <a:pos x="wd2" y="hd2"/>
                  </a:cxn>
                  <a:cxn ang="10800000">
                    <a:pos x="wd2" y="hd2"/>
                  </a:cxn>
                  <a:cxn ang="16200000">
                    <a:pos x="wd2" y="hd2"/>
                  </a:cxn>
                </a:cxnLst>
                <a:rect l="0" t="0" r="r" b="b"/>
                <a:pathLst>
                  <a:path w="21600" h="21600" extrusionOk="0">
                    <a:moveTo>
                      <a:pt x="21063" y="21600"/>
                    </a:moveTo>
                    <a:lnTo>
                      <a:pt x="511" y="21600"/>
                    </a:lnTo>
                    <a:cubicBezTo>
                      <a:pt x="230" y="21600"/>
                      <a:pt x="0" y="20736"/>
                      <a:pt x="0" y="19680"/>
                    </a:cubicBezTo>
                    <a:lnTo>
                      <a:pt x="0" y="1920"/>
                    </a:lnTo>
                    <a:cubicBezTo>
                      <a:pt x="0" y="864"/>
                      <a:pt x="230" y="0"/>
                      <a:pt x="511" y="0"/>
                    </a:cubicBezTo>
                    <a:lnTo>
                      <a:pt x="21089" y="0"/>
                    </a:lnTo>
                    <a:cubicBezTo>
                      <a:pt x="21370" y="0"/>
                      <a:pt x="21600" y="864"/>
                      <a:pt x="21600" y="1920"/>
                    </a:cubicBezTo>
                    <a:lnTo>
                      <a:pt x="21600" y="19680"/>
                    </a:lnTo>
                    <a:cubicBezTo>
                      <a:pt x="21574" y="20736"/>
                      <a:pt x="21344" y="21600"/>
                      <a:pt x="21063" y="21600"/>
                    </a:cubicBezTo>
                    <a:close/>
                  </a:path>
                </a:pathLst>
              </a:cu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483" name="Freeform: Shape 53"/>
              <p:cNvSpPr/>
              <p:nvPr/>
            </p:nvSpPr>
            <p:spPr>
              <a:xfrm>
                <a:off x="196521" y="316842"/>
                <a:ext cx="376113" cy="99821"/>
              </a:xfrm>
              <a:custGeom>
                <a:avLst/>
                <a:gdLst/>
                <a:ahLst/>
                <a:cxnLst>
                  <a:cxn ang="0">
                    <a:pos x="wd2" y="hd2"/>
                  </a:cxn>
                  <a:cxn ang="5400000">
                    <a:pos x="wd2" y="hd2"/>
                  </a:cxn>
                  <a:cxn ang="10800000">
                    <a:pos x="wd2" y="hd2"/>
                  </a:cxn>
                  <a:cxn ang="16200000">
                    <a:pos x="wd2" y="hd2"/>
                  </a:cxn>
                </a:cxnLst>
                <a:rect l="0" t="0" r="r" b="b"/>
                <a:pathLst>
                  <a:path w="21600" h="21600" extrusionOk="0">
                    <a:moveTo>
                      <a:pt x="21114" y="21600"/>
                    </a:moveTo>
                    <a:lnTo>
                      <a:pt x="486" y="21600"/>
                    </a:lnTo>
                    <a:cubicBezTo>
                      <a:pt x="205" y="21600"/>
                      <a:pt x="0" y="20732"/>
                      <a:pt x="0" y="19768"/>
                    </a:cubicBezTo>
                    <a:lnTo>
                      <a:pt x="0" y="1832"/>
                    </a:lnTo>
                    <a:cubicBezTo>
                      <a:pt x="0" y="771"/>
                      <a:pt x="230" y="0"/>
                      <a:pt x="486" y="0"/>
                    </a:cubicBezTo>
                    <a:lnTo>
                      <a:pt x="21114" y="0"/>
                    </a:lnTo>
                    <a:cubicBezTo>
                      <a:pt x="21395" y="0"/>
                      <a:pt x="21600" y="868"/>
                      <a:pt x="21600" y="1832"/>
                    </a:cubicBezTo>
                    <a:lnTo>
                      <a:pt x="21600" y="19768"/>
                    </a:lnTo>
                    <a:cubicBezTo>
                      <a:pt x="21600" y="20829"/>
                      <a:pt x="21395" y="21600"/>
                      <a:pt x="21114" y="21600"/>
                    </a:cubicBezTo>
                    <a:close/>
                  </a:path>
                </a:pathLst>
              </a:cu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484" name="Freeform: Shape 54"/>
              <p:cNvSpPr/>
              <p:nvPr/>
            </p:nvSpPr>
            <p:spPr>
              <a:xfrm>
                <a:off x="246432" y="280745"/>
                <a:ext cx="276291" cy="33869"/>
              </a:xfrm>
              <a:prstGeom prst="rect">
                <a:avLst/>
              </a:pr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485" name="Freeform: Shape 55"/>
              <p:cNvSpPr/>
              <p:nvPr/>
            </p:nvSpPr>
            <p:spPr>
              <a:xfrm>
                <a:off x="196521" y="452313"/>
                <a:ext cx="376559" cy="100267"/>
              </a:xfrm>
              <a:custGeom>
                <a:avLst/>
                <a:gdLst/>
                <a:ahLst/>
                <a:cxnLst>
                  <a:cxn ang="0">
                    <a:pos x="wd2" y="hd2"/>
                  </a:cxn>
                  <a:cxn ang="5400000">
                    <a:pos x="wd2" y="hd2"/>
                  </a:cxn>
                  <a:cxn ang="10800000">
                    <a:pos x="wd2" y="hd2"/>
                  </a:cxn>
                  <a:cxn ang="16200000">
                    <a:pos x="wd2" y="hd2"/>
                  </a:cxn>
                </a:cxnLst>
                <a:rect l="0" t="0" r="r" b="b"/>
                <a:pathLst>
                  <a:path w="21600" h="21600" extrusionOk="0">
                    <a:moveTo>
                      <a:pt x="21063" y="21600"/>
                    </a:moveTo>
                    <a:lnTo>
                      <a:pt x="511" y="21600"/>
                    </a:lnTo>
                    <a:cubicBezTo>
                      <a:pt x="230" y="21600"/>
                      <a:pt x="0" y="20736"/>
                      <a:pt x="0" y="19680"/>
                    </a:cubicBezTo>
                    <a:lnTo>
                      <a:pt x="0" y="1920"/>
                    </a:lnTo>
                    <a:cubicBezTo>
                      <a:pt x="0" y="864"/>
                      <a:pt x="230" y="0"/>
                      <a:pt x="511" y="0"/>
                    </a:cubicBezTo>
                    <a:lnTo>
                      <a:pt x="21089" y="0"/>
                    </a:lnTo>
                    <a:cubicBezTo>
                      <a:pt x="21370" y="0"/>
                      <a:pt x="21600" y="864"/>
                      <a:pt x="21600" y="1920"/>
                    </a:cubicBezTo>
                    <a:lnTo>
                      <a:pt x="21600" y="19680"/>
                    </a:lnTo>
                    <a:cubicBezTo>
                      <a:pt x="21574" y="20736"/>
                      <a:pt x="21344" y="21600"/>
                      <a:pt x="21063" y="21600"/>
                    </a:cubicBezTo>
                    <a:close/>
                  </a:path>
                </a:pathLst>
              </a:cu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486" name="Freeform: Shape 56"/>
              <p:cNvSpPr/>
              <p:nvPr/>
            </p:nvSpPr>
            <p:spPr>
              <a:xfrm>
                <a:off x="253563" y="213010"/>
                <a:ext cx="35204" cy="35205"/>
              </a:xfrm>
              <a:prstGeom prst="rect">
                <a:avLst/>
              </a:pr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487" name="Freeform: Shape 57"/>
              <p:cNvSpPr/>
              <p:nvPr/>
            </p:nvSpPr>
            <p:spPr>
              <a:xfrm>
                <a:off x="336894" y="213010"/>
                <a:ext cx="35205" cy="35205"/>
              </a:xfrm>
              <a:prstGeom prst="rect">
                <a:avLst/>
              </a:pr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488" name="Freeform: Shape 58"/>
              <p:cNvSpPr/>
              <p:nvPr/>
            </p:nvSpPr>
            <p:spPr>
              <a:xfrm>
                <a:off x="246432" y="418446"/>
                <a:ext cx="276291" cy="33868"/>
              </a:xfrm>
              <a:prstGeom prst="rect">
                <a:avLst/>
              </a:pr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489" name="Freeform: Shape 59"/>
              <p:cNvSpPr/>
              <p:nvPr/>
            </p:nvSpPr>
            <p:spPr>
              <a:xfrm>
                <a:off x="408641" y="348927"/>
                <a:ext cx="35205" cy="35205"/>
              </a:xfrm>
              <a:prstGeom prst="rect">
                <a:avLst/>
              </a:pr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490" name="Freeform: Shape 60"/>
              <p:cNvSpPr/>
              <p:nvPr/>
            </p:nvSpPr>
            <p:spPr>
              <a:xfrm>
                <a:off x="492418" y="348927"/>
                <a:ext cx="35205" cy="35205"/>
              </a:xfrm>
              <a:prstGeom prst="rect">
                <a:avLst/>
              </a:pr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491" name="Freeform: Shape 61"/>
              <p:cNvSpPr/>
              <p:nvPr/>
            </p:nvSpPr>
            <p:spPr>
              <a:xfrm>
                <a:off x="253563" y="484844"/>
                <a:ext cx="35204" cy="35205"/>
              </a:xfrm>
              <a:prstGeom prst="rect">
                <a:avLst/>
              </a:pr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492" name="Freeform: Shape 62"/>
              <p:cNvSpPr/>
              <p:nvPr/>
            </p:nvSpPr>
            <p:spPr>
              <a:xfrm>
                <a:off x="336894" y="484844"/>
                <a:ext cx="35205" cy="35205"/>
              </a:xfrm>
              <a:prstGeom prst="rect">
                <a:avLst/>
              </a:pr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493" name="Freeform: Shape 63"/>
              <p:cNvSpPr/>
              <p:nvPr/>
            </p:nvSpPr>
            <p:spPr>
              <a:xfrm>
                <a:off x="234401" y="552579"/>
                <a:ext cx="90910" cy="33869"/>
              </a:xfrm>
              <a:prstGeom prst="rect">
                <a:avLst/>
              </a:pr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494" name="Freeform: Shape 64"/>
              <p:cNvSpPr/>
              <p:nvPr/>
            </p:nvSpPr>
            <p:spPr>
              <a:xfrm>
                <a:off x="445183" y="552579"/>
                <a:ext cx="90910" cy="33869"/>
              </a:xfrm>
              <a:prstGeom prst="rect">
                <a:avLst/>
              </a:pr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495" name="Freeform: Shape 65"/>
              <p:cNvSpPr/>
              <p:nvPr/>
            </p:nvSpPr>
            <p:spPr>
              <a:xfrm>
                <a:off x="0" y="0"/>
                <a:ext cx="309267" cy="102048"/>
              </a:xfrm>
              <a:custGeom>
                <a:avLst/>
                <a:gdLst/>
                <a:ahLst/>
                <a:cxnLst>
                  <a:cxn ang="0">
                    <a:pos x="wd2" y="hd2"/>
                  </a:cxn>
                  <a:cxn ang="5400000">
                    <a:pos x="wd2" y="hd2"/>
                  </a:cxn>
                  <a:cxn ang="10800000">
                    <a:pos x="wd2" y="hd2"/>
                  </a:cxn>
                  <a:cxn ang="16200000">
                    <a:pos x="wd2" y="hd2"/>
                  </a:cxn>
                </a:cxnLst>
                <a:rect l="0" t="0" r="r" b="b"/>
                <a:pathLst>
                  <a:path w="21600" h="21600" extrusionOk="0">
                    <a:moveTo>
                      <a:pt x="21600" y="11413"/>
                    </a:moveTo>
                    <a:cubicBezTo>
                      <a:pt x="21600" y="17073"/>
                      <a:pt x="17056" y="21600"/>
                      <a:pt x="10800" y="21600"/>
                    </a:cubicBezTo>
                    <a:cubicBezTo>
                      <a:pt x="4544" y="21600"/>
                      <a:pt x="0" y="17073"/>
                      <a:pt x="0" y="11413"/>
                    </a:cubicBezTo>
                    <a:cubicBezTo>
                      <a:pt x="0" y="5754"/>
                      <a:pt x="4544" y="0"/>
                      <a:pt x="10800" y="0"/>
                    </a:cubicBezTo>
                    <a:cubicBezTo>
                      <a:pt x="17056" y="0"/>
                      <a:pt x="21600" y="5754"/>
                      <a:pt x="21600" y="11413"/>
                    </a:cubicBezTo>
                    <a:close/>
                  </a:path>
                </a:pathLst>
              </a:cu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496" name="Freeform: Shape 66"/>
              <p:cNvSpPr/>
              <p:nvPr/>
            </p:nvSpPr>
            <p:spPr>
              <a:xfrm>
                <a:off x="0" y="149732"/>
                <a:ext cx="154635" cy="4813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088" y="21600"/>
                      <a:pt x="0" y="12000"/>
                      <a:pt x="0" y="0"/>
                    </a:cubicBezTo>
                  </a:path>
                </a:pathLst>
              </a:cu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497" name="Freeform: Shape 67"/>
              <p:cNvSpPr/>
              <p:nvPr/>
            </p:nvSpPr>
            <p:spPr>
              <a:xfrm>
                <a:off x="0" y="244651"/>
                <a:ext cx="154635" cy="4813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088" y="21600"/>
                      <a:pt x="0" y="12000"/>
                      <a:pt x="0" y="0"/>
                    </a:cubicBezTo>
                  </a:path>
                </a:pathLst>
              </a:cu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498" name="Freeform: Shape 68"/>
              <p:cNvSpPr/>
              <p:nvPr/>
            </p:nvSpPr>
            <p:spPr>
              <a:xfrm flipH="1">
                <a:off x="446" y="50802"/>
                <a:ext cx="1" cy="283421"/>
              </a:xfrm>
              <a:prstGeom prst="line">
                <a:avLst/>
              </a:prstGeom>
              <a:grpFill/>
              <a:ln w="28575" cap="flat">
                <a:solidFill>
                  <a:srgbClr val="FFFFFF"/>
                </a:solidFill>
                <a:prstDash val="solid"/>
                <a:round/>
              </a:ln>
              <a:effectLst/>
            </p:spPr>
            <p:txBody>
              <a:bodyPr wrap="square" lIns="45719" tIns="45719" rIns="45719" bIns="45719" numCol="1" anchor="t">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499" name="Freeform: Shape 69"/>
              <p:cNvSpPr/>
              <p:nvPr/>
            </p:nvSpPr>
            <p:spPr>
              <a:xfrm>
                <a:off x="309267" y="53921"/>
                <a:ext cx="1" cy="89574"/>
              </a:xfrm>
              <a:prstGeom prst="line">
                <a:avLst/>
              </a:prstGeom>
              <a:grpFill/>
              <a:ln w="28575" cap="flat">
                <a:solidFill>
                  <a:srgbClr val="FFFFFF"/>
                </a:solidFill>
                <a:prstDash val="solid"/>
                <a:round/>
              </a:ln>
              <a:effectLst/>
            </p:spPr>
            <p:txBody>
              <a:bodyPr wrap="square" lIns="45719" tIns="45719" rIns="45719" bIns="45719" numCol="1" anchor="t">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500" name="Freeform: Shape 70"/>
              <p:cNvSpPr/>
              <p:nvPr/>
            </p:nvSpPr>
            <p:spPr>
              <a:xfrm>
                <a:off x="445" y="333331"/>
                <a:ext cx="161319" cy="4813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07" y="21600"/>
                      <a:pt x="0" y="12000"/>
                      <a:pt x="0" y="0"/>
                    </a:cubicBezTo>
                  </a:path>
                </a:pathLst>
              </a:cu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grpSp>
      </p:grpSp>
      <p:sp>
        <p:nvSpPr>
          <p:cNvPr id="5442" name="Title 1"/>
          <p:cNvSpPr txBox="1">
            <a:spLocks noGrp="1"/>
          </p:cNvSpPr>
          <p:nvPr>
            <p:ph type="title"/>
          </p:nvPr>
        </p:nvSpPr>
        <p:spPr>
          <a:prstGeom prst="rect">
            <a:avLst/>
          </a:prstGeom>
        </p:spPr>
        <p:txBody>
          <a:bodyPr/>
          <a:lstStyle>
            <a:lvl1pPr>
              <a:defRPr b="0">
                <a:solidFill>
                  <a:srgbClr val="FFFFFF"/>
                </a:solidFill>
              </a:defRPr>
            </a:lvl1pPr>
          </a:lstStyle>
          <a:p>
            <a:r>
              <a:rPr dirty="0"/>
              <a:t>Getting started in your </a:t>
            </a:r>
            <a:r>
              <a:rPr dirty="0">
                <a:solidFill>
                  <a:schemeClr val="accent1"/>
                </a:solidFill>
              </a:rPr>
              <a:t>cloud journey</a:t>
            </a:r>
            <a:r>
              <a:rPr dirty="0"/>
              <a:t> </a:t>
            </a:r>
          </a:p>
        </p:txBody>
      </p:sp>
      <p:pic>
        <p:nvPicPr>
          <p:cNvPr id="5443" name="Picture 2" descr="Picture 2"/>
          <p:cNvPicPr>
            <a:picLocks noChangeAspect="1"/>
          </p:cNvPicPr>
          <p:nvPr/>
        </p:nvPicPr>
        <p:blipFill>
          <a:blip r:embed="rId3"/>
          <a:stretch>
            <a:fillRect/>
          </a:stretch>
        </p:blipFill>
        <p:spPr>
          <a:xfrm>
            <a:off x="13350239" y="7531058"/>
            <a:ext cx="709382" cy="424103"/>
          </a:xfrm>
          <a:prstGeom prst="rect">
            <a:avLst/>
          </a:prstGeom>
          <a:ln w="12700">
            <a:miter lim="400000"/>
          </a:ln>
        </p:spPr>
      </p:pic>
      <p:sp>
        <p:nvSpPr>
          <p:cNvPr id="5444" name="TextBox 7"/>
          <p:cNvSpPr txBox="1"/>
          <p:nvPr/>
        </p:nvSpPr>
        <p:spPr>
          <a:xfrm>
            <a:off x="3141296" y="5023774"/>
            <a:ext cx="1660570" cy="5847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defTabSz="914362">
              <a:defRPr sz="2000">
                <a:solidFill>
                  <a:srgbClr val="FFFFFF"/>
                </a:solidFill>
              </a:defRPr>
            </a:lvl1pPr>
          </a:lstStyle>
          <a:p>
            <a:pPr marL="0" marR="0" lvl="0" indent="0" algn="ctr" defTabSz="914362" rtl="0" eaLnBrk="1" fontAlgn="auto" latinLnBrk="0" hangingPunct="0">
              <a:lnSpc>
                <a:spcPct val="100000"/>
              </a:lnSpc>
              <a:spcBef>
                <a:spcPts val="0"/>
              </a:spcBef>
              <a:spcAft>
                <a:spcPts val="0"/>
              </a:spcAft>
              <a:buClrTx/>
              <a:buSzTx/>
              <a:buFontTx/>
              <a:buNone/>
              <a:tabLst/>
              <a:defRPr/>
            </a:pPr>
            <a:r>
              <a:rPr kumimoji="0" sz="3200" b="1" i="0" u="none" strike="noStrike" kern="0" cap="none" spc="0" normalizeH="0" baseline="0" noProof="0" dirty="0">
                <a:ln>
                  <a:noFill/>
                </a:ln>
                <a:solidFill>
                  <a:srgbClr val="FFFFFF"/>
                </a:solidFill>
                <a:effectLst/>
                <a:uLnTx/>
                <a:uFillTx/>
                <a:latin typeface="Amazon Ember"/>
                <a:ea typeface="Amazon Ember"/>
                <a:cs typeface="Amazon Ember"/>
                <a:sym typeface="Amazon Ember"/>
              </a:rPr>
              <a:t>Project</a:t>
            </a:r>
          </a:p>
        </p:txBody>
      </p:sp>
      <p:sp>
        <p:nvSpPr>
          <p:cNvPr id="5445" name="Straight Connector 72"/>
          <p:cNvSpPr/>
          <p:nvPr/>
        </p:nvSpPr>
        <p:spPr>
          <a:xfrm flipH="1">
            <a:off x="2505070" y="1701024"/>
            <a:ext cx="1" cy="5394876"/>
          </a:xfrm>
          <a:prstGeom prst="line">
            <a:avLst/>
          </a:prstGeom>
          <a:ln w="161925">
            <a:solidFill>
              <a:srgbClr val="FFFFFF"/>
            </a:solidFill>
            <a:headEnd type="triangle"/>
          </a:ln>
          <a:effectLst>
            <a:outerShdw blurRad="38100" dist="20000" dir="5400000" rotWithShape="0">
              <a:srgbClr val="000000">
                <a:alpha val="38000"/>
              </a:srgbClr>
            </a:outerShdw>
          </a:effectLst>
        </p:spPr>
        <p:txBody>
          <a:bodyPr lIns="45719" rIns="45719"/>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446" name="Straight Connector 74"/>
          <p:cNvSpPr/>
          <p:nvPr/>
        </p:nvSpPr>
        <p:spPr>
          <a:xfrm>
            <a:off x="2421224" y="7096159"/>
            <a:ext cx="8810630" cy="1"/>
          </a:xfrm>
          <a:prstGeom prst="line">
            <a:avLst/>
          </a:prstGeom>
          <a:ln w="161925">
            <a:solidFill>
              <a:srgbClr val="FFFFFF"/>
            </a:solidFill>
            <a:tailEnd type="triangle"/>
          </a:ln>
          <a:effectLst>
            <a:outerShdw blurRad="38100" dist="20000" dir="5400000" rotWithShape="0">
              <a:srgbClr val="000000">
                <a:alpha val="38000"/>
              </a:srgbClr>
            </a:outerShdw>
          </a:effectLst>
        </p:spPr>
        <p:txBody>
          <a:bodyPr lIns="45719" rIns="45719"/>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447" name="TextBox 77"/>
          <p:cNvSpPr txBox="1"/>
          <p:nvPr/>
        </p:nvSpPr>
        <p:spPr>
          <a:xfrm>
            <a:off x="548639" y="3763286"/>
            <a:ext cx="1719857"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defTabSz="914362">
              <a:defRPr sz="1800">
                <a:solidFill>
                  <a:srgbClr val="FFFFFF"/>
                </a:solidFill>
              </a:defRPr>
            </a:lvl1pPr>
          </a:lstStyle>
          <a:p>
            <a:pPr marL="0" marR="0" lvl="0" indent="0" algn="ctr" defTabSz="914362" rtl="0" eaLnBrk="1" fontAlgn="auto" latinLnBrk="0" hangingPunct="0">
              <a:lnSpc>
                <a:spcPct val="100000"/>
              </a:lnSpc>
              <a:spcBef>
                <a:spcPts val="0"/>
              </a:spcBef>
              <a:spcAft>
                <a:spcPts val="0"/>
              </a:spcAft>
              <a:buClrTx/>
              <a:buSzTx/>
              <a:buFontTx/>
              <a:buNone/>
              <a:tabLst/>
              <a:defRPr/>
            </a:pPr>
            <a:r>
              <a:rPr kumimoji="0" sz="3600" b="1" i="1" u="none" strike="noStrike" kern="0" cap="none" spc="0" normalizeH="0" baseline="0" noProof="0" dirty="0">
                <a:ln>
                  <a:noFill/>
                </a:ln>
                <a:solidFill>
                  <a:srgbClr val="FFFFFF"/>
                </a:solidFill>
                <a:effectLst/>
                <a:uLnTx/>
                <a:uFillTx/>
                <a:latin typeface="Amazon Ember"/>
                <a:ea typeface="Amazon Ember"/>
                <a:cs typeface="Amazon Ember"/>
                <a:sym typeface="Amazon Ember"/>
              </a:rPr>
              <a:t>Value</a:t>
            </a:r>
          </a:p>
        </p:txBody>
      </p:sp>
      <p:sp>
        <p:nvSpPr>
          <p:cNvPr id="5448" name="TextBox 78"/>
          <p:cNvSpPr txBox="1"/>
          <p:nvPr/>
        </p:nvSpPr>
        <p:spPr>
          <a:xfrm>
            <a:off x="5963085" y="7151692"/>
            <a:ext cx="1228929"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defTabSz="914362">
              <a:defRPr sz="1800">
                <a:solidFill>
                  <a:srgbClr val="FFFFFF"/>
                </a:solidFill>
              </a:defRPr>
            </a:lvl1pPr>
          </a:lstStyle>
          <a:p>
            <a:pPr marL="0" marR="0" lvl="0" indent="0" algn="ctr" defTabSz="914362" rtl="0" eaLnBrk="1" fontAlgn="auto" latinLnBrk="0" hangingPunct="0">
              <a:lnSpc>
                <a:spcPct val="100000"/>
              </a:lnSpc>
              <a:spcBef>
                <a:spcPts val="0"/>
              </a:spcBef>
              <a:spcAft>
                <a:spcPts val="0"/>
              </a:spcAft>
              <a:buClrTx/>
              <a:buSzTx/>
              <a:buFontTx/>
              <a:buNone/>
              <a:tabLst/>
              <a:defRPr/>
            </a:pPr>
            <a:r>
              <a:rPr kumimoji="0" sz="3600" b="1" i="1" u="none" strike="noStrike" kern="0" cap="none" spc="0" normalizeH="0" baseline="0" noProof="0" dirty="0">
                <a:ln>
                  <a:noFill/>
                </a:ln>
                <a:solidFill>
                  <a:srgbClr val="FFFFFF"/>
                </a:solidFill>
                <a:effectLst/>
                <a:uLnTx/>
                <a:uFillTx/>
                <a:latin typeface="Amazon Ember"/>
                <a:ea typeface="Amazon Ember"/>
                <a:cs typeface="Amazon Ember"/>
                <a:sym typeface="Amazon Ember"/>
              </a:rPr>
              <a:t>Time</a:t>
            </a:r>
          </a:p>
        </p:txBody>
      </p:sp>
      <p:sp>
        <p:nvSpPr>
          <p:cNvPr id="5449" name="TextBox 87"/>
          <p:cNvSpPr txBox="1"/>
          <p:nvPr/>
        </p:nvSpPr>
        <p:spPr>
          <a:xfrm>
            <a:off x="11407583" y="1395995"/>
            <a:ext cx="3506598" cy="10772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defTabSz="914362">
              <a:defRPr sz="2000">
                <a:solidFill>
                  <a:srgbClr val="FFFFFF"/>
                </a:solidFill>
              </a:defRPr>
            </a:lvl1pPr>
          </a:lstStyle>
          <a:p>
            <a:pPr marL="0" marR="0" lvl="0" indent="0" algn="l" defTabSz="914362" rtl="0" eaLnBrk="1" fontAlgn="auto" latinLnBrk="0" hangingPunct="0">
              <a:lnSpc>
                <a:spcPct val="100000"/>
              </a:lnSpc>
              <a:spcBef>
                <a:spcPts val="0"/>
              </a:spcBef>
              <a:spcAft>
                <a:spcPts val="0"/>
              </a:spcAft>
              <a:buClrTx/>
              <a:buSzTx/>
              <a:buFontTx/>
              <a:buNone/>
              <a:tabLst/>
              <a:defRPr/>
            </a:pPr>
            <a:r>
              <a:rPr kumimoji="0" sz="3200" b="1" i="0" u="none" strike="noStrike" kern="0" cap="none" spc="0" normalizeH="0" baseline="0" noProof="0" dirty="0">
                <a:ln>
                  <a:noFill/>
                </a:ln>
                <a:solidFill>
                  <a:srgbClr val="FFFFFF"/>
                </a:solidFill>
                <a:effectLst/>
                <a:uLnTx/>
                <a:uFillTx/>
                <a:latin typeface="Amazon Ember"/>
                <a:ea typeface="Amazon Ember"/>
                <a:cs typeface="Amazon Ember"/>
                <a:sym typeface="Amazon Ember"/>
              </a:rPr>
              <a:t>Continuous Reinvention</a:t>
            </a:r>
          </a:p>
        </p:txBody>
      </p:sp>
      <p:sp>
        <p:nvSpPr>
          <p:cNvPr id="5450" name="TextBox 8"/>
          <p:cNvSpPr txBox="1"/>
          <p:nvPr/>
        </p:nvSpPr>
        <p:spPr>
          <a:xfrm>
            <a:off x="4909297" y="5028171"/>
            <a:ext cx="2698426" cy="5847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defTabSz="914362">
              <a:defRPr sz="2000">
                <a:solidFill>
                  <a:srgbClr val="FFFFFF"/>
                </a:solidFill>
              </a:defRPr>
            </a:lvl1pPr>
          </a:lstStyle>
          <a:p>
            <a:pPr marL="0" marR="0" lvl="0" indent="0" algn="ctr" defTabSz="914362" rtl="0" eaLnBrk="1" fontAlgn="auto" latinLnBrk="0" hangingPunct="0">
              <a:lnSpc>
                <a:spcPct val="100000"/>
              </a:lnSpc>
              <a:spcBef>
                <a:spcPts val="0"/>
              </a:spcBef>
              <a:spcAft>
                <a:spcPts val="0"/>
              </a:spcAft>
              <a:buClrTx/>
              <a:buSzTx/>
              <a:buFontTx/>
              <a:buNone/>
              <a:tabLst/>
              <a:defRPr/>
            </a:pPr>
            <a:r>
              <a:rPr kumimoji="0" sz="3200" b="1" i="0" u="none" strike="noStrike" kern="0" cap="none" spc="0" normalizeH="0" baseline="0" noProof="0" dirty="0">
                <a:ln>
                  <a:noFill/>
                </a:ln>
                <a:solidFill>
                  <a:srgbClr val="FFFFFF"/>
                </a:solidFill>
                <a:effectLst/>
                <a:uLnTx/>
                <a:uFillTx/>
                <a:latin typeface="Amazon Ember"/>
                <a:ea typeface="Amazon Ember"/>
                <a:cs typeface="Amazon Ember"/>
                <a:sym typeface="Amazon Ember"/>
              </a:rPr>
              <a:t>Foundation</a:t>
            </a:r>
          </a:p>
        </p:txBody>
      </p:sp>
      <p:sp>
        <p:nvSpPr>
          <p:cNvPr id="5451" name="TextBox 9"/>
          <p:cNvSpPr txBox="1"/>
          <p:nvPr/>
        </p:nvSpPr>
        <p:spPr>
          <a:xfrm>
            <a:off x="9874849" y="6132686"/>
            <a:ext cx="2179778" cy="5847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defTabSz="914362">
              <a:defRPr sz="2000">
                <a:solidFill>
                  <a:srgbClr val="FFFFFF"/>
                </a:solidFill>
              </a:defRPr>
            </a:lvl1pPr>
          </a:lstStyle>
          <a:p>
            <a:pPr marL="0" marR="0" lvl="0" indent="0" algn="ctr" defTabSz="914362" rtl="0" eaLnBrk="1" fontAlgn="auto" latinLnBrk="0" hangingPunct="0">
              <a:lnSpc>
                <a:spcPct val="100000"/>
              </a:lnSpc>
              <a:spcBef>
                <a:spcPts val="0"/>
              </a:spcBef>
              <a:spcAft>
                <a:spcPts val="0"/>
              </a:spcAft>
              <a:buClrTx/>
              <a:buSzTx/>
              <a:buFontTx/>
              <a:buNone/>
              <a:tabLst/>
              <a:defRPr/>
            </a:pPr>
            <a:r>
              <a:rPr kumimoji="0" sz="3200" b="1" i="0" u="none" strike="noStrike" kern="0" cap="none" spc="0" normalizeH="0" baseline="0" noProof="0" dirty="0">
                <a:ln>
                  <a:noFill/>
                </a:ln>
                <a:solidFill>
                  <a:srgbClr val="FFFFFF"/>
                </a:solidFill>
                <a:effectLst/>
                <a:uLnTx/>
                <a:uFillTx/>
                <a:latin typeface="Amazon Ember"/>
                <a:ea typeface="Amazon Ember"/>
                <a:cs typeface="Amazon Ember"/>
                <a:sym typeface="Amazon Ember"/>
              </a:rPr>
              <a:t>Migration</a:t>
            </a:r>
          </a:p>
        </p:txBody>
      </p:sp>
      <p:sp>
        <p:nvSpPr>
          <p:cNvPr id="5452" name="TextBox 124"/>
          <p:cNvSpPr txBox="1"/>
          <p:nvPr/>
        </p:nvSpPr>
        <p:spPr>
          <a:xfrm>
            <a:off x="7310274" y="3794065"/>
            <a:ext cx="2648572" cy="5847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defTabSz="914362">
              <a:defRPr sz="2400">
                <a:solidFill>
                  <a:schemeClr val="accent2"/>
                </a:solidFill>
              </a:defRPr>
            </a:lvl1pPr>
          </a:lstStyle>
          <a:p>
            <a:pPr marL="0" marR="0" lvl="0" indent="0" algn="ctr" defTabSz="914362" rtl="0" eaLnBrk="1" fontAlgn="auto" latinLnBrk="0" hangingPunct="0">
              <a:lnSpc>
                <a:spcPct val="100000"/>
              </a:lnSpc>
              <a:spcBef>
                <a:spcPts val="0"/>
              </a:spcBef>
              <a:spcAft>
                <a:spcPts val="0"/>
              </a:spcAft>
              <a:buClrTx/>
              <a:buSzTx/>
              <a:buFontTx/>
              <a:buNone/>
              <a:tabLst/>
              <a:defRPr/>
            </a:pPr>
            <a:r>
              <a:rPr kumimoji="0" sz="3200" b="1" i="0" u="none" strike="noStrike" kern="0" cap="none" spc="0" normalizeH="0" baseline="0" noProof="0" dirty="0">
                <a:ln>
                  <a:noFill/>
                </a:ln>
                <a:solidFill>
                  <a:srgbClr val="00A1C9"/>
                </a:solidFill>
                <a:effectLst/>
                <a:uLnTx/>
                <a:uFillTx/>
                <a:latin typeface="Amazon Ember"/>
                <a:ea typeface="Amazon Ember"/>
                <a:cs typeface="Amazon Ember"/>
                <a:sym typeface="Amazon Ember"/>
              </a:rPr>
              <a:t>Cloud native</a:t>
            </a:r>
          </a:p>
        </p:txBody>
      </p:sp>
      <p:sp>
        <p:nvSpPr>
          <p:cNvPr id="5453" name="TextBox 125"/>
          <p:cNvSpPr txBox="1"/>
          <p:nvPr/>
        </p:nvSpPr>
        <p:spPr>
          <a:xfrm>
            <a:off x="10153170" y="4948430"/>
            <a:ext cx="4077409" cy="10772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defTabSz="914362">
              <a:defRPr sz="2400">
                <a:solidFill>
                  <a:schemeClr val="accent1"/>
                </a:solidFill>
              </a:defRPr>
            </a:lvl1pPr>
          </a:lstStyle>
          <a:p>
            <a:pPr marL="0" marR="0" lvl="0" indent="0" algn="ctr" defTabSz="914362" rtl="0" eaLnBrk="1" fontAlgn="auto" latinLnBrk="0" hangingPunct="0">
              <a:lnSpc>
                <a:spcPct val="100000"/>
              </a:lnSpc>
              <a:spcBef>
                <a:spcPts val="0"/>
              </a:spcBef>
              <a:spcAft>
                <a:spcPts val="0"/>
              </a:spcAft>
              <a:buClrTx/>
              <a:buSzTx/>
              <a:buFontTx/>
              <a:buNone/>
              <a:tabLst/>
              <a:defRPr/>
            </a:pPr>
            <a:r>
              <a:rPr kumimoji="0" sz="3200" b="1" i="0" u="none" strike="noStrike" kern="0" cap="none" spc="0" normalizeH="0" baseline="0" noProof="0" dirty="0">
                <a:ln>
                  <a:noFill/>
                </a:ln>
                <a:solidFill>
                  <a:srgbClr val="FF9900"/>
                </a:solidFill>
                <a:effectLst/>
                <a:uLnTx/>
                <a:uFillTx/>
                <a:latin typeface="Amazon Ember"/>
                <a:ea typeface="Amazon Ember"/>
                <a:cs typeface="Amazon Ember"/>
                <a:sym typeface="Amazon Ember"/>
              </a:rPr>
              <a:t>Legacy applications </a:t>
            </a:r>
            <a:endParaRPr kumimoji="0" lang="en-US" sz="3200" b="1" i="0" u="none" strike="noStrike" kern="0" cap="none" spc="0" normalizeH="0" baseline="0" noProof="0" dirty="0">
              <a:ln>
                <a:noFill/>
              </a:ln>
              <a:solidFill>
                <a:srgbClr val="FF9900"/>
              </a:solidFill>
              <a:effectLst/>
              <a:uLnTx/>
              <a:uFillTx/>
              <a:latin typeface="Amazon Ember"/>
              <a:ea typeface="Amazon Ember"/>
              <a:cs typeface="Amazon Ember"/>
              <a:sym typeface="Amazon Ember"/>
            </a:endParaRPr>
          </a:p>
          <a:p>
            <a:pPr marL="0" marR="0" lvl="0" indent="0" algn="ctr" defTabSz="914362" rtl="0" eaLnBrk="1" fontAlgn="auto" latinLnBrk="0" hangingPunct="0">
              <a:lnSpc>
                <a:spcPct val="100000"/>
              </a:lnSpc>
              <a:spcBef>
                <a:spcPts val="0"/>
              </a:spcBef>
              <a:spcAft>
                <a:spcPts val="0"/>
              </a:spcAft>
              <a:buClrTx/>
              <a:buSzTx/>
              <a:buFontTx/>
              <a:buNone/>
              <a:tabLst/>
              <a:defRPr/>
            </a:pPr>
            <a:r>
              <a:rPr kumimoji="0" sz="3200" b="1" i="0" u="none" strike="noStrike" kern="0" cap="none" spc="0" normalizeH="0" baseline="0" noProof="0" dirty="0">
                <a:ln>
                  <a:noFill/>
                </a:ln>
                <a:solidFill>
                  <a:srgbClr val="FF9900"/>
                </a:solidFill>
                <a:effectLst/>
                <a:uLnTx/>
                <a:uFillTx/>
                <a:latin typeface="Amazon Ember"/>
                <a:ea typeface="Amazon Ember"/>
                <a:cs typeface="Amazon Ember"/>
                <a:sym typeface="Amazon Ember"/>
              </a:rPr>
              <a:t>and data</a:t>
            </a:r>
          </a:p>
        </p:txBody>
      </p:sp>
      <p:sp>
        <p:nvSpPr>
          <p:cNvPr id="5455" name="Freeform 143"/>
          <p:cNvSpPr/>
          <p:nvPr/>
        </p:nvSpPr>
        <p:spPr>
          <a:xfrm>
            <a:off x="2729132" y="2489981"/>
            <a:ext cx="7779434" cy="44453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6383" y="21554"/>
                  <a:pt x="12766" y="21509"/>
                  <a:pt x="16366" y="17909"/>
                </a:cubicBezTo>
                <a:cubicBezTo>
                  <a:pt x="19966" y="14309"/>
                  <a:pt x="21600" y="0"/>
                  <a:pt x="21600" y="0"/>
                </a:cubicBezTo>
              </a:path>
            </a:pathLst>
          </a:custGeom>
          <a:ln w="76200">
            <a:solidFill>
              <a:schemeClr val="accent2"/>
            </a:solidFill>
          </a:ln>
        </p:spPr>
        <p:txBody>
          <a:bodyPr lIns="45719" rIns="45719" anchor="ctr"/>
          <a:lstStyle/>
          <a:p>
            <a:pPr marL="0" marR="0" lvl="0" indent="0" algn="ctr" defTabSz="731519" rtl="0" eaLnBrk="1" fontAlgn="auto" latinLnBrk="0" hangingPunct="0">
              <a:lnSpc>
                <a:spcPct val="100000"/>
              </a:lnSpc>
              <a:spcBef>
                <a:spcPts val="0"/>
              </a:spcBef>
              <a:spcAft>
                <a:spcPts val="0"/>
              </a:spcAft>
              <a:buClrTx/>
              <a:buSzTx/>
              <a:buFontTx/>
              <a:buNone/>
              <a:tabLst/>
              <a:defRPr>
                <a:solidFill>
                  <a:srgbClr val="FFFFFF"/>
                </a:solidFill>
              </a:defRPr>
            </a:pPr>
            <a:endParaRPr kumimoji="0" sz="2800" b="0" i="0" u="none" strike="noStrike" kern="0" cap="none" spc="0" normalizeH="0" baseline="0" noProof="0">
              <a:ln>
                <a:noFill/>
              </a:ln>
              <a:solidFill>
                <a:srgbClr val="FFFFFF"/>
              </a:solidFill>
              <a:effectLst/>
              <a:uLnTx/>
              <a:uFillTx/>
              <a:latin typeface="Amazon Ember"/>
              <a:ea typeface="Amazon Ember"/>
              <a:cs typeface="Amazon Ember"/>
              <a:sym typeface="Amazon Ember"/>
            </a:endParaRPr>
          </a:p>
        </p:txBody>
      </p:sp>
      <p:sp>
        <p:nvSpPr>
          <p:cNvPr id="5456" name="Freeform 145"/>
          <p:cNvSpPr/>
          <p:nvPr/>
        </p:nvSpPr>
        <p:spPr>
          <a:xfrm>
            <a:off x="2741645" y="2489980"/>
            <a:ext cx="7779434" cy="4482320"/>
          </a:xfrm>
          <a:custGeom>
            <a:avLst/>
            <a:gdLst/>
            <a:ahLst/>
            <a:cxnLst>
              <a:cxn ang="0">
                <a:pos x="wd2" y="hd2"/>
              </a:cxn>
              <a:cxn ang="5400000">
                <a:pos x="wd2" y="hd2"/>
              </a:cxn>
              <a:cxn ang="10800000">
                <a:pos x="wd2" y="hd2"/>
              </a:cxn>
              <a:cxn ang="16200000">
                <a:pos x="wd2" y="hd2"/>
              </a:cxn>
            </a:cxnLst>
            <a:rect l="0" t="0" r="r" b="b"/>
            <a:pathLst>
              <a:path w="21172" h="21600" extrusionOk="0">
                <a:moveTo>
                  <a:pt x="0" y="21600"/>
                </a:moveTo>
                <a:cubicBezTo>
                  <a:pt x="6257" y="21554"/>
                  <a:pt x="14543" y="21509"/>
                  <a:pt x="18071" y="17909"/>
                </a:cubicBezTo>
                <a:cubicBezTo>
                  <a:pt x="21600" y="14309"/>
                  <a:pt x="20974" y="3088"/>
                  <a:pt x="21172" y="0"/>
                </a:cubicBezTo>
              </a:path>
            </a:pathLst>
          </a:custGeom>
          <a:ln w="76200">
            <a:solidFill>
              <a:schemeClr val="accent1"/>
            </a:solidFill>
          </a:ln>
        </p:spPr>
        <p:txBody>
          <a:bodyPr lIns="45719" rIns="45719" anchor="ctr"/>
          <a:lstStyle/>
          <a:p>
            <a:pPr marL="0" marR="0" lvl="0" indent="0" algn="ctr" defTabSz="731519" rtl="0" eaLnBrk="1" fontAlgn="auto" latinLnBrk="0" hangingPunct="0">
              <a:lnSpc>
                <a:spcPct val="100000"/>
              </a:lnSpc>
              <a:spcBef>
                <a:spcPts val="0"/>
              </a:spcBef>
              <a:spcAft>
                <a:spcPts val="0"/>
              </a:spcAft>
              <a:buClrTx/>
              <a:buSzTx/>
              <a:buFontTx/>
              <a:buNone/>
              <a:tabLst/>
              <a:defRPr>
                <a:solidFill>
                  <a:srgbClr val="FFFFFF"/>
                </a:solidFill>
              </a:defRPr>
            </a:pPr>
            <a:endParaRPr kumimoji="0" sz="2800" b="0" i="0" u="none" strike="noStrike" kern="0" cap="none" spc="0" normalizeH="0" baseline="0" noProof="0">
              <a:ln>
                <a:noFill/>
              </a:ln>
              <a:solidFill>
                <a:srgbClr val="FFFFFF"/>
              </a:solidFill>
              <a:effectLst/>
              <a:uLnTx/>
              <a:uFillTx/>
              <a:latin typeface="Amazon Ember"/>
              <a:ea typeface="Amazon Ember"/>
              <a:cs typeface="Amazon Ember"/>
              <a:sym typeface="Amazon Ember"/>
            </a:endParaRPr>
          </a:p>
        </p:txBody>
      </p:sp>
      <p:grpSp>
        <p:nvGrpSpPr>
          <p:cNvPr id="5467" name="Group 151"/>
          <p:cNvGrpSpPr/>
          <p:nvPr/>
        </p:nvGrpSpPr>
        <p:grpSpPr>
          <a:xfrm>
            <a:off x="3319831" y="5595480"/>
            <a:ext cx="1303498" cy="1303498"/>
            <a:chOff x="0" y="0"/>
            <a:chExt cx="780262" cy="780262"/>
          </a:xfrm>
          <a:noFill/>
        </p:grpSpPr>
        <p:sp>
          <p:nvSpPr>
            <p:cNvPr id="5457" name="Oval 146"/>
            <p:cNvSpPr/>
            <p:nvPr/>
          </p:nvSpPr>
          <p:spPr>
            <a:xfrm>
              <a:off x="0" y="0"/>
              <a:ext cx="780263" cy="780263"/>
            </a:xfrm>
            <a:prstGeom prst="ellipse">
              <a:avLst/>
            </a:prstGeom>
            <a:grpFill/>
            <a:ln w="12700" cap="flat">
              <a:noFill/>
              <a:miter lim="400000"/>
            </a:ln>
            <a:effectLst/>
          </p:spPr>
          <p:txBody>
            <a:bodyPr wrap="square" lIns="45719" tIns="45719" rIns="45719" bIns="45719" numCol="1" anchor="ctr">
              <a:noAutofit/>
            </a:bodyPr>
            <a:lstStyle/>
            <a:p>
              <a:pPr marL="0" marR="0" lvl="0" indent="0" algn="ctr" defTabSz="731519" rtl="0" eaLnBrk="1" fontAlgn="auto" latinLnBrk="0" hangingPunct="0">
                <a:lnSpc>
                  <a:spcPct val="100000"/>
                </a:lnSpc>
                <a:spcBef>
                  <a:spcPts val="0"/>
                </a:spcBef>
                <a:spcAft>
                  <a:spcPts val="0"/>
                </a:spcAft>
                <a:buClrTx/>
                <a:buSzTx/>
                <a:buFontTx/>
                <a:buNone/>
                <a:tabLst/>
                <a:defRPr>
                  <a:solidFill>
                    <a:srgbClr val="FFFFFF"/>
                  </a:solidFill>
                </a:defRPr>
              </a:pPr>
              <a:endParaRPr kumimoji="0" sz="2800" b="0" i="0" u="none" strike="noStrike" kern="0" cap="none" spc="0" normalizeH="0" baseline="0" noProof="0">
                <a:ln>
                  <a:noFill/>
                </a:ln>
                <a:solidFill>
                  <a:srgbClr val="FFFFFF"/>
                </a:solidFill>
                <a:effectLst/>
                <a:uLnTx/>
                <a:uFillTx/>
                <a:latin typeface="Amazon Ember"/>
                <a:ea typeface="Amazon Ember"/>
                <a:cs typeface="Amazon Ember"/>
                <a:sym typeface="Amazon Ember"/>
              </a:endParaRPr>
            </a:p>
          </p:txBody>
        </p:sp>
        <p:grpSp>
          <p:nvGrpSpPr>
            <p:cNvPr id="5466" name="Graphic 234"/>
            <p:cNvGrpSpPr/>
            <p:nvPr/>
          </p:nvGrpSpPr>
          <p:grpSpPr>
            <a:xfrm>
              <a:off x="149516" y="163007"/>
              <a:ext cx="523028" cy="523820"/>
              <a:chOff x="0" y="0"/>
              <a:chExt cx="523026" cy="523818"/>
            </a:xfrm>
            <a:grpFill/>
          </p:grpSpPr>
          <p:sp>
            <p:nvSpPr>
              <p:cNvPr id="5458" name="Freeform: Shape 12"/>
              <p:cNvSpPr/>
              <p:nvPr/>
            </p:nvSpPr>
            <p:spPr>
              <a:xfrm>
                <a:off x="117314" y="0"/>
                <a:ext cx="405713" cy="405711"/>
              </a:xfrm>
              <a:custGeom>
                <a:avLst/>
                <a:gdLst/>
                <a:ahLst/>
                <a:cxnLst>
                  <a:cxn ang="0">
                    <a:pos x="wd2" y="hd2"/>
                  </a:cxn>
                  <a:cxn ang="5400000">
                    <a:pos x="wd2" y="hd2"/>
                  </a:cxn>
                  <a:cxn ang="10800000">
                    <a:pos x="wd2" y="hd2"/>
                  </a:cxn>
                  <a:cxn ang="16200000">
                    <a:pos x="wd2" y="hd2"/>
                  </a:cxn>
                </a:cxnLst>
                <a:rect l="0" t="0" r="r" b="b"/>
                <a:pathLst>
                  <a:path w="20723" h="20723" extrusionOk="0">
                    <a:moveTo>
                      <a:pt x="6053" y="20723"/>
                    </a:moveTo>
                    <a:cubicBezTo>
                      <a:pt x="9899" y="19387"/>
                      <a:pt x="13928" y="15723"/>
                      <a:pt x="13928" y="15723"/>
                    </a:cubicBezTo>
                    <a:cubicBezTo>
                      <a:pt x="21600" y="8050"/>
                      <a:pt x="20689" y="34"/>
                      <a:pt x="20689" y="34"/>
                    </a:cubicBezTo>
                    <a:cubicBezTo>
                      <a:pt x="20689" y="34"/>
                      <a:pt x="12673" y="-877"/>
                      <a:pt x="5000" y="6795"/>
                    </a:cubicBezTo>
                    <a:cubicBezTo>
                      <a:pt x="5000" y="6795"/>
                      <a:pt x="1356" y="10824"/>
                      <a:pt x="0" y="14670"/>
                    </a:cubicBezTo>
                    <a:lnTo>
                      <a:pt x="6053" y="20723"/>
                    </a:lnTo>
                    <a:close/>
                  </a:path>
                </a:pathLst>
              </a:cu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459" name="Freeform: Shape 13"/>
              <p:cNvSpPr/>
              <p:nvPr/>
            </p:nvSpPr>
            <p:spPr>
              <a:xfrm>
                <a:off x="87192" y="314552"/>
                <a:ext cx="120487" cy="121279"/>
              </a:xfrm>
              <a:custGeom>
                <a:avLst/>
                <a:gdLst/>
                <a:ahLst/>
                <a:cxnLst>
                  <a:cxn ang="0">
                    <a:pos x="wd2" y="hd2"/>
                  </a:cxn>
                  <a:cxn ang="5400000">
                    <a:pos x="wd2" y="hd2"/>
                  </a:cxn>
                  <a:cxn ang="10800000">
                    <a:pos x="wd2" y="hd2"/>
                  </a:cxn>
                  <a:cxn ang="16200000">
                    <a:pos x="wd2" y="hd2"/>
                  </a:cxn>
                </a:cxnLst>
                <a:rect l="0" t="0" r="r" b="b"/>
                <a:pathLst>
                  <a:path w="21600" h="21600" extrusionOk="0">
                    <a:moveTo>
                      <a:pt x="10303" y="0"/>
                    </a:moveTo>
                    <a:lnTo>
                      <a:pt x="0" y="141"/>
                    </a:lnTo>
                    <a:lnTo>
                      <a:pt x="21600" y="21600"/>
                    </a:lnTo>
                    <a:lnTo>
                      <a:pt x="21600" y="11224"/>
                    </a:lnTo>
                    <a:close/>
                  </a:path>
                </a:pathLst>
              </a:cu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460" name="Freeform: Shape 14"/>
              <p:cNvSpPr/>
              <p:nvPr/>
            </p:nvSpPr>
            <p:spPr>
              <a:xfrm>
                <a:off x="0" y="138144"/>
                <a:ext cx="209266" cy="119337"/>
              </a:xfrm>
              <a:custGeom>
                <a:avLst/>
                <a:gdLst/>
                <a:ahLst/>
                <a:cxnLst>
                  <a:cxn ang="0">
                    <a:pos x="wd2" y="hd2"/>
                  </a:cxn>
                  <a:cxn ang="5400000">
                    <a:pos x="wd2" y="hd2"/>
                  </a:cxn>
                  <a:cxn ang="10800000">
                    <a:pos x="wd2" y="hd2"/>
                  </a:cxn>
                  <a:cxn ang="16200000">
                    <a:pos x="wd2" y="hd2"/>
                  </a:cxn>
                </a:cxnLst>
                <a:rect l="0" t="0" r="r" b="b"/>
                <a:pathLst>
                  <a:path w="21600" h="21048" extrusionOk="0">
                    <a:moveTo>
                      <a:pt x="21600" y="147"/>
                    </a:moveTo>
                    <a:cubicBezTo>
                      <a:pt x="21191" y="-552"/>
                      <a:pt x="11455" y="1475"/>
                      <a:pt x="11455" y="1475"/>
                    </a:cubicBezTo>
                    <a:lnTo>
                      <a:pt x="0" y="21048"/>
                    </a:lnTo>
                    <a:lnTo>
                      <a:pt x="13377" y="21048"/>
                    </a:lnTo>
                  </a:path>
                </a:pathLst>
              </a:cu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461" name="Freeform: Shape 15"/>
              <p:cNvSpPr/>
              <p:nvPr/>
            </p:nvSpPr>
            <p:spPr>
              <a:xfrm>
                <a:off x="265939" y="314156"/>
                <a:ext cx="119733" cy="209663"/>
              </a:xfrm>
              <a:custGeom>
                <a:avLst/>
                <a:gdLst/>
                <a:ahLst/>
                <a:cxnLst>
                  <a:cxn ang="0">
                    <a:pos x="wd2" y="hd2"/>
                  </a:cxn>
                  <a:cxn ang="5400000">
                    <a:pos x="wd2" y="hd2"/>
                  </a:cxn>
                  <a:cxn ang="10800000">
                    <a:pos x="wd2" y="hd2"/>
                  </a:cxn>
                  <a:cxn ang="16200000">
                    <a:pos x="wd2" y="hd2"/>
                  </a:cxn>
                </a:cxnLst>
                <a:rect l="0" t="0" r="r" b="b"/>
                <a:pathLst>
                  <a:path w="21049" h="21600" extrusionOk="0">
                    <a:moveTo>
                      <a:pt x="20903" y="0"/>
                    </a:moveTo>
                    <a:cubicBezTo>
                      <a:pt x="21600" y="408"/>
                      <a:pt x="19579" y="10126"/>
                      <a:pt x="19579" y="10126"/>
                    </a:cubicBezTo>
                    <a:lnTo>
                      <a:pt x="0" y="21600"/>
                    </a:lnTo>
                    <a:lnTo>
                      <a:pt x="0" y="8248"/>
                    </a:lnTo>
                  </a:path>
                </a:pathLst>
              </a:cu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462" name="Freeform: Shape 16"/>
              <p:cNvSpPr/>
              <p:nvPr/>
            </p:nvSpPr>
            <p:spPr>
              <a:xfrm flipH="1">
                <a:off x="6737" y="370435"/>
                <a:ext cx="79268" cy="79267"/>
              </a:xfrm>
              <a:prstGeom prst="line">
                <a:avLst/>
              </a:prstGeom>
              <a:grpFill/>
              <a:ln w="28575" cap="flat">
                <a:solidFill>
                  <a:srgbClr val="FFFFFF"/>
                </a:solidFill>
                <a:prstDash val="solid"/>
                <a:round/>
              </a:ln>
              <a:effectLst/>
            </p:spPr>
            <p:txBody>
              <a:bodyPr wrap="square" lIns="45719" tIns="45719" rIns="45719" bIns="45719" numCol="1" anchor="t">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463" name="Freeform: Shape 17"/>
              <p:cNvSpPr/>
              <p:nvPr/>
            </p:nvSpPr>
            <p:spPr>
              <a:xfrm flipH="1">
                <a:off x="76492" y="440190"/>
                <a:ext cx="79268" cy="79267"/>
              </a:xfrm>
              <a:prstGeom prst="line">
                <a:avLst/>
              </a:prstGeom>
              <a:grpFill/>
              <a:ln w="28575" cap="flat">
                <a:solidFill>
                  <a:srgbClr val="FFFFFF"/>
                </a:solidFill>
                <a:prstDash val="solid"/>
                <a:round/>
              </a:ln>
              <a:effectLst/>
            </p:spPr>
            <p:txBody>
              <a:bodyPr wrap="square" lIns="45719" tIns="45719" rIns="45719" bIns="45719" numCol="1" anchor="t">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464" name="Freeform: Shape 18"/>
              <p:cNvSpPr/>
              <p:nvPr/>
            </p:nvSpPr>
            <p:spPr>
              <a:xfrm flipH="1">
                <a:off x="6737" y="418787"/>
                <a:ext cx="100670" cy="100670"/>
              </a:xfrm>
              <a:prstGeom prst="line">
                <a:avLst/>
              </a:prstGeom>
              <a:grpFill/>
              <a:ln w="28575" cap="flat">
                <a:solidFill>
                  <a:srgbClr val="FFFFFF"/>
                </a:solidFill>
                <a:prstDash val="solid"/>
                <a:round/>
              </a:ln>
              <a:effectLst/>
            </p:spPr>
            <p:txBody>
              <a:bodyPr wrap="square" lIns="45719" tIns="45719" rIns="45719" bIns="45719" numCol="1" anchor="t">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465" name="Freeform: Shape 19"/>
              <p:cNvSpPr/>
              <p:nvPr/>
            </p:nvSpPr>
            <p:spPr>
              <a:xfrm>
                <a:off x="314194" y="61592"/>
                <a:ext cx="147635" cy="147289"/>
              </a:xfrm>
              <a:custGeom>
                <a:avLst/>
                <a:gdLst/>
                <a:ahLst/>
                <a:cxnLst>
                  <a:cxn ang="0">
                    <a:pos x="wd2" y="hd2"/>
                  </a:cxn>
                  <a:cxn ang="5400000">
                    <a:pos x="wd2" y="hd2"/>
                  </a:cxn>
                  <a:cxn ang="10800000">
                    <a:pos x="wd2" y="hd2"/>
                  </a:cxn>
                  <a:cxn ang="16200000">
                    <a:pos x="wd2" y="hd2"/>
                  </a:cxn>
                </a:cxnLst>
                <a:rect l="0" t="0" r="r" b="b"/>
                <a:pathLst>
                  <a:path w="20953" h="20959" extrusionOk="0">
                    <a:moveTo>
                      <a:pt x="10814" y="19979"/>
                    </a:moveTo>
                    <a:lnTo>
                      <a:pt x="971" y="10109"/>
                    </a:lnTo>
                    <a:cubicBezTo>
                      <a:pt x="-323" y="8812"/>
                      <a:pt x="-323" y="6782"/>
                      <a:pt x="971" y="5485"/>
                    </a:cubicBezTo>
                    <a:lnTo>
                      <a:pt x="5471" y="973"/>
                    </a:lnTo>
                    <a:cubicBezTo>
                      <a:pt x="6764" y="-324"/>
                      <a:pt x="8789" y="-324"/>
                      <a:pt x="10083" y="973"/>
                    </a:cubicBezTo>
                    <a:lnTo>
                      <a:pt x="19983" y="10899"/>
                    </a:lnTo>
                    <a:cubicBezTo>
                      <a:pt x="21277" y="12196"/>
                      <a:pt x="21277" y="14226"/>
                      <a:pt x="19983" y="15524"/>
                    </a:cubicBezTo>
                    <a:lnTo>
                      <a:pt x="15483" y="20035"/>
                    </a:lnTo>
                    <a:cubicBezTo>
                      <a:pt x="14190" y="21276"/>
                      <a:pt x="12108" y="21276"/>
                      <a:pt x="10814" y="19979"/>
                    </a:cubicBezTo>
                    <a:close/>
                  </a:path>
                </a:pathLst>
              </a:cu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grpSp>
      </p:grpSp>
      <p:grpSp>
        <p:nvGrpSpPr>
          <p:cNvPr id="5480" name="Group 155"/>
          <p:cNvGrpSpPr/>
          <p:nvPr/>
        </p:nvGrpSpPr>
        <p:grpSpPr>
          <a:xfrm>
            <a:off x="10155246" y="1319759"/>
            <a:ext cx="1303500" cy="1319898"/>
            <a:chOff x="0" y="70223"/>
            <a:chExt cx="780263" cy="790078"/>
          </a:xfrm>
          <a:noFill/>
        </p:grpSpPr>
        <p:sp>
          <p:nvSpPr>
            <p:cNvPr id="5468" name="Oval 150"/>
            <p:cNvSpPr/>
            <p:nvPr/>
          </p:nvSpPr>
          <p:spPr>
            <a:xfrm>
              <a:off x="0" y="80038"/>
              <a:ext cx="780263" cy="780263"/>
            </a:xfrm>
            <a:prstGeom prst="ellipse">
              <a:avLst/>
            </a:prstGeom>
            <a:grpFill/>
            <a:ln w="28575" cap="flat">
              <a:noFill/>
              <a:miter lim="400000"/>
            </a:ln>
            <a:effectLst/>
          </p:spPr>
          <p:txBody>
            <a:bodyPr wrap="square" lIns="45719" tIns="45719" rIns="45719" bIns="45719" numCol="1" anchor="ctr">
              <a:noAutofit/>
            </a:bodyPr>
            <a:lstStyle/>
            <a:p>
              <a:pPr marL="0" marR="0" lvl="0" indent="0" algn="ctr" defTabSz="731519" rtl="0" eaLnBrk="1" fontAlgn="auto" latinLnBrk="0" hangingPunct="0">
                <a:lnSpc>
                  <a:spcPct val="100000"/>
                </a:lnSpc>
                <a:spcBef>
                  <a:spcPts val="0"/>
                </a:spcBef>
                <a:spcAft>
                  <a:spcPts val="0"/>
                </a:spcAft>
                <a:buClrTx/>
                <a:buSzTx/>
                <a:buFontTx/>
                <a:buNone/>
                <a:tabLst/>
                <a:defRPr>
                  <a:solidFill>
                    <a:srgbClr val="FFFFFF"/>
                  </a:solidFill>
                </a:defRPr>
              </a:pPr>
              <a:endParaRPr kumimoji="0" sz="2800" b="0" i="0" u="none" strike="noStrike" kern="0" cap="none" spc="0" normalizeH="0" baseline="0" noProof="0">
                <a:ln>
                  <a:noFill/>
                </a:ln>
                <a:solidFill>
                  <a:srgbClr val="FFFFFF"/>
                </a:solidFill>
                <a:effectLst/>
                <a:uLnTx/>
                <a:uFillTx/>
                <a:latin typeface="Amazon Ember"/>
                <a:ea typeface="Amazon Ember"/>
                <a:cs typeface="Amazon Ember"/>
                <a:sym typeface="Amazon Ember"/>
              </a:endParaRPr>
            </a:p>
          </p:txBody>
        </p:sp>
        <p:grpSp>
          <p:nvGrpSpPr>
            <p:cNvPr id="5479" name="Group 88"/>
            <p:cNvGrpSpPr/>
            <p:nvPr/>
          </p:nvGrpSpPr>
          <p:grpSpPr>
            <a:xfrm>
              <a:off x="45220" y="70223"/>
              <a:ext cx="657830" cy="735165"/>
              <a:chOff x="24575" y="70224"/>
              <a:chExt cx="657829" cy="735163"/>
            </a:xfrm>
            <a:grpFill/>
          </p:grpSpPr>
          <p:grpSp>
            <p:nvGrpSpPr>
              <p:cNvPr id="5471" name="Group 43"/>
              <p:cNvGrpSpPr/>
              <p:nvPr/>
            </p:nvGrpSpPr>
            <p:grpSpPr>
              <a:xfrm>
                <a:off x="24575" y="70224"/>
                <a:ext cx="657829" cy="735163"/>
                <a:chOff x="24576" y="70225"/>
                <a:chExt cx="657827" cy="735161"/>
              </a:xfrm>
              <a:grpFill/>
            </p:grpSpPr>
            <p:sp>
              <p:nvSpPr>
                <p:cNvPr id="5469" name="Arc 41"/>
                <p:cNvSpPr/>
                <p:nvPr/>
              </p:nvSpPr>
              <p:spPr>
                <a:xfrm rot="10290108" flipH="1">
                  <a:off x="100302" y="70225"/>
                  <a:ext cx="582101" cy="357358"/>
                </a:xfrm>
                <a:custGeom>
                  <a:avLst/>
                  <a:gdLst/>
                  <a:ahLst/>
                  <a:cxnLst>
                    <a:cxn ang="0">
                      <a:pos x="wd2" y="hd2"/>
                    </a:cxn>
                    <a:cxn ang="5400000">
                      <a:pos x="wd2" y="hd2"/>
                    </a:cxn>
                    <a:cxn ang="10800000">
                      <a:pos x="wd2" y="hd2"/>
                    </a:cxn>
                    <a:cxn ang="16200000">
                      <a:pos x="wd2" y="hd2"/>
                    </a:cxn>
                  </a:cxnLst>
                  <a:rect l="0" t="0" r="r" b="b"/>
                  <a:pathLst>
                    <a:path w="20235" h="20799" extrusionOk="0">
                      <a:moveTo>
                        <a:pt x="19797" y="0"/>
                      </a:moveTo>
                      <a:lnTo>
                        <a:pt x="19797" y="0"/>
                      </a:lnTo>
                      <a:cubicBezTo>
                        <a:pt x="21600" y="8783"/>
                        <a:pt x="17679" y="17838"/>
                        <a:pt x="11038" y="20223"/>
                      </a:cubicBezTo>
                      <a:cubicBezTo>
                        <a:pt x="7205" y="21600"/>
                        <a:pt x="3105" y="20477"/>
                        <a:pt x="0" y="17200"/>
                      </a:cubicBezTo>
                    </a:path>
                  </a:pathLst>
                </a:custGeom>
                <a:grpFill/>
                <a:ln w="28575" cap="rnd">
                  <a:solidFill>
                    <a:srgbClr val="FFFFFF"/>
                  </a:solidFill>
                  <a:prstDash val="solid"/>
                  <a:round/>
                  <a:headEnd type="triangle" w="med" len="med"/>
                </a:ln>
                <a:effectLst/>
              </p:spPr>
              <p:txBody>
                <a:bodyPr wrap="square" lIns="45719" tIns="45719" rIns="45719" bIns="45719" numCol="1" anchor="t">
                  <a:noAutofit/>
                </a:bodyPr>
                <a:lstStyle/>
                <a:p>
                  <a:pPr marL="0" marR="0" lvl="0" indent="0" algn="l" defTabSz="609576" rtl="0" eaLnBrk="1" fontAlgn="auto" latinLnBrk="0" hangingPunct="0">
                    <a:lnSpc>
                      <a:spcPct val="100000"/>
                    </a:lnSpc>
                    <a:spcBef>
                      <a:spcPts val="0"/>
                    </a:spcBef>
                    <a:spcAft>
                      <a:spcPts val="0"/>
                    </a:spcAft>
                    <a:buClrTx/>
                    <a:buSzTx/>
                    <a:buFontTx/>
                    <a:buNone/>
                    <a:tabLst/>
                    <a:defRPr sz="2400">
                      <a:solidFill>
                        <a:srgbClr val="474746"/>
                      </a:solidFill>
                      <a:latin typeface="+mj-lt"/>
                      <a:ea typeface="+mj-ea"/>
                      <a:cs typeface="+mj-cs"/>
                      <a:sym typeface="Helvetica"/>
                    </a:defRPr>
                  </a:pPr>
                  <a:endParaRPr kumimoji="0" sz="2400" b="0" i="0" u="none" strike="noStrike" kern="0" cap="none" spc="0" normalizeH="0" baseline="0" noProof="0">
                    <a:ln>
                      <a:noFill/>
                    </a:ln>
                    <a:solidFill>
                      <a:srgbClr val="474746"/>
                    </a:solidFill>
                    <a:effectLst/>
                    <a:uLnTx/>
                    <a:uFillTx/>
                    <a:latin typeface="Helvetica"/>
                    <a:cs typeface="Helvetica"/>
                    <a:sym typeface="Helvetica"/>
                  </a:endParaRPr>
                </a:p>
              </p:txBody>
            </p:sp>
            <p:sp>
              <p:nvSpPr>
                <p:cNvPr id="5470" name="Arc 42"/>
                <p:cNvSpPr/>
                <p:nvPr/>
              </p:nvSpPr>
              <p:spPr>
                <a:xfrm rot="21054525" flipH="1">
                  <a:off x="24576" y="448028"/>
                  <a:ext cx="582101" cy="357358"/>
                </a:xfrm>
                <a:custGeom>
                  <a:avLst/>
                  <a:gdLst/>
                  <a:ahLst/>
                  <a:cxnLst>
                    <a:cxn ang="0">
                      <a:pos x="wd2" y="hd2"/>
                    </a:cxn>
                    <a:cxn ang="5400000">
                      <a:pos x="wd2" y="hd2"/>
                    </a:cxn>
                    <a:cxn ang="10800000">
                      <a:pos x="wd2" y="hd2"/>
                    </a:cxn>
                    <a:cxn ang="16200000">
                      <a:pos x="wd2" y="hd2"/>
                    </a:cxn>
                  </a:cxnLst>
                  <a:rect l="0" t="0" r="r" b="b"/>
                  <a:pathLst>
                    <a:path w="20235" h="20799" extrusionOk="0">
                      <a:moveTo>
                        <a:pt x="19797" y="0"/>
                      </a:moveTo>
                      <a:lnTo>
                        <a:pt x="19797" y="0"/>
                      </a:lnTo>
                      <a:cubicBezTo>
                        <a:pt x="21600" y="8783"/>
                        <a:pt x="17679" y="17838"/>
                        <a:pt x="11038" y="20223"/>
                      </a:cubicBezTo>
                      <a:cubicBezTo>
                        <a:pt x="7205" y="21600"/>
                        <a:pt x="3105" y="20477"/>
                        <a:pt x="0" y="17200"/>
                      </a:cubicBezTo>
                    </a:path>
                  </a:pathLst>
                </a:custGeom>
                <a:grpFill/>
                <a:ln w="28575" cap="rnd">
                  <a:solidFill>
                    <a:srgbClr val="FFFFFF"/>
                  </a:solidFill>
                  <a:prstDash val="solid"/>
                  <a:round/>
                  <a:headEnd type="triangle" w="med" len="med"/>
                </a:ln>
                <a:effectLst/>
              </p:spPr>
              <p:txBody>
                <a:bodyPr wrap="square" lIns="45719" tIns="45719" rIns="45719" bIns="45719" numCol="1" anchor="t">
                  <a:noAutofit/>
                </a:bodyPr>
                <a:lstStyle/>
                <a:p>
                  <a:pPr marL="0" marR="0" lvl="0" indent="0" algn="l" defTabSz="609576" rtl="0" eaLnBrk="1" fontAlgn="auto" latinLnBrk="0" hangingPunct="0">
                    <a:lnSpc>
                      <a:spcPct val="100000"/>
                    </a:lnSpc>
                    <a:spcBef>
                      <a:spcPts val="0"/>
                    </a:spcBef>
                    <a:spcAft>
                      <a:spcPts val="0"/>
                    </a:spcAft>
                    <a:buClrTx/>
                    <a:buSzTx/>
                    <a:buFontTx/>
                    <a:buNone/>
                    <a:tabLst/>
                    <a:defRPr sz="2400">
                      <a:solidFill>
                        <a:srgbClr val="474746"/>
                      </a:solidFill>
                      <a:latin typeface="+mj-lt"/>
                      <a:ea typeface="+mj-ea"/>
                      <a:cs typeface="+mj-cs"/>
                      <a:sym typeface="Helvetica"/>
                    </a:defRPr>
                  </a:pPr>
                  <a:endParaRPr kumimoji="0" sz="2400" b="0" i="0" u="none" strike="noStrike" kern="0" cap="none" spc="0" normalizeH="0" baseline="0" noProof="0">
                    <a:ln>
                      <a:noFill/>
                    </a:ln>
                    <a:solidFill>
                      <a:srgbClr val="474746"/>
                    </a:solidFill>
                    <a:effectLst/>
                    <a:uLnTx/>
                    <a:uFillTx/>
                    <a:latin typeface="Helvetica"/>
                    <a:cs typeface="Helvetica"/>
                    <a:sym typeface="Helvetica"/>
                  </a:endParaRPr>
                </a:p>
              </p:txBody>
            </p:sp>
          </p:grpSp>
          <p:grpSp>
            <p:nvGrpSpPr>
              <p:cNvPr id="5478" name="Group 136"/>
              <p:cNvGrpSpPr/>
              <p:nvPr/>
            </p:nvGrpSpPr>
            <p:grpSpPr>
              <a:xfrm>
                <a:off x="169614" y="170414"/>
                <a:ext cx="334306" cy="474620"/>
                <a:chOff x="0" y="0"/>
                <a:chExt cx="334304" cy="474618"/>
              </a:xfrm>
              <a:grpFill/>
            </p:grpSpPr>
            <p:sp>
              <p:nvSpPr>
                <p:cNvPr id="5472" name="Freeform 137"/>
                <p:cNvSpPr/>
                <p:nvPr/>
              </p:nvSpPr>
              <p:spPr>
                <a:xfrm>
                  <a:off x="-1" y="-1"/>
                  <a:ext cx="334306" cy="474620"/>
                </a:xfrm>
                <a:custGeom>
                  <a:avLst/>
                  <a:gdLst/>
                  <a:ahLst/>
                  <a:cxnLst>
                    <a:cxn ang="0">
                      <a:pos x="wd2" y="hd2"/>
                    </a:cxn>
                    <a:cxn ang="5400000">
                      <a:pos x="wd2" y="hd2"/>
                    </a:cxn>
                    <a:cxn ang="10800000">
                      <a:pos x="wd2" y="hd2"/>
                    </a:cxn>
                    <a:cxn ang="16200000">
                      <a:pos x="wd2" y="hd2"/>
                    </a:cxn>
                  </a:cxnLst>
                  <a:rect l="0" t="0" r="r" b="b"/>
                  <a:pathLst>
                    <a:path w="21483" h="21355" extrusionOk="0">
                      <a:moveTo>
                        <a:pt x="21483" y="7500"/>
                      </a:moveTo>
                      <a:cubicBezTo>
                        <a:pt x="21483" y="3197"/>
                        <a:pt x="16299" y="-245"/>
                        <a:pt x="10004" y="13"/>
                      </a:cubicBezTo>
                      <a:cubicBezTo>
                        <a:pt x="4820" y="271"/>
                        <a:pt x="253" y="3541"/>
                        <a:pt x="6" y="7156"/>
                      </a:cubicBezTo>
                      <a:cubicBezTo>
                        <a:pt x="-117" y="9737"/>
                        <a:pt x="1611" y="11975"/>
                        <a:pt x="4203" y="13438"/>
                      </a:cubicBezTo>
                      <a:cubicBezTo>
                        <a:pt x="6054" y="14471"/>
                        <a:pt x="7165" y="15331"/>
                        <a:pt x="7165" y="17052"/>
                      </a:cubicBezTo>
                      <a:cubicBezTo>
                        <a:pt x="7165" y="19548"/>
                        <a:pt x="7165" y="19548"/>
                        <a:pt x="7165" y="19548"/>
                      </a:cubicBezTo>
                      <a:cubicBezTo>
                        <a:pt x="7165" y="20580"/>
                        <a:pt x="8276" y="21355"/>
                        <a:pt x="9634" y="21355"/>
                      </a:cubicBezTo>
                      <a:cubicBezTo>
                        <a:pt x="11856" y="21355"/>
                        <a:pt x="11856" y="21355"/>
                        <a:pt x="11856" y="21355"/>
                      </a:cubicBezTo>
                      <a:cubicBezTo>
                        <a:pt x="13213" y="21355"/>
                        <a:pt x="14324" y="20580"/>
                        <a:pt x="14324" y="19548"/>
                      </a:cubicBezTo>
                      <a:cubicBezTo>
                        <a:pt x="14324" y="17052"/>
                        <a:pt x="14324" y="17052"/>
                        <a:pt x="14324" y="17052"/>
                      </a:cubicBezTo>
                      <a:cubicBezTo>
                        <a:pt x="14324" y="15331"/>
                        <a:pt x="15435" y="14471"/>
                        <a:pt x="17286" y="13438"/>
                      </a:cubicBezTo>
                      <a:cubicBezTo>
                        <a:pt x="19878" y="12061"/>
                        <a:pt x="21483" y="9910"/>
                        <a:pt x="21483" y="7500"/>
                      </a:cubicBezTo>
                      <a:close/>
                    </a:path>
                  </a:pathLst>
                </a:custGeom>
                <a:grpFill/>
                <a:ln w="28575" cap="rnd">
                  <a:solidFill>
                    <a:srgbClr val="FFFFFF"/>
                  </a:solidFill>
                  <a:prstDash val="solid"/>
                  <a:round/>
                </a:ln>
                <a:effectLst/>
              </p:spPr>
              <p:txBody>
                <a:bodyPr wrap="square" lIns="45719" tIns="45719" rIns="45719" bIns="45719" numCol="1" anchor="t">
                  <a:noAutofit/>
                </a:bodyPr>
                <a:lstStyle/>
                <a:p>
                  <a:pPr marL="0" marR="0" lvl="0" indent="0" algn="l" defTabSz="731519" rtl="0" eaLnBrk="1" fontAlgn="auto" latinLnBrk="0" hangingPunct="0">
                    <a:lnSpc>
                      <a:spcPct val="100000"/>
                    </a:lnSpc>
                    <a:spcBef>
                      <a:spcPts val="0"/>
                    </a:spcBef>
                    <a:spcAft>
                      <a:spcPts val="0"/>
                    </a:spcAft>
                    <a:buClrTx/>
                    <a:buSzTx/>
                    <a:buFontTx/>
                    <a:buNone/>
                    <a:tabLst/>
                    <a:defRPr>
                      <a:latin typeface="Amazon Ember Cd RC Regular"/>
                      <a:ea typeface="Amazon Ember Cd RC Regular"/>
                      <a:cs typeface="Amazon Ember Cd RC Regular"/>
                      <a:sym typeface="Amazon Ember Cd RC Regular"/>
                    </a:defRPr>
                  </a:pPr>
                  <a:endParaRPr kumimoji="0" sz="2800" b="0" i="0" u="none" strike="noStrike" kern="0" cap="none" spc="0" normalizeH="0" baseline="0" noProof="0">
                    <a:ln>
                      <a:noFill/>
                    </a:ln>
                    <a:solidFill>
                      <a:srgbClr val="000000"/>
                    </a:solidFill>
                    <a:effectLst/>
                    <a:uLnTx/>
                    <a:uFillTx/>
                    <a:latin typeface="Amazon Ember Cd RC Regular"/>
                    <a:ea typeface="Amazon Ember Cd RC Regular"/>
                    <a:cs typeface="Amazon Ember Cd RC Regular"/>
                    <a:sym typeface="Amazon Ember Cd RC Regular"/>
                  </a:endParaRPr>
                </a:p>
              </p:txBody>
            </p:sp>
            <p:sp>
              <p:nvSpPr>
                <p:cNvPr id="5473" name="Freeform 138"/>
                <p:cNvSpPr/>
                <p:nvPr/>
              </p:nvSpPr>
              <p:spPr>
                <a:xfrm>
                  <a:off x="63762" y="374417"/>
                  <a:ext cx="207690" cy="95648"/>
                </a:xfrm>
                <a:custGeom>
                  <a:avLst/>
                  <a:gdLst/>
                  <a:ahLst/>
                  <a:cxnLst>
                    <a:cxn ang="0">
                      <a:pos x="wd2" y="hd2"/>
                    </a:cxn>
                    <a:cxn ang="5400000">
                      <a:pos x="wd2" y="hd2"/>
                    </a:cxn>
                    <a:cxn ang="10800000">
                      <a:pos x="wd2" y="hd2"/>
                    </a:cxn>
                    <a:cxn ang="16200000">
                      <a:pos x="wd2" y="hd2"/>
                    </a:cxn>
                  </a:cxnLst>
                  <a:rect l="0" t="0" r="r" b="b"/>
                  <a:pathLst>
                    <a:path w="21600" h="21600" extrusionOk="0">
                      <a:moveTo>
                        <a:pt x="4800" y="0"/>
                      </a:moveTo>
                      <a:cubicBezTo>
                        <a:pt x="18800" y="0"/>
                        <a:pt x="18800" y="0"/>
                        <a:pt x="18800" y="0"/>
                      </a:cubicBezTo>
                      <a:cubicBezTo>
                        <a:pt x="20200" y="0"/>
                        <a:pt x="21600" y="3024"/>
                        <a:pt x="21600" y="6480"/>
                      </a:cubicBezTo>
                      <a:cubicBezTo>
                        <a:pt x="21600" y="6480"/>
                        <a:pt x="21600" y="6480"/>
                        <a:pt x="21600" y="6480"/>
                      </a:cubicBezTo>
                      <a:cubicBezTo>
                        <a:pt x="21600" y="9504"/>
                        <a:pt x="20200" y="12528"/>
                        <a:pt x="18800" y="12528"/>
                      </a:cubicBezTo>
                      <a:cubicBezTo>
                        <a:pt x="2000" y="12528"/>
                        <a:pt x="2000" y="12528"/>
                        <a:pt x="2000" y="12528"/>
                      </a:cubicBezTo>
                      <a:cubicBezTo>
                        <a:pt x="1000" y="12528"/>
                        <a:pt x="0" y="14688"/>
                        <a:pt x="0" y="16848"/>
                      </a:cubicBezTo>
                      <a:cubicBezTo>
                        <a:pt x="0" y="16848"/>
                        <a:pt x="0" y="16848"/>
                        <a:pt x="0" y="16848"/>
                      </a:cubicBezTo>
                      <a:cubicBezTo>
                        <a:pt x="0" y="19440"/>
                        <a:pt x="1000" y="21600"/>
                        <a:pt x="2000" y="21600"/>
                      </a:cubicBezTo>
                      <a:cubicBezTo>
                        <a:pt x="5600" y="21600"/>
                        <a:pt x="5600" y="21600"/>
                        <a:pt x="5600" y="21600"/>
                      </a:cubicBezTo>
                    </a:path>
                  </a:pathLst>
                </a:custGeom>
                <a:grpFill/>
                <a:ln w="28575" cap="rnd">
                  <a:solidFill>
                    <a:srgbClr val="FFFFFF"/>
                  </a:solidFill>
                  <a:prstDash val="solid"/>
                  <a:round/>
                </a:ln>
                <a:effectLst/>
              </p:spPr>
              <p:txBody>
                <a:bodyPr wrap="square" lIns="45719" tIns="45719" rIns="45719" bIns="45719" numCol="1" anchor="t">
                  <a:noAutofit/>
                </a:bodyPr>
                <a:lstStyle/>
                <a:p>
                  <a:pPr marL="0" marR="0" lvl="0" indent="0" algn="l" defTabSz="731519" rtl="0" eaLnBrk="1" fontAlgn="auto" latinLnBrk="0" hangingPunct="0">
                    <a:lnSpc>
                      <a:spcPct val="100000"/>
                    </a:lnSpc>
                    <a:spcBef>
                      <a:spcPts val="0"/>
                    </a:spcBef>
                    <a:spcAft>
                      <a:spcPts val="0"/>
                    </a:spcAft>
                    <a:buClrTx/>
                    <a:buSzTx/>
                    <a:buFontTx/>
                    <a:buNone/>
                    <a:tabLst/>
                    <a:defRPr>
                      <a:latin typeface="Amazon Ember Cd RC Regular"/>
                      <a:ea typeface="Amazon Ember Cd RC Regular"/>
                      <a:cs typeface="Amazon Ember Cd RC Regular"/>
                      <a:sym typeface="Amazon Ember Cd RC Regular"/>
                    </a:defRPr>
                  </a:pPr>
                  <a:endParaRPr kumimoji="0" sz="2800" b="0" i="0" u="none" strike="noStrike" kern="0" cap="none" spc="0" normalizeH="0" baseline="0" noProof="0">
                    <a:ln>
                      <a:noFill/>
                    </a:ln>
                    <a:solidFill>
                      <a:srgbClr val="000000"/>
                    </a:solidFill>
                    <a:effectLst/>
                    <a:uLnTx/>
                    <a:uFillTx/>
                    <a:latin typeface="Amazon Ember Cd RC Regular"/>
                    <a:ea typeface="Amazon Ember Cd RC Regular"/>
                    <a:cs typeface="Amazon Ember Cd RC Regular"/>
                    <a:sym typeface="Amazon Ember Cd RC Regular"/>
                  </a:endParaRPr>
                </a:p>
              </p:txBody>
            </p:sp>
            <p:sp>
              <p:nvSpPr>
                <p:cNvPr id="5474" name="Freeform 139"/>
                <p:cNvSpPr/>
                <p:nvPr/>
              </p:nvSpPr>
              <p:spPr>
                <a:xfrm>
                  <a:off x="82891" y="208630"/>
                  <a:ext cx="169432" cy="165788"/>
                </a:xfrm>
                <a:custGeom>
                  <a:avLst/>
                  <a:gdLst/>
                  <a:ahLst/>
                  <a:cxnLst>
                    <a:cxn ang="0">
                      <a:pos x="wd2" y="hd2"/>
                    </a:cxn>
                    <a:cxn ang="5400000">
                      <a:pos x="wd2" y="hd2"/>
                    </a:cxn>
                    <a:cxn ang="10800000">
                      <a:pos x="wd2" y="hd2"/>
                    </a:cxn>
                    <a:cxn ang="16200000">
                      <a:pos x="wd2" y="hd2"/>
                    </a:cxn>
                  </a:cxnLst>
                  <a:rect l="0" t="0" r="r" b="b"/>
                  <a:pathLst>
                    <a:path w="21600" h="21600" extrusionOk="0">
                      <a:moveTo>
                        <a:pt x="7609" y="21600"/>
                      </a:moveTo>
                      <a:cubicBezTo>
                        <a:pt x="7609" y="3972"/>
                        <a:pt x="7609" y="3972"/>
                        <a:pt x="7609" y="3972"/>
                      </a:cubicBezTo>
                      <a:cubicBezTo>
                        <a:pt x="7609" y="1738"/>
                        <a:pt x="5891" y="0"/>
                        <a:pt x="3927" y="0"/>
                      </a:cubicBezTo>
                      <a:cubicBezTo>
                        <a:pt x="1718" y="0"/>
                        <a:pt x="0" y="1738"/>
                        <a:pt x="0" y="3972"/>
                      </a:cubicBezTo>
                      <a:cubicBezTo>
                        <a:pt x="0" y="5959"/>
                        <a:pt x="1718" y="7697"/>
                        <a:pt x="3927" y="7697"/>
                      </a:cubicBezTo>
                      <a:cubicBezTo>
                        <a:pt x="3927" y="7697"/>
                        <a:pt x="17673" y="7697"/>
                        <a:pt x="17673" y="7697"/>
                      </a:cubicBezTo>
                      <a:cubicBezTo>
                        <a:pt x="20127" y="7697"/>
                        <a:pt x="21600" y="5959"/>
                        <a:pt x="21600" y="3972"/>
                      </a:cubicBezTo>
                      <a:cubicBezTo>
                        <a:pt x="21600" y="1738"/>
                        <a:pt x="19882" y="0"/>
                        <a:pt x="17673" y="0"/>
                      </a:cubicBezTo>
                      <a:cubicBezTo>
                        <a:pt x="15709" y="0"/>
                        <a:pt x="13991" y="1738"/>
                        <a:pt x="13991" y="3972"/>
                      </a:cubicBezTo>
                      <a:cubicBezTo>
                        <a:pt x="13991" y="21600"/>
                        <a:pt x="13991" y="21600"/>
                        <a:pt x="13991" y="21600"/>
                      </a:cubicBezTo>
                    </a:path>
                  </a:pathLst>
                </a:custGeom>
                <a:grpFill/>
                <a:ln w="28575" cap="rnd">
                  <a:solidFill>
                    <a:srgbClr val="FFFFFF"/>
                  </a:solidFill>
                  <a:prstDash val="solid"/>
                  <a:round/>
                </a:ln>
                <a:effectLst/>
              </p:spPr>
              <p:txBody>
                <a:bodyPr wrap="square" lIns="45719" tIns="45719" rIns="45719" bIns="45719" numCol="1" anchor="t">
                  <a:noAutofit/>
                </a:bodyPr>
                <a:lstStyle/>
                <a:p>
                  <a:pPr marL="0" marR="0" lvl="0" indent="0" algn="l" defTabSz="731519" rtl="0" eaLnBrk="1" fontAlgn="auto" latinLnBrk="0" hangingPunct="0">
                    <a:lnSpc>
                      <a:spcPct val="100000"/>
                    </a:lnSpc>
                    <a:spcBef>
                      <a:spcPts val="0"/>
                    </a:spcBef>
                    <a:spcAft>
                      <a:spcPts val="0"/>
                    </a:spcAft>
                    <a:buClrTx/>
                    <a:buSzTx/>
                    <a:buFontTx/>
                    <a:buNone/>
                    <a:tabLst/>
                    <a:defRPr>
                      <a:latin typeface="Amazon Ember Cd RC Regular"/>
                      <a:ea typeface="Amazon Ember Cd RC Regular"/>
                      <a:cs typeface="Amazon Ember Cd RC Regular"/>
                      <a:sym typeface="Amazon Ember Cd RC Regular"/>
                    </a:defRPr>
                  </a:pPr>
                  <a:endParaRPr kumimoji="0" sz="2800" b="0" i="0" u="none" strike="noStrike" kern="0" cap="none" spc="0" normalizeH="0" baseline="0" noProof="0">
                    <a:ln>
                      <a:noFill/>
                    </a:ln>
                    <a:solidFill>
                      <a:srgbClr val="000000"/>
                    </a:solidFill>
                    <a:effectLst/>
                    <a:uLnTx/>
                    <a:uFillTx/>
                    <a:latin typeface="Amazon Ember Cd RC Regular"/>
                    <a:ea typeface="Amazon Ember Cd RC Regular"/>
                    <a:cs typeface="Amazon Ember Cd RC Regular"/>
                    <a:sym typeface="Amazon Ember Cd RC Regular"/>
                  </a:endParaRPr>
                </a:p>
              </p:txBody>
            </p:sp>
            <p:sp>
              <p:nvSpPr>
                <p:cNvPr id="5475" name="Line 140"/>
                <p:cNvSpPr/>
                <p:nvPr/>
              </p:nvSpPr>
              <p:spPr>
                <a:xfrm flipV="1">
                  <a:off x="167606" y="93855"/>
                  <a:ext cx="1" cy="51012"/>
                </a:xfrm>
                <a:prstGeom prst="line">
                  <a:avLst/>
                </a:prstGeom>
                <a:grpFill/>
                <a:ln w="28575" cap="rnd">
                  <a:solidFill>
                    <a:srgbClr val="FFFFFF"/>
                  </a:solidFill>
                  <a:prstDash val="solid"/>
                  <a:round/>
                </a:ln>
                <a:effectLst/>
              </p:spPr>
              <p:txBody>
                <a:bodyPr wrap="square" lIns="45719" tIns="45719" rIns="45719" bIns="45719" numCol="1" anchor="t">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476" name="Line 141"/>
                <p:cNvSpPr/>
                <p:nvPr/>
              </p:nvSpPr>
              <p:spPr>
                <a:xfrm flipV="1">
                  <a:off x="235014" y="128470"/>
                  <a:ext cx="26417" cy="31883"/>
                </a:xfrm>
                <a:prstGeom prst="line">
                  <a:avLst/>
                </a:prstGeom>
                <a:grpFill/>
                <a:ln w="28575" cap="rnd">
                  <a:solidFill>
                    <a:srgbClr val="FFFFFF"/>
                  </a:solidFill>
                  <a:prstDash val="solid"/>
                  <a:round/>
                </a:ln>
                <a:effectLst/>
              </p:spPr>
              <p:txBody>
                <a:bodyPr wrap="square" lIns="45719" tIns="45719" rIns="45719" bIns="45719" numCol="1" anchor="t">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477" name="Line 142"/>
                <p:cNvSpPr/>
                <p:nvPr/>
              </p:nvSpPr>
              <p:spPr>
                <a:xfrm flipH="1" flipV="1">
                  <a:off x="73782" y="128470"/>
                  <a:ext cx="26417" cy="31883"/>
                </a:xfrm>
                <a:prstGeom prst="line">
                  <a:avLst/>
                </a:prstGeom>
                <a:grpFill/>
                <a:ln w="28575" cap="rnd">
                  <a:solidFill>
                    <a:srgbClr val="FFFFFF"/>
                  </a:solidFill>
                  <a:prstDash val="solid"/>
                  <a:round/>
                </a:ln>
                <a:effectLst/>
              </p:spPr>
              <p:txBody>
                <a:bodyPr wrap="square" lIns="45719" tIns="45719" rIns="45719" bIns="45719" numCol="1" anchor="t">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grpSp>
        </p:grpSp>
      </p:grpSp>
      <p:grpSp>
        <p:nvGrpSpPr>
          <p:cNvPr id="5522" name="Group 153"/>
          <p:cNvGrpSpPr/>
          <p:nvPr/>
        </p:nvGrpSpPr>
        <p:grpSpPr>
          <a:xfrm>
            <a:off x="8655346" y="5437960"/>
            <a:ext cx="1303498" cy="1368876"/>
            <a:chOff x="0" y="0"/>
            <a:chExt cx="780262" cy="819396"/>
          </a:xfrm>
          <a:noFill/>
        </p:grpSpPr>
        <p:sp>
          <p:nvSpPr>
            <p:cNvPr id="5503" name="Oval 148"/>
            <p:cNvSpPr/>
            <p:nvPr/>
          </p:nvSpPr>
          <p:spPr>
            <a:xfrm>
              <a:off x="0" y="0"/>
              <a:ext cx="780263" cy="780263"/>
            </a:xfrm>
            <a:prstGeom prst="ellipse">
              <a:avLst/>
            </a:prstGeom>
            <a:grpFill/>
            <a:ln w="12700" cap="flat">
              <a:noFill/>
              <a:miter lim="400000"/>
            </a:ln>
            <a:effectLst/>
          </p:spPr>
          <p:txBody>
            <a:bodyPr wrap="square" lIns="45719" tIns="45719" rIns="45719" bIns="45719" numCol="1" anchor="ctr">
              <a:noAutofit/>
            </a:bodyPr>
            <a:lstStyle/>
            <a:p>
              <a:pPr marL="0" marR="0" lvl="0" indent="0" algn="ctr" defTabSz="731519" rtl="0" eaLnBrk="1" fontAlgn="auto" latinLnBrk="0" hangingPunct="0">
                <a:lnSpc>
                  <a:spcPct val="100000"/>
                </a:lnSpc>
                <a:spcBef>
                  <a:spcPts val="0"/>
                </a:spcBef>
                <a:spcAft>
                  <a:spcPts val="0"/>
                </a:spcAft>
                <a:buClrTx/>
                <a:buSzTx/>
                <a:buFontTx/>
                <a:buNone/>
                <a:tabLst/>
                <a:defRPr>
                  <a:solidFill>
                    <a:srgbClr val="FFFFFF"/>
                  </a:solidFill>
                </a:defRPr>
              </a:pPr>
              <a:endParaRPr kumimoji="0" sz="2800" b="0" i="0" u="none" strike="noStrike" kern="0" cap="none" spc="0" normalizeH="0" baseline="0" noProof="0">
                <a:ln>
                  <a:noFill/>
                </a:ln>
                <a:solidFill>
                  <a:srgbClr val="FFFFFF"/>
                </a:solidFill>
                <a:effectLst/>
                <a:uLnTx/>
                <a:uFillTx/>
                <a:latin typeface="Amazon Ember"/>
                <a:ea typeface="Amazon Ember"/>
                <a:cs typeface="Amazon Ember"/>
                <a:sym typeface="Amazon Ember"/>
              </a:endParaRPr>
            </a:p>
          </p:txBody>
        </p:sp>
        <p:grpSp>
          <p:nvGrpSpPr>
            <p:cNvPr id="5521" name="Graphic 332"/>
            <p:cNvGrpSpPr/>
            <p:nvPr/>
          </p:nvGrpSpPr>
          <p:grpSpPr>
            <a:xfrm>
              <a:off x="5404" y="54577"/>
              <a:ext cx="741096" cy="764820"/>
              <a:chOff x="0" y="0"/>
              <a:chExt cx="741094" cy="764819"/>
            </a:xfrm>
            <a:grpFill/>
          </p:grpSpPr>
          <p:sp>
            <p:nvSpPr>
              <p:cNvPr id="5504" name="Freeform: Shape 3069"/>
              <p:cNvSpPr/>
              <p:nvPr/>
            </p:nvSpPr>
            <p:spPr>
              <a:xfrm>
                <a:off x="481269" y="585378"/>
                <a:ext cx="236592" cy="88374"/>
              </a:xfrm>
              <a:custGeom>
                <a:avLst/>
                <a:gdLst/>
                <a:ahLst/>
                <a:cxnLst>
                  <a:cxn ang="0">
                    <a:pos x="wd2" y="hd2"/>
                  </a:cxn>
                  <a:cxn ang="5400000">
                    <a:pos x="wd2" y="hd2"/>
                  </a:cxn>
                  <a:cxn ang="10800000">
                    <a:pos x="wd2" y="hd2"/>
                  </a:cxn>
                  <a:cxn ang="16200000">
                    <a:pos x="wd2" y="hd2"/>
                  </a:cxn>
                </a:cxnLst>
                <a:rect l="0" t="0" r="r" b="b"/>
                <a:pathLst>
                  <a:path w="21237" h="19683" extrusionOk="0">
                    <a:moveTo>
                      <a:pt x="0" y="19636"/>
                    </a:moveTo>
                    <a:lnTo>
                      <a:pt x="10940" y="19636"/>
                    </a:lnTo>
                    <a:cubicBezTo>
                      <a:pt x="10940" y="19636"/>
                      <a:pt x="21600" y="21600"/>
                      <a:pt x="21228" y="0"/>
                    </a:cubicBezTo>
                  </a:path>
                </a:pathLst>
              </a:cu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505" name="Freeform: Shape 3071"/>
              <p:cNvSpPr/>
              <p:nvPr/>
            </p:nvSpPr>
            <p:spPr>
              <a:xfrm>
                <a:off x="0" y="465580"/>
                <a:ext cx="231820" cy="206927"/>
              </a:xfrm>
              <a:custGeom>
                <a:avLst/>
                <a:gdLst/>
                <a:ahLst/>
                <a:cxnLst>
                  <a:cxn ang="0">
                    <a:pos x="wd2" y="hd2"/>
                  </a:cxn>
                  <a:cxn ang="5400000">
                    <a:pos x="wd2" y="hd2"/>
                  </a:cxn>
                  <a:cxn ang="10800000">
                    <a:pos x="wd2" y="hd2"/>
                  </a:cxn>
                  <a:cxn ang="16200000">
                    <a:pos x="wd2" y="hd2"/>
                  </a:cxn>
                </a:cxnLst>
                <a:rect l="0" t="0" r="r" b="b"/>
                <a:pathLst>
                  <a:path w="21600" h="21600" extrusionOk="0">
                    <a:moveTo>
                      <a:pt x="1836" y="0"/>
                    </a:moveTo>
                    <a:cubicBezTo>
                      <a:pt x="725" y="1949"/>
                      <a:pt x="0" y="4493"/>
                      <a:pt x="0" y="7687"/>
                    </a:cubicBezTo>
                    <a:cubicBezTo>
                      <a:pt x="0" y="14887"/>
                      <a:pt x="3721" y="18677"/>
                      <a:pt x="6185" y="20409"/>
                    </a:cubicBezTo>
                    <a:cubicBezTo>
                      <a:pt x="7297" y="21167"/>
                      <a:pt x="8553" y="21600"/>
                      <a:pt x="9809" y="21600"/>
                    </a:cubicBezTo>
                    <a:lnTo>
                      <a:pt x="21600" y="21600"/>
                    </a:lnTo>
                  </a:path>
                </a:pathLst>
              </a:cu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506" name="Freeform: Shape 3072"/>
              <p:cNvSpPr/>
              <p:nvPr/>
            </p:nvSpPr>
            <p:spPr>
              <a:xfrm>
                <a:off x="130689" y="203423"/>
                <a:ext cx="439262" cy="168291"/>
              </a:xfrm>
              <a:custGeom>
                <a:avLst/>
                <a:gdLst/>
                <a:ahLst/>
                <a:cxnLst>
                  <a:cxn ang="0">
                    <a:pos x="wd2" y="hd2"/>
                  </a:cxn>
                  <a:cxn ang="5400000">
                    <a:pos x="wd2" y="hd2"/>
                  </a:cxn>
                  <a:cxn ang="10800000">
                    <a:pos x="wd2" y="hd2"/>
                  </a:cxn>
                  <a:cxn ang="16200000">
                    <a:pos x="wd2" y="hd2"/>
                  </a:cxn>
                </a:cxnLst>
                <a:rect l="0" t="0" r="r" b="b"/>
                <a:pathLst>
                  <a:path w="21600" h="19416" extrusionOk="0">
                    <a:moveTo>
                      <a:pt x="0" y="9484"/>
                    </a:moveTo>
                    <a:cubicBezTo>
                      <a:pt x="944" y="6133"/>
                      <a:pt x="2219" y="3381"/>
                      <a:pt x="3723" y="1825"/>
                    </a:cubicBezTo>
                    <a:cubicBezTo>
                      <a:pt x="7753" y="-2184"/>
                      <a:pt x="11450" y="867"/>
                      <a:pt x="13873" y="6552"/>
                    </a:cubicBezTo>
                    <a:cubicBezTo>
                      <a:pt x="14995" y="9184"/>
                      <a:pt x="15811" y="12535"/>
                      <a:pt x="16372" y="16125"/>
                    </a:cubicBezTo>
                    <a:cubicBezTo>
                      <a:pt x="16372" y="16125"/>
                      <a:pt x="19840" y="11039"/>
                      <a:pt x="21600" y="19416"/>
                    </a:cubicBezTo>
                  </a:path>
                </a:pathLst>
              </a:cu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507" name="Freeform: Shape 3073"/>
              <p:cNvSpPr/>
              <p:nvPr/>
            </p:nvSpPr>
            <p:spPr>
              <a:xfrm>
                <a:off x="263453" y="553224"/>
                <a:ext cx="180995" cy="92831"/>
              </a:xfrm>
              <a:custGeom>
                <a:avLst/>
                <a:gdLst/>
                <a:ahLst/>
                <a:cxnLst>
                  <a:cxn ang="0">
                    <a:pos x="wd2" y="hd2"/>
                  </a:cxn>
                  <a:cxn ang="5400000">
                    <a:pos x="wd2" y="hd2"/>
                  </a:cxn>
                  <a:cxn ang="10800000">
                    <a:pos x="wd2" y="hd2"/>
                  </a:cxn>
                  <a:cxn ang="16200000">
                    <a:pos x="wd2" y="hd2"/>
                  </a:cxn>
                </a:cxnLst>
                <a:rect l="0" t="0" r="r" b="b"/>
                <a:pathLst>
                  <a:path w="21600" h="21600" extrusionOk="0">
                    <a:moveTo>
                      <a:pt x="10955" y="0"/>
                    </a:moveTo>
                    <a:lnTo>
                      <a:pt x="0" y="10860"/>
                    </a:lnTo>
                    <a:lnTo>
                      <a:pt x="10645" y="21600"/>
                    </a:lnTo>
                    <a:lnTo>
                      <a:pt x="21600" y="10860"/>
                    </a:lnTo>
                    <a:close/>
                  </a:path>
                </a:pathLst>
              </a:cu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508" name="Freeform: Shape 3074"/>
              <p:cNvSpPr/>
              <p:nvPr/>
            </p:nvSpPr>
            <p:spPr>
              <a:xfrm>
                <a:off x="263453" y="599899"/>
                <a:ext cx="90239" cy="16492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5487"/>
                    </a:lnTo>
                    <a:lnTo>
                      <a:pt x="21600" y="21600"/>
                    </a:lnTo>
                    <a:lnTo>
                      <a:pt x="21600" y="6045"/>
                    </a:lnTo>
                    <a:close/>
                  </a:path>
                </a:pathLst>
              </a:cu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509" name="Freeform: Shape 3075"/>
              <p:cNvSpPr/>
              <p:nvPr/>
            </p:nvSpPr>
            <p:spPr>
              <a:xfrm>
                <a:off x="353691" y="599899"/>
                <a:ext cx="90757" cy="16492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5487"/>
                    </a:lnTo>
                    <a:lnTo>
                      <a:pt x="0" y="21600"/>
                    </a:lnTo>
                    <a:lnTo>
                      <a:pt x="0" y="6045"/>
                    </a:lnTo>
                    <a:close/>
                  </a:path>
                </a:pathLst>
              </a:cu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510" name="Freeform: Shape 3076"/>
              <p:cNvSpPr/>
              <p:nvPr/>
            </p:nvSpPr>
            <p:spPr>
              <a:xfrm>
                <a:off x="559579" y="372749"/>
                <a:ext cx="181516" cy="92832"/>
              </a:xfrm>
              <a:custGeom>
                <a:avLst/>
                <a:gdLst/>
                <a:ahLst/>
                <a:cxnLst>
                  <a:cxn ang="0">
                    <a:pos x="wd2" y="hd2"/>
                  </a:cxn>
                  <a:cxn ang="5400000">
                    <a:pos x="wd2" y="hd2"/>
                  </a:cxn>
                  <a:cxn ang="10800000">
                    <a:pos x="wd2" y="hd2"/>
                  </a:cxn>
                  <a:cxn ang="16200000">
                    <a:pos x="wd2" y="hd2"/>
                  </a:cxn>
                </a:cxnLst>
                <a:rect l="0" t="0" r="r" b="b"/>
                <a:pathLst>
                  <a:path w="21600" h="21600" extrusionOk="0">
                    <a:moveTo>
                      <a:pt x="10923" y="0"/>
                    </a:moveTo>
                    <a:lnTo>
                      <a:pt x="0" y="10860"/>
                    </a:lnTo>
                    <a:lnTo>
                      <a:pt x="10615" y="21600"/>
                    </a:lnTo>
                    <a:lnTo>
                      <a:pt x="21600" y="10860"/>
                    </a:lnTo>
                    <a:close/>
                  </a:path>
                </a:pathLst>
              </a:cu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511" name="Freeform: Shape 3077"/>
              <p:cNvSpPr/>
              <p:nvPr/>
            </p:nvSpPr>
            <p:spPr>
              <a:xfrm>
                <a:off x="559579" y="419424"/>
                <a:ext cx="90757" cy="16492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5487"/>
                    </a:lnTo>
                    <a:lnTo>
                      <a:pt x="21600" y="21600"/>
                    </a:lnTo>
                    <a:lnTo>
                      <a:pt x="21600" y="6045"/>
                    </a:lnTo>
                    <a:close/>
                  </a:path>
                </a:pathLst>
              </a:cu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512" name="Freeform: Shape 3078"/>
              <p:cNvSpPr/>
              <p:nvPr/>
            </p:nvSpPr>
            <p:spPr>
              <a:xfrm>
                <a:off x="650335" y="419424"/>
                <a:ext cx="90757" cy="16492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5487"/>
                    </a:lnTo>
                    <a:lnTo>
                      <a:pt x="0" y="21600"/>
                    </a:lnTo>
                    <a:lnTo>
                      <a:pt x="0" y="6045"/>
                    </a:lnTo>
                    <a:close/>
                  </a:path>
                </a:pathLst>
              </a:cu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513" name="Freeform: Shape 3079"/>
              <p:cNvSpPr/>
              <p:nvPr/>
            </p:nvSpPr>
            <p:spPr>
              <a:xfrm>
                <a:off x="60677" y="313627"/>
                <a:ext cx="180995" cy="92831"/>
              </a:xfrm>
              <a:custGeom>
                <a:avLst/>
                <a:gdLst/>
                <a:ahLst/>
                <a:cxnLst>
                  <a:cxn ang="0">
                    <a:pos x="wd2" y="hd2"/>
                  </a:cxn>
                  <a:cxn ang="5400000">
                    <a:pos x="wd2" y="hd2"/>
                  </a:cxn>
                  <a:cxn ang="10800000">
                    <a:pos x="wd2" y="hd2"/>
                  </a:cxn>
                  <a:cxn ang="16200000">
                    <a:pos x="wd2" y="hd2"/>
                  </a:cxn>
                </a:cxnLst>
                <a:rect l="0" t="0" r="r" b="b"/>
                <a:pathLst>
                  <a:path w="21600" h="21600" extrusionOk="0">
                    <a:moveTo>
                      <a:pt x="10955" y="0"/>
                    </a:moveTo>
                    <a:lnTo>
                      <a:pt x="0" y="10860"/>
                    </a:lnTo>
                    <a:lnTo>
                      <a:pt x="10645" y="21600"/>
                    </a:lnTo>
                    <a:lnTo>
                      <a:pt x="21600" y="10860"/>
                    </a:lnTo>
                    <a:close/>
                  </a:path>
                </a:pathLst>
              </a:cu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514" name="Freeform: Shape 3080"/>
              <p:cNvSpPr/>
              <p:nvPr/>
            </p:nvSpPr>
            <p:spPr>
              <a:xfrm>
                <a:off x="60677" y="360302"/>
                <a:ext cx="90757" cy="16492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5487"/>
                    </a:lnTo>
                    <a:lnTo>
                      <a:pt x="21600" y="21600"/>
                    </a:lnTo>
                    <a:lnTo>
                      <a:pt x="21600" y="6045"/>
                    </a:lnTo>
                    <a:close/>
                  </a:path>
                </a:pathLst>
              </a:cu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515" name="Freeform: Shape 3081"/>
              <p:cNvSpPr/>
              <p:nvPr/>
            </p:nvSpPr>
            <p:spPr>
              <a:xfrm>
                <a:off x="151433" y="360302"/>
                <a:ext cx="90239" cy="16492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5487"/>
                    </a:lnTo>
                    <a:lnTo>
                      <a:pt x="0" y="21600"/>
                    </a:lnTo>
                    <a:lnTo>
                      <a:pt x="0" y="6045"/>
                    </a:lnTo>
                    <a:close/>
                  </a:path>
                </a:pathLst>
              </a:cu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516" name="Freeform: Shape 3082"/>
              <p:cNvSpPr/>
              <p:nvPr/>
            </p:nvSpPr>
            <p:spPr>
              <a:xfrm flipV="1">
                <a:off x="489565" y="218204"/>
                <a:ext cx="30081" cy="75720"/>
              </a:xfrm>
              <a:prstGeom prst="line">
                <a:avLst/>
              </a:prstGeom>
              <a:grpFill/>
              <a:ln w="28575" cap="flat">
                <a:solidFill>
                  <a:srgbClr val="FFFFFF"/>
                </a:solidFill>
                <a:prstDash val="solid"/>
                <a:round/>
              </a:ln>
              <a:effectLst/>
            </p:spPr>
            <p:txBody>
              <a:bodyPr wrap="square" lIns="45719" tIns="45719" rIns="45719" bIns="45719" numCol="1" anchor="t">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517" name="Freeform: Shape 3083"/>
              <p:cNvSpPr/>
              <p:nvPr/>
            </p:nvSpPr>
            <p:spPr>
              <a:xfrm flipV="1">
                <a:off x="556467" y="36172"/>
                <a:ext cx="73645" cy="30081"/>
              </a:xfrm>
              <a:prstGeom prst="line">
                <a:avLst/>
              </a:prstGeom>
              <a:grpFill/>
              <a:ln w="28575" cap="flat">
                <a:solidFill>
                  <a:srgbClr val="FFFFFF"/>
                </a:solidFill>
                <a:prstDash val="solid"/>
                <a:round/>
              </a:ln>
              <a:effectLst/>
            </p:spPr>
            <p:txBody>
              <a:bodyPr wrap="square" lIns="45719" tIns="45719" rIns="45719" bIns="45719" numCol="1" anchor="t">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518" name="Freeform: Shape 3084"/>
              <p:cNvSpPr/>
              <p:nvPr/>
            </p:nvSpPr>
            <p:spPr>
              <a:xfrm>
                <a:off x="481269" y="0"/>
                <a:ext cx="149881" cy="146120"/>
              </a:xfrm>
              <a:custGeom>
                <a:avLst/>
                <a:gdLst/>
                <a:ahLst/>
                <a:cxnLst>
                  <a:cxn ang="0">
                    <a:pos x="wd2" y="hd2"/>
                  </a:cxn>
                  <a:cxn ang="5400000">
                    <a:pos x="wd2" y="hd2"/>
                  </a:cxn>
                  <a:cxn ang="10800000">
                    <a:pos x="wd2" y="hd2"/>
                  </a:cxn>
                  <a:cxn ang="16200000">
                    <a:pos x="wd2" y="hd2"/>
                  </a:cxn>
                </a:cxnLst>
                <a:rect l="0" t="0" r="r" b="b"/>
                <a:pathLst>
                  <a:path w="21600" h="21581" extrusionOk="0">
                    <a:moveTo>
                      <a:pt x="21600" y="5343"/>
                    </a:moveTo>
                    <a:lnTo>
                      <a:pt x="21600" y="17215"/>
                    </a:lnTo>
                    <a:cubicBezTo>
                      <a:pt x="21600" y="18364"/>
                      <a:pt x="21002" y="19360"/>
                      <a:pt x="19956" y="19819"/>
                    </a:cubicBezTo>
                    <a:cubicBezTo>
                      <a:pt x="18311" y="20585"/>
                      <a:pt x="15247" y="21581"/>
                      <a:pt x="10987" y="21581"/>
                    </a:cubicBezTo>
                    <a:lnTo>
                      <a:pt x="11062" y="10091"/>
                    </a:lnTo>
                    <a:cubicBezTo>
                      <a:pt x="11062" y="9938"/>
                      <a:pt x="10987" y="9785"/>
                      <a:pt x="10837" y="9709"/>
                    </a:cubicBezTo>
                    <a:lnTo>
                      <a:pt x="523" y="5343"/>
                    </a:lnTo>
                    <a:cubicBezTo>
                      <a:pt x="374" y="5266"/>
                      <a:pt x="75" y="5266"/>
                      <a:pt x="0" y="5419"/>
                    </a:cubicBezTo>
                    <a:cubicBezTo>
                      <a:pt x="0" y="5266"/>
                      <a:pt x="75" y="5036"/>
                      <a:pt x="224" y="4960"/>
                    </a:cubicBezTo>
                    <a:lnTo>
                      <a:pt x="10538" y="57"/>
                    </a:lnTo>
                    <a:cubicBezTo>
                      <a:pt x="10688" y="-19"/>
                      <a:pt x="10763" y="-19"/>
                      <a:pt x="10912" y="57"/>
                    </a:cubicBezTo>
                    <a:lnTo>
                      <a:pt x="21226" y="4960"/>
                    </a:lnTo>
                    <a:cubicBezTo>
                      <a:pt x="21525" y="4960"/>
                      <a:pt x="21600" y="5113"/>
                      <a:pt x="21600" y="5343"/>
                    </a:cubicBezTo>
                    <a:close/>
                  </a:path>
                </a:pathLst>
              </a:cu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519" name="Freeform: Shape 3085"/>
              <p:cNvSpPr/>
              <p:nvPr/>
            </p:nvSpPr>
            <p:spPr>
              <a:xfrm>
                <a:off x="480749" y="34931"/>
                <a:ext cx="77275" cy="110668"/>
              </a:xfrm>
              <a:custGeom>
                <a:avLst/>
                <a:gdLst/>
                <a:ahLst/>
                <a:cxnLst>
                  <a:cxn ang="0">
                    <a:pos x="wd2" y="hd2"/>
                  </a:cxn>
                  <a:cxn ang="5400000">
                    <a:pos x="wd2" y="hd2"/>
                  </a:cxn>
                  <a:cxn ang="10800000">
                    <a:pos x="wd2" y="hd2"/>
                  </a:cxn>
                  <a:cxn ang="16200000">
                    <a:pos x="wd2" y="hd2"/>
                  </a:cxn>
                </a:cxnLst>
                <a:rect l="0" t="0" r="r" b="b"/>
                <a:pathLst>
                  <a:path w="21600" h="21539" extrusionOk="0">
                    <a:moveTo>
                      <a:pt x="21600" y="6399"/>
                    </a:moveTo>
                    <a:lnTo>
                      <a:pt x="21600" y="21539"/>
                    </a:lnTo>
                    <a:cubicBezTo>
                      <a:pt x="16816" y="21539"/>
                      <a:pt x="11887" y="21135"/>
                      <a:pt x="8843" y="20631"/>
                    </a:cubicBezTo>
                    <a:cubicBezTo>
                      <a:pt x="8553" y="20631"/>
                      <a:pt x="8408" y="20530"/>
                      <a:pt x="8118" y="20530"/>
                    </a:cubicBezTo>
                    <a:cubicBezTo>
                      <a:pt x="7683" y="20429"/>
                      <a:pt x="7103" y="20328"/>
                      <a:pt x="6668" y="20227"/>
                    </a:cubicBezTo>
                    <a:cubicBezTo>
                      <a:pt x="5799" y="20025"/>
                      <a:pt x="4929" y="19823"/>
                      <a:pt x="4349" y="19621"/>
                    </a:cubicBezTo>
                    <a:cubicBezTo>
                      <a:pt x="4204" y="19520"/>
                      <a:pt x="4059" y="19520"/>
                      <a:pt x="3769" y="19520"/>
                    </a:cubicBezTo>
                    <a:cubicBezTo>
                      <a:pt x="3769" y="19520"/>
                      <a:pt x="3769" y="19520"/>
                      <a:pt x="3769" y="19520"/>
                    </a:cubicBezTo>
                    <a:cubicBezTo>
                      <a:pt x="3479" y="19419"/>
                      <a:pt x="3334" y="19419"/>
                      <a:pt x="3189" y="19319"/>
                    </a:cubicBezTo>
                    <a:cubicBezTo>
                      <a:pt x="2900" y="19217"/>
                      <a:pt x="2754" y="19117"/>
                      <a:pt x="2464" y="19016"/>
                    </a:cubicBezTo>
                    <a:cubicBezTo>
                      <a:pt x="2320" y="18915"/>
                      <a:pt x="2030" y="18814"/>
                      <a:pt x="1884" y="18713"/>
                    </a:cubicBezTo>
                    <a:cubicBezTo>
                      <a:pt x="1740" y="18713"/>
                      <a:pt x="1740" y="18612"/>
                      <a:pt x="1595" y="18511"/>
                    </a:cubicBezTo>
                    <a:cubicBezTo>
                      <a:pt x="1450" y="18410"/>
                      <a:pt x="1450" y="18410"/>
                      <a:pt x="1305" y="18309"/>
                    </a:cubicBezTo>
                    <a:cubicBezTo>
                      <a:pt x="435" y="17603"/>
                      <a:pt x="0" y="16795"/>
                      <a:pt x="0" y="15887"/>
                    </a:cubicBezTo>
                    <a:lnTo>
                      <a:pt x="0" y="242"/>
                    </a:lnTo>
                    <a:cubicBezTo>
                      <a:pt x="0" y="40"/>
                      <a:pt x="290" y="-61"/>
                      <a:pt x="580" y="40"/>
                    </a:cubicBezTo>
                    <a:lnTo>
                      <a:pt x="21020" y="5995"/>
                    </a:lnTo>
                    <a:cubicBezTo>
                      <a:pt x="21455" y="5995"/>
                      <a:pt x="21600" y="6197"/>
                      <a:pt x="21600" y="6399"/>
                    </a:cubicBezTo>
                    <a:close/>
                  </a:path>
                </a:pathLst>
              </a:cu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520" name="Freeform: Shape 3086"/>
              <p:cNvSpPr/>
              <p:nvPr/>
            </p:nvSpPr>
            <p:spPr>
              <a:xfrm>
                <a:off x="416442" y="103072"/>
                <a:ext cx="283161" cy="84015"/>
              </a:xfrm>
              <a:custGeom>
                <a:avLst/>
                <a:gdLst/>
                <a:ahLst/>
                <a:cxnLst>
                  <a:cxn ang="0">
                    <a:pos x="wd2" y="hd2"/>
                  </a:cxn>
                  <a:cxn ang="5400000">
                    <a:pos x="wd2" y="hd2"/>
                  </a:cxn>
                  <a:cxn ang="10800000">
                    <a:pos x="wd2" y="hd2"/>
                  </a:cxn>
                  <a:cxn ang="16200000">
                    <a:pos x="wd2" y="hd2"/>
                  </a:cxn>
                </a:cxnLst>
                <a:rect l="0" t="0" r="r" b="b"/>
                <a:pathLst>
                  <a:path w="21600" h="21600" extrusionOk="0">
                    <a:moveTo>
                      <a:pt x="18158" y="0"/>
                    </a:moveTo>
                    <a:cubicBezTo>
                      <a:pt x="20294" y="2267"/>
                      <a:pt x="21600" y="5467"/>
                      <a:pt x="21600" y="9067"/>
                    </a:cubicBezTo>
                    <a:cubicBezTo>
                      <a:pt x="21600" y="15867"/>
                      <a:pt x="16774" y="21600"/>
                      <a:pt x="10800" y="21600"/>
                    </a:cubicBezTo>
                    <a:cubicBezTo>
                      <a:pt x="4826" y="21600"/>
                      <a:pt x="0" y="15867"/>
                      <a:pt x="0" y="9067"/>
                    </a:cubicBezTo>
                    <a:cubicBezTo>
                      <a:pt x="0" y="5467"/>
                      <a:pt x="1345" y="2267"/>
                      <a:pt x="3481" y="0"/>
                    </a:cubicBezTo>
                  </a:path>
                </a:pathLst>
              </a:cu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grpSp>
      </p:grpSp>
      <p:sp>
        <p:nvSpPr>
          <p:cNvPr id="119" name="TextBox 10"/>
          <p:cNvSpPr txBox="1"/>
          <p:nvPr/>
        </p:nvSpPr>
        <p:spPr>
          <a:xfrm>
            <a:off x="11261369" y="3841544"/>
            <a:ext cx="3815826" cy="5847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defTabSz="914362">
              <a:defRPr sz="2000">
                <a:solidFill>
                  <a:srgbClr val="FFFFFF"/>
                </a:solidFill>
              </a:defRPr>
            </a:lvl1pPr>
          </a:lstStyle>
          <a:p>
            <a:pPr marL="0" marR="0" lvl="0" indent="0" algn="ctr" defTabSz="914362" rtl="0" eaLnBrk="1" fontAlgn="auto" latinLnBrk="0" hangingPunct="0">
              <a:lnSpc>
                <a:spcPct val="100000"/>
              </a:lnSpc>
              <a:spcBef>
                <a:spcPts val="0"/>
              </a:spcBef>
              <a:spcAft>
                <a:spcPts val="0"/>
              </a:spcAft>
              <a:buClrTx/>
              <a:buSzTx/>
              <a:buFontTx/>
              <a:buNone/>
              <a:tabLst/>
              <a:defRPr/>
            </a:pPr>
            <a:r>
              <a:rPr kumimoji="0" sz="3200" b="1" i="0" u="none" strike="noStrike" kern="0" cap="none" spc="0" normalizeH="0" baseline="0" noProof="0" dirty="0">
                <a:ln>
                  <a:noFill/>
                </a:ln>
                <a:solidFill>
                  <a:srgbClr val="FFFFFF"/>
                </a:solidFill>
                <a:effectLst/>
                <a:uLnTx/>
                <a:uFillTx/>
                <a:latin typeface="Amazon Ember"/>
                <a:ea typeface="Amazon Ember"/>
                <a:cs typeface="Amazon Ember"/>
                <a:sym typeface="Amazon Ember"/>
              </a:rPr>
              <a:t>Modernization</a:t>
            </a:r>
          </a:p>
        </p:txBody>
      </p:sp>
      <p:grpSp>
        <p:nvGrpSpPr>
          <p:cNvPr id="120" name="Group 154"/>
          <p:cNvGrpSpPr/>
          <p:nvPr/>
        </p:nvGrpSpPr>
        <p:grpSpPr>
          <a:xfrm>
            <a:off x="9895426" y="3321082"/>
            <a:ext cx="1823139" cy="1293292"/>
            <a:chOff x="0" y="0"/>
            <a:chExt cx="1099927" cy="780262"/>
          </a:xfrm>
          <a:noFill/>
        </p:grpSpPr>
        <p:sp>
          <p:nvSpPr>
            <p:cNvPr id="121" name="Oval 149"/>
            <p:cNvSpPr/>
            <p:nvPr/>
          </p:nvSpPr>
          <p:spPr>
            <a:xfrm>
              <a:off x="0" y="0"/>
              <a:ext cx="780263" cy="780263"/>
            </a:xfrm>
            <a:prstGeom prst="ellipse">
              <a:avLst/>
            </a:prstGeom>
            <a:grpFill/>
            <a:ln w="12700" cap="flat">
              <a:noFill/>
              <a:miter lim="400000"/>
            </a:ln>
            <a:effectLst/>
          </p:spPr>
          <p:txBody>
            <a:bodyPr wrap="square" lIns="45719" tIns="45719" rIns="45719" bIns="45719" numCol="1" anchor="ctr">
              <a:noAutofit/>
            </a:bodyPr>
            <a:lstStyle/>
            <a:p>
              <a:pPr marL="0" marR="0" lvl="0" indent="0" algn="ctr" defTabSz="731519" rtl="0" eaLnBrk="1" fontAlgn="auto" latinLnBrk="0" hangingPunct="0">
                <a:lnSpc>
                  <a:spcPct val="100000"/>
                </a:lnSpc>
                <a:spcBef>
                  <a:spcPts val="0"/>
                </a:spcBef>
                <a:spcAft>
                  <a:spcPts val="0"/>
                </a:spcAft>
                <a:buClrTx/>
                <a:buSzTx/>
                <a:buFontTx/>
                <a:buNone/>
                <a:tabLst/>
                <a:defRPr>
                  <a:solidFill>
                    <a:srgbClr val="FFFFFF"/>
                  </a:solidFill>
                </a:defRPr>
              </a:pPr>
              <a:endParaRPr kumimoji="0" sz="2800" b="0" i="0" u="none" strike="noStrike" kern="0" cap="none" spc="0" normalizeH="0" baseline="0" noProof="0">
                <a:ln>
                  <a:noFill/>
                </a:ln>
                <a:solidFill>
                  <a:srgbClr val="FFFFFF"/>
                </a:solidFill>
                <a:effectLst/>
                <a:uLnTx/>
                <a:uFillTx/>
                <a:latin typeface="Amazon Ember"/>
                <a:ea typeface="Amazon Ember"/>
                <a:cs typeface="Amazon Ember"/>
                <a:sym typeface="Amazon Ember"/>
              </a:endParaRPr>
            </a:p>
          </p:txBody>
        </p:sp>
        <p:grpSp>
          <p:nvGrpSpPr>
            <p:cNvPr id="122" name="Graphic 440"/>
            <p:cNvGrpSpPr/>
            <p:nvPr/>
          </p:nvGrpSpPr>
          <p:grpSpPr>
            <a:xfrm>
              <a:off x="99695" y="18814"/>
              <a:ext cx="1000233" cy="743121"/>
              <a:chOff x="0" y="0"/>
              <a:chExt cx="1000231" cy="743120"/>
            </a:xfrm>
            <a:grpFill/>
          </p:grpSpPr>
          <p:sp>
            <p:nvSpPr>
              <p:cNvPr id="123" name="Freeform: Shape 90"/>
              <p:cNvSpPr/>
              <p:nvPr/>
            </p:nvSpPr>
            <p:spPr>
              <a:xfrm>
                <a:off x="659156" y="403205"/>
                <a:ext cx="341076" cy="339916"/>
              </a:xfrm>
              <a:custGeom>
                <a:avLst/>
                <a:gdLst/>
                <a:ahLst/>
                <a:cxnLst>
                  <a:cxn ang="0">
                    <a:pos x="wd2" y="hd2"/>
                  </a:cxn>
                  <a:cxn ang="5400000">
                    <a:pos x="wd2" y="hd2"/>
                  </a:cxn>
                  <a:cxn ang="10800000">
                    <a:pos x="wd2" y="hd2"/>
                  </a:cxn>
                  <a:cxn ang="16200000">
                    <a:pos x="wd2" y="hd2"/>
                  </a:cxn>
                </a:cxnLst>
                <a:rect l="0" t="0" r="r" b="b"/>
                <a:pathLst>
                  <a:path w="21600" h="21600" extrusionOk="0">
                    <a:moveTo>
                      <a:pt x="2094" y="17103"/>
                    </a:moveTo>
                    <a:lnTo>
                      <a:pt x="2535" y="17619"/>
                    </a:lnTo>
                    <a:lnTo>
                      <a:pt x="2976" y="18135"/>
                    </a:lnTo>
                    <a:lnTo>
                      <a:pt x="3416" y="18651"/>
                    </a:lnTo>
                    <a:lnTo>
                      <a:pt x="6392" y="17103"/>
                    </a:lnTo>
                    <a:cubicBezTo>
                      <a:pt x="7053" y="17582"/>
                      <a:pt x="7788" y="17914"/>
                      <a:pt x="8523" y="18172"/>
                    </a:cubicBezTo>
                    <a:lnTo>
                      <a:pt x="9110" y="21489"/>
                    </a:lnTo>
                    <a:lnTo>
                      <a:pt x="9771" y="21526"/>
                    </a:lnTo>
                    <a:lnTo>
                      <a:pt x="10433" y="21563"/>
                    </a:lnTo>
                    <a:lnTo>
                      <a:pt x="11094" y="21600"/>
                    </a:lnTo>
                    <a:lnTo>
                      <a:pt x="12122" y="18393"/>
                    </a:lnTo>
                    <a:cubicBezTo>
                      <a:pt x="12894" y="18246"/>
                      <a:pt x="13665" y="17988"/>
                      <a:pt x="14363" y="17619"/>
                    </a:cubicBezTo>
                    <a:lnTo>
                      <a:pt x="17118" y="19536"/>
                    </a:lnTo>
                    <a:lnTo>
                      <a:pt x="17633" y="19094"/>
                    </a:lnTo>
                    <a:lnTo>
                      <a:pt x="18147" y="18651"/>
                    </a:lnTo>
                    <a:lnTo>
                      <a:pt x="18661" y="18209"/>
                    </a:lnTo>
                    <a:lnTo>
                      <a:pt x="17118" y="15223"/>
                    </a:lnTo>
                    <a:cubicBezTo>
                      <a:pt x="17596" y="14560"/>
                      <a:pt x="17926" y="13859"/>
                      <a:pt x="18184" y="13085"/>
                    </a:cubicBezTo>
                    <a:lnTo>
                      <a:pt x="21490" y="12496"/>
                    </a:lnTo>
                    <a:lnTo>
                      <a:pt x="21527" y="11832"/>
                    </a:lnTo>
                    <a:lnTo>
                      <a:pt x="21563" y="11169"/>
                    </a:lnTo>
                    <a:lnTo>
                      <a:pt x="21600" y="10505"/>
                    </a:lnTo>
                    <a:lnTo>
                      <a:pt x="18404" y="9473"/>
                    </a:lnTo>
                    <a:cubicBezTo>
                      <a:pt x="18257" y="8699"/>
                      <a:pt x="18037" y="7925"/>
                      <a:pt x="17633" y="7225"/>
                    </a:cubicBezTo>
                    <a:lnTo>
                      <a:pt x="19543" y="4460"/>
                    </a:lnTo>
                    <a:lnTo>
                      <a:pt x="19102" y="3944"/>
                    </a:lnTo>
                    <a:lnTo>
                      <a:pt x="18661" y="3428"/>
                    </a:lnTo>
                    <a:lnTo>
                      <a:pt x="18220" y="2912"/>
                    </a:lnTo>
                    <a:lnTo>
                      <a:pt x="15245" y="4460"/>
                    </a:lnTo>
                    <a:cubicBezTo>
                      <a:pt x="14584" y="3981"/>
                      <a:pt x="13849" y="3649"/>
                      <a:pt x="13114" y="3391"/>
                    </a:cubicBezTo>
                    <a:lnTo>
                      <a:pt x="12526" y="111"/>
                    </a:lnTo>
                    <a:lnTo>
                      <a:pt x="11865" y="74"/>
                    </a:lnTo>
                    <a:lnTo>
                      <a:pt x="11204" y="37"/>
                    </a:lnTo>
                    <a:lnTo>
                      <a:pt x="10543" y="0"/>
                    </a:lnTo>
                    <a:lnTo>
                      <a:pt x="9514" y="3170"/>
                    </a:lnTo>
                    <a:cubicBezTo>
                      <a:pt x="8743" y="3317"/>
                      <a:pt x="7971" y="3575"/>
                      <a:pt x="7237" y="3944"/>
                    </a:cubicBezTo>
                    <a:lnTo>
                      <a:pt x="4482" y="2027"/>
                    </a:lnTo>
                    <a:lnTo>
                      <a:pt x="3967" y="2470"/>
                    </a:lnTo>
                    <a:lnTo>
                      <a:pt x="3453" y="2912"/>
                    </a:lnTo>
                    <a:lnTo>
                      <a:pt x="2939" y="3354"/>
                    </a:lnTo>
                    <a:lnTo>
                      <a:pt x="4445" y="6340"/>
                    </a:lnTo>
                    <a:cubicBezTo>
                      <a:pt x="3967" y="7003"/>
                      <a:pt x="3637" y="7741"/>
                      <a:pt x="3380" y="8515"/>
                    </a:cubicBezTo>
                    <a:lnTo>
                      <a:pt x="110" y="9104"/>
                    </a:lnTo>
                    <a:lnTo>
                      <a:pt x="73" y="9768"/>
                    </a:lnTo>
                    <a:lnTo>
                      <a:pt x="37" y="10431"/>
                    </a:lnTo>
                    <a:lnTo>
                      <a:pt x="0" y="11095"/>
                    </a:lnTo>
                    <a:lnTo>
                      <a:pt x="3196" y="12127"/>
                    </a:lnTo>
                    <a:cubicBezTo>
                      <a:pt x="3343" y="12901"/>
                      <a:pt x="3600" y="13675"/>
                      <a:pt x="3967" y="14412"/>
                    </a:cubicBezTo>
                    <a:lnTo>
                      <a:pt x="2094" y="17103"/>
                    </a:lnTo>
                    <a:close/>
                  </a:path>
                </a:pathLst>
              </a:cu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124" name="Freeform: Shape 91"/>
              <p:cNvSpPr/>
              <p:nvPr/>
            </p:nvSpPr>
            <p:spPr>
              <a:xfrm>
                <a:off x="762407" y="504717"/>
                <a:ext cx="135738" cy="135736"/>
              </a:xfrm>
              <a:prstGeom prst="ellipse">
                <a:avLst/>
              </a:pr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125" name="Freeform: Shape 92"/>
              <p:cNvSpPr/>
              <p:nvPr/>
            </p:nvSpPr>
            <p:spPr>
              <a:xfrm>
                <a:off x="255434" y="257610"/>
                <a:ext cx="510454" cy="349200"/>
              </a:xfrm>
              <a:custGeom>
                <a:avLst/>
                <a:gdLst/>
                <a:ahLst/>
                <a:cxnLst>
                  <a:cxn ang="0">
                    <a:pos x="wd2" y="hd2"/>
                  </a:cxn>
                  <a:cxn ang="5400000">
                    <a:pos x="wd2" y="hd2"/>
                  </a:cxn>
                  <a:cxn ang="10800000">
                    <a:pos x="wd2" y="hd2"/>
                  </a:cxn>
                  <a:cxn ang="16200000">
                    <a:pos x="wd2" y="hd2"/>
                  </a:cxn>
                </a:cxnLst>
                <a:rect l="0" t="0" r="r" b="b"/>
                <a:pathLst>
                  <a:path w="21600" h="21600" extrusionOk="0">
                    <a:moveTo>
                      <a:pt x="21600" y="9903"/>
                    </a:moveTo>
                    <a:lnTo>
                      <a:pt x="21600" y="861"/>
                    </a:lnTo>
                    <a:cubicBezTo>
                      <a:pt x="21600" y="359"/>
                      <a:pt x="21330" y="0"/>
                      <a:pt x="21011" y="0"/>
                    </a:cubicBezTo>
                    <a:lnTo>
                      <a:pt x="589" y="0"/>
                    </a:lnTo>
                    <a:cubicBezTo>
                      <a:pt x="245" y="0"/>
                      <a:pt x="0" y="395"/>
                      <a:pt x="0" y="861"/>
                    </a:cubicBezTo>
                    <a:lnTo>
                      <a:pt x="0" y="20739"/>
                    </a:lnTo>
                    <a:cubicBezTo>
                      <a:pt x="0" y="21241"/>
                      <a:pt x="270" y="21600"/>
                      <a:pt x="589" y="21600"/>
                    </a:cubicBezTo>
                    <a:lnTo>
                      <a:pt x="16838" y="21600"/>
                    </a:lnTo>
                  </a:path>
                </a:pathLst>
              </a:cu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126" name="Freeform: Shape 93"/>
              <p:cNvSpPr/>
              <p:nvPr/>
            </p:nvSpPr>
            <p:spPr>
              <a:xfrm>
                <a:off x="156824" y="647991"/>
                <a:ext cx="517417" cy="516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743" y="21600"/>
                    </a:lnTo>
                    <a:cubicBezTo>
                      <a:pt x="1743" y="21600"/>
                      <a:pt x="484" y="21600"/>
                      <a:pt x="0" y="14076"/>
                    </a:cubicBezTo>
                    <a:lnTo>
                      <a:pt x="0" y="0"/>
                    </a:lnTo>
                    <a:lnTo>
                      <a:pt x="2833" y="0"/>
                    </a:lnTo>
                  </a:path>
                </a:pathLst>
              </a:cu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127" name="Freeform: Shape 94"/>
              <p:cNvSpPr/>
              <p:nvPr/>
            </p:nvSpPr>
            <p:spPr>
              <a:xfrm>
                <a:off x="218311" y="224547"/>
                <a:ext cx="581803" cy="423446"/>
              </a:xfrm>
              <a:custGeom>
                <a:avLst/>
                <a:gdLst/>
                <a:ahLst/>
                <a:cxnLst>
                  <a:cxn ang="0">
                    <a:pos x="wd2" y="hd2"/>
                  </a:cxn>
                  <a:cxn ang="5400000">
                    <a:pos x="wd2" y="hd2"/>
                  </a:cxn>
                  <a:cxn ang="10800000">
                    <a:pos x="wd2" y="hd2"/>
                  </a:cxn>
                  <a:cxn ang="16200000">
                    <a:pos x="wd2" y="hd2"/>
                  </a:cxn>
                </a:cxnLst>
                <a:rect l="0" t="0" r="r" b="b"/>
                <a:pathLst>
                  <a:path w="21600" h="21600" extrusionOk="0">
                    <a:moveTo>
                      <a:pt x="21600" y="8137"/>
                    </a:moveTo>
                    <a:lnTo>
                      <a:pt x="21600" y="710"/>
                    </a:lnTo>
                    <a:cubicBezTo>
                      <a:pt x="21600" y="296"/>
                      <a:pt x="21363" y="0"/>
                      <a:pt x="21083" y="0"/>
                    </a:cubicBezTo>
                    <a:lnTo>
                      <a:pt x="517" y="0"/>
                    </a:lnTo>
                    <a:cubicBezTo>
                      <a:pt x="215" y="0"/>
                      <a:pt x="0" y="325"/>
                      <a:pt x="0" y="710"/>
                    </a:cubicBezTo>
                    <a:lnTo>
                      <a:pt x="0" y="20890"/>
                    </a:lnTo>
                    <a:cubicBezTo>
                      <a:pt x="0" y="21304"/>
                      <a:pt x="237" y="21600"/>
                      <a:pt x="517" y="21600"/>
                    </a:cubicBezTo>
                    <a:lnTo>
                      <a:pt x="16754" y="21600"/>
                    </a:lnTo>
                  </a:path>
                </a:pathLst>
              </a:cu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128" name="Freeform: Shape 95"/>
              <p:cNvSpPr/>
              <p:nvPr/>
            </p:nvSpPr>
            <p:spPr>
              <a:xfrm>
                <a:off x="249942" y="185162"/>
                <a:ext cx="36546" cy="36546"/>
              </a:xfrm>
              <a:prstGeom prst="rect">
                <a:avLst/>
              </a:pr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129" name="Freeform: Shape 96"/>
              <p:cNvSpPr/>
              <p:nvPr/>
            </p:nvSpPr>
            <p:spPr>
              <a:xfrm>
                <a:off x="198535" y="113449"/>
                <a:ext cx="36546" cy="36546"/>
              </a:xfrm>
              <a:prstGeom prst="rect">
                <a:avLst/>
              </a:pr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130" name="Freeform: Shape 97"/>
              <p:cNvSpPr/>
              <p:nvPr/>
            </p:nvSpPr>
            <p:spPr>
              <a:xfrm>
                <a:off x="269731" y="35599"/>
                <a:ext cx="36546" cy="36546"/>
              </a:xfrm>
              <a:prstGeom prst="rect">
                <a:avLst/>
              </a:pr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131" name="Freeform: Shape 98"/>
              <p:cNvSpPr/>
              <p:nvPr/>
            </p:nvSpPr>
            <p:spPr>
              <a:xfrm>
                <a:off x="0" y="0"/>
                <a:ext cx="36546" cy="36546"/>
              </a:xfrm>
              <a:prstGeom prst="rect">
                <a:avLst/>
              </a:pr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132" name="Freeform: Shape 99"/>
              <p:cNvSpPr/>
              <p:nvPr/>
            </p:nvSpPr>
            <p:spPr>
              <a:xfrm>
                <a:off x="327072" y="154374"/>
                <a:ext cx="36546" cy="36546"/>
              </a:xfrm>
              <a:prstGeom prst="rect">
                <a:avLst/>
              </a:pr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133" name="Freeform: Shape 100"/>
              <p:cNvSpPr/>
              <p:nvPr/>
            </p:nvSpPr>
            <p:spPr>
              <a:xfrm>
                <a:off x="150142" y="192339"/>
                <a:ext cx="36546" cy="36546"/>
              </a:xfrm>
              <a:prstGeom prst="rect">
                <a:avLst/>
              </a:pr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134" name="Freeform: Shape 101"/>
              <p:cNvSpPr/>
              <p:nvPr/>
            </p:nvSpPr>
            <p:spPr>
              <a:xfrm>
                <a:off x="138524" y="311057"/>
                <a:ext cx="36546" cy="36546"/>
              </a:xfrm>
              <a:prstGeom prst="rect">
                <a:avLst/>
              </a:pr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135" name="Freeform: Shape 102"/>
              <p:cNvSpPr/>
              <p:nvPr/>
            </p:nvSpPr>
            <p:spPr>
              <a:xfrm>
                <a:off x="60093" y="239862"/>
                <a:ext cx="36546" cy="36546"/>
              </a:xfrm>
              <a:prstGeom prst="rect">
                <a:avLst/>
              </a:pr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136" name="Freeform: Shape 103"/>
              <p:cNvSpPr/>
              <p:nvPr/>
            </p:nvSpPr>
            <p:spPr>
              <a:xfrm>
                <a:off x="101787" y="106426"/>
                <a:ext cx="36546" cy="36546"/>
              </a:xfrm>
              <a:prstGeom prst="rect">
                <a:avLst/>
              </a:prstGeom>
              <a:grpFill/>
              <a:ln w="28575"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137" name="Freeform: Shape 104"/>
              <p:cNvSpPr/>
              <p:nvPr/>
            </p:nvSpPr>
            <p:spPr>
              <a:xfrm>
                <a:off x="359266" y="331889"/>
                <a:ext cx="137474" cy="12701"/>
              </a:xfrm>
              <a:prstGeom prst="rect">
                <a:avLst/>
              </a:prstGeom>
              <a:grpFill/>
              <a:ln w="12700" cap="flat">
                <a:solidFill>
                  <a:srgbClr val="FFFFFF"/>
                </a:solidFill>
                <a:prstDash val="solid"/>
                <a:miter lim="800000"/>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138" name="Freeform: Shape 105"/>
              <p:cNvSpPr/>
              <p:nvPr/>
            </p:nvSpPr>
            <p:spPr>
              <a:xfrm>
                <a:off x="511309" y="331527"/>
                <a:ext cx="99772" cy="12701"/>
              </a:xfrm>
              <a:prstGeom prst="rect">
                <a:avLst/>
              </a:prstGeom>
              <a:grpFill/>
              <a:ln w="12700" cap="flat">
                <a:solidFill>
                  <a:srgbClr val="FFFFFF"/>
                </a:solidFill>
                <a:prstDash val="solid"/>
                <a:miter lim="800000"/>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139" name="Freeform: Shape 106"/>
              <p:cNvSpPr/>
              <p:nvPr/>
            </p:nvSpPr>
            <p:spPr>
              <a:xfrm>
                <a:off x="395229" y="378874"/>
                <a:ext cx="184460" cy="12701"/>
              </a:xfrm>
              <a:prstGeom prst="rect">
                <a:avLst/>
              </a:prstGeom>
              <a:grpFill/>
              <a:ln w="12700" cap="flat">
                <a:solidFill>
                  <a:srgbClr val="FFFFFF"/>
                </a:solidFill>
                <a:prstDash val="solid"/>
                <a:miter lim="800000"/>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140" name="Freeform: Shape 107"/>
              <p:cNvSpPr/>
              <p:nvPr/>
            </p:nvSpPr>
            <p:spPr>
              <a:xfrm>
                <a:off x="655512" y="379357"/>
                <a:ext cx="56846" cy="12701"/>
              </a:xfrm>
              <a:prstGeom prst="rect">
                <a:avLst/>
              </a:prstGeom>
              <a:grpFill/>
              <a:ln w="12700" cap="flat">
                <a:solidFill>
                  <a:srgbClr val="FFFFFF"/>
                </a:solidFill>
                <a:prstDash val="solid"/>
                <a:miter lim="800000"/>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141" name="Freeform: Shape 108"/>
              <p:cNvSpPr/>
              <p:nvPr/>
            </p:nvSpPr>
            <p:spPr>
              <a:xfrm>
                <a:off x="587809" y="378874"/>
                <a:ext cx="58006" cy="12701"/>
              </a:xfrm>
              <a:prstGeom prst="rect">
                <a:avLst/>
              </a:prstGeom>
              <a:grpFill/>
              <a:ln w="12700" cap="flat">
                <a:solidFill>
                  <a:srgbClr val="FFFFFF"/>
                </a:solidFill>
                <a:prstDash val="solid"/>
                <a:miter lim="800000"/>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142" name="Freeform: Shape 109"/>
              <p:cNvSpPr/>
              <p:nvPr/>
            </p:nvSpPr>
            <p:spPr>
              <a:xfrm>
                <a:off x="456716" y="426439"/>
                <a:ext cx="161837" cy="12701"/>
              </a:xfrm>
              <a:prstGeom prst="rect">
                <a:avLst/>
              </a:prstGeom>
              <a:grpFill/>
              <a:ln w="12700" cap="flat">
                <a:solidFill>
                  <a:srgbClr val="FFFFFF"/>
                </a:solidFill>
                <a:prstDash val="solid"/>
                <a:miter lim="800000"/>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143" name="Freeform: Shape 110"/>
              <p:cNvSpPr/>
              <p:nvPr/>
            </p:nvSpPr>
            <p:spPr>
              <a:xfrm>
                <a:off x="412272" y="426602"/>
                <a:ext cx="33644" cy="12701"/>
              </a:xfrm>
              <a:prstGeom prst="rect">
                <a:avLst/>
              </a:prstGeom>
              <a:grpFill/>
              <a:ln w="12700" cap="flat">
                <a:solidFill>
                  <a:srgbClr val="FFFFFF"/>
                </a:solidFill>
                <a:prstDash val="solid"/>
                <a:miter lim="800000"/>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144" name="Freeform: Shape 111"/>
              <p:cNvSpPr/>
              <p:nvPr/>
            </p:nvSpPr>
            <p:spPr>
              <a:xfrm>
                <a:off x="359266" y="462983"/>
                <a:ext cx="110212" cy="12701"/>
              </a:xfrm>
              <a:prstGeom prst="rect">
                <a:avLst/>
              </a:prstGeom>
              <a:grpFill/>
              <a:ln w="12700" cap="flat">
                <a:solidFill>
                  <a:srgbClr val="FFFFFF"/>
                </a:solidFill>
                <a:prstDash val="solid"/>
                <a:miter lim="800000"/>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145" name="Freeform: Shape 112"/>
              <p:cNvSpPr/>
              <p:nvPr/>
            </p:nvSpPr>
            <p:spPr>
              <a:xfrm>
                <a:off x="478178" y="462983"/>
                <a:ext cx="37705" cy="12701"/>
              </a:xfrm>
              <a:prstGeom prst="rect">
                <a:avLst/>
              </a:prstGeom>
              <a:grpFill/>
              <a:ln w="12700" cap="flat">
                <a:solidFill>
                  <a:srgbClr val="FFFFFF"/>
                </a:solidFill>
                <a:prstDash val="solid"/>
                <a:miter lim="800000"/>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146" name="Freeform: Shape 113"/>
              <p:cNvSpPr/>
              <p:nvPr/>
            </p:nvSpPr>
            <p:spPr>
              <a:xfrm>
                <a:off x="526324" y="462983"/>
                <a:ext cx="150817" cy="12701"/>
              </a:xfrm>
              <a:prstGeom prst="rect">
                <a:avLst/>
              </a:prstGeom>
              <a:grpFill/>
              <a:ln w="12700" cap="flat">
                <a:solidFill>
                  <a:srgbClr val="FFFFFF"/>
                </a:solidFill>
                <a:prstDash val="solid"/>
                <a:miter lim="800000"/>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147" name="Freeform: Shape 114"/>
              <p:cNvSpPr/>
              <p:nvPr/>
            </p:nvSpPr>
            <p:spPr>
              <a:xfrm>
                <a:off x="395229" y="510548"/>
                <a:ext cx="57427" cy="12701"/>
              </a:xfrm>
              <a:prstGeom prst="rect">
                <a:avLst/>
              </a:prstGeom>
              <a:grpFill/>
              <a:ln w="12700" cap="flat">
                <a:solidFill>
                  <a:srgbClr val="FFFFFF"/>
                </a:solidFill>
                <a:prstDash val="solid"/>
                <a:miter lim="800000"/>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148" name="Freeform: Shape 115"/>
              <p:cNvSpPr/>
              <p:nvPr/>
            </p:nvSpPr>
            <p:spPr>
              <a:xfrm>
                <a:off x="469498" y="510713"/>
                <a:ext cx="135734" cy="12701"/>
              </a:xfrm>
              <a:prstGeom prst="rect">
                <a:avLst/>
              </a:prstGeom>
              <a:grpFill/>
              <a:ln w="12700" cap="flat">
                <a:solidFill>
                  <a:srgbClr val="FFFFFF"/>
                </a:solidFill>
                <a:prstDash val="solid"/>
                <a:miter lim="800000"/>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149" name="Freeform: Shape 116"/>
              <p:cNvSpPr/>
              <p:nvPr/>
            </p:nvSpPr>
            <p:spPr>
              <a:xfrm>
                <a:off x="310541" y="300536"/>
                <a:ext cx="15082" cy="15082"/>
              </a:xfrm>
              <a:custGeom>
                <a:avLst/>
                <a:gdLst/>
                <a:ahLst/>
                <a:cxnLst>
                  <a:cxn ang="0">
                    <a:pos x="wd2" y="hd2"/>
                  </a:cxn>
                  <a:cxn ang="5400000">
                    <a:pos x="wd2" y="hd2"/>
                  </a:cxn>
                  <a:cxn ang="10800000">
                    <a:pos x="wd2" y="hd2"/>
                  </a:cxn>
                  <a:cxn ang="16200000">
                    <a:pos x="wd2" y="hd2"/>
                  </a:cxn>
                </a:cxnLst>
                <a:rect l="0" t="0" r="r" b="b"/>
                <a:pathLst>
                  <a:path w="21600" h="21600" extrusionOk="0">
                    <a:moveTo>
                      <a:pt x="13291" y="21600"/>
                    </a:moveTo>
                    <a:lnTo>
                      <a:pt x="8306" y="21600"/>
                    </a:lnTo>
                    <a:cubicBezTo>
                      <a:pt x="3321" y="21600"/>
                      <a:pt x="0" y="18277"/>
                      <a:pt x="0" y="13291"/>
                    </a:cubicBezTo>
                    <a:lnTo>
                      <a:pt x="0" y="8306"/>
                    </a:lnTo>
                    <a:cubicBezTo>
                      <a:pt x="0" y="3321"/>
                      <a:pt x="3321" y="0"/>
                      <a:pt x="8306" y="0"/>
                    </a:cubicBezTo>
                    <a:lnTo>
                      <a:pt x="13291" y="0"/>
                    </a:lnTo>
                    <a:cubicBezTo>
                      <a:pt x="18277" y="0"/>
                      <a:pt x="21600" y="3321"/>
                      <a:pt x="21600" y="8306"/>
                    </a:cubicBezTo>
                    <a:lnTo>
                      <a:pt x="21600" y="13291"/>
                    </a:lnTo>
                    <a:cubicBezTo>
                      <a:pt x="21600" y="17447"/>
                      <a:pt x="17447" y="21600"/>
                      <a:pt x="13291" y="21600"/>
                    </a:cubicBezTo>
                    <a:close/>
                  </a:path>
                </a:pathLst>
              </a:custGeom>
              <a:grpFill/>
              <a:ln w="12700" cap="flat">
                <a:solidFill>
                  <a:srgbClr val="FFFFFF"/>
                </a:solidFill>
                <a:prstDash val="solid"/>
                <a:miter lim="800000"/>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150" name="Freeform: Shape 117"/>
              <p:cNvSpPr/>
              <p:nvPr/>
            </p:nvSpPr>
            <p:spPr>
              <a:xfrm>
                <a:off x="310541" y="340561"/>
                <a:ext cx="15082" cy="15082"/>
              </a:xfrm>
              <a:custGeom>
                <a:avLst/>
                <a:gdLst/>
                <a:ahLst/>
                <a:cxnLst>
                  <a:cxn ang="0">
                    <a:pos x="wd2" y="hd2"/>
                  </a:cxn>
                  <a:cxn ang="5400000">
                    <a:pos x="wd2" y="hd2"/>
                  </a:cxn>
                  <a:cxn ang="10800000">
                    <a:pos x="wd2" y="hd2"/>
                  </a:cxn>
                  <a:cxn ang="16200000">
                    <a:pos x="wd2" y="hd2"/>
                  </a:cxn>
                </a:cxnLst>
                <a:rect l="0" t="0" r="r" b="b"/>
                <a:pathLst>
                  <a:path w="21600" h="21600" extrusionOk="0">
                    <a:moveTo>
                      <a:pt x="13291" y="21600"/>
                    </a:moveTo>
                    <a:lnTo>
                      <a:pt x="8306" y="21600"/>
                    </a:lnTo>
                    <a:cubicBezTo>
                      <a:pt x="3321" y="21600"/>
                      <a:pt x="0" y="18277"/>
                      <a:pt x="0" y="13291"/>
                    </a:cubicBezTo>
                    <a:lnTo>
                      <a:pt x="0" y="8306"/>
                    </a:lnTo>
                    <a:cubicBezTo>
                      <a:pt x="0" y="3321"/>
                      <a:pt x="3321" y="0"/>
                      <a:pt x="8306" y="0"/>
                    </a:cubicBezTo>
                    <a:lnTo>
                      <a:pt x="13291" y="0"/>
                    </a:lnTo>
                    <a:cubicBezTo>
                      <a:pt x="18277" y="0"/>
                      <a:pt x="21600" y="3321"/>
                      <a:pt x="21600" y="8306"/>
                    </a:cubicBezTo>
                    <a:lnTo>
                      <a:pt x="21600" y="13291"/>
                    </a:lnTo>
                    <a:cubicBezTo>
                      <a:pt x="21600" y="18277"/>
                      <a:pt x="17447" y="21600"/>
                      <a:pt x="13291" y="21600"/>
                    </a:cubicBezTo>
                    <a:close/>
                  </a:path>
                </a:pathLst>
              </a:custGeom>
              <a:grpFill/>
              <a:ln w="12700" cap="flat">
                <a:solidFill>
                  <a:srgbClr val="FFFFFF"/>
                </a:solidFill>
                <a:prstDash val="solid"/>
                <a:miter lim="800000"/>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151" name="Freeform: Shape 118"/>
              <p:cNvSpPr/>
              <p:nvPr/>
            </p:nvSpPr>
            <p:spPr>
              <a:xfrm>
                <a:off x="310541" y="380583"/>
                <a:ext cx="15082" cy="15082"/>
              </a:xfrm>
              <a:custGeom>
                <a:avLst/>
                <a:gdLst/>
                <a:ahLst/>
                <a:cxnLst>
                  <a:cxn ang="0">
                    <a:pos x="wd2" y="hd2"/>
                  </a:cxn>
                  <a:cxn ang="5400000">
                    <a:pos x="wd2" y="hd2"/>
                  </a:cxn>
                  <a:cxn ang="10800000">
                    <a:pos x="wd2" y="hd2"/>
                  </a:cxn>
                  <a:cxn ang="16200000">
                    <a:pos x="wd2" y="hd2"/>
                  </a:cxn>
                </a:cxnLst>
                <a:rect l="0" t="0" r="r" b="b"/>
                <a:pathLst>
                  <a:path w="21600" h="21600" extrusionOk="0">
                    <a:moveTo>
                      <a:pt x="13291" y="21600"/>
                    </a:moveTo>
                    <a:lnTo>
                      <a:pt x="8306" y="21600"/>
                    </a:lnTo>
                    <a:cubicBezTo>
                      <a:pt x="3321" y="21600"/>
                      <a:pt x="0" y="18277"/>
                      <a:pt x="0" y="13291"/>
                    </a:cubicBezTo>
                    <a:lnTo>
                      <a:pt x="0" y="8306"/>
                    </a:lnTo>
                    <a:cubicBezTo>
                      <a:pt x="0" y="3321"/>
                      <a:pt x="3321" y="0"/>
                      <a:pt x="8306" y="0"/>
                    </a:cubicBezTo>
                    <a:lnTo>
                      <a:pt x="13291" y="0"/>
                    </a:lnTo>
                    <a:cubicBezTo>
                      <a:pt x="18277" y="0"/>
                      <a:pt x="21600" y="3321"/>
                      <a:pt x="21600" y="8306"/>
                    </a:cubicBezTo>
                    <a:lnTo>
                      <a:pt x="21600" y="13291"/>
                    </a:lnTo>
                    <a:cubicBezTo>
                      <a:pt x="21600" y="18277"/>
                      <a:pt x="17447" y="21600"/>
                      <a:pt x="13291" y="21600"/>
                    </a:cubicBezTo>
                    <a:close/>
                  </a:path>
                </a:pathLst>
              </a:custGeom>
              <a:grpFill/>
              <a:ln w="12700" cap="flat">
                <a:solidFill>
                  <a:srgbClr val="FFFFFF"/>
                </a:solidFill>
                <a:prstDash val="solid"/>
                <a:miter lim="800000"/>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152" name="Freeform: Shape 119"/>
              <p:cNvSpPr/>
              <p:nvPr/>
            </p:nvSpPr>
            <p:spPr>
              <a:xfrm>
                <a:off x="310541" y="421189"/>
                <a:ext cx="15082" cy="15082"/>
              </a:xfrm>
              <a:custGeom>
                <a:avLst/>
                <a:gdLst/>
                <a:ahLst/>
                <a:cxnLst>
                  <a:cxn ang="0">
                    <a:pos x="wd2" y="hd2"/>
                  </a:cxn>
                  <a:cxn ang="5400000">
                    <a:pos x="wd2" y="hd2"/>
                  </a:cxn>
                  <a:cxn ang="10800000">
                    <a:pos x="wd2" y="hd2"/>
                  </a:cxn>
                  <a:cxn ang="16200000">
                    <a:pos x="wd2" y="hd2"/>
                  </a:cxn>
                </a:cxnLst>
                <a:rect l="0" t="0" r="r" b="b"/>
                <a:pathLst>
                  <a:path w="21600" h="21600" extrusionOk="0">
                    <a:moveTo>
                      <a:pt x="13291" y="21600"/>
                    </a:moveTo>
                    <a:lnTo>
                      <a:pt x="8306" y="21600"/>
                    </a:lnTo>
                    <a:cubicBezTo>
                      <a:pt x="3321" y="21600"/>
                      <a:pt x="0" y="18277"/>
                      <a:pt x="0" y="13291"/>
                    </a:cubicBezTo>
                    <a:lnTo>
                      <a:pt x="0" y="8306"/>
                    </a:lnTo>
                    <a:cubicBezTo>
                      <a:pt x="0" y="3321"/>
                      <a:pt x="3321" y="0"/>
                      <a:pt x="8306" y="0"/>
                    </a:cubicBezTo>
                    <a:lnTo>
                      <a:pt x="13291" y="0"/>
                    </a:lnTo>
                    <a:cubicBezTo>
                      <a:pt x="18277" y="0"/>
                      <a:pt x="21600" y="3321"/>
                      <a:pt x="21600" y="8306"/>
                    </a:cubicBezTo>
                    <a:lnTo>
                      <a:pt x="21600" y="13291"/>
                    </a:lnTo>
                    <a:cubicBezTo>
                      <a:pt x="21600" y="17447"/>
                      <a:pt x="17447" y="21600"/>
                      <a:pt x="13291" y="21600"/>
                    </a:cubicBezTo>
                    <a:close/>
                  </a:path>
                </a:pathLst>
              </a:custGeom>
              <a:grpFill/>
              <a:ln w="12700" cap="flat">
                <a:solidFill>
                  <a:srgbClr val="FFFFFF"/>
                </a:solidFill>
                <a:prstDash val="solid"/>
                <a:miter lim="800000"/>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153" name="Freeform: Shape 120"/>
              <p:cNvSpPr/>
              <p:nvPr/>
            </p:nvSpPr>
            <p:spPr>
              <a:xfrm>
                <a:off x="310541" y="461213"/>
                <a:ext cx="15082" cy="15082"/>
              </a:xfrm>
              <a:custGeom>
                <a:avLst/>
                <a:gdLst/>
                <a:ahLst/>
                <a:cxnLst>
                  <a:cxn ang="0">
                    <a:pos x="wd2" y="hd2"/>
                  </a:cxn>
                  <a:cxn ang="5400000">
                    <a:pos x="wd2" y="hd2"/>
                  </a:cxn>
                  <a:cxn ang="10800000">
                    <a:pos x="wd2" y="hd2"/>
                  </a:cxn>
                  <a:cxn ang="16200000">
                    <a:pos x="wd2" y="hd2"/>
                  </a:cxn>
                </a:cxnLst>
                <a:rect l="0" t="0" r="r" b="b"/>
                <a:pathLst>
                  <a:path w="21600" h="21600" extrusionOk="0">
                    <a:moveTo>
                      <a:pt x="13291" y="21600"/>
                    </a:moveTo>
                    <a:lnTo>
                      <a:pt x="8306" y="21600"/>
                    </a:lnTo>
                    <a:cubicBezTo>
                      <a:pt x="3321" y="21600"/>
                      <a:pt x="0" y="18277"/>
                      <a:pt x="0" y="13291"/>
                    </a:cubicBezTo>
                    <a:lnTo>
                      <a:pt x="0" y="8306"/>
                    </a:lnTo>
                    <a:cubicBezTo>
                      <a:pt x="0" y="3321"/>
                      <a:pt x="3321" y="0"/>
                      <a:pt x="8306" y="0"/>
                    </a:cubicBezTo>
                    <a:lnTo>
                      <a:pt x="13291" y="0"/>
                    </a:lnTo>
                    <a:cubicBezTo>
                      <a:pt x="18277" y="0"/>
                      <a:pt x="21600" y="3321"/>
                      <a:pt x="21600" y="8306"/>
                    </a:cubicBezTo>
                    <a:lnTo>
                      <a:pt x="21600" y="13291"/>
                    </a:lnTo>
                    <a:cubicBezTo>
                      <a:pt x="21600" y="17447"/>
                      <a:pt x="17447" y="21600"/>
                      <a:pt x="13291" y="21600"/>
                    </a:cubicBezTo>
                    <a:close/>
                  </a:path>
                </a:pathLst>
              </a:custGeom>
              <a:grpFill/>
              <a:ln w="12700" cap="flat">
                <a:solidFill>
                  <a:srgbClr val="FFFFFF"/>
                </a:solidFill>
                <a:prstDash val="solid"/>
                <a:miter lim="800000"/>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154" name="Freeform: Shape 121"/>
              <p:cNvSpPr/>
              <p:nvPr/>
            </p:nvSpPr>
            <p:spPr>
              <a:xfrm>
                <a:off x="310541" y="501236"/>
                <a:ext cx="15082" cy="15082"/>
              </a:xfrm>
              <a:custGeom>
                <a:avLst/>
                <a:gdLst/>
                <a:ahLst/>
                <a:cxnLst>
                  <a:cxn ang="0">
                    <a:pos x="wd2" y="hd2"/>
                  </a:cxn>
                  <a:cxn ang="5400000">
                    <a:pos x="wd2" y="hd2"/>
                  </a:cxn>
                  <a:cxn ang="10800000">
                    <a:pos x="wd2" y="hd2"/>
                  </a:cxn>
                  <a:cxn ang="16200000">
                    <a:pos x="wd2" y="hd2"/>
                  </a:cxn>
                </a:cxnLst>
                <a:rect l="0" t="0" r="r" b="b"/>
                <a:pathLst>
                  <a:path w="21600" h="21600" extrusionOk="0">
                    <a:moveTo>
                      <a:pt x="13291" y="21600"/>
                    </a:moveTo>
                    <a:lnTo>
                      <a:pt x="8306" y="21600"/>
                    </a:lnTo>
                    <a:cubicBezTo>
                      <a:pt x="3321" y="21600"/>
                      <a:pt x="0" y="18277"/>
                      <a:pt x="0" y="13291"/>
                    </a:cubicBezTo>
                    <a:lnTo>
                      <a:pt x="0" y="8306"/>
                    </a:lnTo>
                    <a:cubicBezTo>
                      <a:pt x="0" y="3321"/>
                      <a:pt x="3321" y="0"/>
                      <a:pt x="8306" y="0"/>
                    </a:cubicBezTo>
                    <a:lnTo>
                      <a:pt x="13291" y="0"/>
                    </a:lnTo>
                    <a:cubicBezTo>
                      <a:pt x="18277" y="0"/>
                      <a:pt x="21600" y="3321"/>
                      <a:pt x="21600" y="8306"/>
                    </a:cubicBezTo>
                    <a:lnTo>
                      <a:pt x="21600" y="13291"/>
                    </a:lnTo>
                    <a:cubicBezTo>
                      <a:pt x="21600" y="18277"/>
                      <a:pt x="17447" y="21600"/>
                      <a:pt x="13291" y="21600"/>
                    </a:cubicBezTo>
                    <a:close/>
                  </a:path>
                </a:pathLst>
              </a:custGeom>
              <a:grpFill/>
              <a:ln w="12700" cap="flat">
                <a:solidFill>
                  <a:srgbClr val="FFFFFF"/>
                </a:solidFill>
                <a:prstDash val="solid"/>
                <a:miter lim="800000"/>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155" name="Freeform: Shape 122"/>
              <p:cNvSpPr/>
              <p:nvPr/>
            </p:nvSpPr>
            <p:spPr>
              <a:xfrm>
                <a:off x="310541" y="541260"/>
                <a:ext cx="15082" cy="15082"/>
              </a:xfrm>
              <a:custGeom>
                <a:avLst/>
                <a:gdLst/>
                <a:ahLst/>
                <a:cxnLst>
                  <a:cxn ang="0">
                    <a:pos x="wd2" y="hd2"/>
                  </a:cxn>
                  <a:cxn ang="5400000">
                    <a:pos x="wd2" y="hd2"/>
                  </a:cxn>
                  <a:cxn ang="10800000">
                    <a:pos x="wd2" y="hd2"/>
                  </a:cxn>
                  <a:cxn ang="16200000">
                    <a:pos x="wd2" y="hd2"/>
                  </a:cxn>
                </a:cxnLst>
                <a:rect l="0" t="0" r="r" b="b"/>
                <a:pathLst>
                  <a:path w="21600" h="21600" extrusionOk="0">
                    <a:moveTo>
                      <a:pt x="13291" y="21600"/>
                    </a:moveTo>
                    <a:lnTo>
                      <a:pt x="8306" y="21600"/>
                    </a:lnTo>
                    <a:cubicBezTo>
                      <a:pt x="3321" y="21600"/>
                      <a:pt x="0" y="18277"/>
                      <a:pt x="0" y="13291"/>
                    </a:cubicBezTo>
                    <a:lnTo>
                      <a:pt x="0" y="8306"/>
                    </a:lnTo>
                    <a:cubicBezTo>
                      <a:pt x="0" y="3321"/>
                      <a:pt x="3321" y="0"/>
                      <a:pt x="8306" y="0"/>
                    </a:cubicBezTo>
                    <a:lnTo>
                      <a:pt x="13291" y="0"/>
                    </a:lnTo>
                    <a:cubicBezTo>
                      <a:pt x="18277" y="0"/>
                      <a:pt x="21600" y="3321"/>
                      <a:pt x="21600" y="8306"/>
                    </a:cubicBezTo>
                    <a:lnTo>
                      <a:pt x="21600" y="13291"/>
                    </a:lnTo>
                    <a:cubicBezTo>
                      <a:pt x="21600" y="18277"/>
                      <a:pt x="17447" y="21600"/>
                      <a:pt x="13291" y="21600"/>
                    </a:cubicBezTo>
                    <a:close/>
                  </a:path>
                </a:pathLst>
              </a:custGeom>
              <a:grpFill/>
              <a:ln w="12700" cap="flat">
                <a:solidFill>
                  <a:srgbClr val="FFFFFF"/>
                </a:solidFill>
                <a:prstDash val="solid"/>
                <a:miter lim="800000"/>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grpSp>
      </p:grpSp>
    </p:spTree>
    <p:extLst>
      <p:ext uri="{BB962C8B-B14F-4D97-AF65-F5344CB8AC3E}">
        <p14:creationId xmlns:p14="http://schemas.microsoft.com/office/powerpoint/2010/main" val="3074490480"/>
      </p:ext>
    </p:extLst>
  </p:cSld>
  <p:clrMapOvr>
    <a:masterClrMapping/>
  </p:clrMapOvr>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55"/>
                                        </p:tgtEl>
                                        <p:attrNameLst>
                                          <p:attrName>style.visibility</p:attrName>
                                        </p:attrNameLst>
                                      </p:cBhvr>
                                      <p:to>
                                        <p:strVal val="visible"/>
                                      </p:to>
                                    </p:set>
                                    <p:animEffect transition="in" filter="wipe(left)">
                                      <p:cBhvr>
                                        <p:cTn id="7" dur="1000"/>
                                        <p:tgtEl>
                                          <p:spTgt spid="545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452"/>
                                        </p:tgtEl>
                                        <p:attrNameLst>
                                          <p:attrName>style.visibility</p:attrName>
                                        </p:attrNameLst>
                                      </p:cBhvr>
                                      <p:to>
                                        <p:strVal val="visible"/>
                                      </p:to>
                                    </p:set>
                                    <p:animEffect transition="in" filter="wipe(left)">
                                      <p:cBhvr>
                                        <p:cTn id="10" dur="1000"/>
                                        <p:tgtEl>
                                          <p:spTgt spid="545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453"/>
                                        </p:tgtEl>
                                        <p:attrNameLst>
                                          <p:attrName>style.visibility</p:attrName>
                                        </p:attrNameLst>
                                      </p:cBhvr>
                                      <p:to>
                                        <p:strVal val="visible"/>
                                      </p:to>
                                    </p:set>
                                    <p:animEffect transition="in" filter="wipe(left)">
                                      <p:cBhvr>
                                        <p:cTn id="13" dur="1000"/>
                                        <p:tgtEl>
                                          <p:spTgt spid="545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456"/>
                                        </p:tgtEl>
                                        <p:attrNameLst>
                                          <p:attrName>style.visibility</p:attrName>
                                        </p:attrNameLst>
                                      </p:cBhvr>
                                      <p:to>
                                        <p:strVal val="visible"/>
                                      </p:to>
                                    </p:set>
                                    <p:animEffect transition="in" filter="wipe(left)">
                                      <p:cBhvr>
                                        <p:cTn id="16" dur="1000"/>
                                        <p:tgtEl>
                                          <p:spTgt spid="54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4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467"/>
                                        </p:tgtEl>
                                        <p:attrNameLst>
                                          <p:attrName>style.visibility</p:attrName>
                                        </p:attrNameLst>
                                      </p:cBhvr>
                                      <p:to>
                                        <p:strVal val="visible"/>
                                      </p:to>
                                    </p:set>
                                  </p:childTnLst>
                                </p:cTn>
                              </p:par>
                              <p:par>
                                <p:cTn id="23" presetID="26" presetClass="emph" presetSubtype="0" fill="hold" grpId="1" nodeType="withEffect">
                                  <p:stCondLst>
                                    <p:cond delay="0"/>
                                  </p:stCondLst>
                                  <p:childTnLst>
                                    <p:animEffect transition="out" filter="fade">
                                      <p:cBhvr>
                                        <p:cTn id="24" dur="500" tmFilter="0, 0; .2, .5; .8, .5; 1, 0"/>
                                        <p:tgtEl>
                                          <p:spTgt spid="5444"/>
                                        </p:tgtEl>
                                      </p:cBhvr>
                                    </p:animEffect>
                                    <p:animScale>
                                      <p:cBhvr>
                                        <p:cTn id="25" dur="250" autoRev="1" fill="hold"/>
                                        <p:tgtEl>
                                          <p:spTgt spid="5444"/>
                                        </p:tgtEl>
                                      </p:cBhvr>
                                      <p:by x="105000" y="105000"/>
                                    </p:animScale>
                                  </p:childTnLst>
                                </p:cTn>
                              </p:par>
                              <p:par>
                                <p:cTn id="26" presetID="26" presetClass="emph" presetSubtype="0" fill="hold" nodeType="withEffect">
                                  <p:stCondLst>
                                    <p:cond delay="0"/>
                                  </p:stCondLst>
                                  <p:childTnLst>
                                    <p:animEffect transition="out" filter="fade">
                                      <p:cBhvr>
                                        <p:cTn id="27" dur="500" tmFilter="0, 0; .2, .5; .8, .5; 1, 0"/>
                                        <p:tgtEl>
                                          <p:spTgt spid="5467"/>
                                        </p:tgtEl>
                                      </p:cBhvr>
                                    </p:animEffect>
                                    <p:animScale>
                                      <p:cBhvr>
                                        <p:cTn id="28" dur="250" autoRev="1" fill="hold"/>
                                        <p:tgtEl>
                                          <p:spTgt spid="5467"/>
                                        </p:tgtEl>
                                      </p:cBhvr>
                                      <p:by x="105000" y="105000"/>
                                    </p:animScale>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45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502"/>
                                        </p:tgtEl>
                                        <p:attrNameLst>
                                          <p:attrName>style.visibility</p:attrName>
                                        </p:attrNameLst>
                                      </p:cBhvr>
                                      <p:to>
                                        <p:strVal val="visible"/>
                                      </p:to>
                                    </p:set>
                                  </p:childTnLst>
                                </p:cTn>
                              </p:par>
                              <p:par>
                                <p:cTn id="35" presetID="26" presetClass="emph" presetSubtype="0" fill="hold" grpId="1" nodeType="withEffect">
                                  <p:stCondLst>
                                    <p:cond delay="0"/>
                                  </p:stCondLst>
                                  <p:childTnLst>
                                    <p:animEffect transition="out" filter="fade">
                                      <p:cBhvr>
                                        <p:cTn id="36" dur="500" tmFilter="0, 0; .2, .5; .8, .5; 1, 0"/>
                                        <p:tgtEl>
                                          <p:spTgt spid="5450"/>
                                        </p:tgtEl>
                                      </p:cBhvr>
                                    </p:animEffect>
                                    <p:animScale>
                                      <p:cBhvr>
                                        <p:cTn id="37" dur="250" autoRev="1" fill="hold"/>
                                        <p:tgtEl>
                                          <p:spTgt spid="5450"/>
                                        </p:tgtEl>
                                      </p:cBhvr>
                                      <p:by x="105000" y="105000"/>
                                    </p:animScale>
                                  </p:childTnLst>
                                </p:cTn>
                              </p:par>
                              <p:par>
                                <p:cTn id="38" presetID="26" presetClass="emph" presetSubtype="0" fill="hold" nodeType="withEffect">
                                  <p:stCondLst>
                                    <p:cond delay="0"/>
                                  </p:stCondLst>
                                  <p:childTnLst>
                                    <p:animEffect transition="out" filter="fade">
                                      <p:cBhvr>
                                        <p:cTn id="39" dur="500" tmFilter="0, 0; .2, .5; .8, .5; 1, 0"/>
                                        <p:tgtEl>
                                          <p:spTgt spid="5502"/>
                                        </p:tgtEl>
                                      </p:cBhvr>
                                    </p:animEffect>
                                    <p:animScale>
                                      <p:cBhvr>
                                        <p:cTn id="40" dur="250" autoRev="1" fill="hold"/>
                                        <p:tgtEl>
                                          <p:spTgt spid="5502"/>
                                        </p:tgtEl>
                                      </p:cBhvr>
                                      <p:by x="105000" y="105000"/>
                                    </p:animScale>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5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451"/>
                                        </p:tgtEl>
                                        <p:attrNameLst>
                                          <p:attrName>style.visibility</p:attrName>
                                        </p:attrNameLst>
                                      </p:cBhvr>
                                      <p:to>
                                        <p:strVal val="visible"/>
                                      </p:to>
                                    </p:set>
                                  </p:childTnLst>
                                </p:cTn>
                              </p:par>
                              <p:par>
                                <p:cTn id="47" presetID="26" presetClass="emph" presetSubtype="0" fill="hold" nodeType="withEffect">
                                  <p:stCondLst>
                                    <p:cond delay="0"/>
                                  </p:stCondLst>
                                  <p:childTnLst>
                                    <p:animEffect transition="out" filter="fade">
                                      <p:cBhvr>
                                        <p:cTn id="48" dur="500" tmFilter="0, 0; .2, .5; .8, .5; 1, 0"/>
                                        <p:tgtEl>
                                          <p:spTgt spid="5522"/>
                                        </p:tgtEl>
                                      </p:cBhvr>
                                    </p:animEffect>
                                    <p:animScale>
                                      <p:cBhvr>
                                        <p:cTn id="49" dur="250" autoRev="1" fill="hold"/>
                                        <p:tgtEl>
                                          <p:spTgt spid="5522"/>
                                        </p:tgtEl>
                                      </p:cBhvr>
                                      <p:by x="105000" y="105000"/>
                                    </p:animScale>
                                  </p:childTnLst>
                                </p:cTn>
                              </p:par>
                              <p:par>
                                <p:cTn id="50" presetID="26" presetClass="emph" presetSubtype="0" fill="hold" grpId="1" nodeType="withEffect">
                                  <p:stCondLst>
                                    <p:cond delay="0"/>
                                  </p:stCondLst>
                                  <p:childTnLst>
                                    <p:animEffect transition="out" filter="fade">
                                      <p:cBhvr>
                                        <p:cTn id="51" dur="500" tmFilter="0, 0; .2, .5; .8, .5; 1, 0"/>
                                        <p:tgtEl>
                                          <p:spTgt spid="5451"/>
                                        </p:tgtEl>
                                      </p:cBhvr>
                                    </p:animEffect>
                                    <p:animScale>
                                      <p:cBhvr>
                                        <p:cTn id="52" dur="250" autoRev="1" fill="hold"/>
                                        <p:tgtEl>
                                          <p:spTgt spid="5451"/>
                                        </p:tgtEl>
                                      </p:cBhvr>
                                      <p:by x="105000" y="105000"/>
                                    </p:animScale>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2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9"/>
                                        </p:tgtEl>
                                        <p:attrNameLst>
                                          <p:attrName>style.visibility</p:attrName>
                                        </p:attrNameLst>
                                      </p:cBhvr>
                                      <p:to>
                                        <p:strVal val="visible"/>
                                      </p:to>
                                    </p:set>
                                  </p:childTnLst>
                                </p:cTn>
                              </p:par>
                              <p:par>
                                <p:cTn id="59" presetID="26" presetClass="emph" presetSubtype="0" fill="hold" nodeType="withEffect">
                                  <p:stCondLst>
                                    <p:cond delay="0"/>
                                  </p:stCondLst>
                                  <p:childTnLst>
                                    <p:animEffect transition="out" filter="fade">
                                      <p:cBhvr>
                                        <p:cTn id="60" dur="500" tmFilter="0, 0; .2, .5; .8, .5; 1, 0"/>
                                        <p:tgtEl>
                                          <p:spTgt spid="120"/>
                                        </p:tgtEl>
                                      </p:cBhvr>
                                    </p:animEffect>
                                    <p:animScale>
                                      <p:cBhvr>
                                        <p:cTn id="61" dur="250" autoRev="1" fill="hold"/>
                                        <p:tgtEl>
                                          <p:spTgt spid="120"/>
                                        </p:tgtEl>
                                      </p:cBhvr>
                                      <p:by x="105000" y="105000"/>
                                    </p:animScale>
                                  </p:childTnLst>
                                </p:cTn>
                              </p:par>
                              <p:par>
                                <p:cTn id="62" presetID="26" presetClass="emph" presetSubtype="0" fill="hold" grpId="1" nodeType="withEffect">
                                  <p:stCondLst>
                                    <p:cond delay="0"/>
                                  </p:stCondLst>
                                  <p:childTnLst>
                                    <p:animEffect transition="out" filter="fade">
                                      <p:cBhvr>
                                        <p:cTn id="63" dur="500" tmFilter="0, 0; .2, .5; .8, .5; 1, 0"/>
                                        <p:tgtEl>
                                          <p:spTgt spid="119"/>
                                        </p:tgtEl>
                                      </p:cBhvr>
                                    </p:animEffect>
                                    <p:animScale>
                                      <p:cBhvr>
                                        <p:cTn id="64" dur="250" autoRev="1" fill="hold"/>
                                        <p:tgtEl>
                                          <p:spTgt spid="119"/>
                                        </p:tgtEl>
                                      </p:cBhvr>
                                      <p:by x="105000" y="105000"/>
                                    </p:animScale>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48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449"/>
                                        </p:tgtEl>
                                        <p:attrNameLst>
                                          <p:attrName>style.visibility</p:attrName>
                                        </p:attrNameLst>
                                      </p:cBhvr>
                                      <p:to>
                                        <p:strVal val="visible"/>
                                      </p:to>
                                    </p:set>
                                  </p:childTnLst>
                                </p:cTn>
                              </p:par>
                              <p:par>
                                <p:cTn id="71" presetID="26" presetClass="emph" presetSubtype="0" fill="hold" nodeType="withEffect">
                                  <p:stCondLst>
                                    <p:cond delay="0"/>
                                  </p:stCondLst>
                                  <p:childTnLst>
                                    <p:animEffect transition="out" filter="fade">
                                      <p:cBhvr>
                                        <p:cTn id="72" dur="500" tmFilter="0, 0; .2, .5; .8, .5; 1, 0"/>
                                        <p:tgtEl>
                                          <p:spTgt spid="5480"/>
                                        </p:tgtEl>
                                      </p:cBhvr>
                                    </p:animEffect>
                                    <p:animScale>
                                      <p:cBhvr>
                                        <p:cTn id="73" dur="250" autoRev="1" fill="hold"/>
                                        <p:tgtEl>
                                          <p:spTgt spid="5480"/>
                                        </p:tgtEl>
                                      </p:cBhvr>
                                      <p:by x="105000" y="105000"/>
                                    </p:animScale>
                                  </p:childTnLst>
                                </p:cTn>
                              </p:par>
                              <p:par>
                                <p:cTn id="74" presetID="26" presetClass="emph" presetSubtype="0" fill="hold" grpId="1" nodeType="withEffect">
                                  <p:stCondLst>
                                    <p:cond delay="0"/>
                                  </p:stCondLst>
                                  <p:childTnLst>
                                    <p:animEffect transition="out" filter="fade">
                                      <p:cBhvr>
                                        <p:cTn id="75" dur="500" tmFilter="0, 0; .2, .5; .8, .5; 1, 0"/>
                                        <p:tgtEl>
                                          <p:spTgt spid="5449"/>
                                        </p:tgtEl>
                                      </p:cBhvr>
                                    </p:animEffect>
                                    <p:animScale>
                                      <p:cBhvr>
                                        <p:cTn id="76" dur="250" autoRev="1" fill="hold"/>
                                        <p:tgtEl>
                                          <p:spTgt spid="544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4" grpId="0" animBg="1"/>
      <p:bldP spid="5444" grpId="1" animBg="1"/>
      <p:bldP spid="5449" grpId="0" animBg="1"/>
      <p:bldP spid="5449" grpId="1" animBg="1"/>
      <p:bldP spid="5450" grpId="0" animBg="1"/>
      <p:bldP spid="5450" grpId="1" animBg="1"/>
      <p:bldP spid="5451" grpId="0" animBg="1"/>
      <p:bldP spid="5451" grpId="1" animBg="1"/>
      <p:bldP spid="5452" grpId="0" animBg="1"/>
      <p:bldP spid="5453" grpId="0" animBg="1"/>
      <p:bldP spid="5455" grpId="0" animBg="1"/>
      <p:bldP spid="5456" grpId="0" animBg="1"/>
      <p:bldP spid="119" grpId="0" animBg="1"/>
      <p:bldP spid="119"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noGrp="1"/>
          </p:cNvSpPr>
          <p:nvPr>
            <p:ph type="title"/>
          </p:nvPr>
        </p:nvSpPr>
        <p:spPr>
          <a:xfrm>
            <a:off x="558223" y="3224063"/>
            <a:ext cx="4589512" cy="1371601"/>
          </a:xfrm>
          <a:prstGeom prst="rect">
            <a:avLst/>
          </a:prstGeom>
        </p:spPr>
        <p:txBody>
          <a:bodyPr anchor="ctr"/>
          <a:lstStyle>
            <a:lvl1pPr>
              <a:defRPr sz="4800" b="0">
                <a:solidFill>
                  <a:srgbClr val="FFFFFF"/>
                </a:solidFill>
              </a:defRPr>
            </a:lvl1pPr>
          </a:lstStyle>
          <a:p>
            <a:r>
              <a:rPr dirty="0"/>
              <a:t>Next steps </a:t>
            </a:r>
          </a:p>
        </p:txBody>
      </p:sp>
      <p:sp>
        <p:nvSpPr>
          <p:cNvPr id="7" name="Straight Connector 7"/>
          <p:cNvSpPr/>
          <p:nvPr/>
        </p:nvSpPr>
        <p:spPr>
          <a:xfrm flipH="1">
            <a:off x="4307473" y="1261532"/>
            <a:ext cx="1" cy="5706536"/>
          </a:xfrm>
          <a:prstGeom prst="line">
            <a:avLst/>
          </a:prstGeom>
          <a:ln w="25400">
            <a:solidFill>
              <a:srgbClr val="FFFFFF"/>
            </a:solidFill>
          </a:ln>
          <a:effectLst>
            <a:outerShdw blurRad="38100" dist="20000" dir="5400000" rotWithShape="0">
              <a:srgbClr val="000000">
                <a:alpha val="38000"/>
              </a:srgbClr>
            </a:outerShdw>
          </a:effectLst>
        </p:spPr>
        <p:txBody>
          <a:bodyPr lIns="45719" rIns="45719"/>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mn-ea"/>
              <a:cs typeface="+mn-cs"/>
              <a:sym typeface="Amazon Ember"/>
            </a:endParaRPr>
          </a:p>
        </p:txBody>
      </p:sp>
      <p:sp>
        <p:nvSpPr>
          <p:cNvPr id="8" name="Title 3">
            <a:extLst>
              <a:ext uri="{FF2B5EF4-FFF2-40B4-BE49-F238E27FC236}">
                <a16:creationId xmlns:a16="http://schemas.microsoft.com/office/drawing/2014/main" id="{2DD8B84A-4975-F445-B1A4-D8750DF5043D}"/>
              </a:ext>
            </a:extLst>
          </p:cNvPr>
          <p:cNvSpPr txBox="1">
            <a:spLocks/>
          </p:cNvSpPr>
          <p:nvPr/>
        </p:nvSpPr>
        <p:spPr>
          <a:xfrm>
            <a:off x="3200491" y="2383051"/>
            <a:ext cx="10221509" cy="1402400"/>
          </a:xfrm>
          <a:prstGeom prst="rect">
            <a:avLst/>
          </a:prstGeom>
        </p:spPr>
        <p:txBody>
          <a:bodyPr vert="horz" lIns="146304" tIns="73152" rIns="146304" bIns="73152" rtlCol="0" anchor="ctr">
            <a:normAutofit lnSpcReduction="10000"/>
          </a:bodyPr>
          <a:lstStyle>
            <a:lvl1pPr algn="l" defTabSz="457200" rtl="0" eaLnBrk="1" latinLnBrk="0" hangingPunct="1">
              <a:spcBef>
                <a:spcPct val="0"/>
              </a:spcBef>
              <a:buNone/>
              <a:defRPr sz="2400" b="1" kern="1200">
                <a:solidFill>
                  <a:schemeClr val="bg1"/>
                </a:solidFill>
                <a:latin typeface="Arial"/>
                <a:ea typeface="+mj-ea"/>
                <a:cs typeface="Arial"/>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80" b="1" i="0" u="none" strike="noStrike" kern="1200" cap="none" spc="0" normalizeH="0" baseline="0" noProof="0" dirty="0">
                <a:ln>
                  <a:noFill/>
                </a:ln>
                <a:solidFill>
                  <a:srgbClr val="F2F2F2"/>
                </a:solidFill>
                <a:effectLst/>
                <a:uLnTx/>
                <a:uFillTx/>
                <a:latin typeface="Arial"/>
                <a:ea typeface="+mj-ea"/>
                <a:cs typeface="Arial"/>
                <a:sym typeface="Amazon Ember"/>
              </a:rPr>
              <a:t>What problem can we help</a:t>
            </a:r>
          </a:p>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80" b="1" i="0" u="none" strike="noStrike" kern="1200" cap="none" spc="0" normalizeH="0" baseline="0" noProof="0" dirty="0">
                <a:ln>
                  <a:noFill/>
                </a:ln>
                <a:solidFill>
                  <a:srgbClr val="FAA634"/>
                </a:solidFill>
                <a:effectLst/>
                <a:uLnTx/>
                <a:uFillTx/>
                <a:latin typeface="Arial"/>
                <a:ea typeface="+mj-ea"/>
                <a:cs typeface="Arial"/>
                <a:sym typeface="Amazon Ember"/>
              </a:rPr>
              <a:t>solve</a:t>
            </a:r>
            <a:r>
              <a:rPr kumimoji="0" lang="en-US" sz="4480" b="1" i="0" u="none" strike="noStrike" kern="1200" cap="none" spc="0" normalizeH="0" baseline="0" noProof="0" dirty="0">
                <a:ln>
                  <a:noFill/>
                </a:ln>
                <a:solidFill>
                  <a:srgbClr val="F2F2F2"/>
                </a:solidFill>
                <a:effectLst/>
                <a:uLnTx/>
                <a:uFillTx/>
                <a:latin typeface="Arial"/>
                <a:ea typeface="+mj-ea"/>
                <a:cs typeface="Arial"/>
                <a:sym typeface="Amazon Ember"/>
              </a:rPr>
              <a:t>?</a:t>
            </a:r>
          </a:p>
        </p:txBody>
      </p:sp>
      <p:pic>
        <p:nvPicPr>
          <p:cNvPr id="9" name="Picture 8">
            <a:extLst>
              <a:ext uri="{FF2B5EF4-FFF2-40B4-BE49-F238E27FC236}">
                <a16:creationId xmlns:a16="http://schemas.microsoft.com/office/drawing/2014/main" id="{27B1DDD8-D3C5-F64E-BB9C-5706D33E9D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6050" y="4426038"/>
            <a:ext cx="3664758" cy="887257"/>
          </a:xfrm>
          <a:prstGeom prst="rect">
            <a:avLst/>
          </a:prstGeom>
        </p:spPr>
      </p:pic>
    </p:spTree>
    <p:extLst>
      <p:ext uri="{BB962C8B-B14F-4D97-AF65-F5344CB8AC3E}">
        <p14:creationId xmlns:p14="http://schemas.microsoft.com/office/powerpoint/2010/main" val="1347734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E10B-612A-5B45-95F7-2A25DF512A63}"/>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9B31914C-65F5-CC41-BBCB-918C1794AD8C}"/>
              </a:ext>
            </a:extLst>
          </p:cNvPr>
          <p:cNvSpPr>
            <a:spLocks noGrp="1"/>
          </p:cNvSpPr>
          <p:nvPr>
            <p:ph type="body" sz="quarter" idx="10"/>
          </p:nvPr>
        </p:nvSpPr>
        <p:spPr/>
        <p:txBody>
          <a:bodyPr/>
          <a:lstStyle/>
          <a:p>
            <a:pPr marL="548640" indent="-548640">
              <a:lnSpc>
                <a:spcPct val="150000"/>
              </a:lnSpc>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Introduction to Cloud + AWS</a:t>
            </a:r>
          </a:p>
          <a:p>
            <a:pPr marL="548640" indent="-548640">
              <a:lnSpc>
                <a:spcPct val="150000"/>
              </a:lnSpc>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Key Drivers</a:t>
            </a:r>
          </a:p>
          <a:p>
            <a:pPr marL="548640" indent="-548640">
              <a:lnSpc>
                <a:spcPct val="150000"/>
              </a:lnSpc>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Who is using AWS?</a:t>
            </a:r>
          </a:p>
          <a:p>
            <a:pPr marL="548640" indent="-548640">
              <a:lnSpc>
                <a:spcPct val="150000"/>
              </a:lnSpc>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How does AWS work?</a:t>
            </a:r>
          </a:p>
          <a:p>
            <a:pPr marL="548640" indent="-548640">
              <a:lnSpc>
                <a:spcPct val="150000"/>
              </a:lnSpc>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How can AWS help your business?</a:t>
            </a:r>
          </a:p>
          <a:p>
            <a:pPr marL="548640" indent="-548640">
              <a:lnSpc>
                <a:spcPct val="150000"/>
              </a:lnSpc>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Q &amp; A</a:t>
            </a:r>
          </a:p>
        </p:txBody>
      </p:sp>
    </p:spTree>
    <p:extLst>
      <p:ext uri="{BB962C8B-B14F-4D97-AF65-F5344CB8AC3E}">
        <p14:creationId xmlns:p14="http://schemas.microsoft.com/office/powerpoint/2010/main" val="2480891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43" name="Picture 2" descr="Picture 2"/>
          <p:cNvPicPr>
            <a:picLocks noChangeAspect="1"/>
          </p:cNvPicPr>
          <p:nvPr/>
        </p:nvPicPr>
        <p:blipFill>
          <a:blip r:embed="rId3"/>
          <a:stretch>
            <a:fillRect/>
          </a:stretch>
        </p:blipFill>
        <p:spPr>
          <a:xfrm>
            <a:off x="13350239" y="7531058"/>
            <a:ext cx="709382" cy="424103"/>
          </a:xfrm>
          <a:prstGeom prst="rect">
            <a:avLst/>
          </a:prstGeom>
          <a:ln w="12700">
            <a:miter lim="400000"/>
          </a:ln>
        </p:spPr>
      </p:pic>
      <p:sp>
        <p:nvSpPr>
          <p:cNvPr id="121" name="Shape 332">
            <a:extLst>
              <a:ext uri="{FF2B5EF4-FFF2-40B4-BE49-F238E27FC236}">
                <a16:creationId xmlns:a16="http://schemas.microsoft.com/office/drawing/2014/main" id="{A2303DED-6624-DC41-8837-08E1E476D40A}"/>
              </a:ext>
            </a:extLst>
          </p:cNvPr>
          <p:cNvSpPr txBox="1">
            <a:spLocks/>
          </p:cNvSpPr>
          <p:nvPr/>
        </p:nvSpPr>
        <p:spPr>
          <a:xfrm>
            <a:off x="1884387" y="6007408"/>
            <a:ext cx="10861624" cy="1214120"/>
          </a:xfrm>
          <a:prstGeom prst="rect">
            <a:avLst/>
          </a:prstGeom>
          <a:ln w="3175">
            <a:round/>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vert="horz" lIns="18061" tIns="18061" rIns="18061" bIns="18061" rtlCol="0" anchor="t">
            <a:noAutofit/>
          </a:bodyPr>
          <a:lstStyle>
            <a:lvl1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1pPr>
            <a:lvl2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2pPr>
            <a:lvl3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3pPr>
            <a:lvl4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4pPr>
            <a:lvl5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5pPr>
            <a:lvl6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6pPr>
            <a:lvl7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7pPr>
            <a:lvl8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8pPr>
            <a:lvl9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9pPr>
          </a:lstStyle>
          <a:p>
            <a:pPr marL="0" marR="0" lvl="0" indent="0" algn="ctr" defTabSz="2926006" rtl="0" eaLnBrk="1" fontAlgn="auto" latinLnBrk="0" hangingPunct="1">
              <a:lnSpc>
                <a:spcPct val="120000"/>
              </a:lnSpc>
              <a:spcBef>
                <a:spcPts val="0"/>
              </a:spcBef>
              <a:spcAft>
                <a:spcPts val="0"/>
              </a:spcAft>
              <a:buClrTx/>
              <a:buSzTx/>
              <a:buFontTx/>
              <a:buNone/>
              <a:tabLst/>
              <a:defRPr sz="2800" spc="-70">
                <a:uFill>
                  <a:solidFill>
                    <a:srgbClr val="FFFFFF"/>
                  </a:solidFill>
                </a:uFill>
              </a:defRPr>
            </a:pPr>
            <a:r>
              <a:rPr kumimoji="0" lang="en-US" sz="3200" b="1" i="0" u="none" strike="noStrike" kern="0" cap="none" spc="-70" normalizeH="0" baseline="0" noProof="0" dirty="0">
                <a:ln>
                  <a:noFill/>
                </a:ln>
                <a:solidFill>
                  <a:srgbClr val="F2F3F3"/>
                </a:solidFill>
                <a:effectLst/>
                <a:uLnTx/>
                <a:uFill>
                  <a:solidFill>
                    <a:srgbClr val="FFA941"/>
                  </a:solidFill>
                </a:uFill>
                <a:latin typeface="Amazon Ember" panose="020B0603020204020204" pitchFamily="34" charset="0"/>
                <a:ea typeface="Amazon Ember" panose="020B0603020204020204" pitchFamily="34" charset="0"/>
                <a:cs typeface="Amazon Ember" panose="020B0603020204020204" pitchFamily="34" charset="0"/>
                <a:sym typeface="Amazon Ember"/>
              </a:rPr>
              <a:t>A broad and deep platform that helps customers</a:t>
            </a:r>
          </a:p>
          <a:p>
            <a:pPr marL="0" marR="0" lvl="0" indent="0" algn="ctr" defTabSz="2926006" rtl="0" eaLnBrk="1" fontAlgn="auto" latinLnBrk="0" hangingPunct="1">
              <a:lnSpc>
                <a:spcPct val="120000"/>
              </a:lnSpc>
              <a:spcBef>
                <a:spcPts val="0"/>
              </a:spcBef>
              <a:spcAft>
                <a:spcPts val="0"/>
              </a:spcAft>
              <a:buClrTx/>
              <a:buSzTx/>
              <a:buFontTx/>
              <a:buNone/>
              <a:tabLst/>
              <a:defRPr sz="2800" spc="-70">
                <a:uFill>
                  <a:solidFill>
                    <a:srgbClr val="FFFFFF"/>
                  </a:solidFill>
                </a:uFill>
              </a:defRPr>
            </a:pPr>
            <a:r>
              <a:rPr kumimoji="0" lang="en-US" sz="3200" b="1" i="0" u="none" strike="noStrike" kern="0" cap="none" spc="-70" normalizeH="0" baseline="0" noProof="0" dirty="0">
                <a:ln>
                  <a:noFill/>
                </a:ln>
                <a:solidFill>
                  <a:srgbClr val="F2F3F3"/>
                </a:solidFill>
                <a:effectLst/>
                <a:uLnTx/>
                <a:uFill>
                  <a:solidFill>
                    <a:srgbClr val="FFA941"/>
                  </a:solidFill>
                </a:uFill>
                <a:latin typeface="Amazon Ember" panose="020B0603020204020204" pitchFamily="34" charset="0"/>
                <a:ea typeface="Amazon Ember" panose="020B0603020204020204" pitchFamily="34" charset="0"/>
                <a:cs typeface="Amazon Ember" panose="020B0603020204020204" pitchFamily="34" charset="0"/>
                <a:sym typeface="Amazon Ember"/>
              </a:rPr>
              <a:t>build sophisticated, scalable, secure applications</a:t>
            </a:r>
          </a:p>
        </p:txBody>
      </p:sp>
      <p:sp>
        <p:nvSpPr>
          <p:cNvPr id="152" name="Title 77">
            <a:extLst>
              <a:ext uri="{FF2B5EF4-FFF2-40B4-BE49-F238E27FC236}">
                <a16:creationId xmlns:a16="http://schemas.microsoft.com/office/drawing/2014/main" id="{1596A706-208B-EA40-8D05-4BBE758FCEA3}"/>
              </a:ext>
            </a:extLst>
          </p:cNvPr>
          <p:cNvSpPr txBox="1">
            <a:spLocks/>
          </p:cNvSpPr>
          <p:nvPr/>
        </p:nvSpPr>
        <p:spPr>
          <a:xfrm>
            <a:off x="1860330" y="355341"/>
            <a:ext cx="10909738" cy="7564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Autofit/>
          </a:bodyPr>
          <a:lstStyle>
            <a:lvl1pPr marL="0" marR="0" indent="0" algn="l" defTabSz="731508" rtl="0" latinLnBrk="0">
              <a:lnSpc>
                <a:spcPct val="100000"/>
              </a:lnSpc>
              <a:spcBef>
                <a:spcPts val="0"/>
              </a:spcBef>
              <a:spcAft>
                <a:spcPts val="0"/>
              </a:spcAft>
              <a:buClrTx/>
              <a:buSzTx/>
              <a:buFontTx/>
              <a:buNone/>
              <a:tabLst/>
              <a:defRPr sz="6400" b="1" i="0" u="none" strike="noStrike" cap="none" spc="0" baseline="0">
                <a:solidFill>
                  <a:srgbClr val="FFFFFF"/>
                </a:solidFill>
                <a:uFillTx/>
                <a:latin typeface="+mn-lt"/>
                <a:ea typeface="+mn-ea"/>
                <a:cs typeface="+mn-cs"/>
                <a:sym typeface="Amazon Ember"/>
              </a:defRPr>
            </a:lvl1pPr>
            <a:lvl2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2pPr>
            <a:lvl3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3pPr>
            <a:lvl4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4pPr>
            <a:lvl5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5pPr>
            <a:lvl6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6pPr>
            <a:lvl7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7pPr>
            <a:lvl8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8pPr>
            <a:lvl9pPr marL="0" marR="0" indent="0" algn="l" defTabSz="731519" rtl="0" latinLnBrk="0">
              <a:lnSpc>
                <a:spcPct val="100000"/>
              </a:lnSpc>
              <a:spcBef>
                <a:spcPts val="0"/>
              </a:spcBef>
              <a:spcAft>
                <a:spcPts val="0"/>
              </a:spcAft>
              <a:buClrTx/>
              <a:buSzTx/>
              <a:buFontTx/>
              <a:buNone/>
              <a:tabLst/>
              <a:defRPr sz="3800" b="1" i="0" u="none" strike="noStrike" cap="none" spc="0" baseline="0">
                <a:solidFill>
                  <a:srgbClr val="232F3E"/>
                </a:solidFill>
                <a:uFillTx/>
                <a:latin typeface="+mn-lt"/>
                <a:ea typeface="+mn-ea"/>
                <a:cs typeface="+mn-cs"/>
                <a:sym typeface="Amazon Ember"/>
              </a:defRPr>
            </a:lvl9pPr>
          </a:lstStyle>
          <a:p>
            <a:pPr marL="0" marR="0" lvl="0" indent="0" algn="ctr" defTabSz="731508" rtl="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a:ln>
                  <a:noFill/>
                </a:ln>
                <a:solidFill>
                  <a:srgbClr val="FFFFFF"/>
                </a:solidFill>
                <a:effectLst/>
                <a:uLnTx/>
                <a:uFillTx/>
                <a:latin typeface="Amazon Ember"/>
                <a:ea typeface="Amazon Ember"/>
                <a:cs typeface="Amazon Ember"/>
                <a:sym typeface="Amazon Ember"/>
              </a:rPr>
              <a:t>What is Cloud?</a:t>
            </a:r>
          </a:p>
          <a:p>
            <a:pPr marL="0" marR="0" lvl="0" indent="0" algn="ctr" defTabSz="731508" rtl="0" eaLnBrk="1" fontAlgn="auto" latinLnBrk="0" hangingPunct="1">
              <a:lnSpc>
                <a:spcPct val="100000"/>
              </a:lnSpc>
              <a:spcBef>
                <a:spcPts val="0"/>
              </a:spcBef>
              <a:spcAft>
                <a:spcPts val="0"/>
              </a:spcAft>
              <a:buClrTx/>
              <a:buSzTx/>
              <a:buFontTx/>
              <a:buNone/>
              <a:tabLst/>
              <a:defRPr/>
            </a:pPr>
            <a:r>
              <a:rPr kumimoji="0" lang="en-US" sz="4400" b="1" i="0" u="none" strike="noStrike" kern="0" cap="none" spc="0" normalizeH="0" baseline="0" noProof="0" dirty="0">
                <a:ln>
                  <a:noFill/>
                </a:ln>
                <a:solidFill>
                  <a:srgbClr val="F2F3F3"/>
                </a:solidFill>
                <a:effectLst/>
                <a:uLnTx/>
                <a:uFillTx/>
                <a:latin typeface="Amazon Ember"/>
                <a:ea typeface="Amazon Ember"/>
                <a:cs typeface="Amazon Ember"/>
                <a:sym typeface="Amazon Ember"/>
              </a:rPr>
              <a:t>What is </a:t>
            </a:r>
            <a:r>
              <a:rPr kumimoji="0" lang="en-US" sz="4400" b="1" i="0" u="none" strike="noStrike" kern="0" cap="none" spc="0" normalizeH="0" baseline="0" noProof="0" dirty="0">
                <a:ln>
                  <a:noFill/>
                </a:ln>
                <a:solidFill>
                  <a:srgbClr val="FAA634"/>
                </a:solidFill>
                <a:effectLst/>
                <a:uLnTx/>
                <a:uFillTx/>
                <a:latin typeface="Amazon Ember"/>
                <a:ea typeface="Amazon Ember"/>
                <a:cs typeface="Amazon Ember"/>
                <a:sym typeface="Amazon Ember"/>
              </a:rPr>
              <a:t>Amazon Web Services (AWS)?</a:t>
            </a:r>
            <a:endParaRPr kumimoji="0" lang="en-US" sz="4400" b="1" i="0" u="none" strike="noStrike" kern="0" cap="none" spc="0" normalizeH="0" baseline="0" noProof="0" dirty="0">
              <a:ln>
                <a:noFill/>
              </a:ln>
              <a:solidFill>
                <a:srgbClr val="FF9900"/>
              </a:solidFill>
              <a:effectLst/>
              <a:uLnTx/>
              <a:uFillTx/>
              <a:latin typeface="Amazon Ember"/>
              <a:ea typeface="Amazon Ember"/>
              <a:cs typeface="Amazon Ember"/>
              <a:sym typeface="Amazon Ember"/>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7429" y="382886"/>
            <a:ext cx="6535539" cy="653553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4098" y="3060697"/>
            <a:ext cx="3822200" cy="2286005"/>
          </a:xfrm>
          <a:prstGeom prst="rect">
            <a:avLst/>
          </a:prstGeom>
        </p:spPr>
      </p:pic>
    </p:spTree>
    <p:extLst>
      <p:ext uri="{BB962C8B-B14F-4D97-AF65-F5344CB8AC3E}">
        <p14:creationId xmlns:p14="http://schemas.microsoft.com/office/powerpoint/2010/main" val="3452095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43" name="Picture 2" descr="Picture 2"/>
          <p:cNvPicPr>
            <a:picLocks noChangeAspect="1"/>
          </p:cNvPicPr>
          <p:nvPr/>
        </p:nvPicPr>
        <p:blipFill>
          <a:blip r:embed="rId3"/>
          <a:stretch>
            <a:fillRect/>
          </a:stretch>
        </p:blipFill>
        <p:spPr>
          <a:xfrm>
            <a:off x="13350239" y="7531058"/>
            <a:ext cx="709382" cy="424103"/>
          </a:xfrm>
          <a:prstGeom prst="rect">
            <a:avLst/>
          </a:prstGeom>
          <a:ln w="12700">
            <a:miter lim="400000"/>
          </a:ln>
        </p:spPr>
      </p:pic>
      <p:cxnSp>
        <p:nvCxnSpPr>
          <p:cNvPr id="86" name="Straight Connector 85">
            <a:extLst>
              <a:ext uri="{FF2B5EF4-FFF2-40B4-BE49-F238E27FC236}">
                <a16:creationId xmlns:a16="http://schemas.microsoft.com/office/drawing/2014/main" id="{72F02711-4AE0-6942-8964-7C20AFF6A08E}"/>
              </a:ext>
            </a:extLst>
          </p:cNvPr>
          <p:cNvCxnSpPr/>
          <p:nvPr/>
        </p:nvCxnSpPr>
        <p:spPr>
          <a:xfrm>
            <a:off x="731864" y="2587695"/>
            <a:ext cx="11596669" cy="0"/>
          </a:xfrm>
          <a:prstGeom prst="line">
            <a:avLst/>
          </a:prstGeom>
          <a:ln w="19050">
            <a:solidFill>
              <a:schemeClr val="accent2"/>
            </a:solidFill>
            <a:prstDash val="sysDot"/>
          </a:ln>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AC83996C-66F2-9143-941B-29AA7141FEC6}"/>
              </a:ext>
            </a:extLst>
          </p:cNvPr>
          <p:cNvCxnSpPr/>
          <p:nvPr/>
        </p:nvCxnSpPr>
        <p:spPr>
          <a:xfrm>
            <a:off x="731864" y="3525827"/>
            <a:ext cx="11596669" cy="0"/>
          </a:xfrm>
          <a:prstGeom prst="line">
            <a:avLst/>
          </a:prstGeom>
          <a:ln w="19050">
            <a:solidFill>
              <a:schemeClr val="accent2"/>
            </a:solidFill>
            <a:prstDash val="sysDot"/>
          </a:ln>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9BF5B112-34E6-F842-B130-A85FA6389AAA}"/>
              </a:ext>
            </a:extLst>
          </p:cNvPr>
          <p:cNvCxnSpPr/>
          <p:nvPr/>
        </p:nvCxnSpPr>
        <p:spPr>
          <a:xfrm>
            <a:off x="731864" y="4463958"/>
            <a:ext cx="11596669" cy="0"/>
          </a:xfrm>
          <a:prstGeom prst="line">
            <a:avLst/>
          </a:prstGeom>
          <a:ln w="19050">
            <a:solidFill>
              <a:schemeClr val="accent2"/>
            </a:solidFill>
            <a:prstDash val="sysDot"/>
          </a:ln>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8A94DCFF-1D94-1143-9912-B214115BF548}"/>
              </a:ext>
            </a:extLst>
          </p:cNvPr>
          <p:cNvCxnSpPr/>
          <p:nvPr/>
        </p:nvCxnSpPr>
        <p:spPr>
          <a:xfrm>
            <a:off x="731862" y="5402090"/>
            <a:ext cx="11596669" cy="0"/>
          </a:xfrm>
          <a:prstGeom prst="line">
            <a:avLst/>
          </a:prstGeom>
          <a:ln w="19050">
            <a:solidFill>
              <a:schemeClr val="accent2"/>
            </a:solidFill>
            <a:prstDash val="sysDot"/>
          </a:ln>
        </p:spPr>
        <p:style>
          <a:lnRef idx="1">
            <a:schemeClr val="dk1"/>
          </a:lnRef>
          <a:fillRef idx="0">
            <a:schemeClr val="dk1"/>
          </a:fillRef>
          <a:effectRef idx="0">
            <a:schemeClr val="dk1"/>
          </a:effectRef>
          <a:fontRef idx="minor">
            <a:schemeClr val="tx1"/>
          </a:fontRef>
        </p:style>
      </p:cxnSp>
      <p:grpSp>
        <p:nvGrpSpPr>
          <p:cNvPr id="15" name="Group 14">
            <a:extLst>
              <a:ext uri="{FF2B5EF4-FFF2-40B4-BE49-F238E27FC236}">
                <a16:creationId xmlns:a16="http://schemas.microsoft.com/office/drawing/2014/main" id="{4EB122E2-19E2-0A48-B2A5-9B36D42F8804}"/>
              </a:ext>
            </a:extLst>
          </p:cNvPr>
          <p:cNvGrpSpPr/>
          <p:nvPr/>
        </p:nvGrpSpPr>
        <p:grpSpPr>
          <a:xfrm>
            <a:off x="677218" y="1916407"/>
            <a:ext cx="13301468" cy="584775"/>
            <a:chOff x="996456" y="1981537"/>
            <a:chExt cx="13301468" cy="584775"/>
          </a:xfrm>
        </p:grpSpPr>
        <p:sp>
          <p:nvSpPr>
            <p:cNvPr id="90" name="TextBox 89">
              <a:extLst>
                <a:ext uri="{FF2B5EF4-FFF2-40B4-BE49-F238E27FC236}">
                  <a16:creationId xmlns:a16="http://schemas.microsoft.com/office/drawing/2014/main" id="{E82E7E1A-84C3-814C-B421-7EF38D62FB8A}"/>
                </a:ext>
              </a:extLst>
            </p:cNvPr>
            <p:cNvSpPr txBox="1"/>
            <p:nvPr/>
          </p:nvSpPr>
          <p:spPr>
            <a:xfrm>
              <a:off x="4620275" y="1981537"/>
              <a:ext cx="9677649" cy="584775"/>
            </a:xfrm>
            <a:prstGeom prst="rect">
              <a:avLst/>
            </a:prstGeom>
            <a:noFill/>
          </p:spPr>
          <p:txBody>
            <a:bodyPr wrap="none" rtlCol="0">
              <a:spAutoFit/>
            </a:bodyPr>
            <a:lstStyle/>
            <a:p>
              <a:pPr lvl="0" defTabSz="731519" hangingPunct="0">
                <a:defRPr/>
              </a:pPr>
              <a:r>
                <a:rPr lang="en-US" sz="3200" kern="0" dirty="0">
                  <a:solidFill>
                    <a:srgbClr val="FF9900"/>
                  </a:solidFill>
                  <a:latin typeface="Amazon Ember Cd RC" panose="020B0606020204020204" pitchFamily="34" charset="0"/>
                  <a:ea typeface="Amazon Ember Cd RC" panose="020B0606020204020204" pitchFamily="34" charset="0"/>
                  <a:cs typeface="Amazon Ember Cd RC" panose="020B0606020204020204" pitchFamily="34" charset="0"/>
                  <a:sym typeface="Amazon Ember"/>
                </a:rPr>
                <a:t>Allows teams to experiment and innovate quickly and frequently</a:t>
              </a:r>
            </a:p>
          </p:txBody>
        </p:sp>
        <p:sp>
          <p:nvSpPr>
            <p:cNvPr id="94" name="TextBox 93">
              <a:extLst>
                <a:ext uri="{FF2B5EF4-FFF2-40B4-BE49-F238E27FC236}">
                  <a16:creationId xmlns:a16="http://schemas.microsoft.com/office/drawing/2014/main" id="{B84D8FA7-4F1B-9E43-A55B-207E41E55DE9}"/>
                </a:ext>
              </a:extLst>
            </p:cNvPr>
            <p:cNvSpPr txBox="1"/>
            <p:nvPr/>
          </p:nvSpPr>
          <p:spPr>
            <a:xfrm>
              <a:off x="996456" y="2012315"/>
              <a:ext cx="1124026" cy="523220"/>
            </a:xfrm>
            <a:prstGeom prst="rect">
              <a:avLst/>
            </a:prstGeom>
            <a:noFill/>
          </p:spPr>
          <p:txBody>
            <a:bodyPr wrap="none" rtlCol="0">
              <a:sp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rgbClr val="F2F3F3"/>
                  </a:solidFill>
                  <a:effectLst/>
                  <a:uLnTx/>
                  <a:uFillTx/>
                  <a:latin typeface="Amazon Ember Cd RC" panose="020B0606020204020204" pitchFamily="34" charset="0"/>
                  <a:ea typeface="Amazon Ember Cd RC" panose="020B0606020204020204" pitchFamily="34" charset="0"/>
                  <a:cs typeface="Amazon Ember Cd RC" panose="020B0606020204020204" pitchFamily="34" charset="0"/>
                  <a:sym typeface="Amazon Ember"/>
                </a:rPr>
                <a:t>Agility</a:t>
              </a:r>
            </a:p>
          </p:txBody>
        </p:sp>
      </p:grpSp>
      <p:grpSp>
        <p:nvGrpSpPr>
          <p:cNvPr id="13" name="Group 12">
            <a:extLst>
              <a:ext uri="{FF2B5EF4-FFF2-40B4-BE49-F238E27FC236}">
                <a16:creationId xmlns:a16="http://schemas.microsoft.com/office/drawing/2014/main" id="{8F7571EA-8548-E84C-867B-5129CBCE4863}"/>
              </a:ext>
            </a:extLst>
          </p:cNvPr>
          <p:cNvGrpSpPr/>
          <p:nvPr/>
        </p:nvGrpSpPr>
        <p:grpSpPr>
          <a:xfrm>
            <a:off x="688827" y="2882033"/>
            <a:ext cx="11349530" cy="584775"/>
            <a:chOff x="1016776" y="2954334"/>
            <a:chExt cx="11349530" cy="584775"/>
          </a:xfrm>
        </p:grpSpPr>
        <p:sp>
          <p:nvSpPr>
            <p:cNvPr id="91" name="TextBox 90">
              <a:extLst>
                <a:ext uri="{FF2B5EF4-FFF2-40B4-BE49-F238E27FC236}">
                  <a16:creationId xmlns:a16="http://schemas.microsoft.com/office/drawing/2014/main" id="{05F7A8F2-0BB4-C049-9D17-460FF3804D78}"/>
                </a:ext>
              </a:extLst>
            </p:cNvPr>
            <p:cNvSpPr txBox="1"/>
            <p:nvPr/>
          </p:nvSpPr>
          <p:spPr>
            <a:xfrm>
              <a:off x="4620275" y="2954334"/>
              <a:ext cx="7746031" cy="584775"/>
            </a:xfrm>
            <a:prstGeom prst="rect">
              <a:avLst/>
            </a:prstGeom>
            <a:noFill/>
          </p:spPr>
          <p:txBody>
            <a:bodyPr wrap="none" rtlCol="0">
              <a:spAutoFit/>
            </a:bodyPr>
            <a:lstStyle/>
            <a:p>
              <a:pPr lvl="0" defTabSz="731519" hangingPunct="0">
                <a:defRPr/>
              </a:pPr>
              <a:r>
                <a:rPr lang="en-US" sz="3200" kern="0" dirty="0">
                  <a:solidFill>
                    <a:srgbClr val="FF9900"/>
                  </a:solidFill>
                  <a:latin typeface="Amazon Ember Cd RC" panose="020B0606020204020204" pitchFamily="34" charset="0"/>
                  <a:ea typeface="Amazon Ember Cd RC" panose="020B0606020204020204" pitchFamily="34" charset="0"/>
                  <a:cs typeface="Amazon Ember Cd RC" panose="020B0606020204020204" pitchFamily="34" charset="0"/>
                  <a:sym typeface="Amazon Ember"/>
                </a:rPr>
                <a:t>Only pay for what you use, lower upfront expenses</a:t>
              </a:r>
            </a:p>
          </p:txBody>
        </p:sp>
        <p:sp>
          <p:nvSpPr>
            <p:cNvPr id="95" name="TextBox 94">
              <a:extLst>
                <a:ext uri="{FF2B5EF4-FFF2-40B4-BE49-F238E27FC236}">
                  <a16:creationId xmlns:a16="http://schemas.microsoft.com/office/drawing/2014/main" id="{A282F671-14BB-5C4A-A9A8-2A6DBA525EFD}"/>
                </a:ext>
              </a:extLst>
            </p:cNvPr>
            <p:cNvSpPr txBox="1"/>
            <p:nvPr/>
          </p:nvSpPr>
          <p:spPr>
            <a:xfrm>
              <a:off x="1016776" y="2985112"/>
              <a:ext cx="2048959" cy="523220"/>
            </a:xfrm>
            <a:prstGeom prst="rect">
              <a:avLst/>
            </a:prstGeom>
            <a:noFill/>
          </p:spPr>
          <p:txBody>
            <a:bodyPr wrap="none" rtlCol="0">
              <a:spAutoFit/>
            </a:bodyPr>
            <a:lstStyle/>
            <a:p>
              <a:pPr lvl="0" defTabSz="731519" hangingPunct="0">
                <a:defRPr/>
              </a:pPr>
              <a:r>
                <a:rPr lang="en-US" sz="2800" b="1" kern="0" dirty="0">
                  <a:solidFill>
                    <a:srgbClr val="F2F3F3"/>
                  </a:solidFill>
                  <a:latin typeface="Amazon Ember Cd RC" panose="020B0606020204020204" pitchFamily="34" charset="0"/>
                  <a:ea typeface="Amazon Ember Cd RC" panose="020B0606020204020204" pitchFamily="34" charset="0"/>
                  <a:cs typeface="Amazon Ember Cd RC" panose="020B0606020204020204" pitchFamily="34" charset="0"/>
                  <a:sym typeface="Amazon Ember"/>
                </a:rPr>
                <a:t>Cost Savings</a:t>
              </a:r>
            </a:p>
          </p:txBody>
        </p:sp>
      </p:grpSp>
      <p:grpSp>
        <p:nvGrpSpPr>
          <p:cNvPr id="16" name="Group 15">
            <a:extLst>
              <a:ext uri="{FF2B5EF4-FFF2-40B4-BE49-F238E27FC236}">
                <a16:creationId xmlns:a16="http://schemas.microsoft.com/office/drawing/2014/main" id="{AB4667DD-3F57-7144-A9F1-79A48CC79692}"/>
              </a:ext>
            </a:extLst>
          </p:cNvPr>
          <p:cNvGrpSpPr/>
          <p:nvPr/>
        </p:nvGrpSpPr>
        <p:grpSpPr>
          <a:xfrm>
            <a:off x="661176" y="5623610"/>
            <a:ext cx="13137249" cy="584775"/>
            <a:chOff x="996456" y="4789422"/>
            <a:chExt cx="13137249" cy="584775"/>
          </a:xfrm>
        </p:grpSpPr>
        <p:sp>
          <p:nvSpPr>
            <p:cNvPr id="93" name="TextBox 92">
              <a:extLst>
                <a:ext uri="{FF2B5EF4-FFF2-40B4-BE49-F238E27FC236}">
                  <a16:creationId xmlns:a16="http://schemas.microsoft.com/office/drawing/2014/main" id="{54897279-2083-9445-B040-D5F0685E8854}"/>
                </a:ext>
              </a:extLst>
            </p:cNvPr>
            <p:cNvSpPr txBox="1"/>
            <p:nvPr/>
          </p:nvSpPr>
          <p:spPr>
            <a:xfrm>
              <a:off x="4624371" y="4789422"/>
              <a:ext cx="9509334" cy="584775"/>
            </a:xfrm>
            <a:prstGeom prst="rect">
              <a:avLst/>
            </a:prstGeom>
            <a:noFill/>
          </p:spPr>
          <p:txBody>
            <a:bodyPr wrap="none" rtlCol="0">
              <a:spAutoFit/>
            </a:bodyPr>
            <a:lstStyle/>
            <a:p>
              <a:pPr lvl="0" defTabSz="731519" hangingPunct="0">
                <a:defRPr/>
              </a:pPr>
              <a:r>
                <a:rPr lang="en-US" sz="3200" kern="0" dirty="0">
                  <a:solidFill>
                    <a:srgbClr val="FF9900"/>
                  </a:solidFill>
                  <a:latin typeface="Amazon Ember Cd RC" panose="020B0606020204020204" pitchFamily="34" charset="0"/>
                  <a:ea typeface="Amazon Ember Cd RC" panose="020B0606020204020204" pitchFamily="34" charset="0"/>
                  <a:cs typeface="Amazon Ember Cd RC" panose="020B0606020204020204" pitchFamily="34" charset="0"/>
                  <a:sym typeface="Amazon Ember"/>
                </a:rPr>
                <a:t>Most extensive, reliable, and secure global cloud infrastructure</a:t>
              </a:r>
            </a:p>
          </p:txBody>
        </p:sp>
        <p:sp>
          <p:nvSpPr>
            <p:cNvPr id="98" name="TextBox 97">
              <a:extLst>
                <a:ext uri="{FF2B5EF4-FFF2-40B4-BE49-F238E27FC236}">
                  <a16:creationId xmlns:a16="http://schemas.microsoft.com/office/drawing/2014/main" id="{B1BBA467-069F-0C4B-BCD1-DDD6C6CDEBAB}"/>
                </a:ext>
              </a:extLst>
            </p:cNvPr>
            <p:cNvSpPr txBox="1"/>
            <p:nvPr/>
          </p:nvSpPr>
          <p:spPr>
            <a:xfrm>
              <a:off x="996456" y="4844909"/>
              <a:ext cx="3126177" cy="523220"/>
            </a:xfrm>
            <a:prstGeom prst="rect">
              <a:avLst/>
            </a:prstGeom>
            <a:noFill/>
          </p:spPr>
          <p:txBody>
            <a:bodyPr wrap="none" rtlCol="0">
              <a:spAutoFit/>
            </a:bodyPr>
            <a:lstStyle/>
            <a:p>
              <a:pPr lvl="0" defTabSz="731519" hangingPunct="0">
                <a:defRPr/>
              </a:pPr>
              <a:r>
                <a:rPr lang="en-US" sz="2800" b="1" kern="0" dirty="0">
                  <a:solidFill>
                    <a:srgbClr val="F2F3F3"/>
                  </a:solidFill>
                  <a:latin typeface="Amazon Ember Cd RC" panose="020B0606020204020204" pitchFamily="34" charset="0"/>
                  <a:ea typeface="Amazon Ember Cd RC" panose="020B0606020204020204" pitchFamily="34" charset="0"/>
                  <a:cs typeface="Amazon Ember Cd RC" panose="020B0606020204020204" pitchFamily="34" charset="0"/>
                  <a:sym typeface="Amazon Ember"/>
                </a:rPr>
                <a:t>Go Global in Minutes</a:t>
              </a:r>
            </a:p>
          </p:txBody>
        </p:sp>
      </p:grpSp>
      <p:grpSp>
        <p:nvGrpSpPr>
          <p:cNvPr id="12" name="Group 11">
            <a:extLst>
              <a:ext uri="{FF2B5EF4-FFF2-40B4-BE49-F238E27FC236}">
                <a16:creationId xmlns:a16="http://schemas.microsoft.com/office/drawing/2014/main" id="{4EA026F5-225E-EF43-AC24-B5C643636269}"/>
              </a:ext>
            </a:extLst>
          </p:cNvPr>
          <p:cNvGrpSpPr/>
          <p:nvPr/>
        </p:nvGrpSpPr>
        <p:grpSpPr>
          <a:xfrm>
            <a:off x="661176" y="3803698"/>
            <a:ext cx="12365315" cy="584775"/>
            <a:chOff x="996456" y="3820486"/>
            <a:chExt cx="12365315" cy="584775"/>
          </a:xfrm>
        </p:grpSpPr>
        <p:sp>
          <p:nvSpPr>
            <p:cNvPr id="96" name="TextBox 95">
              <a:extLst>
                <a:ext uri="{FF2B5EF4-FFF2-40B4-BE49-F238E27FC236}">
                  <a16:creationId xmlns:a16="http://schemas.microsoft.com/office/drawing/2014/main" id="{DC85B6CD-9D3C-774F-B655-72B2614EB730}"/>
                </a:ext>
              </a:extLst>
            </p:cNvPr>
            <p:cNvSpPr txBox="1"/>
            <p:nvPr/>
          </p:nvSpPr>
          <p:spPr>
            <a:xfrm>
              <a:off x="996456" y="3851264"/>
              <a:ext cx="1476686" cy="523220"/>
            </a:xfrm>
            <a:prstGeom prst="rect">
              <a:avLst/>
            </a:prstGeom>
            <a:noFill/>
          </p:spPr>
          <p:txBody>
            <a:bodyPr wrap="none" rtlCol="0">
              <a:spAutoFit/>
            </a:bodyPr>
            <a:lstStyle/>
            <a:p>
              <a:pPr lvl="0" defTabSz="731519" hangingPunct="0">
                <a:defRPr/>
              </a:pPr>
              <a:r>
                <a:rPr lang="en-US" sz="2800" b="1" kern="0" dirty="0">
                  <a:solidFill>
                    <a:srgbClr val="F2F3F3"/>
                  </a:solidFill>
                  <a:latin typeface="Amazon Ember Cd RC" panose="020B0606020204020204" pitchFamily="34" charset="0"/>
                  <a:ea typeface="Amazon Ember Cd RC" panose="020B0606020204020204" pitchFamily="34" charset="0"/>
                  <a:cs typeface="Amazon Ember Cd RC" panose="020B0606020204020204" pitchFamily="34" charset="0"/>
                  <a:sym typeface="Amazon Ember"/>
                </a:rPr>
                <a:t>Elasticity</a:t>
              </a:r>
            </a:p>
          </p:txBody>
        </p:sp>
        <p:sp>
          <p:nvSpPr>
            <p:cNvPr id="4" name="Rectangle 3">
              <a:extLst>
                <a:ext uri="{FF2B5EF4-FFF2-40B4-BE49-F238E27FC236}">
                  <a16:creationId xmlns:a16="http://schemas.microsoft.com/office/drawing/2014/main" id="{0B9DE56A-4848-1A49-A168-437733AE4E10}"/>
                </a:ext>
              </a:extLst>
            </p:cNvPr>
            <p:cNvSpPr/>
            <p:nvPr/>
          </p:nvSpPr>
          <p:spPr>
            <a:xfrm>
              <a:off x="4620275" y="3820486"/>
              <a:ext cx="8741496" cy="584775"/>
            </a:xfrm>
            <a:prstGeom prst="rect">
              <a:avLst/>
            </a:prstGeom>
          </p:spPr>
          <p:txBody>
            <a:bodyPr wrap="none">
              <a:spAutoFit/>
            </a:bodyPr>
            <a:lstStyle/>
            <a:p>
              <a:pPr lvl="0" defTabSz="731519" hangingPunct="0">
                <a:defRPr/>
              </a:pPr>
              <a:r>
                <a:rPr lang="en-US" sz="3200" kern="0" dirty="0">
                  <a:solidFill>
                    <a:srgbClr val="FF9900"/>
                  </a:solidFill>
                  <a:latin typeface="Amazon Ember Cd RC" panose="020B0606020204020204" pitchFamily="34" charset="0"/>
                  <a:ea typeface="Amazon Ember Cd RC" panose="020B0606020204020204" pitchFamily="34" charset="0"/>
                  <a:cs typeface="Amazon Ember Cd RC" panose="020B0606020204020204" pitchFamily="34" charset="0"/>
                  <a:sym typeface="Amazon Ember"/>
                </a:rPr>
                <a:t>Stop guessing capacity,  scale up and down with demand</a:t>
              </a:r>
            </a:p>
          </p:txBody>
        </p:sp>
      </p:grpSp>
      <p:sp>
        <p:nvSpPr>
          <p:cNvPr id="104" name="Title 1">
            <a:extLst>
              <a:ext uri="{FF2B5EF4-FFF2-40B4-BE49-F238E27FC236}">
                <a16:creationId xmlns:a16="http://schemas.microsoft.com/office/drawing/2014/main" id="{A2BFA2D0-E8E2-3F42-972E-FFC5F2867662}"/>
              </a:ext>
            </a:extLst>
          </p:cNvPr>
          <p:cNvSpPr>
            <a:spLocks noGrp="1"/>
          </p:cNvSpPr>
          <p:nvPr>
            <p:ph type="title"/>
          </p:nvPr>
        </p:nvSpPr>
        <p:spPr/>
        <p:txBody>
          <a:bodyPr>
            <a:normAutofit/>
          </a:bodyPr>
          <a:lstStyle/>
          <a:p>
            <a:r>
              <a:rPr lang="en-US" dirty="0"/>
              <a:t>Why do </a:t>
            </a:r>
            <a:r>
              <a:rPr lang="en-US" dirty="0">
                <a:solidFill>
                  <a:schemeClr val="accent1"/>
                </a:solidFill>
              </a:rPr>
              <a:t>customers</a:t>
            </a:r>
            <a:r>
              <a:rPr lang="en-US" dirty="0"/>
              <a:t> choose AWS? </a:t>
            </a:r>
          </a:p>
        </p:txBody>
      </p:sp>
      <p:grpSp>
        <p:nvGrpSpPr>
          <p:cNvPr id="109" name="Group 108">
            <a:extLst>
              <a:ext uri="{FF2B5EF4-FFF2-40B4-BE49-F238E27FC236}">
                <a16:creationId xmlns:a16="http://schemas.microsoft.com/office/drawing/2014/main" id="{8710D445-FA8C-244D-A5B9-491AC22B355F}"/>
              </a:ext>
            </a:extLst>
          </p:cNvPr>
          <p:cNvGrpSpPr/>
          <p:nvPr/>
        </p:nvGrpSpPr>
        <p:grpSpPr>
          <a:xfrm>
            <a:off x="685240" y="4780882"/>
            <a:ext cx="12716373" cy="984885"/>
            <a:chOff x="996456" y="1981537"/>
            <a:chExt cx="12716373" cy="984885"/>
          </a:xfrm>
        </p:grpSpPr>
        <p:sp>
          <p:nvSpPr>
            <p:cNvPr id="110" name="TextBox 109">
              <a:extLst>
                <a:ext uri="{FF2B5EF4-FFF2-40B4-BE49-F238E27FC236}">
                  <a16:creationId xmlns:a16="http://schemas.microsoft.com/office/drawing/2014/main" id="{81550742-851B-3648-8C08-8E6C2A68C97C}"/>
                </a:ext>
              </a:extLst>
            </p:cNvPr>
            <p:cNvSpPr txBox="1"/>
            <p:nvPr/>
          </p:nvSpPr>
          <p:spPr>
            <a:xfrm>
              <a:off x="4620275" y="1981537"/>
              <a:ext cx="9092554" cy="584775"/>
            </a:xfrm>
            <a:prstGeom prst="rect">
              <a:avLst/>
            </a:prstGeom>
            <a:noFill/>
          </p:spPr>
          <p:txBody>
            <a:bodyPr wrap="none" rtlCol="0">
              <a:spAutoFit/>
            </a:bodyPr>
            <a:lstStyle/>
            <a:p>
              <a:pPr lvl="0" defTabSz="731519" hangingPunct="0">
                <a:defRPr/>
              </a:pPr>
              <a:r>
                <a:rPr lang="en-US" sz="3200" kern="0" dirty="0">
                  <a:solidFill>
                    <a:srgbClr val="FF9900"/>
                  </a:solidFill>
                  <a:latin typeface="Amazon Ember Cd RC" panose="020B0606020204020204" pitchFamily="34" charset="0"/>
                  <a:ea typeface="Amazon Ember Cd RC" panose="020B0606020204020204" pitchFamily="34" charset="0"/>
                  <a:cs typeface="Amazon Ember Cd RC" panose="020B0606020204020204" pitchFamily="34" charset="0"/>
                  <a:sym typeface="Amazon Ember"/>
                </a:rPr>
                <a:t>Ability to focus on business differentiators, not infrastructure</a:t>
              </a:r>
            </a:p>
          </p:txBody>
        </p:sp>
        <p:sp>
          <p:nvSpPr>
            <p:cNvPr id="111" name="TextBox 110">
              <a:extLst>
                <a:ext uri="{FF2B5EF4-FFF2-40B4-BE49-F238E27FC236}">
                  <a16:creationId xmlns:a16="http://schemas.microsoft.com/office/drawing/2014/main" id="{1111E733-6EF6-CC40-B6BF-DCD9FD7A1691}"/>
                </a:ext>
              </a:extLst>
            </p:cNvPr>
            <p:cNvSpPr txBox="1"/>
            <p:nvPr/>
          </p:nvSpPr>
          <p:spPr>
            <a:xfrm>
              <a:off x="996456" y="2012315"/>
              <a:ext cx="2356735" cy="954107"/>
            </a:xfrm>
            <a:prstGeom prst="rect">
              <a:avLst/>
            </a:prstGeom>
            <a:noFill/>
          </p:spPr>
          <p:txBody>
            <a:bodyPr wrap="none" rtlCol="0">
              <a:spAutoFit/>
            </a:bodyPr>
            <a:lstStyle/>
            <a:p>
              <a:pPr defTabSz="731519" hangingPunct="0">
                <a:defRPr/>
              </a:pPr>
              <a:r>
                <a:rPr lang="en-US" sz="2800" b="1" kern="0" dirty="0">
                  <a:solidFill>
                    <a:srgbClr val="F2F3F3"/>
                  </a:solidFill>
                  <a:latin typeface="Amazon Ember Cd RC" panose="020B0606020204020204" pitchFamily="34" charset="0"/>
                  <a:ea typeface="Amazon Ember Cd RC" panose="020B0606020204020204" pitchFamily="34" charset="0"/>
                  <a:cs typeface="Amazon Ember Cd RC" panose="020B0606020204020204" pitchFamily="34" charset="0"/>
                  <a:sym typeface="Amazon Ember"/>
                </a:rPr>
                <a:t>Innovate Faster</a:t>
              </a:r>
            </a:p>
            <a:p>
              <a:pPr lvl="0" defTabSz="731519" hangingPunct="0">
                <a:defRPr/>
              </a:pPr>
              <a:endParaRPr lang="en-US" sz="2800" b="1" kern="0" dirty="0">
                <a:solidFill>
                  <a:srgbClr val="F2F3F3"/>
                </a:solidFill>
                <a:latin typeface="Amazon Ember Cd RC" panose="020B0606020204020204" pitchFamily="34" charset="0"/>
                <a:ea typeface="Amazon Ember Cd RC" panose="020B0606020204020204" pitchFamily="34" charset="0"/>
                <a:cs typeface="Amazon Ember Cd RC" panose="020B0606020204020204" pitchFamily="34" charset="0"/>
                <a:sym typeface="Amazon Ember"/>
              </a:endParaRPr>
            </a:p>
          </p:txBody>
        </p:sp>
      </p:grpSp>
      <p:sp>
        <p:nvSpPr>
          <p:cNvPr id="24" name="TextBox 23">
            <a:extLst>
              <a:ext uri="{FF2B5EF4-FFF2-40B4-BE49-F238E27FC236}">
                <a16:creationId xmlns:a16="http://schemas.microsoft.com/office/drawing/2014/main" id="{E82E7E1A-84C3-814C-B421-7EF38D62FB8A}"/>
              </a:ext>
            </a:extLst>
          </p:cNvPr>
          <p:cNvSpPr txBox="1"/>
          <p:nvPr/>
        </p:nvSpPr>
        <p:spPr>
          <a:xfrm>
            <a:off x="4284995" y="6545267"/>
            <a:ext cx="9328195" cy="584775"/>
          </a:xfrm>
          <a:prstGeom prst="rect">
            <a:avLst/>
          </a:prstGeom>
          <a:noFill/>
        </p:spPr>
        <p:txBody>
          <a:bodyPr wrap="none" rtlCol="0">
            <a:spAutoFit/>
          </a:bodyPr>
          <a:lstStyle/>
          <a:p>
            <a:pPr defTabSz="731519" hangingPunct="0">
              <a:defRPr/>
            </a:pPr>
            <a:r>
              <a:rPr lang="en-US" sz="3200" kern="0" dirty="0">
                <a:solidFill>
                  <a:srgbClr val="FF9900"/>
                </a:solidFill>
                <a:latin typeface="Amazon Ember Cd RC" panose="020B0606020204020204" pitchFamily="34" charset="0"/>
                <a:ea typeface="Amazon Ember Cd RC" panose="020B0606020204020204" pitchFamily="34" charset="0"/>
                <a:cs typeface="Amazon Ember Cd RC" panose="020B0606020204020204" pitchFamily="34" charset="0"/>
                <a:sym typeface="Amazon Ember"/>
              </a:rPr>
              <a:t>180+ fully featured services to support any cloud workload</a:t>
            </a:r>
          </a:p>
        </p:txBody>
      </p:sp>
      <p:sp>
        <p:nvSpPr>
          <p:cNvPr id="25" name="TextBox 24">
            <a:extLst>
              <a:ext uri="{FF2B5EF4-FFF2-40B4-BE49-F238E27FC236}">
                <a16:creationId xmlns:a16="http://schemas.microsoft.com/office/drawing/2014/main" id="{B84D8FA7-4F1B-9E43-A55B-207E41E55DE9}"/>
              </a:ext>
            </a:extLst>
          </p:cNvPr>
          <p:cNvSpPr txBox="1"/>
          <p:nvPr/>
        </p:nvSpPr>
        <p:spPr>
          <a:xfrm>
            <a:off x="661176" y="6576045"/>
            <a:ext cx="3634328" cy="1384995"/>
          </a:xfrm>
          <a:prstGeom prst="rect">
            <a:avLst/>
          </a:prstGeom>
          <a:noFill/>
        </p:spPr>
        <p:txBody>
          <a:bodyPr wrap="none" rtlCol="0">
            <a:spAutoFit/>
          </a:bodyPr>
          <a:lstStyle/>
          <a:p>
            <a:pPr defTabSz="731519" hangingPunct="0">
              <a:defRPr/>
            </a:pPr>
            <a:r>
              <a:rPr lang="en-US" sz="2800" b="1" kern="0" dirty="0">
                <a:solidFill>
                  <a:srgbClr val="F2F3F3"/>
                </a:solidFill>
                <a:latin typeface="Amazon Ember Cd RC" panose="020B0606020204020204" pitchFamily="34" charset="0"/>
                <a:ea typeface="Amazon Ember Cd RC" panose="020B0606020204020204" pitchFamily="34" charset="0"/>
                <a:cs typeface="Amazon Ember Cd RC" panose="020B0606020204020204" pitchFamily="34" charset="0"/>
                <a:sym typeface="Amazon Ember"/>
              </a:rPr>
              <a:t>Service Breadth &amp; Depth</a:t>
            </a:r>
          </a:p>
          <a:p>
            <a:pPr defTabSz="731519" hangingPunct="0">
              <a:defRPr/>
            </a:pPr>
            <a:endParaRPr lang="en-US" sz="2800" b="1" kern="0" dirty="0">
              <a:solidFill>
                <a:srgbClr val="F2F3F3"/>
              </a:solidFill>
              <a:latin typeface="Amazon Ember Cd RC" panose="020B0606020204020204" pitchFamily="34" charset="0"/>
              <a:ea typeface="Amazon Ember Cd RC" panose="020B0606020204020204" pitchFamily="34" charset="0"/>
              <a:cs typeface="Amazon Ember Cd RC" panose="020B0606020204020204" pitchFamily="34" charset="0"/>
              <a:sym typeface="Amazon Ember"/>
            </a:endParaRPr>
          </a:p>
          <a:p>
            <a:pPr marL="0" marR="0" lvl="0" indent="0" algn="l" defTabSz="731519" rtl="0" eaLnBrk="1" fontAlgn="auto" latinLnBrk="0" hangingPunct="0">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rgbClr val="F2F3F3"/>
              </a:solidFill>
              <a:effectLst/>
              <a:uLnTx/>
              <a:uFillTx/>
              <a:latin typeface="Amazon Ember Cd RC" panose="020B0606020204020204" pitchFamily="34" charset="0"/>
              <a:ea typeface="Amazon Ember Cd RC" panose="020B0606020204020204" pitchFamily="34" charset="0"/>
              <a:cs typeface="Amazon Ember Cd RC" panose="020B0606020204020204" pitchFamily="34" charset="0"/>
              <a:sym typeface="Amazon Ember"/>
            </a:endParaRPr>
          </a:p>
        </p:txBody>
      </p:sp>
      <p:cxnSp>
        <p:nvCxnSpPr>
          <p:cNvPr id="26" name="Straight Connector 25">
            <a:extLst>
              <a:ext uri="{FF2B5EF4-FFF2-40B4-BE49-F238E27FC236}">
                <a16:creationId xmlns:a16="http://schemas.microsoft.com/office/drawing/2014/main" id="{8A94DCFF-1D94-1143-9912-B214115BF548}"/>
              </a:ext>
            </a:extLst>
          </p:cNvPr>
          <p:cNvCxnSpPr/>
          <p:nvPr/>
        </p:nvCxnSpPr>
        <p:spPr>
          <a:xfrm>
            <a:off x="731862" y="6303062"/>
            <a:ext cx="11596669" cy="0"/>
          </a:xfrm>
          <a:prstGeom prst="line">
            <a:avLst/>
          </a:prstGeom>
          <a:ln w="19050">
            <a:solidFill>
              <a:schemeClr val="accent2"/>
            </a:solidFill>
            <a:prstDash val="sysDot"/>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2693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Industry leaders are building on AWS </a:t>
            </a:r>
          </a:p>
        </p:txBody>
      </p:sp>
      <p:sp>
        <p:nvSpPr>
          <p:cNvPr id="6" name="Rectangle 5"/>
          <p:cNvSpPr/>
          <p:nvPr/>
        </p:nvSpPr>
        <p:spPr>
          <a:xfrm>
            <a:off x="0" y="1050120"/>
            <a:ext cx="14630400" cy="623262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0" y="1050120"/>
            <a:ext cx="14630400" cy="623262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9" name="pasted-image-filtered.png" descr="pasted-image-filtered.png"/>
          <p:cNvPicPr>
            <a:picLocks noChangeAspect="1"/>
          </p:cNvPicPr>
          <p:nvPr/>
        </p:nvPicPr>
        <p:blipFill>
          <a:blip r:embed="rId3"/>
          <a:stretch>
            <a:fillRect/>
          </a:stretch>
        </p:blipFill>
        <p:spPr>
          <a:xfrm>
            <a:off x="5093291" y="5506275"/>
            <a:ext cx="1256348" cy="453080"/>
          </a:xfrm>
          <a:prstGeom prst="rect">
            <a:avLst/>
          </a:prstGeom>
          <a:ln w="12700">
            <a:miter lim="400000"/>
          </a:ln>
        </p:spPr>
      </p:pic>
      <p:pic>
        <p:nvPicPr>
          <p:cNvPr id="10" name="image100.png" descr="image100.png"/>
          <p:cNvPicPr>
            <a:picLocks noChangeAspect="1"/>
          </p:cNvPicPr>
          <p:nvPr/>
        </p:nvPicPr>
        <p:blipFill>
          <a:blip r:embed="rId4"/>
          <a:stretch>
            <a:fillRect/>
          </a:stretch>
        </p:blipFill>
        <p:spPr>
          <a:xfrm>
            <a:off x="12513418" y="4098811"/>
            <a:ext cx="783103" cy="244721"/>
          </a:xfrm>
          <a:prstGeom prst="rect">
            <a:avLst/>
          </a:prstGeom>
          <a:ln w="12700">
            <a:miter lim="400000"/>
          </a:ln>
        </p:spPr>
      </p:pic>
      <p:pic>
        <p:nvPicPr>
          <p:cNvPr id="11" name="image109.png" descr="image109.png"/>
          <p:cNvPicPr>
            <a:picLocks noChangeAspect="1"/>
          </p:cNvPicPr>
          <p:nvPr/>
        </p:nvPicPr>
        <p:blipFill>
          <a:blip r:embed="rId5"/>
          <a:stretch>
            <a:fillRect/>
          </a:stretch>
        </p:blipFill>
        <p:spPr>
          <a:xfrm>
            <a:off x="12558148" y="1953450"/>
            <a:ext cx="693643" cy="231550"/>
          </a:xfrm>
          <a:prstGeom prst="rect">
            <a:avLst/>
          </a:prstGeom>
          <a:ln w="12700">
            <a:miter lim="400000"/>
          </a:ln>
        </p:spPr>
      </p:pic>
      <p:pic>
        <p:nvPicPr>
          <p:cNvPr id="12" name="Picture 4" descr="Picture 4"/>
          <p:cNvPicPr>
            <a:picLocks noChangeAspect="1"/>
          </p:cNvPicPr>
          <p:nvPr/>
        </p:nvPicPr>
        <p:blipFill>
          <a:blip r:embed="rId6"/>
          <a:stretch>
            <a:fillRect/>
          </a:stretch>
        </p:blipFill>
        <p:spPr>
          <a:xfrm>
            <a:off x="12449547" y="2435114"/>
            <a:ext cx="910843" cy="649886"/>
          </a:xfrm>
          <a:prstGeom prst="rect">
            <a:avLst/>
          </a:prstGeom>
          <a:ln w="12700">
            <a:miter lim="400000"/>
          </a:ln>
        </p:spPr>
      </p:pic>
      <p:pic>
        <p:nvPicPr>
          <p:cNvPr id="13" name="Nippon Express.jpg" descr="Nippon Express.jpg"/>
          <p:cNvPicPr>
            <a:picLocks noChangeAspect="1"/>
          </p:cNvPicPr>
          <p:nvPr/>
        </p:nvPicPr>
        <p:blipFill>
          <a:blip r:embed="rId7"/>
          <a:stretch>
            <a:fillRect/>
          </a:stretch>
        </p:blipFill>
        <p:spPr>
          <a:xfrm>
            <a:off x="12465960" y="3418401"/>
            <a:ext cx="878019" cy="206463"/>
          </a:xfrm>
          <a:prstGeom prst="rect">
            <a:avLst/>
          </a:prstGeom>
          <a:ln w="12700">
            <a:miter lim="400000"/>
          </a:ln>
        </p:spPr>
      </p:pic>
      <p:pic>
        <p:nvPicPr>
          <p:cNvPr id="14" name="Picture 8" descr="Picture 8"/>
          <p:cNvPicPr>
            <a:picLocks noChangeAspect="1"/>
          </p:cNvPicPr>
          <p:nvPr/>
        </p:nvPicPr>
        <p:blipFill>
          <a:blip r:embed="rId8"/>
          <a:stretch>
            <a:fillRect/>
          </a:stretch>
        </p:blipFill>
        <p:spPr>
          <a:xfrm>
            <a:off x="9500179" y="5478860"/>
            <a:ext cx="401063" cy="507908"/>
          </a:xfrm>
          <a:prstGeom prst="rect">
            <a:avLst/>
          </a:prstGeom>
          <a:ln w="12700">
            <a:miter lim="400000"/>
          </a:ln>
        </p:spPr>
      </p:pic>
      <p:pic>
        <p:nvPicPr>
          <p:cNvPr id="15" name="image85.png" descr="image85.png"/>
          <p:cNvPicPr>
            <a:picLocks noChangeAspect="1"/>
          </p:cNvPicPr>
          <p:nvPr/>
        </p:nvPicPr>
        <p:blipFill>
          <a:blip r:embed="rId9"/>
          <a:stretch>
            <a:fillRect/>
          </a:stretch>
        </p:blipFill>
        <p:spPr>
          <a:xfrm>
            <a:off x="11530016" y="4808766"/>
            <a:ext cx="525381" cy="381778"/>
          </a:xfrm>
          <a:prstGeom prst="rect">
            <a:avLst/>
          </a:prstGeom>
          <a:ln w="12700">
            <a:miter lim="400000"/>
          </a:ln>
        </p:spPr>
      </p:pic>
      <p:pic>
        <p:nvPicPr>
          <p:cNvPr id="16" name="image114.png" descr="image114.png"/>
          <p:cNvPicPr>
            <a:picLocks noChangeAspect="1"/>
          </p:cNvPicPr>
          <p:nvPr/>
        </p:nvPicPr>
        <p:blipFill>
          <a:blip r:embed="rId10"/>
          <a:stretch>
            <a:fillRect/>
          </a:stretch>
        </p:blipFill>
        <p:spPr>
          <a:xfrm>
            <a:off x="10009157" y="2508892"/>
            <a:ext cx="756142" cy="502331"/>
          </a:xfrm>
          <a:prstGeom prst="rect">
            <a:avLst/>
          </a:prstGeom>
          <a:ln w="12700">
            <a:miter lim="400000"/>
          </a:ln>
        </p:spPr>
      </p:pic>
      <p:pic>
        <p:nvPicPr>
          <p:cNvPr id="17" name="pasted-image.pdf" descr="pasted-image.pdf"/>
          <p:cNvPicPr>
            <a:picLocks noChangeAspect="1"/>
          </p:cNvPicPr>
          <p:nvPr/>
        </p:nvPicPr>
        <p:blipFill>
          <a:blip r:embed="rId11"/>
          <a:stretch>
            <a:fillRect/>
          </a:stretch>
        </p:blipFill>
        <p:spPr>
          <a:xfrm>
            <a:off x="12417460" y="1335570"/>
            <a:ext cx="975018" cy="237423"/>
          </a:xfrm>
          <a:prstGeom prst="rect">
            <a:avLst/>
          </a:prstGeom>
          <a:ln w="12700">
            <a:miter lim="400000"/>
          </a:ln>
        </p:spPr>
      </p:pic>
      <p:pic>
        <p:nvPicPr>
          <p:cNvPr id="18" name="Picture 50" descr="Picture 50"/>
          <p:cNvPicPr>
            <a:picLocks noChangeAspect="1"/>
          </p:cNvPicPr>
          <p:nvPr/>
        </p:nvPicPr>
        <p:blipFill>
          <a:blip r:embed="rId12"/>
          <a:stretch>
            <a:fillRect/>
          </a:stretch>
        </p:blipFill>
        <p:spPr>
          <a:xfrm>
            <a:off x="5885324" y="6637425"/>
            <a:ext cx="1154984" cy="402069"/>
          </a:xfrm>
          <a:prstGeom prst="rect">
            <a:avLst/>
          </a:prstGeom>
          <a:ln w="12700">
            <a:miter lim="400000"/>
          </a:ln>
        </p:spPr>
      </p:pic>
      <p:pic>
        <p:nvPicPr>
          <p:cNvPr id="19" name="pasted-image.jpg" descr="pasted-image.jpg"/>
          <p:cNvPicPr>
            <a:picLocks noChangeAspect="1"/>
          </p:cNvPicPr>
          <p:nvPr/>
        </p:nvPicPr>
        <p:blipFill>
          <a:blip r:embed="rId13"/>
          <a:stretch>
            <a:fillRect/>
          </a:stretch>
        </p:blipFill>
        <p:spPr>
          <a:xfrm>
            <a:off x="10980050" y="3363600"/>
            <a:ext cx="890989" cy="316066"/>
          </a:xfrm>
          <a:prstGeom prst="rect">
            <a:avLst/>
          </a:prstGeom>
          <a:ln w="12700">
            <a:miter lim="400000"/>
          </a:ln>
        </p:spPr>
      </p:pic>
      <p:grpSp>
        <p:nvGrpSpPr>
          <p:cNvPr id="20" name="Group 12"/>
          <p:cNvGrpSpPr/>
          <p:nvPr/>
        </p:nvGrpSpPr>
        <p:grpSpPr>
          <a:xfrm>
            <a:off x="9086239" y="1882450"/>
            <a:ext cx="779675" cy="373550"/>
            <a:chOff x="0" y="0"/>
            <a:chExt cx="779674" cy="373549"/>
          </a:xfrm>
        </p:grpSpPr>
        <p:pic>
          <p:nvPicPr>
            <p:cNvPr id="21" name="pasted-image.pdf" descr="pasted-image.pdf"/>
            <p:cNvPicPr>
              <a:picLocks noChangeAspect="1"/>
            </p:cNvPicPr>
            <p:nvPr/>
          </p:nvPicPr>
          <p:blipFill>
            <a:blip r:embed="rId14"/>
            <a:stretch>
              <a:fillRect/>
            </a:stretch>
          </p:blipFill>
          <p:spPr>
            <a:xfrm>
              <a:off x="493678" y="30431"/>
              <a:ext cx="285997" cy="312685"/>
            </a:xfrm>
            <a:prstGeom prst="rect">
              <a:avLst/>
            </a:prstGeom>
            <a:ln w="12700" cap="flat">
              <a:noFill/>
              <a:miter lim="400000"/>
            </a:ln>
            <a:effectLst/>
          </p:spPr>
        </p:pic>
        <p:pic>
          <p:nvPicPr>
            <p:cNvPr id="22" name="Picture 56" descr="Picture 56"/>
            <p:cNvPicPr>
              <a:picLocks noChangeAspect="1"/>
            </p:cNvPicPr>
            <p:nvPr/>
          </p:nvPicPr>
          <p:blipFill>
            <a:blip r:embed="rId15"/>
            <a:stretch>
              <a:fillRect/>
            </a:stretch>
          </p:blipFill>
          <p:spPr>
            <a:xfrm>
              <a:off x="0" y="0"/>
              <a:ext cx="324213" cy="373550"/>
            </a:xfrm>
            <a:prstGeom prst="rect">
              <a:avLst/>
            </a:prstGeom>
            <a:ln w="12700" cap="flat">
              <a:noFill/>
              <a:miter lim="400000"/>
            </a:ln>
            <a:effectLst/>
          </p:spPr>
        </p:pic>
      </p:grpSp>
      <p:pic>
        <p:nvPicPr>
          <p:cNvPr id="23" name="Picture 14" descr="Picture 14"/>
          <p:cNvPicPr>
            <a:picLocks noChangeAspect="1"/>
          </p:cNvPicPr>
          <p:nvPr/>
        </p:nvPicPr>
        <p:blipFill>
          <a:blip r:embed="rId16"/>
          <a:stretch>
            <a:fillRect/>
          </a:stretch>
        </p:blipFill>
        <p:spPr>
          <a:xfrm>
            <a:off x="7451855" y="2547110"/>
            <a:ext cx="662501" cy="425895"/>
          </a:xfrm>
          <a:prstGeom prst="rect">
            <a:avLst/>
          </a:prstGeom>
          <a:ln w="12700">
            <a:miter lim="400000"/>
          </a:ln>
        </p:spPr>
      </p:pic>
      <p:pic>
        <p:nvPicPr>
          <p:cNvPr id="24" name="pasted-image.pdf" descr="pasted-image.pdf"/>
          <p:cNvPicPr>
            <a:picLocks noChangeAspect="1"/>
          </p:cNvPicPr>
          <p:nvPr/>
        </p:nvPicPr>
        <p:blipFill>
          <a:blip r:embed="rId17"/>
          <a:stretch>
            <a:fillRect/>
          </a:stretch>
        </p:blipFill>
        <p:spPr>
          <a:xfrm>
            <a:off x="8244281" y="3464528"/>
            <a:ext cx="905464" cy="114210"/>
          </a:xfrm>
          <a:prstGeom prst="rect">
            <a:avLst/>
          </a:prstGeom>
          <a:ln w="12700">
            <a:miter lim="400000"/>
          </a:ln>
        </p:spPr>
      </p:pic>
      <p:pic>
        <p:nvPicPr>
          <p:cNvPr id="25" name="Picture 58" descr="Picture 58"/>
          <p:cNvPicPr>
            <a:picLocks noChangeAspect="1"/>
          </p:cNvPicPr>
          <p:nvPr/>
        </p:nvPicPr>
        <p:blipFill>
          <a:blip r:embed="rId18"/>
          <a:stretch>
            <a:fillRect/>
          </a:stretch>
        </p:blipFill>
        <p:spPr>
          <a:xfrm>
            <a:off x="8689058" y="4153177"/>
            <a:ext cx="645449" cy="135990"/>
          </a:xfrm>
          <a:prstGeom prst="rect">
            <a:avLst/>
          </a:prstGeom>
          <a:ln w="12700">
            <a:miter lim="400000"/>
          </a:ln>
        </p:spPr>
      </p:pic>
      <p:pic>
        <p:nvPicPr>
          <p:cNvPr id="26" name="Picture 64" descr="Picture 64"/>
          <p:cNvPicPr>
            <a:picLocks noChangeAspect="1"/>
          </p:cNvPicPr>
          <p:nvPr/>
        </p:nvPicPr>
        <p:blipFill>
          <a:blip r:embed="rId19"/>
          <a:stretch>
            <a:fillRect/>
          </a:stretch>
        </p:blipFill>
        <p:spPr>
          <a:xfrm>
            <a:off x="9214742" y="4797661"/>
            <a:ext cx="741460" cy="403985"/>
          </a:xfrm>
          <a:prstGeom prst="rect">
            <a:avLst/>
          </a:prstGeom>
          <a:ln w="12700">
            <a:miter lim="400000"/>
          </a:ln>
        </p:spPr>
      </p:pic>
      <p:pic>
        <p:nvPicPr>
          <p:cNvPr id="27" name="Picture 12" descr="Picture 12"/>
          <p:cNvPicPr>
            <a:picLocks noChangeAspect="1"/>
          </p:cNvPicPr>
          <p:nvPr/>
        </p:nvPicPr>
        <p:blipFill>
          <a:blip r:embed="rId20"/>
          <a:stretch>
            <a:fillRect/>
          </a:stretch>
        </p:blipFill>
        <p:spPr>
          <a:xfrm>
            <a:off x="5013528" y="6191075"/>
            <a:ext cx="834119" cy="327703"/>
          </a:xfrm>
          <a:prstGeom prst="rect">
            <a:avLst/>
          </a:prstGeom>
          <a:ln w="12700">
            <a:miter lim="400000"/>
          </a:ln>
        </p:spPr>
      </p:pic>
      <p:pic>
        <p:nvPicPr>
          <p:cNvPr id="28" name="image75.png" descr="image75.png"/>
          <p:cNvPicPr>
            <a:picLocks noChangeAspect="1"/>
          </p:cNvPicPr>
          <p:nvPr/>
        </p:nvPicPr>
        <p:blipFill>
          <a:blip r:embed="rId21"/>
          <a:stretch>
            <a:fillRect/>
          </a:stretch>
        </p:blipFill>
        <p:spPr>
          <a:xfrm>
            <a:off x="8653163" y="2637696"/>
            <a:ext cx="817187" cy="244721"/>
          </a:xfrm>
          <a:prstGeom prst="rect">
            <a:avLst/>
          </a:prstGeom>
          <a:ln w="12700">
            <a:miter lim="400000"/>
          </a:ln>
        </p:spPr>
      </p:pic>
      <p:pic>
        <p:nvPicPr>
          <p:cNvPr id="29" name="Tokyo Stock Exchange.gif" descr="Tokyo Stock Exchange.gif"/>
          <p:cNvPicPr>
            <a:picLocks noChangeAspect="1"/>
          </p:cNvPicPr>
          <p:nvPr/>
        </p:nvPicPr>
        <p:blipFill>
          <a:blip r:embed="rId22"/>
          <a:stretch>
            <a:fillRect/>
          </a:stretch>
        </p:blipFill>
        <p:spPr>
          <a:xfrm>
            <a:off x="9744665" y="3196689"/>
            <a:ext cx="640464" cy="649886"/>
          </a:xfrm>
          <a:prstGeom prst="rect">
            <a:avLst/>
          </a:prstGeom>
          <a:ln w="12700">
            <a:miter lim="400000"/>
          </a:ln>
        </p:spPr>
      </p:pic>
      <p:pic>
        <p:nvPicPr>
          <p:cNvPr id="30" name="Picture 18" descr="Picture 18"/>
          <p:cNvPicPr>
            <a:picLocks noChangeAspect="1"/>
          </p:cNvPicPr>
          <p:nvPr/>
        </p:nvPicPr>
        <p:blipFill>
          <a:blip r:embed="rId23"/>
          <a:stretch>
            <a:fillRect/>
          </a:stretch>
        </p:blipFill>
        <p:spPr>
          <a:xfrm>
            <a:off x="11304106" y="2541111"/>
            <a:ext cx="606636" cy="437891"/>
          </a:xfrm>
          <a:prstGeom prst="rect">
            <a:avLst/>
          </a:prstGeom>
          <a:ln w="12700">
            <a:miter lim="400000"/>
          </a:ln>
        </p:spPr>
      </p:pic>
      <p:pic>
        <p:nvPicPr>
          <p:cNvPr id="31" name="Picture 44" descr="Picture 44"/>
          <p:cNvPicPr>
            <a:picLocks noChangeAspect="1"/>
          </p:cNvPicPr>
          <p:nvPr/>
        </p:nvPicPr>
        <p:blipFill>
          <a:blip r:embed="rId24"/>
          <a:stretch>
            <a:fillRect/>
          </a:stretch>
        </p:blipFill>
        <p:spPr>
          <a:xfrm>
            <a:off x="9874407" y="4067821"/>
            <a:ext cx="723946" cy="306702"/>
          </a:xfrm>
          <a:prstGeom prst="rect">
            <a:avLst/>
          </a:prstGeom>
          <a:ln w="12700">
            <a:miter lim="400000"/>
          </a:ln>
        </p:spPr>
      </p:pic>
      <p:pic>
        <p:nvPicPr>
          <p:cNvPr id="32" name="Picture 6" descr="Picture 6"/>
          <p:cNvPicPr>
            <a:picLocks noChangeAspect="1"/>
          </p:cNvPicPr>
          <p:nvPr/>
        </p:nvPicPr>
        <p:blipFill>
          <a:blip r:embed="rId25"/>
          <a:stretch>
            <a:fillRect/>
          </a:stretch>
        </p:blipFill>
        <p:spPr>
          <a:xfrm>
            <a:off x="10401990" y="5436756"/>
            <a:ext cx="958915" cy="592117"/>
          </a:xfrm>
          <a:prstGeom prst="rect">
            <a:avLst/>
          </a:prstGeom>
          <a:ln w="12700">
            <a:miter lim="400000"/>
          </a:ln>
        </p:spPr>
      </p:pic>
      <p:pic>
        <p:nvPicPr>
          <p:cNvPr id="33" name="image80.png" descr="image80.png"/>
          <p:cNvPicPr>
            <a:picLocks noChangeAspect="1"/>
          </p:cNvPicPr>
          <p:nvPr/>
        </p:nvPicPr>
        <p:blipFill>
          <a:blip r:embed="rId26"/>
          <a:stretch>
            <a:fillRect/>
          </a:stretch>
        </p:blipFill>
        <p:spPr>
          <a:xfrm>
            <a:off x="4982281" y="2011540"/>
            <a:ext cx="793153" cy="115371"/>
          </a:xfrm>
          <a:prstGeom prst="rect">
            <a:avLst/>
          </a:prstGeom>
          <a:ln w="12700">
            <a:miter lim="400000"/>
          </a:ln>
        </p:spPr>
      </p:pic>
      <p:pic>
        <p:nvPicPr>
          <p:cNvPr id="34" name="image81.png" descr="image81.png"/>
          <p:cNvPicPr>
            <a:picLocks noChangeAspect="1"/>
          </p:cNvPicPr>
          <p:nvPr/>
        </p:nvPicPr>
        <p:blipFill>
          <a:blip r:embed="rId27"/>
          <a:stretch>
            <a:fillRect/>
          </a:stretch>
        </p:blipFill>
        <p:spPr>
          <a:xfrm>
            <a:off x="3845669" y="5675210"/>
            <a:ext cx="746872" cy="115209"/>
          </a:xfrm>
          <a:prstGeom prst="rect">
            <a:avLst/>
          </a:prstGeom>
          <a:ln w="12700">
            <a:miter lim="400000"/>
          </a:ln>
        </p:spPr>
      </p:pic>
      <p:pic>
        <p:nvPicPr>
          <p:cNvPr id="35" name="image82.png" descr="image82.png"/>
          <p:cNvPicPr>
            <a:picLocks noChangeAspect="1"/>
          </p:cNvPicPr>
          <p:nvPr/>
        </p:nvPicPr>
        <p:blipFill>
          <a:blip r:embed="rId28"/>
          <a:stretch>
            <a:fillRect/>
          </a:stretch>
        </p:blipFill>
        <p:spPr>
          <a:xfrm>
            <a:off x="6185170" y="4851598"/>
            <a:ext cx="481181" cy="296111"/>
          </a:xfrm>
          <a:prstGeom prst="rect">
            <a:avLst/>
          </a:prstGeom>
          <a:ln w="12700">
            <a:miter lim="400000"/>
          </a:ln>
        </p:spPr>
      </p:pic>
      <p:pic>
        <p:nvPicPr>
          <p:cNvPr id="36" name="image84.png" descr="image84.png"/>
          <p:cNvPicPr>
            <a:picLocks noChangeAspect="1"/>
          </p:cNvPicPr>
          <p:nvPr/>
        </p:nvPicPr>
        <p:blipFill>
          <a:blip r:embed="rId29"/>
          <a:stretch>
            <a:fillRect/>
          </a:stretch>
        </p:blipFill>
        <p:spPr>
          <a:xfrm>
            <a:off x="5869732" y="3431197"/>
            <a:ext cx="544243" cy="180872"/>
          </a:xfrm>
          <a:prstGeom prst="rect">
            <a:avLst/>
          </a:prstGeom>
          <a:ln w="12700">
            <a:miter lim="400000"/>
          </a:ln>
        </p:spPr>
      </p:pic>
      <p:pic>
        <p:nvPicPr>
          <p:cNvPr id="37" name="image271.png" descr="image271.png"/>
          <p:cNvPicPr>
            <a:picLocks noChangeAspect="1"/>
          </p:cNvPicPr>
          <p:nvPr/>
        </p:nvPicPr>
        <p:blipFill>
          <a:blip r:embed="rId30"/>
          <a:stretch>
            <a:fillRect/>
          </a:stretch>
        </p:blipFill>
        <p:spPr>
          <a:xfrm>
            <a:off x="9353397" y="6762235"/>
            <a:ext cx="959449" cy="212999"/>
          </a:xfrm>
          <a:prstGeom prst="rect">
            <a:avLst/>
          </a:prstGeom>
          <a:ln w="12700">
            <a:miter lim="400000"/>
          </a:ln>
        </p:spPr>
      </p:pic>
      <p:pic>
        <p:nvPicPr>
          <p:cNvPr id="38" name="Picture 34" descr="Picture 34"/>
          <p:cNvPicPr>
            <a:picLocks noChangeAspect="1"/>
          </p:cNvPicPr>
          <p:nvPr/>
        </p:nvPicPr>
        <p:blipFill>
          <a:blip r:embed="rId31"/>
          <a:stretch>
            <a:fillRect/>
          </a:stretch>
        </p:blipFill>
        <p:spPr>
          <a:xfrm>
            <a:off x="4558127" y="4079404"/>
            <a:ext cx="810091" cy="283533"/>
          </a:xfrm>
          <a:prstGeom prst="rect">
            <a:avLst/>
          </a:prstGeom>
          <a:ln w="12700">
            <a:miter lim="400000"/>
          </a:ln>
        </p:spPr>
      </p:pic>
      <p:pic>
        <p:nvPicPr>
          <p:cNvPr id="39" name="image113.png" descr="image113.png"/>
          <p:cNvPicPr>
            <a:picLocks noChangeAspect="1"/>
          </p:cNvPicPr>
          <p:nvPr/>
        </p:nvPicPr>
        <p:blipFill>
          <a:blip r:embed="rId32"/>
          <a:stretch>
            <a:fillRect/>
          </a:stretch>
        </p:blipFill>
        <p:spPr>
          <a:xfrm>
            <a:off x="7008896" y="3269808"/>
            <a:ext cx="640464" cy="503649"/>
          </a:xfrm>
          <a:prstGeom prst="rect">
            <a:avLst/>
          </a:prstGeom>
          <a:ln w="12700">
            <a:miter lim="400000"/>
          </a:ln>
        </p:spPr>
      </p:pic>
      <p:pic>
        <p:nvPicPr>
          <p:cNvPr id="40" name="pasted-image.jpg" descr="pasted-image.jpg"/>
          <p:cNvPicPr>
            <a:picLocks noChangeAspect="1"/>
          </p:cNvPicPr>
          <p:nvPr/>
        </p:nvPicPr>
        <p:blipFill>
          <a:blip r:embed="rId33"/>
          <a:stretch>
            <a:fillRect/>
          </a:stretch>
        </p:blipFill>
        <p:spPr>
          <a:xfrm>
            <a:off x="5918349" y="2606729"/>
            <a:ext cx="994699" cy="306658"/>
          </a:xfrm>
          <a:prstGeom prst="rect">
            <a:avLst/>
          </a:prstGeom>
          <a:ln w="12700">
            <a:miter lim="400000"/>
          </a:ln>
        </p:spPr>
      </p:pic>
      <p:pic>
        <p:nvPicPr>
          <p:cNvPr id="41" name="Picture 46" descr="Picture 46"/>
          <p:cNvPicPr>
            <a:picLocks noChangeAspect="1"/>
          </p:cNvPicPr>
          <p:nvPr/>
        </p:nvPicPr>
        <p:blipFill>
          <a:blip r:embed="rId34"/>
          <a:stretch>
            <a:fillRect/>
          </a:stretch>
        </p:blipFill>
        <p:spPr>
          <a:xfrm>
            <a:off x="8134771" y="4754252"/>
            <a:ext cx="553539" cy="490805"/>
          </a:xfrm>
          <a:prstGeom prst="rect">
            <a:avLst/>
          </a:prstGeom>
          <a:ln w="12700">
            <a:miter lim="400000"/>
          </a:ln>
        </p:spPr>
      </p:pic>
      <p:pic>
        <p:nvPicPr>
          <p:cNvPr id="42" name="Picture 35" descr="Picture 35"/>
          <p:cNvPicPr>
            <a:picLocks noChangeAspect="1"/>
          </p:cNvPicPr>
          <p:nvPr/>
        </p:nvPicPr>
        <p:blipFill>
          <a:blip r:embed="rId35"/>
          <a:stretch>
            <a:fillRect/>
          </a:stretch>
        </p:blipFill>
        <p:spPr>
          <a:xfrm>
            <a:off x="7222925" y="4144547"/>
            <a:ext cx="926232" cy="153250"/>
          </a:xfrm>
          <a:prstGeom prst="rect">
            <a:avLst/>
          </a:prstGeom>
          <a:ln w="12700">
            <a:miter lim="400000"/>
          </a:ln>
        </p:spPr>
      </p:pic>
      <p:pic>
        <p:nvPicPr>
          <p:cNvPr id="43" name="image97.png" descr="image97.png"/>
          <p:cNvPicPr>
            <a:picLocks noChangeAspect="1"/>
          </p:cNvPicPr>
          <p:nvPr/>
        </p:nvPicPr>
        <p:blipFill>
          <a:blip r:embed="rId36"/>
          <a:stretch>
            <a:fillRect/>
          </a:stretch>
        </p:blipFill>
        <p:spPr>
          <a:xfrm>
            <a:off x="4878234" y="3274433"/>
            <a:ext cx="396577" cy="494400"/>
          </a:xfrm>
          <a:prstGeom prst="rect">
            <a:avLst/>
          </a:prstGeom>
          <a:ln w="12700">
            <a:miter lim="400000"/>
          </a:ln>
        </p:spPr>
      </p:pic>
      <p:pic>
        <p:nvPicPr>
          <p:cNvPr id="44" name="Picture 38" descr="Picture 38"/>
          <p:cNvPicPr>
            <a:picLocks noChangeAspect="1"/>
          </p:cNvPicPr>
          <p:nvPr/>
        </p:nvPicPr>
        <p:blipFill>
          <a:blip r:embed="rId37"/>
          <a:stretch>
            <a:fillRect/>
          </a:stretch>
        </p:blipFill>
        <p:spPr>
          <a:xfrm>
            <a:off x="7852512" y="1986075"/>
            <a:ext cx="674646" cy="166301"/>
          </a:xfrm>
          <a:prstGeom prst="rect">
            <a:avLst/>
          </a:prstGeom>
          <a:ln w="12700">
            <a:miter lim="400000"/>
          </a:ln>
        </p:spPr>
      </p:pic>
      <p:pic>
        <p:nvPicPr>
          <p:cNvPr id="45" name="Picture 62" descr="Picture 62"/>
          <p:cNvPicPr>
            <a:picLocks noChangeAspect="1"/>
          </p:cNvPicPr>
          <p:nvPr/>
        </p:nvPicPr>
        <p:blipFill>
          <a:blip r:embed="rId38"/>
          <a:stretch>
            <a:fillRect/>
          </a:stretch>
        </p:blipFill>
        <p:spPr>
          <a:xfrm>
            <a:off x="7192784" y="4793267"/>
            <a:ext cx="415556" cy="412773"/>
          </a:xfrm>
          <a:prstGeom prst="rect">
            <a:avLst/>
          </a:prstGeom>
          <a:ln w="12700">
            <a:miter lim="400000"/>
          </a:ln>
        </p:spPr>
      </p:pic>
      <p:pic>
        <p:nvPicPr>
          <p:cNvPr id="46" name="image270.jpg" descr="image270.jpg"/>
          <p:cNvPicPr>
            <a:picLocks noChangeAspect="1"/>
          </p:cNvPicPr>
          <p:nvPr/>
        </p:nvPicPr>
        <p:blipFill>
          <a:blip r:embed="rId39"/>
          <a:stretch>
            <a:fillRect/>
          </a:stretch>
        </p:blipFill>
        <p:spPr>
          <a:xfrm>
            <a:off x="6428811" y="6306010"/>
            <a:ext cx="761405" cy="143502"/>
          </a:xfrm>
          <a:prstGeom prst="rect">
            <a:avLst/>
          </a:prstGeom>
          <a:ln w="12700">
            <a:miter lim="400000"/>
          </a:ln>
        </p:spPr>
      </p:pic>
      <p:pic>
        <p:nvPicPr>
          <p:cNvPr id="47" name="image62.png" descr="image62.png"/>
          <p:cNvPicPr>
            <a:picLocks noChangeAspect="1"/>
          </p:cNvPicPr>
          <p:nvPr/>
        </p:nvPicPr>
        <p:blipFill>
          <a:blip r:embed="rId40"/>
          <a:stretch>
            <a:fillRect/>
          </a:stretch>
        </p:blipFill>
        <p:spPr>
          <a:xfrm>
            <a:off x="3967548" y="4783142"/>
            <a:ext cx="496150" cy="433026"/>
          </a:xfrm>
          <a:prstGeom prst="rect">
            <a:avLst/>
          </a:prstGeom>
          <a:ln w="12700">
            <a:miter lim="400000"/>
          </a:ln>
        </p:spPr>
      </p:pic>
      <p:pic>
        <p:nvPicPr>
          <p:cNvPr id="48" name="image63.png" descr="image63.png"/>
          <p:cNvPicPr>
            <a:picLocks noChangeAspect="1"/>
          </p:cNvPicPr>
          <p:nvPr/>
        </p:nvPicPr>
        <p:blipFill>
          <a:blip r:embed="rId41"/>
          <a:stretch>
            <a:fillRect/>
          </a:stretch>
        </p:blipFill>
        <p:spPr>
          <a:xfrm>
            <a:off x="3625208" y="3357105"/>
            <a:ext cx="658104" cy="329053"/>
          </a:xfrm>
          <a:prstGeom prst="rect">
            <a:avLst/>
          </a:prstGeom>
          <a:ln w="12700">
            <a:miter lim="400000"/>
          </a:ln>
        </p:spPr>
      </p:pic>
      <p:pic>
        <p:nvPicPr>
          <p:cNvPr id="49" name="image65.png" descr="image65.png"/>
          <p:cNvPicPr>
            <a:picLocks noChangeAspect="1"/>
          </p:cNvPicPr>
          <p:nvPr/>
        </p:nvPicPr>
        <p:blipFill>
          <a:blip r:embed="rId42"/>
          <a:stretch>
            <a:fillRect/>
          </a:stretch>
        </p:blipFill>
        <p:spPr>
          <a:xfrm>
            <a:off x="3682350" y="6285610"/>
            <a:ext cx="664107" cy="157597"/>
          </a:xfrm>
          <a:prstGeom prst="rect">
            <a:avLst/>
          </a:prstGeom>
          <a:ln w="12700">
            <a:miter lim="400000"/>
          </a:ln>
        </p:spPr>
      </p:pic>
      <p:pic>
        <p:nvPicPr>
          <p:cNvPr id="50" name="Picture 14" descr="Picture 14"/>
          <p:cNvPicPr>
            <a:picLocks noChangeAspect="1"/>
          </p:cNvPicPr>
          <p:nvPr/>
        </p:nvPicPr>
        <p:blipFill>
          <a:blip r:embed="rId43"/>
          <a:stretch>
            <a:fillRect/>
          </a:stretch>
        </p:blipFill>
        <p:spPr>
          <a:xfrm>
            <a:off x="10959328" y="6814271"/>
            <a:ext cx="821826" cy="105970"/>
          </a:xfrm>
          <a:prstGeom prst="rect">
            <a:avLst/>
          </a:prstGeom>
          <a:ln w="12700">
            <a:miter lim="400000"/>
          </a:ln>
        </p:spPr>
      </p:pic>
      <p:pic>
        <p:nvPicPr>
          <p:cNvPr id="51" name="Picture 24" descr="Picture 24"/>
          <p:cNvPicPr>
            <a:picLocks noChangeAspect="1"/>
          </p:cNvPicPr>
          <p:nvPr/>
        </p:nvPicPr>
        <p:blipFill>
          <a:blip r:embed="rId44"/>
          <a:stretch>
            <a:fillRect/>
          </a:stretch>
        </p:blipFill>
        <p:spPr>
          <a:xfrm>
            <a:off x="12513418" y="6790900"/>
            <a:ext cx="993249" cy="152713"/>
          </a:xfrm>
          <a:prstGeom prst="rect">
            <a:avLst/>
          </a:prstGeom>
          <a:ln w="12700">
            <a:miter lim="400000"/>
          </a:ln>
        </p:spPr>
      </p:pic>
      <p:pic>
        <p:nvPicPr>
          <p:cNvPr id="52" name="image93.png" descr="image93.png"/>
          <p:cNvPicPr>
            <a:picLocks noChangeAspect="1"/>
          </p:cNvPicPr>
          <p:nvPr/>
        </p:nvPicPr>
        <p:blipFill>
          <a:blip r:embed="rId45"/>
          <a:stretch>
            <a:fillRect/>
          </a:stretch>
        </p:blipFill>
        <p:spPr>
          <a:xfrm>
            <a:off x="2491692" y="4943092"/>
            <a:ext cx="949424" cy="113125"/>
          </a:xfrm>
          <a:prstGeom prst="rect">
            <a:avLst/>
          </a:prstGeom>
          <a:ln w="12700">
            <a:miter lim="400000"/>
          </a:ln>
        </p:spPr>
      </p:pic>
      <p:pic>
        <p:nvPicPr>
          <p:cNvPr id="53" name="Picture 6" descr="Picture 6"/>
          <p:cNvPicPr>
            <a:picLocks noChangeAspect="1"/>
          </p:cNvPicPr>
          <p:nvPr/>
        </p:nvPicPr>
        <p:blipFill>
          <a:blip r:embed="rId46"/>
          <a:stretch>
            <a:fillRect/>
          </a:stretch>
        </p:blipFill>
        <p:spPr>
          <a:xfrm>
            <a:off x="2435573" y="1807905"/>
            <a:ext cx="631110" cy="522639"/>
          </a:xfrm>
          <a:prstGeom prst="rect">
            <a:avLst/>
          </a:prstGeom>
          <a:ln w="12700">
            <a:miter lim="400000"/>
          </a:ln>
        </p:spPr>
      </p:pic>
      <p:pic>
        <p:nvPicPr>
          <p:cNvPr id="54" name="Picture 8" descr="Picture 8"/>
          <p:cNvPicPr>
            <a:picLocks noChangeAspect="1"/>
          </p:cNvPicPr>
          <p:nvPr/>
        </p:nvPicPr>
        <p:blipFill>
          <a:blip r:embed="rId47"/>
          <a:stretch>
            <a:fillRect/>
          </a:stretch>
        </p:blipFill>
        <p:spPr>
          <a:xfrm>
            <a:off x="2505649" y="3228488"/>
            <a:ext cx="524638" cy="586289"/>
          </a:xfrm>
          <a:prstGeom prst="rect">
            <a:avLst/>
          </a:prstGeom>
          <a:ln w="12700">
            <a:miter lim="400000"/>
          </a:ln>
        </p:spPr>
      </p:pic>
      <p:pic>
        <p:nvPicPr>
          <p:cNvPr id="55" name="Picture 10" descr="Picture 10"/>
          <p:cNvPicPr>
            <a:picLocks noChangeAspect="1"/>
          </p:cNvPicPr>
          <p:nvPr/>
        </p:nvPicPr>
        <p:blipFill>
          <a:blip r:embed="rId48"/>
          <a:stretch>
            <a:fillRect/>
          </a:stretch>
        </p:blipFill>
        <p:spPr>
          <a:xfrm>
            <a:off x="2393226" y="4044339"/>
            <a:ext cx="586921" cy="353665"/>
          </a:xfrm>
          <a:prstGeom prst="rect">
            <a:avLst/>
          </a:prstGeom>
          <a:ln w="12700">
            <a:miter lim="400000"/>
          </a:ln>
        </p:spPr>
      </p:pic>
      <p:pic>
        <p:nvPicPr>
          <p:cNvPr id="56" name="Picture 12" descr="Picture 12"/>
          <p:cNvPicPr>
            <a:picLocks noChangeAspect="1"/>
          </p:cNvPicPr>
          <p:nvPr/>
        </p:nvPicPr>
        <p:blipFill>
          <a:blip r:embed="rId49"/>
          <a:stretch>
            <a:fillRect/>
          </a:stretch>
        </p:blipFill>
        <p:spPr>
          <a:xfrm>
            <a:off x="2440030" y="6069333"/>
            <a:ext cx="822476" cy="616857"/>
          </a:xfrm>
          <a:prstGeom prst="rect">
            <a:avLst/>
          </a:prstGeom>
          <a:ln w="12700">
            <a:miter lim="400000"/>
          </a:ln>
        </p:spPr>
      </p:pic>
      <p:pic>
        <p:nvPicPr>
          <p:cNvPr id="57" name="image76.png" descr="image76.png"/>
          <p:cNvPicPr>
            <a:picLocks noChangeAspect="1"/>
          </p:cNvPicPr>
          <p:nvPr/>
        </p:nvPicPr>
        <p:blipFill>
          <a:blip r:embed="rId50"/>
          <a:stretch>
            <a:fillRect/>
          </a:stretch>
        </p:blipFill>
        <p:spPr>
          <a:xfrm>
            <a:off x="1169270" y="5652332"/>
            <a:ext cx="729694" cy="160963"/>
          </a:xfrm>
          <a:prstGeom prst="rect">
            <a:avLst/>
          </a:prstGeom>
          <a:ln w="12700">
            <a:miter lim="400000"/>
          </a:ln>
        </p:spPr>
      </p:pic>
      <p:pic>
        <p:nvPicPr>
          <p:cNvPr id="58" name="image77.png" descr="image77.png"/>
          <p:cNvPicPr>
            <a:picLocks noChangeAspect="1"/>
          </p:cNvPicPr>
          <p:nvPr/>
        </p:nvPicPr>
        <p:blipFill>
          <a:blip r:embed="rId51"/>
          <a:stretch>
            <a:fillRect/>
          </a:stretch>
        </p:blipFill>
        <p:spPr>
          <a:xfrm>
            <a:off x="1157505" y="3446603"/>
            <a:ext cx="753223" cy="150058"/>
          </a:xfrm>
          <a:prstGeom prst="rect">
            <a:avLst/>
          </a:prstGeom>
          <a:ln w="12700">
            <a:miter lim="400000"/>
          </a:ln>
        </p:spPr>
      </p:pic>
      <p:pic>
        <p:nvPicPr>
          <p:cNvPr id="59" name="image78.png" descr="image78.png"/>
          <p:cNvPicPr>
            <a:picLocks noChangeAspect="1"/>
          </p:cNvPicPr>
          <p:nvPr/>
        </p:nvPicPr>
        <p:blipFill>
          <a:blip r:embed="rId52"/>
          <a:stretch>
            <a:fillRect/>
          </a:stretch>
        </p:blipFill>
        <p:spPr>
          <a:xfrm>
            <a:off x="1191744" y="1987082"/>
            <a:ext cx="684748" cy="164288"/>
          </a:xfrm>
          <a:prstGeom prst="rect">
            <a:avLst/>
          </a:prstGeom>
          <a:ln w="12700">
            <a:miter lim="400000"/>
          </a:ln>
        </p:spPr>
      </p:pic>
      <p:pic>
        <p:nvPicPr>
          <p:cNvPr id="60" name="1000px-Intuit_Logo.svg[1].png" descr="1000px-Intuit_Logo.svg[1].png"/>
          <p:cNvPicPr>
            <a:picLocks noChangeAspect="1"/>
          </p:cNvPicPr>
          <p:nvPr/>
        </p:nvPicPr>
        <p:blipFill>
          <a:blip r:embed="rId53"/>
          <a:stretch>
            <a:fillRect/>
          </a:stretch>
        </p:blipFill>
        <p:spPr>
          <a:xfrm>
            <a:off x="1214908" y="4127643"/>
            <a:ext cx="638419" cy="187057"/>
          </a:xfrm>
          <a:prstGeom prst="rect">
            <a:avLst/>
          </a:prstGeom>
          <a:ln w="12700">
            <a:miter lim="400000"/>
          </a:ln>
        </p:spPr>
      </p:pic>
      <p:pic>
        <p:nvPicPr>
          <p:cNvPr id="61" name="Picture 2" descr="Picture 2"/>
          <p:cNvPicPr>
            <a:picLocks noChangeAspect="1"/>
          </p:cNvPicPr>
          <p:nvPr/>
        </p:nvPicPr>
        <p:blipFill>
          <a:blip r:embed="rId54"/>
          <a:srcRect l="14518" t="25878" r="12738" b="30033"/>
          <a:stretch>
            <a:fillRect/>
          </a:stretch>
        </p:blipFill>
        <p:spPr>
          <a:xfrm>
            <a:off x="1214907" y="2622433"/>
            <a:ext cx="681240" cy="275247"/>
          </a:xfrm>
          <a:prstGeom prst="rect">
            <a:avLst/>
          </a:prstGeom>
          <a:ln w="12700">
            <a:miter lim="400000"/>
          </a:ln>
        </p:spPr>
      </p:pic>
      <p:pic>
        <p:nvPicPr>
          <p:cNvPr id="62" name="Picture 54" descr="Picture 54"/>
          <p:cNvPicPr>
            <a:picLocks noChangeAspect="1"/>
          </p:cNvPicPr>
          <p:nvPr/>
        </p:nvPicPr>
        <p:blipFill>
          <a:blip r:embed="rId55"/>
          <a:stretch>
            <a:fillRect/>
          </a:stretch>
        </p:blipFill>
        <p:spPr>
          <a:xfrm>
            <a:off x="1105062" y="6206073"/>
            <a:ext cx="858110" cy="343375"/>
          </a:xfrm>
          <a:prstGeom prst="rect">
            <a:avLst/>
          </a:prstGeom>
          <a:ln w="12700">
            <a:miter lim="400000"/>
          </a:ln>
        </p:spPr>
      </p:pic>
      <p:pic>
        <p:nvPicPr>
          <p:cNvPr id="63" name="Picture 4" descr="Picture 4"/>
          <p:cNvPicPr>
            <a:picLocks noChangeAspect="1"/>
          </p:cNvPicPr>
          <p:nvPr/>
        </p:nvPicPr>
        <p:blipFill>
          <a:blip r:embed="rId56"/>
          <a:stretch>
            <a:fillRect/>
          </a:stretch>
        </p:blipFill>
        <p:spPr>
          <a:xfrm>
            <a:off x="1102975" y="4849764"/>
            <a:ext cx="862285" cy="299779"/>
          </a:xfrm>
          <a:prstGeom prst="rect">
            <a:avLst/>
          </a:prstGeom>
          <a:ln w="12700">
            <a:miter lim="400000"/>
          </a:ln>
        </p:spPr>
      </p:pic>
      <p:pic>
        <p:nvPicPr>
          <p:cNvPr id="64" name="image107.png" descr="image107.png"/>
          <p:cNvPicPr>
            <a:picLocks noChangeAspect="1"/>
          </p:cNvPicPr>
          <p:nvPr/>
        </p:nvPicPr>
        <p:blipFill>
          <a:blip r:embed="rId57"/>
          <a:stretch>
            <a:fillRect/>
          </a:stretch>
        </p:blipFill>
        <p:spPr>
          <a:xfrm>
            <a:off x="3520047" y="4072592"/>
            <a:ext cx="498180" cy="297159"/>
          </a:xfrm>
          <a:prstGeom prst="rect">
            <a:avLst/>
          </a:prstGeom>
          <a:ln w="12700">
            <a:miter lim="400000"/>
          </a:ln>
        </p:spPr>
      </p:pic>
      <p:pic>
        <p:nvPicPr>
          <p:cNvPr id="65" name="image108.png" descr="image108.png"/>
          <p:cNvPicPr>
            <a:picLocks noChangeAspect="1"/>
          </p:cNvPicPr>
          <p:nvPr/>
        </p:nvPicPr>
        <p:blipFill>
          <a:blip r:embed="rId58"/>
          <a:stretch>
            <a:fillRect/>
          </a:stretch>
        </p:blipFill>
        <p:spPr>
          <a:xfrm>
            <a:off x="4990129" y="4931919"/>
            <a:ext cx="668609" cy="135472"/>
          </a:xfrm>
          <a:prstGeom prst="rect">
            <a:avLst/>
          </a:prstGeom>
          <a:ln w="12700">
            <a:miter lim="400000"/>
          </a:ln>
        </p:spPr>
      </p:pic>
      <p:pic>
        <p:nvPicPr>
          <p:cNvPr id="66" name="image110.png" descr="image110.png"/>
          <p:cNvPicPr>
            <a:picLocks noChangeAspect="1"/>
          </p:cNvPicPr>
          <p:nvPr/>
        </p:nvPicPr>
        <p:blipFill>
          <a:blip r:embed="rId59"/>
          <a:stretch>
            <a:fillRect/>
          </a:stretch>
        </p:blipFill>
        <p:spPr>
          <a:xfrm>
            <a:off x="4690195" y="2637352"/>
            <a:ext cx="689348" cy="245409"/>
          </a:xfrm>
          <a:prstGeom prst="rect">
            <a:avLst/>
          </a:prstGeom>
          <a:ln w="12700">
            <a:miter lim="400000"/>
          </a:ln>
        </p:spPr>
      </p:pic>
      <p:pic>
        <p:nvPicPr>
          <p:cNvPr id="67" name="Picture 30" descr="Picture 30"/>
          <p:cNvPicPr>
            <a:picLocks noChangeAspect="1"/>
          </p:cNvPicPr>
          <p:nvPr/>
        </p:nvPicPr>
        <p:blipFill>
          <a:blip r:embed="rId60"/>
          <a:stretch>
            <a:fillRect/>
          </a:stretch>
        </p:blipFill>
        <p:spPr>
          <a:xfrm>
            <a:off x="3625763" y="1995177"/>
            <a:ext cx="797436" cy="148097"/>
          </a:xfrm>
          <a:prstGeom prst="rect">
            <a:avLst/>
          </a:prstGeom>
          <a:ln w="12700">
            <a:miter lim="400000"/>
          </a:ln>
        </p:spPr>
      </p:pic>
      <p:pic>
        <p:nvPicPr>
          <p:cNvPr id="68" name="image256.jpg" descr="image256.jpg"/>
          <p:cNvPicPr>
            <a:picLocks noChangeAspect="1"/>
          </p:cNvPicPr>
          <p:nvPr/>
        </p:nvPicPr>
        <p:blipFill>
          <a:blip r:embed="rId61"/>
          <a:stretch>
            <a:fillRect/>
          </a:stretch>
        </p:blipFill>
        <p:spPr>
          <a:xfrm>
            <a:off x="7655800" y="6678563"/>
            <a:ext cx="551419" cy="289579"/>
          </a:xfrm>
          <a:prstGeom prst="rect">
            <a:avLst/>
          </a:prstGeom>
          <a:ln w="12700">
            <a:miter lim="400000"/>
          </a:ln>
        </p:spPr>
      </p:pic>
      <p:pic>
        <p:nvPicPr>
          <p:cNvPr id="69" name="Picture 2" descr="Picture 2"/>
          <p:cNvPicPr>
            <a:picLocks noChangeAspect="1"/>
          </p:cNvPicPr>
          <p:nvPr/>
        </p:nvPicPr>
        <p:blipFill>
          <a:blip r:embed="rId62"/>
          <a:stretch>
            <a:fillRect/>
          </a:stretch>
        </p:blipFill>
        <p:spPr>
          <a:xfrm>
            <a:off x="2399714" y="5649900"/>
            <a:ext cx="945206" cy="165827"/>
          </a:xfrm>
          <a:prstGeom prst="rect">
            <a:avLst/>
          </a:prstGeom>
          <a:ln w="12700">
            <a:miter lim="400000"/>
          </a:ln>
        </p:spPr>
      </p:pic>
      <p:pic>
        <p:nvPicPr>
          <p:cNvPr id="70" name="Picture 63" descr="Picture 63"/>
          <p:cNvPicPr>
            <a:picLocks noChangeAspect="1"/>
          </p:cNvPicPr>
          <p:nvPr/>
        </p:nvPicPr>
        <p:blipFill>
          <a:blip r:embed="rId63"/>
          <a:stretch>
            <a:fillRect/>
          </a:stretch>
        </p:blipFill>
        <p:spPr>
          <a:xfrm>
            <a:off x="2434954" y="2656314"/>
            <a:ext cx="870894" cy="207487"/>
          </a:xfrm>
          <a:prstGeom prst="rect">
            <a:avLst/>
          </a:prstGeom>
          <a:ln w="12700">
            <a:miter lim="400000"/>
          </a:ln>
        </p:spPr>
      </p:pic>
      <p:pic>
        <p:nvPicPr>
          <p:cNvPr id="71" name="Picture 64" descr="Picture 64"/>
          <p:cNvPicPr>
            <a:picLocks noChangeAspect="1"/>
          </p:cNvPicPr>
          <p:nvPr/>
        </p:nvPicPr>
        <p:blipFill>
          <a:blip r:embed="rId64"/>
          <a:stretch>
            <a:fillRect/>
          </a:stretch>
        </p:blipFill>
        <p:spPr>
          <a:xfrm>
            <a:off x="3844654" y="2519329"/>
            <a:ext cx="306733" cy="481455"/>
          </a:xfrm>
          <a:prstGeom prst="rect">
            <a:avLst/>
          </a:prstGeom>
          <a:ln w="12700">
            <a:miter lim="400000"/>
          </a:ln>
        </p:spPr>
      </p:pic>
      <p:pic>
        <p:nvPicPr>
          <p:cNvPr id="72" name="Picture 2" descr="Picture 2"/>
          <p:cNvPicPr>
            <a:picLocks noChangeAspect="1"/>
          </p:cNvPicPr>
          <p:nvPr/>
        </p:nvPicPr>
        <p:blipFill>
          <a:blip r:embed="rId65"/>
          <a:stretch>
            <a:fillRect/>
          </a:stretch>
        </p:blipFill>
        <p:spPr>
          <a:xfrm>
            <a:off x="10572077" y="6275809"/>
            <a:ext cx="755189" cy="203903"/>
          </a:xfrm>
          <a:prstGeom prst="rect">
            <a:avLst/>
          </a:prstGeom>
          <a:ln w="12700">
            <a:miter lim="400000"/>
          </a:ln>
        </p:spPr>
      </p:pic>
      <p:sp>
        <p:nvSpPr>
          <p:cNvPr id="73" name="TextBox 70"/>
          <p:cNvSpPr txBox="1"/>
          <p:nvPr/>
        </p:nvSpPr>
        <p:spPr>
          <a:xfrm>
            <a:off x="8324243" y="5578926"/>
            <a:ext cx="587580"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1097252">
              <a:defRPr sz="1400">
                <a:solidFill>
                  <a:srgbClr val="008B85"/>
                </a:solidFill>
              </a:defRPr>
            </a:lvl1pPr>
          </a:lstStyle>
          <a:p>
            <a:pPr marL="0" marR="0" lvl="0" indent="0" algn="l" defTabSz="1097252" rtl="0" eaLnBrk="1" fontAlgn="auto" latinLnBrk="0" hangingPunct="0">
              <a:lnSpc>
                <a:spcPct val="100000"/>
              </a:lnSpc>
              <a:spcBef>
                <a:spcPts val="0"/>
              </a:spcBef>
              <a:spcAft>
                <a:spcPts val="0"/>
              </a:spcAft>
              <a:buClrTx/>
              <a:buSzTx/>
              <a:buFontTx/>
              <a:buNone/>
              <a:tabLst/>
              <a:defRPr/>
            </a:pPr>
            <a:r>
              <a:rPr kumimoji="0" sz="1400" b="0" i="0" u="none" strike="noStrike" kern="0" cap="none" spc="0" normalizeH="0" baseline="0" noProof="0">
                <a:ln>
                  <a:noFill/>
                </a:ln>
                <a:solidFill>
                  <a:srgbClr val="008B85"/>
                </a:solidFill>
                <a:effectLst/>
                <a:uLnTx/>
                <a:uFillTx/>
                <a:latin typeface="Amazon Ember"/>
                <a:ea typeface="Amazon Ember"/>
                <a:cs typeface="Amazon Ember"/>
                <a:sym typeface="Amazon Ember"/>
              </a:rPr>
              <a:t>Merck</a:t>
            </a:r>
          </a:p>
        </p:txBody>
      </p:sp>
      <p:pic>
        <p:nvPicPr>
          <p:cNvPr id="74" name="Picture 14" descr="Picture 14"/>
          <p:cNvPicPr>
            <a:picLocks noChangeAspect="1"/>
          </p:cNvPicPr>
          <p:nvPr/>
        </p:nvPicPr>
        <p:blipFill>
          <a:blip r:embed="rId66"/>
          <a:stretch>
            <a:fillRect/>
          </a:stretch>
        </p:blipFill>
        <p:spPr>
          <a:xfrm>
            <a:off x="11138252" y="4012355"/>
            <a:ext cx="835264" cy="417632"/>
          </a:xfrm>
          <a:prstGeom prst="rect">
            <a:avLst/>
          </a:prstGeom>
          <a:ln w="12700">
            <a:miter lim="400000"/>
          </a:ln>
        </p:spPr>
      </p:pic>
      <p:pic>
        <p:nvPicPr>
          <p:cNvPr id="75" name="Picture 16" descr="Picture 16"/>
          <p:cNvPicPr>
            <a:picLocks noChangeAspect="1"/>
          </p:cNvPicPr>
          <p:nvPr/>
        </p:nvPicPr>
        <p:blipFill>
          <a:blip r:embed="rId67"/>
          <a:stretch>
            <a:fillRect/>
          </a:stretch>
        </p:blipFill>
        <p:spPr>
          <a:xfrm>
            <a:off x="12344979" y="6275809"/>
            <a:ext cx="951542" cy="203903"/>
          </a:xfrm>
          <a:prstGeom prst="rect">
            <a:avLst/>
          </a:prstGeom>
          <a:ln w="12700">
            <a:miter lim="400000"/>
          </a:ln>
        </p:spPr>
      </p:pic>
      <p:pic>
        <p:nvPicPr>
          <p:cNvPr id="76" name="Picture 74" descr="Picture 74"/>
          <p:cNvPicPr>
            <a:picLocks noChangeAspect="1"/>
          </p:cNvPicPr>
          <p:nvPr/>
        </p:nvPicPr>
        <p:blipFill>
          <a:blip r:embed="rId68"/>
          <a:stretch>
            <a:fillRect/>
          </a:stretch>
        </p:blipFill>
        <p:spPr>
          <a:xfrm>
            <a:off x="11861658" y="5534426"/>
            <a:ext cx="1711941" cy="396778"/>
          </a:xfrm>
          <a:prstGeom prst="rect">
            <a:avLst/>
          </a:prstGeom>
          <a:ln w="12700">
            <a:miter lim="400000"/>
          </a:ln>
        </p:spPr>
      </p:pic>
      <p:pic>
        <p:nvPicPr>
          <p:cNvPr id="77" name="Picture 2" descr="Picture 2"/>
          <p:cNvPicPr>
            <a:picLocks noChangeAspect="1"/>
          </p:cNvPicPr>
          <p:nvPr/>
        </p:nvPicPr>
        <p:blipFill>
          <a:blip r:embed="rId69"/>
          <a:stretch>
            <a:fillRect/>
          </a:stretch>
        </p:blipFill>
        <p:spPr>
          <a:xfrm>
            <a:off x="5908118" y="3949953"/>
            <a:ext cx="774908" cy="542437"/>
          </a:xfrm>
          <a:prstGeom prst="rect">
            <a:avLst/>
          </a:prstGeom>
          <a:ln w="12700">
            <a:miter lim="400000"/>
          </a:ln>
        </p:spPr>
      </p:pic>
      <p:pic>
        <p:nvPicPr>
          <p:cNvPr id="78" name="Picture 79" descr="Picture 79"/>
          <p:cNvPicPr>
            <a:picLocks noChangeAspect="1"/>
          </p:cNvPicPr>
          <p:nvPr/>
        </p:nvPicPr>
        <p:blipFill>
          <a:blip r:embed="rId70"/>
          <a:stretch>
            <a:fillRect/>
          </a:stretch>
        </p:blipFill>
        <p:spPr>
          <a:xfrm>
            <a:off x="6334513" y="1762717"/>
            <a:ext cx="958916" cy="346409"/>
          </a:xfrm>
          <a:prstGeom prst="rect">
            <a:avLst/>
          </a:prstGeom>
          <a:ln w="12700">
            <a:miter lim="400000"/>
          </a:ln>
        </p:spPr>
      </p:pic>
      <p:pic>
        <p:nvPicPr>
          <p:cNvPr id="79" name="Picture 83" descr="Picture 83"/>
          <p:cNvPicPr>
            <a:picLocks noChangeAspect="1"/>
          </p:cNvPicPr>
          <p:nvPr/>
        </p:nvPicPr>
        <p:blipFill>
          <a:blip r:embed="rId71"/>
          <a:stretch>
            <a:fillRect/>
          </a:stretch>
        </p:blipFill>
        <p:spPr>
          <a:xfrm>
            <a:off x="3988756" y="1361545"/>
            <a:ext cx="647674" cy="185471"/>
          </a:xfrm>
          <a:prstGeom prst="rect">
            <a:avLst/>
          </a:prstGeom>
          <a:ln w="12700">
            <a:miter lim="400000"/>
          </a:ln>
        </p:spPr>
      </p:pic>
      <p:pic>
        <p:nvPicPr>
          <p:cNvPr id="80" name="Picture 85" descr="Picture 85"/>
          <p:cNvPicPr>
            <a:picLocks noChangeAspect="1"/>
          </p:cNvPicPr>
          <p:nvPr/>
        </p:nvPicPr>
        <p:blipFill>
          <a:blip r:embed="rId72"/>
          <a:stretch>
            <a:fillRect/>
          </a:stretch>
        </p:blipFill>
        <p:spPr>
          <a:xfrm>
            <a:off x="2524226" y="1353082"/>
            <a:ext cx="647674" cy="202399"/>
          </a:xfrm>
          <a:prstGeom prst="rect">
            <a:avLst/>
          </a:prstGeom>
          <a:ln w="12700">
            <a:miter lim="400000"/>
          </a:ln>
        </p:spPr>
      </p:pic>
      <p:pic>
        <p:nvPicPr>
          <p:cNvPr id="81" name="Picture 89" descr="Picture 89"/>
          <p:cNvPicPr>
            <a:picLocks noChangeAspect="1"/>
          </p:cNvPicPr>
          <p:nvPr/>
        </p:nvPicPr>
        <p:blipFill>
          <a:blip r:embed="rId73"/>
          <a:stretch>
            <a:fillRect/>
          </a:stretch>
        </p:blipFill>
        <p:spPr>
          <a:xfrm>
            <a:off x="6816705" y="1239977"/>
            <a:ext cx="1092342" cy="428608"/>
          </a:xfrm>
          <a:prstGeom prst="rect">
            <a:avLst/>
          </a:prstGeom>
          <a:ln w="12700">
            <a:miter lim="400000"/>
          </a:ln>
        </p:spPr>
      </p:pic>
      <p:pic>
        <p:nvPicPr>
          <p:cNvPr id="82" name="Picture 93" descr="Picture 93"/>
          <p:cNvPicPr>
            <a:picLocks noChangeAspect="1"/>
          </p:cNvPicPr>
          <p:nvPr/>
        </p:nvPicPr>
        <p:blipFill>
          <a:blip r:embed="rId74"/>
          <a:stretch>
            <a:fillRect/>
          </a:stretch>
        </p:blipFill>
        <p:spPr>
          <a:xfrm>
            <a:off x="8293655" y="6225425"/>
            <a:ext cx="1260708" cy="304672"/>
          </a:xfrm>
          <a:prstGeom prst="rect">
            <a:avLst/>
          </a:prstGeom>
          <a:ln w="12700">
            <a:miter lim="400000"/>
          </a:ln>
        </p:spPr>
      </p:pic>
      <p:pic>
        <p:nvPicPr>
          <p:cNvPr id="83" name="Picture 95" descr="Picture 95"/>
          <p:cNvPicPr>
            <a:picLocks noChangeAspect="1"/>
          </p:cNvPicPr>
          <p:nvPr/>
        </p:nvPicPr>
        <p:blipFill>
          <a:blip r:embed="rId75"/>
          <a:stretch>
            <a:fillRect/>
          </a:stretch>
        </p:blipFill>
        <p:spPr>
          <a:xfrm>
            <a:off x="8725903" y="1252134"/>
            <a:ext cx="770087" cy="404296"/>
          </a:xfrm>
          <a:prstGeom prst="rect">
            <a:avLst/>
          </a:prstGeom>
          <a:ln w="12700">
            <a:miter lim="400000"/>
          </a:ln>
        </p:spPr>
      </p:pic>
      <p:pic>
        <p:nvPicPr>
          <p:cNvPr id="84" name="Picture 99" descr="Picture 99"/>
          <p:cNvPicPr>
            <a:picLocks noChangeAspect="1"/>
          </p:cNvPicPr>
          <p:nvPr/>
        </p:nvPicPr>
        <p:blipFill>
          <a:blip r:embed="rId76"/>
          <a:stretch>
            <a:fillRect/>
          </a:stretch>
        </p:blipFill>
        <p:spPr>
          <a:xfrm>
            <a:off x="4106509" y="6528440"/>
            <a:ext cx="1111562" cy="555782"/>
          </a:xfrm>
          <a:prstGeom prst="rect">
            <a:avLst/>
          </a:prstGeom>
          <a:ln w="12700">
            <a:miter lim="400000"/>
          </a:ln>
        </p:spPr>
      </p:pic>
      <p:pic>
        <p:nvPicPr>
          <p:cNvPr id="85" name="Picture 103" descr="Picture 103"/>
          <p:cNvPicPr>
            <a:picLocks noChangeAspect="1"/>
          </p:cNvPicPr>
          <p:nvPr/>
        </p:nvPicPr>
        <p:blipFill>
          <a:blip r:embed="rId77"/>
          <a:stretch>
            <a:fillRect/>
          </a:stretch>
        </p:blipFill>
        <p:spPr>
          <a:xfrm>
            <a:off x="10312844" y="1407277"/>
            <a:ext cx="1287763" cy="94007"/>
          </a:xfrm>
          <a:prstGeom prst="rect">
            <a:avLst/>
          </a:prstGeom>
          <a:ln w="12700">
            <a:miter lim="400000"/>
          </a:ln>
        </p:spPr>
      </p:pic>
      <p:pic>
        <p:nvPicPr>
          <p:cNvPr id="86" name="Picture 107" descr="Picture 107"/>
          <p:cNvPicPr>
            <a:picLocks noChangeAspect="1"/>
          </p:cNvPicPr>
          <p:nvPr/>
        </p:nvPicPr>
        <p:blipFill>
          <a:blip r:embed="rId78"/>
          <a:srcRect l="18267" t="26971" r="19050" b="26957"/>
          <a:stretch>
            <a:fillRect/>
          </a:stretch>
        </p:blipFill>
        <p:spPr>
          <a:xfrm>
            <a:off x="10424994" y="1953450"/>
            <a:ext cx="420066" cy="231551"/>
          </a:xfrm>
          <a:prstGeom prst="rect">
            <a:avLst/>
          </a:prstGeom>
          <a:ln w="12700">
            <a:miter lim="400000"/>
          </a:ln>
        </p:spPr>
      </p:pic>
      <p:pic>
        <p:nvPicPr>
          <p:cNvPr id="87" name="Picture 109" descr="Picture 109"/>
          <p:cNvPicPr>
            <a:picLocks noChangeAspect="1"/>
          </p:cNvPicPr>
          <p:nvPr/>
        </p:nvPicPr>
        <p:blipFill>
          <a:blip r:embed="rId79"/>
          <a:stretch>
            <a:fillRect/>
          </a:stretch>
        </p:blipFill>
        <p:spPr>
          <a:xfrm>
            <a:off x="10482635" y="4804298"/>
            <a:ext cx="520949" cy="390713"/>
          </a:xfrm>
          <a:prstGeom prst="rect">
            <a:avLst/>
          </a:prstGeom>
          <a:ln w="12700">
            <a:miter lim="400000"/>
          </a:ln>
        </p:spPr>
      </p:pic>
      <p:pic>
        <p:nvPicPr>
          <p:cNvPr id="88" name="Picture 111" descr="Picture 111"/>
          <p:cNvPicPr>
            <a:picLocks noChangeAspect="1"/>
          </p:cNvPicPr>
          <p:nvPr/>
        </p:nvPicPr>
        <p:blipFill>
          <a:blip r:embed="rId80"/>
          <a:stretch>
            <a:fillRect/>
          </a:stretch>
        </p:blipFill>
        <p:spPr>
          <a:xfrm>
            <a:off x="12581825" y="4943194"/>
            <a:ext cx="646290" cy="112921"/>
          </a:xfrm>
          <a:prstGeom prst="rect">
            <a:avLst/>
          </a:prstGeom>
          <a:ln w="12700">
            <a:miter lim="400000"/>
          </a:ln>
        </p:spPr>
      </p:pic>
      <p:pic>
        <p:nvPicPr>
          <p:cNvPr id="89" name="Picture 117" descr="Picture 117"/>
          <p:cNvPicPr>
            <a:picLocks noChangeAspect="1"/>
          </p:cNvPicPr>
          <p:nvPr/>
        </p:nvPicPr>
        <p:blipFill>
          <a:blip r:embed="rId81"/>
          <a:stretch>
            <a:fillRect/>
          </a:stretch>
        </p:blipFill>
        <p:spPr>
          <a:xfrm>
            <a:off x="11404141" y="1762717"/>
            <a:ext cx="594922" cy="613018"/>
          </a:xfrm>
          <a:prstGeom prst="rect">
            <a:avLst/>
          </a:prstGeom>
          <a:ln w="12700">
            <a:miter lim="400000"/>
          </a:ln>
        </p:spPr>
      </p:pic>
      <p:pic>
        <p:nvPicPr>
          <p:cNvPr id="90" name="Picture 119" descr="Picture 119"/>
          <p:cNvPicPr>
            <a:picLocks noChangeAspect="1"/>
          </p:cNvPicPr>
          <p:nvPr/>
        </p:nvPicPr>
        <p:blipFill>
          <a:blip r:embed="rId82"/>
          <a:stretch>
            <a:fillRect/>
          </a:stretch>
        </p:blipFill>
        <p:spPr>
          <a:xfrm>
            <a:off x="1052826" y="6815280"/>
            <a:ext cx="873215" cy="103954"/>
          </a:xfrm>
          <a:prstGeom prst="rect">
            <a:avLst/>
          </a:prstGeom>
          <a:ln w="12700">
            <a:miter lim="400000"/>
          </a:ln>
        </p:spPr>
      </p:pic>
      <p:pic>
        <p:nvPicPr>
          <p:cNvPr id="91" name="Picture 121" descr="Picture 121"/>
          <p:cNvPicPr>
            <a:picLocks noChangeAspect="1"/>
          </p:cNvPicPr>
          <p:nvPr/>
        </p:nvPicPr>
        <p:blipFill>
          <a:blip r:embed="rId83"/>
          <a:stretch>
            <a:fillRect/>
          </a:stretch>
        </p:blipFill>
        <p:spPr>
          <a:xfrm>
            <a:off x="2701170" y="6817244"/>
            <a:ext cx="862284" cy="100026"/>
          </a:xfrm>
          <a:prstGeom prst="rect">
            <a:avLst/>
          </a:prstGeom>
          <a:ln w="12700">
            <a:miter lim="400000"/>
          </a:ln>
        </p:spPr>
      </p:pic>
      <p:pic>
        <p:nvPicPr>
          <p:cNvPr id="92" name="Picture 123" descr="Picture 123"/>
          <p:cNvPicPr>
            <a:picLocks noChangeAspect="1"/>
          </p:cNvPicPr>
          <p:nvPr/>
        </p:nvPicPr>
        <p:blipFill>
          <a:blip r:embed="rId84"/>
          <a:stretch>
            <a:fillRect/>
          </a:stretch>
        </p:blipFill>
        <p:spPr>
          <a:xfrm>
            <a:off x="6850388" y="5608894"/>
            <a:ext cx="973107" cy="247839"/>
          </a:xfrm>
          <a:prstGeom prst="rect">
            <a:avLst/>
          </a:prstGeom>
          <a:ln w="12700">
            <a:miter lim="400000"/>
          </a:ln>
        </p:spPr>
      </p:pic>
      <p:pic>
        <p:nvPicPr>
          <p:cNvPr id="93" name="Picture 127" descr="Picture 127"/>
          <p:cNvPicPr>
            <a:picLocks noChangeAspect="1"/>
          </p:cNvPicPr>
          <p:nvPr/>
        </p:nvPicPr>
        <p:blipFill>
          <a:blip r:embed="rId85"/>
          <a:stretch>
            <a:fillRect/>
          </a:stretch>
        </p:blipFill>
        <p:spPr>
          <a:xfrm>
            <a:off x="5453284" y="1276721"/>
            <a:ext cx="546566" cy="427929"/>
          </a:xfrm>
          <a:prstGeom prst="rect">
            <a:avLst/>
          </a:prstGeom>
          <a:ln w="12700">
            <a:miter lim="400000"/>
          </a:ln>
        </p:spPr>
      </p:pic>
      <p:pic>
        <p:nvPicPr>
          <p:cNvPr id="94" name="Graphic 68" descr="Graphic 68"/>
          <p:cNvPicPr>
            <a:picLocks noChangeAspect="1"/>
          </p:cNvPicPr>
          <p:nvPr/>
        </p:nvPicPr>
        <p:blipFill>
          <a:blip r:embed="rId86"/>
          <a:stretch>
            <a:fillRect/>
          </a:stretch>
        </p:blipFill>
        <p:spPr>
          <a:xfrm>
            <a:off x="1405941" y="1301300"/>
            <a:ext cx="301431" cy="301431"/>
          </a:xfrm>
          <a:prstGeom prst="rect">
            <a:avLst/>
          </a:prstGeom>
          <a:ln w="12700">
            <a:miter lim="400000"/>
          </a:ln>
        </p:spPr>
      </p:pic>
    </p:spTree>
    <p:extLst>
      <p:ext uri="{BB962C8B-B14F-4D97-AF65-F5344CB8AC3E}">
        <p14:creationId xmlns:p14="http://schemas.microsoft.com/office/powerpoint/2010/main" val="3821675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7155D174-A260-EE44-A2F3-772BFF0C0A87}"/>
              </a:ext>
            </a:extLst>
          </p:cNvPr>
          <p:cNvPicPr>
            <a:picLocks noChangeAspect="1"/>
          </p:cNvPicPr>
          <p:nvPr/>
        </p:nvPicPr>
        <p:blipFill>
          <a:blip r:embed="rId3"/>
          <a:stretch>
            <a:fillRect/>
          </a:stretch>
        </p:blipFill>
        <p:spPr>
          <a:xfrm>
            <a:off x="590123" y="1828040"/>
            <a:ext cx="6443227" cy="3488267"/>
          </a:xfrm>
          <a:prstGeom prst="rect">
            <a:avLst/>
          </a:prstGeom>
        </p:spPr>
      </p:pic>
      <p:sp>
        <p:nvSpPr>
          <p:cNvPr id="5" name="Rectangle 4"/>
          <p:cNvSpPr txBox="1"/>
          <p:nvPr/>
        </p:nvSpPr>
        <p:spPr>
          <a:xfrm>
            <a:off x="964481" y="5471722"/>
            <a:ext cx="2052044" cy="523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400">
                <a:solidFill>
                  <a:schemeClr val="accent1"/>
                </a:solidFill>
              </a:defRPr>
            </a:lvl1pPr>
          </a:lstStyle>
          <a:p>
            <a:pPr marL="0" marR="0" lvl="0" indent="0" algn="l" defTabSz="731519" rtl="0" eaLnBrk="1" fontAlgn="auto" latinLnBrk="0" hangingPunct="0">
              <a:lnSpc>
                <a:spcPct val="100000"/>
              </a:lnSpc>
              <a:spcBef>
                <a:spcPts val="0"/>
              </a:spcBef>
              <a:spcAft>
                <a:spcPts val="0"/>
              </a:spcAft>
              <a:buClrTx/>
              <a:buSzTx/>
              <a:buFontTx/>
              <a:buNone/>
              <a:tabLst/>
              <a:defRPr/>
            </a:pPr>
            <a:r>
              <a:rPr kumimoji="0" sz="1400" b="1" i="0" u="none" strike="noStrike" kern="0" cap="none" spc="0" normalizeH="0" baseline="0" noProof="0" dirty="0">
                <a:ln>
                  <a:noFill/>
                </a:ln>
                <a:solidFill>
                  <a:srgbClr val="1385BF"/>
                </a:solidFill>
                <a:effectLst/>
                <a:uLnTx/>
                <a:uFillTx/>
                <a:latin typeface="Amazon Ember"/>
                <a:ea typeface="Amazon Ember"/>
                <a:cs typeface="Amazon Ember"/>
                <a:sym typeface="Amazon Ember"/>
              </a:rPr>
              <a:t>Region &amp; Number of Availability Zones</a:t>
            </a:r>
          </a:p>
        </p:txBody>
      </p:sp>
      <p:sp>
        <p:nvSpPr>
          <p:cNvPr id="6" name="Rectangle 19"/>
          <p:cNvSpPr txBox="1"/>
          <p:nvPr/>
        </p:nvSpPr>
        <p:spPr>
          <a:xfrm>
            <a:off x="3912480" y="5470963"/>
            <a:ext cx="1696340"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solidFill>
                  <a:schemeClr val="accent4"/>
                </a:solidFill>
              </a:defRPr>
            </a:lvl1pPr>
          </a:lstStyle>
          <a:p>
            <a:pPr marL="0" marR="0" lvl="0" indent="0" algn="l" defTabSz="731519" rtl="0" eaLnBrk="1" fontAlgn="auto" latinLnBrk="0" hangingPunct="0">
              <a:lnSpc>
                <a:spcPct val="100000"/>
              </a:lnSpc>
              <a:spcBef>
                <a:spcPts val="0"/>
              </a:spcBef>
              <a:spcAft>
                <a:spcPts val="0"/>
              </a:spcAft>
              <a:buClrTx/>
              <a:buSzTx/>
              <a:buFontTx/>
              <a:buNone/>
              <a:tabLst/>
              <a:defRPr/>
            </a:pPr>
            <a:r>
              <a:rPr kumimoji="0" sz="1400" b="0" i="0" u="none" strike="noStrike" kern="0" cap="none" spc="0" normalizeH="0" baseline="0" noProof="0" dirty="0">
                <a:ln>
                  <a:noFill/>
                </a:ln>
                <a:solidFill>
                  <a:srgbClr val="E87329"/>
                </a:solidFill>
                <a:effectLst/>
                <a:uLnTx/>
                <a:uFillTx/>
                <a:latin typeface="Amazon Ember"/>
                <a:ea typeface="Amazon Ember"/>
                <a:cs typeface="Amazon Ember"/>
                <a:sym typeface="Amazon Ember"/>
              </a:rPr>
              <a:t>Announced Regions</a:t>
            </a:r>
          </a:p>
        </p:txBody>
      </p:sp>
      <p:sp>
        <p:nvSpPr>
          <p:cNvPr id="7" name="Rectangle 20"/>
          <p:cNvSpPr txBox="1"/>
          <p:nvPr/>
        </p:nvSpPr>
        <p:spPr>
          <a:xfrm>
            <a:off x="3912480" y="5753858"/>
            <a:ext cx="2928044" cy="253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a:solidFill>
                  <a:srgbClr val="FFFFFF"/>
                </a:solidFill>
              </a:defRPr>
            </a:lvl1pPr>
          </a:lstStyle>
          <a:p>
            <a:pPr marL="0" marR="0" lvl="0" indent="0" algn="l" defTabSz="731519" rtl="0" eaLnBrk="1" fontAlgn="auto" latinLnBrk="0" hangingPunct="0">
              <a:lnSpc>
                <a:spcPct val="100000"/>
              </a:lnSpc>
              <a:spcBef>
                <a:spcPts val="0"/>
              </a:spcBef>
              <a:spcAft>
                <a:spcPts val="0"/>
              </a:spcAft>
              <a:buClrTx/>
              <a:buSzTx/>
              <a:buFontTx/>
              <a:buNone/>
              <a:tabLst/>
              <a:defRPr/>
            </a:pPr>
            <a:r>
              <a:rPr kumimoji="0" sz="1050" b="1" i="0" u="none" strike="noStrike" kern="0" cap="none" spc="0" normalizeH="0" baseline="0" noProof="0" dirty="0">
                <a:ln>
                  <a:noFill/>
                </a:ln>
                <a:solidFill>
                  <a:srgbClr val="E87329"/>
                </a:solidFill>
                <a:effectLst/>
                <a:uLnTx/>
                <a:uFillTx/>
                <a:latin typeface="Amazon Ember"/>
                <a:ea typeface="Amazon Ember"/>
                <a:cs typeface="Amazon Ember"/>
                <a:sym typeface="Amazon Ember"/>
              </a:rPr>
              <a:t>Cape Town, Jakarta, Milan</a:t>
            </a:r>
            <a:r>
              <a:rPr kumimoji="0" lang="en-US" sz="1050" b="1" i="0" u="none" strike="noStrike" kern="0" cap="none" spc="0" normalizeH="0" baseline="0" noProof="0" dirty="0">
                <a:ln>
                  <a:noFill/>
                </a:ln>
                <a:solidFill>
                  <a:srgbClr val="E87329"/>
                </a:solidFill>
                <a:effectLst/>
                <a:uLnTx/>
                <a:uFillTx/>
                <a:latin typeface="Amazon Ember"/>
                <a:ea typeface="Amazon Ember"/>
                <a:cs typeface="Amazon Ember"/>
                <a:sym typeface="Amazon Ember"/>
              </a:rPr>
              <a:t>, Spain and Osaka </a:t>
            </a:r>
            <a:endParaRPr kumimoji="0" sz="1050" b="1" i="0" u="none" strike="noStrike" kern="0" cap="none" spc="0" normalizeH="0" baseline="0" noProof="0" dirty="0">
              <a:ln>
                <a:noFill/>
              </a:ln>
              <a:solidFill>
                <a:srgbClr val="E87329"/>
              </a:solidFill>
              <a:effectLst/>
              <a:uLnTx/>
              <a:uFillTx/>
              <a:latin typeface="Amazon Ember"/>
              <a:ea typeface="Amazon Ember"/>
              <a:cs typeface="Amazon Ember"/>
              <a:sym typeface="Amazon Ember"/>
            </a:endParaRPr>
          </a:p>
        </p:txBody>
      </p:sp>
      <p:sp>
        <p:nvSpPr>
          <p:cNvPr id="8" name="Title 82"/>
          <p:cNvSpPr txBox="1">
            <a:spLocks/>
          </p:cNvSpPr>
          <p:nvPr/>
        </p:nvSpPr>
        <p:spPr>
          <a:xfrm>
            <a:off x="548638" y="182879"/>
            <a:ext cx="13513955" cy="684669"/>
          </a:xfrm>
          <a:prstGeom prst="rect">
            <a:avLst/>
          </a:prstGeom>
        </p:spPr>
        <p:txBody>
          <a:bodyPr vert="horz" lIns="91440" tIns="45720" rIns="91440" bIns="45720" rtlCol="0" anchor="t">
            <a:noAutofit/>
          </a:bodyPr>
          <a:lstStyle>
            <a:lvl1pPr algn="l" defTabSz="731520" rtl="0" eaLnBrk="1" latinLnBrk="0" hangingPunct="1">
              <a:spcBef>
                <a:spcPct val="0"/>
              </a:spcBef>
              <a:buNone/>
              <a:defRPr sz="3800" b="1" i="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a:defRPr b="0">
                <a:solidFill>
                  <a:srgbClr val="FFFFFF"/>
                </a:solidFill>
              </a:defRPr>
            </a:pPr>
            <a:r>
              <a:rPr lang="en-US" dirty="0">
                <a:solidFill>
                  <a:srgbClr val="FFFFFF"/>
                </a:solidFill>
              </a:rPr>
              <a:t>Scale globally with resilience </a:t>
            </a:r>
            <a:r>
              <a:rPr lang="en-US" dirty="0">
                <a:solidFill>
                  <a:schemeClr val="accent1"/>
                </a:solidFill>
              </a:rPr>
              <a:t>in every region</a:t>
            </a:r>
          </a:p>
        </p:txBody>
      </p:sp>
      <p:sp>
        <p:nvSpPr>
          <p:cNvPr id="9" name="Rectangle 83"/>
          <p:cNvSpPr txBox="1"/>
          <p:nvPr/>
        </p:nvSpPr>
        <p:spPr>
          <a:xfrm>
            <a:off x="548638" y="824686"/>
            <a:ext cx="12950475" cy="383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000">
                <a:solidFill>
                  <a:srgbClr val="FFFFFF"/>
                </a:solidFill>
              </a:defRPr>
            </a:lvl1pPr>
          </a:lstStyle>
          <a:p>
            <a:pPr marL="0" marR="0" lvl="0" indent="0" algn="l" defTabSz="731519" rtl="0" eaLnBrk="1" fontAlgn="auto" latinLnBrk="0" hangingPunct="0">
              <a:lnSpc>
                <a:spcPct val="100000"/>
              </a:lnSpc>
              <a:spcBef>
                <a:spcPts val="0"/>
              </a:spcBef>
              <a:spcAft>
                <a:spcPts val="0"/>
              </a:spcAft>
              <a:buClrTx/>
              <a:buSzTx/>
              <a:buFontTx/>
              <a:buNone/>
              <a:tabLst/>
              <a:defRPr/>
            </a:pPr>
            <a:r>
              <a:rPr kumimoji="0" sz="2000" b="0" i="0" u="none" strike="noStrike" kern="0" cap="none" spc="0" normalizeH="0" baseline="0" noProof="0" dirty="0">
                <a:ln>
                  <a:noFill/>
                </a:ln>
                <a:solidFill>
                  <a:srgbClr val="FFFFFF"/>
                </a:solidFill>
                <a:effectLst/>
                <a:uLnTx/>
                <a:uFillTx/>
                <a:latin typeface="Amazon Ember"/>
                <a:ea typeface="Amazon Ember"/>
                <a:cs typeface="Amazon Ember"/>
                <a:sym typeface="Amazon Ember"/>
              </a:rPr>
              <a:t>The largest global foot print consistently built with a multi-AZ and multi-datacenter design</a:t>
            </a:r>
          </a:p>
        </p:txBody>
      </p:sp>
      <p:sp>
        <p:nvSpPr>
          <p:cNvPr id="10" name="TextBox 84"/>
          <p:cNvSpPr txBox="1"/>
          <p:nvPr/>
        </p:nvSpPr>
        <p:spPr>
          <a:xfrm>
            <a:off x="11003742" y="1804249"/>
            <a:ext cx="3154173" cy="383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1097280">
              <a:defRPr sz="2000">
                <a:solidFill>
                  <a:srgbClr val="FFFFFF"/>
                </a:solidFill>
              </a:defRPr>
            </a:lvl1pPr>
          </a:lstStyle>
          <a:p>
            <a:pPr marL="0" marR="0" lvl="0" indent="0" algn="l" defTabSz="1097280" rtl="0" eaLnBrk="1" fontAlgn="auto" latinLnBrk="0" hangingPunct="0">
              <a:lnSpc>
                <a:spcPct val="100000"/>
              </a:lnSpc>
              <a:spcBef>
                <a:spcPts val="0"/>
              </a:spcBef>
              <a:spcAft>
                <a:spcPts val="0"/>
              </a:spcAft>
              <a:buClrTx/>
              <a:buSzTx/>
              <a:buFontTx/>
              <a:buNone/>
              <a:tabLst/>
              <a:defRPr/>
            </a:pPr>
            <a:r>
              <a:rPr kumimoji="0" sz="2000" b="0" i="0" u="none" strike="noStrike" kern="0" cap="none" spc="0" normalizeH="0" baseline="0" noProof="0">
                <a:ln>
                  <a:noFill/>
                </a:ln>
                <a:solidFill>
                  <a:srgbClr val="FFFFFF"/>
                </a:solidFill>
                <a:effectLst/>
                <a:uLnTx/>
                <a:uFillTx/>
                <a:latin typeface="Amazon Ember"/>
                <a:ea typeface="Amazon Ember"/>
                <a:cs typeface="Amazon Ember"/>
                <a:sym typeface="Amazon Ember"/>
              </a:rPr>
              <a:t>AWS Availability Zone (AZ)</a:t>
            </a:r>
          </a:p>
        </p:txBody>
      </p:sp>
      <p:sp>
        <p:nvSpPr>
          <p:cNvPr id="11" name="TextBox 125"/>
          <p:cNvSpPr txBox="1"/>
          <p:nvPr/>
        </p:nvSpPr>
        <p:spPr>
          <a:xfrm>
            <a:off x="8043408" y="1804249"/>
            <a:ext cx="1499363" cy="383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1097280">
              <a:defRPr sz="2000">
                <a:solidFill>
                  <a:srgbClr val="FFFFFF"/>
                </a:solidFill>
              </a:defRPr>
            </a:lvl1pPr>
          </a:lstStyle>
          <a:p>
            <a:pPr marL="0" marR="0" lvl="0" indent="0" algn="l" defTabSz="1097280" rtl="0" eaLnBrk="1" fontAlgn="auto" latinLnBrk="0" hangingPunct="0">
              <a:lnSpc>
                <a:spcPct val="100000"/>
              </a:lnSpc>
              <a:spcBef>
                <a:spcPts val="0"/>
              </a:spcBef>
              <a:spcAft>
                <a:spcPts val="0"/>
              </a:spcAft>
              <a:buClrTx/>
              <a:buSzTx/>
              <a:buFontTx/>
              <a:buNone/>
              <a:tabLst/>
              <a:defRPr/>
            </a:pPr>
            <a:r>
              <a:rPr kumimoji="0" sz="2000" b="0" i="0" u="none" strike="noStrike" kern="0" cap="none" spc="0" normalizeH="0" baseline="0" noProof="0">
                <a:ln>
                  <a:noFill/>
                </a:ln>
                <a:solidFill>
                  <a:srgbClr val="FFFFFF"/>
                </a:solidFill>
                <a:effectLst/>
                <a:uLnTx/>
                <a:uFillTx/>
                <a:latin typeface="Amazon Ember"/>
                <a:ea typeface="Amazon Ember"/>
                <a:cs typeface="Amazon Ember"/>
                <a:sym typeface="Amazon Ember"/>
              </a:rPr>
              <a:t>AWS Region</a:t>
            </a:r>
          </a:p>
        </p:txBody>
      </p:sp>
      <p:sp>
        <p:nvSpPr>
          <p:cNvPr id="12" name="TextBox 126"/>
          <p:cNvSpPr txBox="1"/>
          <p:nvPr/>
        </p:nvSpPr>
        <p:spPr>
          <a:xfrm>
            <a:off x="7560873" y="5587346"/>
            <a:ext cx="3107129" cy="853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0" marR="0" lvl="0" indent="0" algn="l" defTabSz="1463004" rtl="0" eaLnBrk="1" fontAlgn="auto" latinLnBrk="0" hangingPunct="0">
              <a:lnSpc>
                <a:spcPct val="100000"/>
              </a:lnSpc>
              <a:spcBef>
                <a:spcPts val="0"/>
              </a:spcBef>
              <a:spcAft>
                <a:spcPts val="0"/>
              </a:spcAft>
              <a:buClrTx/>
              <a:buSzTx/>
              <a:buFontTx/>
              <a:buNone/>
              <a:tabLst/>
              <a:defRPr sz="1600" b="1">
                <a:solidFill>
                  <a:srgbClr val="FFFFFF"/>
                </a:solidFill>
              </a:defRPr>
            </a:pPr>
            <a:r>
              <a:rPr kumimoji="0" sz="1600" b="1" i="0" u="none" strike="noStrike" kern="0" cap="none" spc="0" normalizeH="0" baseline="0" noProof="0">
                <a:ln>
                  <a:noFill/>
                </a:ln>
                <a:solidFill>
                  <a:srgbClr val="FFFFFF"/>
                </a:solidFill>
                <a:effectLst/>
                <a:uLnTx/>
                <a:uFillTx/>
                <a:latin typeface="Amazon Ember"/>
                <a:ea typeface="Amazon Ember"/>
                <a:cs typeface="Amazon Ember"/>
                <a:sym typeface="Amazon Ember"/>
              </a:rPr>
              <a:t>A Region </a:t>
            </a:r>
            <a:r>
              <a:rPr kumimoji="0" sz="1600" b="0" i="0" u="none" strike="noStrike" kern="0" cap="none" spc="0" normalizeH="0" baseline="0" noProof="0">
                <a:ln>
                  <a:noFill/>
                </a:ln>
                <a:solidFill>
                  <a:srgbClr val="FFFFFF"/>
                </a:solidFill>
                <a:effectLst/>
                <a:uLnTx/>
                <a:uFillTx/>
                <a:latin typeface="Amazon Ember"/>
                <a:ea typeface="Amazon Ember"/>
                <a:cs typeface="Amazon Ember"/>
                <a:sym typeface="Amazon Ember"/>
              </a:rPr>
              <a:t>is a physical location in the world where we have multiple </a:t>
            </a:r>
            <a:r>
              <a:rPr kumimoji="0" sz="1600" b="1" i="0" u="none" strike="noStrike" kern="0" cap="none" spc="0" normalizeH="0" baseline="0" noProof="0">
                <a:ln>
                  <a:noFill/>
                </a:ln>
                <a:solidFill>
                  <a:srgbClr val="FFFFFF"/>
                </a:solidFill>
                <a:effectLst/>
                <a:uLnTx/>
                <a:uFillTx/>
                <a:latin typeface="Amazon Ember"/>
                <a:ea typeface="Amazon Ember"/>
                <a:cs typeface="Amazon Ember"/>
                <a:sym typeface="Amazon Ember"/>
              </a:rPr>
              <a:t>Availability</a:t>
            </a:r>
            <a:r>
              <a:rPr kumimoji="0" sz="1600" b="0" i="0" u="none" strike="noStrike" kern="0" cap="none" spc="0" normalizeH="0" baseline="0" noProof="0">
                <a:ln>
                  <a:noFill/>
                </a:ln>
                <a:solidFill>
                  <a:srgbClr val="FFFFFF"/>
                </a:solidFill>
                <a:effectLst/>
                <a:uLnTx/>
                <a:uFillTx/>
                <a:latin typeface="Amazon Ember"/>
                <a:ea typeface="Amazon Ember"/>
                <a:cs typeface="Amazon Ember"/>
                <a:sym typeface="Amazon Ember"/>
              </a:rPr>
              <a:t> </a:t>
            </a:r>
            <a:r>
              <a:rPr kumimoji="0" sz="1600" b="1" i="0" u="none" strike="noStrike" kern="0" cap="none" spc="0" normalizeH="0" baseline="0" noProof="0">
                <a:ln>
                  <a:noFill/>
                </a:ln>
                <a:solidFill>
                  <a:srgbClr val="FFFFFF"/>
                </a:solidFill>
                <a:effectLst/>
                <a:uLnTx/>
                <a:uFillTx/>
                <a:latin typeface="Amazon Ember"/>
                <a:ea typeface="Amazon Ember"/>
                <a:cs typeface="Amazon Ember"/>
                <a:sym typeface="Amazon Ember"/>
              </a:rPr>
              <a:t>Zones.</a:t>
            </a:r>
          </a:p>
        </p:txBody>
      </p:sp>
      <p:sp>
        <p:nvSpPr>
          <p:cNvPr id="13" name="TextBox 127"/>
          <p:cNvSpPr txBox="1"/>
          <p:nvPr/>
        </p:nvSpPr>
        <p:spPr>
          <a:xfrm>
            <a:off x="11239862" y="5590735"/>
            <a:ext cx="3197262" cy="1270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0" marR="0" lvl="0" indent="0" algn="l" defTabSz="1463004" rtl="0" eaLnBrk="1" fontAlgn="auto" latinLnBrk="0" hangingPunct="0">
              <a:lnSpc>
                <a:spcPct val="100000"/>
              </a:lnSpc>
              <a:spcBef>
                <a:spcPts val="0"/>
              </a:spcBef>
              <a:spcAft>
                <a:spcPts val="0"/>
              </a:spcAft>
              <a:buClrTx/>
              <a:buSzTx/>
              <a:buFontTx/>
              <a:buNone/>
              <a:tabLst/>
              <a:defRPr sz="1600" b="1">
                <a:solidFill>
                  <a:srgbClr val="FFFFFF"/>
                </a:solidFill>
              </a:defRPr>
            </a:pPr>
            <a:r>
              <a:rPr kumimoji="0" sz="1600" b="1" i="0" u="none" strike="noStrike" kern="0" cap="none" spc="0" normalizeH="0" baseline="0" noProof="0">
                <a:ln>
                  <a:noFill/>
                </a:ln>
                <a:solidFill>
                  <a:srgbClr val="FFFFFF"/>
                </a:solidFill>
                <a:effectLst/>
                <a:uLnTx/>
                <a:uFillTx/>
                <a:latin typeface="Amazon Ember"/>
                <a:ea typeface="Amazon Ember"/>
                <a:cs typeface="Amazon Ember"/>
                <a:sym typeface="Amazon Ember"/>
              </a:rPr>
              <a:t>Availability</a:t>
            </a:r>
            <a:r>
              <a:rPr kumimoji="0" sz="1600" b="0" i="0" u="none" strike="noStrike" kern="0" cap="none" spc="0" normalizeH="0" baseline="0" noProof="0">
                <a:ln>
                  <a:noFill/>
                </a:ln>
                <a:solidFill>
                  <a:srgbClr val="FFFFFF"/>
                </a:solidFill>
                <a:effectLst/>
                <a:uLnTx/>
                <a:uFillTx/>
                <a:latin typeface="Amazon Ember"/>
                <a:ea typeface="Amazon Ember"/>
                <a:cs typeface="Amazon Ember"/>
                <a:sym typeface="Amazon Ember"/>
              </a:rPr>
              <a:t> </a:t>
            </a:r>
            <a:r>
              <a:rPr kumimoji="0" sz="1600" b="1" i="0" u="none" strike="noStrike" kern="0" cap="none" spc="0" normalizeH="0" baseline="0" noProof="0">
                <a:ln>
                  <a:noFill/>
                </a:ln>
                <a:solidFill>
                  <a:srgbClr val="FFFFFF"/>
                </a:solidFill>
                <a:effectLst/>
                <a:uLnTx/>
                <a:uFillTx/>
                <a:latin typeface="Amazon Ember"/>
                <a:ea typeface="Amazon Ember"/>
                <a:cs typeface="Amazon Ember"/>
                <a:sym typeface="Amazon Ember"/>
              </a:rPr>
              <a:t>Zones </a:t>
            </a:r>
            <a:r>
              <a:rPr kumimoji="0" sz="1600" b="0" i="0" u="none" strike="noStrike" kern="0" cap="none" spc="0" normalizeH="0" baseline="0" noProof="0">
                <a:ln>
                  <a:noFill/>
                </a:ln>
                <a:solidFill>
                  <a:srgbClr val="FFFFFF"/>
                </a:solidFill>
                <a:effectLst/>
                <a:uLnTx/>
                <a:uFillTx/>
                <a:latin typeface="Amazon Ember"/>
                <a:ea typeface="Amazon Ember"/>
                <a:cs typeface="Amazon Ember"/>
                <a:sym typeface="Amazon Ember"/>
              </a:rPr>
              <a:t>consist of one or more discrete data centers, each with redundant power, networking, and connectivity, housed in separate facilities.</a:t>
            </a:r>
          </a:p>
        </p:txBody>
      </p:sp>
      <p:sp>
        <p:nvSpPr>
          <p:cNvPr id="26" name="TextBox 141"/>
          <p:cNvSpPr txBox="1"/>
          <p:nvPr/>
        </p:nvSpPr>
        <p:spPr>
          <a:xfrm>
            <a:off x="11424617" y="3492263"/>
            <a:ext cx="1435524" cy="345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600">
                <a:solidFill>
                  <a:srgbClr val="FFFFFF"/>
                </a:solidFill>
              </a:defRPr>
            </a:lvl1pPr>
          </a:lstStyle>
          <a:p>
            <a:pPr marL="0" marR="0" lvl="0" indent="0" algn="ctr" defTabSz="731519" rtl="0" eaLnBrk="1" fontAlgn="auto" latinLnBrk="0" hangingPunct="0">
              <a:lnSpc>
                <a:spcPct val="100000"/>
              </a:lnSpc>
              <a:spcBef>
                <a:spcPts val="0"/>
              </a:spcBef>
              <a:spcAft>
                <a:spcPts val="0"/>
              </a:spcAft>
              <a:buClrTx/>
              <a:buSzTx/>
              <a:buFontTx/>
              <a:buNone/>
              <a:tabLst/>
              <a:defRPr/>
            </a:pPr>
            <a:r>
              <a:rPr kumimoji="0" sz="1600" b="1" i="0" u="none" strike="noStrike" kern="0" cap="none" spc="0" normalizeH="0" baseline="0" noProof="0" dirty="0">
                <a:ln>
                  <a:noFill/>
                </a:ln>
                <a:solidFill>
                  <a:srgbClr val="FFFFFF"/>
                </a:solidFill>
                <a:effectLst/>
                <a:uLnTx/>
                <a:uFillTx/>
                <a:latin typeface="Amazon Ember"/>
                <a:ea typeface="Amazon Ember"/>
                <a:cs typeface="Amazon Ember"/>
                <a:sym typeface="Amazon Ember"/>
              </a:rPr>
              <a:t>Datacenter</a:t>
            </a:r>
          </a:p>
        </p:txBody>
      </p:sp>
      <p:sp>
        <p:nvSpPr>
          <p:cNvPr id="27" name="TextBox 142"/>
          <p:cNvSpPr txBox="1"/>
          <p:nvPr/>
        </p:nvSpPr>
        <p:spPr>
          <a:xfrm>
            <a:off x="12646980" y="3485896"/>
            <a:ext cx="1435524" cy="345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600">
                <a:solidFill>
                  <a:srgbClr val="FFFFFF"/>
                </a:solidFill>
              </a:defRPr>
            </a:lvl1pPr>
          </a:lstStyle>
          <a:p>
            <a:pPr marL="0" marR="0" lvl="0" indent="0" algn="ctr" defTabSz="731519" rtl="0" eaLnBrk="1" fontAlgn="auto" latinLnBrk="0" hangingPunct="0">
              <a:lnSpc>
                <a:spcPct val="100000"/>
              </a:lnSpc>
              <a:spcBef>
                <a:spcPts val="0"/>
              </a:spcBef>
              <a:spcAft>
                <a:spcPts val="0"/>
              </a:spcAft>
              <a:buClrTx/>
              <a:buSzTx/>
              <a:buFontTx/>
              <a:buNone/>
              <a:tabLst/>
              <a:defRPr/>
            </a:pPr>
            <a:r>
              <a:rPr kumimoji="0" sz="1600" b="1" i="0" u="none" strike="noStrike" kern="0" cap="none" spc="0" normalizeH="0" baseline="0" noProof="0">
                <a:ln>
                  <a:noFill/>
                </a:ln>
                <a:solidFill>
                  <a:srgbClr val="FFFFFF"/>
                </a:solidFill>
                <a:effectLst/>
                <a:uLnTx/>
                <a:uFillTx/>
                <a:latin typeface="Amazon Ember"/>
                <a:ea typeface="Amazon Ember"/>
                <a:cs typeface="Amazon Ember"/>
                <a:sym typeface="Amazon Ember"/>
              </a:rPr>
              <a:t>Datacenter</a:t>
            </a:r>
          </a:p>
        </p:txBody>
      </p:sp>
      <p:sp>
        <p:nvSpPr>
          <p:cNvPr id="28" name="TextBox 143"/>
          <p:cNvSpPr txBox="1"/>
          <p:nvPr/>
        </p:nvSpPr>
        <p:spPr>
          <a:xfrm>
            <a:off x="12063589" y="4544848"/>
            <a:ext cx="1435524" cy="345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600">
                <a:solidFill>
                  <a:srgbClr val="FFFFFF"/>
                </a:solidFill>
              </a:defRPr>
            </a:lvl1pPr>
          </a:lstStyle>
          <a:p>
            <a:pPr marL="0" marR="0" lvl="0" indent="0" algn="ctr" defTabSz="731519" rtl="0" eaLnBrk="1" fontAlgn="auto" latinLnBrk="0" hangingPunct="0">
              <a:lnSpc>
                <a:spcPct val="100000"/>
              </a:lnSpc>
              <a:spcBef>
                <a:spcPts val="0"/>
              </a:spcBef>
              <a:spcAft>
                <a:spcPts val="0"/>
              </a:spcAft>
              <a:buClrTx/>
              <a:buSzTx/>
              <a:buFontTx/>
              <a:buNone/>
              <a:tabLst/>
              <a:defRPr/>
            </a:pPr>
            <a:r>
              <a:rPr kumimoji="0" sz="1600" b="1" i="0" u="none" strike="noStrike" kern="0" cap="none" spc="0" normalizeH="0" baseline="0" noProof="0">
                <a:ln>
                  <a:noFill/>
                </a:ln>
                <a:solidFill>
                  <a:srgbClr val="FFFFFF"/>
                </a:solidFill>
                <a:effectLst/>
                <a:uLnTx/>
                <a:uFillTx/>
                <a:latin typeface="Amazon Ember"/>
                <a:ea typeface="Amazon Ember"/>
                <a:cs typeface="Amazon Ember"/>
                <a:sym typeface="Amazon Ember"/>
              </a:rPr>
              <a:t>Datacenter</a:t>
            </a:r>
          </a:p>
        </p:txBody>
      </p:sp>
      <p:cxnSp>
        <p:nvCxnSpPr>
          <p:cNvPr id="29" name="Straight Connector 147"/>
          <p:cNvCxnSpPr>
            <a:stCxn id="20" idx="0"/>
            <a:endCxn id="17" idx="0"/>
          </p:cNvCxnSpPr>
          <p:nvPr/>
        </p:nvCxnSpPr>
        <p:spPr>
          <a:xfrm flipV="1">
            <a:off x="7695573" y="2963718"/>
            <a:ext cx="1970230" cy="7078"/>
          </a:xfrm>
          <a:prstGeom prst="straightConnector1">
            <a:avLst/>
          </a:prstGeom>
          <a:ln w="57150">
            <a:solidFill>
              <a:srgbClr val="1385BF"/>
            </a:solidFill>
          </a:ln>
          <a:effectLst>
            <a:outerShdw blurRad="38100" dist="20000" dir="5400000" rotWithShape="0">
              <a:srgbClr val="000000">
                <a:alpha val="38000"/>
              </a:srgbClr>
            </a:outerShdw>
          </a:effectLst>
        </p:spPr>
      </p:cxnSp>
      <p:cxnSp>
        <p:nvCxnSpPr>
          <p:cNvPr id="30" name="Straight Connector 149"/>
          <p:cNvCxnSpPr>
            <a:stCxn id="14" idx="0"/>
            <a:endCxn id="15" idx="0"/>
          </p:cNvCxnSpPr>
          <p:nvPr/>
        </p:nvCxnSpPr>
        <p:spPr>
          <a:xfrm>
            <a:off x="7672818" y="2963718"/>
            <a:ext cx="1" cy="2006841"/>
          </a:xfrm>
          <a:prstGeom prst="straightConnector1">
            <a:avLst/>
          </a:prstGeom>
          <a:ln w="57150">
            <a:solidFill>
              <a:srgbClr val="1385BF"/>
            </a:solidFill>
          </a:ln>
          <a:effectLst>
            <a:outerShdw blurRad="38100" dist="20000" dir="5400000" rotWithShape="0">
              <a:srgbClr val="000000">
                <a:alpha val="38000"/>
              </a:srgbClr>
            </a:outerShdw>
          </a:effectLst>
        </p:spPr>
      </p:cxnSp>
      <p:cxnSp>
        <p:nvCxnSpPr>
          <p:cNvPr id="31" name="Straight Connector 151"/>
          <p:cNvCxnSpPr>
            <a:stCxn id="21" idx="0"/>
          </p:cNvCxnSpPr>
          <p:nvPr/>
        </p:nvCxnSpPr>
        <p:spPr>
          <a:xfrm flipV="1">
            <a:off x="7711614" y="4970558"/>
            <a:ext cx="1954189" cy="5501"/>
          </a:xfrm>
          <a:prstGeom prst="straightConnector1">
            <a:avLst/>
          </a:prstGeom>
          <a:ln w="57150">
            <a:solidFill>
              <a:srgbClr val="1385BF"/>
            </a:solidFill>
          </a:ln>
          <a:effectLst>
            <a:outerShdw blurRad="38100" dist="20000" dir="5400000" rotWithShape="0">
              <a:srgbClr val="000000">
                <a:alpha val="38000"/>
              </a:srgbClr>
            </a:outerShdw>
          </a:effectLst>
        </p:spPr>
      </p:cxnSp>
      <p:cxnSp>
        <p:nvCxnSpPr>
          <p:cNvPr id="32" name="Straight Connector 153"/>
          <p:cNvCxnSpPr/>
          <p:nvPr/>
        </p:nvCxnSpPr>
        <p:spPr>
          <a:xfrm flipH="1">
            <a:off x="9681771" y="3910725"/>
            <a:ext cx="696673" cy="1052784"/>
          </a:xfrm>
          <a:prstGeom prst="straightConnector1">
            <a:avLst/>
          </a:prstGeom>
          <a:ln w="57150">
            <a:solidFill>
              <a:srgbClr val="1385BF"/>
            </a:solidFill>
          </a:ln>
          <a:effectLst>
            <a:outerShdw blurRad="38100" dist="20000" dir="5400000" rotWithShape="0">
              <a:srgbClr val="000000">
                <a:alpha val="38000"/>
              </a:srgbClr>
            </a:outerShdw>
          </a:effectLst>
        </p:spPr>
      </p:cxnSp>
      <p:cxnSp>
        <p:nvCxnSpPr>
          <p:cNvPr id="33" name="Straight Connector 156"/>
          <p:cNvCxnSpPr/>
          <p:nvPr/>
        </p:nvCxnSpPr>
        <p:spPr>
          <a:xfrm>
            <a:off x="9681771" y="2782032"/>
            <a:ext cx="693649" cy="1128692"/>
          </a:xfrm>
          <a:prstGeom prst="straightConnector1">
            <a:avLst/>
          </a:prstGeom>
          <a:ln w="57150">
            <a:solidFill>
              <a:srgbClr val="1385BF"/>
            </a:solidFill>
          </a:ln>
          <a:effectLst>
            <a:outerShdw blurRad="38100" dist="20000" dir="5400000" rotWithShape="0">
              <a:srgbClr val="000000">
                <a:alpha val="38000"/>
              </a:srgbClr>
            </a:outerShdw>
          </a:effectLst>
        </p:spPr>
      </p:cxnSp>
      <p:cxnSp>
        <p:nvCxnSpPr>
          <p:cNvPr id="34" name="Straight Connector 158"/>
          <p:cNvCxnSpPr>
            <a:stCxn id="17" idx="0"/>
          </p:cNvCxnSpPr>
          <p:nvPr/>
        </p:nvCxnSpPr>
        <p:spPr>
          <a:xfrm flipH="1">
            <a:off x="8902570" y="2963718"/>
            <a:ext cx="763233" cy="963049"/>
          </a:xfrm>
          <a:prstGeom prst="straightConnector1">
            <a:avLst/>
          </a:prstGeom>
          <a:ln w="57150">
            <a:solidFill>
              <a:srgbClr val="1385BF"/>
            </a:solidFill>
          </a:ln>
          <a:effectLst>
            <a:outerShdw blurRad="38100" dist="20000" dir="5400000" rotWithShape="0">
              <a:srgbClr val="000000">
                <a:alpha val="38000"/>
              </a:srgbClr>
            </a:outerShdw>
          </a:effectLst>
        </p:spPr>
      </p:cxnSp>
      <p:cxnSp>
        <p:nvCxnSpPr>
          <p:cNvPr id="35" name="Straight Connector 160"/>
          <p:cNvCxnSpPr/>
          <p:nvPr/>
        </p:nvCxnSpPr>
        <p:spPr>
          <a:xfrm>
            <a:off x="8902570" y="3926766"/>
            <a:ext cx="763233" cy="1043793"/>
          </a:xfrm>
          <a:prstGeom prst="straightConnector1">
            <a:avLst/>
          </a:prstGeom>
          <a:ln w="57150">
            <a:solidFill>
              <a:srgbClr val="1385BF"/>
            </a:solidFill>
          </a:ln>
          <a:effectLst>
            <a:outerShdw blurRad="38100" dist="20000" dir="5400000" rotWithShape="0">
              <a:srgbClr val="000000">
                <a:alpha val="38000"/>
              </a:srgbClr>
            </a:outerShdw>
          </a:effectLst>
        </p:spPr>
      </p:cxnSp>
      <p:cxnSp>
        <p:nvCxnSpPr>
          <p:cNvPr id="36" name="Straight Connector 162"/>
          <p:cNvCxnSpPr>
            <a:stCxn id="20" idx="0"/>
          </p:cNvCxnSpPr>
          <p:nvPr/>
        </p:nvCxnSpPr>
        <p:spPr>
          <a:xfrm>
            <a:off x="7695573" y="2970795"/>
            <a:ext cx="1203158" cy="962527"/>
          </a:xfrm>
          <a:prstGeom prst="straightConnector1">
            <a:avLst/>
          </a:prstGeom>
          <a:ln w="57150">
            <a:solidFill>
              <a:srgbClr val="1385BF"/>
            </a:solidFill>
          </a:ln>
          <a:effectLst>
            <a:outerShdw blurRad="38100" dist="20000" dir="5400000" rotWithShape="0">
              <a:srgbClr val="000000">
                <a:alpha val="38000"/>
              </a:srgbClr>
            </a:outerShdw>
          </a:effectLst>
        </p:spPr>
      </p:cxnSp>
      <p:cxnSp>
        <p:nvCxnSpPr>
          <p:cNvPr id="37" name="Straight Connector 164"/>
          <p:cNvCxnSpPr>
            <a:stCxn id="21" idx="0"/>
          </p:cNvCxnSpPr>
          <p:nvPr/>
        </p:nvCxnSpPr>
        <p:spPr>
          <a:xfrm flipV="1">
            <a:off x="7711614" y="3933321"/>
            <a:ext cx="1187117" cy="1042738"/>
          </a:xfrm>
          <a:prstGeom prst="straightConnector1">
            <a:avLst/>
          </a:prstGeom>
          <a:ln w="57150">
            <a:solidFill>
              <a:srgbClr val="1385BF"/>
            </a:solidFill>
          </a:ln>
          <a:effectLst>
            <a:outerShdw blurRad="38100" dist="20000" dir="5400000" rotWithShape="0">
              <a:srgbClr val="000000">
                <a:alpha val="38000"/>
              </a:srgbClr>
            </a:outerShdw>
          </a:effectLst>
        </p:spPr>
      </p:cxnSp>
      <p:cxnSp>
        <p:nvCxnSpPr>
          <p:cNvPr id="38" name="Straight Connector 166"/>
          <p:cNvCxnSpPr>
            <a:stCxn id="20" idx="0"/>
          </p:cNvCxnSpPr>
          <p:nvPr/>
        </p:nvCxnSpPr>
        <p:spPr>
          <a:xfrm>
            <a:off x="7695573" y="2970795"/>
            <a:ext cx="2682871" cy="939931"/>
          </a:xfrm>
          <a:prstGeom prst="straightConnector1">
            <a:avLst/>
          </a:prstGeom>
          <a:ln w="57150">
            <a:solidFill>
              <a:srgbClr val="1385BF"/>
            </a:solidFill>
          </a:ln>
          <a:effectLst>
            <a:outerShdw blurRad="38100" dist="20000" dir="5400000" rotWithShape="0">
              <a:srgbClr val="000000">
                <a:alpha val="38000"/>
              </a:srgbClr>
            </a:outerShdw>
          </a:effectLst>
        </p:spPr>
      </p:cxnSp>
      <p:cxnSp>
        <p:nvCxnSpPr>
          <p:cNvPr id="39" name="Straight Connector 168"/>
          <p:cNvCxnSpPr>
            <a:stCxn id="21" idx="0"/>
          </p:cNvCxnSpPr>
          <p:nvPr/>
        </p:nvCxnSpPr>
        <p:spPr>
          <a:xfrm flipV="1">
            <a:off x="7711614" y="3910725"/>
            <a:ext cx="2666830" cy="1065334"/>
          </a:xfrm>
          <a:prstGeom prst="straightConnector1">
            <a:avLst/>
          </a:prstGeom>
          <a:ln w="57150">
            <a:solidFill>
              <a:srgbClr val="1385BF"/>
            </a:solidFill>
          </a:ln>
          <a:effectLst>
            <a:outerShdw blurRad="38100" dist="20000" dir="5400000" rotWithShape="0">
              <a:srgbClr val="000000">
                <a:alpha val="38000"/>
              </a:srgbClr>
            </a:outerShdw>
          </a:effectLst>
        </p:spPr>
      </p:cxnSp>
      <p:cxnSp>
        <p:nvCxnSpPr>
          <p:cNvPr id="40" name="Straight Connector 170"/>
          <p:cNvCxnSpPr>
            <a:stCxn id="17" idx="0"/>
          </p:cNvCxnSpPr>
          <p:nvPr/>
        </p:nvCxnSpPr>
        <p:spPr>
          <a:xfrm>
            <a:off x="9665802" y="2963718"/>
            <a:ext cx="1" cy="2006841"/>
          </a:xfrm>
          <a:prstGeom prst="straightConnector1">
            <a:avLst/>
          </a:prstGeom>
          <a:ln w="57150">
            <a:solidFill>
              <a:srgbClr val="1385BF"/>
            </a:solidFill>
          </a:ln>
          <a:effectLst>
            <a:outerShdw blurRad="38100" dist="20000" dir="5400000" rotWithShape="0">
              <a:srgbClr val="000000">
                <a:alpha val="38000"/>
              </a:srgbClr>
            </a:outerShdw>
          </a:effectLst>
        </p:spPr>
      </p:cxnSp>
      <p:sp>
        <p:nvSpPr>
          <p:cNvPr id="41" name="Oval 172"/>
          <p:cNvSpPr/>
          <p:nvPr/>
        </p:nvSpPr>
        <p:spPr>
          <a:xfrm>
            <a:off x="11534965" y="2576157"/>
            <a:ext cx="2444447" cy="2551855"/>
          </a:xfrm>
          <a:prstGeom prst="ellipse">
            <a:avLst/>
          </a:prstGeom>
          <a:ln w="76200">
            <a:solidFill>
              <a:srgbClr val="FFFFFF"/>
            </a:solidFill>
          </a:ln>
        </p:spPr>
        <p:txBody>
          <a:bodyPr lIns="45719" rIns="45719" anchor="ctr"/>
          <a:lstStyle/>
          <a:p>
            <a:pPr marL="0" marR="0" lvl="0" indent="0" algn="ctr" defTabSz="731519" rtl="0" eaLnBrk="1" fontAlgn="auto" latinLnBrk="0" hangingPunct="0">
              <a:lnSpc>
                <a:spcPct val="100000"/>
              </a:lnSpc>
              <a:spcBef>
                <a:spcPts val="0"/>
              </a:spcBef>
              <a:spcAft>
                <a:spcPts val="0"/>
              </a:spcAft>
              <a:buClrTx/>
              <a:buSzTx/>
              <a:buFontTx/>
              <a:buNone/>
              <a:tabLst/>
              <a:defRPr>
                <a:solidFill>
                  <a:srgbClr val="FFFFFF"/>
                </a:solidFill>
              </a:defRPr>
            </a:pPr>
            <a:endParaRPr kumimoji="0" sz="2800" b="0" i="0" u="none" strike="noStrike" kern="0" cap="none" spc="0" normalizeH="0" baseline="0" noProof="0">
              <a:ln>
                <a:noFill/>
              </a:ln>
              <a:solidFill>
                <a:srgbClr val="FFFFFF"/>
              </a:solidFill>
              <a:effectLst/>
              <a:uLnTx/>
              <a:uFillTx/>
              <a:latin typeface="Amazon Ember"/>
              <a:ea typeface="Amazon Ember"/>
              <a:cs typeface="Amazon Ember"/>
              <a:sym typeface="Amazon Ember"/>
            </a:endParaRPr>
          </a:p>
        </p:txBody>
      </p:sp>
      <p:cxnSp>
        <p:nvCxnSpPr>
          <p:cNvPr id="43" name="Straight Connector 176"/>
          <p:cNvCxnSpPr/>
          <p:nvPr/>
        </p:nvCxnSpPr>
        <p:spPr>
          <a:xfrm>
            <a:off x="10378443" y="3910726"/>
            <a:ext cx="2358387" cy="4682"/>
          </a:xfrm>
          <a:prstGeom prst="straightConnector1">
            <a:avLst/>
          </a:prstGeom>
          <a:ln w="57150">
            <a:solidFill>
              <a:srgbClr val="1385BF"/>
            </a:solidFill>
            <a:prstDash val="sysDot"/>
          </a:ln>
          <a:effectLst>
            <a:outerShdw blurRad="38100" dist="20000" dir="5400000" rotWithShape="0">
              <a:srgbClr val="000000">
                <a:alpha val="38000"/>
              </a:srgbClr>
            </a:outerShdw>
          </a:effectLst>
        </p:spPr>
      </p:cxnSp>
      <p:grpSp>
        <p:nvGrpSpPr>
          <p:cNvPr id="44" name="Graphic 120"/>
          <p:cNvGrpSpPr/>
          <p:nvPr/>
        </p:nvGrpSpPr>
        <p:grpSpPr>
          <a:xfrm>
            <a:off x="13216489" y="3086386"/>
            <a:ext cx="283501" cy="352054"/>
            <a:chOff x="0" y="0"/>
            <a:chExt cx="283499" cy="352052"/>
          </a:xfrm>
        </p:grpSpPr>
        <p:sp>
          <p:nvSpPr>
            <p:cNvPr id="45" name="Freeform: Shape 1354"/>
            <p:cNvSpPr/>
            <p:nvPr/>
          </p:nvSpPr>
          <p:spPr>
            <a:xfrm>
              <a:off x="0" y="0"/>
              <a:ext cx="283500" cy="35205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557" y="0"/>
                    <a:pt x="0" y="1424"/>
                    <a:pt x="0" y="3167"/>
                  </a:cubicBezTo>
                  <a:lnTo>
                    <a:pt x="0" y="18433"/>
                  </a:lnTo>
                  <a:cubicBezTo>
                    <a:pt x="0" y="19690"/>
                    <a:pt x="2102" y="20779"/>
                    <a:pt x="5889" y="21282"/>
                  </a:cubicBezTo>
                  <a:cubicBezTo>
                    <a:pt x="6721" y="21399"/>
                    <a:pt x="7595" y="21483"/>
                    <a:pt x="8511" y="21533"/>
                  </a:cubicBezTo>
                  <a:cubicBezTo>
                    <a:pt x="8886" y="21550"/>
                    <a:pt x="9260" y="21566"/>
                    <a:pt x="9635" y="21583"/>
                  </a:cubicBezTo>
                  <a:cubicBezTo>
                    <a:pt x="10009" y="21600"/>
                    <a:pt x="10405" y="21600"/>
                    <a:pt x="10800" y="21600"/>
                  </a:cubicBezTo>
                  <a:cubicBezTo>
                    <a:pt x="11195" y="21600"/>
                    <a:pt x="11570" y="21600"/>
                    <a:pt x="11965" y="21583"/>
                  </a:cubicBezTo>
                  <a:cubicBezTo>
                    <a:pt x="12340" y="21566"/>
                    <a:pt x="12714" y="21550"/>
                    <a:pt x="13089" y="21533"/>
                  </a:cubicBezTo>
                  <a:cubicBezTo>
                    <a:pt x="14005" y="21483"/>
                    <a:pt x="14879" y="21399"/>
                    <a:pt x="15711" y="21282"/>
                  </a:cubicBezTo>
                  <a:cubicBezTo>
                    <a:pt x="19498" y="20762"/>
                    <a:pt x="21600" y="19690"/>
                    <a:pt x="21600" y="18433"/>
                  </a:cubicBezTo>
                  <a:lnTo>
                    <a:pt x="21600" y="3167"/>
                  </a:lnTo>
                  <a:cubicBezTo>
                    <a:pt x="21600" y="1424"/>
                    <a:pt x="17043" y="0"/>
                    <a:pt x="10800" y="0"/>
                  </a:cubicBezTo>
                  <a:close/>
                </a:path>
              </a:pathLst>
            </a:custGeom>
            <a:noFill/>
            <a:ln w="12700"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46" name="Freeform: Shape 1355"/>
            <p:cNvSpPr/>
            <p:nvPr/>
          </p:nvSpPr>
          <p:spPr>
            <a:xfrm>
              <a:off x="0" y="0"/>
              <a:ext cx="283500" cy="93954"/>
            </a:xfrm>
            <a:custGeom>
              <a:avLst/>
              <a:gdLst/>
              <a:ahLst/>
              <a:cxnLst>
                <a:cxn ang="0">
                  <a:pos x="wd2" y="hd2"/>
                </a:cxn>
                <a:cxn ang="5400000">
                  <a:pos x="wd2" y="hd2"/>
                </a:cxn>
                <a:cxn ang="10800000">
                  <a:pos x="wd2" y="hd2"/>
                </a:cxn>
                <a:cxn ang="16200000">
                  <a:pos x="wd2" y="hd2"/>
                </a:cxn>
              </a:cxnLst>
              <a:rect l="0" t="0" r="r" b="b"/>
              <a:pathLst>
                <a:path w="21600" h="21600" extrusionOk="0">
                  <a:moveTo>
                    <a:pt x="21600" y="11428"/>
                  </a:moveTo>
                  <a:cubicBezTo>
                    <a:pt x="21600" y="17016"/>
                    <a:pt x="17064" y="21600"/>
                    <a:pt x="10800" y="21600"/>
                  </a:cubicBezTo>
                  <a:cubicBezTo>
                    <a:pt x="4536" y="21600"/>
                    <a:pt x="0" y="17079"/>
                    <a:pt x="0" y="11428"/>
                  </a:cubicBezTo>
                  <a:cubicBezTo>
                    <a:pt x="0" y="5777"/>
                    <a:pt x="4557" y="0"/>
                    <a:pt x="10800" y="0"/>
                  </a:cubicBezTo>
                  <a:cubicBezTo>
                    <a:pt x="17043" y="0"/>
                    <a:pt x="21600" y="5777"/>
                    <a:pt x="21600" y="11428"/>
                  </a:cubicBezTo>
                  <a:close/>
                </a:path>
              </a:pathLst>
            </a:custGeom>
            <a:noFill/>
            <a:ln w="12700"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47" name="Freeform: Shape 1356"/>
            <p:cNvSpPr/>
            <p:nvPr/>
          </p:nvSpPr>
          <p:spPr>
            <a:xfrm>
              <a:off x="0" y="137380"/>
              <a:ext cx="283500" cy="4424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11867"/>
                    <a:pt x="17064" y="21600"/>
                    <a:pt x="10800" y="21600"/>
                  </a:cubicBezTo>
                  <a:cubicBezTo>
                    <a:pt x="4536" y="21600"/>
                    <a:pt x="0" y="12000"/>
                    <a:pt x="0" y="0"/>
                  </a:cubicBezTo>
                </a:path>
              </a:pathLst>
            </a:custGeom>
            <a:noFill/>
            <a:ln w="12700"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48" name="Freeform: Shape 1357"/>
            <p:cNvSpPr/>
            <p:nvPr/>
          </p:nvSpPr>
          <p:spPr>
            <a:xfrm>
              <a:off x="0" y="224232"/>
              <a:ext cx="283500" cy="4424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11867"/>
                    <a:pt x="17064" y="21600"/>
                    <a:pt x="10800" y="21600"/>
                  </a:cubicBezTo>
                  <a:cubicBezTo>
                    <a:pt x="4536" y="21600"/>
                    <a:pt x="0" y="12000"/>
                    <a:pt x="0" y="0"/>
                  </a:cubicBezTo>
                </a:path>
              </a:pathLst>
            </a:custGeom>
            <a:noFill/>
            <a:ln w="12700"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49" name="Freeform: Shape 1358"/>
            <p:cNvSpPr/>
            <p:nvPr/>
          </p:nvSpPr>
          <p:spPr>
            <a:xfrm>
              <a:off x="0" y="0"/>
              <a:ext cx="283500" cy="35205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557" y="0"/>
                    <a:pt x="0" y="1424"/>
                    <a:pt x="0" y="3167"/>
                  </a:cubicBezTo>
                  <a:lnTo>
                    <a:pt x="0" y="18433"/>
                  </a:lnTo>
                  <a:cubicBezTo>
                    <a:pt x="0" y="19690"/>
                    <a:pt x="2102" y="20779"/>
                    <a:pt x="5889" y="21282"/>
                  </a:cubicBezTo>
                  <a:cubicBezTo>
                    <a:pt x="6721" y="21399"/>
                    <a:pt x="7595" y="21483"/>
                    <a:pt x="8511" y="21533"/>
                  </a:cubicBezTo>
                  <a:cubicBezTo>
                    <a:pt x="8886" y="21550"/>
                    <a:pt x="9260" y="21566"/>
                    <a:pt x="9635" y="21583"/>
                  </a:cubicBezTo>
                  <a:cubicBezTo>
                    <a:pt x="10009" y="21600"/>
                    <a:pt x="10405" y="21600"/>
                    <a:pt x="10800" y="21600"/>
                  </a:cubicBezTo>
                  <a:cubicBezTo>
                    <a:pt x="11195" y="21600"/>
                    <a:pt x="11570" y="21600"/>
                    <a:pt x="11965" y="21583"/>
                  </a:cubicBezTo>
                  <a:cubicBezTo>
                    <a:pt x="12340" y="21566"/>
                    <a:pt x="12714" y="21550"/>
                    <a:pt x="13089" y="21533"/>
                  </a:cubicBezTo>
                  <a:cubicBezTo>
                    <a:pt x="14005" y="21483"/>
                    <a:pt x="14879" y="21399"/>
                    <a:pt x="15711" y="21282"/>
                  </a:cubicBezTo>
                  <a:cubicBezTo>
                    <a:pt x="19498" y="20762"/>
                    <a:pt x="21600" y="19690"/>
                    <a:pt x="21600" y="18433"/>
                  </a:cubicBezTo>
                  <a:lnTo>
                    <a:pt x="21600" y="3167"/>
                  </a:lnTo>
                  <a:cubicBezTo>
                    <a:pt x="21600" y="1424"/>
                    <a:pt x="17043" y="0"/>
                    <a:pt x="10800" y="0"/>
                  </a:cubicBezTo>
                  <a:close/>
                </a:path>
              </a:pathLst>
            </a:custGeom>
            <a:noFill/>
            <a:ln w="12700"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grpSp>
      <p:grpSp>
        <p:nvGrpSpPr>
          <p:cNvPr id="50" name="Graphic 120"/>
          <p:cNvGrpSpPr/>
          <p:nvPr/>
        </p:nvGrpSpPr>
        <p:grpSpPr>
          <a:xfrm>
            <a:off x="12085931" y="3076822"/>
            <a:ext cx="283501" cy="352054"/>
            <a:chOff x="0" y="0"/>
            <a:chExt cx="283499" cy="352052"/>
          </a:xfrm>
        </p:grpSpPr>
        <p:sp>
          <p:nvSpPr>
            <p:cNvPr id="51" name="Freeform: Shape 1354"/>
            <p:cNvSpPr/>
            <p:nvPr/>
          </p:nvSpPr>
          <p:spPr>
            <a:xfrm>
              <a:off x="0" y="0"/>
              <a:ext cx="283500" cy="35205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557" y="0"/>
                    <a:pt x="0" y="1424"/>
                    <a:pt x="0" y="3167"/>
                  </a:cubicBezTo>
                  <a:lnTo>
                    <a:pt x="0" y="18433"/>
                  </a:lnTo>
                  <a:cubicBezTo>
                    <a:pt x="0" y="19690"/>
                    <a:pt x="2102" y="20779"/>
                    <a:pt x="5889" y="21282"/>
                  </a:cubicBezTo>
                  <a:cubicBezTo>
                    <a:pt x="6721" y="21399"/>
                    <a:pt x="7595" y="21483"/>
                    <a:pt x="8511" y="21533"/>
                  </a:cubicBezTo>
                  <a:cubicBezTo>
                    <a:pt x="8886" y="21550"/>
                    <a:pt x="9260" y="21566"/>
                    <a:pt x="9635" y="21583"/>
                  </a:cubicBezTo>
                  <a:cubicBezTo>
                    <a:pt x="10009" y="21600"/>
                    <a:pt x="10405" y="21600"/>
                    <a:pt x="10800" y="21600"/>
                  </a:cubicBezTo>
                  <a:cubicBezTo>
                    <a:pt x="11195" y="21600"/>
                    <a:pt x="11570" y="21600"/>
                    <a:pt x="11965" y="21583"/>
                  </a:cubicBezTo>
                  <a:cubicBezTo>
                    <a:pt x="12340" y="21566"/>
                    <a:pt x="12714" y="21550"/>
                    <a:pt x="13089" y="21533"/>
                  </a:cubicBezTo>
                  <a:cubicBezTo>
                    <a:pt x="14005" y="21483"/>
                    <a:pt x="14879" y="21399"/>
                    <a:pt x="15711" y="21282"/>
                  </a:cubicBezTo>
                  <a:cubicBezTo>
                    <a:pt x="19498" y="20762"/>
                    <a:pt x="21600" y="19690"/>
                    <a:pt x="21600" y="18433"/>
                  </a:cubicBezTo>
                  <a:lnTo>
                    <a:pt x="21600" y="3167"/>
                  </a:lnTo>
                  <a:cubicBezTo>
                    <a:pt x="21600" y="1424"/>
                    <a:pt x="17043" y="0"/>
                    <a:pt x="10800" y="0"/>
                  </a:cubicBezTo>
                  <a:close/>
                </a:path>
              </a:pathLst>
            </a:custGeom>
            <a:noFill/>
            <a:ln w="12700"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2" name="Freeform: Shape 1355"/>
            <p:cNvSpPr/>
            <p:nvPr/>
          </p:nvSpPr>
          <p:spPr>
            <a:xfrm>
              <a:off x="0" y="0"/>
              <a:ext cx="283500" cy="93954"/>
            </a:xfrm>
            <a:custGeom>
              <a:avLst/>
              <a:gdLst/>
              <a:ahLst/>
              <a:cxnLst>
                <a:cxn ang="0">
                  <a:pos x="wd2" y="hd2"/>
                </a:cxn>
                <a:cxn ang="5400000">
                  <a:pos x="wd2" y="hd2"/>
                </a:cxn>
                <a:cxn ang="10800000">
                  <a:pos x="wd2" y="hd2"/>
                </a:cxn>
                <a:cxn ang="16200000">
                  <a:pos x="wd2" y="hd2"/>
                </a:cxn>
              </a:cxnLst>
              <a:rect l="0" t="0" r="r" b="b"/>
              <a:pathLst>
                <a:path w="21600" h="21600" extrusionOk="0">
                  <a:moveTo>
                    <a:pt x="21600" y="11428"/>
                  </a:moveTo>
                  <a:cubicBezTo>
                    <a:pt x="21600" y="17016"/>
                    <a:pt x="17064" y="21600"/>
                    <a:pt x="10800" y="21600"/>
                  </a:cubicBezTo>
                  <a:cubicBezTo>
                    <a:pt x="4536" y="21600"/>
                    <a:pt x="0" y="17079"/>
                    <a:pt x="0" y="11428"/>
                  </a:cubicBezTo>
                  <a:cubicBezTo>
                    <a:pt x="0" y="5777"/>
                    <a:pt x="4557" y="0"/>
                    <a:pt x="10800" y="0"/>
                  </a:cubicBezTo>
                  <a:cubicBezTo>
                    <a:pt x="17043" y="0"/>
                    <a:pt x="21600" y="5777"/>
                    <a:pt x="21600" y="11428"/>
                  </a:cubicBezTo>
                  <a:close/>
                </a:path>
              </a:pathLst>
            </a:custGeom>
            <a:noFill/>
            <a:ln w="12700"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3" name="Freeform: Shape 1356"/>
            <p:cNvSpPr/>
            <p:nvPr/>
          </p:nvSpPr>
          <p:spPr>
            <a:xfrm>
              <a:off x="0" y="137380"/>
              <a:ext cx="283500" cy="4424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11867"/>
                    <a:pt x="17064" y="21600"/>
                    <a:pt x="10800" y="21600"/>
                  </a:cubicBezTo>
                  <a:cubicBezTo>
                    <a:pt x="4536" y="21600"/>
                    <a:pt x="0" y="12000"/>
                    <a:pt x="0" y="0"/>
                  </a:cubicBezTo>
                </a:path>
              </a:pathLst>
            </a:custGeom>
            <a:noFill/>
            <a:ln w="12700"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4" name="Freeform: Shape 1357"/>
            <p:cNvSpPr/>
            <p:nvPr/>
          </p:nvSpPr>
          <p:spPr>
            <a:xfrm>
              <a:off x="0" y="224232"/>
              <a:ext cx="283500" cy="4424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11867"/>
                    <a:pt x="17064" y="21600"/>
                    <a:pt x="10800" y="21600"/>
                  </a:cubicBezTo>
                  <a:cubicBezTo>
                    <a:pt x="4536" y="21600"/>
                    <a:pt x="0" y="12000"/>
                    <a:pt x="0" y="0"/>
                  </a:cubicBezTo>
                </a:path>
              </a:pathLst>
            </a:custGeom>
            <a:noFill/>
            <a:ln w="12700"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5" name="Freeform: Shape 1358"/>
            <p:cNvSpPr/>
            <p:nvPr/>
          </p:nvSpPr>
          <p:spPr>
            <a:xfrm>
              <a:off x="0" y="0"/>
              <a:ext cx="283500" cy="35205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557" y="0"/>
                    <a:pt x="0" y="1424"/>
                    <a:pt x="0" y="3167"/>
                  </a:cubicBezTo>
                  <a:lnTo>
                    <a:pt x="0" y="18433"/>
                  </a:lnTo>
                  <a:cubicBezTo>
                    <a:pt x="0" y="19690"/>
                    <a:pt x="2102" y="20779"/>
                    <a:pt x="5889" y="21282"/>
                  </a:cubicBezTo>
                  <a:cubicBezTo>
                    <a:pt x="6721" y="21399"/>
                    <a:pt x="7595" y="21483"/>
                    <a:pt x="8511" y="21533"/>
                  </a:cubicBezTo>
                  <a:cubicBezTo>
                    <a:pt x="8886" y="21550"/>
                    <a:pt x="9260" y="21566"/>
                    <a:pt x="9635" y="21583"/>
                  </a:cubicBezTo>
                  <a:cubicBezTo>
                    <a:pt x="10009" y="21600"/>
                    <a:pt x="10405" y="21600"/>
                    <a:pt x="10800" y="21600"/>
                  </a:cubicBezTo>
                  <a:cubicBezTo>
                    <a:pt x="11195" y="21600"/>
                    <a:pt x="11570" y="21600"/>
                    <a:pt x="11965" y="21583"/>
                  </a:cubicBezTo>
                  <a:cubicBezTo>
                    <a:pt x="12340" y="21566"/>
                    <a:pt x="12714" y="21550"/>
                    <a:pt x="13089" y="21533"/>
                  </a:cubicBezTo>
                  <a:cubicBezTo>
                    <a:pt x="14005" y="21483"/>
                    <a:pt x="14879" y="21399"/>
                    <a:pt x="15711" y="21282"/>
                  </a:cubicBezTo>
                  <a:cubicBezTo>
                    <a:pt x="19498" y="20762"/>
                    <a:pt x="21600" y="19690"/>
                    <a:pt x="21600" y="18433"/>
                  </a:cubicBezTo>
                  <a:lnTo>
                    <a:pt x="21600" y="3167"/>
                  </a:lnTo>
                  <a:cubicBezTo>
                    <a:pt x="21600" y="1424"/>
                    <a:pt x="17043" y="0"/>
                    <a:pt x="10800" y="0"/>
                  </a:cubicBezTo>
                  <a:close/>
                </a:path>
              </a:pathLst>
            </a:custGeom>
            <a:noFill/>
            <a:ln w="12700"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grpSp>
      <p:grpSp>
        <p:nvGrpSpPr>
          <p:cNvPr id="56" name="Graphic 120"/>
          <p:cNvGrpSpPr/>
          <p:nvPr/>
        </p:nvGrpSpPr>
        <p:grpSpPr>
          <a:xfrm>
            <a:off x="12617773" y="4168455"/>
            <a:ext cx="283501" cy="352054"/>
            <a:chOff x="0" y="0"/>
            <a:chExt cx="283499" cy="352052"/>
          </a:xfrm>
        </p:grpSpPr>
        <p:sp>
          <p:nvSpPr>
            <p:cNvPr id="57" name="Freeform: Shape 1354"/>
            <p:cNvSpPr/>
            <p:nvPr/>
          </p:nvSpPr>
          <p:spPr>
            <a:xfrm>
              <a:off x="0" y="0"/>
              <a:ext cx="283500" cy="35205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557" y="0"/>
                    <a:pt x="0" y="1424"/>
                    <a:pt x="0" y="3167"/>
                  </a:cubicBezTo>
                  <a:lnTo>
                    <a:pt x="0" y="18433"/>
                  </a:lnTo>
                  <a:cubicBezTo>
                    <a:pt x="0" y="19690"/>
                    <a:pt x="2102" y="20779"/>
                    <a:pt x="5889" y="21282"/>
                  </a:cubicBezTo>
                  <a:cubicBezTo>
                    <a:pt x="6721" y="21399"/>
                    <a:pt x="7595" y="21483"/>
                    <a:pt x="8511" y="21533"/>
                  </a:cubicBezTo>
                  <a:cubicBezTo>
                    <a:pt x="8886" y="21550"/>
                    <a:pt x="9260" y="21566"/>
                    <a:pt x="9635" y="21583"/>
                  </a:cubicBezTo>
                  <a:cubicBezTo>
                    <a:pt x="10009" y="21600"/>
                    <a:pt x="10405" y="21600"/>
                    <a:pt x="10800" y="21600"/>
                  </a:cubicBezTo>
                  <a:cubicBezTo>
                    <a:pt x="11195" y="21600"/>
                    <a:pt x="11570" y="21600"/>
                    <a:pt x="11965" y="21583"/>
                  </a:cubicBezTo>
                  <a:cubicBezTo>
                    <a:pt x="12340" y="21566"/>
                    <a:pt x="12714" y="21550"/>
                    <a:pt x="13089" y="21533"/>
                  </a:cubicBezTo>
                  <a:cubicBezTo>
                    <a:pt x="14005" y="21483"/>
                    <a:pt x="14879" y="21399"/>
                    <a:pt x="15711" y="21282"/>
                  </a:cubicBezTo>
                  <a:cubicBezTo>
                    <a:pt x="19498" y="20762"/>
                    <a:pt x="21600" y="19690"/>
                    <a:pt x="21600" y="18433"/>
                  </a:cubicBezTo>
                  <a:lnTo>
                    <a:pt x="21600" y="3167"/>
                  </a:lnTo>
                  <a:cubicBezTo>
                    <a:pt x="21600" y="1424"/>
                    <a:pt x="17043" y="0"/>
                    <a:pt x="10800" y="0"/>
                  </a:cubicBezTo>
                  <a:close/>
                </a:path>
              </a:pathLst>
            </a:custGeom>
            <a:noFill/>
            <a:ln w="12700"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8" name="Freeform: Shape 1355"/>
            <p:cNvSpPr/>
            <p:nvPr/>
          </p:nvSpPr>
          <p:spPr>
            <a:xfrm>
              <a:off x="0" y="0"/>
              <a:ext cx="283500" cy="93954"/>
            </a:xfrm>
            <a:custGeom>
              <a:avLst/>
              <a:gdLst/>
              <a:ahLst/>
              <a:cxnLst>
                <a:cxn ang="0">
                  <a:pos x="wd2" y="hd2"/>
                </a:cxn>
                <a:cxn ang="5400000">
                  <a:pos x="wd2" y="hd2"/>
                </a:cxn>
                <a:cxn ang="10800000">
                  <a:pos x="wd2" y="hd2"/>
                </a:cxn>
                <a:cxn ang="16200000">
                  <a:pos x="wd2" y="hd2"/>
                </a:cxn>
              </a:cxnLst>
              <a:rect l="0" t="0" r="r" b="b"/>
              <a:pathLst>
                <a:path w="21600" h="21600" extrusionOk="0">
                  <a:moveTo>
                    <a:pt x="21600" y="11428"/>
                  </a:moveTo>
                  <a:cubicBezTo>
                    <a:pt x="21600" y="17016"/>
                    <a:pt x="17064" y="21600"/>
                    <a:pt x="10800" y="21600"/>
                  </a:cubicBezTo>
                  <a:cubicBezTo>
                    <a:pt x="4536" y="21600"/>
                    <a:pt x="0" y="17079"/>
                    <a:pt x="0" y="11428"/>
                  </a:cubicBezTo>
                  <a:cubicBezTo>
                    <a:pt x="0" y="5777"/>
                    <a:pt x="4557" y="0"/>
                    <a:pt x="10800" y="0"/>
                  </a:cubicBezTo>
                  <a:cubicBezTo>
                    <a:pt x="17043" y="0"/>
                    <a:pt x="21600" y="5777"/>
                    <a:pt x="21600" y="11428"/>
                  </a:cubicBezTo>
                  <a:close/>
                </a:path>
              </a:pathLst>
            </a:custGeom>
            <a:noFill/>
            <a:ln w="12700"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59" name="Freeform: Shape 1356"/>
            <p:cNvSpPr/>
            <p:nvPr/>
          </p:nvSpPr>
          <p:spPr>
            <a:xfrm>
              <a:off x="0" y="137380"/>
              <a:ext cx="283500" cy="4424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11867"/>
                    <a:pt x="17064" y="21600"/>
                    <a:pt x="10800" y="21600"/>
                  </a:cubicBezTo>
                  <a:cubicBezTo>
                    <a:pt x="4536" y="21600"/>
                    <a:pt x="0" y="12000"/>
                    <a:pt x="0" y="0"/>
                  </a:cubicBezTo>
                </a:path>
              </a:pathLst>
            </a:custGeom>
            <a:noFill/>
            <a:ln w="12700"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60" name="Freeform: Shape 1357"/>
            <p:cNvSpPr/>
            <p:nvPr/>
          </p:nvSpPr>
          <p:spPr>
            <a:xfrm>
              <a:off x="0" y="224232"/>
              <a:ext cx="283500" cy="4424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11867"/>
                    <a:pt x="17064" y="21600"/>
                    <a:pt x="10800" y="21600"/>
                  </a:cubicBezTo>
                  <a:cubicBezTo>
                    <a:pt x="4536" y="21600"/>
                    <a:pt x="0" y="12000"/>
                    <a:pt x="0" y="0"/>
                  </a:cubicBezTo>
                </a:path>
              </a:pathLst>
            </a:custGeom>
            <a:noFill/>
            <a:ln w="12700"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61" name="Freeform: Shape 1358"/>
            <p:cNvSpPr/>
            <p:nvPr/>
          </p:nvSpPr>
          <p:spPr>
            <a:xfrm>
              <a:off x="0" y="0"/>
              <a:ext cx="283500" cy="35205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557" y="0"/>
                    <a:pt x="0" y="1424"/>
                    <a:pt x="0" y="3167"/>
                  </a:cubicBezTo>
                  <a:lnTo>
                    <a:pt x="0" y="18433"/>
                  </a:lnTo>
                  <a:cubicBezTo>
                    <a:pt x="0" y="19690"/>
                    <a:pt x="2102" y="20779"/>
                    <a:pt x="5889" y="21282"/>
                  </a:cubicBezTo>
                  <a:cubicBezTo>
                    <a:pt x="6721" y="21399"/>
                    <a:pt x="7595" y="21483"/>
                    <a:pt x="8511" y="21533"/>
                  </a:cubicBezTo>
                  <a:cubicBezTo>
                    <a:pt x="8886" y="21550"/>
                    <a:pt x="9260" y="21566"/>
                    <a:pt x="9635" y="21583"/>
                  </a:cubicBezTo>
                  <a:cubicBezTo>
                    <a:pt x="10009" y="21600"/>
                    <a:pt x="10405" y="21600"/>
                    <a:pt x="10800" y="21600"/>
                  </a:cubicBezTo>
                  <a:cubicBezTo>
                    <a:pt x="11195" y="21600"/>
                    <a:pt x="11570" y="21600"/>
                    <a:pt x="11965" y="21583"/>
                  </a:cubicBezTo>
                  <a:cubicBezTo>
                    <a:pt x="12340" y="21566"/>
                    <a:pt x="12714" y="21550"/>
                    <a:pt x="13089" y="21533"/>
                  </a:cubicBezTo>
                  <a:cubicBezTo>
                    <a:pt x="14005" y="21483"/>
                    <a:pt x="14879" y="21399"/>
                    <a:pt x="15711" y="21282"/>
                  </a:cubicBezTo>
                  <a:cubicBezTo>
                    <a:pt x="19498" y="20762"/>
                    <a:pt x="21600" y="19690"/>
                    <a:pt x="21600" y="18433"/>
                  </a:cubicBezTo>
                  <a:lnTo>
                    <a:pt x="21600" y="3167"/>
                  </a:lnTo>
                  <a:cubicBezTo>
                    <a:pt x="21600" y="1424"/>
                    <a:pt x="17043" y="0"/>
                    <a:pt x="10800" y="0"/>
                  </a:cubicBezTo>
                  <a:close/>
                </a:path>
              </a:pathLst>
            </a:custGeom>
            <a:noFill/>
            <a:ln w="12700" cap="flat">
              <a:solidFill>
                <a:srgbClr val="FFFFFF"/>
              </a:solidFill>
              <a:prstDash val="solid"/>
              <a:round/>
            </a:ln>
            <a:effectLst/>
          </p:spPr>
          <p:txBody>
            <a:bodyPr wrap="square" lIns="45719" tIns="45719" rIns="45719" bIns="45719" numCol="1" anchor="ctr">
              <a:no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grpSp>
      <p:sp>
        <p:nvSpPr>
          <p:cNvPr id="63" name="Straight Connector 204"/>
          <p:cNvSpPr/>
          <p:nvPr/>
        </p:nvSpPr>
        <p:spPr>
          <a:xfrm flipV="1">
            <a:off x="5201921" y="2963717"/>
            <a:ext cx="2016342" cy="825963"/>
          </a:xfrm>
          <a:prstGeom prst="line">
            <a:avLst/>
          </a:prstGeom>
          <a:ln w="57150">
            <a:solidFill>
              <a:srgbClr val="1385BF"/>
            </a:solidFill>
            <a:prstDash val="sysDot"/>
          </a:ln>
          <a:effectLst>
            <a:outerShdw blurRad="38100" dist="20000" dir="5400000" rotWithShape="0">
              <a:srgbClr val="000000">
                <a:alpha val="38000"/>
              </a:srgbClr>
            </a:outerShdw>
          </a:effectLst>
        </p:spPr>
        <p:txBody>
          <a:bodyPr lIns="45719" rIns="45719"/>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000000"/>
              </a:solidFill>
              <a:effectLst/>
              <a:uLnTx/>
              <a:uFillTx/>
              <a:latin typeface="Amazon Ember"/>
              <a:ea typeface="Amazon Ember"/>
              <a:cs typeface="Amazon Ember"/>
              <a:sym typeface="Amazon Ember"/>
            </a:endParaRPr>
          </a:p>
        </p:txBody>
      </p:sp>
      <p:sp>
        <p:nvSpPr>
          <p:cNvPr id="64" name="Straight Connector 205"/>
          <p:cNvSpPr/>
          <p:nvPr/>
        </p:nvSpPr>
        <p:spPr>
          <a:xfrm>
            <a:off x="5201921" y="3837704"/>
            <a:ext cx="2016343" cy="1132855"/>
          </a:xfrm>
          <a:prstGeom prst="line">
            <a:avLst/>
          </a:prstGeom>
          <a:ln w="57150">
            <a:solidFill>
              <a:srgbClr val="1385BF"/>
            </a:solidFill>
            <a:prstDash val="sysDot"/>
          </a:ln>
          <a:effectLst>
            <a:outerShdw blurRad="38100" dist="20000" dir="5400000" rotWithShape="0">
              <a:srgbClr val="000000">
                <a:alpha val="38000"/>
              </a:srgbClr>
            </a:outerShdw>
          </a:effectLst>
        </p:spPr>
        <p:txBody>
          <a:bodyPr lIns="45719" rIns="45719"/>
          <a:lstStyle/>
          <a:p>
            <a:pPr marL="0" marR="0" lvl="0" indent="0" algn="l" defTabSz="731519" rtl="0" eaLnBrk="1" fontAlgn="auto" latinLnBrk="0" hangingPunct="0">
              <a:lnSpc>
                <a:spcPct val="100000"/>
              </a:lnSpc>
              <a:spcBef>
                <a:spcPts val="0"/>
              </a:spcBef>
              <a:spcAft>
                <a:spcPts val="0"/>
              </a:spcAft>
              <a:buClrTx/>
              <a:buSzTx/>
              <a:buFontTx/>
              <a:buNone/>
              <a:tabLst/>
              <a:defRPr/>
            </a:pPr>
            <a:endParaRPr kumimoji="0" sz="2800" b="0" i="0" u="none" strike="noStrike" kern="0" cap="none" spc="0" normalizeH="0" baseline="0" noProof="0" dirty="0">
              <a:ln>
                <a:noFill/>
              </a:ln>
              <a:solidFill>
                <a:srgbClr val="000000"/>
              </a:solidFill>
              <a:effectLst/>
              <a:uLnTx/>
              <a:uFillTx/>
              <a:latin typeface="Amazon Ember"/>
              <a:ea typeface="Amazon Ember"/>
              <a:cs typeface="Amazon Ember"/>
              <a:sym typeface="Amazon Ember"/>
            </a:endParaRPr>
          </a:p>
        </p:txBody>
      </p:sp>
      <p:sp>
        <p:nvSpPr>
          <p:cNvPr id="67" name="TextBox 66">
            <a:extLst>
              <a:ext uri="{FF2B5EF4-FFF2-40B4-BE49-F238E27FC236}">
                <a16:creationId xmlns:a16="http://schemas.microsoft.com/office/drawing/2014/main" id="{D54F28AA-7AB4-884A-9811-74A4D1E7E544}"/>
              </a:ext>
            </a:extLst>
          </p:cNvPr>
          <p:cNvSpPr txBox="1"/>
          <p:nvPr/>
        </p:nvSpPr>
        <p:spPr>
          <a:xfrm>
            <a:off x="523112" y="6237459"/>
            <a:ext cx="4096926"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l" defTabSz="731519" rtl="0" eaLnBrk="1" fontAlgn="auto" latinLnBrk="0" hangingPunct="0">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2F3F3"/>
                </a:solidFill>
                <a:effectLst/>
                <a:uLnTx/>
                <a:uFillTx/>
                <a:latin typeface="Amazon Ember"/>
                <a:ea typeface="Amazon Ember"/>
                <a:cs typeface="Amazon Ember"/>
                <a:sym typeface="Amazon Ember"/>
              </a:rPr>
              <a:t>24 Regions</a:t>
            </a:r>
          </a:p>
          <a:p>
            <a:pPr marL="0" marR="0" lvl="0" indent="0" algn="l" defTabSz="731519" rtl="0" eaLnBrk="1" fontAlgn="auto" latinLnBrk="0" hangingPunct="0">
              <a:lnSpc>
                <a:spcPct val="100000"/>
              </a:lnSpc>
              <a:spcBef>
                <a:spcPts val="0"/>
              </a:spcBef>
              <a:spcAft>
                <a:spcPts val="0"/>
              </a:spcAft>
              <a:buClrTx/>
              <a:buSzTx/>
              <a:buFontTx/>
              <a:buNone/>
              <a:tabLst/>
              <a:defRPr/>
            </a:pPr>
            <a:r>
              <a:rPr lang="en-US" sz="2400" kern="0" dirty="0">
                <a:solidFill>
                  <a:srgbClr val="F2F3F3"/>
                </a:solidFill>
                <a:latin typeface="Amazon Ember"/>
                <a:ea typeface="Amazon Ember"/>
                <a:cs typeface="Amazon Ember"/>
                <a:sym typeface="Amazon Ember"/>
              </a:rPr>
              <a:t>77</a:t>
            </a:r>
            <a:r>
              <a:rPr kumimoji="0" lang="en-US" sz="2400" b="0" i="0" u="none" strike="noStrike" kern="0" cap="none" spc="0" normalizeH="0" baseline="0" noProof="0" dirty="0">
                <a:ln>
                  <a:noFill/>
                </a:ln>
                <a:solidFill>
                  <a:srgbClr val="F2F3F3"/>
                </a:solidFill>
                <a:effectLst/>
                <a:uLnTx/>
                <a:uFillTx/>
                <a:latin typeface="Amazon Ember"/>
                <a:ea typeface="Amazon Ember"/>
                <a:cs typeface="Amazon Ember"/>
                <a:sym typeface="Amazon Ember"/>
              </a:rPr>
              <a:t> Availability Zones</a:t>
            </a:r>
          </a:p>
          <a:p>
            <a:pPr marL="0" marR="0" lvl="0" indent="0" algn="l" defTabSz="731519" rtl="0" eaLnBrk="1" fontAlgn="auto" latinLnBrk="0" hangingPunct="0">
              <a:lnSpc>
                <a:spcPct val="100000"/>
              </a:lnSpc>
              <a:spcBef>
                <a:spcPts val="0"/>
              </a:spcBef>
              <a:spcAft>
                <a:spcPts val="0"/>
              </a:spcAft>
              <a:buClrTx/>
              <a:buSzTx/>
              <a:buFontTx/>
              <a:buNone/>
              <a:tabLst/>
              <a:defRPr/>
            </a:pPr>
            <a:r>
              <a:rPr lang="en-US" sz="2400" kern="0" dirty="0">
                <a:solidFill>
                  <a:srgbClr val="F2F3F3"/>
                </a:solidFill>
                <a:latin typeface="Amazon Ember"/>
                <a:ea typeface="Amazon Ember"/>
                <a:cs typeface="Amazon Ember"/>
                <a:sym typeface="Amazon Ember"/>
              </a:rPr>
              <a:t>216 Points of Presence</a:t>
            </a:r>
            <a:endParaRPr kumimoji="0" lang="en-US" sz="2400" b="0" i="0" u="none" strike="noStrike" kern="0" cap="none" spc="0" normalizeH="0" baseline="0" noProof="0" dirty="0">
              <a:ln>
                <a:noFill/>
              </a:ln>
              <a:solidFill>
                <a:srgbClr val="F2F3F3"/>
              </a:solidFill>
              <a:effectLst/>
              <a:uLnTx/>
              <a:uFillTx/>
              <a:latin typeface="Amazon Ember"/>
              <a:ea typeface="Amazon Ember"/>
              <a:cs typeface="Amazon Ember"/>
              <a:sym typeface="Amazon Ember"/>
            </a:endParaRPr>
          </a:p>
        </p:txBody>
      </p:sp>
      <p:sp>
        <p:nvSpPr>
          <p:cNvPr id="17" name="Oval 132"/>
          <p:cNvSpPr/>
          <p:nvPr/>
        </p:nvSpPr>
        <p:spPr>
          <a:xfrm>
            <a:off x="9211247" y="2701401"/>
            <a:ext cx="909111" cy="524636"/>
          </a:xfrm>
          <a:prstGeom prst="ellipse">
            <a:avLst/>
          </a:prstGeom>
          <a:solidFill>
            <a:schemeClr val="tx1"/>
          </a:solidFill>
          <a:ln w="76200">
            <a:solidFill>
              <a:srgbClr val="11161E"/>
            </a:solidFill>
          </a:ln>
        </p:spPr>
        <p:txBody>
          <a:bodyPr lIns="45719" rIns="45719" anchor="ctr"/>
          <a:lstStyle/>
          <a:p>
            <a:pPr marL="0" marR="0" lvl="0" indent="0" algn="ctr" defTabSz="731519" rtl="0" eaLnBrk="1" fontAlgn="auto" latinLnBrk="0" hangingPunct="0">
              <a:lnSpc>
                <a:spcPct val="100000"/>
              </a:lnSpc>
              <a:spcBef>
                <a:spcPts val="0"/>
              </a:spcBef>
              <a:spcAft>
                <a:spcPts val="0"/>
              </a:spcAft>
              <a:buClrTx/>
              <a:buSzTx/>
              <a:buFontTx/>
              <a:buNone/>
              <a:tabLst/>
              <a:defRPr>
                <a:solidFill>
                  <a:srgbClr val="FFFFFF"/>
                </a:solidFill>
              </a:defRPr>
            </a:pPr>
            <a:endParaRPr kumimoji="0" sz="3600" b="1" i="0" u="none" strike="noStrike" kern="0" cap="none" spc="0" normalizeH="0" baseline="0" noProof="0" dirty="0">
              <a:ln>
                <a:noFill/>
              </a:ln>
              <a:solidFill>
                <a:srgbClr val="FFFFFF"/>
              </a:solidFill>
              <a:effectLst/>
              <a:uLnTx/>
              <a:uFillTx/>
              <a:latin typeface="Amazon Ember"/>
              <a:ea typeface="Amazon Ember"/>
              <a:cs typeface="Amazon Ember"/>
              <a:sym typeface="Amazon Ember"/>
            </a:endParaRPr>
          </a:p>
        </p:txBody>
      </p:sp>
      <p:sp>
        <p:nvSpPr>
          <p:cNvPr id="24" name="TextBox 139"/>
          <p:cNvSpPr txBox="1"/>
          <p:nvPr/>
        </p:nvSpPr>
        <p:spPr>
          <a:xfrm>
            <a:off x="9211203" y="2647628"/>
            <a:ext cx="863513" cy="646331"/>
          </a:xfrm>
          <a:prstGeom prst="rect">
            <a:avLst/>
          </a:prstGeom>
          <a:ln w="76200">
            <a:no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600">
                <a:solidFill>
                  <a:srgbClr val="FFFFFF"/>
                </a:solidFill>
              </a:defRPr>
            </a:lvl1pPr>
          </a:lstStyle>
          <a:p>
            <a:pPr marL="0" marR="0" lvl="0" indent="0" algn="ctr" defTabSz="731519" rtl="0" eaLnBrk="1" fontAlgn="auto" latinLnBrk="0" hangingPunct="0">
              <a:lnSpc>
                <a:spcPct val="100000"/>
              </a:lnSpc>
              <a:spcBef>
                <a:spcPts val="0"/>
              </a:spcBef>
              <a:spcAft>
                <a:spcPts val="0"/>
              </a:spcAft>
              <a:buClrTx/>
              <a:buSzTx/>
              <a:buFontTx/>
              <a:buNone/>
              <a:tabLst/>
              <a:defRPr/>
            </a:pPr>
            <a:r>
              <a:rPr kumimoji="0" sz="3600" b="1" i="0" u="none" strike="noStrike" kern="0" cap="none" spc="0" normalizeH="0" baseline="0" noProof="0" dirty="0">
                <a:ln>
                  <a:noFill/>
                </a:ln>
                <a:solidFill>
                  <a:srgbClr val="414042"/>
                </a:solidFill>
                <a:effectLst/>
                <a:uLnTx/>
                <a:uFillTx/>
                <a:latin typeface="Amazon Ember"/>
                <a:ea typeface="Amazon Ember"/>
                <a:cs typeface="Amazon Ember"/>
                <a:sym typeface="Amazon Ember"/>
              </a:rPr>
              <a:t>AZ</a:t>
            </a:r>
          </a:p>
        </p:txBody>
      </p:sp>
      <p:sp>
        <p:nvSpPr>
          <p:cNvPr id="69" name="Oval 132"/>
          <p:cNvSpPr/>
          <p:nvPr/>
        </p:nvSpPr>
        <p:spPr>
          <a:xfrm>
            <a:off x="9201497" y="4704699"/>
            <a:ext cx="909111" cy="524636"/>
          </a:xfrm>
          <a:prstGeom prst="ellipse">
            <a:avLst/>
          </a:prstGeom>
          <a:solidFill>
            <a:schemeClr val="tx1"/>
          </a:solidFill>
          <a:ln w="76200">
            <a:solidFill>
              <a:srgbClr val="11161E"/>
            </a:solidFill>
          </a:ln>
        </p:spPr>
        <p:txBody>
          <a:bodyPr lIns="45719" rIns="45719" anchor="ctr"/>
          <a:lstStyle/>
          <a:p>
            <a:pPr marL="0" marR="0" lvl="0" indent="0" algn="ctr" defTabSz="731519" rtl="0" eaLnBrk="1" fontAlgn="auto" latinLnBrk="0" hangingPunct="0">
              <a:lnSpc>
                <a:spcPct val="100000"/>
              </a:lnSpc>
              <a:spcBef>
                <a:spcPts val="0"/>
              </a:spcBef>
              <a:spcAft>
                <a:spcPts val="0"/>
              </a:spcAft>
              <a:buClrTx/>
              <a:buSzTx/>
              <a:buFontTx/>
              <a:buNone/>
              <a:tabLst/>
              <a:defRPr>
                <a:solidFill>
                  <a:srgbClr val="FFFFFF"/>
                </a:solidFill>
              </a:defRPr>
            </a:pPr>
            <a:endParaRPr kumimoji="0" sz="3600" b="1" i="0" u="none" strike="noStrike" kern="0" cap="none" spc="0" normalizeH="0" baseline="0" noProof="0" dirty="0">
              <a:ln>
                <a:noFill/>
              </a:ln>
              <a:solidFill>
                <a:srgbClr val="FFFFFF"/>
              </a:solidFill>
              <a:effectLst/>
              <a:uLnTx/>
              <a:uFillTx/>
              <a:latin typeface="Amazon Ember"/>
              <a:ea typeface="Amazon Ember"/>
              <a:cs typeface="Amazon Ember"/>
              <a:sym typeface="Amazon Ember"/>
            </a:endParaRPr>
          </a:p>
        </p:txBody>
      </p:sp>
      <p:sp>
        <p:nvSpPr>
          <p:cNvPr id="70" name="TextBox 139"/>
          <p:cNvSpPr txBox="1"/>
          <p:nvPr/>
        </p:nvSpPr>
        <p:spPr>
          <a:xfrm>
            <a:off x="9201453" y="4650926"/>
            <a:ext cx="863513"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600">
                <a:solidFill>
                  <a:srgbClr val="FFFFFF"/>
                </a:solidFill>
              </a:defRPr>
            </a:lvl1pPr>
          </a:lstStyle>
          <a:p>
            <a:pPr marL="0" marR="0" lvl="0" indent="0" algn="ctr" defTabSz="731519" rtl="0" eaLnBrk="1" fontAlgn="auto" latinLnBrk="0" hangingPunct="0">
              <a:lnSpc>
                <a:spcPct val="100000"/>
              </a:lnSpc>
              <a:spcBef>
                <a:spcPts val="0"/>
              </a:spcBef>
              <a:spcAft>
                <a:spcPts val="0"/>
              </a:spcAft>
              <a:buClrTx/>
              <a:buSzTx/>
              <a:buFontTx/>
              <a:buNone/>
              <a:tabLst/>
              <a:defRPr/>
            </a:pPr>
            <a:r>
              <a:rPr kumimoji="0" sz="3600" b="1" i="0" u="none" strike="noStrike" kern="0" cap="none" spc="0" normalizeH="0" baseline="0" noProof="0" dirty="0">
                <a:ln>
                  <a:noFill/>
                </a:ln>
                <a:solidFill>
                  <a:srgbClr val="414042"/>
                </a:solidFill>
                <a:effectLst/>
                <a:uLnTx/>
                <a:uFillTx/>
                <a:latin typeface="Amazon Ember"/>
                <a:ea typeface="Amazon Ember"/>
                <a:cs typeface="Amazon Ember"/>
                <a:sym typeface="Amazon Ember"/>
              </a:rPr>
              <a:t>AZ</a:t>
            </a:r>
          </a:p>
        </p:txBody>
      </p:sp>
      <p:sp>
        <p:nvSpPr>
          <p:cNvPr id="71" name="Oval 132"/>
          <p:cNvSpPr/>
          <p:nvPr/>
        </p:nvSpPr>
        <p:spPr>
          <a:xfrm>
            <a:off x="8433928" y="3724777"/>
            <a:ext cx="909111" cy="524636"/>
          </a:xfrm>
          <a:prstGeom prst="ellipse">
            <a:avLst/>
          </a:prstGeom>
          <a:solidFill>
            <a:schemeClr val="tx1"/>
          </a:solidFill>
          <a:ln w="76200">
            <a:solidFill>
              <a:srgbClr val="11161E"/>
            </a:solidFill>
          </a:ln>
        </p:spPr>
        <p:txBody>
          <a:bodyPr lIns="45719" rIns="45719" anchor="ctr"/>
          <a:lstStyle/>
          <a:p>
            <a:pPr marL="0" marR="0" lvl="0" indent="0" algn="ctr" defTabSz="731519" rtl="0" eaLnBrk="1" fontAlgn="auto" latinLnBrk="0" hangingPunct="0">
              <a:lnSpc>
                <a:spcPct val="100000"/>
              </a:lnSpc>
              <a:spcBef>
                <a:spcPts val="0"/>
              </a:spcBef>
              <a:spcAft>
                <a:spcPts val="0"/>
              </a:spcAft>
              <a:buClrTx/>
              <a:buSzTx/>
              <a:buFontTx/>
              <a:buNone/>
              <a:tabLst/>
              <a:defRPr>
                <a:solidFill>
                  <a:srgbClr val="FFFFFF"/>
                </a:solidFill>
              </a:defRPr>
            </a:pPr>
            <a:endParaRPr kumimoji="0" sz="3600" b="1" i="0" u="none" strike="noStrike" kern="0" cap="none" spc="0" normalizeH="0" baseline="0" noProof="0" dirty="0">
              <a:ln>
                <a:noFill/>
              </a:ln>
              <a:solidFill>
                <a:srgbClr val="FFFFFF"/>
              </a:solidFill>
              <a:effectLst/>
              <a:uLnTx/>
              <a:uFillTx/>
              <a:latin typeface="Amazon Ember"/>
              <a:ea typeface="Amazon Ember"/>
              <a:cs typeface="Amazon Ember"/>
              <a:sym typeface="Amazon Ember"/>
            </a:endParaRPr>
          </a:p>
        </p:txBody>
      </p:sp>
      <p:sp>
        <p:nvSpPr>
          <p:cNvPr id="72" name="TextBox 139"/>
          <p:cNvSpPr txBox="1"/>
          <p:nvPr/>
        </p:nvSpPr>
        <p:spPr>
          <a:xfrm>
            <a:off x="8433884" y="3671004"/>
            <a:ext cx="863513"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600">
                <a:solidFill>
                  <a:srgbClr val="FFFFFF"/>
                </a:solidFill>
              </a:defRPr>
            </a:lvl1pPr>
          </a:lstStyle>
          <a:p>
            <a:pPr marL="0" marR="0" lvl="0" indent="0" algn="ctr" defTabSz="731519" rtl="0" eaLnBrk="1" fontAlgn="auto" latinLnBrk="0" hangingPunct="0">
              <a:lnSpc>
                <a:spcPct val="100000"/>
              </a:lnSpc>
              <a:spcBef>
                <a:spcPts val="0"/>
              </a:spcBef>
              <a:spcAft>
                <a:spcPts val="0"/>
              </a:spcAft>
              <a:buClrTx/>
              <a:buSzTx/>
              <a:buFontTx/>
              <a:buNone/>
              <a:tabLst/>
              <a:defRPr/>
            </a:pPr>
            <a:r>
              <a:rPr kumimoji="0" sz="3600" b="1" i="0" u="none" strike="noStrike" kern="0" cap="none" spc="0" normalizeH="0" baseline="0" noProof="0" dirty="0">
                <a:ln>
                  <a:noFill/>
                </a:ln>
                <a:solidFill>
                  <a:srgbClr val="414042"/>
                </a:solidFill>
                <a:effectLst/>
                <a:uLnTx/>
                <a:uFillTx/>
                <a:latin typeface="Amazon Ember"/>
                <a:ea typeface="Amazon Ember"/>
                <a:cs typeface="Amazon Ember"/>
                <a:sym typeface="Amazon Ember"/>
              </a:rPr>
              <a:t>AZ</a:t>
            </a:r>
          </a:p>
        </p:txBody>
      </p:sp>
      <p:sp>
        <p:nvSpPr>
          <p:cNvPr id="73" name="Oval 132"/>
          <p:cNvSpPr/>
          <p:nvPr/>
        </p:nvSpPr>
        <p:spPr>
          <a:xfrm>
            <a:off x="9876865" y="3729037"/>
            <a:ext cx="909111" cy="524636"/>
          </a:xfrm>
          <a:prstGeom prst="ellipse">
            <a:avLst/>
          </a:prstGeom>
          <a:solidFill>
            <a:schemeClr val="tx1"/>
          </a:solidFill>
          <a:ln w="76200">
            <a:solidFill>
              <a:srgbClr val="11161E"/>
            </a:solidFill>
          </a:ln>
        </p:spPr>
        <p:txBody>
          <a:bodyPr lIns="45719" rIns="45719" anchor="ctr"/>
          <a:lstStyle/>
          <a:p>
            <a:pPr marL="0" marR="0" lvl="0" indent="0" algn="ctr" defTabSz="731519" rtl="0" eaLnBrk="1" fontAlgn="auto" latinLnBrk="0" hangingPunct="0">
              <a:lnSpc>
                <a:spcPct val="100000"/>
              </a:lnSpc>
              <a:spcBef>
                <a:spcPts val="0"/>
              </a:spcBef>
              <a:spcAft>
                <a:spcPts val="0"/>
              </a:spcAft>
              <a:buClrTx/>
              <a:buSzTx/>
              <a:buFontTx/>
              <a:buNone/>
              <a:tabLst/>
              <a:defRPr>
                <a:solidFill>
                  <a:srgbClr val="FFFFFF"/>
                </a:solidFill>
              </a:defRPr>
            </a:pPr>
            <a:endParaRPr kumimoji="0" sz="3600" b="1" i="0" u="none" strike="noStrike" kern="0" cap="none" spc="0" normalizeH="0" baseline="0" noProof="0" dirty="0">
              <a:ln>
                <a:noFill/>
              </a:ln>
              <a:solidFill>
                <a:srgbClr val="FFFFFF"/>
              </a:solidFill>
              <a:effectLst/>
              <a:uLnTx/>
              <a:uFillTx/>
              <a:latin typeface="Amazon Ember"/>
              <a:ea typeface="Amazon Ember"/>
              <a:cs typeface="Amazon Ember"/>
              <a:sym typeface="Amazon Ember"/>
            </a:endParaRPr>
          </a:p>
        </p:txBody>
      </p:sp>
      <p:sp>
        <p:nvSpPr>
          <p:cNvPr id="74" name="TextBox 139"/>
          <p:cNvSpPr txBox="1"/>
          <p:nvPr/>
        </p:nvSpPr>
        <p:spPr>
          <a:xfrm>
            <a:off x="9876821" y="3675264"/>
            <a:ext cx="863513"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600">
                <a:solidFill>
                  <a:srgbClr val="FFFFFF"/>
                </a:solidFill>
              </a:defRPr>
            </a:lvl1pPr>
          </a:lstStyle>
          <a:p>
            <a:pPr marL="0" marR="0" lvl="0" indent="0" algn="ctr" defTabSz="731519" rtl="0" eaLnBrk="1" fontAlgn="auto" latinLnBrk="0" hangingPunct="0">
              <a:lnSpc>
                <a:spcPct val="100000"/>
              </a:lnSpc>
              <a:spcBef>
                <a:spcPts val="0"/>
              </a:spcBef>
              <a:spcAft>
                <a:spcPts val="0"/>
              </a:spcAft>
              <a:buClrTx/>
              <a:buSzTx/>
              <a:buFontTx/>
              <a:buNone/>
              <a:tabLst/>
              <a:defRPr/>
            </a:pPr>
            <a:r>
              <a:rPr kumimoji="0" sz="3600" b="1" i="0" u="none" strike="noStrike" kern="0" cap="none" spc="0" normalizeH="0" baseline="0" noProof="0" dirty="0">
                <a:ln>
                  <a:noFill/>
                </a:ln>
                <a:solidFill>
                  <a:srgbClr val="414042"/>
                </a:solidFill>
                <a:effectLst/>
                <a:uLnTx/>
                <a:uFillTx/>
                <a:latin typeface="Amazon Ember"/>
                <a:ea typeface="Amazon Ember"/>
                <a:cs typeface="Amazon Ember"/>
                <a:sym typeface="Amazon Ember"/>
              </a:rPr>
              <a:t>AZ</a:t>
            </a:r>
          </a:p>
        </p:txBody>
      </p:sp>
      <p:sp>
        <p:nvSpPr>
          <p:cNvPr id="14" name="Oval 128"/>
          <p:cNvSpPr/>
          <p:nvPr/>
        </p:nvSpPr>
        <p:spPr>
          <a:xfrm>
            <a:off x="7218263" y="2701401"/>
            <a:ext cx="909111" cy="524636"/>
          </a:xfrm>
          <a:prstGeom prst="ellipse">
            <a:avLst/>
          </a:prstGeom>
          <a:solidFill>
            <a:schemeClr val="tx1"/>
          </a:solidFill>
          <a:ln w="76200">
            <a:solidFill>
              <a:srgbClr val="11161E"/>
            </a:solidFill>
          </a:ln>
        </p:spPr>
        <p:txBody>
          <a:bodyPr lIns="45719" rIns="45719" anchor="ctr"/>
          <a:lstStyle/>
          <a:p>
            <a:pPr marL="0" marR="0" lvl="0" indent="0" algn="ctr" defTabSz="731519" rtl="0" eaLnBrk="1" fontAlgn="auto" latinLnBrk="0" hangingPunct="0">
              <a:lnSpc>
                <a:spcPct val="100000"/>
              </a:lnSpc>
              <a:spcBef>
                <a:spcPts val="0"/>
              </a:spcBef>
              <a:spcAft>
                <a:spcPts val="0"/>
              </a:spcAft>
              <a:buClrTx/>
              <a:buSzTx/>
              <a:buFontTx/>
              <a:buNone/>
              <a:tabLst/>
              <a:defRPr>
                <a:solidFill>
                  <a:srgbClr val="FFFFFF"/>
                </a:solidFill>
              </a:defRPr>
            </a:pPr>
            <a:endParaRPr kumimoji="0" sz="2800" b="0" i="0" u="none" strike="noStrike" kern="0" cap="none" spc="0" normalizeH="0" baseline="0" noProof="0">
              <a:ln>
                <a:noFill/>
              </a:ln>
              <a:solidFill>
                <a:srgbClr val="FFFFFF"/>
              </a:solidFill>
              <a:effectLst/>
              <a:uLnTx/>
              <a:uFillTx/>
              <a:latin typeface="Amazon Ember"/>
              <a:ea typeface="Amazon Ember"/>
              <a:cs typeface="Amazon Ember"/>
              <a:sym typeface="Amazon Ember"/>
            </a:endParaRPr>
          </a:p>
        </p:txBody>
      </p:sp>
      <p:sp>
        <p:nvSpPr>
          <p:cNvPr id="20" name="TextBox 135"/>
          <p:cNvSpPr txBox="1"/>
          <p:nvPr/>
        </p:nvSpPr>
        <p:spPr>
          <a:xfrm>
            <a:off x="7263817" y="2798075"/>
            <a:ext cx="863513" cy="345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600">
                <a:solidFill>
                  <a:srgbClr val="FFFFFF"/>
                </a:solidFill>
              </a:defRPr>
            </a:lvl1pPr>
          </a:lstStyle>
          <a:p>
            <a:pPr marL="0" marR="0" lvl="0" indent="0" algn="l" defTabSz="731519" rtl="0" eaLnBrk="1" fontAlgn="auto" latinLnBrk="0" hangingPunct="0">
              <a:lnSpc>
                <a:spcPct val="100000"/>
              </a:lnSpc>
              <a:spcBef>
                <a:spcPts val="0"/>
              </a:spcBef>
              <a:spcAft>
                <a:spcPts val="0"/>
              </a:spcAft>
              <a:buClrTx/>
              <a:buSzTx/>
              <a:buFontTx/>
              <a:buNone/>
              <a:tabLst/>
              <a:defRPr/>
            </a:pPr>
            <a:r>
              <a:rPr kumimoji="0" sz="1600" b="1" i="0" u="none" strike="noStrike" kern="0" cap="none" spc="0" normalizeH="0" baseline="0" noProof="0" dirty="0">
                <a:ln>
                  <a:noFill/>
                </a:ln>
                <a:solidFill>
                  <a:srgbClr val="414042"/>
                </a:solidFill>
                <a:effectLst/>
                <a:uLnTx/>
                <a:uFillTx/>
                <a:latin typeface="Amazon Ember"/>
                <a:ea typeface="Amazon Ember"/>
                <a:cs typeface="Amazon Ember"/>
                <a:sym typeface="Amazon Ember"/>
              </a:rPr>
              <a:t>Transit</a:t>
            </a:r>
          </a:p>
        </p:txBody>
      </p:sp>
      <p:sp>
        <p:nvSpPr>
          <p:cNvPr id="15" name="Oval 130"/>
          <p:cNvSpPr/>
          <p:nvPr/>
        </p:nvSpPr>
        <p:spPr>
          <a:xfrm>
            <a:off x="7218263" y="4708240"/>
            <a:ext cx="909111" cy="524637"/>
          </a:xfrm>
          <a:prstGeom prst="ellipse">
            <a:avLst/>
          </a:prstGeom>
          <a:solidFill>
            <a:schemeClr val="tx1"/>
          </a:solidFill>
          <a:ln w="76200">
            <a:solidFill>
              <a:srgbClr val="11161E"/>
            </a:solidFill>
          </a:ln>
        </p:spPr>
        <p:txBody>
          <a:bodyPr lIns="45719" rIns="45719" anchor="ctr"/>
          <a:lstStyle/>
          <a:p>
            <a:pPr marL="0" marR="0" lvl="0" indent="0" algn="ctr" defTabSz="731519" rtl="0" eaLnBrk="1" fontAlgn="auto" latinLnBrk="0" hangingPunct="0">
              <a:lnSpc>
                <a:spcPct val="100000"/>
              </a:lnSpc>
              <a:spcBef>
                <a:spcPts val="0"/>
              </a:spcBef>
              <a:spcAft>
                <a:spcPts val="0"/>
              </a:spcAft>
              <a:buClrTx/>
              <a:buSzTx/>
              <a:buFontTx/>
              <a:buNone/>
              <a:tabLst/>
              <a:defRPr>
                <a:solidFill>
                  <a:srgbClr val="FFFFFF"/>
                </a:solidFill>
              </a:defRPr>
            </a:pPr>
            <a:endParaRPr kumimoji="0" sz="2800" b="0" i="0" u="none" strike="noStrike" kern="0" cap="none" spc="0" normalizeH="0" baseline="0" noProof="0">
              <a:ln>
                <a:noFill/>
              </a:ln>
              <a:solidFill>
                <a:srgbClr val="FFFFFF"/>
              </a:solidFill>
              <a:effectLst/>
              <a:uLnTx/>
              <a:uFillTx/>
              <a:latin typeface="Amazon Ember"/>
              <a:ea typeface="Amazon Ember"/>
              <a:cs typeface="Amazon Ember"/>
              <a:sym typeface="Amazon Ember"/>
            </a:endParaRPr>
          </a:p>
        </p:txBody>
      </p:sp>
      <p:sp>
        <p:nvSpPr>
          <p:cNvPr id="21" name="TextBox 136"/>
          <p:cNvSpPr txBox="1"/>
          <p:nvPr/>
        </p:nvSpPr>
        <p:spPr>
          <a:xfrm>
            <a:off x="7279858" y="4803338"/>
            <a:ext cx="863513" cy="345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600">
                <a:solidFill>
                  <a:srgbClr val="FFFFFF"/>
                </a:solidFill>
              </a:defRPr>
            </a:lvl1pPr>
          </a:lstStyle>
          <a:p>
            <a:pPr marL="0" marR="0" lvl="0" indent="0" algn="l" defTabSz="731519" rtl="0" eaLnBrk="1" fontAlgn="auto" latinLnBrk="0" hangingPunct="0">
              <a:lnSpc>
                <a:spcPct val="100000"/>
              </a:lnSpc>
              <a:spcBef>
                <a:spcPts val="0"/>
              </a:spcBef>
              <a:spcAft>
                <a:spcPts val="0"/>
              </a:spcAft>
              <a:buClrTx/>
              <a:buSzTx/>
              <a:buFontTx/>
              <a:buNone/>
              <a:tabLst/>
              <a:defRPr/>
            </a:pPr>
            <a:r>
              <a:rPr kumimoji="0" sz="1600" b="1" i="0" u="none" strike="noStrike" kern="0" cap="none" spc="0" normalizeH="0" baseline="0" noProof="0" dirty="0">
                <a:ln>
                  <a:noFill/>
                </a:ln>
                <a:solidFill>
                  <a:srgbClr val="414042"/>
                </a:solidFill>
                <a:effectLst/>
                <a:uLnTx/>
                <a:uFillTx/>
                <a:latin typeface="Amazon Ember"/>
                <a:ea typeface="Amazon Ember"/>
                <a:cs typeface="Amazon Ember"/>
                <a:sym typeface="Amazon Ember"/>
              </a:rPr>
              <a:t>Transit</a:t>
            </a:r>
          </a:p>
        </p:txBody>
      </p:sp>
      <p:sp>
        <p:nvSpPr>
          <p:cNvPr id="3" name="Oval 2"/>
          <p:cNvSpPr/>
          <p:nvPr/>
        </p:nvSpPr>
        <p:spPr>
          <a:xfrm>
            <a:off x="3554810" y="5568698"/>
            <a:ext cx="266700" cy="266700"/>
          </a:xfrm>
          <a:prstGeom prst="ellipse">
            <a:avLst/>
          </a:prstGeom>
          <a:solidFill>
            <a:schemeClr val="tx1"/>
          </a:solidFill>
          <a:ln w="57150">
            <a:solidFill>
              <a:srgbClr val="E8732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8" name="Oval 67"/>
          <p:cNvSpPr/>
          <p:nvPr/>
        </p:nvSpPr>
        <p:spPr>
          <a:xfrm>
            <a:off x="617912" y="5568698"/>
            <a:ext cx="266700" cy="266700"/>
          </a:xfrm>
          <a:prstGeom prst="ellipse">
            <a:avLst/>
          </a:prstGeom>
          <a:solidFill>
            <a:schemeClr val="tx1"/>
          </a:solidFill>
          <a:ln w="57150">
            <a:solidFill>
              <a:srgbClr val="1385B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385BF"/>
                </a:solidFill>
              </a:rPr>
              <a:t>#</a:t>
            </a:r>
            <a:endParaRPr lang="en-US" dirty="0">
              <a:solidFill>
                <a:srgbClr val="1385BF"/>
              </a:solidFill>
            </a:endParaRPr>
          </a:p>
        </p:txBody>
      </p:sp>
    </p:spTree>
    <p:extLst>
      <p:ext uri="{BB962C8B-B14F-4D97-AF65-F5344CB8AC3E}">
        <p14:creationId xmlns:p14="http://schemas.microsoft.com/office/powerpoint/2010/main" val="1348005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left)">
                                      <p:cBhvr>
                                        <p:cTn id="13" dur="500"/>
                                        <p:tgtEl>
                                          <p:spTgt spid="2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left)">
                                      <p:cBhvr>
                                        <p:cTn id="16" dur="500"/>
                                        <p:tgtEl>
                                          <p:spTgt spid="2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left)">
                                      <p:cBhvr>
                                        <p:cTn id="19" dur="500"/>
                                        <p:tgtEl>
                                          <p:spTgt spid="28"/>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left)">
                                      <p:cBhvr>
                                        <p:cTn id="22" dur="500"/>
                                        <p:tgtEl>
                                          <p:spTgt spid="41"/>
                                        </p:tgtEl>
                                      </p:cBhvr>
                                    </p:animEffect>
                                  </p:childTnLst>
                                </p:cTn>
                              </p:par>
                              <p:par>
                                <p:cTn id="23" presetID="22" presetClass="entr" presetSubtype="8" fill="hold"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wipe(left)">
                                      <p:cBhvr>
                                        <p:cTn id="25" dur="500"/>
                                        <p:tgtEl>
                                          <p:spTgt spid="44"/>
                                        </p:tgtEl>
                                      </p:cBhvr>
                                    </p:animEffect>
                                  </p:childTnLst>
                                </p:cTn>
                              </p:par>
                              <p:par>
                                <p:cTn id="26" presetID="22" presetClass="entr" presetSubtype="8" fill="hold" nodeType="with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wipe(left)">
                                      <p:cBhvr>
                                        <p:cTn id="28" dur="500"/>
                                        <p:tgtEl>
                                          <p:spTgt spid="50"/>
                                        </p:tgtEl>
                                      </p:cBhvr>
                                    </p:animEffect>
                                  </p:childTnLst>
                                </p:cTn>
                              </p:par>
                              <p:par>
                                <p:cTn id="29" presetID="22" presetClass="entr" presetSubtype="8" fill="hold" nodeType="with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wipe(left)">
                                      <p:cBhvr>
                                        <p:cTn id="31" dur="500"/>
                                        <p:tgtEl>
                                          <p:spTgt spid="5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wipe(left)">
                                      <p:cBhvr>
                                        <p:cTn id="36" dur="500"/>
                                        <p:tgtEl>
                                          <p:spTgt spid="4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250"/>
                                  </p:stCondLst>
                                  <p:childTnLst>
                                    <p:set>
                                      <p:cBhvr>
                                        <p:cTn id="40" dur="1" fill="hold">
                                          <p:stCondLst>
                                            <p:cond delay="0"/>
                                          </p:stCondLst>
                                        </p:cTn>
                                        <p:tgtEl>
                                          <p:spTgt spid="12"/>
                                        </p:tgtEl>
                                        <p:attrNameLst>
                                          <p:attrName>style.visibility</p:attrName>
                                        </p:attrNameLst>
                                      </p:cBhvr>
                                      <p:to>
                                        <p:strVal val="visible"/>
                                      </p:to>
                                    </p:set>
                                    <p:animEffect transition="in" filter="wipe(left)">
                                      <p:cBhvr>
                                        <p:cTn id="41" dur="500"/>
                                        <p:tgtEl>
                                          <p:spTgt spid="12"/>
                                        </p:tgtEl>
                                      </p:cBhvr>
                                    </p:animEffect>
                                  </p:childTnLst>
                                </p:cTn>
                              </p:par>
                              <p:par>
                                <p:cTn id="42" presetID="22" presetClass="entr" presetSubtype="8" fill="hold" nodeType="withEffect">
                                  <p:stCondLst>
                                    <p:cond delay="500"/>
                                  </p:stCondLst>
                                  <p:childTnLst>
                                    <p:set>
                                      <p:cBhvr>
                                        <p:cTn id="43" dur="1" fill="hold">
                                          <p:stCondLst>
                                            <p:cond delay="0"/>
                                          </p:stCondLst>
                                        </p:cTn>
                                        <p:tgtEl>
                                          <p:spTgt spid="29"/>
                                        </p:tgtEl>
                                        <p:attrNameLst>
                                          <p:attrName>style.visibility</p:attrName>
                                        </p:attrNameLst>
                                      </p:cBhvr>
                                      <p:to>
                                        <p:strVal val="visible"/>
                                      </p:to>
                                    </p:set>
                                    <p:animEffect transition="in" filter="wipe(left)">
                                      <p:cBhvr>
                                        <p:cTn id="44" dur="500"/>
                                        <p:tgtEl>
                                          <p:spTgt spid="29"/>
                                        </p:tgtEl>
                                      </p:cBhvr>
                                    </p:animEffect>
                                  </p:childTnLst>
                                </p:cTn>
                              </p:par>
                              <p:par>
                                <p:cTn id="45" presetID="22" presetClass="entr" presetSubtype="8" fill="hold" nodeType="withEffect">
                                  <p:stCondLst>
                                    <p:cond delay="250"/>
                                  </p:stCondLst>
                                  <p:childTnLst>
                                    <p:set>
                                      <p:cBhvr>
                                        <p:cTn id="46" dur="1" fill="hold">
                                          <p:stCondLst>
                                            <p:cond delay="0"/>
                                          </p:stCondLst>
                                        </p:cTn>
                                        <p:tgtEl>
                                          <p:spTgt spid="30"/>
                                        </p:tgtEl>
                                        <p:attrNameLst>
                                          <p:attrName>style.visibility</p:attrName>
                                        </p:attrNameLst>
                                      </p:cBhvr>
                                      <p:to>
                                        <p:strVal val="visible"/>
                                      </p:to>
                                    </p:set>
                                    <p:animEffect transition="in" filter="wipe(left)">
                                      <p:cBhvr>
                                        <p:cTn id="47" dur="500"/>
                                        <p:tgtEl>
                                          <p:spTgt spid="30"/>
                                        </p:tgtEl>
                                      </p:cBhvr>
                                    </p:animEffect>
                                  </p:childTnLst>
                                </p:cTn>
                              </p:par>
                              <p:par>
                                <p:cTn id="48" presetID="22" presetClass="entr" presetSubtype="8" fill="hold" nodeType="withEffect">
                                  <p:stCondLst>
                                    <p:cond delay="500"/>
                                  </p:stCondLst>
                                  <p:childTnLst>
                                    <p:set>
                                      <p:cBhvr>
                                        <p:cTn id="49" dur="1" fill="hold">
                                          <p:stCondLst>
                                            <p:cond delay="0"/>
                                          </p:stCondLst>
                                        </p:cTn>
                                        <p:tgtEl>
                                          <p:spTgt spid="31"/>
                                        </p:tgtEl>
                                        <p:attrNameLst>
                                          <p:attrName>style.visibility</p:attrName>
                                        </p:attrNameLst>
                                      </p:cBhvr>
                                      <p:to>
                                        <p:strVal val="visible"/>
                                      </p:to>
                                    </p:set>
                                    <p:animEffect transition="in" filter="wipe(left)">
                                      <p:cBhvr>
                                        <p:cTn id="50" dur="500"/>
                                        <p:tgtEl>
                                          <p:spTgt spid="31"/>
                                        </p:tgtEl>
                                      </p:cBhvr>
                                    </p:animEffect>
                                  </p:childTnLst>
                                </p:cTn>
                              </p:par>
                              <p:par>
                                <p:cTn id="51" presetID="22" presetClass="entr" presetSubtype="8" fill="hold" nodeType="withEffect">
                                  <p:stCondLst>
                                    <p:cond delay="500"/>
                                  </p:stCondLst>
                                  <p:childTnLst>
                                    <p:set>
                                      <p:cBhvr>
                                        <p:cTn id="52" dur="1" fill="hold">
                                          <p:stCondLst>
                                            <p:cond delay="0"/>
                                          </p:stCondLst>
                                        </p:cTn>
                                        <p:tgtEl>
                                          <p:spTgt spid="32"/>
                                        </p:tgtEl>
                                        <p:attrNameLst>
                                          <p:attrName>style.visibility</p:attrName>
                                        </p:attrNameLst>
                                      </p:cBhvr>
                                      <p:to>
                                        <p:strVal val="visible"/>
                                      </p:to>
                                    </p:set>
                                    <p:animEffect transition="in" filter="wipe(left)">
                                      <p:cBhvr>
                                        <p:cTn id="53" dur="500"/>
                                        <p:tgtEl>
                                          <p:spTgt spid="32"/>
                                        </p:tgtEl>
                                      </p:cBhvr>
                                    </p:animEffect>
                                  </p:childTnLst>
                                </p:cTn>
                              </p:par>
                              <p:par>
                                <p:cTn id="54" presetID="22" presetClass="entr" presetSubtype="8" fill="hold" nodeType="withEffect">
                                  <p:stCondLst>
                                    <p:cond delay="500"/>
                                  </p:stCondLst>
                                  <p:childTnLst>
                                    <p:set>
                                      <p:cBhvr>
                                        <p:cTn id="55" dur="1" fill="hold">
                                          <p:stCondLst>
                                            <p:cond delay="0"/>
                                          </p:stCondLst>
                                        </p:cTn>
                                        <p:tgtEl>
                                          <p:spTgt spid="33"/>
                                        </p:tgtEl>
                                        <p:attrNameLst>
                                          <p:attrName>style.visibility</p:attrName>
                                        </p:attrNameLst>
                                      </p:cBhvr>
                                      <p:to>
                                        <p:strVal val="visible"/>
                                      </p:to>
                                    </p:set>
                                    <p:animEffect transition="in" filter="wipe(left)">
                                      <p:cBhvr>
                                        <p:cTn id="56" dur="500"/>
                                        <p:tgtEl>
                                          <p:spTgt spid="33"/>
                                        </p:tgtEl>
                                      </p:cBhvr>
                                    </p:animEffect>
                                  </p:childTnLst>
                                </p:cTn>
                              </p:par>
                              <p:par>
                                <p:cTn id="57" presetID="22" presetClass="entr" presetSubtype="8" fill="hold" nodeType="withEffect">
                                  <p:stCondLst>
                                    <p:cond delay="500"/>
                                  </p:stCondLst>
                                  <p:childTnLst>
                                    <p:set>
                                      <p:cBhvr>
                                        <p:cTn id="58" dur="1" fill="hold">
                                          <p:stCondLst>
                                            <p:cond delay="0"/>
                                          </p:stCondLst>
                                        </p:cTn>
                                        <p:tgtEl>
                                          <p:spTgt spid="34"/>
                                        </p:tgtEl>
                                        <p:attrNameLst>
                                          <p:attrName>style.visibility</p:attrName>
                                        </p:attrNameLst>
                                      </p:cBhvr>
                                      <p:to>
                                        <p:strVal val="visible"/>
                                      </p:to>
                                    </p:set>
                                    <p:animEffect transition="in" filter="wipe(left)">
                                      <p:cBhvr>
                                        <p:cTn id="59" dur="500"/>
                                        <p:tgtEl>
                                          <p:spTgt spid="34"/>
                                        </p:tgtEl>
                                      </p:cBhvr>
                                    </p:animEffect>
                                  </p:childTnLst>
                                </p:cTn>
                              </p:par>
                              <p:par>
                                <p:cTn id="60" presetID="22" presetClass="entr" presetSubtype="8" fill="hold" nodeType="withEffect">
                                  <p:stCondLst>
                                    <p:cond delay="500"/>
                                  </p:stCondLst>
                                  <p:childTnLst>
                                    <p:set>
                                      <p:cBhvr>
                                        <p:cTn id="61" dur="1" fill="hold">
                                          <p:stCondLst>
                                            <p:cond delay="0"/>
                                          </p:stCondLst>
                                        </p:cTn>
                                        <p:tgtEl>
                                          <p:spTgt spid="35"/>
                                        </p:tgtEl>
                                        <p:attrNameLst>
                                          <p:attrName>style.visibility</p:attrName>
                                        </p:attrNameLst>
                                      </p:cBhvr>
                                      <p:to>
                                        <p:strVal val="visible"/>
                                      </p:to>
                                    </p:set>
                                    <p:animEffect transition="in" filter="wipe(left)">
                                      <p:cBhvr>
                                        <p:cTn id="62" dur="500"/>
                                        <p:tgtEl>
                                          <p:spTgt spid="35"/>
                                        </p:tgtEl>
                                      </p:cBhvr>
                                    </p:animEffect>
                                  </p:childTnLst>
                                </p:cTn>
                              </p:par>
                              <p:par>
                                <p:cTn id="63" presetID="22" presetClass="entr" presetSubtype="8" fill="hold" nodeType="withEffect">
                                  <p:stCondLst>
                                    <p:cond delay="500"/>
                                  </p:stCondLst>
                                  <p:childTnLst>
                                    <p:set>
                                      <p:cBhvr>
                                        <p:cTn id="64" dur="1" fill="hold">
                                          <p:stCondLst>
                                            <p:cond delay="0"/>
                                          </p:stCondLst>
                                        </p:cTn>
                                        <p:tgtEl>
                                          <p:spTgt spid="36"/>
                                        </p:tgtEl>
                                        <p:attrNameLst>
                                          <p:attrName>style.visibility</p:attrName>
                                        </p:attrNameLst>
                                      </p:cBhvr>
                                      <p:to>
                                        <p:strVal val="visible"/>
                                      </p:to>
                                    </p:set>
                                    <p:animEffect transition="in" filter="wipe(left)">
                                      <p:cBhvr>
                                        <p:cTn id="65" dur="500"/>
                                        <p:tgtEl>
                                          <p:spTgt spid="36"/>
                                        </p:tgtEl>
                                      </p:cBhvr>
                                    </p:animEffect>
                                  </p:childTnLst>
                                </p:cTn>
                              </p:par>
                              <p:par>
                                <p:cTn id="66" presetID="22" presetClass="entr" presetSubtype="8" fill="hold" nodeType="withEffect">
                                  <p:stCondLst>
                                    <p:cond delay="500"/>
                                  </p:stCondLst>
                                  <p:childTnLst>
                                    <p:set>
                                      <p:cBhvr>
                                        <p:cTn id="67" dur="1" fill="hold">
                                          <p:stCondLst>
                                            <p:cond delay="0"/>
                                          </p:stCondLst>
                                        </p:cTn>
                                        <p:tgtEl>
                                          <p:spTgt spid="37"/>
                                        </p:tgtEl>
                                        <p:attrNameLst>
                                          <p:attrName>style.visibility</p:attrName>
                                        </p:attrNameLst>
                                      </p:cBhvr>
                                      <p:to>
                                        <p:strVal val="visible"/>
                                      </p:to>
                                    </p:set>
                                    <p:animEffect transition="in" filter="wipe(left)">
                                      <p:cBhvr>
                                        <p:cTn id="68" dur="500"/>
                                        <p:tgtEl>
                                          <p:spTgt spid="37"/>
                                        </p:tgtEl>
                                      </p:cBhvr>
                                    </p:animEffect>
                                  </p:childTnLst>
                                </p:cTn>
                              </p:par>
                              <p:par>
                                <p:cTn id="69" presetID="22" presetClass="entr" presetSubtype="8" fill="hold" nodeType="withEffect">
                                  <p:stCondLst>
                                    <p:cond delay="500"/>
                                  </p:stCondLst>
                                  <p:childTnLst>
                                    <p:set>
                                      <p:cBhvr>
                                        <p:cTn id="70" dur="1" fill="hold">
                                          <p:stCondLst>
                                            <p:cond delay="0"/>
                                          </p:stCondLst>
                                        </p:cTn>
                                        <p:tgtEl>
                                          <p:spTgt spid="38"/>
                                        </p:tgtEl>
                                        <p:attrNameLst>
                                          <p:attrName>style.visibility</p:attrName>
                                        </p:attrNameLst>
                                      </p:cBhvr>
                                      <p:to>
                                        <p:strVal val="visible"/>
                                      </p:to>
                                    </p:set>
                                    <p:animEffect transition="in" filter="wipe(left)">
                                      <p:cBhvr>
                                        <p:cTn id="71" dur="500"/>
                                        <p:tgtEl>
                                          <p:spTgt spid="38"/>
                                        </p:tgtEl>
                                      </p:cBhvr>
                                    </p:animEffect>
                                  </p:childTnLst>
                                </p:cTn>
                              </p:par>
                              <p:par>
                                <p:cTn id="72" presetID="22" presetClass="entr" presetSubtype="8" fill="hold" nodeType="withEffect">
                                  <p:stCondLst>
                                    <p:cond delay="500"/>
                                  </p:stCondLst>
                                  <p:childTnLst>
                                    <p:set>
                                      <p:cBhvr>
                                        <p:cTn id="73" dur="1" fill="hold">
                                          <p:stCondLst>
                                            <p:cond delay="0"/>
                                          </p:stCondLst>
                                        </p:cTn>
                                        <p:tgtEl>
                                          <p:spTgt spid="39"/>
                                        </p:tgtEl>
                                        <p:attrNameLst>
                                          <p:attrName>style.visibility</p:attrName>
                                        </p:attrNameLst>
                                      </p:cBhvr>
                                      <p:to>
                                        <p:strVal val="visible"/>
                                      </p:to>
                                    </p:set>
                                    <p:animEffect transition="in" filter="wipe(left)">
                                      <p:cBhvr>
                                        <p:cTn id="74" dur="500"/>
                                        <p:tgtEl>
                                          <p:spTgt spid="39"/>
                                        </p:tgtEl>
                                      </p:cBhvr>
                                    </p:animEffect>
                                  </p:childTnLst>
                                </p:cTn>
                              </p:par>
                              <p:par>
                                <p:cTn id="75" presetID="22" presetClass="entr" presetSubtype="8" fill="hold" nodeType="withEffect">
                                  <p:stCondLst>
                                    <p:cond delay="500"/>
                                  </p:stCondLst>
                                  <p:childTnLst>
                                    <p:set>
                                      <p:cBhvr>
                                        <p:cTn id="76" dur="1" fill="hold">
                                          <p:stCondLst>
                                            <p:cond delay="0"/>
                                          </p:stCondLst>
                                        </p:cTn>
                                        <p:tgtEl>
                                          <p:spTgt spid="40"/>
                                        </p:tgtEl>
                                        <p:attrNameLst>
                                          <p:attrName>style.visibility</p:attrName>
                                        </p:attrNameLst>
                                      </p:cBhvr>
                                      <p:to>
                                        <p:strVal val="visible"/>
                                      </p:to>
                                    </p:set>
                                    <p:animEffect transition="in" filter="wipe(left)">
                                      <p:cBhvr>
                                        <p:cTn id="77" dur="500"/>
                                        <p:tgtEl>
                                          <p:spTgt spid="40"/>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63"/>
                                        </p:tgtEl>
                                        <p:attrNameLst>
                                          <p:attrName>style.visibility</p:attrName>
                                        </p:attrNameLst>
                                      </p:cBhvr>
                                      <p:to>
                                        <p:strVal val="visible"/>
                                      </p:to>
                                    </p:set>
                                    <p:animEffect transition="in" filter="wipe(left)">
                                      <p:cBhvr>
                                        <p:cTn id="80" dur="500"/>
                                        <p:tgtEl>
                                          <p:spTgt spid="63"/>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64"/>
                                        </p:tgtEl>
                                        <p:attrNameLst>
                                          <p:attrName>style.visibility</p:attrName>
                                        </p:attrNameLst>
                                      </p:cBhvr>
                                      <p:to>
                                        <p:strVal val="visible"/>
                                      </p:to>
                                    </p:set>
                                    <p:animEffect transition="in" filter="wipe(left)">
                                      <p:cBhvr>
                                        <p:cTn id="83" dur="500"/>
                                        <p:tgtEl>
                                          <p:spTgt spid="64"/>
                                        </p:tgtEl>
                                      </p:cBhvr>
                                    </p:animEffect>
                                  </p:childTnLst>
                                </p:cTn>
                              </p:par>
                              <p:par>
                                <p:cTn id="84" presetID="22" presetClass="entr" presetSubtype="8" fill="hold" grpId="0" nodeType="withEffect">
                                  <p:stCondLst>
                                    <p:cond delay="500"/>
                                  </p:stCondLst>
                                  <p:childTnLst>
                                    <p:set>
                                      <p:cBhvr>
                                        <p:cTn id="85" dur="1" fill="hold">
                                          <p:stCondLst>
                                            <p:cond delay="0"/>
                                          </p:stCondLst>
                                        </p:cTn>
                                        <p:tgtEl>
                                          <p:spTgt spid="17"/>
                                        </p:tgtEl>
                                        <p:attrNameLst>
                                          <p:attrName>style.visibility</p:attrName>
                                        </p:attrNameLst>
                                      </p:cBhvr>
                                      <p:to>
                                        <p:strVal val="visible"/>
                                      </p:to>
                                    </p:set>
                                    <p:animEffect transition="in" filter="wipe(left)">
                                      <p:cBhvr>
                                        <p:cTn id="86" dur="500"/>
                                        <p:tgtEl>
                                          <p:spTgt spid="17"/>
                                        </p:tgtEl>
                                      </p:cBhvr>
                                    </p:animEffect>
                                  </p:childTnLst>
                                </p:cTn>
                              </p:par>
                              <p:par>
                                <p:cTn id="87" presetID="22" presetClass="entr" presetSubtype="8" fill="hold" grpId="0" nodeType="withEffect">
                                  <p:stCondLst>
                                    <p:cond delay="500"/>
                                  </p:stCondLst>
                                  <p:childTnLst>
                                    <p:set>
                                      <p:cBhvr>
                                        <p:cTn id="88" dur="1" fill="hold">
                                          <p:stCondLst>
                                            <p:cond delay="0"/>
                                          </p:stCondLst>
                                        </p:cTn>
                                        <p:tgtEl>
                                          <p:spTgt spid="24"/>
                                        </p:tgtEl>
                                        <p:attrNameLst>
                                          <p:attrName>style.visibility</p:attrName>
                                        </p:attrNameLst>
                                      </p:cBhvr>
                                      <p:to>
                                        <p:strVal val="visible"/>
                                      </p:to>
                                    </p:set>
                                    <p:animEffect transition="in" filter="wipe(left)">
                                      <p:cBhvr>
                                        <p:cTn id="89" dur="500"/>
                                        <p:tgtEl>
                                          <p:spTgt spid="24"/>
                                        </p:tgtEl>
                                      </p:cBhvr>
                                    </p:animEffect>
                                  </p:childTnLst>
                                </p:cTn>
                              </p:par>
                              <p:par>
                                <p:cTn id="90" presetID="22" presetClass="entr" presetSubtype="8" fill="hold" grpId="0" nodeType="withEffect">
                                  <p:stCondLst>
                                    <p:cond delay="500"/>
                                  </p:stCondLst>
                                  <p:childTnLst>
                                    <p:set>
                                      <p:cBhvr>
                                        <p:cTn id="91" dur="1" fill="hold">
                                          <p:stCondLst>
                                            <p:cond delay="0"/>
                                          </p:stCondLst>
                                        </p:cTn>
                                        <p:tgtEl>
                                          <p:spTgt spid="69"/>
                                        </p:tgtEl>
                                        <p:attrNameLst>
                                          <p:attrName>style.visibility</p:attrName>
                                        </p:attrNameLst>
                                      </p:cBhvr>
                                      <p:to>
                                        <p:strVal val="visible"/>
                                      </p:to>
                                    </p:set>
                                    <p:animEffect transition="in" filter="wipe(left)">
                                      <p:cBhvr>
                                        <p:cTn id="92" dur="500"/>
                                        <p:tgtEl>
                                          <p:spTgt spid="69"/>
                                        </p:tgtEl>
                                      </p:cBhvr>
                                    </p:animEffect>
                                  </p:childTnLst>
                                </p:cTn>
                              </p:par>
                              <p:par>
                                <p:cTn id="93" presetID="22" presetClass="entr" presetSubtype="8" fill="hold" grpId="0" nodeType="withEffect">
                                  <p:stCondLst>
                                    <p:cond delay="500"/>
                                  </p:stCondLst>
                                  <p:childTnLst>
                                    <p:set>
                                      <p:cBhvr>
                                        <p:cTn id="94" dur="1" fill="hold">
                                          <p:stCondLst>
                                            <p:cond delay="0"/>
                                          </p:stCondLst>
                                        </p:cTn>
                                        <p:tgtEl>
                                          <p:spTgt spid="70"/>
                                        </p:tgtEl>
                                        <p:attrNameLst>
                                          <p:attrName>style.visibility</p:attrName>
                                        </p:attrNameLst>
                                      </p:cBhvr>
                                      <p:to>
                                        <p:strVal val="visible"/>
                                      </p:to>
                                    </p:set>
                                    <p:animEffect transition="in" filter="wipe(left)">
                                      <p:cBhvr>
                                        <p:cTn id="95" dur="500"/>
                                        <p:tgtEl>
                                          <p:spTgt spid="70"/>
                                        </p:tgtEl>
                                      </p:cBhvr>
                                    </p:animEffect>
                                  </p:childTnLst>
                                </p:cTn>
                              </p:par>
                              <p:par>
                                <p:cTn id="96" presetID="22" presetClass="entr" presetSubtype="8" fill="hold" grpId="0" nodeType="withEffect">
                                  <p:stCondLst>
                                    <p:cond delay="500"/>
                                  </p:stCondLst>
                                  <p:childTnLst>
                                    <p:set>
                                      <p:cBhvr>
                                        <p:cTn id="97" dur="1" fill="hold">
                                          <p:stCondLst>
                                            <p:cond delay="0"/>
                                          </p:stCondLst>
                                        </p:cTn>
                                        <p:tgtEl>
                                          <p:spTgt spid="71"/>
                                        </p:tgtEl>
                                        <p:attrNameLst>
                                          <p:attrName>style.visibility</p:attrName>
                                        </p:attrNameLst>
                                      </p:cBhvr>
                                      <p:to>
                                        <p:strVal val="visible"/>
                                      </p:to>
                                    </p:set>
                                    <p:animEffect transition="in" filter="wipe(left)">
                                      <p:cBhvr>
                                        <p:cTn id="98" dur="500"/>
                                        <p:tgtEl>
                                          <p:spTgt spid="71"/>
                                        </p:tgtEl>
                                      </p:cBhvr>
                                    </p:animEffect>
                                  </p:childTnLst>
                                </p:cTn>
                              </p:par>
                              <p:par>
                                <p:cTn id="99" presetID="22" presetClass="entr" presetSubtype="8" fill="hold" grpId="0" nodeType="withEffect">
                                  <p:stCondLst>
                                    <p:cond delay="500"/>
                                  </p:stCondLst>
                                  <p:childTnLst>
                                    <p:set>
                                      <p:cBhvr>
                                        <p:cTn id="100" dur="1" fill="hold">
                                          <p:stCondLst>
                                            <p:cond delay="0"/>
                                          </p:stCondLst>
                                        </p:cTn>
                                        <p:tgtEl>
                                          <p:spTgt spid="72"/>
                                        </p:tgtEl>
                                        <p:attrNameLst>
                                          <p:attrName>style.visibility</p:attrName>
                                        </p:attrNameLst>
                                      </p:cBhvr>
                                      <p:to>
                                        <p:strVal val="visible"/>
                                      </p:to>
                                    </p:set>
                                    <p:animEffect transition="in" filter="wipe(left)">
                                      <p:cBhvr>
                                        <p:cTn id="101" dur="500"/>
                                        <p:tgtEl>
                                          <p:spTgt spid="72"/>
                                        </p:tgtEl>
                                      </p:cBhvr>
                                    </p:animEffect>
                                  </p:childTnLst>
                                </p:cTn>
                              </p:par>
                              <p:par>
                                <p:cTn id="102" presetID="22" presetClass="entr" presetSubtype="8" fill="hold" grpId="0" nodeType="withEffect">
                                  <p:stCondLst>
                                    <p:cond delay="500"/>
                                  </p:stCondLst>
                                  <p:childTnLst>
                                    <p:set>
                                      <p:cBhvr>
                                        <p:cTn id="103" dur="1" fill="hold">
                                          <p:stCondLst>
                                            <p:cond delay="0"/>
                                          </p:stCondLst>
                                        </p:cTn>
                                        <p:tgtEl>
                                          <p:spTgt spid="73"/>
                                        </p:tgtEl>
                                        <p:attrNameLst>
                                          <p:attrName>style.visibility</p:attrName>
                                        </p:attrNameLst>
                                      </p:cBhvr>
                                      <p:to>
                                        <p:strVal val="visible"/>
                                      </p:to>
                                    </p:set>
                                    <p:animEffect transition="in" filter="wipe(left)">
                                      <p:cBhvr>
                                        <p:cTn id="104" dur="500"/>
                                        <p:tgtEl>
                                          <p:spTgt spid="73"/>
                                        </p:tgtEl>
                                      </p:cBhvr>
                                    </p:animEffect>
                                  </p:childTnLst>
                                </p:cTn>
                              </p:par>
                              <p:par>
                                <p:cTn id="105" presetID="22" presetClass="entr" presetSubtype="8" fill="hold" grpId="0" nodeType="withEffect">
                                  <p:stCondLst>
                                    <p:cond delay="500"/>
                                  </p:stCondLst>
                                  <p:childTnLst>
                                    <p:set>
                                      <p:cBhvr>
                                        <p:cTn id="106" dur="1" fill="hold">
                                          <p:stCondLst>
                                            <p:cond delay="0"/>
                                          </p:stCondLst>
                                        </p:cTn>
                                        <p:tgtEl>
                                          <p:spTgt spid="74"/>
                                        </p:tgtEl>
                                        <p:attrNameLst>
                                          <p:attrName>style.visibility</p:attrName>
                                        </p:attrNameLst>
                                      </p:cBhvr>
                                      <p:to>
                                        <p:strVal val="visible"/>
                                      </p:to>
                                    </p:set>
                                    <p:animEffect transition="in" filter="wipe(left)">
                                      <p:cBhvr>
                                        <p:cTn id="107" dur="500"/>
                                        <p:tgtEl>
                                          <p:spTgt spid="74"/>
                                        </p:tgtEl>
                                      </p:cBhvr>
                                    </p:animEffect>
                                  </p:childTnLst>
                                </p:cTn>
                              </p:par>
                              <p:par>
                                <p:cTn id="108" presetID="22" presetClass="entr" presetSubtype="8" fill="hold" grpId="0" nodeType="withEffect">
                                  <p:stCondLst>
                                    <p:cond delay="250"/>
                                  </p:stCondLst>
                                  <p:childTnLst>
                                    <p:set>
                                      <p:cBhvr>
                                        <p:cTn id="109" dur="1" fill="hold">
                                          <p:stCondLst>
                                            <p:cond delay="0"/>
                                          </p:stCondLst>
                                        </p:cTn>
                                        <p:tgtEl>
                                          <p:spTgt spid="14"/>
                                        </p:tgtEl>
                                        <p:attrNameLst>
                                          <p:attrName>style.visibility</p:attrName>
                                        </p:attrNameLst>
                                      </p:cBhvr>
                                      <p:to>
                                        <p:strVal val="visible"/>
                                      </p:to>
                                    </p:set>
                                    <p:animEffect transition="in" filter="wipe(left)">
                                      <p:cBhvr>
                                        <p:cTn id="110" dur="500"/>
                                        <p:tgtEl>
                                          <p:spTgt spid="14"/>
                                        </p:tgtEl>
                                      </p:cBhvr>
                                    </p:animEffect>
                                  </p:childTnLst>
                                </p:cTn>
                              </p:par>
                              <p:par>
                                <p:cTn id="111" presetID="22" presetClass="entr" presetSubtype="8" fill="hold" grpId="0" nodeType="withEffect">
                                  <p:stCondLst>
                                    <p:cond delay="250"/>
                                  </p:stCondLst>
                                  <p:childTnLst>
                                    <p:set>
                                      <p:cBhvr>
                                        <p:cTn id="112" dur="1" fill="hold">
                                          <p:stCondLst>
                                            <p:cond delay="0"/>
                                          </p:stCondLst>
                                        </p:cTn>
                                        <p:tgtEl>
                                          <p:spTgt spid="20"/>
                                        </p:tgtEl>
                                        <p:attrNameLst>
                                          <p:attrName>style.visibility</p:attrName>
                                        </p:attrNameLst>
                                      </p:cBhvr>
                                      <p:to>
                                        <p:strVal val="visible"/>
                                      </p:to>
                                    </p:set>
                                    <p:animEffect transition="in" filter="wipe(left)">
                                      <p:cBhvr>
                                        <p:cTn id="113" dur="500"/>
                                        <p:tgtEl>
                                          <p:spTgt spid="20"/>
                                        </p:tgtEl>
                                      </p:cBhvr>
                                    </p:animEffect>
                                  </p:childTnLst>
                                </p:cTn>
                              </p:par>
                              <p:par>
                                <p:cTn id="114" presetID="22" presetClass="entr" presetSubtype="8" fill="hold" grpId="0" nodeType="withEffect">
                                  <p:stCondLst>
                                    <p:cond delay="250"/>
                                  </p:stCondLst>
                                  <p:childTnLst>
                                    <p:set>
                                      <p:cBhvr>
                                        <p:cTn id="115" dur="1" fill="hold">
                                          <p:stCondLst>
                                            <p:cond delay="0"/>
                                          </p:stCondLst>
                                        </p:cTn>
                                        <p:tgtEl>
                                          <p:spTgt spid="15"/>
                                        </p:tgtEl>
                                        <p:attrNameLst>
                                          <p:attrName>style.visibility</p:attrName>
                                        </p:attrNameLst>
                                      </p:cBhvr>
                                      <p:to>
                                        <p:strVal val="visible"/>
                                      </p:to>
                                    </p:set>
                                    <p:animEffect transition="in" filter="wipe(left)">
                                      <p:cBhvr>
                                        <p:cTn id="116" dur="500"/>
                                        <p:tgtEl>
                                          <p:spTgt spid="15"/>
                                        </p:tgtEl>
                                      </p:cBhvr>
                                    </p:animEffect>
                                  </p:childTnLst>
                                </p:cTn>
                              </p:par>
                              <p:par>
                                <p:cTn id="117" presetID="22" presetClass="entr" presetSubtype="8" fill="hold" grpId="0" nodeType="withEffect">
                                  <p:stCondLst>
                                    <p:cond delay="250"/>
                                  </p:stCondLst>
                                  <p:childTnLst>
                                    <p:set>
                                      <p:cBhvr>
                                        <p:cTn id="118" dur="1" fill="hold">
                                          <p:stCondLst>
                                            <p:cond delay="0"/>
                                          </p:stCondLst>
                                        </p:cTn>
                                        <p:tgtEl>
                                          <p:spTgt spid="21"/>
                                        </p:tgtEl>
                                        <p:attrNameLst>
                                          <p:attrName>style.visibility</p:attrName>
                                        </p:attrNameLst>
                                      </p:cBhvr>
                                      <p:to>
                                        <p:strVal val="visible"/>
                                      </p:to>
                                    </p:set>
                                    <p:animEffect transition="in" filter="wipe(left)">
                                      <p:cBhvr>
                                        <p:cTn id="119" dur="500"/>
                                        <p:tgtEl>
                                          <p:spTgt spid="21"/>
                                        </p:tgtEl>
                                      </p:cBhvr>
                                    </p:animEffect>
                                  </p:childTnLst>
                                </p:cTn>
                              </p:par>
                              <p:par>
                                <p:cTn id="120" presetID="22" presetClass="entr" presetSubtype="8" fill="hold" grpId="0" nodeType="withEffect">
                                  <p:stCondLst>
                                    <p:cond delay="250"/>
                                  </p:stCondLst>
                                  <p:childTnLst>
                                    <p:set>
                                      <p:cBhvr>
                                        <p:cTn id="121" dur="1" fill="hold">
                                          <p:stCondLst>
                                            <p:cond delay="0"/>
                                          </p:stCondLst>
                                        </p:cTn>
                                        <p:tgtEl>
                                          <p:spTgt spid="11"/>
                                        </p:tgtEl>
                                        <p:attrNameLst>
                                          <p:attrName>style.visibility</p:attrName>
                                        </p:attrNameLst>
                                      </p:cBhvr>
                                      <p:to>
                                        <p:strVal val="visible"/>
                                      </p:to>
                                    </p:set>
                                    <p:animEffect transition="in" filter="wipe(left)">
                                      <p:cBhvr>
                                        <p:cTn id="1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26" grpId="0" animBg="1"/>
      <p:bldP spid="27" grpId="0" animBg="1"/>
      <p:bldP spid="28" grpId="0" animBg="1"/>
      <p:bldP spid="41" grpId="0" animBg="1"/>
      <p:bldP spid="63" grpId="0" animBg="1"/>
      <p:bldP spid="64" grpId="0" animBg="1"/>
      <p:bldP spid="17" grpId="0" animBg="1"/>
      <p:bldP spid="24" grpId="0"/>
      <p:bldP spid="69" grpId="0" animBg="1"/>
      <p:bldP spid="70" grpId="0" animBg="1"/>
      <p:bldP spid="71" grpId="0" animBg="1"/>
      <p:bldP spid="72" grpId="0" animBg="1"/>
      <p:bldP spid="73" grpId="0" animBg="1"/>
      <p:bldP spid="74" grpId="0" animBg="1"/>
      <p:bldP spid="14" grpId="0" animBg="1"/>
      <p:bldP spid="20" grpId="0" animBg="1"/>
      <p:bldP spid="15" grpId="0" animBg="1"/>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43" name="Picture 2" descr="Picture 2"/>
          <p:cNvPicPr>
            <a:picLocks noChangeAspect="1"/>
          </p:cNvPicPr>
          <p:nvPr/>
        </p:nvPicPr>
        <p:blipFill>
          <a:blip r:embed="rId3"/>
          <a:stretch>
            <a:fillRect/>
          </a:stretch>
        </p:blipFill>
        <p:spPr>
          <a:xfrm>
            <a:off x="13350239" y="7531058"/>
            <a:ext cx="709382" cy="424103"/>
          </a:xfrm>
          <a:prstGeom prst="rect">
            <a:avLst/>
          </a:prstGeom>
          <a:ln w="12700">
            <a:miter lim="400000"/>
          </a:ln>
        </p:spPr>
      </p:pic>
      <p:sp>
        <p:nvSpPr>
          <p:cNvPr id="4" name="Title 1">
            <a:extLst>
              <a:ext uri="{FF2B5EF4-FFF2-40B4-BE49-F238E27FC236}">
                <a16:creationId xmlns:a16="http://schemas.microsoft.com/office/drawing/2014/main" id="{EF5C6A23-BC1D-C348-83F9-CCC2769985B2}"/>
              </a:ext>
            </a:extLst>
          </p:cNvPr>
          <p:cNvSpPr>
            <a:spLocks noGrp="1"/>
          </p:cNvSpPr>
          <p:nvPr>
            <p:ph type="title"/>
          </p:nvPr>
        </p:nvSpPr>
        <p:spPr/>
        <p:txBody>
          <a:bodyPr/>
          <a:lstStyle/>
          <a:p>
            <a:r>
              <a:rPr lang="en-US" dirty="0"/>
              <a:t>Broad and Deep </a:t>
            </a:r>
            <a:r>
              <a:rPr lang="en-US" dirty="0">
                <a:solidFill>
                  <a:srgbClr val="FAA634"/>
                </a:solidFill>
              </a:rPr>
              <a:t>Functionality</a:t>
            </a:r>
            <a:endParaRPr lang="en-US" b="0" dirty="0"/>
          </a:p>
        </p:txBody>
      </p:sp>
      <p:pic>
        <p:nvPicPr>
          <p:cNvPr id="5" name="Picture 4">
            <a:extLst>
              <a:ext uri="{FF2B5EF4-FFF2-40B4-BE49-F238E27FC236}">
                <a16:creationId xmlns:a16="http://schemas.microsoft.com/office/drawing/2014/main" id="{5C4D8DC5-A939-A448-A591-1AA9E694EEE3}"/>
              </a:ext>
            </a:extLst>
          </p:cNvPr>
          <p:cNvPicPr>
            <a:picLocks noChangeAspect="1"/>
          </p:cNvPicPr>
          <p:nvPr/>
        </p:nvPicPr>
        <p:blipFill>
          <a:blip r:embed="rId4"/>
          <a:stretch>
            <a:fillRect/>
          </a:stretch>
        </p:blipFill>
        <p:spPr>
          <a:xfrm>
            <a:off x="-121920" y="836802"/>
            <a:ext cx="14935200" cy="6569838"/>
          </a:xfrm>
          <a:prstGeom prst="rect">
            <a:avLst/>
          </a:prstGeom>
        </p:spPr>
      </p:pic>
    </p:spTree>
    <p:extLst>
      <p:ext uri="{BB962C8B-B14F-4D97-AF65-F5344CB8AC3E}">
        <p14:creationId xmlns:p14="http://schemas.microsoft.com/office/powerpoint/2010/main" val="3628148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8" name="Freeform: Shape 15"/>
          <p:cNvSpPr/>
          <p:nvPr/>
        </p:nvSpPr>
        <p:spPr>
          <a:xfrm>
            <a:off x="774523" y="2158211"/>
            <a:ext cx="6233940" cy="3950635"/>
          </a:xfrm>
          <a:custGeom>
            <a:avLst/>
            <a:gdLst/>
            <a:ahLst/>
            <a:cxnLst>
              <a:cxn ang="0">
                <a:pos x="wd2" y="hd2"/>
              </a:cxn>
              <a:cxn ang="5400000">
                <a:pos x="wd2" y="hd2"/>
              </a:cxn>
              <a:cxn ang="10800000">
                <a:pos x="wd2" y="hd2"/>
              </a:cxn>
              <a:cxn ang="16200000">
                <a:pos x="wd2" y="hd2"/>
              </a:cxn>
            </a:cxnLst>
            <a:rect l="0" t="0" r="r" b="b"/>
            <a:pathLst>
              <a:path w="21600" h="21487" extrusionOk="0">
                <a:moveTo>
                  <a:pt x="9005" y="21447"/>
                </a:moveTo>
                <a:lnTo>
                  <a:pt x="4273" y="21487"/>
                </a:lnTo>
                <a:lnTo>
                  <a:pt x="4273" y="21465"/>
                </a:lnTo>
                <a:lnTo>
                  <a:pt x="4250" y="21464"/>
                </a:lnTo>
                <a:cubicBezTo>
                  <a:pt x="1437" y="21188"/>
                  <a:pt x="0" y="18488"/>
                  <a:pt x="0" y="15269"/>
                </a:cubicBezTo>
                <a:cubicBezTo>
                  <a:pt x="0" y="12264"/>
                  <a:pt x="1396" y="9690"/>
                  <a:pt x="3760" y="9152"/>
                </a:cubicBezTo>
                <a:lnTo>
                  <a:pt x="3863" y="9136"/>
                </a:lnTo>
                <a:lnTo>
                  <a:pt x="3822" y="8933"/>
                </a:lnTo>
                <a:cubicBezTo>
                  <a:pt x="3791" y="8693"/>
                  <a:pt x="3775" y="8444"/>
                  <a:pt x="3775" y="8190"/>
                </a:cubicBezTo>
                <a:cubicBezTo>
                  <a:pt x="3775" y="6156"/>
                  <a:pt x="4825" y="4507"/>
                  <a:pt x="6121" y="4507"/>
                </a:cubicBezTo>
                <a:cubicBezTo>
                  <a:pt x="7093" y="4507"/>
                  <a:pt x="7927" y="5434"/>
                  <a:pt x="8284" y="6756"/>
                </a:cubicBezTo>
                <a:lnTo>
                  <a:pt x="8320" y="6940"/>
                </a:lnTo>
                <a:lnTo>
                  <a:pt x="8454" y="6062"/>
                </a:lnTo>
                <a:cubicBezTo>
                  <a:pt x="9250" y="2383"/>
                  <a:pt x="11337" y="-113"/>
                  <a:pt x="13617" y="4"/>
                </a:cubicBezTo>
                <a:cubicBezTo>
                  <a:pt x="13793" y="13"/>
                  <a:pt x="13969" y="37"/>
                  <a:pt x="14146" y="78"/>
                </a:cubicBezTo>
                <a:cubicBezTo>
                  <a:pt x="16627" y="645"/>
                  <a:pt x="18413" y="4182"/>
                  <a:pt x="18513" y="8364"/>
                </a:cubicBezTo>
                <a:lnTo>
                  <a:pt x="18472" y="9567"/>
                </a:lnTo>
                <a:lnTo>
                  <a:pt x="18541" y="9578"/>
                </a:lnTo>
                <a:cubicBezTo>
                  <a:pt x="20287" y="10138"/>
                  <a:pt x="21600" y="12563"/>
                  <a:pt x="21600" y="15468"/>
                </a:cubicBezTo>
                <a:cubicBezTo>
                  <a:pt x="21600" y="18374"/>
                  <a:pt x="20287" y="20798"/>
                  <a:pt x="18541" y="21359"/>
                </a:cubicBezTo>
                <a:lnTo>
                  <a:pt x="17820" y="21473"/>
                </a:lnTo>
                <a:lnTo>
                  <a:pt x="17820" y="21487"/>
                </a:lnTo>
                <a:lnTo>
                  <a:pt x="13482" y="21419"/>
                </a:lnTo>
              </a:path>
            </a:pathLst>
          </a:custGeom>
          <a:solidFill>
            <a:srgbClr val="232F3E"/>
          </a:solidFill>
          <a:ln w="76200">
            <a:solidFill>
              <a:schemeClr val="accent2"/>
            </a:solidFill>
          </a:ln>
        </p:spPr>
        <p:txBody>
          <a:bodyPr lIns="45719" rIns="45719" anchor="ctr"/>
          <a:lstStyle/>
          <a:p>
            <a:pPr marL="0" marR="0" lvl="0" indent="0" algn="ctr" defTabSz="731502" rtl="0" eaLnBrk="1" fontAlgn="auto" latinLnBrk="0" hangingPunct="0">
              <a:lnSpc>
                <a:spcPct val="100000"/>
              </a:lnSpc>
              <a:spcBef>
                <a:spcPts val="0"/>
              </a:spcBef>
              <a:spcAft>
                <a:spcPts val="0"/>
              </a:spcAft>
              <a:buClrTx/>
              <a:buSzTx/>
              <a:buFontTx/>
              <a:buNone/>
              <a:tabLst/>
              <a:defRPr>
                <a:solidFill>
                  <a:srgbClr val="FFFFFF"/>
                </a:solidFill>
              </a:defRPr>
            </a:pPr>
            <a:endParaRPr kumimoji="0" sz="2800" b="0" i="0" u="none" strike="noStrike" kern="0" cap="none" spc="0" normalizeH="0" baseline="0" noProof="0">
              <a:ln>
                <a:noFill/>
              </a:ln>
              <a:solidFill>
                <a:srgbClr val="FFFFFF"/>
              </a:solidFill>
              <a:effectLst/>
              <a:uLnTx/>
              <a:uFillTx/>
              <a:latin typeface="Amazon Ember"/>
              <a:ea typeface="Amazon Ember"/>
              <a:cs typeface="Amazon Ember"/>
              <a:sym typeface="Amazon Ember"/>
            </a:endParaRPr>
          </a:p>
        </p:txBody>
      </p:sp>
      <p:sp>
        <p:nvSpPr>
          <p:cNvPr id="4739" name="Freeform: Shape 10"/>
          <p:cNvSpPr/>
          <p:nvPr/>
        </p:nvSpPr>
        <p:spPr>
          <a:xfrm>
            <a:off x="594545" y="2019584"/>
            <a:ext cx="6582499" cy="4230785"/>
          </a:xfrm>
          <a:custGeom>
            <a:avLst/>
            <a:gdLst/>
            <a:ahLst/>
            <a:cxnLst>
              <a:cxn ang="0">
                <a:pos x="wd2" y="hd2"/>
              </a:cxn>
              <a:cxn ang="5400000">
                <a:pos x="wd2" y="hd2"/>
              </a:cxn>
              <a:cxn ang="10800000">
                <a:pos x="wd2" y="hd2"/>
              </a:cxn>
              <a:cxn ang="16200000">
                <a:pos x="wd2" y="hd2"/>
              </a:cxn>
            </a:cxnLst>
            <a:rect l="0" t="0" r="r" b="b"/>
            <a:pathLst>
              <a:path w="21600" h="21600" extrusionOk="0">
                <a:moveTo>
                  <a:pt x="13259" y="0"/>
                </a:moveTo>
                <a:cubicBezTo>
                  <a:pt x="16159" y="0"/>
                  <a:pt x="18511" y="3658"/>
                  <a:pt x="18511" y="8170"/>
                </a:cubicBezTo>
                <a:lnTo>
                  <a:pt x="18478" y="8833"/>
                </a:lnTo>
                <a:lnTo>
                  <a:pt x="19048" y="9108"/>
                </a:lnTo>
                <a:cubicBezTo>
                  <a:pt x="20548" y="10095"/>
                  <a:pt x="21600" y="12406"/>
                  <a:pt x="21600" y="15099"/>
                </a:cubicBezTo>
                <a:cubicBezTo>
                  <a:pt x="21600" y="18240"/>
                  <a:pt x="20168" y="20862"/>
                  <a:pt x="18264" y="21468"/>
                </a:cubicBezTo>
                <a:lnTo>
                  <a:pt x="17592" y="21573"/>
                </a:lnTo>
                <a:lnTo>
                  <a:pt x="17592" y="21600"/>
                </a:lnTo>
                <a:lnTo>
                  <a:pt x="4123" y="21600"/>
                </a:lnTo>
                <a:lnTo>
                  <a:pt x="4123" y="21564"/>
                </a:lnTo>
                <a:lnTo>
                  <a:pt x="3336" y="21440"/>
                </a:lnTo>
                <a:cubicBezTo>
                  <a:pt x="1432" y="20834"/>
                  <a:pt x="0" y="18213"/>
                  <a:pt x="0" y="15071"/>
                </a:cubicBezTo>
                <a:cubicBezTo>
                  <a:pt x="0" y="11929"/>
                  <a:pt x="1432" y="9308"/>
                  <a:pt x="3336" y="8702"/>
                </a:cubicBezTo>
                <a:lnTo>
                  <a:pt x="3793" y="8630"/>
                </a:lnTo>
                <a:lnTo>
                  <a:pt x="3760" y="8375"/>
                </a:lnTo>
                <a:cubicBezTo>
                  <a:pt x="3760" y="6126"/>
                  <a:pt x="4932" y="4303"/>
                  <a:pt x="6377" y="4303"/>
                </a:cubicBezTo>
                <a:cubicBezTo>
                  <a:pt x="7100" y="4303"/>
                  <a:pt x="7755" y="4759"/>
                  <a:pt x="8228" y="5496"/>
                </a:cubicBezTo>
                <a:lnTo>
                  <a:pt x="8291" y="5640"/>
                </a:lnTo>
                <a:lnTo>
                  <a:pt x="8421" y="4990"/>
                </a:lnTo>
                <a:cubicBezTo>
                  <a:pt x="9218" y="2058"/>
                  <a:pt x="11084" y="0"/>
                  <a:pt x="13259" y="0"/>
                </a:cubicBezTo>
                <a:close/>
              </a:path>
            </a:pathLst>
          </a:custGeom>
          <a:ln w="76200">
            <a:solidFill>
              <a:schemeClr val="accent1"/>
            </a:solidFill>
          </a:ln>
        </p:spPr>
        <p:txBody>
          <a:bodyPr lIns="45719" rIns="45719" anchor="ctr"/>
          <a:lstStyle/>
          <a:p>
            <a:pPr marL="0" marR="0" lvl="0" indent="0" algn="ctr" defTabSz="731502" rtl="0" eaLnBrk="1" fontAlgn="auto" latinLnBrk="0" hangingPunct="0">
              <a:lnSpc>
                <a:spcPct val="100000"/>
              </a:lnSpc>
              <a:spcBef>
                <a:spcPts val="0"/>
              </a:spcBef>
              <a:spcAft>
                <a:spcPts val="0"/>
              </a:spcAft>
              <a:buClrTx/>
              <a:buSzTx/>
              <a:buFontTx/>
              <a:buNone/>
              <a:tabLst/>
              <a:defRPr>
                <a:solidFill>
                  <a:srgbClr val="FFFFFF"/>
                </a:solidFill>
              </a:defRPr>
            </a:pPr>
            <a:endParaRPr kumimoji="0" sz="2800" b="0" i="0" u="none" strike="noStrike" kern="0" cap="none" spc="0" normalizeH="0" baseline="0" noProof="0">
              <a:ln>
                <a:noFill/>
              </a:ln>
              <a:solidFill>
                <a:srgbClr val="FFFFFF"/>
              </a:solidFill>
              <a:effectLst/>
              <a:uLnTx/>
              <a:uFillTx/>
              <a:latin typeface="Amazon Ember"/>
              <a:ea typeface="Amazon Ember"/>
              <a:cs typeface="Amazon Ember"/>
              <a:sym typeface="Amazon Ember"/>
            </a:endParaRPr>
          </a:p>
        </p:txBody>
      </p:sp>
      <p:sp>
        <p:nvSpPr>
          <p:cNvPr id="4740" name="TextBox 24"/>
          <p:cNvSpPr txBox="1"/>
          <p:nvPr/>
        </p:nvSpPr>
        <p:spPr>
          <a:xfrm>
            <a:off x="3501365" y="5888281"/>
            <a:ext cx="1043916" cy="2794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defTabSz="731502">
              <a:defRPr sz="1800" b="1">
                <a:solidFill>
                  <a:schemeClr val="accent2"/>
                </a:solidFill>
              </a:defRPr>
            </a:lvl1pPr>
          </a:lstStyle>
          <a:p>
            <a:pPr marL="0" marR="0" lvl="0" indent="0" algn="ctr" defTabSz="731502" rtl="0" eaLnBrk="1" fontAlgn="auto" latinLnBrk="0" hangingPunct="0">
              <a:lnSpc>
                <a:spcPct val="100000"/>
              </a:lnSpc>
              <a:spcBef>
                <a:spcPts val="0"/>
              </a:spcBef>
              <a:spcAft>
                <a:spcPts val="0"/>
              </a:spcAft>
              <a:buClrTx/>
              <a:buSzTx/>
              <a:buFontTx/>
              <a:buNone/>
              <a:tabLst/>
              <a:defRPr/>
            </a:pPr>
            <a:r>
              <a:rPr kumimoji="0" sz="1800" b="1" i="0" u="none" strike="noStrike" kern="0" cap="none" spc="0" normalizeH="0" baseline="0" noProof="0" dirty="0">
                <a:ln>
                  <a:noFill/>
                </a:ln>
                <a:solidFill>
                  <a:srgbClr val="00A1C9"/>
                </a:solidFill>
                <a:effectLst/>
                <a:uLnTx/>
                <a:uFillTx/>
                <a:latin typeface="Amazon Ember"/>
                <a:ea typeface="Amazon Ember"/>
                <a:cs typeface="Amazon Ember"/>
                <a:sym typeface="Amazon Ember"/>
              </a:rPr>
              <a:t>Customer</a:t>
            </a:r>
          </a:p>
        </p:txBody>
      </p:sp>
      <p:grpSp>
        <p:nvGrpSpPr>
          <p:cNvPr id="4743" name="TextBox 19"/>
          <p:cNvGrpSpPr/>
          <p:nvPr/>
        </p:nvGrpSpPr>
        <p:grpSpPr>
          <a:xfrm>
            <a:off x="3655564" y="6157324"/>
            <a:ext cx="735519" cy="279402"/>
            <a:chOff x="0" y="0"/>
            <a:chExt cx="735517" cy="279400"/>
          </a:xfrm>
        </p:grpSpPr>
        <p:sp>
          <p:nvSpPr>
            <p:cNvPr id="4741" name="Rectangle"/>
            <p:cNvSpPr/>
            <p:nvPr/>
          </p:nvSpPr>
          <p:spPr>
            <a:xfrm>
              <a:off x="0" y="47687"/>
              <a:ext cx="735518" cy="184024"/>
            </a:xfrm>
            <a:prstGeom prst="rect">
              <a:avLst/>
            </a:prstGeom>
            <a:solidFill>
              <a:srgbClr val="232F3E"/>
            </a:solidFill>
            <a:ln w="12700" cap="flat">
              <a:noFill/>
              <a:miter lim="400000"/>
            </a:ln>
            <a:effectLst/>
          </p:spPr>
          <p:txBody>
            <a:bodyPr wrap="square" lIns="45719" tIns="45719" rIns="45719" bIns="45719" numCol="1" anchor="ctr">
              <a:noAutofit/>
            </a:bodyPr>
            <a:lstStyle/>
            <a:p>
              <a:pPr marL="0" marR="0" lvl="0" indent="0" algn="ctr" defTabSz="731502" rtl="0" eaLnBrk="1" fontAlgn="auto" latinLnBrk="0" hangingPunct="0">
                <a:lnSpc>
                  <a:spcPct val="100000"/>
                </a:lnSpc>
                <a:spcBef>
                  <a:spcPts val="0"/>
                </a:spcBef>
                <a:spcAft>
                  <a:spcPts val="0"/>
                </a:spcAft>
                <a:buClrTx/>
                <a:buSzTx/>
                <a:buFontTx/>
                <a:buNone/>
                <a:tabLst/>
                <a:defRPr>
                  <a:solidFill>
                    <a:srgbClr val="FFFFFF"/>
                  </a:solidFill>
                </a:defRPr>
              </a:pPr>
              <a:endParaRPr kumimoji="0" sz="2800" b="0" i="0" u="none" strike="noStrike" kern="0" cap="none" spc="0" normalizeH="0" baseline="0" noProof="0">
                <a:ln>
                  <a:noFill/>
                </a:ln>
                <a:solidFill>
                  <a:srgbClr val="FFFFFF"/>
                </a:solidFill>
                <a:effectLst/>
                <a:uLnTx/>
                <a:uFillTx/>
                <a:latin typeface="Amazon Ember"/>
                <a:ea typeface="Amazon Ember"/>
                <a:cs typeface="Amazon Ember"/>
                <a:sym typeface="Amazon Ember"/>
              </a:endParaRPr>
            </a:p>
          </p:txBody>
        </p:sp>
        <p:sp>
          <p:nvSpPr>
            <p:cNvPr id="4742" name="AWS"/>
            <p:cNvSpPr txBox="1"/>
            <p:nvPr/>
          </p:nvSpPr>
          <p:spPr>
            <a:xfrm>
              <a:off x="114063" y="-1"/>
              <a:ext cx="507392" cy="279401"/>
            </a:xfrm>
            <a:prstGeom prst="rect">
              <a:avLst/>
            </a:prstGeom>
            <a:solidFill>
              <a:srgbClr val="232F3E"/>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defTabSz="731502">
                <a:defRPr sz="1800" b="1">
                  <a:solidFill>
                    <a:schemeClr val="accent1"/>
                  </a:solidFill>
                </a:defRPr>
              </a:lvl1pPr>
            </a:lstStyle>
            <a:p>
              <a:pPr marL="0" marR="0" lvl="0" indent="0" algn="ctr" defTabSz="731502" rtl="0" eaLnBrk="1" fontAlgn="auto" latinLnBrk="0" hangingPunct="0">
                <a:lnSpc>
                  <a:spcPct val="100000"/>
                </a:lnSpc>
                <a:spcBef>
                  <a:spcPts val="0"/>
                </a:spcBef>
                <a:spcAft>
                  <a:spcPts val="0"/>
                </a:spcAft>
                <a:buClrTx/>
                <a:buSzTx/>
                <a:buFontTx/>
                <a:buNone/>
                <a:tabLst/>
                <a:defRPr/>
              </a:pPr>
              <a:r>
                <a:rPr kumimoji="0" sz="1800" b="1" i="0" u="none" strike="noStrike" kern="0" cap="none" spc="0" normalizeH="0" baseline="0" noProof="0" dirty="0">
                  <a:ln>
                    <a:noFill/>
                  </a:ln>
                  <a:solidFill>
                    <a:srgbClr val="FF9900"/>
                  </a:solidFill>
                  <a:effectLst/>
                  <a:uLnTx/>
                  <a:uFillTx/>
                  <a:latin typeface="Amazon Ember"/>
                  <a:ea typeface="Amazon Ember"/>
                  <a:cs typeface="Amazon Ember"/>
                  <a:sym typeface="Amazon Ember"/>
                </a:rPr>
                <a:t>AWS</a:t>
              </a:r>
            </a:p>
          </p:txBody>
        </p:sp>
      </p:grpSp>
      <p:sp>
        <p:nvSpPr>
          <p:cNvPr id="4745" name="TextBox 17"/>
          <p:cNvSpPr txBox="1"/>
          <p:nvPr/>
        </p:nvSpPr>
        <p:spPr>
          <a:xfrm>
            <a:off x="1417228" y="6485203"/>
            <a:ext cx="4937131" cy="10772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0" marR="0" lvl="0" indent="0" algn="ctr" defTabSz="731502" rtl="0" eaLnBrk="1" fontAlgn="auto" latinLnBrk="0" hangingPunct="0">
              <a:lnSpc>
                <a:spcPct val="100000"/>
              </a:lnSpc>
              <a:spcBef>
                <a:spcPts val="0"/>
              </a:spcBef>
              <a:spcAft>
                <a:spcPts val="0"/>
              </a:spcAft>
              <a:buClrTx/>
              <a:buSzTx/>
              <a:buFontTx/>
              <a:buNone/>
              <a:tabLst/>
              <a:defRPr sz="2000">
                <a:solidFill>
                  <a:srgbClr val="FFFFFF"/>
                </a:solidFill>
              </a:defRPr>
            </a:pPr>
            <a:r>
              <a:rPr kumimoji="0" sz="2800" b="0" i="0" u="none" strike="noStrike" kern="0" cap="none" spc="0" normalizeH="0" baseline="0" noProof="0" dirty="0">
                <a:ln>
                  <a:noFill/>
                </a:ln>
                <a:solidFill>
                  <a:srgbClr val="FFFFFF"/>
                </a:solidFill>
                <a:effectLst/>
                <a:uLnTx/>
                <a:uFillTx/>
                <a:latin typeface="Amazon Ember"/>
                <a:ea typeface="Amazon Ember"/>
                <a:cs typeface="Amazon Ember"/>
                <a:sym typeface="Amazon Ember"/>
              </a:rPr>
              <a:t>AWS is responsible for</a:t>
            </a:r>
            <a:br>
              <a:rPr kumimoji="0" sz="2800" b="0" i="0" u="none" strike="noStrike" kern="0" cap="none" spc="0" normalizeH="0" baseline="0" noProof="0" dirty="0">
                <a:ln>
                  <a:noFill/>
                </a:ln>
                <a:solidFill>
                  <a:srgbClr val="FFFFFF"/>
                </a:solidFill>
                <a:effectLst/>
                <a:uLnTx/>
                <a:uFillTx/>
                <a:latin typeface="Amazon Ember"/>
                <a:ea typeface="Amazon Ember"/>
                <a:cs typeface="Amazon Ember"/>
                <a:sym typeface="Amazon Ember"/>
              </a:rPr>
            </a:br>
            <a:r>
              <a:rPr kumimoji="0" sz="3600" b="0" i="0" u="none" strike="noStrike" kern="0" cap="none" spc="0" normalizeH="0" baseline="0" noProof="0" dirty="0">
                <a:ln>
                  <a:noFill/>
                </a:ln>
                <a:solidFill>
                  <a:srgbClr val="FFFFFF"/>
                </a:solidFill>
                <a:effectLst/>
                <a:uLnTx/>
                <a:uFillTx/>
                <a:latin typeface="Amazon Ember"/>
                <a:ea typeface="Amazon Ember"/>
                <a:cs typeface="Amazon Ember"/>
                <a:sym typeface="Amazon Ember"/>
              </a:rPr>
              <a:t>security </a:t>
            </a:r>
            <a:r>
              <a:rPr kumimoji="0" sz="3600" b="1" i="0" u="none" strike="noStrike" kern="0" cap="none" spc="0" normalizeH="0" baseline="0" noProof="0" dirty="0">
                <a:ln>
                  <a:noFill/>
                </a:ln>
                <a:solidFill>
                  <a:srgbClr val="FF9900"/>
                </a:solidFill>
                <a:effectLst/>
                <a:uLnTx/>
                <a:uFillTx/>
                <a:latin typeface="Amazon Ember"/>
                <a:ea typeface="Amazon Ember"/>
                <a:cs typeface="Amazon Ember"/>
                <a:sym typeface="Amazon Ember"/>
              </a:rPr>
              <a:t>of</a:t>
            </a:r>
            <a:r>
              <a:rPr kumimoji="0" sz="3600" b="0" i="0" u="none" strike="noStrike" kern="0" cap="none" spc="0" normalizeH="0" baseline="0" noProof="0" dirty="0">
                <a:ln>
                  <a:noFill/>
                </a:ln>
                <a:solidFill>
                  <a:srgbClr val="FFFFFF"/>
                </a:solidFill>
                <a:effectLst/>
                <a:uLnTx/>
                <a:uFillTx/>
                <a:latin typeface="Amazon Ember"/>
                <a:ea typeface="Amazon Ember"/>
                <a:cs typeface="Amazon Ember"/>
                <a:sym typeface="Amazon Ember"/>
              </a:rPr>
              <a:t> the cloud</a:t>
            </a:r>
          </a:p>
        </p:txBody>
      </p:sp>
      <p:sp>
        <p:nvSpPr>
          <p:cNvPr id="4746" name="TextBox 22"/>
          <p:cNvSpPr txBox="1"/>
          <p:nvPr/>
        </p:nvSpPr>
        <p:spPr>
          <a:xfrm>
            <a:off x="1455111" y="4099657"/>
            <a:ext cx="4861366" cy="10772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0" marR="0" lvl="0" indent="0" algn="ctr" defTabSz="731502" rtl="0" eaLnBrk="1" fontAlgn="auto" latinLnBrk="0" hangingPunct="0">
              <a:lnSpc>
                <a:spcPct val="100000"/>
              </a:lnSpc>
              <a:spcBef>
                <a:spcPts val="0"/>
              </a:spcBef>
              <a:spcAft>
                <a:spcPts val="0"/>
              </a:spcAft>
              <a:buClrTx/>
              <a:buSzTx/>
              <a:buFontTx/>
              <a:buNone/>
              <a:tabLst/>
              <a:defRPr sz="2000">
                <a:solidFill>
                  <a:srgbClr val="FFFFFF"/>
                </a:solidFill>
              </a:defRPr>
            </a:pPr>
            <a:r>
              <a:rPr kumimoji="0" sz="2800" i="0" u="none" strike="noStrike" kern="0" cap="none" spc="0" normalizeH="0" baseline="0" noProof="0" dirty="0">
                <a:ln>
                  <a:noFill/>
                </a:ln>
                <a:solidFill>
                  <a:srgbClr val="FFFFFF"/>
                </a:solidFill>
                <a:effectLst/>
                <a:uLnTx/>
                <a:uFillTx/>
                <a:latin typeface="Amazon Ember"/>
                <a:ea typeface="Amazon Ember"/>
                <a:cs typeface="Amazon Ember"/>
                <a:sym typeface="Amazon Ember"/>
              </a:rPr>
              <a:t>Customer is responsible for</a:t>
            </a:r>
            <a:br>
              <a:rPr kumimoji="0" sz="2800" i="0" u="none" strike="noStrike" kern="0" cap="none" spc="0" normalizeH="0" baseline="0" noProof="0" dirty="0">
                <a:ln>
                  <a:noFill/>
                </a:ln>
                <a:solidFill>
                  <a:srgbClr val="FFFFFF"/>
                </a:solidFill>
                <a:effectLst/>
                <a:uLnTx/>
                <a:uFillTx/>
                <a:latin typeface="Amazon Ember"/>
                <a:ea typeface="Amazon Ember"/>
                <a:cs typeface="Amazon Ember"/>
                <a:sym typeface="Amazon Ember"/>
              </a:rPr>
            </a:br>
            <a:r>
              <a:rPr kumimoji="0" sz="3600" i="0" u="none" strike="noStrike" kern="0" cap="none" spc="0" normalizeH="0" baseline="0" noProof="0" dirty="0">
                <a:ln>
                  <a:noFill/>
                </a:ln>
                <a:solidFill>
                  <a:srgbClr val="FFFFFF"/>
                </a:solidFill>
                <a:effectLst/>
                <a:uLnTx/>
                <a:uFillTx/>
                <a:latin typeface="Amazon Ember"/>
                <a:ea typeface="Amazon Ember"/>
                <a:cs typeface="Amazon Ember"/>
                <a:sym typeface="Amazon Ember"/>
              </a:rPr>
              <a:t>security </a:t>
            </a:r>
            <a:r>
              <a:rPr kumimoji="0" sz="3600" i="0" u="none" strike="noStrike" kern="0" cap="none" spc="0" normalizeH="0" baseline="0" noProof="0" dirty="0">
                <a:ln>
                  <a:noFill/>
                </a:ln>
                <a:solidFill>
                  <a:srgbClr val="00A1C9"/>
                </a:solidFill>
                <a:effectLst/>
                <a:uLnTx/>
                <a:uFillTx/>
                <a:latin typeface="Amazon Ember"/>
                <a:ea typeface="Amazon Ember"/>
                <a:cs typeface="Amazon Ember"/>
                <a:sym typeface="Amazon Ember"/>
              </a:rPr>
              <a:t>in</a:t>
            </a:r>
            <a:r>
              <a:rPr kumimoji="0" sz="3600" i="0" u="none" strike="noStrike" kern="0" cap="none" spc="0" normalizeH="0" baseline="0" noProof="0" dirty="0">
                <a:ln>
                  <a:noFill/>
                </a:ln>
                <a:solidFill>
                  <a:srgbClr val="FFFFFF"/>
                </a:solidFill>
                <a:effectLst/>
                <a:uLnTx/>
                <a:uFillTx/>
                <a:latin typeface="Amazon Ember"/>
                <a:ea typeface="Amazon Ember"/>
                <a:cs typeface="Amazon Ember"/>
                <a:sym typeface="Amazon Ember"/>
              </a:rPr>
              <a:t> the cloud</a:t>
            </a:r>
          </a:p>
        </p:txBody>
      </p:sp>
      <p:sp>
        <p:nvSpPr>
          <p:cNvPr id="4747" name="Freeform: Shape 34"/>
          <p:cNvSpPr/>
          <p:nvPr/>
        </p:nvSpPr>
        <p:spPr>
          <a:xfrm>
            <a:off x="5955639" y="4369163"/>
            <a:ext cx="8065163" cy="1878303"/>
          </a:xfrm>
          <a:custGeom>
            <a:avLst/>
            <a:gdLst/>
            <a:ahLst/>
            <a:cxnLst>
              <a:cxn ang="0">
                <a:pos x="wd2" y="hd2"/>
              </a:cxn>
              <a:cxn ang="5400000">
                <a:pos x="wd2" y="hd2"/>
              </a:cxn>
              <a:cxn ang="10800000">
                <a:pos x="wd2" y="hd2"/>
              </a:cxn>
              <a:cxn ang="16200000">
                <a:pos x="wd2" y="hd2"/>
              </a:cxn>
            </a:cxnLst>
            <a:rect l="0" t="0" r="r" b="b"/>
            <a:pathLst>
              <a:path w="21600" h="21600" extrusionOk="0">
                <a:moveTo>
                  <a:pt x="2849" y="0"/>
                </a:moveTo>
                <a:lnTo>
                  <a:pt x="21600" y="0"/>
                </a:lnTo>
                <a:lnTo>
                  <a:pt x="21600" y="21600"/>
                </a:lnTo>
                <a:lnTo>
                  <a:pt x="0" y="21600"/>
                </a:lnTo>
                <a:lnTo>
                  <a:pt x="0" y="21573"/>
                </a:lnTo>
                <a:lnTo>
                  <a:pt x="548" y="21336"/>
                </a:lnTo>
                <a:cubicBezTo>
                  <a:pt x="2102" y="19970"/>
                  <a:pt x="3271" y="14066"/>
                  <a:pt x="3271" y="6989"/>
                </a:cubicBezTo>
                <a:cubicBezTo>
                  <a:pt x="3271" y="4715"/>
                  <a:pt x="3150" y="2561"/>
                  <a:pt x="2935" y="641"/>
                </a:cubicBezTo>
                <a:lnTo>
                  <a:pt x="2849" y="0"/>
                </a:lnTo>
                <a:close/>
              </a:path>
            </a:pathLst>
          </a:custGeom>
          <a:solidFill>
            <a:schemeClr val="accent1"/>
          </a:solidFill>
          <a:ln w="15875">
            <a:solidFill>
              <a:schemeClr val="accent1"/>
            </a:solidFill>
          </a:ln>
        </p:spPr>
        <p:txBody>
          <a:bodyPr lIns="45719" rIns="45719" anchor="ctr"/>
          <a:lstStyle/>
          <a:p>
            <a:pPr marL="0" marR="0" lvl="0" indent="0" algn="ctr" defTabSz="731502" rtl="0" eaLnBrk="1" fontAlgn="auto" latinLnBrk="0" hangingPunct="0">
              <a:lnSpc>
                <a:spcPct val="100000"/>
              </a:lnSpc>
              <a:spcBef>
                <a:spcPts val="0"/>
              </a:spcBef>
              <a:spcAft>
                <a:spcPts val="0"/>
              </a:spcAft>
              <a:buClrTx/>
              <a:buSzTx/>
              <a:buFontTx/>
              <a:buNone/>
              <a:tabLst/>
              <a:defRPr>
                <a:solidFill>
                  <a:srgbClr val="FFFFFF"/>
                </a:solidFill>
              </a:defRPr>
            </a:pPr>
            <a:endParaRPr kumimoji="0" sz="2800" b="0" i="0" u="none" strike="noStrike" kern="0" cap="none" spc="0" normalizeH="0" baseline="0" noProof="0">
              <a:ln>
                <a:noFill/>
              </a:ln>
              <a:solidFill>
                <a:srgbClr val="FFFFFF"/>
              </a:solidFill>
              <a:effectLst/>
              <a:uLnTx/>
              <a:uFillTx/>
              <a:latin typeface="Amazon Ember"/>
              <a:ea typeface="Amazon Ember"/>
              <a:cs typeface="Amazon Ember"/>
              <a:sym typeface="Amazon Ember"/>
            </a:endParaRPr>
          </a:p>
        </p:txBody>
      </p:sp>
      <p:sp>
        <p:nvSpPr>
          <p:cNvPr id="4748" name="Freeform: Shape 31"/>
          <p:cNvSpPr/>
          <p:nvPr/>
        </p:nvSpPr>
        <p:spPr>
          <a:xfrm>
            <a:off x="4619404" y="2153840"/>
            <a:ext cx="9401396" cy="211706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4846" y="21600"/>
                </a:lnTo>
                <a:lnTo>
                  <a:pt x="4611" y="20533"/>
                </a:lnTo>
                <a:cubicBezTo>
                  <a:pt x="4289" y="19292"/>
                  <a:pt x="3895" y="18406"/>
                  <a:pt x="3461" y="18012"/>
                </a:cubicBezTo>
                <a:lnTo>
                  <a:pt x="3415" y="17991"/>
                </a:lnTo>
                <a:lnTo>
                  <a:pt x="3442" y="15735"/>
                </a:lnTo>
                <a:cubicBezTo>
                  <a:pt x="3376" y="7891"/>
                  <a:pt x="2192" y="1256"/>
                  <a:pt x="547" y="191"/>
                </a:cubicBezTo>
                <a:cubicBezTo>
                  <a:pt x="429" y="115"/>
                  <a:pt x="312" y="69"/>
                  <a:pt x="196" y="52"/>
                </a:cubicBezTo>
                <a:lnTo>
                  <a:pt x="0" y="102"/>
                </a:lnTo>
                <a:lnTo>
                  <a:pt x="0" y="0"/>
                </a:lnTo>
                <a:close/>
              </a:path>
            </a:pathLst>
          </a:custGeom>
          <a:solidFill>
            <a:schemeClr val="accent2"/>
          </a:solidFill>
          <a:ln w="15875">
            <a:solidFill>
              <a:schemeClr val="accent2"/>
            </a:solidFill>
          </a:ln>
        </p:spPr>
        <p:txBody>
          <a:bodyPr lIns="45719" rIns="45719" anchor="ctr"/>
          <a:lstStyle/>
          <a:p>
            <a:pPr marL="0" marR="0" lvl="0" indent="0" algn="ctr" defTabSz="731502" rtl="0" eaLnBrk="1" fontAlgn="auto" latinLnBrk="0" hangingPunct="0">
              <a:lnSpc>
                <a:spcPct val="100000"/>
              </a:lnSpc>
              <a:spcBef>
                <a:spcPts val="0"/>
              </a:spcBef>
              <a:spcAft>
                <a:spcPts val="0"/>
              </a:spcAft>
              <a:buClrTx/>
              <a:buSzTx/>
              <a:buFontTx/>
              <a:buNone/>
              <a:tabLst/>
              <a:defRPr>
                <a:solidFill>
                  <a:srgbClr val="FFFFFF"/>
                </a:solidFill>
              </a:defRPr>
            </a:pPr>
            <a:endParaRPr kumimoji="0" sz="2800" b="0" i="0" u="none" strike="noStrike" kern="0" cap="none" spc="0" normalizeH="0" baseline="0" noProof="0">
              <a:ln>
                <a:noFill/>
              </a:ln>
              <a:solidFill>
                <a:srgbClr val="FFFFFF"/>
              </a:solidFill>
              <a:effectLst/>
              <a:uLnTx/>
              <a:uFillTx/>
              <a:latin typeface="Amazon Ember"/>
              <a:ea typeface="Amazon Ember"/>
              <a:cs typeface="Amazon Ember"/>
              <a:sym typeface="Amazon Ember"/>
            </a:endParaRPr>
          </a:p>
        </p:txBody>
      </p:sp>
      <p:grpSp>
        <p:nvGrpSpPr>
          <p:cNvPr id="4751" name="Rectangle 4"/>
          <p:cNvGrpSpPr/>
          <p:nvPr/>
        </p:nvGrpSpPr>
        <p:grpSpPr>
          <a:xfrm>
            <a:off x="7155976" y="2314997"/>
            <a:ext cx="6714703" cy="400303"/>
            <a:chOff x="0" y="0"/>
            <a:chExt cx="6714701" cy="400301"/>
          </a:xfrm>
        </p:grpSpPr>
        <p:sp>
          <p:nvSpPr>
            <p:cNvPr id="4749" name="Rectangle"/>
            <p:cNvSpPr/>
            <p:nvPr/>
          </p:nvSpPr>
          <p:spPr>
            <a:xfrm>
              <a:off x="0" y="1541"/>
              <a:ext cx="6714702" cy="397218"/>
            </a:xfrm>
            <a:prstGeom prst="rect">
              <a:avLst/>
            </a:prstGeom>
            <a:solidFill>
              <a:schemeClr val="accent3"/>
            </a:solidFill>
            <a:ln w="12700" cap="flat">
              <a:noFill/>
              <a:miter lim="400000"/>
            </a:ln>
            <a:effectLst/>
          </p:spPr>
          <p:txBody>
            <a:bodyPr wrap="square" lIns="45719" tIns="45719" rIns="45719" bIns="45719" numCol="1" anchor="ctr">
              <a:noAutofit/>
            </a:bodyPr>
            <a:lstStyle/>
            <a:p>
              <a:pPr marL="0" marR="0" lvl="0" indent="0" algn="ctr" defTabSz="731502" rtl="0" eaLnBrk="1" fontAlgn="auto" latinLnBrk="0" hangingPunct="0">
                <a:lnSpc>
                  <a:spcPct val="100000"/>
                </a:lnSpc>
                <a:spcBef>
                  <a:spcPts val="0"/>
                </a:spcBef>
                <a:spcAft>
                  <a:spcPts val="0"/>
                </a:spcAft>
                <a:buClrTx/>
                <a:buSzTx/>
                <a:buFontTx/>
                <a:buNone/>
                <a:tabLst/>
                <a:defRPr sz="1600">
                  <a:solidFill>
                    <a:srgbClr val="FFFFFF"/>
                  </a:solidFill>
                </a:defRPr>
              </a:pPr>
              <a:endParaRPr kumimoji="0" sz="1600" b="0" i="0" u="none" strike="noStrike" kern="0" cap="none" spc="0" normalizeH="0" baseline="0" noProof="0">
                <a:ln>
                  <a:noFill/>
                </a:ln>
                <a:solidFill>
                  <a:srgbClr val="FFFFFF"/>
                </a:solidFill>
                <a:effectLst/>
                <a:uLnTx/>
                <a:uFillTx/>
                <a:latin typeface="Amazon Ember"/>
                <a:ea typeface="Amazon Ember"/>
                <a:cs typeface="Amazon Ember"/>
                <a:sym typeface="Amazon Ember"/>
              </a:endParaRPr>
            </a:p>
          </p:txBody>
        </p:sp>
        <p:sp>
          <p:nvSpPr>
            <p:cNvPr id="4750" name="Customer data"/>
            <p:cNvSpPr txBox="1"/>
            <p:nvPr/>
          </p:nvSpPr>
          <p:spPr>
            <a:xfrm>
              <a:off x="0" y="0"/>
              <a:ext cx="6714702" cy="4003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3150" tIns="73150" rIns="73150" bIns="73150" numCol="1" anchor="ctr">
              <a:spAutoFit/>
            </a:bodyPr>
            <a:lstStyle>
              <a:lvl1pPr algn="ctr" defTabSz="731502">
                <a:defRPr sz="1600">
                  <a:solidFill>
                    <a:srgbClr val="FFFFFF"/>
                  </a:solidFill>
                </a:defRPr>
              </a:lvl1pPr>
            </a:lstStyle>
            <a:p>
              <a:pPr marL="0" marR="0" lvl="0" indent="0" algn="ctr" defTabSz="731502" rtl="0" eaLnBrk="1" fontAlgn="auto" latinLnBrk="0" hangingPunct="0">
                <a:lnSpc>
                  <a:spcPct val="100000"/>
                </a:lnSpc>
                <a:spcBef>
                  <a:spcPts val="0"/>
                </a:spcBef>
                <a:spcAft>
                  <a:spcPts val="0"/>
                </a:spcAft>
                <a:buClrTx/>
                <a:buSzTx/>
                <a:buFontTx/>
                <a:buNone/>
                <a:tabLst/>
                <a:defRPr/>
              </a:pPr>
              <a:r>
                <a:rPr kumimoji="0" sz="1600" b="0" i="0" u="none" strike="noStrike" kern="0" cap="none" spc="0" normalizeH="0" baseline="0" noProof="0">
                  <a:ln>
                    <a:noFill/>
                  </a:ln>
                  <a:solidFill>
                    <a:srgbClr val="FFFFFF"/>
                  </a:solidFill>
                  <a:effectLst/>
                  <a:uLnTx/>
                  <a:uFillTx/>
                  <a:latin typeface="Amazon Ember"/>
                  <a:ea typeface="Amazon Ember"/>
                  <a:cs typeface="Amazon Ember"/>
                  <a:sym typeface="Amazon Ember"/>
                </a:rPr>
                <a:t>Customer data</a:t>
              </a:r>
            </a:p>
          </p:txBody>
        </p:sp>
      </p:grpSp>
      <p:grpSp>
        <p:nvGrpSpPr>
          <p:cNvPr id="4754" name="Rectangle 38"/>
          <p:cNvGrpSpPr/>
          <p:nvPr/>
        </p:nvGrpSpPr>
        <p:grpSpPr>
          <a:xfrm>
            <a:off x="7155976" y="2759003"/>
            <a:ext cx="6714703" cy="400303"/>
            <a:chOff x="0" y="0"/>
            <a:chExt cx="6714701" cy="400301"/>
          </a:xfrm>
        </p:grpSpPr>
        <p:sp>
          <p:nvSpPr>
            <p:cNvPr id="4752" name="Rectangle"/>
            <p:cNvSpPr/>
            <p:nvPr/>
          </p:nvSpPr>
          <p:spPr>
            <a:xfrm>
              <a:off x="0" y="1541"/>
              <a:ext cx="6714702" cy="397218"/>
            </a:xfrm>
            <a:prstGeom prst="rect">
              <a:avLst/>
            </a:prstGeom>
            <a:solidFill>
              <a:schemeClr val="accent3"/>
            </a:solidFill>
            <a:ln w="12700" cap="flat">
              <a:noFill/>
              <a:miter lim="400000"/>
            </a:ln>
            <a:effectLst/>
          </p:spPr>
          <p:txBody>
            <a:bodyPr wrap="square" lIns="45719" tIns="45719" rIns="45719" bIns="45719" numCol="1" anchor="ctr">
              <a:noAutofit/>
            </a:bodyPr>
            <a:lstStyle/>
            <a:p>
              <a:pPr marL="0" marR="0" lvl="0" indent="0" algn="ctr" defTabSz="731502" rtl="0" eaLnBrk="1" fontAlgn="auto" latinLnBrk="0" hangingPunct="0">
                <a:lnSpc>
                  <a:spcPct val="100000"/>
                </a:lnSpc>
                <a:spcBef>
                  <a:spcPts val="0"/>
                </a:spcBef>
                <a:spcAft>
                  <a:spcPts val="0"/>
                </a:spcAft>
                <a:buClrTx/>
                <a:buSzTx/>
                <a:buFontTx/>
                <a:buNone/>
                <a:tabLst/>
                <a:defRPr sz="1600">
                  <a:solidFill>
                    <a:srgbClr val="FFFFFF"/>
                  </a:solidFill>
                </a:defRPr>
              </a:pPr>
              <a:endParaRPr kumimoji="0" sz="1600" b="0" i="0" u="none" strike="noStrike" kern="0" cap="none" spc="0" normalizeH="0" baseline="0" noProof="0">
                <a:ln>
                  <a:noFill/>
                </a:ln>
                <a:solidFill>
                  <a:srgbClr val="FFFFFF"/>
                </a:solidFill>
                <a:effectLst/>
                <a:uLnTx/>
                <a:uFillTx/>
                <a:latin typeface="Amazon Ember"/>
                <a:ea typeface="Amazon Ember"/>
                <a:cs typeface="Amazon Ember"/>
                <a:sym typeface="Amazon Ember"/>
              </a:endParaRPr>
            </a:p>
          </p:txBody>
        </p:sp>
        <p:sp>
          <p:nvSpPr>
            <p:cNvPr id="4753" name="Platform, applications, identity, &amp; access management"/>
            <p:cNvSpPr txBox="1"/>
            <p:nvPr/>
          </p:nvSpPr>
          <p:spPr>
            <a:xfrm>
              <a:off x="0" y="0"/>
              <a:ext cx="6714702" cy="4003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3150" tIns="73150" rIns="73150" bIns="73150" numCol="1" anchor="ctr">
              <a:spAutoFit/>
            </a:bodyPr>
            <a:lstStyle>
              <a:lvl1pPr algn="ctr" defTabSz="731502">
                <a:defRPr sz="1600">
                  <a:solidFill>
                    <a:srgbClr val="FFFFFF"/>
                  </a:solidFill>
                </a:defRPr>
              </a:lvl1pPr>
            </a:lstStyle>
            <a:p>
              <a:pPr marL="0" marR="0" lvl="0" indent="0" algn="ctr" defTabSz="731502" rtl="0" eaLnBrk="1" fontAlgn="auto" latinLnBrk="0" hangingPunct="0">
                <a:lnSpc>
                  <a:spcPct val="100000"/>
                </a:lnSpc>
                <a:spcBef>
                  <a:spcPts val="0"/>
                </a:spcBef>
                <a:spcAft>
                  <a:spcPts val="0"/>
                </a:spcAft>
                <a:buClrTx/>
                <a:buSzTx/>
                <a:buFontTx/>
                <a:buNone/>
                <a:tabLst/>
                <a:defRPr/>
              </a:pPr>
              <a:r>
                <a:rPr kumimoji="0" sz="1600" b="0" i="0" u="none" strike="noStrike" kern="0" cap="none" spc="0" normalizeH="0" baseline="0" noProof="0">
                  <a:ln>
                    <a:noFill/>
                  </a:ln>
                  <a:solidFill>
                    <a:srgbClr val="FFFFFF"/>
                  </a:solidFill>
                  <a:effectLst/>
                  <a:uLnTx/>
                  <a:uFillTx/>
                  <a:latin typeface="Amazon Ember"/>
                  <a:ea typeface="Amazon Ember"/>
                  <a:cs typeface="Amazon Ember"/>
                  <a:sym typeface="Amazon Ember"/>
                </a:rPr>
                <a:t>Platform, applications, identity, &amp; access management</a:t>
              </a:r>
            </a:p>
          </p:txBody>
        </p:sp>
      </p:grpSp>
      <p:grpSp>
        <p:nvGrpSpPr>
          <p:cNvPr id="4757" name="Rectangle 39"/>
          <p:cNvGrpSpPr/>
          <p:nvPr/>
        </p:nvGrpSpPr>
        <p:grpSpPr>
          <a:xfrm>
            <a:off x="7155976" y="3203011"/>
            <a:ext cx="6714703" cy="400303"/>
            <a:chOff x="0" y="0"/>
            <a:chExt cx="6714701" cy="400301"/>
          </a:xfrm>
        </p:grpSpPr>
        <p:sp>
          <p:nvSpPr>
            <p:cNvPr id="4755" name="Rectangle"/>
            <p:cNvSpPr/>
            <p:nvPr/>
          </p:nvSpPr>
          <p:spPr>
            <a:xfrm>
              <a:off x="0" y="1541"/>
              <a:ext cx="6714702" cy="397218"/>
            </a:xfrm>
            <a:prstGeom prst="rect">
              <a:avLst/>
            </a:prstGeom>
            <a:solidFill>
              <a:schemeClr val="accent3"/>
            </a:solidFill>
            <a:ln w="12700" cap="flat">
              <a:noFill/>
              <a:miter lim="400000"/>
            </a:ln>
            <a:effectLst/>
          </p:spPr>
          <p:txBody>
            <a:bodyPr wrap="square" lIns="45719" tIns="45719" rIns="45719" bIns="45719" numCol="1" anchor="ctr">
              <a:noAutofit/>
            </a:bodyPr>
            <a:lstStyle/>
            <a:p>
              <a:pPr marL="0" marR="0" lvl="0" indent="0" algn="ctr" defTabSz="731502" rtl="0" eaLnBrk="1" fontAlgn="auto" latinLnBrk="0" hangingPunct="0">
                <a:lnSpc>
                  <a:spcPct val="100000"/>
                </a:lnSpc>
                <a:spcBef>
                  <a:spcPts val="0"/>
                </a:spcBef>
                <a:spcAft>
                  <a:spcPts val="0"/>
                </a:spcAft>
                <a:buClrTx/>
                <a:buSzTx/>
                <a:buFontTx/>
                <a:buNone/>
                <a:tabLst/>
                <a:defRPr sz="1600">
                  <a:solidFill>
                    <a:srgbClr val="FFFFFF"/>
                  </a:solidFill>
                </a:defRPr>
              </a:pPr>
              <a:endParaRPr kumimoji="0" sz="1600" b="0" i="0" u="none" strike="noStrike" kern="0" cap="none" spc="0" normalizeH="0" baseline="0" noProof="0">
                <a:ln>
                  <a:noFill/>
                </a:ln>
                <a:solidFill>
                  <a:srgbClr val="FFFFFF"/>
                </a:solidFill>
                <a:effectLst/>
                <a:uLnTx/>
                <a:uFillTx/>
                <a:latin typeface="Amazon Ember"/>
                <a:ea typeface="Amazon Ember"/>
                <a:cs typeface="Amazon Ember"/>
                <a:sym typeface="Amazon Ember"/>
              </a:endParaRPr>
            </a:p>
          </p:txBody>
        </p:sp>
        <p:sp>
          <p:nvSpPr>
            <p:cNvPr id="4756" name="Operating system, network, &amp; firewall configuration"/>
            <p:cNvSpPr txBox="1"/>
            <p:nvPr/>
          </p:nvSpPr>
          <p:spPr>
            <a:xfrm>
              <a:off x="0" y="0"/>
              <a:ext cx="6714702" cy="4003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3150" tIns="73150" rIns="73150" bIns="73150" numCol="1" anchor="ctr">
              <a:spAutoFit/>
            </a:bodyPr>
            <a:lstStyle>
              <a:lvl1pPr algn="ctr" defTabSz="731502">
                <a:defRPr sz="1600">
                  <a:solidFill>
                    <a:srgbClr val="FFFFFF"/>
                  </a:solidFill>
                </a:defRPr>
              </a:lvl1pPr>
            </a:lstStyle>
            <a:p>
              <a:pPr marL="0" marR="0" lvl="0" indent="0" algn="ctr" defTabSz="731502" rtl="0" eaLnBrk="1" fontAlgn="auto" latinLnBrk="0" hangingPunct="0">
                <a:lnSpc>
                  <a:spcPct val="100000"/>
                </a:lnSpc>
                <a:spcBef>
                  <a:spcPts val="0"/>
                </a:spcBef>
                <a:spcAft>
                  <a:spcPts val="0"/>
                </a:spcAft>
                <a:buClrTx/>
                <a:buSzTx/>
                <a:buFontTx/>
                <a:buNone/>
                <a:tabLst/>
                <a:defRPr/>
              </a:pPr>
              <a:r>
                <a:rPr kumimoji="0" sz="1600" b="0" i="0" u="none" strike="noStrike" kern="0" cap="none" spc="0" normalizeH="0" baseline="0" noProof="0">
                  <a:ln>
                    <a:noFill/>
                  </a:ln>
                  <a:solidFill>
                    <a:srgbClr val="FFFFFF"/>
                  </a:solidFill>
                  <a:effectLst/>
                  <a:uLnTx/>
                  <a:uFillTx/>
                  <a:latin typeface="Amazon Ember"/>
                  <a:ea typeface="Amazon Ember"/>
                  <a:cs typeface="Amazon Ember"/>
                  <a:sym typeface="Amazon Ember"/>
                </a:rPr>
                <a:t>Operating system, network, &amp; firewall configuration</a:t>
              </a:r>
            </a:p>
          </p:txBody>
        </p:sp>
      </p:grpSp>
      <p:grpSp>
        <p:nvGrpSpPr>
          <p:cNvPr id="4767" name="Group 8"/>
          <p:cNvGrpSpPr/>
          <p:nvPr/>
        </p:nvGrpSpPr>
        <p:grpSpPr>
          <a:xfrm>
            <a:off x="7155981" y="3648561"/>
            <a:ext cx="6714700" cy="498386"/>
            <a:chOff x="0" y="0"/>
            <a:chExt cx="6714699" cy="498384"/>
          </a:xfrm>
        </p:grpSpPr>
        <p:grpSp>
          <p:nvGrpSpPr>
            <p:cNvPr id="4760" name="Rectangle 40"/>
            <p:cNvGrpSpPr/>
            <p:nvPr/>
          </p:nvGrpSpPr>
          <p:grpSpPr>
            <a:xfrm>
              <a:off x="0" y="0"/>
              <a:ext cx="2212940" cy="498385"/>
              <a:chOff x="0" y="0"/>
              <a:chExt cx="2212938" cy="498384"/>
            </a:xfrm>
          </p:grpSpPr>
          <p:sp>
            <p:nvSpPr>
              <p:cNvPr id="4758" name="Rectangle"/>
              <p:cNvSpPr/>
              <p:nvPr/>
            </p:nvSpPr>
            <p:spPr>
              <a:xfrm>
                <a:off x="0" y="0"/>
                <a:ext cx="2212939" cy="498385"/>
              </a:xfrm>
              <a:prstGeom prst="rect">
                <a:avLst/>
              </a:prstGeom>
              <a:solidFill>
                <a:schemeClr val="accent3"/>
              </a:solidFill>
              <a:ln w="12700" cap="flat">
                <a:noFill/>
                <a:miter lim="400000"/>
              </a:ln>
              <a:effectLst/>
            </p:spPr>
            <p:txBody>
              <a:bodyPr wrap="square" lIns="45719" tIns="45719" rIns="45719" bIns="45719" numCol="1" anchor="ctr">
                <a:noAutofit/>
              </a:bodyPr>
              <a:lstStyle/>
              <a:p>
                <a:pPr marL="0" marR="0" lvl="0" indent="0" algn="ctr" defTabSz="731502" rtl="0" eaLnBrk="1" fontAlgn="auto" latinLnBrk="0" hangingPunct="0">
                  <a:lnSpc>
                    <a:spcPct val="100000"/>
                  </a:lnSpc>
                  <a:spcBef>
                    <a:spcPts val="0"/>
                  </a:spcBef>
                  <a:spcAft>
                    <a:spcPts val="0"/>
                  </a:spcAft>
                  <a:buClrTx/>
                  <a:buSzTx/>
                  <a:buFontTx/>
                  <a:buNone/>
                  <a:tabLst/>
                  <a:defRPr>
                    <a:solidFill>
                      <a:srgbClr val="FFFFFF"/>
                    </a:solidFill>
                  </a:defRPr>
                </a:pPr>
                <a:endParaRPr kumimoji="0" sz="2800" b="0" i="0" u="none" strike="noStrike" kern="0" cap="none" spc="0" normalizeH="0" baseline="0" noProof="0">
                  <a:ln>
                    <a:noFill/>
                  </a:ln>
                  <a:solidFill>
                    <a:srgbClr val="FFFFFF"/>
                  </a:solidFill>
                  <a:effectLst/>
                  <a:uLnTx/>
                  <a:uFillTx/>
                  <a:latin typeface="Amazon Ember"/>
                  <a:ea typeface="Amazon Ember"/>
                  <a:cs typeface="Amazon Ember"/>
                  <a:sym typeface="Amazon Ember"/>
                </a:endParaRPr>
              </a:p>
            </p:txBody>
          </p:sp>
          <p:sp>
            <p:nvSpPr>
              <p:cNvPr id="4759" name="Client-side data encryption &amp;  data integrity authentication"/>
              <p:cNvSpPr txBox="1"/>
              <p:nvPr/>
            </p:nvSpPr>
            <p:spPr>
              <a:xfrm>
                <a:off x="0" y="58694"/>
                <a:ext cx="2212939" cy="381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0" marR="0" lvl="0" indent="0" algn="ctr" defTabSz="731502" rtl="0" eaLnBrk="1" fontAlgn="auto" latinLnBrk="0" hangingPunct="0">
                  <a:lnSpc>
                    <a:spcPct val="100000"/>
                  </a:lnSpc>
                  <a:spcBef>
                    <a:spcPts val="0"/>
                  </a:spcBef>
                  <a:spcAft>
                    <a:spcPts val="0"/>
                  </a:spcAft>
                  <a:buClrTx/>
                  <a:buSzTx/>
                  <a:buFontTx/>
                  <a:buNone/>
                  <a:tabLst/>
                  <a:defRPr sz="1200">
                    <a:solidFill>
                      <a:srgbClr val="FFFFFF"/>
                    </a:solidFill>
                  </a:defRPr>
                </a:pPr>
                <a:r>
                  <a:rPr kumimoji="0" sz="1200" b="0" i="0" u="none" strike="noStrike" kern="0" cap="none" spc="0" normalizeH="0" baseline="0" noProof="0" dirty="0">
                    <a:ln>
                      <a:noFill/>
                    </a:ln>
                    <a:solidFill>
                      <a:srgbClr val="FFFFFF"/>
                    </a:solidFill>
                    <a:effectLst/>
                    <a:uLnTx/>
                    <a:uFillTx/>
                    <a:latin typeface="Amazon Ember"/>
                    <a:ea typeface="Amazon Ember"/>
                    <a:cs typeface="Amazon Ember"/>
                    <a:sym typeface="Amazon Ember"/>
                  </a:rPr>
                  <a:t>Client-side data encryption &amp; </a:t>
                </a:r>
                <a:br>
                  <a:rPr kumimoji="0" sz="1200" b="0" i="0" u="none" strike="noStrike" kern="0" cap="none" spc="0" normalizeH="0" baseline="0" noProof="0" dirty="0">
                    <a:ln>
                      <a:noFill/>
                    </a:ln>
                    <a:solidFill>
                      <a:srgbClr val="FFFFFF"/>
                    </a:solidFill>
                    <a:effectLst/>
                    <a:uLnTx/>
                    <a:uFillTx/>
                    <a:latin typeface="Amazon Ember"/>
                    <a:ea typeface="Amazon Ember"/>
                    <a:cs typeface="Amazon Ember"/>
                    <a:sym typeface="Amazon Ember"/>
                  </a:rPr>
                </a:br>
                <a:r>
                  <a:rPr kumimoji="0" sz="1200" b="0" i="0" u="none" strike="noStrike" kern="0" cap="none" spc="0" normalizeH="0" baseline="0" noProof="0" dirty="0">
                    <a:ln>
                      <a:noFill/>
                    </a:ln>
                    <a:solidFill>
                      <a:srgbClr val="FFFFFF"/>
                    </a:solidFill>
                    <a:effectLst/>
                    <a:uLnTx/>
                    <a:uFillTx/>
                    <a:latin typeface="Amazon Ember"/>
                    <a:ea typeface="Amazon Ember"/>
                    <a:cs typeface="Amazon Ember"/>
                    <a:sym typeface="Amazon Ember"/>
                  </a:rPr>
                  <a:t>data integrity authentication</a:t>
                </a:r>
              </a:p>
            </p:txBody>
          </p:sp>
        </p:grpSp>
        <p:grpSp>
          <p:nvGrpSpPr>
            <p:cNvPr id="4763" name="Rectangle 41"/>
            <p:cNvGrpSpPr/>
            <p:nvPr/>
          </p:nvGrpSpPr>
          <p:grpSpPr>
            <a:xfrm>
              <a:off x="2261961" y="0"/>
              <a:ext cx="2212940" cy="498385"/>
              <a:chOff x="0" y="0"/>
              <a:chExt cx="2212938" cy="498384"/>
            </a:xfrm>
          </p:grpSpPr>
          <p:sp>
            <p:nvSpPr>
              <p:cNvPr id="4761" name="Rectangle"/>
              <p:cNvSpPr/>
              <p:nvPr/>
            </p:nvSpPr>
            <p:spPr>
              <a:xfrm>
                <a:off x="0" y="0"/>
                <a:ext cx="2212939" cy="498385"/>
              </a:xfrm>
              <a:prstGeom prst="rect">
                <a:avLst/>
              </a:prstGeom>
              <a:solidFill>
                <a:schemeClr val="accent3"/>
              </a:solidFill>
              <a:ln w="12700" cap="flat">
                <a:noFill/>
                <a:miter lim="400000"/>
              </a:ln>
              <a:effectLst/>
            </p:spPr>
            <p:txBody>
              <a:bodyPr wrap="square" lIns="45719" tIns="45719" rIns="45719" bIns="45719" numCol="1" anchor="ctr">
                <a:noAutofit/>
              </a:bodyPr>
              <a:lstStyle/>
              <a:p>
                <a:pPr marL="0" marR="0" lvl="0" indent="0" algn="ctr" defTabSz="731502" rtl="0" eaLnBrk="1" fontAlgn="auto" latinLnBrk="0" hangingPunct="0">
                  <a:lnSpc>
                    <a:spcPct val="100000"/>
                  </a:lnSpc>
                  <a:spcBef>
                    <a:spcPts val="0"/>
                  </a:spcBef>
                  <a:spcAft>
                    <a:spcPts val="0"/>
                  </a:spcAft>
                  <a:buClrTx/>
                  <a:buSzTx/>
                  <a:buFontTx/>
                  <a:buNone/>
                  <a:tabLst/>
                  <a:defRPr>
                    <a:solidFill>
                      <a:srgbClr val="FFFFFF"/>
                    </a:solidFill>
                  </a:defRPr>
                </a:pPr>
                <a:endParaRPr kumimoji="0" sz="2800" b="0" i="0" u="none" strike="noStrike" kern="0" cap="none" spc="0" normalizeH="0" baseline="0" noProof="0">
                  <a:ln>
                    <a:noFill/>
                  </a:ln>
                  <a:solidFill>
                    <a:srgbClr val="FFFFFF"/>
                  </a:solidFill>
                  <a:effectLst/>
                  <a:uLnTx/>
                  <a:uFillTx/>
                  <a:latin typeface="Amazon Ember"/>
                  <a:ea typeface="Amazon Ember"/>
                  <a:cs typeface="Amazon Ember"/>
                  <a:sym typeface="Amazon Ember"/>
                </a:endParaRPr>
              </a:p>
            </p:txBody>
          </p:sp>
          <p:sp>
            <p:nvSpPr>
              <p:cNvPr id="4762" name="Server-side encryption (file system &amp;/or data)"/>
              <p:cNvSpPr txBox="1"/>
              <p:nvPr/>
            </p:nvSpPr>
            <p:spPr>
              <a:xfrm>
                <a:off x="0" y="58688"/>
                <a:ext cx="2212939" cy="381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0" marR="0" lvl="0" indent="0" algn="ctr" defTabSz="731502" rtl="0" eaLnBrk="1" fontAlgn="auto" latinLnBrk="0" hangingPunct="0">
                  <a:lnSpc>
                    <a:spcPct val="100000"/>
                  </a:lnSpc>
                  <a:spcBef>
                    <a:spcPts val="0"/>
                  </a:spcBef>
                  <a:spcAft>
                    <a:spcPts val="0"/>
                  </a:spcAft>
                  <a:buClrTx/>
                  <a:buSzTx/>
                  <a:buFontTx/>
                  <a:buNone/>
                  <a:tabLst/>
                  <a:defRPr sz="1200">
                    <a:solidFill>
                      <a:srgbClr val="FFFFFF"/>
                    </a:solidFill>
                  </a:defRPr>
                </a:pPr>
                <a:r>
                  <a:rPr kumimoji="0" sz="1200" b="0" i="0" u="none" strike="noStrike" kern="0" cap="none" spc="0" normalizeH="0" baseline="0" noProof="0" dirty="0">
                    <a:ln>
                      <a:noFill/>
                    </a:ln>
                    <a:solidFill>
                      <a:srgbClr val="FFFFFF"/>
                    </a:solidFill>
                    <a:effectLst/>
                    <a:uLnTx/>
                    <a:uFillTx/>
                    <a:latin typeface="Amazon Ember"/>
                    <a:ea typeface="Amazon Ember"/>
                    <a:cs typeface="Amazon Ember"/>
                    <a:sym typeface="Amazon Ember"/>
                  </a:rPr>
                  <a:t>Server-side encryption</a:t>
                </a:r>
                <a:br>
                  <a:rPr kumimoji="0" sz="1200" b="0" i="0" u="none" strike="noStrike" kern="0" cap="none" spc="0" normalizeH="0" baseline="0" noProof="0" dirty="0">
                    <a:ln>
                      <a:noFill/>
                    </a:ln>
                    <a:solidFill>
                      <a:srgbClr val="FFFFFF"/>
                    </a:solidFill>
                    <a:effectLst/>
                    <a:uLnTx/>
                    <a:uFillTx/>
                    <a:latin typeface="Amazon Ember"/>
                    <a:ea typeface="Amazon Ember"/>
                    <a:cs typeface="Amazon Ember"/>
                    <a:sym typeface="Amazon Ember"/>
                  </a:rPr>
                </a:br>
                <a:r>
                  <a:rPr kumimoji="0" sz="1200" b="0" i="0" u="none" strike="noStrike" kern="0" cap="none" spc="0" normalizeH="0" baseline="0" noProof="0" dirty="0">
                    <a:ln>
                      <a:noFill/>
                    </a:ln>
                    <a:solidFill>
                      <a:srgbClr val="FFFFFF"/>
                    </a:solidFill>
                    <a:effectLst/>
                    <a:uLnTx/>
                    <a:uFillTx/>
                    <a:latin typeface="Amazon Ember"/>
                    <a:ea typeface="Amazon Ember"/>
                    <a:cs typeface="Amazon Ember"/>
                    <a:sym typeface="Amazon Ember"/>
                  </a:rPr>
                  <a:t>(file system &amp;/or data)</a:t>
                </a:r>
              </a:p>
            </p:txBody>
          </p:sp>
        </p:grpSp>
        <p:grpSp>
          <p:nvGrpSpPr>
            <p:cNvPr id="4766" name="Rectangle 45"/>
            <p:cNvGrpSpPr/>
            <p:nvPr/>
          </p:nvGrpSpPr>
          <p:grpSpPr>
            <a:xfrm>
              <a:off x="4523922" y="0"/>
              <a:ext cx="2190778" cy="498385"/>
              <a:chOff x="0" y="0"/>
              <a:chExt cx="2190776" cy="498384"/>
            </a:xfrm>
          </p:grpSpPr>
          <p:sp>
            <p:nvSpPr>
              <p:cNvPr id="4764" name="Rectangle"/>
              <p:cNvSpPr/>
              <p:nvPr/>
            </p:nvSpPr>
            <p:spPr>
              <a:xfrm>
                <a:off x="0" y="0"/>
                <a:ext cx="2190777" cy="498385"/>
              </a:xfrm>
              <a:prstGeom prst="rect">
                <a:avLst/>
              </a:prstGeom>
              <a:solidFill>
                <a:schemeClr val="accent3"/>
              </a:solidFill>
              <a:ln w="12700" cap="flat">
                <a:noFill/>
                <a:miter lim="400000"/>
              </a:ln>
              <a:effectLst/>
            </p:spPr>
            <p:txBody>
              <a:bodyPr wrap="square" lIns="45719" tIns="45719" rIns="45719" bIns="45719" numCol="1" anchor="ctr">
                <a:noAutofit/>
              </a:bodyPr>
              <a:lstStyle/>
              <a:p>
                <a:pPr marL="0" marR="0" lvl="0" indent="0" algn="ctr" defTabSz="731502" rtl="0" eaLnBrk="1" fontAlgn="auto" latinLnBrk="0" hangingPunct="0">
                  <a:lnSpc>
                    <a:spcPct val="100000"/>
                  </a:lnSpc>
                  <a:spcBef>
                    <a:spcPts val="0"/>
                  </a:spcBef>
                  <a:spcAft>
                    <a:spcPts val="0"/>
                  </a:spcAft>
                  <a:buClrTx/>
                  <a:buSzTx/>
                  <a:buFontTx/>
                  <a:buNone/>
                  <a:tabLst/>
                  <a:defRPr>
                    <a:solidFill>
                      <a:srgbClr val="FFFFFF"/>
                    </a:solidFill>
                  </a:defRPr>
                </a:pPr>
                <a:endParaRPr kumimoji="0" sz="2800" b="0" i="0" u="none" strike="noStrike" kern="0" cap="none" spc="0" normalizeH="0" baseline="0" noProof="0">
                  <a:ln>
                    <a:noFill/>
                  </a:ln>
                  <a:solidFill>
                    <a:srgbClr val="FFFFFF"/>
                  </a:solidFill>
                  <a:effectLst/>
                  <a:uLnTx/>
                  <a:uFillTx/>
                  <a:latin typeface="Amazon Ember"/>
                  <a:ea typeface="Amazon Ember"/>
                  <a:cs typeface="Amazon Ember"/>
                  <a:sym typeface="Amazon Ember"/>
                </a:endParaRPr>
              </a:p>
            </p:txBody>
          </p:sp>
          <p:sp>
            <p:nvSpPr>
              <p:cNvPr id="4765" name="Network traffic protection (encryption/integrity/identity)"/>
              <p:cNvSpPr txBox="1"/>
              <p:nvPr/>
            </p:nvSpPr>
            <p:spPr>
              <a:xfrm>
                <a:off x="0" y="58694"/>
                <a:ext cx="2190777" cy="381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0" marR="0" lvl="0" indent="0" algn="ctr" defTabSz="731502" rtl="0" eaLnBrk="1" fontAlgn="auto" latinLnBrk="0" hangingPunct="0">
                  <a:lnSpc>
                    <a:spcPct val="100000"/>
                  </a:lnSpc>
                  <a:spcBef>
                    <a:spcPts val="0"/>
                  </a:spcBef>
                  <a:spcAft>
                    <a:spcPts val="0"/>
                  </a:spcAft>
                  <a:buClrTx/>
                  <a:buSzTx/>
                  <a:buFontTx/>
                  <a:buNone/>
                  <a:tabLst/>
                  <a:defRPr sz="1200">
                    <a:solidFill>
                      <a:srgbClr val="FFFFFF"/>
                    </a:solidFill>
                  </a:defRPr>
                </a:pPr>
                <a:r>
                  <a:rPr kumimoji="0" sz="1200" b="0" i="0" u="none" strike="noStrike" kern="0" cap="none" spc="0" normalizeH="0" baseline="0" noProof="0" dirty="0">
                    <a:ln>
                      <a:noFill/>
                    </a:ln>
                    <a:solidFill>
                      <a:srgbClr val="FFFFFF"/>
                    </a:solidFill>
                    <a:effectLst/>
                    <a:uLnTx/>
                    <a:uFillTx/>
                    <a:latin typeface="Amazon Ember"/>
                    <a:ea typeface="Amazon Ember"/>
                    <a:cs typeface="Amazon Ember"/>
                    <a:sym typeface="Amazon Ember"/>
                  </a:rPr>
                  <a:t>Network traffic protection</a:t>
                </a:r>
                <a:br>
                  <a:rPr kumimoji="0" sz="1200" b="0" i="0" u="none" strike="noStrike" kern="0" cap="none" spc="0" normalizeH="0" baseline="0" noProof="0" dirty="0">
                    <a:ln>
                      <a:noFill/>
                    </a:ln>
                    <a:solidFill>
                      <a:srgbClr val="FFFFFF"/>
                    </a:solidFill>
                    <a:effectLst/>
                    <a:uLnTx/>
                    <a:uFillTx/>
                    <a:latin typeface="Amazon Ember"/>
                    <a:ea typeface="Amazon Ember"/>
                    <a:cs typeface="Amazon Ember"/>
                    <a:sym typeface="Amazon Ember"/>
                  </a:rPr>
                </a:br>
                <a:r>
                  <a:rPr kumimoji="0" sz="1200" b="0" i="0" u="none" strike="noStrike" kern="0" cap="none" spc="0" normalizeH="0" baseline="0" noProof="0" dirty="0">
                    <a:ln>
                      <a:noFill/>
                    </a:ln>
                    <a:solidFill>
                      <a:srgbClr val="FFFFFF"/>
                    </a:solidFill>
                    <a:effectLst/>
                    <a:uLnTx/>
                    <a:uFillTx/>
                    <a:latin typeface="Amazon Ember"/>
                    <a:ea typeface="Amazon Ember"/>
                    <a:cs typeface="Amazon Ember"/>
                    <a:sym typeface="Amazon Ember"/>
                  </a:rPr>
                  <a:t>(encryption/integrity/identity)</a:t>
                </a:r>
              </a:p>
            </p:txBody>
          </p:sp>
        </p:grpSp>
      </p:grpSp>
      <p:grpSp>
        <p:nvGrpSpPr>
          <p:cNvPr id="4770" name="Rectangle 48"/>
          <p:cNvGrpSpPr/>
          <p:nvPr/>
        </p:nvGrpSpPr>
        <p:grpSpPr>
          <a:xfrm>
            <a:off x="7449311" y="4540091"/>
            <a:ext cx="1565459" cy="498385"/>
            <a:chOff x="0" y="0"/>
            <a:chExt cx="1565458" cy="498384"/>
          </a:xfrm>
        </p:grpSpPr>
        <p:sp>
          <p:nvSpPr>
            <p:cNvPr id="4768" name="Rectangle"/>
            <p:cNvSpPr/>
            <p:nvPr/>
          </p:nvSpPr>
          <p:spPr>
            <a:xfrm>
              <a:off x="-1" y="-1"/>
              <a:ext cx="1565460" cy="498386"/>
            </a:xfrm>
            <a:prstGeom prst="rect">
              <a:avLst/>
            </a:prstGeom>
            <a:solidFill>
              <a:srgbClr val="EE8E00"/>
            </a:solidFill>
            <a:ln w="12700" cap="flat">
              <a:noFill/>
              <a:miter lim="400000"/>
            </a:ln>
            <a:effectLst/>
          </p:spPr>
          <p:txBody>
            <a:bodyPr wrap="square" lIns="45719" tIns="45719" rIns="45719" bIns="45719" numCol="1" anchor="ctr">
              <a:noAutofit/>
            </a:bodyPr>
            <a:lstStyle/>
            <a:p>
              <a:pPr marL="0" marR="0" lvl="0" indent="0" algn="ctr" defTabSz="731502" rtl="0" eaLnBrk="1" fontAlgn="auto" latinLnBrk="0" hangingPunct="0">
                <a:lnSpc>
                  <a:spcPct val="100000"/>
                </a:lnSpc>
                <a:spcBef>
                  <a:spcPts val="0"/>
                </a:spcBef>
                <a:spcAft>
                  <a:spcPts val="0"/>
                </a:spcAft>
                <a:buClrTx/>
                <a:buSzTx/>
                <a:buFontTx/>
                <a:buNone/>
                <a:tabLst/>
                <a:defRPr sz="1800">
                  <a:solidFill>
                    <a:srgbClr val="FFFFFF"/>
                  </a:solidFill>
                </a:defRPr>
              </a:pPr>
              <a:endParaRPr kumimoji="0" sz="1800" b="0" i="0" u="none" strike="noStrike" kern="0" cap="none" spc="0" normalizeH="0" baseline="0" noProof="0">
                <a:ln>
                  <a:noFill/>
                </a:ln>
                <a:solidFill>
                  <a:srgbClr val="FFFFFF"/>
                </a:solidFill>
                <a:effectLst/>
                <a:uLnTx/>
                <a:uFillTx/>
                <a:latin typeface="Amazon Ember"/>
                <a:ea typeface="Amazon Ember"/>
                <a:cs typeface="Amazon Ember"/>
                <a:sym typeface="Amazon Ember"/>
              </a:endParaRPr>
            </a:p>
          </p:txBody>
        </p:sp>
        <p:sp>
          <p:nvSpPr>
            <p:cNvPr id="4769" name="Compute"/>
            <p:cNvSpPr txBox="1"/>
            <p:nvPr/>
          </p:nvSpPr>
          <p:spPr>
            <a:xfrm>
              <a:off x="-1" y="109492"/>
              <a:ext cx="1565460"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defTabSz="731502">
                <a:defRPr sz="1800">
                  <a:solidFill>
                    <a:srgbClr val="FFFFFF"/>
                  </a:solidFill>
                </a:defRPr>
              </a:lvl1pPr>
            </a:lstStyle>
            <a:p>
              <a:pPr marL="0" marR="0" lvl="0" indent="0" algn="ctr" defTabSz="731502"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FFFFFF"/>
                  </a:solidFill>
                  <a:effectLst/>
                  <a:uLnTx/>
                  <a:uFillTx/>
                  <a:latin typeface="Amazon Ember"/>
                  <a:ea typeface="Amazon Ember"/>
                  <a:cs typeface="Amazon Ember"/>
                  <a:sym typeface="Amazon Ember"/>
                </a:rPr>
                <a:t>Compute</a:t>
              </a:r>
            </a:p>
          </p:txBody>
        </p:sp>
      </p:grpSp>
      <p:grpSp>
        <p:nvGrpSpPr>
          <p:cNvPr id="4773" name="Rectangle 49"/>
          <p:cNvGrpSpPr/>
          <p:nvPr/>
        </p:nvGrpSpPr>
        <p:grpSpPr>
          <a:xfrm>
            <a:off x="9066089" y="4540091"/>
            <a:ext cx="1565459" cy="498385"/>
            <a:chOff x="0" y="0"/>
            <a:chExt cx="1565458" cy="498384"/>
          </a:xfrm>
        </p:grpSpPr>
        <p:sp>
          <p:nvSpPr>
            <p:cNvPr id="4771" name="Rectangle"/>
            <p:cNvSpPr/>
            <p:nvPr/>
          </p:nvSpPr>
          <p:spPr>
            <a:xfrm>
              <a:off x="-1" y="-1"/>
              <a:ext cx="1565460" cy="498386"/>
            </a:xfrm>
            <a:prstGeom prst="rect">
              <a:avLst/>
            </a:prstGeom>
            <a:solidFill>
              <a:srgbClr val="EE8E00"/>
            </a:solidFill>
            <a:ln w="12700" cap="flat">
              <a:noFill/>
              <a:miter lim="400000"/>
            </a:ln>
            <a:effectLst/>
          </p:spPr>
          <p:txBody>
            <a:bodyPr wrap="square" lIns="45719" tIns="45719" rIns="45719" bIns="45719" numCol="1" anchor="ctr">
              <a:noAutofit/>
            </a:bodyPr>
            <a:lstStyle/>
            <a:p>
              <a:pPr marL="0" marR="0" lvl="0" indent="0" algn="ctr" defTabSz="731502" rtl="0" eaLnBrk="1" fontAlgn="auto" latinLnBrk="0" hangingPunct="0">
                <a:lnSpc>
                  <a:spcPct val="100000"/>
                </a:lnSpc>
                <a:spcBef>
                  <a:spcPts val="0"/>
                </a:spcBef>
                <a:spcAft>
                  <a:spcPts val="0"/>
                </a:spcAft>
                <a:buClrTx/>
                <a:buSzTx/>
                <a:buFontTx/>
                <a:buNone/>
                <a:tabLst/>
                <a:defRPr sz="1800">
                  <a:solidFill>
                    <a:srgbClr val="FFFFFF"/>
                  </a:solidFill>
                </a:defRPr>
              </a:pPr>
              <a:endParaRPr kumimoji="0" sz="1800" b="0" i="0" u="none" strike="noStrike" kern="0" cap="none" spc="0" normalizeH="0" baseline="0" noProof="0">
                <a:ln>
                  <a:noFill/>
                </a:ln>
                <a:solidFill>
                  <a:srgbClr val="FFFFFF"/>
                </a:solidFill>
                <a:effectLst/>
                <a:uLnTx/>
                <a:uFillTx/>
                <a:latin typeface="Amazon Ember"/>
                <a:ea typeface="Amazon Ember"/>
                <a:cs typeface="Amazon Ember"/>
                <a:sym typeface="Amazon Ember"/>
              </a:endParaRPr>
            </a:p>
          </p:txBody>
        </p:sp>
        <p:sp>
          <p:nvSpPr>
            <p:cNvPr id="4772" name="Storage"/>
            <p:cNvSpPr txBox="1"/>
            <p:nvPr/>
          </p:nvSpPr>
          <p:spPr>
            <a:xfrm>
              <a:off x="-1" y="109492"/>
              <a:ext cx="1565460"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defTabSz="731502">
                <a:defRPr sz="1800">
                  <a:solidFill>
                    <a:srgbClr val="FFFFFF"/>
                  </a:solidFill>
                </a:defRPr>
              </a:lvl1pPr>
            </a:lstStyle>
            <a:p>
              <a:pPr marL="0" marR="0" lvl="0" indent="0" algn="ctr" defTabSz="731502"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FFFFFF"/>
                  </a:solidFill>
                  <a:effectLst/>
                  <a:uLnTx/>
                  <a:uFillTx/>
                  <a:latin typeface="Amazon Ember"/>
                  <a:ea typeface="Amazon Ember"/>
                  <a:cs typeface="Amazon Ember"/>
                  <a:sym typeface="Amazon Ember"/>
                </a:rPr>
                <a:t>Storage</a:t>
              </a:r>
            </a:p>
          </p:txBody>
        </p:sp>
      </p:grpSp>
      <p:grpSp>
        <p:nvGrpSpPr>
          <p:cNvPr id="4776" name="Rectangle 50"/>
          <p:cNvGrpSpPr/>
          <p:nvPr/>
        </p:nvGrpSpPr>
        <p:grpSpPr>
          <a:xfrm>
            <a:off x="10682868" y="4540091"/>
            <a:ext cx="1565459" cy="498385"/>
            <a:chOff x="0" y="0"/>
            <a:chExt cx="1565458" cy="498384"/>
          </a:xfrm>
        </p:grpSpPr>
        <p:sp>
          <p:nvSpPr>
            <p:cNvPr id="4774" name="Rectangle"/>
            <p:cNvSpPr/>
            <p:nvPr/>
          </p:nvSpPr>
          <p:spPr>
            <a:xfrm>
              <a:off x="-1" y="-1"/>
              <a:ext cx="1565460" cy="498386"/>
            </a:xfrm>
            <a:prstGeom prst="rect">
              <a:avLst/>
            </a:prstGeom>
            <a:solidFill>
              <a:srgbClr val="EE8E00"/>
            </a:solidFill>
            <a:ln w="12700" cap="flat">
              <a:noFill/>
              <a:miter lim="400000"/>
            </a:ln>
            <a:effectLst/>
          </p:spPr>
          <p:txBody>
            <a:bodyPr wrap="square" lIns="45719" tIns="45719" rIns="45719" bIns="45719" numCol="1" anchor="ctr">
              <a:noAutofit/>
            </a:bodyPr>
            <a:lstStyle/>
            <a:p>
              <a:pPr marL="0" marR="0" lvl="0" indent="0" algn="ctr" defTabSz="731502" rtl="0" eaLnBrk="1" fontAlgn="auto" latinLnBrk="0" hangingPunct="0">
                <a:lnSpc>
                  <a:spcPct val="100000"/>
                </a:lnSpc>
                <a:spcBef>
                  <a:spcPts val="0"/>
                </a:spcBef>
                <a:spcAft>
                  <a:spcPts val="0"/>
                </a:spcAft>
                <a:buClrTx/>
                <a:buSzTx/>
                <a:buFontTx/>
                <a:buNone/>
                <a:tabLst/>
                <a:defRPr sz="1800">
                  <a:solidFill>
                    <a:srgbClr val="FFFFFF"/>
                  </a:solidFill>
                </a:defRPr>
              </a:pPr>
              <a:endParaRPr kumimoji="0" sz="1800" b="0" i="0" u="none" strike="noStrike" kern="0" cap="none" spc="0" normalizeH="0" baseline="0" noProof="0">
                <a:ln>
                  <a:noFill/>
                </a:ln>
                <a:solidFill>
                  <a:srgbClr val="FFFFFF"/>
                </a:solidFill>
                <a:effectLst/>
                <a:uLnTx/>
                <a:uFillTx/>
                <a:latin typeface="Amazon Ember"/>
                <a:ea typeface="Amazon Ember"/>
                <a:cs typeface="Amazon Ember"/>
                <a:sym typeface="Amazon Ember"/>
              </a:endParaRPr>
            </a:p>
          </p:txBody>
        </p:sp>
        <p:sp>
          <p:nvSpPr>
            <p:cNvPr id="4775" name="Database"/>
            <p:cNvSpPr txBox="1"/>
            <p:nvPr/>
          </p:nvSpPr>
          <p:spPr>
            <a:xfrm>
              <a:off x="-1" y="109492"/>
              <a:ext cx="1565460"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defTabSz="731502">
                <a:defRPr sz="1800">
                  <a:solidFill>
                    <a:srgbClr val="FFFFFF"/>
                  </a:solidFill>
                </a:defRPr>
              </a:lvl1pPr>
            </a:lstStyle>
            <a:p>
              <a:pPr marL="0" marR="0" lvl="0" indent="0" algn="ctr" defTabSz="731502"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FFFFFF"/>
                  </a:solidFill>
                  <a:effectLst/>
                  <a:uLnTx/>
                  <a:uFillTx/>
                  <a:latin typeface="Amazon Ember"/>
                  <a:ea typeface="Amazon Ember"/>
                  <a:cs typeface="Amazon Ember"/>
                  <a:sym typeface="Amazon Ember"/>
                </a:rPr>
                <a:t>Database</a:t>
              </a:r>
            </a:p>
          </p:txBody>
        </p:sp>
      </p:grpSp>
      <p:grpSp>
        <p:nvGrpSpPr>
          <p:cNvPr id="4779" name="Rectangle 51"/>
          <p:cNvGrpSpPr/>
          <p:nvPr/>
        </p:nvGrpSpPr>
        <p:grpSpPr>
          <a:xfrm>
            <a:off x="12299646" y="4540091"/>
            <a:ext cx="1565459" cy="498385"/>
            <a:chOff x="0" y="0"/>
            <a:chExt cx="1565458" cy="498384"/>
          </a:xfrm>
        </p:grpSpPr>
        <p:sp>
          <p:nvSpPr>
            <p:cNvPr id="4777" name="Rectangle"/>
            <p:cNvSpPr/>
            <p:nvPr/>
          </p:nvSpPr>
          <p:spPr>
            <a:xfrm>
              <a:off x="-1" y="-1"/>
              <a:ext cx="1565460" cy="498386"/>
            </a:xfrm>
            <a:prstGeom prst="rect">
              <a:avLst/>
            </a:prstGeom>
            <a:solidFill>
              <a:srgbClr val="EE8E00"/>
            </a:solidFill>
            <a:ln w="12700" cap="flat">
              <a:noFill/>
              <a:miter lim="400000"/>
            </a:ln>
            <a:effectLst/>
          </p:spPr>
          <p:txBody>
            <a:bodyPr wrap="square" lIns="45719" tIns="45719" rIns="45719" bIns="45719" numCol="1" anchor="ctr">
              <a:noAutofit/>
            </a:bodyPr>
            <a:lstStyle/>
            <a:p>
              <a:pPr marL="0" marR="0" lvl="0" indent="0" algn="ctr" defTabSz="731502" rtl="0" eaLnBrk="1" fontAlgn="auto" latinLnBrk="0" hangingPunct="0">
                <a:lnSpc>
                  <a:spcPct val="100000"/>
                </a:lnSpc>
                <a:spcBef>
                  <a:spcPts val="0"/>
                </a:spcBef>
                <a:spcAft>
                  <a:spcPts val="0"/>
                </a:spcAft>
                <a:buClrTx/>
                <a:buSzTx/>
                <a:buFontTx/>
                <a:buNone/>
                <a:tabLst/>
                <a:defRPr sz="1800">
                  <a:solidFill>
                    <a:srgbClr val="FFFFFF"/>
                  </a:solidFill>
                </a:defRPr>
              </a:pPr>
              <a:endParaRPr kumimoji="0" sz="1800" b="0" i="0" u="none" strike="noStrike" kern="0" cap="none" spc="0" normalizeH="0" baseline="0" noProof="0">
                <a:ln>
                  <a:noFill/>
                </a:ln>
                <a:solidFill>
                  <a:srgbClr val="FFFFFF"/>
                </a:solidFill>
                <a:effectLst/>
                <a:uLnTx/>
                <a:uFillTx/>
                <a:latin typeface="Amazon Ember"/>
                <a:ea typeface="Amazon Ember"/>
                <a:cs typeface="Amazon Ember"/>
                <a:sym typeface="Amazon Ember"/>
              </a:endParaRPr>
            </a:p>
          </p:txBody>
        </p:sp>
        <p:sp>
          <p:nvSpPr>
            <p:cNvPr id="4778" name="Networking"/>
            <p:cNvSpPr txBox="1"/>
            <p:nvPr/>
          </p:nvSpPr>
          <p:spPr>
            <a:xfrm>
              <a:off x="-1" y="109492"/>
              <a:ext cx="1565460"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defTabSz="731502">
                <a:defRPr sz="1800">
                  <a:solidFill>
                    <a:srgbClr val="FFFFFF"/>
                  </a:solidFill>
                </a:defRPr>
              </a:lvl1pPr>
            </a:lstStyle>
            <a:p>
              <a:pPr marL="0" marR="0" lvl="0" indent="0" algn="ctr" defTabSz="731502"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FFFFFF"/>
                  </a:solidFill>
                  <a:effectLst/>
                  <a:uLnTx/>
                  <a:uFillTx/>
                  <a:latin typeface="Amazon Ember"/>
                  <a:ea typeface="Amazon Ember"/>
                  <a:cs typeface="Amazon Ember"/>
                  <a:sym typeface="Amazon Ember"/>
                </a:rPr>
                <a:t>Networking</a:t>
              </a:r>
            </a:p>
          </p:txBody>
        </p:sp>
      </p:grpSp>
      <p:grpSp>
        <p:nvGrpSpPr>
          <p:cNvPr id="4782" name="Rectangle 52"/>
          <p:cNvGrpSpPr/>
          <p:nvPr/>
        </p:nvGrpSpPr>
        <p:grpSpPr>
          <a:xfrm>
            <a:off x="12299646" y="5096216"/>
            <a:ext cx="1571033" cy="1012632"/>
            <a:chOff x="0" y="0"/>
            <a:chExt cx="1571032" cy="1012631"/>
          </a:xfrm>
        </p:grpSpPr>
        <p:sp>
          <p:nvSpPr>
            <p:cNvPr id="4780" name="Rectangle"/>
            <p:cNvSpPr/>
            <p:nvPr/>
          </p:nvSpPr>
          <p:spPr>
            <a:xfrm>
              <a:off x="-1" y="-1"/>
              <a:ext cx="1571034" cy="1012632"/>
            </a:xfrm>
            <a:prstGeom prst="rect">
              <a:avLst/>
            </a:prstGeom>
            <a:solidFill>
              <a:srgbClr val="EE8E00"/>
            </a:solidFill>
            <a:ln w="12700" cap="flat">
              <a:noFill/>
              <a:miter lim="400000"/>
            </a:ln>
            <a:effectLst/>
          </p:spPr>
          <p:txBody>
            <a:bodyPr wrap="square" lIns="45719" tIns="45719" rIns="45719" bIns="45719" numCol="1" anchor="ctr">
              <a:noAutofit/>
            </a:bodyPr>
            <a:lstStyle/>
            <a:p>
              <a:pPr marL="0" marR="0" lvl="0" indent="0" algn="ctr" defTabSz="731502" rtl="0" eaLnBrk="1" fontAlgn="auto" latinLnBrk="0" hangingPunct="0">
                <a:lnSpc>
                  <a:spcPct val="100000"/>
                </a:lnSpc>
                <a:spcBef>
                  <a:spcPts val="0"/>
                </a:spcBef>
                <a:spcAft>
                  <a:spcPts val="0"/>
                </a:spcAft>
                <a:buClrTx/>
                <a:buSzTx/>
                <a:buFontTx/>
                <a:buNone/>
                <a:tabLst/>
                <a:defRPr sz="1800">
                  <a:solidFill>
                    <a:srgbClr val="FFFFFF"/>
                  </a:solidFill>
                </a:defRPr>
              </a:pPr>
              <a:endParaRPr kumimoji="0" sz="1800" b="0" i="0" u="none" strike="noStrike" kern="0" cap="none" spc="0" normalizeH="0" baseline="0" noProof="0">
                <a:ln>
                  <a:noFill/>
                </a:ln>
                <a:solidFill>
                  <a:srgbClr val="FFFFFF"/>
                </a:solidFill>
                <a:effectLst/>
                <a:uLnTx/>
                <a:uFillTx/>
                <a:latin typeface="Amazon Ember"/>
                <a:ea typeface="Amazon Ember"/>
                <a:cs typeface="Amazon Ember"/>
                <a:sym typeface="Amazon Ember"/>
              </a:endParaRPr>
            </a:p>
          </p:txBody>
        </p:sp>
        <p:sp>
          <p:nvSpPr>
            <p:cNvPr id="4781" name="Edge locations"/>
            <p:cNvSpPr txBox="1"/>
            <p:nvPr/>
          </p:nvSpPr>
          <p:spPr>
            <a:xfrm>
              <a:off x="-1" y="226917"/>
              <a:ext cx="1571034" cy="558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0" marR="0" lvl="0" indent="0" algn="ctr" defTabSz="731502" rtl="0" eaLnBrk="1" fontAlgn="auto" latinLnBrk="0" hangingPunct="0">
                <a:lnSpc>
                  <a:spcPct val="100000"/>
                </a:lnSpc>
                <a:spcBef>
                  <a:spcPts val="0"/>
                </a:spcBef>
                <a:spcAft>
                  <a:spcPts val="0"/>
                </a:spcAft>
                <a:buClrTx/>
                <a:buSzTx/>
                <a:buFontTx/>
                <a:buNone/>
                <a:tabLst/>
                <a:defRPr sz="1800">
                  <a:solidFill>
                    <a:srgbClr val="FFFFFF"/>
                  </a:solidFill>
                </a:defRPr>
              </a:pPr>
              <a:r>
                <a:rPr kumimoji="0" sz="1800" b="0" i="0" u="none" strike="noStrike" kern="0" cap="none" spc="0" normalizeH="0" baseline="0" noProof="0">
                  <a:ln>
                    <a:noFill/>
                  </a:ln>
                  <a:solidFill>
                    <a:srgbClr val="FFFFFF"/>
                  </a:solidFill>
                  <a:effectLst/>
                  <a:uLnTx/>
                  <a:uFillTx/>
                  <a:latin typeface="Amazon Ember"/>
                  <a:ea typeface="Amazon Ember"/>
                  <a:cs typeface="Amazon Ember"/>
                  <a:sym typeface="Amazon Ember"/>
                </a:rPr>
                <a:t>Edge</a:t>
              </a:r>
              <a:br>
                <a:rPr kumimoji="0" sz="1800" b="0" i="0" u="none" strike="noStrike" kern="0" cap="none" spc="0" normalizeH="0" baseline="0" noProof="0">
                  <a:ln>
                    <a:noFill/>
                  </a:ln>
                  <a:solidFill>
                    <a:srgbClr val="FFFFFF"/>
                  </a:solidFill>
                  <a:effectLst/>
                  <a:uLnTx/>
                  <a:uFillTx/>
                  <a:latin typeface="Amazon Ember"/>
                  <a:ea typeface="Amazon Ember"/>
                  <a:cs typeface="Amazon Ember"/>
                  <a:sym typeface="Amazon Ember"/>
                </a:rPr>
              </a:br>
              <a:r>
                <a:rPr kumimoji="0" sz="1800" b="0" i="0" u="none" strike="noStrike" kern="0" cap="none" spc="0" normalizeH="0" baseline="0" noProof="0">
                  <a:ln>
                    <a:noFill/>
                  </a:ln>
                  <a:solidFill>
                    <a:srgbClr val="FFFFFF"/>
                  </a:solidFill>
                  <a:effectLst/>
                  <a:uLnTx/>
                  <a:uFillTx/>
                  <a:latin typeface="Amazon Ember"/>
                  <a:ea typeface="Amazon Ember"/>
                  <a:cs typeface="Amazon Ember"/>
                  <a:sym typeface="Amazon Ember"/>
                </a:rPr>
                <a:t>locations</a:t>
              </a:r>
            </a:p>
          </p:txBody>
        </p:sp>
      </p:grpSp>
      <p:grpSp>
        <p:nvGrpSpPr>
          <p:cNvPr id="4785" name="Rectangle 53"/>
          <p:cNvGrpSpPr/>
          <p:nvPr/>
        </p:nvGrpSpPr>
        <p:grpSpPr>
          <a:xfrm>
            <a:off x="9656063" y="5096214"/>
            <a:ext cx="2592264" cy="475349"/>
            <a:chOff x="0" y="0"/>
            <a:chExt cx="2592263" cy="475348"/>
          </a:xfrm>
        </p:grpSpPr>
        <p:sp>
          <p:nvSpPr>
            <p:cNvPr id="4783" name="Rectangle"/>
            <p:cNvSpPr/>
            <p:nvPr/>
          </p:nvSpPr>
          <p:spPr>
            <a:xfrm>
              <a:off x="0" y="0"/>
              <a:ext cx="2592264" cy="475349"/>
            </a:xfrm>
            <a:prstGeom prst="rect">
              <a:avLst/>
            </a:prstGeom>
            <a:solidFill>
              <a:srgbClr val="EE8E00"/>
            </a:solidFill>
            <a:ln w="12700" cap="flat">
              <a:noFill/>
              <a:miter lim="400000"/>
            </a:ln>
            <a:effectLst/>
          </p:spPr>
          <p:txBody>
            <a:bodyPr wrap="square" lIns="45719" tIns="45719" rIns="45719" bIns="45719" numCol="1" anchor="ctr">
              <a:noAutofit/>
            </a:bodyPr>
            <a:lstStyle/>
            <a:p>
              <a:pPr marL="0" marR="0" lvl="0" indent="0" algn="ctr" defTabSz="731502" rtl="0" eaLnBrk="1" fontAlgn="auto" latinLnBrk="0" hangingPunct="0">
                <a:lnSpc>
                  <a:spcPct val="100000"/>
                </a:lnSpc>
                <a:spcBef>
                  <a:spcPts val="0"/>
                </a:spcBef>
                <a:spcAft>
                  <a:spcPts val="0"/>
                </a:spcAft>
                <a:buClrTx/>
                <a:buSzTx/>
                <a:buFontTx/>
                <a:buNone/>
                <a:tabLst/>
                <a:defRPr sz="1800">
                  <a:solidFill>
                    <a:srgbClr val="FFFFFF"/>
                  </a:solidFill>
                </a:defRPr>
              </a:pPr>
              <a:endParaRPr kumimoji="0" sz="1800" b="0" i="0" u="none" strike="noStrike" kern="0" cap="none" spc="0" normalizeH="0" baseline="0" noProof="0">
                <a:ln>
                  <a:noFill/>
                </a:ln>
                <a:solidFill>
                  <a:srgbClr val="FFFFFF"/>
                </a:solidFill>
                <a:effectLst/>
                <a:uLnTx/>
                <a:uFillTx/>
                <a:latin typeface="Amazon Ember"/>
                <a:ea typeface="Amazon Ember"/>
                <a:cs typeface="Amazon Ember"/>
                <a:sym typeface="Amazon Ember"/>
              </a:endParaRPr>
            </a:p>
          </p:txBody>
        </p:sp>
        <p:sp>
          <p:nvSpPr>
            <p:cNvPr id="4784" name="Regions"/>
            <p:cNvSpPr txBox="1"/>
            <p:nvPr/>
          </p:nvSpPr>
          <p:spPr>
            <a:xfrm>
              <a:off x="0" y="97975"/>
              <a:ext cx="2592264"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defTabSz="731502">
                <a:defRPr sz="1800">
                  <a:solidFill>
                    <a:srgbClr val="FFFFFF"/>
                  </a:solidFill>
                </a:defRPr>
              </a:lvl1pPr>
            </a:lstStyle>
            <a:p>
              <a:pPr marL="0" marR="0" lvl="0" indent="0" algn="ctr" defTabSz="731502"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FFFFFF"/>
                  </a:solidFill>
                  <a:effectLst/>
                  <a:uLnTx/>
                  <a:uFillTx/>
                  <a:latin typeface="Amazon Ember"/>
                  <a:ea typeface="Amazon Ember"/>
                  <a:cs typeface="Amazon Ember"/>
                  <a:sym typeface="Amazon Ember"/>
                </a:rPr>
                <a:t>Regions</a:t>
              </a:r>
            </a:p>
          </p:txBody>
        </p:sp>
      </p:grpSp>
      <p:grpSp>
        <p:nvGrpSpPr>
          <p:cNvPr id="4788" name="Rectangle 54"/>
          <p:cNvGrpSpPr/>
          <p:nvPr/>
        </p:nvGrpSpPr>
        <p:grpSpPr>
          <a:xfrm>
            <a:off x="9656063" y="5633499"/>
            <a:ext cx="2592264" cy="475349"/>
            <a:chOff x="0" y="0"/>
            <a:chExt cx="2592263" cy="475348"/>
          </a:xfrm>
        </p:grpSpPr>
        <p:sp>
          <p:nvSpPr>
            <p:cNvPr id="4786" name="Rectangle"/>
            <p:cNvSpPr/>
            <p:nvPr/>
          </p:nvSpPr>
          <p:spPr>
            <a:xfrm>
              <a:off x="0" y="0"/>
              <a:ext cx="2592264" cy="475349"/>
            </a:xfrm>
            <a:prstGeom prst="rect">
              <a:avLst/>
            </a:prstGeom>
            <a:solidFill>
              <a:srgbClr val="EE8E00"/>
            </a:solidFill>
            <a:ln w="12700" cap="flat">
              <a:noFill/>
              <a:miter lim="400000"/>
            </a:ln>
            <a:effectLst/>
          </p:spPr>
          <p:txBody>
            <a:bodyPr wrap="square" lIns="45719" tIns="45719" rIns="45719" bIns="45719" numCol="1" anchor="ctr">
              <a:noAutofit/>
            </a:bodyPr>
            <a:lstStyle/>
            <a:p>
              <a:pPr marL="0" marR="0" lvl="0" indent="0" algn="ctr" defTabSz="731502" rtl="0" eaLnBrk="1" fontAlgn="auto" latinLnBrk="0" hangingPunct="0">
                <a:lnSpc>
                  <a:spcPct val="100000"/>
                </a:lnSpc>
                <a:spcBef>
                  <a:spcPts val="0"/>
                </a:spcBef>
                <a:spcAft>
                  <a:spcPts val="0"/>
                </a:spcAft>
                <a:buClrTx/>
                <a:buSzTx/>
                <a:buFontTx/>
                <a:buNone/>
                <a:tabLst/>
                <a:defRPr sz="1800">
                  <a:solidFill>
                    <a:srgbClr val="FFFFFF"/>
                  </a:solidFill>
                </a:defRPr>
              </a:pPr>
              <a:endParaRPr kumimoji="0" sz="1800" b="0" i="0" u="none" strike="noStrike" kern="0" cap="none" spc="0" normalizeH="0" baseline="0" noProof="0">
                <a:ln>
                  <a:noFill/>
                </a:ln>
                <a:solidFill>
                  <a:srgbClr val="FFFFFF"/>
                </a:solidFill>
                <a:effectLst/>
                <a:uLnTx/>
                <a:uFillTx/>
                <a:latin typeface="Amazon Ember"/>
                <a:ea typeface="Amazon Ember"/>
                <a:cs typeface="Amazon Ember"/>
                <a:sym typeface="Amazon Ember"/>
              </a:endParaRPr>
            </a:p>
          </p:txBody>
        </p:sp>
        <p:sp>
          <p:nvSpPr>
            <p:cNvPr id="4787" name="Availability Zones"/>
            <p:cNvSpPr txBox="1"/>
            <p:nvPr/>
          </p:nvSpPr>
          <p:spPr>
            <a:xfrm>
              <a:off x="0" y="97975"/>
              <a:ext cx="2592264"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defTabSz="731502">
                <a:defRPr sz="1800">
                  <a:solidFill>
                    <a:srgbClr val="FFFFFF"/>
                  </a:solidFill>
                </a:defRPr>
              </a:lvl1pPr>
            </a:lstStyle>
            <a:p>
              <a:pPr marL="0" marR="0" lvl="0" indent="0" algn="ctr" defTabSz="731502"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FFFFFF"/>
                  </a:solidFill>
                  <a:effectLst/>
                  <a:uLnTx/>
                  <a:uFillTx/>
                  <a:latin typeface="Amazon Ember"/>
                  <a:ea typeface="Amazon Ember"/>
                  <a:cs typeface="Amazon Ember"/>
                  <a:sym typeface="Amazon Ember"/>
                </a:rPr>
                <a:t>Availability Zones</a:t>
              </a:r>
            </a:p>
          </p:txBody>
        </p:sp>
      </p:grpSp>
      <p:sp>
        <p:nvSpPr>
          <p:cNvPr id="4789" name="TextBox 56"/>
          <p:cNvSpPr txBox="1"/>
          <p:nvPr/>
        </p:nvSpPr>
        <p:spPr>
          <a:xfrm>
            <a:off x="7402024" y="5187034"/>
            <a:ext cx="2323389" cy="802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731502">
              <a:defRPr sz="2400">
                <a:solidFill>
                  <a:srgbClr val="FFFFFF"/>
                </a:solidFill>
              </a:defRPr>
            </a:lvl1pPr>
          </a:lstStyle>
          <a:p>
            <a:pPr marL="0" marR="0" lvl="0" indent="0" algn="l" defTabSz="731502" rtl="0" eaLnBrk="1" fontAlgn="auto" latinLnBrk="0" hangingPunct="0">
              <a:lnSpc>
                <a:spcPct val="100000"/>
              </a:lnSpc>
              <a:spcBef>
                <a:spcPts val="0"/>
              </a:spcBef>
              <a:spcAft>
                <a:spcPts val="0"/>
              </a:spcAft>
              <a:buClrTx/>
              <a:buSzTx/>
              <a:buFontTx/>
              <a:buNone/>
              <a:tabLst/>
              <a:defRPr/>
            </a:pPr>
            <a:r>
              <a:rPr kumimoji="0" sz="2400" b="0" i="0" u="none" strike="noStrike" kern="0" cap="none" spc="0" normalizeH="0" baseline="0" noProof="0">
                <a:ln>
                  <a:noFill/>
                </a:ln>
                <a:solidFill>
                  <a:srgbClr val="FFFFFF"/>
                </a:solidFill>
                <a:effectLst/>
                <a:uLnTx/>
                <a:uFillTx/>
                <a:latin typeface="Amazon Ember"/>
                <a:ea typeface="Amazon Ember"/>
                <a:cs typeface="Amazon Ember"/>
                <a:sym typeface="Amazon Ember"/>
              </a:rPr>
              <a:t>AWS Global Infrastructure</a:t>
            </a:r>
          </a:p>
        </p:txBody>
      </p:sp>
      <p:sp>
        <p:nvSpPr>
          <p:cNvPr id="4790" name="Title 59"/>
          <p:cNvSpPr txBox="1">
            <a:spLocks noGrp="1"/>
          </p:cNvSpPr>
          <p:nvPr>
            <p:ph type="title"/>
          </p:nvPr>
        </p:nvSpPr>
        <p:spPr>
          <a:prstGeom prst="rect">
            <a:avLst/>
          </a:prstGeom>
        </p:spPr>
        <p:txBody>
          <a:bodyPr/>
          <a:lstStyle>
            <a:lvl1pPr>
              <a:spcBef>
                <a:spcPts val="600"/>
              </a:spcBef>
              <a:defRPr b="0">
                <a:solidFill>
                  <a:srgbClr val="FFFFFF"/>
                </a:solidFill>
              </a:defRPr>
            </a:lvl1pPr>
          </a:lstStyle>
          <a:p>
            <a:r>
              <a:rPr dirty="0"/>
              <a:t>Share your </a:t>
            </a:r>
            <a:r>
              <a:rPr dirty="0">
                <a:solidFill>
                  <a:schemeClr val="accent1"/>
                </a:solidFill>
              </a:rPr>
              <a:t>security responsibility</a:t>
            </a:r>
            <a:r>
              <a:rPr dirty="0"/>
              <a:t> with AWS</a:t>
            </a:r>
          </a:p>
        </p:txBody>
      </p:sp>
      <p:pic>
        <p:nvPicPr>
          <p:cNvPr id="4791" name="Picture 54" descr="Picture 54"/>
          <p:cNvPicPr>
            <a:picLocks noChangeAspect="1"/>
          </p:cNvPicPr>
          <p:nvPr/>
        </p:nvPicPr>
        <p:blipFill>
          <a:blip r:embed="rId3"/>
          <a:stretch>
            <a:fillRect/>
          </a:stretch>
        </p:blipFill>
        <p:spPr>
          <a:xfrm>
            <a:off x="13349518" y="7531058"/>
            <a:ext cx="709382" cy="424103"/>
          </a:xfrm>
          <a:prstGeom prst="rect">
            <a:avLst/>
          </a:prstGeom>
          <a:ln w="12700">
            <a:miter lim="400000"/>
          </a:ln>
        </p:spPr>
      </p:pic>
    </p:spTree>
    <p:extLst>
      <p:ext uri="{BB962C8B-B14F-4D97-AF65-F5344CB8AC3E}">
        <p14:creationId xmlns:p14="http://schemas.microsoft.com/office/powerpoint/2010/main" val="1624735454"/>
      </p:ext>
    </p:extLst>
  </p:cSld>
  <p:clrMapOvr>
    <a:masterClrMapping/>
  </p:clrMapOvr>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400"/>
                                  </p:stCondLst>
                                  <p:childTnLst>
                                    <p:set>
                                      <p:cBhvr>
                                        <p:cTn id="6" dur="1" fill="hold">
                                          <p:stCondLst>
                                            <p:cond delay="0"/>
                                          </p:stCondLst>
                                        </p:cTn>
                                        <p:tgtEl>
                                          <p:spTgt spid="4770"/>
                                        </p:tgtEl>
                                        <p:attrNameLst>
                                          <p:attrName>style.visibility</p:attrName>
                                        </p:attrNameLst>
                                      </p:cBhvr>
                                      <p:to>
                                        <p:strVal val="visible"/>
                                      </p:to>
                                    </p:set>
                                    <p:animEffect transition="in" filter="wipe(down)">
                                      <p:cBhvr>
                                        <p:cTn id="7" dur="250"/>
                                        <p:tgtEl>
                                          <p:spTgt spid="4770"/>
                                        </p:tgtEl>
                                      </p:cBhvr>
                                    </p:animEffect>
                                  </p:childTnLst>
                                </p:cTn>
                              </p:par>
                              <p:par>
                                <p:cTn id="8" presetID="22" presetClass="entr" presetSubtype="4" fill="hold" nodeType="withEffect">
                                  <p:stCondLst>
                                    <p:cond delay="400"/>
                                  </p:stCondLst>
                                  <p:childTnLst>
                                    <p:set>
                                      <p:cBhvr>
                                        <p:cTn id="9" dur="1" fill="hold">
                                          <p:stCondLst>
                                            <p:cond delay="0"/>
                                          </p:stCondLst>
                                        </p:cTn>
                                        <p:tgtEl>
                                          <p:spTgt spid="4773"/>
                                        </p:tgtEl>
                                        <p:attrNameLst>
                                          <p:attrName>style.visibility</p:attrName>
                                        </p:attrNameLst>
                                      </p:cBhvr>
                                      <p:to>
                                        <p:strVal val="visible"/>
                                      </p:to>
                                    </p:set>
                                    <p:animEffect transition="in" filter="wipe(down)">
                                      <p:cBhvr>
                                        <p:cTn id="10" dur="250"/>
                                        <p:tgtEl>
                                          <p:spTgt spid="4773"/>
                                        </p:tgtEl>
                                      </p:cBhvr>
                                    </p:animEffect>
                                  </p:childTnLst>
                                </p:cTn>
                              </p:par>
                              <p:par>
                                <p:cTn id="11" presetID="22" presetClass="entr" presetSubtype="4" fill="hold" nodeType="withEffect">
                                  <p:stCondLst>
                                    <p:cond delay="400"/>
                                  </p:stCondLst>
                                  <p:childTnLst>
                                    <p:set>
                                      <p:cBhvr>
                                        <p:cTn id="12" dur="1" fill="hold">
                                          <p:stCondLst>
                                            <p:cond delay="0"/>
                                          </p:stCondLst>
                                        </p:cTn>
                                        <p:tgtEl>
                                          <p:spTgt spid="4776"/>
                                        </p:tgtEl>
                                        <p:attrNameLst>
                                          <p:attrName>style.visibility</p:attrName>
                                        </p:attrNameLst>
                                      </p:cBhvr>
                                      <p:to>
                                        <p:strVal val="visible"/>
                                      </p:to>
                                    </p:set>
                                    <p:animEffect transition="in" filter="wipe(down)">
                                      <p:cBhvr>
                                        <p:cTn id="13" dur="250"/>
                                        <p:tgtEl>
                                          <p:spTgt spid="4776"/>
                                        </p:tgtEl>
                                      </p:cBhvr>
                                    </p:animEffect>
                                  </p:childTnLst>
                                </p:cTn>
                              </p:par>
                              <p:par>
                                <p:cTn id="14" presetID="22" presetClass="entr" presetSubtype="4" fill="hold" nodeType="withEffect">
                                  <p:stCondLst>
                                    <p:cond delay="400"/>
                                  </p:stCondLst>
                                  <p:childTnLst>
                                    <p:set>
                                      <p:cBhvr>
                                        <p:cTn id="15" dur="1" fill="hold">
                                          <p:stCondLst>
                                            <p:cond delay="0"/>
                                          </p:stCondLst>
                                        </p:cTn>
                                        <p:tgtEl>
                                          <p:spTgt spid="4779"/>
                                        </p:tgtEl>
                                        <p:attrNameLst>
                                          <p:attrName>style.visibility</p:attrName>
                                        </p:attrNameLst>
                                      </p:cBhvr>
                                      <p:to>
                                        <p:strVal val="visible"/>
                                      </p:to>
                                    </p:set>
                                    <p:animEffect transition="in" filter="wipe(down)">
                                      <p:cBhvr>
                                        <p:cTn id="16" dur="250"/>
                                        <p:tgtEl>
                                          <p:spTgt spid="4779"/>
                                        </p:tgtEl>
                                      </p:cBhvr>
                                    </p:animEffect>
                                  </p:childTnLst>
                                </p:cTn>
                              </p:par>
                              <p:par>
                                <p:cTn id="17" presetID="22" presetClass="entr" presetSubtype="4" fill="hold" nodeType="withEffect">
                                  <p:stCondLst>
                                    <p:cond delay="200"/>
                                  </p:stCondLst>
                                  <p:childTnLst>
                                    <p:set>
                                      <p:cBhvr>
                                        <p:cTn id="18" dur="1" fill="hold">
                                          <p:stCondLst>
                                            <p:cond delay="0"/>
                                          </p:stCondLst>
                                        </p:cTn>
                                        <p:tgtEl>
                                          <p:spTgt spid="4782"/>
                                        </p:tgtEl>
                                        <p:attrNameLst>
                                          <p:attrName>style.visibility</p:attrName>
                                        </p:attrNameLst>
                                      </p:cBhvr>
                                      <p:to>
                                        <p:strVal val="visible"/>
                                      </p:to>
                                    </p:set>
                                    <p:animEffect transition="in" filter="wipe(down)">
                                      <p:cBhvr>
                                        <p:cTn id="19" dur="250"/>
                                        <p:tgtEl>
                                          <p:spTgt spid="4782"/>
                                        </p:tgtEl>
                                      </p:cBhvr>
                                    </p:animEffect>
                                  </p:childTnLst>
                                </p:cTn>
                              </p:par>
                              <p:par>
                                <p:cTn id="20" presetID="22" presetClass="entr" presetSubtype="4" fill="hold" nodeType="withEffect">
                                  <p:stCondLst>
                                    <p:cond delay="200"/>
                                  </p:stCondLst>
                                  <p:childTnLst>
                                    <p:set>
                                      <p:cBhvr>
                                        <p:cTn id="21" dur="1" fill="hold">
                                          <p:stCondLst>
                                            <p:cond delay="0"/>
                                          </p:stCondLst>
                                        </p:cTn>
                                        <p:tgtEl>
                                          <p:spTgt spid="4785"/>
                                        </p:tgtEl>
                                        <p:attrNameLst>
                                          <p:attrName>style.visibility</p:attrName>
                                        </p:attrNameLst>
                                      </p:cBhvr>
                                      <p:to>
                                        <p:strVal val="visible"/>
                                      </p:to>
                                    </p:set>
                                    <p:animEffect transition="in" filter="wipe(down)">
                                      <p:cBhvr>
                                        <p:cTn id="22" dur="250"/>
                                        <p:tgtEl>
                                          <p:spTgt spid="4785"/>
                                        </p:tgtEl>
                                      </p:cBhvr>
                                    </p:animEffect>
                                  </p:childTnLst>
                                </p:cTn>
                              </p:par>
                              <p:par>
                                <p:cTn id="23" presetID="22" presetClass="entr" presetSubtype="4" fill="hold" nodeType="withEffect">
                                  <p:stCondLst>
                                    <p:cond delay="150"/>
                                  </p:stCondLst>
                                  <p:childTnLst>
                                    <p:set>
                                      <p:cBhvr>
                                        <p:cTn id="24" dur="1" fill="hold">
                                          <p:stCondLst>
                                            <p:cond delay="0"/>
                                          </p:stCondLst>
                                        </p:cTn>
                                        <p:tgtEl>
                                          <p:spTgt spid="4788"/>
                                        </p:tgtEl>
                                        <p:attrNameLst>
                                          <p:attrName>style.visibility</p:attrName>
                                        </p:attrNameLst>
                                      </p:cBhvr>
                                      <p:to>
                                        <p:strVal val="visible"/>
                                      </p:to>
                                    </p:set>
                                    <p:animEffect transition="in" filter="wipe(down)">
                                      <p:cBhvr>
                                        <p:cTn id="25" dur="250"/>
                                        <p:tgtEl>
                                          <p:spTgt spid="4788"/>
                                        </p:tgtEl>
                                      </p:cBhvr>
                                    </p:animEffect>
                                  </p:childTnLst>
                                </p:cTn>
                              </p:par>
                              <p:par>
                                <p:cTn id="26" presetID="22" presetClass="entr" presetSubtype="4" fill="hold" grpId="0" nodeType="withEffect">
                                  <p:stCondLst>
                                    <p:cond delay="200"/>
                                  </p:stCondLst>
                                  <p:childTnLst>
                                    <p:set>
                                      <p:cBhvr>
                                        <p:cTn id="27" dur="1" fill="hold">
                                          <p:stCondLst>
                                            <p:cond delay="0"/>
                                          </p:stCondLst>
                                        </p:cTn>
                                        <p:tgtEl>
                                          <p:spTgt spid="4789"/>
                                        </p:tgtEl>
                                        <p:attrNameLst>
                                          <p:attrName>style.visibility</p:attrName>
                                        </p:attrNameLst>
                                      </p:cBhvr>
                                      <p:to>
                                        <p:strVal val="visible"/>
                                      </p:to>
                                    </p:set>
                                    <p:animEffect transition="in" filter="wipe(down)">
                                      <p:cBhvr>
                                        <p:cTn id="28" dur="250"/>
                                        <p:tgtEl>
                                          <p:spTgt spid="4789"/>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745"/>
                                        </p:tgtEl>
                                        <p:attrNameLst>
                                          <p:attrName>style.visibility</p:attrName>
                                        </p:attrNameLst>
                                      </p:cBhvr>
                                      <p:to>
                                        <p:strVal val="visible"/>
                                      </p:to>
                                    </p:set>
                                    <p:animEffect transition="in" filter="wipe(down)">
                                      <p:cBhvr>
                                        <p:cTn id="31" dur="500"/>
                                        <p:tgtEl>
                                          <p:spTgt spid="474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739"/>
                                        </p:tgtEl>
                                        <p:attrNameLst>
                                          <p:attrName>style.visibility</p:attrName>
                                        </p:attrNameLst>
                                      </p:cBhvr>
                                      <p:to>
                                        <p:strVal val="visible"/>
                                      </p:to>
                                    </p:set>
                                    <p:animEffect transition="in" filter="wipe(down)">
                                      <p:cBhvr>
                                        <p:cTn id="34" dur="500"/>
                                        <p:tgtEl>
                                          <p:spTgt spid="4739"/>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747"/>
                                        </p:tgtEl>
                                        <p:attrNameLst>
                                          <p:attrName>style.visibility</p:attrName>
                                        </p:attrNameLst>
                                      </p:cBhvr>
                                      <p:to>
                                        <p:strVal val="visible"/>
                                      </p:to>
                                    </p:set>
                                    <p:animEffect transition="in" filter="wipe(down)">
                                      <p:cBhvr>
                                        <p:cTn id="37" dur="500"/>
                                        <p:tgtEl>
                                          <p:spTgt spid="4747"/>
                                        </p:tgtEl>
                                      </p:cBhvr>
                                    </p:animEffect>
                                  </p:childTnLst>
                                </p:cTn>
                              </p:par>
                              <p:par>
                                <p:cTn id="38" presetID="22" presetClass="entr" presetSubtype="4" fill="hold" nodeType="withEffect">
                                  <p:stCondLst>
                                    <p:cond delay="200"/>
                                  </p:stCondLst>
                                  <p:childTnLst>
                                    <p:set>
                                      <p:cBhvr>
                                        <p:cTn id="39" dur="1" fill="hold">
                                          <p:stCondLst>
                                            <p:cond delay="0"/>
                                          </p:stCondLst>
                                        </p:cTn>
                                        <p:tgtEl>
                                          <p:spTgt spid="4743"/>
                                        </p:tgtEl>
                                        <p:attrNameLst>
                                          <p:attrName>style.visibility</p:attrName>
                                        </p:attrNameLst>
                                      </p:cBhvr>
                                      <p:to>
                                        <p:strVal val="visible"/>
                                      </p:to>
                                    </p:set>
                                    <p:animEffect transition="in" filter="wipe(down)">
                                      <p:cBhvr>
                                        <p:cTn id="40" dur="500"/>
                                        <p:tgtEl>
                                          <p:spTgt spid="474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4748"/>
                                        </p:tgtEl>
                                        <p:attrNameLst>
                                          <p:attrName>style.visibility</p:attrName>
                                        </p:attrNameLst>
                                      </p:cBhvr>
                                      <p:to>
                                        <p:strVal val="visible"/>
                                      </p:to>
                                    </p:set>
                                    <p:animEffect transition="in" filter="wipe(up)">
                                      <p:cBhvr>
                                        <p:cTn id="45" dur="500"/>
                                        <p:tgtEl>
                                          <p:spTgt spid="4748"/>
                                        </p:tgtEl>
                                      </p:cBhvr>
                                    </p:animEffect>
                                  </p:childTnLst>
                                </p:cTn>
                              </p:par>
                              <p:par>
                                <p:cTn id="46" presetID="22" presetClass="entr" presetSubtype="1" fill="hold" nodeType="withEffect">
                                  <p:stCondLst>
                                    <p:cond delay="200"/>
                                  </p:stCondLst>
                                  <p:childTnLst>
                                    <p:set>
                                      <p:cBhvr>
                                        <p:cTn id="47" dur="1" fill="hold">
                                          <p:stCondLst>
                                            <p:cond delay="0"/>
                                          </p:stCondLst>
                                        </p:cTn>
                                        <p:tgtEl>
                                          <p:spTgt spid="4751"/>
                                        </p:tgtEl>
                                        <p:attrNameLst>
                                          <p:attrName>style.visibility</p:attrName>
                                        </p:attrNameLst>
                                      </p:cBhvr>
                                      <p:to>
                                        <p:strVal val="visible"/>
                                      </p:to>
                                    </p:set>
                                    <p:animEffect transition="in" filter="wipe(up)">
                                      <p:cBhvr>
                                        <p:cTn id="48" dur="250"/>
                                        <p:tgtEl>
                                          <p:spTgt spid="4751"/>
                                        </p:tgtEl>
                                      </p:cBhvr>
                                    </p:animEffect>
                                  </p:childTnLst>
                                </p:cTn>
                              </p:par>
                              <p:par>
                                <p:cTn id="49" presetID="22" presetClass="entr" presetSubtype="1" fill="hold" nodeType="withEffect">
                                  <p:stCondLst>
                                    <p:cond delay="150"/>
                                  </p:stCondLst>
                                  <p:childTnLst>
                                    <p:set>
                                      <p:cBhvr>
                                        <p:cTn id="50" dur="1" fill="hold">
                                          <p:stCondLst>
                                            <p:cond delay="0"/>
                                          </p:stCondLst>
                                        </p:cTn>
                                        <p:tgtEl>
                                          <p:spTgt spid="4754"/>
                                        </p:tgtEl>
                                        <p:attrNameLst>
                                          <p:attrName>style.visibility</p:attrName>
                                        </p:attrNameLst>
                                      </p:cBhvr>
                                      <p:to>
                                        <p:strVal val="visible"/>
                                      </p:to>
                                    </p:set>
                                    <p:animEffect transition="in" filter="wipe(up)">
                                      <p:cBhvr>
                                        <p:cTn id="51" dur="250"/>
                                        <p:tgtEl>
                                          <p:spTgt spid="4754"/>
                                        </p:tgtEl>
                                      </p:cBhvr>
                                    </p:animEffect>
                                  </p:childTnLst>
                                </p:cTn>
                              </p:par>
                              <p:par>
                                <p:cTn id="52" presetID="22" presetClass="entr" presetSubtype="1" fill="hold" nodeType="withEffect">
                                  <p:stCondLst>
                                    <p:cond delay="200"/>
                                  </p:stCondLst>
                                  <p:childTnLst>
                                    <p:set>
                                      <p:cBhvr>
                                        <p:cTn id="53" dur="1" fill="hold">
                                          <p:stCondLst>
                                            <p:cond delay="0"/>
                                          </p:stCondLst>
                                        </p:cTn>
                                        <p:tgtEl>
                                          <p:spTgt spid="4757"/>
                                        </p:tgtEl>
                                        <p:attrNameLst>
                                          <p:attrName>style.visibility</p:attrName>
                                        </p:attrNameLst>
                                      </p:cBhvr>
                                      <p:to>
                                        <p:strVal val="visible"/>
                                      </p:to>
                                    </p:set>
                                    <p:animEffect transition="in" filter="wipe(up)">
                                      <p:cBhvr>
                                        <p:cTn id="54" dur="250"/>
                                        <p:tgtEl>
                                          <p:spTgt spid="4757"/>
                                        </p:tgtEl>
                                      </p:cBhvr>
                                    </p:animEffect>
                                  </p:childTnLst>
                                </p:cTn>
                              </p:par>
                              <p:par>
                                <p:cTn id="55" presetID="22" presetClass="entr" presetSubtype="1" fill="hold" nodeType="withEffect">
                                  <p:stCondLst>
                                    <p:cond delay="250"/>
                                  </p:stCondLst>
                                  <p:childTnLst>
                                    <p:set>
                                      <p:cBhvr>
                                        <p:cTn id="56" dur="1" fill="hold">
                                          <p:stCondLst>
                                            <p:cond delay="0"/>
                                          </p:stCondLst>
                                        </p:cTn>
                                        <p:tgtEl>
                                          <p:spTgt spid="4767"/>
                                        </p:tgtEl>
                                        <p:attrNameLst>
                                          <p:attrName>style.visibility</p:attrName>
                                        </p:attrNameLst>
                                      </p:cBhvr>
                                      <p:to>
                                        <p:strVal val="visible"/>
                                      </p:to>
                                    </p:set>
                                    <p:animEffect transition="in" filter="wipe(up)">
                                      <p:cBhvr>
                                        <p:cTn id="57" dur="250"/>
                                        <p:tgtEl>
                                          <p:spTgt spid="4767"/>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4746"/>
                                        </p:tgtEl>
                                        <p:attrNameLst>
                                          <p:attrName>style.visibility</p:attrName>
                                        </p:attrNameLst>
                                      </p:cBhvr>
                                      <p:to>
                                        <p:strVal val="visible"/>
                                      </p:to>
                                    </p:set>
                                    <p:animEffect transition="in" filter="wipe(up)">
                                      <p:cBhvr>
                                        <p:cTn id="60" dur="500"/>
                                        <p:tgtEl>
                                          <p:spTgt spid="4746"/>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4738"/>
                                        </p:tgtEl>
                                        <p:attrNameLst>
                                          <p:attrName>style.visibility</p:attrName>
                                        </p:attrNameLst>
                                      </p:cBhvr>
                                      <p:to>
                                        <p:strVal val="visible"/>
                                      </p:to>
                                    </p:set>
                                    <p:animEffect transition="in" filter="wipe(up)">
                                      <p:cBhvr>
                                        <p:cTn id="63" dur="500"/>
                                        <p:tgtEl>
                                          <p:spTgt spid="4738"/>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4740"/>
                                        </p:tgtEl>
                                        <p:attrNameLst>
                                          <p:attrName>style.visibility</p:attrName>
                                        </p:attrNameLst>
                                      </p:cBhvr>
                                      <p:to>
                                        <p:strVal val="visible"/>
                                      </p:to>
                                    </p:set>
                                    <p:animEffect transition="in" filter="wipe(up)">
                                      <p:cBhvr>
                                        <p:cTn id="66" dur="500"/>
                                        <p:tgtEl>
                                          <p:spTgt spid="4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8" grpId="0" animBg="1"/>
      <p:bldP spid="4739" grpId="0" animBg="1"/>
      <p:bldP spid="4740" grpId="0"/>
      <p:bldP spid="4745" grpId="0" animBg="1"/>
      <p:bldP spid="4746" grpId="0" animBg="1"/>
      <p:bldP spid="4747" grpId="0" animBg="1"/>
      <p:bldP spid="4748" grpId="0" animBg="1"/>
      <p:bldP spid="478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91" name="Picture 54" descr="Picture 54"/>
          <p:cNvPicPr>
            <a:picLocks noChangeAspect="1"/>
          </p:cNvPicPr>
          <p:nvPr/>
        </p:nvPicPr>
        <p:blipFill>
          <a:blip r:embed="rId3"/>
          <a:stretch>
            <a:fillRect/>
          </a:stretch>
        </p:blipFill>
        <p:spPr>
          <a:xfrm>
            <a:off x="13349518" y="7531058"/>
            <a:ext cx="709382" cy="424103"/>
          </a:xfrm>
          <a:prstGeom prst="rect">
            <a:avLst/>
          </a:prstGeom>
          <a:ln w="12700">
            <a:miter lim="400000"/>
          </a:ln>
        </p:spPr>
      </p:pic>
      <p:graphicFrame>
        <p:nvGraphicFramePr>
          <p:cNvPr id="4" name="Content Placeholder 24">
            <a:extLst>
              <a:ext uri="{FF2B5EF4-FFF2-40B4-BE49-F238E27FC236}">
                <a16:creationId xmlns:a16="http://schemas.microsoft.com/office/drawing/2014/main" id="{B1D9CC3A-7B02-5244-9817-864E07BD50E4}"/>
              </a:ext>
            </a:extLst>
          </p:cNvPr>
          <p:cNvGraphicFramePr/>
          <p:nvPr>
            <p:extLst>
              <p:ext uri="{D42A27DB-BD31-4B8C-83A1-F6EECF244321}">
                <p14:modId xmlns:p14="http://schemas.microsoft.com/office/powerpoint/2010/main" val="881781260"/>
              </p:ext>
            </p:extLst>
          </p:nvPr>
        </p:nvGraphicFramePr>
        <p:xfrm>
          <a:off x="619168" y="1116358"/>
          <a:ext cx="13723337" cy="6537492"/>
        </p:xfrm>
        <a:graphic>
          <a:graphicData uri="http://schemas.openxmlformats.org/drawingml/2006/table">
            <a:tbl>
              <a:tblPr/>
              <a:tblGrid>
                <a:gridCol w="2849755">
                  <a:extLst>
                    <a:ext uri="{9D8B030D-6E8A-4147-A177-3AD203B41FA5}">
                      <a16:colId xmlns:a16="http://schemas.microsoft.com/office/drawing/2014/main" val="20000"/>
                    </a:ext>
                  </a:extLst>
                </a:gridCol>
                <a:gridCol w="309313">
                  <a:extLst>
                    <a:ext uri="{9D8B030D-6E8A-4147-A177-3AD203B41FA5}">
                      <a16:colId xmlns:a16="http://schemas.microsoft.com/office/drawing/2014/main" val="20001"/>
                    </a:ext>
                  </a:extLst>
                </a:gridCol>
                <a:gridCol w="1279633">
                  <a:extLst>
                    <a:ext uri="{9D8B030D-6E8A-4147-A177-3AD203B41FA5}">
                      <a16:colId xmlns:a16="http://schemas.microsoft.com/office/drawing/2014/main" val="20002"/>
                    </a:ext>
                  </a:extLst>
                </a:gridCol>
                <a:gridCol w="3244584">
                  <a:extLst>
                    <a:ext uri="{9D8B030D-6E8A-4147-A177-3AD203B41FA5}">
                      <a16:colId xmlns:a16="http://schemas.microsoft.com/office/drawing/2014/main" val="20003"/>
                    </a:ext>
                  </a:extLst>
                </a:gridCol>
                <a:gridCol w="322201">
                  <a:extLst>
                    <a:ext uri="{9D8B030D-6E8A-4147-A177-3AD203B41FA5}">
                      <a16:colId xmlns:a16="http://schemas.microsoft.com/office/drawing/2014/main" val="20004"/>
                    </a:ext>
                  </a:extLst>
                </a:gridCol>
                <a:gridCol w="991392">
                  <a:extLst>
                    <a:ext uri="{9D8B030D-6E8A-4147-A177-3AD203B41FA5}">
                      <a16:colId xmlns:a16="http://schemas.microsoft.com/office/drawing/2014/main" val="20005"/>
                    </a:ext>
                  </a:extLst>
                </a:gridCol>
                <a:gridCol w="3133501">
                  <a:extLst>
                    <a:ext uri="{9D8B030D-6E8A-4147-A177-3AD203B41FA5}">
                      <a16:colId xmlns:a16="http://schemas.microsoft.com/office/drawing/2014/main" val="20006"/>
                    </a:ext>
                  </a:extLst>
                </a:gridCol>
                <a:gridCol w="472686">
                  <a:extLst>
                    <a:ext uri="{9D8B030D-6E8A-4147-A177-3AD203B41FA5}">
                      <a16:colId xmlns:a16="http://schemas.microsoft.com/office/drawing/2014/main" val="20007"/>
                    </a:ext>
                  </a:extLst>
                </a:gridCol>
                <a:gridCol w="1120272">
                  <a:extLst>
                    <a:ext uri="{9D8B030D-6E8A-4147-A177-3AD203B41FA5}">
                      <a16:colId xmlns:a16="http://schemas.microsoft.com/office/drawing/2014/main" val="20008"/>
                    </a:ext>
                  </a:extLst>
                </a:gridCol>
              </a:tblGrid>
              <a:tr h="361290">
                <a:tc gridSpan="3">
                  <a:txBody>
                    <a:bodyPr/>
                    <a:lstStyle/>
                    <a:p>
                      <a:pPr algn="l">
                        <a:defRPr sz="1800"/>
                      </a:pPr>
                      <a:r>
                        <a:rPr sz="2400">
                          <a:solidFill>
                            <a:schemeClr val="accent1"/>
                          </a:solidFill>
                        </a:rPr>
                        <a:t>Certifications / Attestations</a:t>
                      </a:r>
                    </a:p>
                  </a:txBody>
                  <a:tcPr marL="0" marR="0" marT="0" marB="0" horzOverflow="overflow">
                    <a:lnL w="12700">
                      <a:miter lim="400000"/>
                    </a:lnL>
                    <a:lnR w="12700">
                      <a:miter lim="400000"/>
                    </a:lnR>
                    <a:lnT w="12700">
                      <a:miter lim="400000"/>
                    </a:lnT>
                    <a:lnB w="12700">
                      <a:miter lim="400000"/>
                    </a:lnB>
                    <a:noFill/>
                  </a:tcPr>
                </a:tc>
                <a:tc hMerge="1">
                  <a:txBody>
                    <a:bodyPr/>
                    <a:lstStyle/>
                    <a:p>
                      <a:endParaRPr lang="en-US"/>
                    </a:p>
                  </a:txBody>
                  <a:tcPr/>
                </a:tc>
                <a:tc hMerge="1">
                  <a:txBody>
                    <a:bodyPr/>
                    <a:lstStyle/>
                    <a:p>
                      <a:endParaRPr lang="en-US"/>
                    </a:p>
                  </a:txBody>
                  <a:tcPr/>
                </a:tc>
                <a:tc gridSpan="3">
                  <a:txBody>
                    <a:bodyPr/>
                    <a:lstStyle/>
                    <a:p>
                      <a:pPr algn="l">
                        <a:defRPr sz="1800"/>
                      </a:pPr>
                      <a:r>
                        <a:rPr sz="2400">
                          <a:solidFill>
                            <a:schemeClr val="accent1"/>
                          </a:solidFill>
                        </a:rPr>
                        <a:t>Laws / Regulations / Privacy</a:t>
                      </a:r>
                    </a:p>
                  </a:txBody>
                  <a:tcPr marL="0" marR="0" marT="0" marB="0" horzOverflow="overflow">
                    <a:lnL w="12700">
                      <a:miter lim="400000"/>
                    </a:lnL>
                    <a:lnR w="12700">
                      <a:miter lim="400000"/>
                    </a:lnR>
                    <a:lnT w="12700">
                      <a:miter lim="400000"/>
                    </a:lnT>
                    <a:lnB w="12700">
                      <a:miter lim="400000"/>
                    </a:lnB>
                    <a:noFill/>
                  </a:tcPr>
                </a:tc>
                <a:tc hMerge="1">
                  <a:txBody>
                    <a:bodyPr/>
                    <a:lstStyle/>
                    <a:p>
                      <a:endParaRPr lang="en-US"/>
                    </a:p>
                  </a:txBody>
                  <a:tcPr/>
                </a:tc>
                <a:tc hMerge="1">
                  <a:txBody>
                    <a:bodyPr/>
                    <a:lstStyle/>
                    <a:p>
                      <a:endParaRPr lang="en-US"/>
                    </a:p>
                  </a:txBody>
                  <a:tcPr/>
                </a:tc>
                <a:tc gridSpan="3">
                  <a:txBody>
                    <a:bodyPr/>
                    <a:lstStyle/>
                    <a:p>
                      <a:pPr algn="l">
                        <a:defRPr sz="1800"/>
                      </a:pPr>
                      <a:r>
                        <a:rPr sz="2400">
                          <a:solidFill>
                            <a:schemeClr val="accent1"/>
                          </a:solidFill>
                        </a:rPr>
                        <a:t>Alignments / Frameworks</a:t>
                      </a:r>
                    </a:p>
                  </a:txBody>
                  <a:tcPr marL="0" marR="0" marT="0" marB="0" horzOverflow="overflow">
                    <a:lnL w="12700">
                      <a:miter lim="400000"/>
                    </a:lnL>
                    <a:lnR w="12700">
                      <a:miter lim="400000"/>
                    </a:lnR>
                    <a:lnT w="12700">
                      <a:miter lim="400000"/>
                    </a:lnT>
                    <a:lnB w="12700">
                      <a:miter lim="400000"/>
                    </a:ln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84480">
                <a:tc>
                  <a:txBody>
                    <a:bodyPr/>
                    <a:lstStyle/>
                    <a:p>
                      <a:pPr algn="l">
                        <a:lnSpc>
                          <a:spcPct val="115000"/>
                        </a:lnSpc>
                        <a:defRPr sz="1800"/>
                      </a:pPr>
                      <a:r>
                        <a:rPr sz="1400">
                          <a:solidFill>
                            <a:srgbClr val="FFFFFF"/>
                          </a:solidFill>
                        </a:rPr>
                        <a:t>C5</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 </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Agentina Data Privacy</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800"/>
                      </a:pPr>
                      <a:r>
                        <a:rPr sz="1400">
                          <a:solidFill>
                            <a:srgbClr val="FFFFFF"/>
                          </a:solidFill>
                        </a:rPr>
                        <a:t> </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dirty="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CIS (Center for Internet Security)</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800"/>
                      </a:pPr>
                      <a:r>
                        <a:rPr sz="1400">
                          <a:solidFill>
                            <a:srgbClr val="FFFFFF"/>
                          </a:solidFill>
                        </a:rPr>
                        <a:t> 🌐</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1"/>
                  </a:ext>
                </a:extLst>
              </a:tr>
              <a:tr h="297533">
                <a:tc>
                  <a:txBody>
                    <a:bodyPr/>
                    <a:lstStyle/>
                    <a:p>
                      <a:pPr algn="l">
                        <a:lnSpc>
                          <a:spcPct val="115000"/>
                        </a:lnSpc>
                        <a:defRPr sz="1800"/>
                      </a:pPr>
                      <a:r>
                        <a:rPr sz="1400">
                          <a:solidFill>
                            <a:srgbClr val="FFFFFF"/>
                          </a:solidFill>
                        </a:rPr>
                        <a:t>Cyber Essentials Plus</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CISPE</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CJIS (US FBI)</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2"/>
                  </a:ext>
                </a:extLst>
              </a:tr>
              <a:tr h="297533">
                <a:tc>
                  <a:txBody>
                    <a:bodyPr/>
                    <a:lstStyle/>
                    <a:p>
                      <a:pPr algn="l">
                        <a:lnSpc>
                          <a:spcPct val="115000"/>
                        </a:lnSpc>
                        <a:defRPr sz="1800"/>
                      </a:pPr>
                      <a:r>
                        <a:rPr sz="1400">
                          <a:solidFill>
                            <a:srgbClr val="FFFFFF"/>
                          </a:solidFill>
                        </a:rPr>
                        <a:t>DoD SRG</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EU Model Clauses</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CSA (Cloud Security Alliance)</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800"/>
                      </a:pPr>
                      <a:r>
                        <a:rPr sz="1400">
                          <a:solidFill>
                            <a:srgbClr val="FFFFFF"/>
                          </a:solidFill>
                        </a:rPr>
                        <a:t> 🌐</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3"/>
                  </a:ext>
                </a:extLst>
              </a:tr>
              <a:tr h="297533">
                <a:tc>
                  <a:txBody>
                    <a:bodyPr/>
                    <a:lstStyle/>
                    <a:p>
                      <a:pPr algn="l">
                        <a:lnSpc>
                          <a:spcPct val="115000"/>
                        </a:lnSpc>
                        <a:defRPr sz="1800"/>
                      </a:pPr>
                      <a:r>
                        <a:rPr sz="1400">
                          <a:solidFill>
                            <a:srgbClr val="FFFFFF"/>
                          </a:solidFill>
                        </a:rPr>
                        <a:t>FedRAMP</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dirty="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FERPA</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ENS High</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4"/>
                  </a:ext>
                </a:extLst>
              </a:tr>
              <a:tr h="297533">
                <a:tc>
                  <a:txBody>
                    <a:bodyPr/>
                    <a:lstStyle/>
                    <a:p>
                      <a:pPr algn="l">
                        <a:lnSpc>
                          <a:spcPct val="115000"/>
                        </a:lnSpc>
                        <a:defRPr sz="1800"/>
                      </a:pPr>
                      <a:r>
                        <a:rPr sz="1400" dirty="0">
                          <a:solidFill>
                            <a:srgbClr val="FFFFFF"/>
                          </a:solidFill>
                        </a:rPr>
                        <a:t>FIPS</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dirty="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dirty="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GDPR</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EU-US Privacy Shield</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 🇪🇺</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5"/>
                  </a:ext>
                </a:extLst>
              </a:tr>
              <a:tr h="297533">
                <a:tc>
                  <a:txBody>
                    <a:bodyPr/>
                    <a:lstStyle/>
                    <a:p>
                      <a:r>
                        <a:rPr lang="en-US" sz="1400" dirty="0">
                          <a:solidFill>
                            <a:srgbClr val="FFFFFF"/>
                          </a:solidFill>
                        </a:rPr>
                        <a:t>HITRUST</a:t>
                      </a:r>
                      <a:endParaRPr lang="en-US" sz="1400" dirty="0"/>
                    </a:p>
                  </a:txBody>
                  <a:tcPr marL="0" marR="0" marT="0" marB="0" anchor="ctr" horzOverflow="overflow">
                    <a:lnL w="12700">
                      <a:miter lim="400000"/>
                    </a:lnL>
                    <a:lnR w="12700">
                      <a:miter lim="400000"/>
                    </a:lnR>
                    <a:lnT w="12700">
                      <a:miter lim="400000"/>
                    </a:lnT>
                    <a:lnB w="12700">
                      <a:noFill/>
                      <a:miter lim="400000"/>
                    </a:lnB>
                    <a:noFill/>
                  </a:tcPr>
                </a:tc>
                <a:tc>
                  <a:txBody>
                    <a:bodyPr/>
                    <a:lstStyle/>
                    <a:p>
                      <a:pPr algn="ctr"/>
                      <a:r>
                        <a:rPr lang="en-US" sz="1400" kern="1200" dirty="0">
                          <a:solidFill>
                            <a:schemeClr val="tx1"/>
                          </a:solidFill>
                          <a:latin typeface="+mn-lt"/>
                          <a:ea typeface="+mn-ea"/>
                          <a:cs typeface="+mn-cs"/>
                          <a:sym typeface="Helvetica"/>
                        </a:rPr>
                        <a:t>🇺🇸</a:t>
                      </a:r>
                      <a:endParaRPr lang="en-US" sz="1400" dirty="0"/>
                    </a:p>
                  </a:txBody>
                  <a:tcPr marL="0" marR="0" marT="0" marB="0" anchor="ctr" horzOverflow="overflow">
                    <a:lnL w="12700">
                      <a:miter lim="400000"/>
                    </a:lnL>
                    <a:lnR w="12700">
                      <a:miter lim="400000"/>
                    </a:lnR>
                    <a:lnT w="12700">
                      <a:miter lim="400000"/>
                    </a:lnT>
                    <a:lnB w="12700">
                      <a:noFill/>
                      <a:miter lim="400000"/>
                    </a:lnB>
                    <a:noFill/>
                  </a:tcPr>
                </a:tc>
                <a:tc>
                  <a:txBody>
                    <a:bodyPr/>
                    <a:lstStyle/>
                    <a:p>
                      <a:pPr marL="0" marR="0" lvl="0" indent="0" algn="l" defTabSz="731520" rtl="0" eaLnBrk="1" fontAlgn="auto" latinLnBrk="0" hangingPunct="1">
                        <a:lnSpc>
                          <a:spcPct val="100000"/>
                        </a:lnSpc>
                        <a:spcBef>
                          <a:spcPts val="0"/>
                        </a:spcBef>
                        <a:spcAft>
                          <a:spcPts val="0"/>
                        </a:spcAft>
                        <a:buClrTx/>
                        <a:buSzTx/>
                        <a:buFontTx/>
                        <a:buNone/>
                        <a:tabLst/>
                        <a:defRPr/>
                      </a:pPr>
                      <a:r>
                        <a:rPr lang="en-US" sz="1400" kern="1200" dirty="0">
                          <a:solidFill>
                            <a:schemeClr val="accent1"/>
                          </a:solidFill>
                          <a:latin typeface="+mn-lt"/>
                          <a:ea typeface="+mn-ea"/>
                          <a:cs typeface="+mn-cs"/>
                          <a:sym typeface="Helvetica"/>
                        </a:rPr>
                        <a:t>✔</a:t>
                      </a:r>
                    </a:p>
                  </a:txBody>
                  <a:tcPr marL="0" marR="0" marT="0" marB="0" anchor="ctr" horzOverflow="overflow">
                    <a:lnL w="12700">
                      <a:miter lim="400000"/>
                    </a:lnL>
                    <a:lnR w="12700">
                      <a:miter lim="400000"/>
                    </a:lnR>
                    <a:lnT w="12700">
                      <a:miter lim="400000"/>
                    </a:lnT>
                    <a:lnB w="12700">
                      <a:noFill/>
                      <a:miter lim="400000"/>
                    </a:lnB>
                    <a:noFill/>
                  </a:tcPr>
                </a:tc>
                <a:tc>
                  <a:txBody>
                    <a:bodyPr/>
                    <a:lstStyle/>
                    <a:p>
                      <a:pPr algn="l">
                        <a:lnSpc>
                          <a:spcPct val="115000"/>
                        </a:lnSpc>
                        <a:defRPr sz="1800"/>
                      </a:pPr>
                      <a:r>
                        <a:rPr sz="1400" dirty="0">
                          <a:solidFill>
                            <a:srgbClr val="FFFFFF"/>
                          </a:solidFill>
                        </a:rPr>
                        <a:t>GLBA</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FFIEC</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800"/>
                      </a:pPr>
                      <a:r>
                        <a:rPr sz="1400">
                          <a:solidFill>
                            <a:srgbClr val="FFFFFF"/>
                          </a:solidFill>
                        </a:rPr>
                        <a:t> 🇺🇸</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6"/>
                  </a:ext>
                </a:extLst>
              </a:tr>
              <a:tr h="297533">
                <a:tc>
                  <a:txBody>
                    <a:bodyPr/>
                    <a:lstStyle/>
                    <a:p>
                      <a:pPr algn="l">
                        <a:lnSpc>
                          <a:spcPct val="115000"/>
                        </a:lnSpc>
                        <a:defRPr sz="1800"/>
                      </a:pPr>
                      <a:r>
                        <a:rPr sz="1400" dirty="0">
                          <a:solidFill>
                            <a:srgbClr val="FFFFFF"/>
                          </a:solidFill>
                        </a:rPr>
                        <a:t>IRAP</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dirty="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dirty="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HIPAA</a:t>
                      </a:r>
                    </a:p>
                  </a:txBody>
                  <a:tcPr marL="0" marR="0" marT="0" marB="0" anchor="ctr" horzOverflow="overflow">
                    <a:lnL w="12700">
                      <a:noFill/>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FISC</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800"/>
                      </a:pPr>
                      <a:r>
                        <a:rPr sz="1400">
                          <a:solidFill>
                            <a:srgbClr val="FFFFFF"/>
                          </a:solidFill>
                        </a:rPr>
                        <a:t> 🇯🇵</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7"/>
                  </a:ext>
                </a:extLst>
              </a:tr>
              <a:tr h="297533">
                <a:tc>
                  <a:txBody>
                    <a:bodyPr/>
                    <a:lstStyle/>
                    <a:p>
                      <a:pPr algn="l">
                        <a:lnSpc>
                          <a:spcPct val="115000"/>
                        </a:lnSpc>
                        <a:defRPr sz="1800"/>
                      </a:pPr>
                      <a:r>
                        <a:rPr sz="1400" dirty="0">
                          <a:solidFill>
                            <a:srgbClr val="FFFFFF"/>
                          </a:solidFill>
                        </a:rPr>
                        <a:t>ISO 9001</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800"/>
                      </a:pPr>
                      <a:r>
                        <a:rPr sz="1400" dirty="0">
                          <a:solidFill>
                            <a:srgbClr val="FFFFFF"/>
                          </a:solidFill>
                        </a:rPr>
                        <a:t> 🌐</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dirty="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HITECH</a:t>
                      </a:r>
                    </a:p>
                  </a:txBody>
                  <a:tcPr marL="0" marR="0" marT="0" marB="0" anchor="ctr" horzOverflow="overflow">
                    <a:lnL w="12700">
                      <a:noFill/>
                      <a:miter lim="400000"/>
                    </a:lnL>
                    <a:lnR w="12700">
                      <a:miter lim="400000"/>
                    </a:lnR>
                    <a:lnT w="12700">
                      <a:miter lim="400000"/>
                    </a:lnT>
                    <a:lnB w="12700">
                      <a:miter lim="400000"/>
                    </a:lnB>
                    <a:noFill/>
                  </a:tcPr>
                </a:tc>
                <a:tc>
                  <a:txBody>
                    <a:bodyPr/>
                    <a:lstStyle/>
                    <a:p>
                      <a:pPr algn="ctr">
                        <a:lnSpc>
                          <a:spcPct val="115000"/>
                        </a:lnSpc>
                        <a:defRPr sz="1800"/>
                      </a:pPr>
                      <a:r>
                        <a:rPr sz="1400">
                          <a:solidFill>
                            <a:srgbClr val="FFFFFF"/>
                          </a:solidFill>
                        </a:rPr>
                        <a:t> 🌐</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FISMA</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800"/>
                      </a:pPr>
                      <a:r>
                        <a:rPr sz="1400">
                          <a:solidFill>
                            <a:srgbClr val="FFFFFF"/>
                          </a:solidFill>
                        </a:rPr>
                        <a:t> 🇺🇸</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8"/>
                  </a:ext>
                </a:extLst>
              </a:tr>
              <a:tr h="297533">
                <a:tc>
                  <a:txBody>
                    <a:bodyPr/>
                    <a:lstStyle/>
                    <a:p>
                      <a:pPr algn="l">
                        <a:lnSpc>
                          <a:spcPct val="115000"/>
                        </a:lnSpc>
                        <a:defRPr sz="1800"/>
                      </a:pPr>
                      <a:r>
                        <a:rPr sz="1400">
                          <a:solidFill>
                            <a:srgbClr val="FFFFFF"/>
                          </a:solidFill>
                        </a:rPr>
                        <a:t>ISO 27001</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800"/>
                      </a:pPr>
                      <a:r>
                        <a:rPr sz="1400">
                          <a:solidFill>
                            <a:srgbClr val="FFFFFF"/>
                          </a:solidFill>
                        </a:rPr>
                        <a:t> 🌐</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dirty="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IRS 1075</a:t>
                      </a:r>
                    </a:p>
                  </a:txBody>
                  <a:tcPr marL="0" marR="0" marT="0" marB="0" anchor="ctr" horzOverflow="overflow">
                    <a:lnL w="12700">
                      <a:noFill/>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G-Cloud</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800"/>
                      </a:pPr>
                      <a:r>
                        <a:rPr sz="1400">
                          <a:solidFill>
                            <a:srgbClr val="FFFFFF"/>
                          </a:solidFill>
                        </a:rPr>
                        <a:t> 🇬🇧</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9"/>
                  </a:ext>
                </a:extLst>
              </a:tr>
              <a:tr h="297533">
                <a:tc>
                  <a:txBody>
                    <a:bodyPr/>
                    <a:lstStyle/>
                    <a:p>
                      <a:pPr algn="l">
                        <a:lnSpc>
                          <a:spcPct val="115000"/>
                        </a:lnSpc>
                        <a:defRPr sz="1800"/>
                      </a:pPr>
                      <a:r>
                        <a:rPr sz="1400">
                          <a:solidFill>
                            <a:srgbClr val="FFFFFF"/>
                          </a:solidFill>
                        </a:rPr>
                        <a:t>ISO 27017</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800"/>
                      </a:pPr>
                      <a:r>
                        <a:rPr sz="1400">
                          <a:solidFill>
                            <a:srgbClr val="FFFFFF"/>
                          </a:solidFill>
                        </a:rPr>
                        <a:t> 🌐</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dirty="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ITAR</a:t>
                      </a:r>
                    </a:p>
                  </a:txBody>
                  <a:tcPr marL="0" marR="0" marT="0" marB="0" anchor="ctr" horzOverflow="overflow">
                    <a:lnL w="12700">
                      <a:noFill/>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GxP (US FDA CFR 21 Part 11)</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10"/>
                  </a:ext>
                </a:extLst>
              </a:tr>
              <a:tr h="297533">
                <a:tc>
                  <a:txBody>
                    <a:bodyPr/>
                    <a:lstStyle/>
                    <a:p>
                      <a:pPr algn="l">
                        <a:lnSpc>
                          <a:spcPct val="50000"/>
                        </a:lnSpc>
                        <a:defRPr sz="1800"/>
                      </a:pPr>
                      <a:r>
                        <a:rPr sz="1400">
                          <a:solidFill>
                            <a:srgbClr val="FFFFFF"/>
                          </a:solidFill>
                        </a:rPr>
                        <a:t>ISO 27018</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50000"/>
                        </a:lnSpc>
                        <a:defRPr sz="1800"/>
                      </a:pPr>
                      <a:r>
                        <a:rPr sz="1400">
                          <a:solidFill>
                            <a:srgbClr val="FFFFFF"/>
                          </a:solidFill>
                        </a:rPr>
                        <a:t> 🌐</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50000"/>
                        </a:lnSpc>
                        <a:defRPr sz="1300">
                          <a:solidFill>
                            <a:schemeClr val="accent1"/>
                          </a:solidFill>
                        </a:defRPr>
                      </a:pPr>
                      <a:r>
                        <a:rPr sz="1400" dirty="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My Number Act</a:t>
                      </a:r>
                    </a:p>
                  </a:txBody>
                  <a:tcPr marL="0" marR="0" marT="0" marB="0" anchor="ctr" horzOverflow="overflow">
                    <a:lnL w="12700">
                      <a:noFill/>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50000"/>
                        </a:lnSpc>
                        <a:defRPr sz="1800"/>
                      </a:pPr>
                      <a:r>
                        <a:rPr sz="1400">
                          <a:solidFill>
                            <a:srgbClr val="FFFFFF"/>
                          </a:solidFill>
                        </a:rPr>
                        <a:t>ICREA</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50000"/>
                        </a:lnSpc>
                        <a:defRPr sz="1800"/>
                      </a:pPr>
                      <a:r>
                        <a:rPr sz="1400">
                          <a:solidFill>
                            <a:srgbClr val="FFFFFF"/>
                          </a:solidFill>
                        </a:rPr>
                        <a:t>  🌐</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50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11"/>
                  </a:ext>
                </a:extLst>
              </a:tr>
              <a:tr h="297533">
                <a:tc>
                  <a:txBody>
                    <a:bodyPr/>
                    <a:lstStyle/>
                    <a:p>
                      <a:pPr algn="l">
                        <a:lnSpc>
                          <a:spcPct val="115000"/>
                        </a:lnSpc>
                        <a:defRPr sz="1800"/>
                      </a:pPr>
                      <a:r>
                        <a:rPr sz="1400">
                          <a:solidFill>
                            <a:srgbClr val="FFFFFF"/>
                          </a:solidFill>
                        </a:rPr>
                        <a:t>K-ISMS</a:t>
                      </a:r>
                    </a:p>
                  </a:txBody>
                  <a:tcPr marL="0" marR="0" marT="0" marB="0" anchor="ctr" horzOverflow="overflow">
                    <a:lnL w="12700">
                      <a:miter lim="400000"/>
                    </a:lnL>
                    <a:lnR w="12700">
                      <a:miter lim="400000"/>
                    </a:lnR>
                    <a:lnT w="12700">
                      <a:miter lim="400000"/>
                    </a:lnT>
                    <a:lnB w="12700">
                      <a:miter lim="400000"/>
                    </a:lnB>
                    <a:noFill/>
                  </a:tcPr>
                </a:tc>
                <a:tc>
                  <a:txBody>
                    <a:bodyPr/>
                    <a:lstStyle/>
                    <a:p>
                      <a:pPr algn="ctr">
                        <a:defRPr sz="1400">
                          <a:solidFill>
                            <a:srgbClr val="FFFFFF"/>
                          </a:solidFill>
                        </a:defRPr>
                      </a:pPr>
                      <a:r>
                        <a:rPr sz="16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dirty="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50000"/>
                        </a:lnSpc>
                        <a:defRPr sz="1800"/>
                      </a:pPr>
                      <a:r>
                        <a:rPr sz="1400">
                          <a:solidFill>
                            <a:srgbClr val="FFFFFF"/>
                          </a:solidFill>
                        </a:rPr>
                        <a:t>UK DPA - 1988</a:t>
                      </a:r>
                    </a:p>
                  </a:txBody>
                  <a:tcPr marL="0" marR="0" marT="0" marB="0" anchor="ctr" horzOverflow="overflow">
                    <a:lnL w="12700">
                      <a:noFill/>
                      <a:miter lim="400000"/>
                    </a:lnL>
                    <a:lnR w="12700">
                      <a:miter lim="400000"/>
                    </a:lnR>
                    <a:lnT w="12700">
                      <a:miter lim="400000"/>
                    </a:lnT>
                    <a:lnB w="12700">
                      <a:miter lim="400000"/>
                    </a:lnB>
                    <a:noFill/>
                  </a:tcPr>
                </a:tc>
                <a:tc>
                  <a:txBody>
                    <a:bodyPr/>
                    <a:lstStyle/>
                    <a:p>
                      <a:pPr algn="ctr">
                        <a:lnSpc>
                          <a:spcPct val="50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50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IT Grundschutz</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800"/>
                      </a:pPr>
                      <a:r>
                        <a:rPr sz="1400">
                          <a:solidFill>
                            <a:srgbClr val="FFFFFF"/>
                          </a:solidFill>
                        </a:rPr>
                        <a:t> 🇩🇪</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12"/>
                  </a:ext>
                </a:extLst>
              </a:tr>
              <a:tr h="297533">
                <a:tc>
                  <a:txBody>
                    <a:bodyPr/>
                    <a:lstStyle/>
                    <a:p>
                      <a:pPr algn="l">
                        <a:lnSpc>
                          <a:spcPct val="115000"/>
                        </a:lnSpc>
                        <a:defRPr sz="1800"/>
                      </a:pPr>
                      <a:r>
                        <a:rPr sz="1400">
                          <a:solidFill>
                            <a:srgbClr val="FFFFFF"/>
                          </a:solidFill>
                        </a:rPr>
                        <a:t>MTCS </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dirty="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VPAT/Section 508</a:t>
                      </a:r>
                    </a:p>
                  </a:txBody>
                  <a:tcPr marL="0" marR="0" marT="0" marB="0" anchor="ctr" horzOverflow="overflow">
                    <a:lnL w="12700">
                      <a:noFill/>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MITA 3.0 (US Medicaid)</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13"/>
                  </a:ext>
                </a:extLst>
              </a:tr>
              <a:tr h="297533">
                <a:tc>
                  <a:txBody>
                    <a:bodyPr/>
                    <a:lstStyle/>
                    <a:p>
                      <a:pPr algn="l">
                        <a:lnSpc>
                          <a:spcPct val="115000"/>
                        </a:lnSpc>
                        <a:defRPr sz="1800"/>
                      </a:pPr>
                      <a:r>
                        <a:rPr sz="1400">
                          <a:solidFill>
                            <a:srgbClr val="FFFFFF"/>
                          </a:solidFill>
                        </a:rPr>
                        <a:t>PCI DSS Level 1</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50000"/>
                        </a:lnSpc>
                        <a:defRPr sz="1800"/>
                      </a:pPr>
                      <a:r>
                        <a:rPr sz="1400">
                          <a:solidFill>
                            <a:srgbClr val="FFFFFF"/>
                          </a:solidFill>
                        </a:rPr>
                        <a:t> 🌐</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dirty="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Data Protection Directive</a:t>
                      </a:r>
                    </a:p>
                  </a:txBody>
                  <a:tcPr marL="0" marR="0" marT="0" marB="0" anchor="ctr" horzOverflow="overflow">
                    <a:lnL w="12700">
                      <a:noFill/>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MPAA</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14"/>
                  </a:ext>
                </a:extLst>
              </a:tr>
              <a:tr h="231343">
                <a:tc>
                  <a:txBody>
                    <a:bodyPr/>
                    <a:lstStyle/>
                    <a:p>
                      <a:pPr algn="l">
                        <a:lnSpc>
                          <a:spcPct val="115000"/>
                        </a:lnSpc>
                        <a:defRPr sz="1800"/>
                      </a:pPr>
                      <a:r>
                        <a:rPr sz="1400" dirty="0">
                          <a:solidFill>
                            <a:srgbClr val="FFFFFF"/>
                          </a:solidFill>
                        </a:rPr>
                        <a:t>SEC Rule 17-a-4(f)</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dirty="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Privacy Act [Australia]</a:t>
                      </a:r>
                    </a:p>
                  </a:txBody>
                  <a:tcPr marL="0" marR="0" marT="0" marB="0" anchor="ctr" horzOverflow="overflow">
                    <a:lnL w="12700">
                      <a:noFill/>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NIST</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15"/>
                  </a:ext>
                </a:extLst>
              </a:tr>
              <a:tr h="297533">
                <a:tc>
                  <a:txBody>
                    <a:bodyPr/>
                    <a:lstStyle/>
                    <a:p>
                      <a:pPr algn="l">
                        <a:lnSpc>
                          <a:spcPct val="115000"/>
                        </a:lnSpc>
                        <a:defRPr sz="1800"/>
                      </a:pPr>
                      <a:r>
                        <a:rPr sz="1400">
                          <a:solidFill>
                            <a:srgbClr val="FFFFFF"/>
                          </a:solidFill>
                        </a:rPr>
                        <a:t>SOC 1, SOC 2, SOC 3</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dirty="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Privacy Act [New Zealand]</a:t>
                      </a:r>
                    </a:p>
                  </a:txBody>
                  <a:tcPr marL="0" marR="0" marT="0" marB="0" anchor="ctr" horzOverflow="overflow">
                    <a:lnL w="12700">
                      <a:noFill/>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PHR</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16"/>
                  </a:ext>
                </a:extLst>
              </a:tr>
              <a:tr h="297533">
                <a:tc>
                  <a:txBody>
                    <a:bodyPr/>
                    <a:lstStyle/>
                    <a:p>
                      <a:pPr algn="l">
                        <a:lnSpc>
                          <a:spcPct val="115000"/>
                        </a:lnSpc>
                        <a:defRPr sz="1300">
                          <a:solidFill>
                            <a:srgbClr val="FFFFFF"/>
                          </a:solidFill>
                        </a:defRPr>
                      </a:pPr>
                      <a:endParaRPr sz="1400"/>
                    </a:p>
                  </a:txBody>
                  <a:tcPr marL="0" marR="0" marT="0" marB="0" anchor="ctr" horzOverflow="overflow">
                    <a:lnL w="12700">
                      <a:miter lim="400000"/>
                    </a:lnL>
                    <a:lnR w="12700">
                      <a:miter lim="400000"/>
                    </a:lnR>
                    <a:lnT w="12700">
                      <a:noFill/>
                      <a:miter lim="400000"/>
                    </a:lnT>
                    <a:lnB w="12700">
                      <a:miter lim="400000"/>
                    </a:lnB>
                    <a:noFill/>
                  </a:tcPr>
                </a:tc>
                <a:tc>
                  <a:txBody>
                    <a:bodyPr/>
                    <a:lstStyle/>
                    <a:p>
                      <a:pPr algn="l">
                        <a:lnSpc>
                          <a:spcPct val="115000"/>
                        </a:lnSpc>
                        <a:defRPr sz="1800"/>
                      </a:pPr>
                      <a:r>
                        <a:rPr sz="1400">
                          <a:solidFill>
                            <a:srgbClr val="FFFFFF"/>
                          </a:solidFill>
                        </a:rPr>
                        <a:t> </a:t>
                      </a:r>
                    </a:p>
                  </a:txBody>
                  <a:tcPr marL="0" marR="0" marT="0" marB="0" anchor="ctr" horzOverflow="overflow">
                    <a:lnL w="12700">
                      <a:miter lim="400000"/>
                    </a:lnL>
                    <a:lnR w="12700">
                      <a:miter lim="400000"/>
                    </a:lnR>
                    <a:lnT w="12700">
                      <a:noFill/>
                      <a:miter lim="400000"/>
                    </a:lnT>
                    <a:lnB w="12700">
                      <a:miter lim="400000"/>
                    </a:lnB>
                    <a:noFill/>
                  </a:tcPr>
                </a:tc>
                <a:tc>
                  <a:txBody>
                    <a:bodyPr/>
                    <a:lstStyle/>
                    <a:p>
                      <a:pPr algn="l" defTabSz="914400">
                        <a:lnSpc>
                          <a:spcPct val="115000"/>
                        </a:lnSpc>
                        <a:defRPr sz="1300">
                          <a:solidFill>
                            <a:schemeClr val="accent1"/>
                          </a:solidFill>
                        </a:defRPr>
                      </a:pPr>
                      <a:endParaRPr sz="1400"/>
                    </a:p>
                  </a:txBody>
                  <a:tcPr marL="0" marR="0" marT="0" marB="0" anchor="ctr" horzOverflow="overflow">
                    <a:lnL w="12700">
                      <a:miter lim="400000"/>
                    </a:lnL>
                    <a:lnR w="12700">
                      <a:miter lim="400000"/>
                    </a:lnR>
                    <a:lnT w="12700">
                      <a:noFill/>
                      <a:miter lim="400000"/>
                    </a:lnT>
                    <a:lnB w="12700">
                      <a:miter lim="400000"/>
                    </a:lnB>
                    <a:noFill/>
                  </a:tcPr>
                </a:tc>
                <a:tc>
                  <a:txBody>
                    <a:bodyPr/>
                    <a:lstStyle/>
                    <a:p>
                      <a:pPr algn="l">
                        <a:lnSpc>
                          <a:spcPct val="115000"/>
                        </a:lnSpc>
                        <a:defRPr sz="1800"/>
                      </a:pPr>
                      <a:r>
                        <a:rPr sz="1400">
                          <a:solidFill>
                            <a:srgbClr val="FFFFFF"/>
                          </a:solidFill>
                        </a:rPr>
                        <a:t>PDPA—2010 [Malaysia]</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Uptime Institute Tiers</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800"/>
                      </a:pPr>
                      <a:r>
                        <a:rPr sz="1400">
                          <a:solidFill>
                            <a:srgbClr val="FFFFFF"/>
                          </a:solidFill>
                        </a:rPr>
                        <a:t> 🌐</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17"/>
                  </a:ext>
                </a:extLst>
              </a:tr>
              <a:tr h="297533">
                <a:tc>
                  <a:txBody>
                    <a:bodyPr/>
                    <a:lstStyle/>
                    <a:p>
                      <a:pPr algn="l">
                        <a:lnSpc>
                          <a:spcPct val="115000"/>
                        </a:lnSpc>
                        <a:defRPr sz="1300">
                          <a:solidFill>
                            <a:srgbClr val="FFFFFF"/>
                          </a:solidFill>
                        </a:defRPr>
                      </a:pPr>
                      <a:endParaRPr sz="1400"/>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 </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endParaRPr sz="1400"/>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PDPA—2012 [Singapore]</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Cloud Security Principles</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18"/>
                  </a:ext>
                </a:extLst>
              </a:tr>
              <a:tr h="297533">
                <a:tc>
                  <a:txBody>
                    <a:bodyPr/>
                    <a:lstStyle/>
                    <a:p>
                      <a:pPr algn="l">
                        <a:lnSpc>
                          <a:spcPct val="115000"/>
                        </a:lnSpc>
                        <a:defRPr sz="1300">
                          <a:solidFill>
                            <a:srgbClr val="FFFFFF"/>
                          </a:solidFill>
                        </a:defRPr>
                      </a:pPr>
                      <a:endParaRPr sz="1400"/>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 </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300">
                          <a:solidFill>
                            <a:srgbClr val="FFFFFF"/>
                          </a:solidFill>
                        </a:defRPr>
                      </a:pPr>
                      <a:endParaRPr sz="1400"/>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PIPEDA [Canada]</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defRPr sz="1300">
                          <a:solidFill>
                            <a:srgbClr val="FFFFFF"/>
                          </a:solidFill>
                        </a:defRPr>
                      </a:pPr>
                      <a:endParaRPr sz="1400"/>
                    </a:p>
                  </a:txBody>
                  <a:tcPr marL="0" marR="0" marT="0" marB="0" anchor="ctr" horzOverflow="overflow">
                    <a:lnL w="12700">
                      <a:miter lim="400000"/>
                    </a:lnL>
                    <a:lnR w="12700">
                      <a:miter lim="400000"/>
                    </a:lnR>
                    <a:lnT w="12700">
                      <a:miter lim="400000"/>
                    </a:lnT>
                    <a:lnB w="12700">
                      <a:miter lim="400000"/>
                    </a:lnB>
                    <a:noFill/>
                  </a:tcPr>
                </a:tc>
                <a:tc>
                  <a:txBody>
                    <a:bodyPr/>
                    <a:lstStyle/>
                    <a:p>
                      <a:pPr algn="l">
                        <a:defRPr sz="1300">
                          <a:solidFill>
                            <a:srgbClr val="FFFFFF"/>
                          </a:solidFill>
                        </a:defRPr>
                      </a:pPr>
                      <a:endParaRPr sz="1400"/>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endParaRPr sz="1400"/>
                    </a:p>
                  </a:txBody>
                  <a:tcPr marL="0" marR="0" marT="0" marB="0" anchor="ctr"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19"/>
                  </a:ext>
                </a:extLst>
              </a:tr>
              <a:tr h="297533">
                <a:tc gridSpan="2">
                  <a:txBody>
                    <a:bodyPr/>
                    <a:lstStyle/>
                    <a:p>
                      <a:pPr algn="l">
                        <a:lnSpc>
                          <a:spcPct val="115000"/>
                        </a:lnSpc>
                        <a:defRPr sz="1300">
                          <a:solidFill>
                            <a:srgbClr val="FFFFFF"/>
                          </a:solidFill>
                        </a:defRPr>
                      </a:pPr>
                      <a:r>
                        <a:rPr sz="1400">
                          <a:latin typeface="+mj-lt"/>
                          <a:ea typeface="+mj-ea"/>
                          <a:cs typeface="+mj-cs"/>
                          <a:sym typeface="Helvetica"/>
                        </a:rPr>
                        <a:t>🌐 </a:t>
                      </a:r>
                      <a:r>
                        <a:rPr sz="1400"/>
                        <a:t>= industry or global standard</a:t>
                      </a:r>
                    </a:p>
                  </a:txBody>
                  <a:tcPr marL="0" marR="0" marT="0" marB="0" anchor="ctr" horzOverflow="overflow">
                    <a:lnL w="12700">
                      <a:miter lim="400000"/>
                    </a:lnL>
                    <a:lnR w="12700">
                      <a:miter lim="400000"/>
                    </a:lnR>
                    <a:lnT w="12700">
                      <a:miter lim="400000"/>
                    </a:lnT>
                    <a:lnB w="12700">
                      <a:miter lim="400000"/>
                    </a:lnB>
                    <a:noFill/>
                  </a:tcPr>
                </a:tc>
                <a:tc hMerge="1">
                  <a:txBody>
                    <a:bodyPr/>
                    <a:lstStyle/>
                    <a:p>
                      <a:endParaRPr lang="en-US"/>
                    </a:p>
                  </a:txBody>
                  <a:tcPr/>
                </a:tc>
                <a:tc>
                  <a:txBody>
                    <a:bodyPr/>
                    <a:lstStyle/>
                    <a:p>
                      <a:pPr algn="l">
                        <a:lnSpc>
                          <a:spcPct val="115000"/>
                        </a:lnSpc>
                        <a:defRPr sz="1300">
                          <a:solidFill>
                            <a:srgbClr val="FFFFFF"/>
                          </a:solidFill>
                        </a:defRPr>
                      </a:pPr>
                      <a:endParaRPr sz="1400"/>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Spanish DPA Authorization</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 </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 </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endParaRPr sz="1400"/>
                    </a:p>
                  </a:txBody>
                  <a:tcPr marL="0" marR="0" marT="0" marB="0" anchor="ctr"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20"/>
                  </a:ext>
                </a:extLst>
              </a:tr>
              <a:tr h="297533">
                <a:tc gridSpan="2">
                  <a:txBody>
                    <a:bodyPr/>
                    <a:lstStyle/>
                    <a:p>
                      <a:pPr algn="l">
                        <a:lnSpc>
                          <a:spcPct val="115000"/>
                        </a:lnSpc>
                        <a:defRPr sz="1300">
                          <a:solidFill>
                            <a:srgbClr val="FFFFFF"/>
                          </a:solidFill>
                        </a:defRPr>
                      </a:pPr>
                      <a:endParaRPr sz="1400"/>
                    </a:p>
                  </a:txBody>
                  <a:tcPr marL="0" marR="0" marT="0" marB="0" anchor="ctr" horzOverflow="overflow">
                    <a:lnL w="12700">
                      <a:miter lim="400000"/>
                    </a:lnL>
                    <a:lnR w="12700">
                      <a:miter lim="400000"/>
                    </a:lnR>
                    <a:lnT w="12700">
                      <a:miter lim="400000"/>
                    </a:lnT>
                    <a:lnB w="12700">
                      <a:miter lim="400000"/>
                    </a:lnB>
                    <a:noFill/>
                  </a:tcPr>
                </a:tc>
                <a:tc hMerge="1">
                  <a:txBody>
                    <a:bodyPr/>
                    <a:lstStyle/>
                    <a:p>
                      <a:endParaRPr lang="en-US"/>
                    </a:p>
                  </a:txBody>
                  <a:tcPr/>
                </a:tc>
                <a:tc>
                  <a:txBody>
                    <a:bodyPr/>
                    <a:lstStyle/>
                    <a:p>
                      <a:pPr algn="l">
                        <a:lnSpc>
                          <a:spcPct val="115000"/>
                        </a:lnSpc>
                        <a:defRPr sz="1300">
                          <a:solidFill>
                            <a:srgbClr val="FFFFFF"/>
                          </a:solidFill>
                        </a:defRPr>
                      </a:pPr>
                      <a:endParaRPr sz="1400"/>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400">
                          <a:solidFill>
                            <a:srgbClr val="FFFFFF"/>
                          </a:solidFill>
                        </a:rPr>
                        <a:t>Spanish DPA Authorization</a:t>
                      </a:r>
                    </a:p>
                  </a:txBody>
                  <a:tcPr marL="0" marR="0" marT="0" marB="0" anchor="ctr" horzOverflow="overflow">
                    <a:lnL w="12700">
                      <a:miter lim="400000"/>
                    </a:lnL>
                    <a:lnR w="12700">
                      <a:miter lim="400000"/>
                    </a:lnR>
                    <a:lnT w="12700">
                      <a:miter lim="400000"/>
                    </a:lnT>
                    <a:lnB w="12700">
                      <a:miter lim="400000"/>
                    </a:lnB>
                    <a:noFill/>
                  </a:tcPr>
                </a:tc>
                <a:tc>
                  <a:txBody>
                    <a:bodyPr/>
                    <a:lstStyle/>
                    <a:p>
                      <a:pPr algn="ctr">
                        <a:lnSpc>
                          <a:spcPct val="115000"/>
                        </a:lnSpc>
                        <a:defRPr sz="1300">
                          <a:solidFill>
                            <a:srgbClr val="FFFFFF"/>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r>
                        <a:rPr sz="1400">
                          <a:latin typeface="+mj-lt"/>
                          <a:ea typeface="+mj-ea"/>
                          <a:cs typeface="+mj-cs"/>
                          <a:sym typeface="Helvetica"/>
                        </a:rPr>
                        <a:t>✔</a:t>
                      </a:r>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300">
                          <a:solidFill>
                            <a:srgbClr val="FFFFFF"/>
                          </a:solidFill>
                        </a:defRPr>
                      </a:pPr>
                      <a:endParaRPr sz="1400"/>
                    </a:p>
                  </a:txBody>
                  <a:tcPr marL="0" marR="0" marT="0" marB="0" anchor="ctr" horzOverflow="overflow">
                    <a:lnL w="12700">
                      <a:miter lim="400000"/>
                    </a:lnL>
                    <a:lnR w="12700">
                      <a:miter lim="400000"/>
                    </a:lnR>
                    <a:lnT w="12700">
                      <a:miter lim="400000"/>
                    </a:lnT>
                    <a:lnB w="12700">
                      <a:miter lim="400000"/>
                    </a:lnB>
                    <a:noFill/>
                  </a:tcPr>
                </a:tc>
                <a:tc>
                  <a:txBody>
                    <a:bodyPr/>
                    <a:lstStyle/>
                    <a:p>
                      <a:pPr algn="l">
                        <a:lnSpc>
                          <a:spcPct val="115000"/>
                        </a:lnSpc>
                        <a:defRPr sz="1300">
                          <a:solidFill>
                            <a:srgbClr val="FFFFFF"/>
                          </a:solidFill>
                        </a:defRPr>
                      </a:pPr>
                      <a:endParaRPr sz="1400"/>
                    </a:p>
                  </a:txBody>
                  <a:tcPr marL="0" marR="0" marT="0" marB="0" anchor="ctr" horzOverflow="overflow">
                    <a:lnL w="12700">
                      <a:miter lim="400000"/>
                    </a:lnL>
                    <a:lnR w="12700">
                      <a:miter lim="400000"/>
                    </a:lnR>
                    <a:lnT w="12700">
                      <a:miter lim="400000"/>
                    </a:lnT>
                    <a:lnB w="12700">
                      <a:miter lim="400000"/>
                    </a:lnB>
                    <a:noFill/>
                  </a:tcPr>
                </a:tc>
                <a:tc>
                  <a:txBody>
                    <a:bodyPr/>
                    <a:lstStyle/>
                    <a:p>
                      <a:pPr algn="l" defTabSz="914400">
                        <a:lnSpc>
                          <a:spcPct val="115000"/>
                        </a:lnSpc>
                        <a:defRPr sz="1300">
                          <a:solidFill>
                            <a:schemeClr val="accent1"/>
                          </a:solidFill>
                        </a:defRPr>
                      </a:pPr>
                      <a:endParaRPr sz="1400" dirty="0"/>
                    </a:p>
                  </a:txBody>
                  <a:tcPr marL="0" marR="0" marT="0" marB="0" anchor="ctr"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21"/>
                  </a:ext>
                </a:extLst>
              </a:tr>
            </a:tbl>
          </a:graphicData>
        </a:graphic>
      </p:graphicFrame>
      <p:sp>
        <p:nvSpPr>
          <p:cNvPr id="6" name="Title 5"/>
          <p:cNvSpPr>
            <a:spLocks noGrp="1"/>
          </p:cNvSpPr>
          <p:nvPr>
            <p:ph type="title"/>
          </p:nvPr>
        </p:nvSpPr>
        <p:spPr/>
        <p:txBody>
          <a:bodyPr/>
          <a:lstStyle/>
          <a:p>
            <a:r>
              <a:rPr lang="en-US" b="0" kern="0" dirty="0">
                <a:solidFill>
                  <a:srgbClr val="FFFFFF"/>
                </a:solidFill>
                <a:latin typeface="Amazon Ember"/>
                <a:ea typeface="Amazon Ember"/>
                <a:cs typeface="Amazon Ember"/>
                <a:sym typeface="Amazon Ember"/>
              </a:rPr>
              <a:t>Inherit global security and compliance controls </a:t>
            </a:r>
            <a:br>
              <a:rPr lang="en-US" b="0" kern="0" dirty="0">
                <a:solidFill>
                  <a:srgbClr val="FFFFFF"/>
                </a:solidFill>
                <a:latin typeface="Amazon Ember"/>
                <a:ea typeface="Amazon Ember"/>
                <a:cs typeface="Amazon Ember"/>
                <a:sym typeface="Amazon Ember"/>
              </a:rPr>
            </a:br>
            <a:endParaRPr lang="en-US" dirty="0"/>
          </a:p>
        </p:txBody>
      </p:sp>
      <p:pic>
        <p:nvPicPr>
          <p:cNvPr id="2" name="Picture 1">
            <a:extLst>
              <a:ext uri="{FF2B5EF4-FFF2-40B4-BE49-F238E27FC236}">
                <a16:creationId xmlns:a16="http://schemas.microsoft.com/office/drawing/2014/main" id="{F38060F6-1130-DB47-B3AB-FE77587D225D}"/>
              </a:ext>
            </a:extLst>
          </p:cNvPr>
          <p:cNvPicPr>
            <a:picLocks noChangeAspect="1"/>
          </p:cNvPicPr>
          <p:nvPr/>
        </p:nvPicPr>
        <p:blipFill>
          <a:blip r:embed="rId4"/>
          <a:stretch>
            <a:fillRect/>
          </a:stretch>
        </p:blipFill>
        <p:spPr>
          <a:xfrm>
            <a:off x="0" y="0"/>
            <a:ext cx="14630400" cy="8229600"/>
          </a:xfrm>
          <a:prstGeom prst="rect">
            <a:avLst/>
          </a:prstGeom>
        </p:spPr>
      </p:pic>
    </p:spTree>
    <p:extLst>
      <p:ext uri="{BB962C8B-B14F-4D97-AF65-F5344CB8AC3E}">
        <p14:creationId xmlns:p14="http://schemas.microsoft.com/office/powerpoint/2010/main" val="500846480"/>
      </p:ext>
    </p:extLst>
  </p:cSld>
  <p:clrMapOvr>
    <a:masterClrMapping/>
  </p:clrMapOvr>
</p:sld>
</file>

<file path=ppt/theme/theme1.xml><?xml version="1.0" encoding="utf-8"?>
<a:theme xmlns:a="http://schemas.openxmlformats.org/drawingml/2006/main" name="DeckTemplate-AWS">
  <a:themeElements>
    <a:clrScheme name="Custom 14">
      <a:dk1>
        <a:srgbClr val="002D43"/>
      </a:dk1>
      <a:lt1>
        <a:srgbClr val="FFFFFF"/>
      </a:lt1>
      <a:dk2>
        <a:srgbClr val="232F3E"/>
      </a:dk2>
      <a:lt2>
        <a:srgbClr val="FFFFFF"/>
      </a:lt2>
      <a:accent1>
        <a:srgbClr val="FF9900"/>
      </a:accent1>
      <a:accent2>
        <a:srgbClr val="00A0C8"/>
      </a:accent2>
      <a:accent3>
        <a:srgbClr val="007DBC"/>
      </a:accent3>
      <a:accent4>
        <a:srgbClr val="69AE35"/>
      </a:accent4>
      <a:accent5>
        <a:srgbClr val="1D8900"/>
      </a:accent5>
      <a:accent6>
        <a:srgbClr val="FF5745"/>
      </a:accent6>
      <a:hlink>
        <a:srgbClr val="00E0EA"/>
      </a:hlink>
      <a:folHlink>
        <a:srgbClr val="00A0C8"/>
      </a:folHlink>
    </a:clrScheme>
    <a:fontScheme name="Test">
      <a:majorFont>
        <a:latin typeface="Amazon Ember"/>
        <a:ea typeface=""/>
        <a:cs typeface=""/>
      </a:majorFont>
      <a:minorFont>
        <a:latin typeface="Amazon Embe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2900" dirty="0" err="1" smtClean="0">
            <a:latin typeface="Amazon Ember" panose="020B0603020204020204" pitchFamily="34" charset="0"/>
            <a:ea typeface="Amazon Ember" panose="020B0603020204020204" pitchFamily="34" charset="0"/>
            <a:cs typeface="Amazon Ember" panose="020B0603020204020204" pitchFamily="34" charset="0"/>
          </a:defRPr>
        </a:defPPr>
      </a:lstStyle>
    </a:tx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2.xml><?xml version="1.0" encoding="utf-8"?>
<ds:datastoreItem xmlns:ds="http://schemas.openxmlformats.org/officeDocument/2006/customXml" ds:itemID="{C597C89A-FD0C-431E-81F6-90225B937683}">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DeckTemplate_AWS</Template>
  <TotalTime>45270</TotalTime>
  <Words>5196</Words>
  <Application>Microsoft Macintosh PowerPoint</Application>
  <PresentationFormat>Custom</PresentationFormat>
  <Paragraphs>573</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Amazon Ember</vt:lpstr>
      <vt:lpstr>Amazon Ember Cd RC</vt:lpstr>
      <vt:lpstr>Amazon Ember Cd RC Regular</vt:lpstr>
      <vt:lpstr>Amazon Ember Light</vt:lpstr>
      <vt:lpstr>Amazon Ember Regular</vt:lpstr>
      <vt:lpstr>Arial</vt:lpstr>
      <vt:lpstr>Calibri</vt:lpstr>
      <vt:lpstr>Helvetica</vt:lpstr>
      <vt:lpstr>DeckTemplate-AWS</vt:lpstr>
      <vt:lpstr>PowerPoint Presentation</vt:lpstr>
      <vt:lpstr>Agenda</vt:lpstr>
      <vt:lpstr>PowerPoint Presentation</vt:lpstr>
      <vt:lpstr>Why do customers choose AWS? </vt:lpstr>
      <vt:lpstr>Industry leaders are building on AWS </vt:lpstr>
      <vt:lpstr>PowerPoint Presentation</vt:lpstr>
      <vt:lpstr>Broad and Deep Functionality</vt:lpstr>
      <vt:lpstr>Share your security responsibility with AWS</vt:lpstr>
      <vt:lpstr>Inherit global security and compliance controls  </vt:lpstr>
      <vt:lpstr>An Expansive Ecosystem</vt:lpstr>
      <vt:lpstr>Getting started in your cloud journey </vt:lpstr>
      <vt:lpstr>Next steps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315</cp:revision>
  <dcterms:created xsi:type="dcterms:W3CDTF">2016-06-17T18:22:10Z</dcterms:created>
  <dcterms:modified xsi:type="dcterms:W3CDTF">2020-11-10T19:15:50Z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