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62" r:id="rId5"/>
    <p:sldId id="261" r:id="rId6"/>
    <p:sldId id="263" r:id="rId7"/>
    <p:sldId id="259" r:id="rId8"/>
    <p:sldId id="260" r:id="rId9"/>
    <p:sldId id="277" r:id="rId10"/>
    <p:sldId id="267" r:id="rId11"/>
    <p:sldId id="269" r:id="rId12"/>
    <p:sldId id="270" r:id="rId13"/>
    <p:sldId id="265" r:id="rId14"/>
    <p:sldId id="266" r:id="rId15"/>
    <p:sldId id="268" r:id="rId16"/>
    <p:sldId id="271" r:id="rId17"/>
    <p:sldId id="272" r:id="rId18"/>
    <p:sldId id="27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7" d="100"/>
          <a:sy n="117" d="100"/>
        </p:scale>
        <p:origin x="246" y="96"/>
      </p:cViewPr>
      <p:guideLst>
        <p:guide orient="horz" pos="55"/>
        <p:guide pos="1231"/>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7904665" y="61196"/>
            <a:ext cx="692443" cy="692443"/>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9275"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62682" y="2113293"/>
            <a:ext cx="4246880" cy="706755"/>
          </a:xfrm>
          <a:prstGeom prst="rect">
            <a:avLst/>
          </a:prstGeom>
          <a:noFill/>
        </p:spPr>
        <p:txBody>
          <a:bodyPr wrap="none" rtlCol="0">
            <a:spAutoFit/>
          </a:bodyPr>
          <a:lstStyle/>
          <a:p>
            <a:r>
              <a:rPr lang="zh-CN" altLang="en-US" sz="4000" dirty="0">
                <a:solidFill>
                  <a:schemeClr val="accent1"/>
                </a:solidFill>
              </a:rPr>
              <a:t>毕业设计开题报告</a:t>
            </a:r>
            <a:endParaRPr lang="zh-CN" altLang="en-US" sz="4000" dirty="0">
              <a:solidFill>
                <a:schemeClr val="accent1"/>
              </a:solidFill>
            </a:endParaRPr>
          </a:p>
        </p:txBody>
      </p:sp>
      <p:grpSp>
        <p:nvGrpSpPr>
          <p:cNvPr id="27" name="组合 26"/>
          <p:cNvGrpSpPr/>
          <p:nvPr/>
        </p:nvGrpSpPr>
        <p:grpSpPr>
          <a:xfrm>
            <a:off x="3848640" y="6200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p:cNvSpPr txBox="1"/>
          <p:nvPr/>
        </p:nvSpPr>
        <p:spPr>
          <a:xfrm>
            <a:off x="2687584" y="3976187"/>
            <a:ext cx="3771265" cy="306705"/>
          </a:xfrm>
          <a:prstGeom prst="rect">
            <a:avLst/>
          </a:prstGeom>
          <a:noFill/>
        </p:spPr>
        <p:txBody>
          <a:bodyPr wrap="none" rtlCol="0">
            <a:spAutoFit/>
          </a:bodyPr>
          <a:lstStyle/>
          <a:p>
            <a:r>
              <a:rPr lang="zh-CN" altLang="en-US" sz="1400" dirty="0">
                <a:solidFill>
                  <a:schemeClr val="accent1"/>
                </a:solidFill>
              </a:rPr>
              <a:t>汇报人</a:t>
            </a:r>
            <a:r>
              <a:rPr lang="zh-CN" altLang="en-US" sz="1400" dirty="0" smtClean="0">
                <a:solidFill>
                  <a:schemeClr val="accent1"/>
                </a:solidFill>
              </a:rPr>
              <a:t>：</a:t>
            </a:r>
            <a:r>
              <a:rPr lang="zh-CN" sz="1400" dirty="0">
                <a:solidFill>
                  <a:schemeClr val="accent1"/>
                </a:solidFill>
              </a:rPr>
              <a:t>隋世璇</a:t>
            </a:r>
            <a:r>
              <a:rPr lang="zh-CN" altLang="en-US" sz="1400" dirty="0" smtClean="0">
                <a:solidFill>
                  <a:schemeClr val="accent1"/>
                </a:solidFill>
              </a:rPr>
              <a:t>     </a:t>
            </a:r>
            <a:r>
              <a:rPr lang="zh-CN" altLang="en-US" sz="1400" dirty="0">
                <a:solidFill>
                  <a:schemeClr val="accent1"/>
                </a:solidFill>
              </a:rPr>
              <a:t>汇报时间：</a:t>
            </a:r>
            <a:r>
              <a:rPr lang="en-US" altLang="zh-CN" sz="1400" dirty="0">
                <a:solidFill>
                  <a:schemeClr val="accent1"/>
                </a:solidFill>
              </a:rPr>
              <a:t>2019</a:t>
            </a:r>
            <a:r>
              <a:rPr lang="zh-CN" altLang="en-US" sz="1400" dirty="0">
                <a:solidFill>
                  <a:schemeClr val="accent1"/>
                </a:solidFill>
              </a:rPr>
              <a:t>年</a:t>
            </a:r>
            <a:r>
              <a:rPr lang="en-US" altLang="zh-CN" sz="1400" dirty="0">
                <a:solidFill>
                  <a:schemeClr val="accent1"/>
                </a:solidFill>
              </a:rPr>
              <a:t>11</a:t>
            </a:r>
            <a:r>
              <a:rPr lang="zh-CN" altLang="en-US" sz="1400" dirty="0">
                <a:solidFill>
                  <a:schemeClr val="accent1"/>
                </a:solidFill>
              </a:rPr>
              <a:t>月</a:t>
            </a:r>
            <a:r>
              <a:rPr lang="en-US" altLang="zh-CN" sz="1400" dirty="0">
                <a:solidFill>
                  <a:schemeClr val="accent1"/>
                </a:solidFill>
              </a:rPr>
              <a:t>17</a:t>
            </a:r>
            <a:r>
              <a:rPr lang="zh-CN" altLang="en-US" sz="1400" dirty="0">
                <a:solidFill>
                  <a:schemeClr val="accent1"/>
                </a:solidFill>
              </a:rPr>
              <a:t>日</a:t>
            </a:r>
            <a:endParaRPr lang="zh-CN" altLang="en-US" sz="1400" dirty="0">
              <a:solidFill>
                <a:schemeClr val="accent1"/>
              </a:solidFill>
            </a:endParaRPr>
          </a:p>
        </p:txBody>
      </p:sp>
      <p:sp>
        <p:nvSpPr>
          <p:cNvPr id="22" name="文本框 21"/>
          <p:cNvSpPr txBox="1"/>
          <p:nvPr/>
        </p:nvSpPr>
        <p:spPr>
          <a:xfrm>
            <a:off x="3029397" y="3362988"/>
            <a:ext cx="3188335" cy="306705"/>
          </a:xfrm>
          <a:prstGeom prst="rect">
            <a:avLst/>
          </a:prstGeom>
          <a:noFill/>
        </p:spPr>
        <p:txBody>
          <a:bodyPr wrap="none" rtlCol="0">
            <a:spAutoFit/>
          </a:bodyPr>
          <a:lstStyle/>
          <a:p>
            <a:pPr algn="l"/>
            <a:r>
              <a:rPr lang="zh-CN" altLang="en-US" sz="1400" noProof="0">
                <a:ln>
                  <a:noFill/>
                </a:ln>
                <a:solidFill>
                  <a:srgbClr val="222B34"/>
                </a:solidFill>
                <a:effectLst/>
                <a:uLnTx/>
                <a:uFillTx/>
                <a:latin typeface="Calibri Light" panose="020F0302020204030204"/>
                <a:ea typeface="微软雅黑" panose="020B0503020204020204" charset="-122"/>
                <a:sym typeface="+mn-ea"/>
              </a:rPr>
              <a:t>内蒙古师范大学</a:t>
            </a:r>
            <a:r>
              <a:rPr lang="en-US" altLang="zh-CN" sz="1400" noProof="0">
                <a:ln>
                  <a:noFill/>
                </a:ln>
                <a:solidFill>
                  <a:srgbClr val="222B34"/>
                </a:solidFill>
                <a:effectLst/>
                <a:uLnTx/>
                <a:uFillTx/>
                <a:latin typeface="Calibri Light" panose="020F0302020204030204"/>
                <a:ea typeface="微软雅黑" panose="020B0503020204020204" charset="-122"/>
                <a:sym typeface="+mn-ea"/>
              </a:rPr>
              <a:t>—</a:t>
            </a:r>
            <a:r>
              <a:rPr lang="zh-CN" altLang="en-US" sz="1400" noProof="0">
                <a:ln>
                  <a:noFill/>
                </a:ln>
                <a:solidFill>
                  <a:srgbClr val="222B34"/>
                </a:solidFill>
                <a:effectLst/>
                <a:uLnTx/>
                <a:uFillTx/>
                <a:latin typeface="Calibri Light" panose="020F0302020204030204"/>
                <a:ea typeface="微软雅黑" panose="020B0503020204020204" charset="-122"/>
                <a:sym typeface="+mn-ea"/>
              </a:rPr>
              <a:t>计算机科学技术学院</a:t>
            </a:r>
            <a:endParaRPr lang="zh-CN" altLang="en-US" sz="1400">
              <a:solidFill>
                <a:schemeClr val="accent1"/>
              </a:solidFill>
            </a:endParaRPr>
          </a:p>
        </p:txBody>
      </p:sp>
      <p:sp>
        <p:nvSpPr>
          <p:cNvPr id="2" name="文本框 1"/>
          <p:cNvSpPr txBox="1"/>
          <p:nvPr/>
        </p:nvSpPr>
        <p:spPr>
          <a:xfrm>
            <a:off x="1637665" y="2820035"/>
            <a:ext cx="6163310" cy="368300"/>
          </a:xfrm>
          <a:prstGeom prst="rect">
            <a:avLst/>
          </a:prstGeom>
          <a:noFill/>
        </p:spPr>
        <p:txBody>
          <a:bodyPr wrap="square" rtlCol="0">
            <a:spAutoFit/>
          </a:bodyPr>
          <a:p>
            <a:r>
              <a:rPr lang="zh-CN" altLang="en-US"/>
              <a:t>题目：呼和浩特香格里拉大酒店无线网络的研究与规划设计</a:t>
            </a:r>
            <a:endParaRPr lang="zh-CN" altLang="en-US"/>
          </a:p>
        </p:txBody>
      </p:sp>
      <p:sp>
        <p:nvSpPr>
          <p:cNvPr id="3" name="文本框 2"/>
          <p:cNvSpPr txBox="1"/>
          <p:nvPr/>
        </p:nvSpPr>
        <p:spPr>
          <a:xfrm>
            <a:off x="2753360" y="3669665"/>
            <a:ext cx="3635375" cy="306705"/>
          </a:xfrm>
          <a:prstGeom prst="rect">
            <a:avLst/>
          </a:prstGeom>
          <a:noFill/>
        </p:spPr>
        <p:txBody>
          <a:bodyPr wrap="square" rtlCol="0">
            <a:spAutoFit/>
          </a:bodyPr>
          <a:p>
            <a:r>
              <a:rPr lang="zh-CN" sz="1400" dirty="0">
                <a:solidFill>
                  <a:schemeClr val="accent1"/>
                </a:solidFill>
              </a:rPr>
              <a:t>学校指导老师：柳林 企业指导老师：张耀星</a:t>
            </a:r>
            <a:endParaRPr lang="zh-CN" sz="1400"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08833"/>
            <a:ext cx="2031325" cy="646331"/>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研究分析</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085528" y="2431161"/>
            <a:ext cx="2719655"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Research Analysis</a:t>
            </a:r>
            <a:endParaRPr lang="en-US" altLang="zh-CN" sz="2400" kern="100">
              <a:solidFill>
                <a:schemeClr val="accent1"/>
              </a:solidFill>
              <a:latin typeface="+mj-lt"/>
              <a:cs typeface="Times New Roman" panose="02020603050405020304" pitchFamily="18" charset="0"/>
            </a:endParaRPr>
          </a:p>
        </p:txBody>
      </p:sp>
      <p:grpSp>
        <p:nvGrpSpPr>
          <p:cNvPr id="31" name="Group 13"/>
          <p:cNvGrpSpPr>
            <a:grpSpLocks noChangeAspect="1"/>
          </p:cNvGrpSpPr>
          <p:nvPr/>
        </p:nvGrpSpPr>
        <p:grpSpPr bwMode="auto">
          <a:xfrm>
            <a:off x="3193349" y="3077492"/>
            <a:ext cx="246137" cy="245552"/>
            <a:chOff x="3665" y="2074"/>
            <a:chExt cx="421" cy="420"/>
          </a:xfrm>
          <a:solidFill>
            <a:schemeClr val="accent1"/>
          </a:solidFill>
        </p:grpSpPr>
        <p:sp>
          <p:nvSpPr>
            <p:cNvPr id="3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矩形 33"/>
          <p:cNvSpPr/>
          <p:nvPr/>
        </p:nvSpPr>
        <p:spPr>
          <a:xfrm>
            <a:off x="3384529" y="3015425"/>
            <a:ext cx="1107996" cy="369332"/>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研究条件</a:t>
            </a:r>
            <a:endParaRPr lang="zh-CN" altLang="en-US" kern="100">
              <a:solidFill>
                <a:schemeClr val="accent1"/>
              </a:solidFill>
              <a:latin typeface="+mn-ea"/>
              <a:cs typeface="Times New Roman" panose="02020603050405020304" pitchFamily="18" charset="0"/>
            </a:endParaRPr>
          </a:p>
        </p:txBody>
      </p:sp>
      <p:grpSp>
        <p:nvGrpSpPr>
          <p:cNvPr id="35" name="Group 13"/>
          <p:cNvGrpSpPr>
            <a:grpSpLocks noChangeAspect="1"/>
          </p:cNvGrpSpPr>
          <p:nvPr/>
        </p:nvGrpSpPr>
        <p:grpSpPr bwMode="auto">
          <a:xfrm>
            <a:off x="4512164" y="3077492"/>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4703344" y="3015425"/>
            <a:ext cx="1800493" cy="369332"/>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可能存在的问题</a:t>
            </a:r>
            <a:endParaRPr lang="en-US" altLang="zh-CN" kern="100">
              <a:solidFill>
                <a:schemeClr val="accent1"/>
              </a:solidFill>
              <a:latin typeface="+mn-ea"/>
              <a:cs typeface="Times New Roman" panose="02020603050405020304" pitchFamily="18" charset="0"/>
            </a:endParaRPr>
          </a:p>
        </p:txBody>
      </p:sp>
      <p:grpSp>
        <p:nvGrpSpPr>
          <p:cNvPr id="14" name="组合 13"/>
          <p:cNvGrpSpPr/>
          <p:nvPr/>
        </p:nvGrpSpPr>
        <p:grpSpPr>
          <a:xfrm>
            <a:off x="1548407" y="207584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210588"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研究条件</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529586"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Condition</a:t>
            </a:r>
            <a:endParaRPr lang="en-US" altLang="zh-CN" sz="1200" kern="100">
              <a:solidFill>
                <a:schemeClr val="accent1"/>
              </a:solidFill>
              <a:latin typeface="+mj-lt"/>
              <a:cs typeface="Times New Roman" panose="02020603050405020304" pitchFamily="18" charset="0"/>
            </a:endParaRPr>
          </a:p>
        </p:txBody>
      </p:sp>
      <p:sp>
        <p:nvSpPr>
          <p:cNvPr id="25" name="椭圆 24"/>
          <p:cNvSpPr/>
          <p:nvPr/>
        </p:nvSpPr>
        <p:spPr>
          <a:xfrm>
            <a:off x="90811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3878746"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703744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p:cNvSpPr/>
          <p:nvPr/>
        </p:nvSpPr>
        <p:spPr>
          <a:xfrm>
            <a:off x="720805" y="3049057"/>
            <a:ext cx="1757212" cy="307777"/>
          </a:xfrm>
          <a:prstGeom prst="rect">
            <a:avLst/>
          </a:prstGeom>
        </p:spPr>
        <p:txBody>
          <a:bodyPr wrap="none">
            <a:spAutoFit/>
          </a:bodyPr>
          <a:lstStyle/>
          <a:p>
            <a:pPr algn="ctr">
              <a:spcAft>
                <a:spcPts val="0"/>
              </a:spcAft>
            </a:pPr>
            <a:r>
              <a:rPr lang="en-US" altLang="zh-CN" sz="1400" kern="100">
                <a:solidFill>
                  <a:schemeClr val="accent1"/>
                </a:solidFill>
                <a:latin typeface="+mj-lt"/>
                <a:cs typeface="Times New Roman" panose="02020603050405020304" pitchFamily="18" charset="0"/>
              </a:rPr>
              <a:t>Research Condition</a:t>
            </a:r>
            <a:endParaRPr lang="en-US" altLang="zh-CN" sz="1400" kern="100">
              <a:solidFill>
                <a:schemeClr val="accent1"/>
              </a:solidFill>
              <a:latin typeface="+mj-lt"/>
              <a:cs typeface="Times New Roman" panose="02020603050405020304" pitchFamily="18" charset="0"/>
            </a:endParaRPr>
          </a:p>
        </p:txBody>
      </p:sp>
      <p:sp>
        <p:nvSpPr>
          <p:cNvPr id="29" name="矩形 28"/>
          <p:cNvSpPr/>
          <p:nvPr/>
        </p:nvSpPr>
        <p:spPr>
          <a:xfrm>
            <a:off x="446800" y="3356834"/>
            <a:ext cx="2305221" cy="570865"/>
          </a:xfrm>
          <a:prstGeom prst="rect">
            <a:avLst/>
          </a:prstGeom>
        </p:spPr>
        <p:txBody>
          <a:bodyPr wrap="square">
            <a:spAutoFit/>
          </a:bodyPr>
          <a:lstStyle/>
          <a:p>
            <a:pPr algn="ctr">
              <a:lnSpc>
                <a:spcPct val="130000"/>
              </a:lnSpc>
              <a:spcBef>
                <a:spcPts val="600"/>
              </a:spcBef>
            </a:pPr>
            <a:r>
              <a:rPr lang="zh-CN" altLang="en-US" sz="1200">
                <a:solidFill>
                  <a:schemeClr val="tx1">
                    <a:lumMod val="85000"/>
                    <a:lumOff val="15000"/>
                  </a:schemeClr>
                </a:solidFill>
              </a:rPr>
              <a:t>可以随时去呼和浩特香格里拉大酒店进行实地考察</a:t>
            </a:r>
            <a:endParaRPr lang="zh-CN" altLang="en-US" sz="1200">
              <a:solidFill>
                <a:schemeClr val="tx1">
                  <a:lumMod val="85000"/>
                  <a:lumOff val="15000"/>
                </a:schemeClr>
              </a:solidFill>
            </a:endParaRPr>
          </a:p>
        </p:txBody>
      </p:sp>
      <p:sp>
        <p:nvSpPr>
          <p:cNvPr id="30" name="矩形 29"/>
          <p:cNvSpPr/>
          <p:nvPr/>
        </p:nvSpPr>
        <p:spPr>
          <a:xfrm>
            <a:off x="3693394" y="3049057"/>
            <a:ext cx="1757212" cy="307777"/>
          </a:xfrm>
          <a:prstGeom prst="rect">
            <a:avLst/>
          </a:prstGeom>
        </p:spPr>
        <p:txBody>
          <a:bodyPr wrap="none">
            <a:spAutoFit/>
          </a:bodyPr>
          <a:lstStyle/>
          <a:p>
            <a:pPr algn="ctr">
              <a:spcAft>
                <a:spcPts val="0"/>
              </a:spcAft>
            </a:pPr>
            <a:r>
              <a:rPr lang="en-US" altLang="zh-CN" sz="1400" kern="100">
                <a:solidFill>
                  <a:schemeClr val="accent1"/>
                </a:solidFill>
                <a:latin typeface="+mj-lt"/>
                <a:cs typeface="Times New Roman" panose="02020603050405020304" pitchFamily="18" charset="0"/>
              </a:rPr>
              <a:t>Research Condition</a:t>
            </a:r>
            <a:endParaRPr lang="en-US" altLang="zh-CN" sz="1400" kern="100">
              <a:solidFill>
                <a:schemeClr val="accent1"/>
              </a:solidFill>
              <a:latin typeface="+mj-lt"/>
              <a:cs typeface="Times New Roman" panose="02020603050405020304" pitchFamily="18" charset="0"/>
            </a:endParaRPr>
          </a:p>
        </p:txBody>
      </p:sp>
      <p:sp>
        <p:nvSpPr>
          <p:cNvPr id="31" name="矩形 30"/>
          <p:cNvSpPr/>
          <p:nvPr/>
        </p:nvSpPr>
        <p:spPr>
          <a:xfrm>
            <a:off x="3419389" y="3356834"/>
            <a:ext cx="2305221" cy="1204595"/>
          </a:xfrm>
          <a:prstGeom prst="rect">
            <a:avLst/>
          </a:prstGeom>
        </p:spPr>
        <p:txBody>
          <a:bodyPr wrap="square">
            <a:spAutoFit/>
          </a:bodyPr>
          <a:lstStyle/>
          <a:p>
            <a:pPr algn="ctr">
              <a:lnSpc>
                <a:spcPct val="130000"/>
              </a:lnSpc>
              <a:spcBef>
                <a:spcPts val="600"/>
              </a:spcBef>
            </a:pPr>
            <a:r>
              <a:rPr lang="zh-CN" altLang="en-US" sz="1200">
                <a:solidFill>
                  <a:schemeClr val="tx1">
                    <a:lumMod val="85000"/>
                    <a:lumOff val="15000"/>
                  </a:schemeClr>
                </a:solidFill>
              </a:rPr>
              <a:t>有一台笔记本电脑和</a:t>
            </a:r>
            <a:r>
              <a:rPr lang="en-US" altLang="zh-CN" sz="1200">
                <a:solidFill>
                  <a:schemeClr val="tx1">
                    <a:lumMod val="85000"/>
                    <a:lumOff val="15000"/>
                  </a:schemeClr>
                </a:solidFill>
              </a:rPr>
              <a:t>ensp</a:t>
            </a:r>
            <a:r>
              <a:rPr lang="zh-CN" altLang="en-US" sz="1200">
                <a:solidFill>
                  <a:schemeClr val="tx1">
                    <a:lumMod val="85000"/>
                    <a:lumOff val="15000"/>
                  </a:schemeClr>
                </a:solidFill>
              </a:rPr>
              <a:t>模拟器</a:t>
            </a:r>
            <a:endParaRPr lang="zh-CN" altLang="en-US" sz="1200">
              <a:solidFill>
                <a:schemeClr val="tx1">
                  <a:lumMod val="85000"/>
                  <a:lumOff val="15000"/>
                </a:schemeClr>
              </a:solidFill>
            </a:endParaRPr>
          </a:p>
          <a:p>
            <a:pPr algn="ctr">
              <a:lnSpc>
                <a:spcPct val="130000"/>
              </a:lnSpc>
              <a:spcBef>
                <a:spcPts val="600"/>
              </a:spcBef>
            </a:pPr>
            <a:r>
              <a:rPr lang="zh-CN" altLang="en-US" sz="1200">
                <a:solidFill>
                  <a:schemeClr val="tx1">
                    <a:lumMod val="85000"/>
                    <a:lumOff val="15000"/>
                  </a:schemeClr>
                </a:solidFill>
              </a:rPr>
              <a:t>可以上网查找资料</a:t>
            </a:r>
            <a:endParaRPr lang="zh-CN" altLang="en-US" sz="1200">
              <a:solidFill>
                <a:schemeClr val="tx1">
                  <a:lumMod val="85000"/>
                  <a:lumOff val="15000"/>
                </a:schemeClr>
              </a:solidFill>
            </a:endParaRPr>
          </a:p>
          <a:p>
            <a:pPr algn="ctr">
              <a:lnSpc>
                <a:spcPct val="130000"/>
              </a:lnSpc>
              <a:spcBef>
                <a:spcPts val="600"/>
              </a:spcBef>
            </a:pPr>
            <a:r>
              <a:rPr lang="zh-CN" altLang="en-US" sz="1200">
                <a:solidFill>
                  <a:schemeClr val="tx1">
                    <a:lumMod val="85000"/>
                    <a:lumOff val="15000"/>
                  </a:schemeClr>
                </a:solidFill>
              </a:rPr>
              <a:t>可以对实验环境以及最后的实验结果进行模拟</a:t>
            </a:r>
            <a:endParaRPr lang="zh-CN" altLang="en-US" sz="1200">
              <a:solidFill>
                <a:schemeClr val="tx1">
                  <a:lumMod val="85000"/>
                  <a:lumOff val="15000"/>
                </a:schemeClr>
              </a:solidFill>
            </a:endParaRPr>
          </a:p>
        </p:txBody>
      </p:sp>
      <p:sp>
        <p:nvSpPr>
          <p:cNvPr id="32" name="矩形 31"/>
          <p:cNvSpPr/>
          <p:nvPr/>
        </p:nvSpPr>
        <p:spPr>
          <a:xfrm>
            <a:off x="6852097" y="3049057"/>
            <a:ext cx="1757212" cy="307777"/>
          </a:xfrm>
          <a:prstGeom prst="rect">
            <a:avLst/>
          </a:prstGeom>
        </p:spPr>
        <p:txBody>
          <a:bodyPr wrap="none">
            <a:spAutoFit/>
          </a:bodyPr>
          <a:lstStyle/>
          <a:p>
            <a:pPr algn="ctr">
              <a:spcAft>
                <a:spcPts val="0"/>
              </a:spcAft>
            </a:pPr>
            <a:r>
              <a:rPr lang="en-US" altLang="zh-CN" sz="1400" kern="100">
                <a:solidFill>
                  <a:schemeClr val="accent1"/>
                </a:solidFill>
                <a:latin typeface="+mj-lt"/>
                <a:cs typeface="Times New Roman" panose="02020603050405020304" pitchFamily="18" charset="0"/>
              </a:rPr>
              <a:t>Research Condition</a:t>
            </a:r>
            <a:endParaRPr lang="en-US" altLang="zh-CN" sz="1400" kern="100">
              <a:solidFill>
                <a:schemeClr val="accent1"/>
              </a:solidFill>
              <a:latin typeface="+mj-lt"/>
              <a:cs typeface="Times New Roman" panose="02020603050405020304" pitchFamily="18" charset="0"/>
            </a:endParaRPr>
          </a:p>
        </p:txBody>
      </p:sp>
      <p:sp>
        <p:nvSpPr>
          <p:cNvPr id="33" name="矩形 32"/>
          <p:cNvSpPr/>
          <p:nvPr/>
        </p:nvSpPr>
        <p:spPr>
          <a:xfrm>
            <a:off x="6578092" y="3356834"/>
            <a:ext cx="2305221" cy="887730"/>
          </a:xfrm>
          <a:prstGeom prst="rect">
            <a:avLst/>
          </a:prstGeom>
        </p:spPr>
        <p:txBody>
          <a:bodyPr wrap="square">
            <a:spAutoFit/>
          </a:bodyPr>
          <a:lstStyle/>
          <a:p>
            <a:pPr algn="ctr">
              <a:lnSpc>
                <a:spcPct val="130000"/>
              </a:lnSpc>
              <a:spcBef>
                <a:spcPts val="600"/>
              </a:spcBef>
            </a:pPr>
            <a:r>
              <a:rPr lang="zh-CN" altLang="en-US" sz="1200">
                <a:solidFill>
                  <a:schemeClr val="tx1">
                    <a:lumMod val="85000"/>
                    <a:lumOff val="15000"/>
                  </a:schemeClr>
                </a:solidFill>
              </a:rPr>
              <a:t>向毕业设计导师请教问题</a:t>
            </a:r>
            <a:endParaRPr lang="zh-CN" altLang="en-US" sz="1200">
              <a:solidFill>
                <a:schemeClr val="tx1">
                  <a:lumMod val="85000"/>
                  <a:lumOff val="15000"/>
                </a:schemeClr>
              </a:solidFill>
            </a:endParaRPr>
          </a:p>
          <a:p>
            <a:pPr algn="ctr">
              <a:lnSpc>
                <a:spcPct val="130000"/>
              </a:lnSpc>
              <a:spcBef>
                <a:spcPts val="600"/>
              </a:spcBef>
            </a:pPr>
            <a:r>
              <a:rPr lang="zh-CN" altLang="en-US" sz="1200">
                <a:solidFill>
                  <a:schemeClr val="tx1">
                    <a:lumMod val="85000"/>
                    <a:lumOff val="15000"/>
                  </a:schemeClr>
                </a:solidFill>
              </a:rPr>
              <a:t>可以参考华为官网：网络规划与设计方面的参考书</a:t>
            </a:r>
            <a:endParaRPr lang="zh-CN" altLang="en-US" sz="1200">
              <a:solidFill>
                <a:schemeClr val="tx1">
                  <a:lumMod val="85000"/>
                  <a:lumOff val="15000"/>
                </a:schemeClr>
              </a:solidFill>
            </a:endParaRPr>
          </a:p>
        </p:txBody>
      </p:sp>
      <p:grpSp>
        <p:nvGrpSpPr>
          <p:cNvPr id="14" name="Group 112"/>
          <p:cNvGrpSpPr/>
          <p:nvPr/>
        </p:nvGrpSpPr>
        <p:grpSpPr>
          <a:xfrm>
            <a:off x="4308930" y="1971606"/>
            <a:ext cx="526139" cy="492920"/>
            <a:chOff x="5368132" y="3540125"/>
            <a:chExt cx="465138" cy="435769"/>
          </a:xfrm>
          <a:solidFill>
            <a:sysClr val="window" lastClr="FFFFFF"/>
          </a:solidFill>
        </p:grpSpPr>
        <p:sp>
          <p:nvSpPr>
            <p:cNvPr id="1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17" name="AutoShape 112"/>
          <p:cNvSpPr/>
          <p:nvPr/>
        </p:nvSpPr>
        <p:spPr bwMode="auto">
          <a:xfrm>
            <a:off x="7467427" y="1954792"/>
            <a:ext cx="526550" cy="52654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18" name="组合 17"/>
          <p:cNvGrpSpPr/>
          <p:nvPr/>
        </p:nvGrpSpPr>
        <p:grpSpPr>
          <a:xfrm>
            <a:off x="1418943" y="1954997"/>
            <a:ext cx="360935" cy="526139"/>
            <a:chOff x="2528974" y="2863357"/>
            <a:chExt cx="246811" cy="359779"/>
          </a:xfrm>
          <a:solidFill>
            <a:sysClr val="window" lastClr="FFFFFF"/>
          </a:solidFill>
        </p:grpSpPr>
        <p:sp>
          <p:nvSpPr>
            <p:cNvPr id="19"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980029"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可能存在的问题</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45424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Possible Problems</a:t>
            </a:r>
            <a:endParaRPr lang="en-US" altLang="zh-CN" sz="1200" kern="100">
              <a:solidFill>
                <a:schemeClr val="accent1"/>
              </a:solidFill>
              <a:latin typeface="+mj-lt"/>
              <a:cs typeface="Times New Roman" panose="02020603050405020304" pitchFamily="18" charset="0"/>
            </a:endParaRPr>
          </a:p>
        </p:txBody>
      </p:sp>
      <p:sp>
        <p:nvSpPr>
          <p:cNvPr id="37" name="矩形 36"/>
          <p:cNvSpPr/>
          <p:nvPr/>
        </p:nvSpPr>
        <p:spPr>
          <a:xfrm>
            <a:off x="575769" y="1527236"/>
            <a:ext cx="6325998" cy="647700"/>
          </a:xfrm>
          <a:prstGeom prst="rect">
            <a:avLst/>
          </a:prstGeom>
        </p:spPr>
        <p:txBody>
          <a:bodyPr wrap="square">
            <a:spAutoFit/>
          </a:bodyPr>
          <a:lstStyle/>
          <a:p>
            <a:pPr>
              <a:lnSpc>
                <a:spcPct val="130000"/>
              </a:lnSpc>
              <a:spcBef>
                <a:spcPts val="600"/>
              </a:spcBef>
            </a:pPr>
            <a:r>
              <a:rPr lang="zh-CN" altLang="en-US" sz="1200">
                <a:solidFill>
                  <a:schemeClr val="tx1">
                    <a:lumMod val="85000"/>
                    <a:lumOff val="15000"/>
                  </a:schemeClr>
                </a:solidFill>
              </a:rPr>
              <a:t>问题一：</a:t>
            </a:r>
            <a:r>
              <a:rPr lang="en-US" altLang="zh-CN" sz="1200">
                <a:solidFill>
                  <a:schemeClr val="tx1">
                    <a:lumMod val="85000"/>
                    <a:lumOff val="15000"/>
                  </a:schemeClr>
                </a:solidFill>
              </a:rPr>
              <a:t>在配置设备时，可能会因为理论知识的不足而产生问题</a:t>
            </a:r>
            <a:endParaRPr lang="en-US" altLang="zh-CN" sz="1200">
              <a:solidFill>
                <a:schemeClr val="tx1">
                  <a:lumMod val="85000"/>
                  <a:lumOff val="15000"/>
                </a:schemeClr>
              </a:solidFill>
            </a:endParaRPr>
          </a:p>
          <a:p>
            <a:pPr>
              <a:lnSpc>
                <a:spcPct val="130000"/>
              </a:lnSpc>
              <a:spcBef>
                <a:spcPts val="600"/>
              </a:spcBef>
            </a:pPr>
            <a:r>
              <a:rPr lang="zh-CN" altLang="en-US" sz="1200">
                <a:solidFill>
                  <a:schemeClr val="tx1">
                    <a:lumMod val="85000"/>
                    <a:lumOff val="15000"/>
                  </a:schemeClr>
                </a:solidFill>
              </a:rPr>
              <a:t>解决措施：遇到不会的问题时，通过查阅资料和询问导师来掌握自己不会的知识。</a:t>
            </a:r>
            <a:endParaRPr lang="zh-CN" altLang="en-US" sz="1200">
              <a:solidFill>
                <a:schemeClr val="tx1">
                  <a:lumMod val="85000"/>
                  <a:lumOff val="15000"/>
                </a:schemeClr>
              </a:solidFill>
            </a:endParaRPr>
          </a:p>
        </p:txBody>
      </p:sp>
      <p:sp>
        <p:nvSpPr>
          <p:cNvPr id="6" name="矩形 5"/>
          <p:cNvSpPr/>
          <p:nvPr/>
        </p:nvSpPr>
        <p:spPr>
          <a:xfrm>
            <a:off x="388823" y="1361478"/>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6877" y="1127288"/>
            <a:ext cx="2363003" cy="40011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Possible Problem</a:t>
            </a:r>
            <a:endParaRPr lang="en-US" altLang="zh-CN" sz="2000" kern="100">
              <a:solidFill>
                <a:schemeClr val="bg1"/>
              </a:solidFill>
              <a:latin typeface="+mj-lt"/>
              <a:cs typeface="Times New Roman" panose="02020603050405020304" pitchFamily="18" charset="0"/>
            </a:endParaRPr>
          </a:p>
        </p:txBody>
      </p:sp>
      <p:sp>
        <p:nvSpPr>
          <p:cNvPr id="41" name="矩形 40"/>
          <p:cNvSpPr/>
          <p:nvPr/>
        </p:nvSpPr>
        <p:spPr>
          <a:xfrm>
            <a:off x="575769" y="2870998"/>
            <a:ext cx="6325998" cy="64770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问题二：在无线AP的选择上，没有办法直观地了解到哪款设备更加适合这个酒店。</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解决措施：通过去厂商的官网寻找设备的性能以及应用场景来解决这个问题</a:t>
            </a:r>
            <a:endParaRPr lang="en-US" altLang="zh-CN" sz="1200">
              <a:solidFill>
                <a:schemeClr val="tx1">
                  <a:lumMod val="85000"/>
                  <a:lumOff val="15000"/>
                </a:schemeClr>
              </a:solidFill>
            </a:endParaRPr>
          </a:p>
        </p:txBody>
      </p:sp>
      <p:sp>
        <p:nvSpPr>
          <p:cNvPr id="62" name="矩形 61"/>
          <p:cNvSpPr/>
          <p:nvPr/>
        </p:nvSpPr>
        <p:spPr>
          <a:xfrm>
            <a:off x="388823" y="2674125"/>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656877" y="2439935"/>
            <a:ext cx="2363003" cy="40011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Possible Problem</a:t>
            </a:r>
            <a:endParaRPr lang="en-US" altLang="zh-CN" sz="2000" kern="100">
              <a:solidFill>
                <a:schemeClr val="bg1"/>
              </a:solidFill>
              <a:latin typeface="+mj-lt"/>
              <a:cs typeface="Times New Roman" panose="02020603050405020304" pitchFamily="18" charset="0"/>
            </a:endParaRPr>
          </a:p>
        </p:txBody>
      </p:sp>
      <p:sp>
        <p:nvSpPr>
          <p:cNvPr id="64" name="矩形 63"/>
          <p:cNvSpPr/>
          <p:nvPr/>
        </p:nvSpPr>
        <p:spPr>
          <a:xfrm>
            <a:off x="575769" y="4169692"/>
            <a:ext cx="6325998" cy="64770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问题三：综合布线的时候只局限于拓扑图，没有顾忌到住户的感受</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解决措施：实地考察，选择对于住户最方便的布线方案，尽量</a:t>
            </a:r>
            <a:r>
              <a:rPr lang="zh-CN" altLang="en-US" sz="1200">
                <a:solidFill>
                  <a:schemeClr val="tx1">
                    <a:lumMod val="85000"/>
                    <a:lumOff val="15000"/>
                  </a:schemeClr>
                </a:solidFill>
              </a:rPr>
              <a:t>在布线时</a:t>
            </a:r>
            <a:r>
              <a:rPr lang="en-US" altLang="zh-CN" sz="1200">
                <a:solidFill>
                  <a:schemeClr val="tx1">
                    <a:lumMod val="85000"/>
                    <a:lumOff val="15000"/>
                  </a:schemeClr>
                </a:solidFill>
              </a:rPr>
              <a:t>不影响到客户</a:t>
            </a:r>
            <a:endParaRPr lang="en-US" altLang="zh-CN" sz="1200">
              <a:solidFill>
                <a:schemeClr val="tx1">
                  <a:lumMod val="85000"/>
                  <a:lumOff val="15000"/>
                </a:schemeClr>
              </a:solidFill>
            </a:endParaRPr>
          </a:p>
        </p:txBody>
      </p:sp>
      <p:sp>
        <p:nvSpPr>
          <p:cNvPr id="65" name="矩形 64"/>
          <p:cNvSpPr/>
          <p:nvPr/>
        </p:nvSpPr>
        <p:spPr>
          <a:xfrm>
            <a:off x="388823" y="3972819"/>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56877" y="3738629"/>
            <a:ext cx="2363003" cy="40011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Possible Problem</a:t>
            </a:r>
            <a:endParaRPr lang="en-US" altLang="zh-CN" sz="2000" kern="100">
              <a:solidFill>
                <a:schemeClr val="bg1"/>
              </a:solidFill>
              <a:latin typeface="+mj-lt"/>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44264" y="2110758"/>
            <a:ext cx="2492990" cy="646331"/>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预期的结果</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144264" y="2733086"/>
            <a:ext cx="2581156"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Expected Results</a:t>
            </a:r>
            <a:endParaRPr lang="en-US" altLang="zh-CN" sz="2400" kern="100">
              <a:solidFill>
                <a:schemeClr val="accent1"/>
              </a:solidFill>
              <a:latin typeface="+mj-lt"/>
              <a:cs typeface="Times New Roman" panose="02020603050405020304" pitchFamily="18" charset="0"/>
            </a:endParaRPr>
          </a:p>
        </p:txBody>
      </p:sp>
      <p:sp>
        <p:nvSpPr>
          <p:cNvPr id="6" name="AutoShape 59"/>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092" y="376699"/>
            <a:ext cx="8647815" cy="2500426"/>
          </a:xfrm>
          <a:prstGeom prst="rect">
            <a:avLst/>
          </a:prstGeom>
        </p:spPr>
      </p:pic>
      <p:sp>
        <p:nvSpPr>
          <p:cNvPr id="3" name="矩形 2"/>
          <p:cNvSpPr/>
          <p:nvPr/>
        </p:nvSpPr>
        <p:spPr>
          <a:xfrm>
            <a:off x="388823" y="375240"/>
            <a:ext cx="1467068" cy="400110"/>
          </a:xfrm>
          <a:prstGeom prst="rect">
            <a:avLst/>
          </a:prstGeom>
        </p:spPr>
        <p:txBody>
          <a:bodyPr wrap="none">
            <a:spAutoFit/>
          </a:bodyPr>
          <a:lstStyle/>
          <a:p>
            <a:pPr>
              <a:spcAft>
                <a:spcPts val="0"/>
              </a:spcAft>
            </a:pPr>
            <a:r>
              <a:rPr lang="zh-CN" altLang="en-US" sz="2000" b="1" kern="100">
                <a:solidFill>
                  <a:schemeClr val="bg1"/>
                </a:solidFill>
                <a:latin typeface="+mn-ea"/>
                <a:cs typeface="Times New Roman" panose="02020603050405020304" pitchFamily="18" charset="0"/>
              </a:rPr>
              <a:t>预期的结果</a:t>
            </a:r>
            <a:endParaRPr lang="zh-CN" altLang="en-US" sz="2000" b="1" kern="100">
              <a:solidFill>
                <a:schemeClr val="bg1"/>
              </a:solidFill>
              <a:latin typeface="+mn-ea"/>
              <a:cs typeface="Times New Roman" panose="02020603050405020304" pitchFamily="18" charset="0"/>
            </a:endParaRPr>
          </a:p>
        </p:txBody>
      </p:sp>
      <p:sp>
        <p:nvSpPr>
          <p:cNvPr id="4" name="矩形 3"/>
          <p:cNvSpPr/>
          <p:nvPr/>
        </p:nvSpPr>
        <p:spPr>
          <a:xfrm>
            <a:off x="388823" y="742818"/>
            <a:ext cx="1378904" cy="276999"/>
          </a:xfrm>
          <a:prstGeom prst="rect">
            <a:avLst/>
          </a:prstGeom>
        </p:spPr>
        <p:txBody>
          <a:bodyPr wrap="none">
            <a:spAutoFit/>
          </a:bodyPr>
          <a:lstStyle/>
          <a:p>
            <a:pPr>
              <a:spcAft>
                <a:spcPts val="0"/>
              </a:spcAft>
            </a:pPr>
            <a:r>
              <a:rPr lang="en-US" altLang="zh-CN" sz="1200" kern="100">
                <a:solidFill>
                  <a:schemeClr val="bg1"/>
                </a:solidFill>
                <a:latin typeface="+mj-lt"/>
                <a:cs typeface="Times New Roman" panose="02020603050405020304" pitchFamily="18" charset="0"/>
              </a:rPr>
              <a:t>Expected Results</a:t>
            </a:r>
            <a:endParaRPr lang="en-US" altLang="zh-CN" sz="1200" kern="100">
              <a:solidFill>
                <a:schemeClr val="bg1"/>
              </a:solidFill>
              <a:latin typeface="+mj-lt"/>
              <a:cs typeface="Times New Roman" panose="02020603050405020304" pitchFamily="18" charset="0"/>
            </a:endParaRPr>
          </a:p>
        </p:txBody>
      </p:sp>
      <p:sp>
        <p:nvSpPr>
          <p:cNvPr id="5" name="椭圆 4"/>
          <p:cNvSpPr/>
          <p:nvPr/>
        </p:nvSpPr>
        <p:spPr>
          <a:xfrm>
            <a:off x="819205" y="2033368"/>
            <a:ext cx="1210235" cy="121023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2923924" y="2033368"/>
            <a:ext cx="1210235" cy="121023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5028643" y="2033368"/>
            <a:ext cx="1210235" cy="121023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7133361" y="2033368"/>
            <a:ext cx="1210235" cy="121023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586105" y="3330575"/>
            <a:ext cx="7637145" cy="1060450"/>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构建香格里拉大酒店内部网络，包括前台、办公室、会议室</a:t>
            </a:r>
            <a:r>
              <a:rPr lang="zh-CN" altLang="en-US" sz="1050">
                <a:solidFill>
                  <a:schemeClr val="tx1">
                    <a:lumMod val="85000"/>
                    <a:lumOff val="15000"/>
                  </a:schemeClr>
                </a:solidFill>
              </a:rPr>
              <a:t>等等</a:t>
            </a:r>
            <a:r>
              <a:rPr lang="en-US" altLang="zh-CN" sz="1050">
                <a:solidFill>
                  <a:schemeClr val="tx1">
                    <a:lumMod val="85000"/>
                    <a:lumOff val="15000"/>
                  </a:schemeClr>
                </a:solidFill>
              </a:rPr>
              <a:t>。</a:t>
            </a:r>
            <a:endParaRPr lang="en-US" altLang="zh-CN" sz="1050">
              <a:solidFill>
                <a:schemeClr val="tx1">
                  <a:lumMod val="85000"/>
                  <a:lumOff val="15000"/>
                </a:schemeClr>
              </a:solidFill>
            </a:endParaRPr>
          </a:p>
          <a:p>
            <a:pPr algn="ctr">
              <a:lnSpc>
                <a:spcPct val="150000"/>
              </a:lnSpc>
            </a:pPr>
            <a:r>
              <a:rPr lang="en-US" altLang="zh-CN" sz="1050">
                <a:solidFill>
                  <a:schemeClr val="tx1">
                    <a:lumMod val="85000"/>
                    <a:lumOff val="15000"/>
                  </a:schemeClr>
                </a:solidFill>
              </a:rPr>
              <a:t>房客的入住信息可以有效的存储到服务器中。</a:t>
            </a:r>
            <a:endParaRPr lang="en-US" altLang="zh-CN" sz="1050">
              <a:solidFill>
                <a:schemeClr val="tx1">
                  <a:lumMod val="85000"/>
                  <a:lumOff val="15000"/>
                </a:schemeClr>
              </a:solidFill>
            </a:endParaRPr>
          </a:p>
          <a:p>
            <a:pPr algn="ctr">
              <a:lnSpc>
                <a:spcPct val="150000"/>
              </a:lnSpc>
            </a:pPr>
            <a:r>
              <a:rPr lang="zh-CN" altLang="en-US" sz="1050">
                <a:solidFill>
                  <a:schemeClr val="tx1">
                    <a:lumMod val="85000"/>
                    <a:lumOff val="15000"/>
                  </a:schemeClr>
                </a:solidFill>
              </a:rPr>
              <a:t>有线网络针对不同的住户有不同的带宽安排。</a:t>
            </a:r>
            <a:endParaRPr lang="en-US" altLang="zh-CN" sz="1050">
              <a:solidFill>
                <a:schemeClr val="tx1">
                  <a:lumMod val="85000"/>
                  <a:lumOff val="15000"/>
                </a:schemeClr>
              </a:solidFill>
            </a:endParaRPr>
          </a:p>
          <a:p>
            <a:pPr algn="ctr">
              <a:lnSpc>
                <a:spcPct val="150000"/>
              </a:lnSpc>
            </a:pPr>
            <a:r>
              <a:rPr lang="en-US" altLang="zh-CN" sz="1050">
                <a:solidFill>
                  <a:schemeClr val="tx1">
                    <a:lumMod val="85000"/>
                    <a:lumOff val="15000"/>
                  </a:schemeClr>
                </a:solidFill>
              </a:rPr>
              <a:t>酒店内体现无线网络，无线网络的有无与房客性质挂钩，例如普通房客没有无线网络，而酒店的会员</a:t>
            </a:r>
            <a:r>
              <a:rPr lang="zh-CN" altLang="en-US" sz="1050">
                <a:solidFill>
                  <a:schemeClr val="tx1">
                    <a:lumMod val="85000"/>
                    <a:lumOff val="15000"/>
                  </a:schemeClr>
                </a:solidFill>
              </a:rPr>
              <a:t>房间</a:t>
            </a:r>
            <a:r>
              <a:rPr lang="en-US" altLang="zh-CN" sz="1050">
                <a:solidFill>
                  <a:schemeClr val="tx1">
                    <a:lumMod val="85000"/>
                    <a:lumOff val="15000"/>
                  </a:schemeClr>
                </a:solidFill>
              </a:rPr>
              <a:t>可以使用无线网络。</a:t>
            </a:r>
            <a:endParaRPr lang="en-US" altLang="zh-CN" sz="1050">
              <a:solidFill>
                <a:schemeClr val="tx1">
                  <a:lumMod val="85000"/>
                  <a:lumOff val="15000"/>
                </a:schemeClr>
              </a:solidFill>
            </a:endParaRPr>
          </a:p>
        </p:txBody>
      </p:sp>
      <p:grpSp>
        <p:nvGrpSpPr>
          <p:cNvPr id="13" name="Group 21"/>
          <p:cNvGrpSpPr>
            <a:grpSpLocks noChangeAspect="1"/>
          </p:cNvGrpSpPr>
          <p:nvPr/>
        </p:nvGrpSpPr>
        <p:grpSpPr bwMode="auto">
          <a:xfrm>
            <a:off x="7488780" y="2428725"/>
            <a:ext cx="499397" cy="429628"/>
            <a:chOff x="4731" y="799"/>
            <a:chExt cx="272" cy="234"/>
          </a:xfrm>
          <a:solidFill>
            <a:schemeClr val="bg1"/>
          </a:solidFill>
        </p:grpSpPr>
        <p:sp>
          <p:nvSpPr>
            <p:cNvPr id="14" name="Freeform 22"/>
            <p:cNvSpPr>
              <a:spLocks noEditPoints="1"/>
            </p:cNvSpPr>
            <p:nvPr/>
          </p:nvSpPr>
          <p:spPr bwMode="auto">
            <a:xfrm>
              <a:off x="4809" y="950"/>
              <a:ext cx="95" cy="27"/>
            </a:xfrm>
            <a:custGeom>
              <a:avLst/>
              <a:gdLst>
                <a:gd name="T0" fmla="*/ 91 w 95"/>
                <a:gd name="T1" fmla="*/ 27 h 27"/>
                <a:gd name="T2" fmla="*/ 95 w 95"/>
                <a:gd name="T3" fmla="*/ 27 h 27"/>
                <a:gd name="T4" fmla="*/ 91 w 95"/>
                <a:gd name="T5" fmla="*/ 27 h 27"/>
                <a:gd name="T6" fmla="*/ 91 w 95"/>
                <a:gd name="T7" fmla="*/ 27 h 27"/>
                <a:gd name="T8" fmla="*/ 95 w 95"/>
                <a:gd name="T9" fmla="*/ 27 h 27"/>
                <a:gd name="T10" fmla="*/ 91 w 95"/>
                <a:gd name="T11" fmla="*/ 27 h 27"/>
                <a:gd name="T12" fmla="*/ 0 w 95"/>
                <a:gd name="T13" fmla="*/ 0 h 27"/>
                <a:gd name="T14" fmla="*/ 3 w 95"/>
                <a:gd name="T15" fmla="*/ 0 h 27"/>
                <a:gd name="T16" fmla="*/ 0 w 95"/>
                <a:gd name="T17" fmla="*/ 0 h 27"/>
                <a:gd name="T18" fmla="*/ 0 w 95"/>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7">
                  <a:moveTo>
                    <a:pt x="91" y="27"/>
                  </a:moveTo>
                  <a:lnTo>
                    <a:pt x="95" y="27"/>
                  </a:lnTo>
                  <a:lnTo>
                    <a:pt x="91" y="27"/>
                  </a:lnTo>
                  <a:close/>
                  <a:moveTo>
                    <a:pt x="91" y="27"/>
                  </a:moveTo>
                  <a:lnTo>
                    <a:pt x="95" y="27"/>
                  </a:lnTo>
                  <a:lnTo>
                    <a:pt x="91" y="27"/>
                  </a:lnTo>
                  <a:close/>
                  <a:moveTo>
                    <a:pt x="0" y="0"/>
                  </a:moveTo>
                  <a:lnTo>
                    <a:pt x="3"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3"/>
            <p:cNvSpPr>
              <a:spLocks noEditPoints="1"/>
            </p:cNvSpPr>
            <p:nvPr/>
          </p:nvSpPr>
          <p:spPr bwMode="auto">
            <a:xfrm>
              <a:off x="4731" y="799"/>
              <a:ext cx="272" cy="234"/>
            </a:xfrm>
            <a:custGeom>
              <a:avLst/>
              <a:gdLst>
                <a:gd name="T0" fmla="*/ 698 w 760"/>
                <a:gd name="T1" fmla="*/ 0 h 656"/>
                <a:gd name="T2" fmla="*/ 65 w 760"/>
                <a:gd name="T3" fmla="*/ 0 h 656"/>
                <a:gd name="T4" fmla="*/ 0 w 760"/>
                <a:gd name="T5" fmla="*/ 60 h 656"/>
                <a:gd name="T6" fmla="*/ 0 w 760"/>
                <a:gd name="T7" fmla="*/ 478 h 656"/>
                <a:gd name="T8" fmla="*/ 69 w 760"/>
                <a:gd name="T9" fmla="*/ 544 h 656"/>
                <a:gd name="T10" fmla="*/ 368 w 760"/>
                <a:gd name="T11" fmla="*/ 544 h 656"/>
                <a:gd name="T12" fmla="*/ 368 w 760"/>
                <a:gd name="T13" fmla="*/ 624 h 656"/>
                <a:gd name="T14" fmla="*/ 176 w 760"/>
                <a:gd name="T15" fmla="*/ 624 h 656"/>
                <a:gd name="T16" fmla="*/ 176 w 760"/>
                <a:gd name="T17" fmla="*/ 656 h 656"/>
                <a:gd name="T18" fmla="*/ 584 w 760"/>
                <a:gd name="T19" fmla="*/ 656 h 656"/>
                <a:gd name="T20" fmla="*/ 584 w 760"/>
                <a:gd name="T21" fmla="*/ 624 h 656"/>
                <a:gd name="T22" fmla="*/ 400 w 760"/>
                <a:gd name="T23" fmla="*/ 624 h 656"/>
                <a:gd name="T24" fmla="*/ 400 w 760"/>
                <a:gd name="T25" fmla="*/ 544 h 656"/>
                <a:gd name="T26" fmla="*/ 694 w 760"/>
                <a:gd name="T27" fmla="*/ 544 h 656"/>
                <a:gd name="T28" fmla="*/ 760 w 760"/>
                <a:gd name="T29" fmla="*/ 478 h 656"/>
                <a:gd name="T30" fmla="*/ 760 w 760"/>
                <a:gd name="T31" fmla="*/ 60 h 656"/>
                <a:gd name="T32" fmla="*/ 698 w 760"/>
                <a:gd name="T33" fmla="*/ 0 h 656"/>
                <a:gd name="T34" fmla="*/ 720 w 760"/>
                <a:gd name="T35" fmla="*/ 503 h 656"/>
                <a:gd name="T36" fmla="*/ 521 w 760"/>
                <a:gd name="T37" fmla="*/ 502 h 656"/>
                <a:gd name="T38" fmla="*/ 469 w 760"/>
                <a:gd name="T39" fmla="*/ 502 h 656"/>
                <a:gd name="T40" fmla="*/ 40 w 760"/>
                <a:gd name="T41" fmla="*/ 503 h 656"/>
                <a:gd name="T42" fmla="*/ 40 w 760"/>
                <a:gd name="T43" fmla="*/ 40 h 656"/>
                <a:gd name="T44" fmla="*/ 720 w 760"/>
                <a:gd name="T45" fmla="*/ 40 h 656"/>
                <a:gd name="T46" fmla="*/ 720 w 760"/>
                <a:gd name="T47" fmla="*/ 503 h 656"/>
                <a:gd name="T48" fmla="*/ 222 w 760"/>
                <a:gd name="T49" fmla="*/ 422 h 656"/>
                <a:gd name="T50" fmla="*/ 222 w 760"/>
                <a:gd name="T51" fmla="*/ 422 h 656"/>
                <a:gd name="T52" fmla="*/ 222 w 760"/>
                <a:gd name="T53" fmla="*/ 422 h 656"/>
                <a:gd name="T54" fmla="*/ 222 w 760"/>
                <a:gd name="T55" fmla="*/ 422 h 656"/>
                <a:gd name="T56" fmla="*/ 222 w 760"/>
                <a:gd name="T57" fmla="*/ 422 h 656"/>
                <a:gd name="T58" fmla="*/ 222 w 760"/>
                <a:gd name="T59" fmla="*/ 422 h 656"/>
                <a:gd name="T60" fmla="*/ 222 w 760"/>
                <a:gd name="T61" fmla="*/ 422 h 656"/>
                <a:gd name="T62" fmla="*/ 222 w 760"/>
                <a:gd name="T63" fmla="*/ 422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0" h="656">
                  <a:moveTo>
                    <a:pt x="698" y="0"/>
                  </a:moveTo>
                  <a:cubicBezTo>
                    <a:pt x="65" y="0"/>
                    <a:pt x="65" y="0"/>
                    <a:pt x="65" y="0"/>
                  </a:cubicBezTo>
                  <a:cubicBezTo>
                    <a:pt x="30" y="0"/>
                    <a:pt x="0" y="25"/>
                    <a:pt x="0" y="60"/>
                  </a:cubicBezTo>
                  <a:cubicBezTo>
                    <a:pt x="0" y="478"/>
                    <a:pt x="0" y="478"/>
                    <a:pt x="0" y="478"/>
                  </a:cubicBezTo>
                  <a:cubicBezTo>
                    <a:pt x="0" y="512"/>
                    <a:pt x="34" y="544"/>
                    <a:pt x="69" y="544"/>
                  </a:cubicBezTo>
                  <a:cubicBezTo>
                    <a:pt x="368" y="544"/>
                    <a:pt x="368" y="544"/>
                    <a:pt x="368" y="544"/>
                  </a:cubicBezTo>
                  <a:cubicBezTo>
                    <a:pt x="368" y="624"/>
                    <a:pt x="368" y="624"/>
                    <a:pt x="368" y="624"/>
                  </a:cubicBezTo>
                  <a:cubicBezTo>
                    <a:pt x="176" y="624"/>
                    <a:pt x="176" y="624"/>
                    <a:pt x="176" y="624"/>
                  </a:cubicBezTo>
                  <a:cubicBezTo>
                    <a:pt x="176" y="656"/>
                    <a:pt x="176" y="656"/>
                    <a:pt x="176" y="656"/>
                  </a:cubicBezTo>
                  <a:cubicBezTo>
                    <a:pt x="584" y="656"/>
                    <a:pt x="584" y="656"/>
                    <a:pt x="584" y="656"/>
                  </a:cubicBezTo>
                  <a:cubicBezTo>
                    <a:pt x="584" y="624"/>
                    <a:pt x="584" y="624"/>
                    <a:pt x="584" y="624"/>
                  </a:cubicBezTo>
                  <a:cubicBezTo>
                    <a:pt x="400" y="624"/>
                    <a:pt x="400" y="624"/>
                    <a:pt x="400" y="624"/>
                  </a:cubicBezTo>
                  <a:cubicBezTo>
                    <a:pt x="400" y="544"/>
                    <a:pt x="400" y="544"/>
                    <a:pt x="400" y="544"/>
                  </a:cubicBezTo>
                  <a:cubicBezTo>
                    <a:pt x="694" y="544"/>
                    <a:pt x="694" y="544"/>
                    <a:pt x="694" y="544"/>
                  </a:cubicBezTo>
                  <a:cubicBezTo>
                    <a:pt x="728" y="544"/>
                    <a:pt x="760" y="512"/>
                    <a:pt x="760" y="478"/>
                  </a:cubicBezTo>
                  <a:cubicBezTo>
                    <a:pt x="760" y="60"/>
                    <a:pt x="760" y="60"/>
                    <a:pt x="760" y="60"/>
                  </a:cubicBezTo>
                  <a:cubicBezTo>
                    <a:pt x="760" y="25"/>
                    <a:pt x="732" y="0"/>
                    <a:pt x="698" y="0"/>
                  </a:cubicBezTo>
                  <a:close/>
                  <a:moveTo>
                    <a:pt x="720" y="503"/>
                  </a:moveTo>
                  <a:cubicBezTo>
                    <a:pt x="521" y="502"/>
                    <a:pt x="521" y="502"/>
                    <a:pt x="521" y="502"/>
                  </a:cubicBezTo>
                  <a:cubicBezTo>
                    <a:pt x="469" y="502"/>
                    <a:pt x="469" y="502"/>
                    <a:pt x="469" y="502"/>
                  </a:cubicBezTo>
                  <a:cubicBezTo>
                    <a:pt x="40" y="503"/>
                    <a:pt x="40" y="503"/>
                    <a:pt x="40" y="503"/>
                  </a:cubicBezTo>
                  <a:cubicBezTo>
                    <a:pt x="40" y="40"/>
                    <a:pt x="40" y="40"/>
                    <a:pt x="40" y="40"/>
                  </a:cubicBezTo>
                  <a:cubicBezTo>
                    <a:pt x="720" y="40"/>
                    <a:pt x="720" y="40"/>
                    <a:pt x="720" y="40"/>
                  </a:cubicBezTo>
                  <a:lnTo>
                    <a:pt x="720" y="503"/>
                  </a:lnTo>
                  <a:close/>
                  <a:moveTo>
                    <a:pt x="222" y="422"/>
                  </a:moveTo>
                  <a:cubicBezTo>
                    <a:pt x="222" y="423"/>
                    <a:pt x="222" y="423"/>
                    <a:pt x="222" y="422"/>
                  </a:cubicBezTo>
                  <a:cubicBezTo>
                    <a:pt x="222" y="423"/>
                    <a:pt x="222" y="423"/>
                    <a:pt x="222" y="422"/>
                  </a:cubicBezTo>
                  <a:cubicBezTo>
                    <a:pt x="222" y="423"/>
                    <a:pt x="222" y="423"/>
                    <a:pt x="222" y="422"/>
                  </a:cubicBezTo>
                  <a:close/>
                  <a:moveTo>
                    <a:pt x="222" y="422"/>
                  </a:moveTo>
                  <a:cubicBezTo>
                    <a:pt x="222" y="423"/>
                    <a:pt x="222" y="423"/>
                    <a:pt x="222" y="422"/>
                  </a:cubicBezTo>
                  <a:cubicBezTo>
                    <a:pt x="222" y="423"/>
                    <a:pt x="222" y="423"/>
                    <a:pt x="222" y="422"/>
                  </a:cubicBezTo>
                  <a:cubicBezTo>
                    <a:pt x="222" y="423"/>
                    <a:pt x="222" y="423"/>
                    <a:pt x="222" y="4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4"/>
            <p:cNvSpPr>
              <a:spLocks noEditPoints="1"/>
            </p:cNvSpPr>
            <p:nvPr/>
          </p:nvSpPr>
          <p:spPr bwMode="auto">
            <a:xfrm>
              <a:off x="4805" y="837"/>
              <a:ext cx="88" cy="117"/>
            </a:xfrm>
            <a:custGeom>
              <a:avLst/>
              <a:gdLst>
                <a:gd name="T0" fmla="*/ 5 w 247"/>
                <a:gd name="T1" fmla="*/ 288 h 328"/>
                <a:gd name="T2" fmla="*/ 5 w 247"/>
                <a:gd name="T3" fmla="*/ 288 h 328"/>
                <a:gd name="T4" fmla="*/ 5 w 247"/>
                <a:gd name="T5" fmla="*/ 288 h 328"/>
                <a:gd name="T6" fmla="*/ 5 w 247"/>
                <a:gd name="T7" fmla="*/ 288 h 328"/>
                <a:gd name="T8" fmla="*/ 5 w 247"/>
                <a:gd name="T9" fmla="*/ 288 h 328"/>
                <a:gd name="T10" fmla="*/ 5 w 247"/>
                <a:gd name="T11" fmla="*/ 288 h 328"/>
                <a:gd name="T12" fmla="*/ 227 w 247"/>
                <a:gd name="T13" fmla="*/ 197 h 328"/>
                <a:gd name="T14" fmla="*/ 224 w 247"/>
                <a:gd name="T15" fmla="*/ 195 h 328"/>
                <a:gd name="T16" fmla="*/ 212 w 247"/>
                <a:gd name="T17" fmla="*/ 188 h 328"/>
                <a:gd name="T18" fmla="*/ 206 w 247"/>
                <a:gd name="T19" fmla="*/ 185 h 328"/>
                <a:gd name="T20" fmla="*/ 211 w 247"/>
                <a:gd name="T21" fmla="*/ 180 h 328"/>
                <a:gd name="T22" fmla="*/ 247 w 247"/>
                <a:gd name="T23" fmla="*/ 101 h 328"/>
                <a:gd name="T24" fmla="*/ 148 w 247"/>
                <a:gd name="T25" fmla="*/ 0 h 328"/>
                <a:gd name="T26" fmla="*/ 48 w 247"/>
                <a:gd name="T27" fmla="*/ 101 h 328"/>
                <a:gd name="T28" fmla="*/ 83 w 247"/>
                <a:gd name="T29" fmla="*/ 181 h 328"/>
                <a:gd name="T30" fmla="*/ 89 w 247"/>
                <a:gd name="T31" fmla="*/ 185 h 328"/>
                <a:gd name="T32" fmla="*/ 83 w 247"/>
                <a:gd name="T33" fmla="*/ 189 h 328"/>
                <a:gd name="T34" fmla="*/ 0 w 247"/>
                <a:gd name="T35" fmla="*/ 313 h 328"/>
                <a:gd name="T36" fmla="*/ 15 w 247"/>
                <a:gd name="T37" fmla="*/ 328 h 328"/>
                <a:gd name="T38" fmla="*/ 31 w 247"/>
                <a:gd name="T39" fmla="*/ 318 h 328"/>
                <a:gd name="T40" fmla="*/ 31 w 247"/>
                <a:gd name="T41" fmla="*/ 318 h 328"/>
                <a:gd name="T42" fmla="*/ 147 w 247"/>
                <a:gd name="T43" fmla="*/ 209 h 328"/>
                <a:gd name="T44" fmla="*/ 202 w 247"/>
                <a:gd name="T45" fmla="*/ 219 h 328"/>
                <a:gd name="T46" fmla="*/ 209 w 247"/>
                <a:gd name="T47" fmla="*/ 223 h 328"/>
                <a:gd name="T48" fmla="*/ 221 w 247"/>
                <a:gd name="T49" fmla="*/ 227 h 328"/>
                <a:gd name="T50" fmla="*/ 235 w 247"/>
                <a:gd name="T51" fmla="*/ 211 h 328"/>
                <a:gd name="T52" fmla="*/ 227 w 247"/>
                <a:gd name="T53" fmla="*/ 197 h 328"/>
                <a:gd name="T54" fmla="*/ 147 w 247"/>
                <a:gd name="T55" fmla="*/ 173 h 328"/>
                <a:gd name="T56" fmla="*/ 79 w 247"/>
                <a:gd name="T57" fmla="*/ 102 h 328"/>
                <a:gd name="T58" fmla="*/ 147 w 247"/>
                <a:gd name="T59" fmla="*/ 32 h 328"/>
                <a:gd name="T60" fmla="*/ 216 w 247"/>
                <a:gd name="T61" fmla="*/ 102 h 328"/>
                <a:gd name="T62" fmla="*/ 147 w 247"/>
                <a:gd name="T63" fmla="*/ 173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7" h="328">
                  <a:moveTo>
                    <a:pt x="5" y="288"/>
                  </a:moveTo>
                  <a:cubicBezTo>
                    <a:pt x="5" y="287"/>
                    <a:pt x="5" y="287"/>
                    <a:pt x="5" y="288"/>
                  </a:cubicBezTo>
                  <a:cubicBezTo>
                    <a:pt x="5" y="287"/>
                    <a:pt x="5" y="287"/>
                    <a:pt x="5" y="288"/>
                  </a:cubicBezTo>
                  <a:cubicBezTo>
                    <a:pt x="5" y="287"/>
                    <a:pt x="5" y="287"/>
                    <a:pt x="5" y="288"/>
                  </a:cubicBezTo>
                  <a:close/>
                  <a:moveTo>
                    <a:pt x="5" y="288"/>
                  </a:moveTo>
                  <a:cubicBezTo>
                    <a:pt x="5" y="288"/>
                    <a:pt x="5" y="288"/>
                    <a:pt x="5" y="288"/>
                  </a:cubicBezTo>
                  <a:moveTo>
                    <a:pt x="227" y="197"/>
                  </a:moveTo>
                  <a:cubicBezTo>
                    <a:pt x="224" y="195"/>
                    <a:pt x="224" y="195"/>
                    <a:pt x="224" y="195"/>
                  </a:cubicBezTo>
                  <a:cubicBezTo>
                    <a:pt x="212" y="188"/>
                    <a:pt x="212" y="188"/>
                    <a:pt x="212" y="188"/>
                  </a:cubicBezTo>
                  <a:cubicBezTo>
                    <a:pt x="206" y="185"/>
                    <a:pt x="206" y="185"/>
                    <a:pt x="206" y="185"/>
                  </a:cubicBezTo>
                  <a:cubicBezTo>
                    <a:pt x="211" y="180"/>
                    <a:pt x="211" y="180"/>
                    <a:pt x="211" y="180"/>
                  </a:cubicBezTo>
                  <a:cubicBezTo>
                    <a:pt x="234" y="161"/>
                    <a:pt x="247" y="132"/>
                    <a:pt x="247" y="101"/>
                  </a:cubicBezTo>
                  <a:cubicBezTo>
                    <a:pt x="247" y="45"/>
                    <a:pt x="203" y="0"/>
                    <a:pt x="148" y="0"/>
                  </a:cubicBezTo>
                  <a:cubicBezTo>
                    <a:pt x="93" y="0"/>
                    <a:pt x="48" y="45"/>
                    <a:pt x="48" y="101"/>
                  </a:cubicBezTo>
                  <a:cubicBezTo>
                    <a:pt x="48" y="132"/>
                    <a:pt x="62" y="161"/>
                    <a:pt x="83" y="181"/>
                  </a:cubicBezTo>
                  <a:cubicBezTo>
                    <a:pt x="89" y="185"/>
                    <a:pt x="89" y="185"/>
                    <a:pt x="89" y="185"/>
                  </a:cubicBezTo>
                  <a:cubicBezTo>
                    <a:pt x="83" y="189"/>
                    <a:pt x="83" y="189"/>
                    <a:pt x="83" y="189"/>
                  </a:cubicBezTo>
                  <a:cubicBezTo>
                    <a:pt x="34" y="213"/>
                    <a:pt x="4" y="257"/>
                    <a:pt x="0" y="313"/>
                  </a:cubicBezTo>
                  <a:cubicBezTo>
                    <a:pt x="0" y="321"/>
                    <a:pt x="7" y="328"/>
                    <a:pt x="15" y="328"/>
                  </a:cubicBezTo>
                  <a:cubicBezTo>
                    <a:pt x="24" y="328"/>
                    <a:pt x="31" y="326"/>
                    <a:pt x="31" y="318"/>
                  </a:cubicBezTo>
                  <a:cubicBezTo>
                    <a:pt x="31" y="318"/>
                    <a:pt x="31" y="318"/>
                    <a:pt x="31" y="318"/>
                  </a:cubicBezTo>
                  <a:cubicBezTo>
                    <a:pt x="39" y="238"/>
                    <a:pt x="89" y="209"/>
                    <a:pt x="147" y="209"/>
                  </a:cubicBezTo>
                  <a:cubicBezTo>
                    <a:pt x="167" y="209"/>
                    <a:pt x="185" y="210"/>
                    <a:pt x="202" y="219"/>
                  </a:cubicBezTo>
                  <a:cubicBezTo>
                    <a:pt x="209" y="223"/>
                    <a:pt x="209" y="223"/>
                    <a:pt x="209" y="223"/>
                  </a:cubicBezTo>
                  <a:cubicBezTo>
                    <a:pt x="212" y="225"/>
                    <a:pt x="217" y="227"/>
                    <a:pt x="221" y="227"/>
                  </a:cubicBezTo>
                  <a:cubicBezTo>
                    <a:pt x="229" y="227"/>
                    <a:pt x="235" y="220"/>
                    <a:pt x="235" y="211"/>
                  </a:cubicBezTo>
                  <a:cubicBezTo>
                    <a:pt x="235" y="205"/>
                    <a:pt x="231" y="201"/>
                    <a:pt x="227" y="197"/>
                  </a:cubicBezTo>
                  <a:close/>
                  <a:moveTo>
                    <a:pt x="147" y="173"/>
                  </a:moveTo>
                  <a:cubicBezTo>
                    <a:pt x="109" y="173"/>
                    <a:pt x="79" y="141"/>
                    <a:pt x="79" y="102"/>
                  </a:cubicBezTo>
                  <a:cubicBezTo>
                    <a:pt x="79" y="63"/>
                    <a:pt x="110" y="32"/>
                    <a:pt x="147" y="32"/>
                  </a:cubicBezTo>
                  <a:cubicBezTo>
                    <a:pt x="186" y="32"/>
                    <a:pt x="216" y="64"/>
                    <a:pt x="216" y="102"/>
                  </a:cubicBezTo>
                  <a:cubicBezTo>
                    <a:pt x="216" y="141"/>
                    <a:pt x="185" y="173"/>
                    <a:pt x="147" y="1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5"/>
            <p:cNvSpPr>
              <a:spLocks noEditPoints="1"/>
            </p:cNvSpPr>
            <p:nvPr/>
          </p:nvSpPr>
          <p:spPr bwMode="auto">
            <a:xfrm>
              <a:off x="4878" y="890"/>
              <a:ext cx="55" cy="60"/>
            </a:xfrm>
            <a:custGeom>
              <a:avLst/>
              <a:gdLst>
                <a:gd name="T0" fmla="*/ 94 w 154"/>
                <a:gd name="T1" fmla="*/ 147 h 171"/>
                <a:gd name="T2" fmla="*/ 78 w 154"/>
                <a:gd name="T3" fmla="*/ 141 h 171"/>
                <a:gd name="T4" fmla="*/ 58 w 154"/>
                <a:gd name="T5" fmla="*/ 147 h 171"/>
                <a:gd name="T6" fmla="*/ 46 w 154"/>
                <a:gd name="T7" fmla="*/ 161 h 171"/>
                <a:gd name="T8" fmla="*/ 46 w 154"/>
                <a:gd name="T9" fmla="*/ 171 h 171"/>
                <a:gd name="T10" fmla="*/ 102 w 154"/>
                <a:gd name="T11" fmla="*/ 171 h 171"/>
                <a:gd name="T12" fmla="*/ 102 w 154"/>
                <a:gd name="T13" fmla="*/ 161 h 171"/>
                <a:gd name="T14" fmla="*/ 94 w 154"/>
                <a:gd name="T15" fmla="*/ 147 h 171"/>
                <a:gd name="T16" fmla="*/ 139 w 154"/>
                <a:gd name="T17" fmla="*/ 2 h 171"/>
                <a:gd name="T18" fmla="*/ 132 w 154"/>
                <a:gd name="T19" fmla="*/ 0 h 171"/>
                <a:gd name="T20" fmla="*/ 124 w 154"/>
                <a:gd name="T21" fmla="*/ 3 h 171"/>
                <a:gd name="T22" fmla="*/ 17 w 154"/>
                <a:gd name="T23" fmla="*/ 112 h 171"/>
                <a:gd name="T24" fmla="*/ 0 w 154"/>
                <a:gd name="T25" fmla="*/ 153 h 171"/>
                <a:gd name="T26" fmla="*/ 41 w 154"/>
                <a:gd name="T27" fmla="*/ 135 h 171"/>
                <a:gd name="T28" fmla="*/ 148 w 154"/>
                <a:gd name="T29" fmla="*/ 27 h 171"/>
                <a:gd name="T30" fmla="*/ 148 w 154"/>
                <a:gd name="T31" fmla="*/ 11 h 171"/>
                <a:gd name="T32" fmla="*/ 144 w 154"/>
                <a:gd name="T33" fmla="*/ 9 h 171"/>
                <a:gd name="T34" fmla="*/ 139 w 154"/>
                <a:gd name="T35" fmla="*/ 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 h="171">
                  <a:moveTo>
                    <a:pt x="94" y="147"/>
                  </a:moveTo>
                  <a:cubicBezTo>
                    <a:pt x="90" y="143"/>
                    <a:pt x="84" y="141"/>
                    <a:pt x="78" y="141"/>
                  </a:cubicBezTo>
                  <a:cubicBezTo>
                    <a:pt x="72" y="141"/>
                    <a:pt x="61" y="143"/>
                    <a:pt x="58" y="147"/>
                  </a:cubicBezTo>
                  <a:cubicBezTo>
                    <a:pt x="54" y="151"/>
                    <a:pt x="46" y="156"/>
                    <a:pt x="46" y="161"/>
                  </a:cubicBezTo>
                  <a:cubicBezTo>
                    <a:pt x="46" y="171"/>
                    <a:pt x="46" y="171"/>
                    <a:pt x="46" y="171"/>
                  </a:cubicBezTo>
                  <a:cubicBezTo>
                    <a:pt x="102" y="171"/>
                    <a:pt x="102" y="171"/>
                    <a:pt x="102" y="171"/>
                  </a:cubicBezTo>
                  <a:cubicBezTo>
                    <a:pt x="102" y="161"/>
                    <a:pt x="102" y="161"/>
                    <a:pt x="102" y="161"/>
                  </a:cubicBezTo>
                  <a:cubicBezTo>
                    <a:pt x="102" y="156"/>
                    <a:pt x="97" y="151"/>
                    <a:pt x="94" y="147"/>
                  </a:cubicBezTo>
                  <a:close/>
                  <a:moveTo>
                    <a:pt x="139" y="2"/>
                  </a:moveTo>
                  <a:cubicBezTo>
                    <a:pt x="137" y="1"/>
                    <a:pt x="135" y="0"/>
                    <a:pt x="132" y="0"/>
                  </a:cubicBezTo>
                  <a:cubicBezTo>
                    <a:pt x="130" y="0"/>
                    <a:pt x="126" y="1"/>
                    <a:pt x="124" y="3"/>
                  </a:cubicBezTo>
                  <a:cubicBezTo>
                    <a:pt x="117" y="9"/>
                    <a:pt x="26" y="103"/>
                    <a:pt x="17" y="112"/>
                  </a:cubicBezTo>
                  <a:cubicBezTo>
                    <a:pt x="15" y="117"/>
                    <a:pt x="4" y="142"/>
                    <a:pt x="0" y="153"/>
                  </a:cubicBezTo>
                  <a:cubicBezTo>
                    <a:pt x="11" y="148"/>
                    <a:pt x="36" y="137"/>
                    <a:pt x="41" y="135"/>
                  </a:cubicBezTo>
                  <a:cubicBezTo>
                    <a:pt x="51" y="126"/>
                    <a:pt x="140" y="35"/>
                    <a:pt x="148" y="27"/>
                  </a:cubicBezTo>
                  <a:cubicBezTo>
                    <a:pt x="154" y="21"/>
                    <a:pt x="150" y="13"/>
                    <a:pt x="148" y="11"/>
                  </a:cubicBezTo>
                  <a:cubicBezTo>
                    <a:pt x="144" y="9"/>
                    <a:pt x="144" y="9"/>
                    <a:pt x="144" y="9"/>
                  </a:cubicBezTo>
                  <a:lnTo>
                    <a:pt x="13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Freeform 21"/>
          <p:cNvSpPr>
            <a:spLocks noEditPoints="1"/>
          </p:cNvSpPr>
          <p:nvPr/>
        </p:nvSpPr>
        <p:spPr bwMode="auto">
          <a:xfrm>
            <a:off x="5421831" y="2428725"/>
            <a:ext cx="423859" cy="419521"/>
          </a:xfrm>
          <a:custGeom>
            <a:avLst/>
            <a:gdLst>
              <a:gd name="T0" fmla="*/ 747 w 804"/>
              <a:gd name="T1" fmla="*/ 427 h 799"/>
              <a:gd name="T2" fmla="*/ 460 w 804"/>
              <a:gd name="T3" fmla="*/ 427 h 799"/>
              <a:gd name="T4" fmla="*/ 418 w 804"/>
              <a:gd name="T5" fmla="*/ 470 h 799"/>
              <a:gd name="T6" fmla="*/ 418 w 804"/>
              <a:gd name="T7" fmla="*/ 756 h 799"/>
              <a:gd name="T8" fmla="*/ 460 w 804"/>
              <a:gd name="T9" fmla="*/ 799 h 799"/>
              <a:gd name="T10" fmla="*/ 747 w 804"/>
              <a:gd name="T11" fmla="*/ 799 h 799"/>
              <a:gd name="T12" fmla="*/ 789 w 804"/>
              <a:gd name="T13" fmla="*/ 756 h 799"/>
              <a:gd name="T14" fmla="*/ 789 w 804"/>
              <a:gd name="T15" fmla="*/ 470 h 799"/>
              <a:gd name="T16" fmla="*/ 747 w 804"/>
              <a:gd name="T17" fmla="*/ 427 h 799"/>
              <a:gd name="T18" fmla="*/ 747 w 804"/>
              <a:gd name="T19" fmla="*/ 756 h 799"/>
              <a:gd name="T20" fmla="*/ 460 w 804"/>
              <a:gd name="T21" fmla="*/ 756 h 799"/>
              <a:gd name="T22" fmla="*/ 460 w 804"/>
              <a:gd name="T23" fmla="*/ 470 h 799"/>
              <a:gd name="T24" fmla="*/ 747 w 804"/>
              <a:gd name="T25" fmla="*/ 470 h 799"/>
              <a:gd name="T26" fmla="*/ 747 w 804"/>
              <a:gd name="T27" fmla="*/ 756 h 799"/>
              <a:gd name="T28" fmla="*/ 329 w 804"/>
              <a:gd name="T29" fmla="*/ 427 h 799"/>
              <a:gd name="T30" fmla="*/ 42 w 804"/>
              <a:gd name="T31" fmla="*/ 427 h 799"/>
              <a:gd name="T32" fmla="*/ 0 w 804"/>
              <a:gd name="T33" fmla="*/ 470 h 799"/>
              <a:gd name="T34" fmla="*/ 0 w 804"/>
              <a:gd name="T35" fmla="*/ 756 h 799"/>
              <a:gd name="T36" fmla="*/ 42 w 804"/>
              <a:gd name="T37" fmla="*/ 799 h 799"/>
              <a:gd name="T38" fmla="*/ 329 w 804"/>
              <a:gd name="T39" fmla="*/ 799 h 799"/>
              <a:gd name="T40" fmla="*/ 371 w 804"/>
              <a:gd name="T41" fmla="*/ 756 h 799"/>
              <a:gd name="T42" fmla="*/ 371 w 804"/>
              <a:gd name="T43" fmla="*/ 470 h 799"/>
              <a:gd name="T44" fmla="*/ 329 w 804"/>
              <a:gd name="T45" fmla="*/ 427 h 799"/>
              <a:gd name="T46" fmla="*/ 329 w 804"/>
              <a:gd name="T47" fmla="*/ 756 h 799"/>
              <a:gd name="T48" fmla="*/ 42 w 804"/>
              <a:gd name="T49" fmla="*/ 756 h 799"/>
              <a:gd name="T50" fmla="*/ 42 w 804"/>
              <a:gd name="T51" fmla="*/ 470 h 799"/>
              <a:gd name="T52" fmla="*/ 329 w 804"/>
              <a:gd name="T53" fmla="*/ 470 h 799"/>
              <a:gd name="T54" fmla="*/ 329 w 804"/>
              <a:gd name="T55" fmla="*/ 756 h 799"/>
              <a:gd name="T56" fmla="*/ 789 w 804"/>
              <a:gd name="T57" fmla="*/ 178 h 799"/>
              <a:gd name="T58" fmla="*/ 634 w 804"/>
              <a:gd name="T59" fmla="*/ 14 h 799"/>
              <a:gd name="T60" fmla="*/ 583 w 804"/>
              <a:gd name="T61" fmla="*/ 14 h 799"/>
              <a:gd name="T62" fmla="*/ 418 w 804"/>
              <a:gd name="T63" fmla="*/ 164 h 799"/>
              <a:gd name="T64" fmla="*/ 418 w 804"/>
              <a:gd name="T65" fmla="*/ 216 h 799"/>
              <a:gd name="T66" fmla="*/ 573 w 804"/>
              <a:gd name="T67" fmla="*/ 380 h 799"/>
              <a:gd name="T68" fmla="*/ 625 w 804"/>
              <a:gd name="T69" fmla="*/ 380 h 799"/>
              <a:gd name="T70" fmla="*/ 789 w 804"/>
              <a:gd name="T71" fmla="*/ 225 h 799"/>
              <a:gd name="T72" fmla="*/ 789 w 804"/>
              <a:gd name="T73" fmla="*/ 178 h 799"/>
              <a:gd name="T74" fmla="*/ 601 w 804"/>
              <a:gd name="T75" fmla="*/ 348 h 799"/>
              <a:gd name="T76" fmla="*/ 451 w 804"/>
              <a:gd name="T77" fmla="*/ 193 h 799"/>
              <a:gd name="T78" fmla="*/ 606 w 804"/>
              <a:gd name="T79" fmla="*/ 47 h 799"/>
              <a:gd name="T80" fmla="*/ 757 w 804"/>
              <a:gd name="T81" fmla="*/ 207 h 799"/>
              <a:gd name="T82" fmla="*/ 601 w 804"/>
              <a:gd name="T83" fmla="*/ 348 h 799"/>
              <a:gd name="T84" fmla="*/ 329 w 804"/>
              <a:gd name="T85" fmla="*/ 9 h 799"/>
              <a:gd name="T86" fmla="*/ 42 w 804"/>
              <a:gd name="T87" fmla="*/ 9 h 799"/>
              <a:gd name="T88" fmla="*/ 0 w 804"/>
              <a:gd name="T89" fmla="*/ 56 h 799"/>
              <a:gd name="T90" fmla="*/ 0 w 804"/>
              <a:gd name="T91" fmla="*/ 343 h 799"/>
              <a:gd name="T92" fmla="*/ 42 w 804"/>
              <a:gd name="T93" fmla="*/ 385 h 799"/>
              <a:gd name="T94" fmla="*/ 329 w 804"/>
              <a:gd name="T95" fmla="*/ 385 h 799"/>
              <a:gd name="T96" fmla="*/ 371 w 804"/>
              <a:gd name="T97" fmla="*/ 343 h 799"/>
              <a:gd name="T98" fmla="*/ 371 w 804"/>
              <a:gd name="T99" fmla="*/ 56 h 799"/>
              <a:gd name="T100" fmla="*/ 329 w 804"/>
              <a:gd name="T101" fmla="*/ 9 h 799"/>
              <a:gd name="T102" fmla="*/ 329 w 804"/>
              <a:gd name="T103" fmla="*/ 338 h 799"/>
              <a:gd name="T104" fmla="*/ 42 w 804"/>
              <a:gd name="T105" fmla="*/ 338 h 799"/>
              <a:gd name="T106" fmla="*/ 42 w 804"/>
              <a:gd name="T107" fmla="*/ 56 h 799"/>
              <a:gd name="T108" fmla="*/ 329 w 804"/>
              <a:gd name="T109" fmla="*/ 56 h 799"/>
              <a:gd name="T110" fmla="*/ 329 w 804"/>
              <a:gd name="T111" fmla="*/ 338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4" h="799">
                <a:moveTo>
                  <a:pt x="747" y="427"/>
                </a:moveTo>
                <a:cubicBezTo>
                  <a:pt x="460" y="427"/>
                  <a:pt x="460" y="427"/>
                  <a:pt x="460" y="427"/>
                </a:cubicBezTo>
                <a:cubicBezTo>
                  <a:pt x="437" y="427"/>
                  <a:pt x="418" y="446"/>
                  <a:pt x="418" y="470"/>
                </a:cubicBezTo>
                <a:cubicBezTo>
                  <a:pt x="418" y="756"/>
                  <a:pt x="418" y="756"/>
                  <a:pt x="418" y="756"/>
                </a:cubicBezTo>
                <a:cubicBezTo>
                  <a:pt x="418" y="780"/>
                  <a:pt x="437" y="799"/>
                  <a:pt x="460" y="799"/>
                </a:cubicBezTo>
                <a:cubicBezTo>
                  <a:pt x="747" y="799"/>
                  <a:pt x="747" y="799"/>
                  <a:pt x="747" y="799"/>
                </a:cubicBezTo>
                <a:cubicBezTo>
                  <a:pt x="771" y="799"/>
                  <a:pt x="789" y="780"/>
                  <a:pt x="789" y="756"/>
                </a:cubicBezTo>
                <a:cubicBezTo>
                  <a:pt x="789" y="470"/>
                  <a:pt x="789" y="470"/>
                  <a:pt x="789" y="470"/>
                </a:cubicBezTo>
                <a:cubicBezTo>
                  <a:pt x="789" y="446"/>
                  <a:pt x="771" y="427"/>
                  <a:pt x="747" y="427"/>
                </a:cubicBezTo>
                <a:close/>
                <a:moveTo>
                  <a:pt x="747" y="756"/>
                </a:moveTo>
                <a:cubicBezTo>
                  <a:pt x="460" y="756"/>
                  <a:pt x="460" y="756"/>
                  <a:pt x="460" y="756"/>
                </a:cubicBezTo>
                <a:cubicBezTo>
                  <a:pt x="460" y="470"/>
                  <a:pt x="460" y="470"/>
                  <a:pt x="460" y="470"/>
                </a:cubicBezTo>
                <a:cubicBezTo>
                  <a:pt x="747" y="470"/>
                  <a:pt x="747" y="470"/>
                  <a:pt x="747" y="470"/>
                </a:cubicBezTo>
                <a:cubicBezTo>
                  <a:pt x="747" y="756"/>
                  <a:pt x="747" y="756"/>
                  <a:pt x="747" y="756"/>
                </a:cubicBezTo>
                <a:close/>
                <a:moveTo>
                  <a:pt x="329" y="427"/>
                </a:moveTo>
                <a:cubicBezTo>
                  <a:pt x="42" y="427"/>
                  <a:pt x="42" y="427"/>
                  <a:pt x="42" y="427"/>
                </a:cubicBezTo>
                <a:cubicBezTo>
                  <a:pt x="19" y="427"/>
                  <a:pt x="0" y="446"/>
                  <a:pt x="0" y="470"/>
                </a:cubicBezTo>
                <a:cubicBezTo>
                  <a:pt x="0" y="756"/>
                  <a:pt x="0" y="756"/>
                  <a:pt x="0" y="756"/>
                </a:cubicBezTo>
                <a:cubicBezTo>
                  <a:pt x="0" y="780"/>
                  <a:pt x="19" y="799"/>
                  <a:pt x="42" y="799"/>
                </a:cubicBezTo>
                <a:cubicBezTo>
                  <a:pt x="329" y="799"/>
                  <a:pt x="329" y="799"/>
                  <a:pt x="329" y="799"/>
                </a:cubicBezTo>
                <a:cubicBezTo>
                  <a:pt x="352" y="799"/>
                  <a:pt x="371" y="780"/>
                  <a:pt x="371" y="756"/>
                </a:cubicBezTo>
                <a:cubicBezTo>
                  <a:pt x="371" y="470"/>
                  <a:pt x="371" y="470"/>
                  <a:pt x="371" y="470"/>
                </a:cubicBezTo>
                <a:cubicBezTo>
                  <a:pt x="371" y="446"/>
                  <a:pt x="352" y="427"/>
                  <a:pt x="329" y="427"/>
                </a:cubicBezTo>
                <a:close/>
                <a:moveTo>
                  <a:pt x="329" y="756"/>
                </a:moveTo>
                <a:cubicBezTo>
                  <a:pt x="42" y="756"/>
                  <a:pt x="42" y="756"/>
                  <a:pt x="42" y="756"/>
                </a:cubicBezTo>
                <a:cubicBezTo>
                  <a:pt x="42" y="470"/>
                  <a:pt x="42" y="470"/>
                  <a:pt x="42" y="470"/>
                </a:cubicBezTo>
                <a:cubicBezTo>
                  <a:pt x="329" y="470"/>
                  <a:pt x="329" y="470"/>
                  <a:pt x="329" y="470"/>
                </a:cubicBezTo>
                <a:lnTo>
                  <a:pt x="329" y="756"/>
                </a:lnTo>
                <a:close/>
                <a:moveTo>
                  <a:pt x="789" y="178"/>
                </a:moveTo>
                <a:cubicBezTo>
                  <a:pt x="634" y="14"/>
                  <a:pt x="634" y="14"/>
                  <a:pt x="634" y="14"/>
                </a:cubicBezTo>
                <a:cubicBezTo>
                  <a:pt x="620" y="0"/>
                  <a:pt x="597" y="0"/>
                  <a:pt x="583" y="14"/>
                </a:cubicBezTo>
                <a:cubicBezTo>
                  <a:pt x="418" y="164"/>
                  <a:pt x="418" y="164"/>
                  <a:pt x="418" y="164"/>
                </a:cubicBezTo>
                <a:cubicBezTo>
                  <a:pt x="404" y="178"/>
                  <a:pt x="404" y="202"/>
                  <a:pt x="418" y="216"/>
                </a:cubicBezTo>
                <a:cubicBezTo>
                  <a:pt x="573" y="380"/>
                  <a:pt x="573" y="380"/>
                  <a:pt x="573" y="380"/>
                </a:cubicBezTo>
                <a:cubicBezTo>
                  <a:pt x="587" y="395"/>
                  <a:pt x="611" y="395"/>
                  <a:pt x="625" y="380"/>
                </a:cubicBezTo>
                <a:cubicBezTo>
                  <a:pt x="789" y="225"/>
                  <a:pt x="789" y="225"/>
                  <a:pt x="789" y="225"/>
                </a:cubicBezTo>
                <a:cubicBezTo>
                  <a:pt x="804" y="211"/>
                  <a:pt x="804" y="193"/>
                  <a:pt x="789" y="178"/>
                </a:cubicBezTo>
                <a:close/>
                <a:moveTo>
                  <a:pt x="601" y="348"/>
                </a:moveTo>
                <a:cubicBezTo>
                  <a:pt x="451" y="193"/>
                  <a:pt x="451" y="193"/>
                  <a:pt x="451" y="193"/>
                </a:cubicBezTo>
                <a:cubicBezTo>
                  <a:pt x="606" y="47"/>
                  <a:pt x="606" y="47"/>
                  <a:pt x="606" y="47"/>
                </a:cubicBezTo>
                <a:cubicBezTo>
                  <a:pt x="757" y="207"/>
                  <a:pt x="757" y="207"/>
                  <a:pt x="757" y="207"/>
                </a:cubicBezTo>
                <a:lnTo>
                  <a:pt x="601" y="348"/>
                </a:lnTo>
                <a:close/>
                <a:moveTo>
                  <a:pt x="329" y="9"/>
                </a:moveTo>
                <a:cubicBezTo>
                  <a:pt x="42" y="9"/>
                  <a:pt x="42" y="9"/>
                  <a:pt x="42" y="9"/>
                </a:cubicBezTo>
                <a:cubicBezTo>
                  <a:pt x="19" y="9"/>
                  <a:pt x="0" y="28"/>
                  <a:pt x="0" y="56"/>
                </a:cubicBezTo>
                <a:cubicBezTo>
                  <a:pt x="0" y="343"/>
                  <a:pt x="0" y="343"/>
                  <a:pt x="0" y="343"/>
                </a:cubicBezTo>
                <a:cubicBezTo>
                  <a:pt x="0" y="366"/>
                  <a:pt x="19" y="385"/>
                  <a:pt x="42" y="385"/>
                </a:cubicBezTo>
                <a:cubicBezTo>
                  <a:pt x="329" y="385"/>
                  <a:pt x="329" y="385"/>
                  <a:pt x="329" y="385"/>
                </a:cubicBezTo>
                <a:cubicBezTo>
                  <a:pt x="352" y="385"/>
                  <a:pt x="371" y="366"/>
                  <a:pt x="371" y="343"/>
                </a:cubicBezTo>
                <a:cubicBezTo>
                  <a:pt x="371" y="56"/>
                  <a:pt x="371" y="56"/>
                  <a:pt x="371" y="56"/>
                </a:cubicBezTo>
                <a:cubicBezTo>
                  <a:pt x="371" y="28"/>
                  <a:pt x="352" y="9"/>
                  <a:pt x="329" y="9"/>
                </a:cubicBezTo>
                <a:close/>
                <a:moveTo>
                  <a:pt x="329" y="338"/>
                </a:moveTo>
                <a:cubicBezTo>
                  <a:pt x="42" y="338"/>
                  <a:pt x="42" y="338"/>
                  <a:pt x="42" y="338"/>
                </a:cubicBezTo>
                <a:cubicBezTo>
                  <a:pt x="42" y="56"/>
                  <a:pt x="42" y="56"/>
                  <a:pt x="42" y="56"/>
                </a:cubicBezTo>
                <a:cubicBezTo>
                  <a:pt x="329" y="56"/>
                  <a:pt x="329" y="56"/>
                  <a:pt x="329" y="56"/>
                </a:cubicBezTo>
                <a:lnTo>
                  <a:pt x="329" y="33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Freeform 9"/>
          <p:cNvSpPr/>
          <p:nvPr/>
        </p:nvSpPr>
        <p:spPr bwMode="auto">
          <a:xfrm>
            <a:off x="3273013" y="2376491"/>
            <a:ext cx="512057" cy="503151"/>
          </a:xfrm>
          <a:custGeom>
            <a:avLst/>
            <a:gdLst>
              <a:gd name="T0" fmla="*/ 697 w 713"/>
              <a:gd name="T1" fmla="*/ 10 h 700"/>
              <a:gd name="T2" fmla="*/ 655 w 713"/>
              <a:gd name="T3" fmla="*/ 16 h 700"/>
              <a:gd name="T4" fmla="*/ 15 w 713"/>
              <a:gd name="T5" fmla="*/ 381 h 700"/>
              <a:gd name="T6" fmla="*/ 11 w 713"/>
              <a:gd name="T7" fmla="*/ 383 h 700"/>
              <a:gd name="T8" fmla="*/ 1 w 713"/>
              <a:gd name="T9" fmla="*/ 411 h 700"/>
              <a:gd name="T10" fmla="*/ 28 w 713"/>
              <a:gd name="T11" fmla="*/ 442 h 700"/>
              <a:gd name="T12" fmla="*/ 209 w 713"/>
              <a:gd name="T13" fmla="*/ 505 h 700"/>
              <a:gd name="T14" fmla="*/ 221 w 713"/>
              <a:gd name="T15" fmla="*/ 470 h 700"/>
              <a:gd name="T16" fmla="*/ 41 w 713"/>
              <a:gd name="T17" fmla="*/ 408 h 700"/>
              <a:gd name="T18" fmla="*/ 610 w 713"/>
              <a:gd name="T19" fmla="*/ 84 h 700"/>
              <a:gd name="T20" fmla="*/ 282 w 713"/>
              <a:gd name="T21" fmla="*/ 486 h 700"/>
              <a:gd name="T22" fmla="*/ 282 w 713"/>
              <a:gd name="T23" fmla="*/ 700 h 700"/>
              <a:gd name="T24" fmla="*/ 327 w 713"/>
              <a:gd name="T25" fmla="*/ 700 h 700"/>
              <a:gd name="T26" fmla="*/ 327 w 713"/>
              <a:gd name="T27" fmla="*/ 503 h 700"/>
              <a:gd name="T28" fmla="*/ 669 w 713"/>
              <a:gd name="T29" fmla="*/ 84 h 700"/>
              <a:gd name="T30" fmla="*/ 581 w 713"/>
              <a:gd name="T31" fmla="*/ 588 h 700"/>
              <a:gd name="T32" fmla="*/ 581 w 713"/>
              <a:gd name="T33" fmla="*/ 590 h 700"/>
              <a:gd name="T34" fmla="*/ 577 w 713"/>
              <a:gd name="T35" fmla="*/ 599 h 700"/>
              <a:gd name="T36" fmla="*/ 569 w 713"/>
              <a:gd name="T37" fmla="*/ 600 h 700"/>
              <a:gd name="T38" fmla="*/ 372 w 713"/>
              <a:gd name="T39" fmla="*/ 533 h 700"/>
              <a:gd name="T40" fmla="*/ 361 w 713"/>
              <a:gd name="T41" fmla="*/ 567 h 700"/>
              <a:gd name="T42" fmla="*/ 559 w 713"/>
              <a:gd name="T43" fmla="*/ 635 h 700"/>
              <a:gd name="T44" fmla="*/ 561 w 713"/>
              <a:gd name="T45" fmla="*/ 636 h 700"/>
              <a:gd name="T46" fmla="*/ 572 w 713"/>
              <a:gd name="T47" fmla="*/ 637 h 700"/>
              <a:gd name="T48" fmla="*/ 599 w 713"/>
              <a:gd name="T49" fmla="*/ 627 h 700"/>
              <a:gd name="T50" fmla="*/ 616 w 713"/>
              <a:gd name="T51" fmla="*/ 594 h 700"/>
              <a:gd name="T52" fmla="*/ 711 w 713"/>
              <a:gd name="T53" fmla="*/ 46 h 700"/>
              <a:gd name="T54" fmla="*/ 712 w 713"/>
              <a:gd name="T55" fmla="*/ 43 h 700"/>
              <a:gd name="T56" fmla="*/ 697 w 713"/>
              <a:gd name="T57" fmla="*/ 1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3" h="700">
                <a:moveTo>
                  <a:pt x="697" y="10"/>
                </a:moveTo>
                <a:cubicBezTo>
                  <a:pt x="680" y="0"/>
                  <a:pt x="661" y="12"/>
                  <a:pt x="655" y="16"/>
                </a:cubicBezTo>
                <a:cubicBezTo>
                  <a:pt x="15" y="381"/>
                  <a:pt x="15" y="381"/>
                  <a:pt x="15" y="381"/>
                </a:cubicBezTo>
                <a:cubicBezTo>
                  <a:pt x="11" y="383"/>
                  <a:pt x="11" y="383"/>
                  <a:pt x="11" y="383"/>
                </a:cubicBezTo>
                <a:cubicBezTo>
                  <a:pt x="0" y="394"/>
                  <a:pt x="0" y="406"/>
                  <a:pt x="1" y="411"/>
                </a:cubicBezTo>
                <a:cubicBezTo>
                  <a:pt x="3" y="429"/>
                  <a:pt x="21" y="439"/>
                  <a:pt x="28" y="442"/>
                </a:cubicBezTo>
                <a:cubicBezTo>
                  <a:pt x="209" y="505"/>
                  <a:pt x="209" y="505"/>
                  <a:pt x="209" y="505"/>
                </a:cubicBezTo>
                <a:cubicBezTo>
                  <a:pt x="221" y="470"/>
                  <a:pt x="221" y="470"/>
                  <a:pt x="221" y="470"/>
                </a:cubicBezTo>
                <a:cubicBezTo>
                  <a:pt x="41" y="408"/>
                  <a:pt x="41" y="408"/>
                  <a:pt x="41" y="408"/>
                </a:cubicBezTo>
                <a:cubicBezTo>
                  <a:pt x="610" y="84"/>
                  <a:pt x="610" y="84"/>
                  <a:pt x="610" y="84"/>
                </a:cubicBezTo>
                <a:cubicBezTo>
                  <a:pt x="282" y="486"/>
                  <a:pt x="282" y="486"/>
                  <a:pt x="282" y="486"/>
                </a:cubicBezTo>
                <a:cubicBezTo>
                  <a:pt x="282" y="700"/>
                  <a:pt x="282" y="700"/>
                  <a:pt x="282" y="700"/>
                </a:cubicBezTo>
                <a:cubicBezTo>
                  <a:pt x="327" y="700"/>
                  <a:pt x="327" y="700"/>
                  <a:pt x="327" y="700"/>
                </a:cubicBezTo>
                <a:cubicBezTo>
                  <a:pt x="327" y="503"/>
                  <a:pt x="327" y="503"/>
                  <a:pt x="327" y="503"/>
                </a:cubicBezTo>
                <a:cubicBezTo>
                  <a:pt x="669" y="84"/>
                  <a:pt x="669" y="84"/>
                  <a:pt x="669" y="84"/>
                </a:cubicBezTo>
                <a:cubicBezTo>
                  <a:pt x="581" y="588"/>
                  <a:pt x="581" y="588"/>
                  <a:pt x="581" y="588"/>
                </a:cubicBezTo>
                <a:cubicBezTo>
                  <a:pt x="581" y="590"/>
                  <a:pt x="581" y="590"/>
                  <a:pt x="581" y="590"/>
                </a:cubicBezTo>
                <a:cubicBezTo>
                  <a:pt x="581" y="592"/>
                  <a:pt x="580" y="597"/>
                  <a:pt x="577" y="599"/>
                </a:cubicBezTo>
                <a:cubicBezTo>
                  <a:pt x="575" y="600"/>
                  <a:pt x="571" y="600"/>
                  <a:pt x="569" y="600"/>
                </a:cubicBezTo>
                <a:cubicBezTo>
                  <a:pt x="372" y="533"/>
                  <a:pt x="372" y="533"/>
                  <a:pt x="372" y="533"/>
                </a:cubicBezTo>
                <a:cubicBezTo>
                  <a:pt x="361" y="567"/>
                  <a:pt x="361" y="567"/>
                  <a:pt x="361" y="567"/>
                </a:cubicBezTo>
                <a:cubicBezTo>
                  <a:pt x="559" y="635"/>
                  <a:pt x="559" y="635"/>
                  <a:pt x="559" y="635"/>
                </a:cubicBezTo>
                <a:cubicBezTo>
                  <a:pt x="561" y="636"/>
                  <a:pt x="561" y="636"/>
                  <a:pt x="561" y="636"/>
                </a:cubicBezTo>
                <a:cubicBezTo>
                  <a:pt x="565" y="636"/>
                  <a:pt x="569" y="637"/>
                  <a:pt x="572" y="637"/>
                </a:cubicBezTo>
                <a:cubicBezTo>
                  <a:pt x="585" y="637"/>
                  <a:pt x="594" y="632"/>
                  <a:pt x="599" y="627"/>
                </a:cubicBezTo>
                <a:cubicBezTo>
                  <a:pt x="613" y="616"/>
                  <a:pt x="616" y="599"/>
                  <a:pt x="616" y="594"/>
                </a:cubicBezTo>
                <a:cubicBezTo>
                  <a:pt x="711" y="46"/>
                  <a:pt x="711" y="46"/>
                  <a:pt x="711" y="46"/>
                </a:cubicBezTo>
                <a:cubicBezTo>
                  <a:pt x="712" y="43"/>
                  <a:pt x="712" y="43"/>
                  <a:pt x="712" y="43"/>
                </a:cubicBezTo>
                <a:cubicBezTo>
                  <a:pt x="713" y="23"/>
                  <a:pt x="704" y="14"/>
                  <a:pt x="697" y="1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0" name="Group 12"/>
          <p:cNvGrpSpPr>
            <a:grpSpLocks noChangeAspect="1"/>
          </p:cNvGrpSpPr>
          <p:nvPr/>
        </p:nvGrpSpPr>
        <p:grpSpPr bwMode="auto">
          <a:xfrm>
            <a:off x="1168167" y="2406094"/>
            <a:ext cx="512310" cy="547211"/>
            <a:chOff x="1446" y="1923"/>
            <a:chExt cx="411" cy="439"/>
          </a:xfrm>
          <a:solidFill>
            <a:schemeClr val="bg1"/>
          </a:solidFill>
        </p:grpSpPr>
        <p:sp>
          <p:nvSpPr>
            <p:cNvPr id="21" name="Freeform 13"/>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4"/>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904665" y="61196"/>
            <a:ext cx="692443" cy="692443"/>
            <a:chOff x="3963053" y="796069"/>
            <a:chExt cx="1445741" cy="1445741"/>
          </a:xfrm>
        </p:grpSpPr>
        <p:sp>
          <p:nvSpPr>
            <p:cNvPr id="32" name="椭圆 31"/>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33" name="组合 32"/>
            <p:cNvGrpSpPr/>
            <p:nvPr/>
          </p:nvGrpSpPr>
          <p:grpSpPr>
            <a:xfrm>
              <a:off x="4188168" y="1149945"/>
              <a:ext cx="995510" cy="868332"/>
              <a:chOff x="4675188" y="2882900"/>
              <a:chExt cx="360362" cy="314325"/>
            </a:xfrm>
            <a:solidFill>
              <a:schemeClr val="bg1"/>
            </a:solidFill>
          </p:grpSpPr>
          <p:sp>
            <p:nvSpPr>
              <p:cNvPr id="34"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5"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6"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44264" y="2110758"/>
            <a:ext cx="2031325" cy="646331"/>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进度安排</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144264" y="2733086"/>
            <a:ext cx="1470274"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Schedule</a:t>
            </a:r>
            <a:endParaRPr lang="en-US" altLang="zh-CN" sz="2400" kern="100">
              <a:solidFill>
                <a:schemeClr val="accent1"/>
              </a:solidFill>
              <a:latin typeface="+mj-lt"/>
              <a:cs typeface="Times New Roman" panose="02020603050405020304" pitchFamily="18" charset="0"/>
            </a:endParaRPr>
          </a:p>
        </p:txBody>
      </p:sp>
      <p:sp>
        <p:nvSpPr>
          <p:cNvPr id="6" name="AutoShape 59"/>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210588"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进度安排</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822661"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sp>
        <p:nvSpPr>
          <p:cNvPr id="14" name="Freeform 11"/>
          <p:cNvSpPr/>
          <p:nvPr/>
        </p:nvSpPr>
        <p:spPr bwMode="auto">
          <a:xfrm>
            <a:off x="755338" y="1773914"/>
            <a:ext cx="2146447"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6" name="Freeform 13"/>
          <p:cNvSpPr/>
          <p:nvPr/>
        </p:nvSpPr>
        <p:spPr bwMode="auto">
          <a:xfrm>
            <a:off x="4540208" y="1773914"/>
            <a:ext cx="2144813"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9" name="矩形 18"/>
          <p:cNvSpPr/>
          <p:nvPr/>
        </p:nvSpPr>
        <p:spPr>
          <a:xfrm>
            <a:off x="1258159" y="1869626"/>
            <a:ext cx="944880" cy="398780"/>
          </a:xfrm>
          <a:prstGeom prst="rect">
            <a:avLst/>
          </a:prstGeom>
        </p:spPr>
        <p:txBody>
          <a:bodyPr wrap="none">
            <a:spAutoFit/>
          </a:bodyPr>
          <a:lstStyle/>
          <a:p>
            <a:pPr>
              <a:spcAft>
                <a:spcPts val="0"/>
              </a:spcAft>
            </a:pPr>
            <a:r>
              <a:rPr lang="zh-CN" sz="2000" b="1" kern="100">
                <a:solidFill>
                  <a:schemeClr val="bg1"/>
                </a:solidFill>
                <a:latin typeface="+mn-ea"/>
                <a:cs typeface="Times New Roman" panose="02020603050405020304" pitchFamily="18" charset="0"/>
              </a:rPr>
              <a:t>第一月</a:t>
            </a:r>
            <a:endParaRPr lang="zh-CN" sz="2000" b="1" kern="100">
              <a:solidFill>
                <a:schemeClr val="bg1"/>
              </a:solidFill>
              <a:latin typeface="+mn-ea"/>
              <a:cs typeface="Times New Roman" panose="02020603050405020304" pitchFamily="18" charset="0"/>
            </a:endParaRPr>
          </a:p>
        </p:txBody>
      </p:sp>
      <p:sp>
        <p:nvSpPr>
          <p:cNvPr id="21" name="矩形 20"/>
          <p:cNvSpPr/>
          <p:nvPr/>
        </p:nvSpPr>
        <p:spPr>
          <a:xfrm>
            <a:off x="5114231" y="1853974"/>
            <a:ext cx="944880" cy="398780"/>
          </a:xfrm>
          <a:prstGeom prst="rect">
            <a:avLst/>
          </a:prstGeom>
        </p:spPr>
        <p:txBody>
          <a:bodyPr wrap="none">
            <a:spAutoFit/>
          </a:bodyPr>
          <a:lstStyle/>
          <a:p>
            <a:pPr>
              <a:spcAft>
                <a:spcPts val="0"/>
              </a:spcAft>
            </a:pPr>
            <a:r>
              <a:rPr lang="zh-CN" sz="2000" b="1" kern="100">
                <a:solidFill>
                  <a:schemeClr val="bg1"/>
                </a:solidFill>
                <a:latin typeface="+mn-ea"/>
                <a:cs typeface="Times New Roman" panose="02020603050405020304" pitchFamily="18" charset="0"/>
              </a:rPr>
              <a:t>第三月</a:t>
            </a:r>
            <a:endParaRPr lang="zh-CN" sz="2000" b="1" kern="100">
              <a:solidFill>
                <a:schemeClr val="bg1"/>
              </a:solidFill>
              <a:latin typeface="+mn-ea"/>
              <a:cs typeface="Times New Roman" panose="02020603050405020304" pitchFamily="18" charset="0"/>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850583" y="1209038"/>
            <a:ext cx="1730529" cy="57594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撰写开题报告，并做开题演讲 。</a:t>
            </a:r>
            <a:endParaRPr lang="zh-CN" altLang="en-US" sz="1050">
              <a:solidFill>
                <a:schemeClr val="tx1">
                  <a:lumMod val="85000"/>
                  <a:lumOff val="15000"/>
                </a:schemeClr>
              </a:solidFill>
            </a:endParaRPr>
          </a:p>
        </p:txBody>
      </p:sp>
      <p:sp>
        <p:nvSpPr>
          <p:cNvPr id="24" name="矩形 23"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632789" y="1209112"/>
            <a:ext cx="1730529" cy="575945"/>
          </a:xfrm>
          <a:prstGeom prst="rect">
            <a:avLst/>
          </a:prstGeom>
        </p:spPr>
        <p:txBody>
          <a:bodyPr wrap="square">
            <a:spAutoFit/>
          </a:bodyPr>
          <a:lstStyle/>
          <a:p>
            <a:pPr algn="ctr">
              <a:lnSpc>
                <a:spcPct val="150000"/>
              </a:lnSpc>
            </a:pPr>
            <a:r>
              <a:rPr lang="zh-CN" altLang="en-US" sz="1050">
                <a:solidFill>
                  <a:schemeClr val="tx1">
                    <a:lumMod val="85000"/>
                    <a:lumOff val="15000"/>
                  </a:schemeClr>
                </a:solidFill>
              </a:rPr>
              <a:t>对路由器、交换机等网络设备进行配置。</a:t>
            </a:r>
            <a:endParaRPr lang="zh-CN" altLang="en-US" sz="1050">
              <a:solidFill>
                <a:schemeClr val="tx1">
                  <a:lumMod val="85000"/>
                  <a:lumOff val="15000"/>
                </a:schemeClr>
              </a:solidFill>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786195" y="1209285"/>
            <a:ext cx="1730529" cy="57594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研究酒店布局，构建好网络拓扑</a:t>
            </a:r>
            <a:r>
              <a:rPr lang="zh-CN" altLang="en-US" sz="1050">
                <a:solidFill>
                  <a:schemeClr val="tx1">
                    <a:lumMod val="85000"/>
                    <a:lumOff val="15000"/>
                  </a:schemeClr>
                </a:solidFill>
              </a:rPr>
              <a:t>。</a:t>
            </a:r>
            <a:endParaRPr lang="zh-CN" altLang="en-US" sz="1050">
              <a:solidFill>
                <a:schemeClr val="tx1">
                  <a:lumMod val="85000"/>
                  <a:lumOff val="15000"/>
                </a:schemeClr>
              </a:solidFill>
            </a:endParaRPr>
          </a:p>
        </p:txBody>
      </p:sp>
      <p:sp>
        <p:nvSpPr>
          <p:cNvPr id="26" name="矩形 2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487211" y="1440725"/>
            <a:ext cx="1730529" cy="33337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研究综合布线的方案</a:t>
            </a:r>
            <a:r>
              <a:rPr lang="zh-CN" altLang="en-US" sz="1050">
                <a:solidFill>
                  <a:schemeClr val="tx1">
                    <a:lumMod val="85000"/>
                    <a:lumOff val="15000"/>
                  </a:schemeClr>
                </a:solidFill>
              </a:rPr>
              <a:t>。</a:t>
            </a:r>
            <a:endParaRPr lang="zh-CN" altLang="en-US" sz="1050">
              <a:solidFill>
                <a:schemeClr val="tx1">
                  <a:lumMod val="85000"/>
                  <a:lumOff val="15000"/>
                </a:schemeClr>
              </a:solidFill>
            </a:endParaRPr>
          </a:p>
        </p:txBody>
      </p:sp>
      <p:sp>
        <p:nvSpPr>
          <p:cNvPr id="7" name="文本框 6"/>
          <p:cNvSpPr txBox="1"/>
          <p:nvPr/>
        </p:nvSpPr>
        <p:spPr>
          <a:xfrm>
            <a:off x="2024380" y="3237865"/>
            <a:ext cx="1186815" cy="737235"/>
          </a:xfrm>
          <a:prstGeom prst="rect">
            <a:avLst/>
          </a:prstGeom>
          <a:noFill/>
        </p:spPr>
        <p:txBody>
          <a:bodyPr wrap="square" rtlCol="0">
            <a:spAutoFit/>
          </a:bodyPr>
          <a:p>
            <a:pPr algn="ctr"/>
            <a:r>
              <a:rPr lang="en-US" altLang="zh-CN" sz="1050">
                <a:solidFill>
                  <a:schemeClr val="tx1">
                    <a:lumMod val="85000"/>
                    <a:lumOff val="15000"/>
                  </a:schemeClr>
                </a:solidFill>
              </a:rPr>
              <a:t>完成整体实验，撰写说明书和论文，进行中期答辩</a:t>
            </a:r>
            <a:r>
              <a:rPr lang="zh-CN" altLang="en-US" sz="1050">
                <a:solidFill>
                  <a:schemeClr val="tx1">
                    <a:lumMod val="85000"/>
                    <a:lumOff val="15000"/>
                  </a:schemeClr>
                </a:solidFill>
              </a:rPr>
              <a:t>。</a:t>
            </a:r>
            <a:endParaRPr lang="zh-CN" altLang="en-US" sz="1050">
              <a:solidFill>
                <a:schemeClr val="tx1">
                  <a:lumMod val="85000"/>
                  <a:lumOff val="15000"/>
                </a:schemeClr>
              </a:solidFill>
            </a:endParaRPr>
          </a:p>
        </p:txBody>
      </p:sp>
      <p:sp>
        <p:nvSpPr>
          <p:cNvPr id="8" name="Freeform 12"/>
          <p:cNvSpPr/>
          <p:nvPr/>
        </p:nvSpPr>
        <p:spPr bwMode="auto">
          <a:xfrm>
            <a:off x="1598764" y="2669051"/>
            <a:ext cx="2149714" cy="517987"/>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2"/>
          </a:solidFill>
          <a:ln w="12700">
            <a:solidFill>
              <a:schemeClr val="accent2"/>
            </a:solidFill>
          </a:ln>
        </p:spPr>
        <p:txBody>
          <a:bodyPr/>
          <a:p>
            <a:endParaRPr lang="zh-CN" altLang="en-US" sz="2400">
              <a:solidFill>
                <a:schemeClr val="bg1">
                  <a:lumMod val="50000"/>
                </a:schemeClr>
              </a:solidFill>
            </a:endParaRPr>
          </a:p>
        </p:txBody>
      </p:sp>
      <p:sp>
        <p:nvSpPr>
          <p:cNvPr id="9" name="Freeform 11"/>
          <p:cNvSpPr/>
          <p:nvPr/>
        </p:nvSpPr>
        <p:spPr bwMode="auto">
          <a:xfrm>
            <a:off x="2603188" y="1773914"/>
            <a:ext cx="2146447"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p>
            <a:endParaRPr lang="zh-CN" altLang="en-US" sz="2400">
              <a:solidFill>
                <a:schemeClr val="bg1">
                  <a:lumMod val="50000"/>
                </a:schemeClr>
              </a:solidFill>
            </a:endParaRPr>
          </a:p>
        </p:txBody>
      </p:sp>
      <p:sp>
        <p:nvSpPr>
          <p:cNvPr id="10" name="文本框 9"/>
          <p:cNvSpPr txBox="1"/>
          <p:nvPr/>
        </p:nvSpPr>
        <p:spPr>
          <a:xfrm>
            <a:off x="3110865" y="1869440"/>
            <a:ext cx="984885" cy="398780"/>
          </a:xfrm>
          <a:prstGeom prst="rect">
            <a:avLst/>
          </a:prstGeom>
          <a:noFill/>
        </p:spPr>
        <p:txBody>
          <a:bodyPr wrap="square" rtlCol="0">
            <a:spAutoFit/>
          </a:bodyPr>
          <a:p>
            <a:r>
              <a:rPr lang="zh-CN" sz="2000" b="1" kern="100">
                <a:solidFill>
                  <a:schemeClr val="bg1"/>
                </a:solidFill>
                <a:latin typeface="+mn-ea"/>
                <a:cs typeface="Times New Roman" panose="02020603050405020304" pitchFamily="18" charset="0"/>
              </a:rPr>
              <a:t>第二月</a:t>
            </a:r>
            <a:endParaRPr lang="zh-CN" sz="2000" b="1" kern="100">
              <a:solidFill>
                <a:schemeClr val="bg1"/>
              </a:solidFill>
              <a:latin typeface="+mn-ea"/>
              <a:cs typeface="Times New Roman" panose="02020603050405020304" pitchFamily="18" charset="0"/>
            </a:endParaRPr>
          </a:p>
        </p:txBody>
      </p:sp>
      <p:sp>
        <p:nvSpPr>
          <p:cNvPr id="11" name="Freeform 11"/>
          <p:cNvSpPr/>
          <p:nvPr/>
        </p:nvSpPr>
        <p:spPr bwMode="auto">
          <a:xfrm>
            <a:off x="6363023" y="1773914"/>
            <a:ext cx="2146447"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p>
            <a:endParaRPr lang="zh-CN" altLang="en-US" sz="2400">
              <a:solidFill>
                <a:schemeClr val="bg1">
                  <a:lumMod val="50000"/>
                </a:schemeClr>
              </a:solidFill>
            </a:endParaRPr>
          </a:p>
        </p:txBody>
      </p:sp>
      <p:sp>
        <p:nvSpPr>
          <p:cNvPr id="12" name="文本框 11"/>
          <p:cNvSpPr txBox="1"/>
          <p:nvPr/>
        </p:nvSpPr>
        <p:spPr>
          <a:xfrm>
            <a:off x="6862445" y="1869440"/>
            <a:ext cx="979805" cy="398780"/>
          </a:xfrm>
          <a:prstGeom prst="rect">
            <a:avLst/>
          </a:prstGeom>
          <a:noFill/>
        </p:spPr>
        <p:txBody>
          <a:bodyPr wrap="square" rtlCol="0">
            <a:spAutoFit/>
          </a:bodyPr>
          <a:p>
            <a:pPr algn="l">
              <a:buClrTx/>
              <a:buSzTx/>
              <a:buFontTx/>
            </a:pPr>
            <a:r>
              <a:rPr lang="zh-CN" sz="2000" b="1" kern="100">
                <a:solidFill>
                  <a:schemeClr val="bg1"/>
                </a:solidFill>
                <a:latin typeface="+mn-ea"/>
                <a:cs typeface="Times New Roman" panose="02020603050405020304" pitchFamily="18" charset="0"/>
              </a:rPr>
              <a:t>第四月</a:t>
            </a:r>
            <a:endParaRPr lang="zh-CN" sz="2000" b="1" kern="100">
              <a:solidFill>
                <a:schemeClr val="bg1"/>
              </a:solidFill>
              <a:latin typeface="+mn-ea"/>
              <a:cs typeface="Times New Roman" panose="02020603050405020304" pitchFamily="18" charset="0"/>
            </a:endParaRPr>
          </a:p>
        </p:txBody>
      </p:sp>
      <p:sp>
        <p:nvSpPr>
          <p:cNvPr id="13" name="文本框 12"/>
          <p:cNvSpPr txBox="1"/>
          <p:nvPr/>
        </p:nvSpPr>
        <p:spPr>
          <a:xfrm>
            <a:off x="2202815" y="2668905"/>
            <a:ext cx="1135380" cy="368300"/>
          </a:xfrm>
          <a:prstGeom prst="rect">
            <a:avLst/>
          </a:prstGeom>
          <a:noFill/>
        </p:spPr>
        <p:txBody>
          <a:bodyPr wrap="square" rtlCol="0">
            <a:spAutoFit/>
          </a:bodyPr>
          <a:p>
            <a:r>
              <a:rPr lang="zh-CN" sz="2000" b="1" kern="100">
                <a:solidFill>
                  <a:schemeClr val="tx1"/>
                </a:solidFill>
                <a:latin typeface="+mn-ea"/>
                <a:cs typeface="Times New Roman" panose="02020603050405020304" pitchFamily="18" charset="0"/>
              </a:rPr>
              <a:t>第五月</a:t>
            </a:r>
            <a:endParaRPr lang="zh-CN" sz="2000" b="1" kern="100">
              <a:solidFill>
                <a:schemeClr val="tx1"/>
              </a:solidFill>
              <a:latin typeface="+mn-ea"/>
              <a:cs typeface="Times New Roman" panose="02020603050405020304" pitchFamily="18" charset="0"/>
            </a:endParaRPr>
          </a:p>
        </p:txBody>
      </p:sp>
      <p:sp>
        <p:nvSpPr>
          <p:cNvPr id="18" name="Freeform 12"/>
          <p:cNvSpPr/>
          <p:nvPr/>
        </p:nvSpPr>
        <p:spPr bwMode="auto">
          <a:xfrm>
            <a:off x="3390734" y="2669051"/>
            <a:ext cx="2149714" cy="517987"/>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2"/>
          </a:solidFill>
          <a:ln w="12700">
            <a:solidFill>
              <a:schemeClr val="accent2"/>
            </a:solidFill>
          </a:ln>
        </p:spPr>
        <p:txBody>
          <a:bodyPr/>
          <a:p>
            <a:endParaRPr lang="zh-CN" altLang="en-US" sz="2400">
              <a:solidFill>
                <a:schemeClr val="bg1">
                  <a:lumMod val="50000"/>
                </a:schemeClr>
              </a:solidFill>
            </a:endParaRPr>
          </a:p>
        </p:txBody>
      </p:sp>
      <p:sp>
        <p:nvSpPr>
          <p:cNvPr id="27" name="Freeform 12"/>
          <p:cNvSpPr/>
          <p:nvPr/>
        </p:nvSpPr>
        <p:spPr bwMode="auto">
          <a:xfrm>
            <a:off x="5363044" y="2669051"/>
            <a:ext cx="2149714" cy="517987"/>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2"/>
          </a:solidFill>
          <a:ln w="12700">
            <a:solidFill>
              <a:schemeClr val="accent2"/>
            </a:solidFill>
          </a:ln>
        </p:spPr>
        <p:txBody>
          <a:bodyPr/>
          <a:p>
            <a:endParaRPr lang="zh-CN" altLang="en-US" sz="2400">
              <a:solidFill>
                <a:schemeClr val="bg1">
                  <a:lumMod val="50000"/>
                </a:schemeClr>
              </a:solidFill>
            </a:endParaRPr>
          </a:p>
        </p:txBody>
      </p:sp>
      <p:sp>
        <p:nvSpPr>
          <p:cNvPr id="28" name="文本框 27"/>
          <p:cNvSpPr txBox="1"/>
          <p:nvPr/>
        </p:nvSpPr>
        <p:spPr>
          <a:xfrm>
            <a:off x="3999230" y="2668905"/>
            <a:ext cx="1363980" cy="368300"/>
          </a:xfrm>
          <a:prstGeom prst="rect">
            <a:avLst/>
          </a:prstGeom>
          <a:noFill/>
        </p:spPr>
        <p:txBody>
          <a:bodyPr wrap="square" rtlCol="0">
            <a:spAutoFit/>
          </a:bodyPr>
          <a:p>
            <a:r>
              <a:rPr lang="zh-CN" sz="2000" b="1" kern="100">
                <a:latin typeface="+mn-ea"/>
                <a:cs typeface="Times New Roman" panose="02020603050405020304" pitchFamily="18" charset="0"/>
              </a:rPr>
              <a:t>第六月</a:t>
            </a:r>
            <a:endParaRPr lang="zh-CN" sz="2000" b="1" kern="100">
              <a:latin typeface="+mn-ea"/>
              <a:cs typeface="Times New Roman" panose="02020603050405020304" pitchFamily="18" charset="0"/>
            </a:endParaRPr>
          </a:p>
        </p:txBody>
      </p:sp>
      <p:sp>
        <p:nvSpPr>
          <p:cNvPr id="29" name="文本框 28"/>
          <p:cNvSpPr txBox="1"/>
          <p:nvPr/>
        </p:nvSpPr>
        <p:spPr>
          <a:xfrm>
            <a:off x="5877560" y="2668905"/>
            <a:ext cx="1268095" cy="368300"/>
          </a:xfrm>
          <a:prstGeom prst="rect">
            <a:avLst/>
          </a:prstGeom>
          <a:noFill/>
        </p:spPr>
        <p:txBody>
          <a:bodyPr wrap="square" rtlCol="0">
            <a:spAutoFit/>
          </a:bodyPr>
          <a:p>
            <a:pPr algn="l">
              <a:buClrTx/>
              <a:buSzTx/>
              <a:buFontTx/>
            </a:pPr>
            <a:r>
              <a:rPr lang="zh-CN" sz="2000" b="1" kern="100">
                <a:latin typeface="+mn-ea"/>
                <a:cs typeface="Times New Roman" panose="02020603050405020304" pitchFamily="18" charset="0"/>
              </a:rPr>
              <a:t>第七月</a:t>
            </a:r>
            <a:endParaRPr lang="zh-CN" sz="2000" b="1" kern="100">
              <a:latin typeface="+mn-ea"/>
              <a:cs typeface="Times New Roman" panose="02020603050405020304" pitchFamily="18" charset="0"/>
            </a:endParaRPr>
          </a:p>
        </p:txBody>
      </p:sp>
      <p:sp>
        <p:nvSpPr>
          <p:cNvPr id="30" name="文本框 29"/>
          <p:cNvSpPr txBox="1"/>
          <p:nvPr/>
        </p:nvSpPr>
        <p:spPr>
          <a:xfrm>
            <a:off x="4034155" y="3278505"/>
            <a:ext cx="862965" cy="899160"/>
          </a:xfrm>
          <a:prstGeom prst="rect">
            <a:avLst/>
          </a:prstGeom>
          <a:noFill/>
        </p:spPr>
        <p:txBody>
          <a:bodyPr wrap="square" rtlCol="0">
            <a:spAutoFit/>
          </a:bodyPr>
          <a:p>
            <a:pPr algn="ctr"/>
            <a:r>
              <a:rPr lang="zh-CN" altLang="en-US" sz="1050">
                <a:solidFill>
                  <a:schemeClr val="tx1">
                    <a:lumMod val="85000"/>
                    <a:lumOff val="15000"/>
                  </a:schemeClr>
                </a:solidFill>
              </a:rPr>
              <a:t>再毕业设计导师的指导下</a:t>
            </a:r>
            <a:r>
              <a:rPr lang="en-US" altLang="zh-CN" sz="1050">
                <a:solidFill>
                  <a:schemeClr val="tx1">
                    <a:lumMod val="85000"/>
                    <a:lumOff val="15000"/>
                  </a:schemeClr>
                </a:solidFill>
              </a:rPr>
              <a:t>对论文</a:t>
            </a:r>
            <a:r>
              <a:rPr lang="zh-CN" altLang="en-US" sz="1050">
                <a:solidFill>
                  <a:schemeClr val="tx1">
                    <a:lumMod val="85000"/>
                    <a:lumOff val="15000"/>
                  </a:schemeClr>
                </a:solidFill>
              </a:rPr>
              <a:t>进行</a:t>
            </a:r>
            <a:r>
              <a:rPr lang="en-US" altLang="zh-CN" sz="1050">
                <a:solidFill>
                  <a:schemeClr val="tx1">
                    <a:lumMod val="85000"/>
                    <a:lumOff val="15000"/>
                  </a:schemeClr>
                </a:solidFill>
              </a:rPr>
              <a:t>修改和完善。</a:t>
            </a:r>
            <a:endParaRPr lang="zh-CN" altLang="en-US" sz="1050">
              <a:solidFill>
                <a:schemeClr val="tx1">
                  <a:lumMod val="85000"/>
                  <a:lumOff val="15000"/>
                </a:schemeClr>
              </a:solidFill>
            </a:endParaRPr>
          </a:p>
        </p:txBody>
      </p:sp>
      <p:sp>
        <p:nvSpPr>
          <p:cNvPr id="31" name="文本框 30"/>
          <p:cNvSpPr txBox="1"/>
          <p:nvPr/>
        </p:nvSpPr>
        <p:spPr>
          <a:xfrm>
            <a:off x="5822315" y="3237865"/>
            <a:ext cx="1231265" cy="737235"/>
          </a:xfrm>
          <a:prstGeom prst="rect">
            <a:avLst/>
          </a:prstGeom>
          <a:noFill/>
        </p:spPr>
        <p:txBody>
          <a:bodyPr wrap="square" rtlCol="0">
            <a:spAutoFit/>
          </a:bodyPr>
          <a:p>
            <a:pPr algn="ctr">
              <a:buClrTx/>
              <a:buSzTx/>
              <a:buFontTx/>
            </a:pPr>
            <a:r>
              <a:rPr lang="zh-CN" altLang="en-US" sz="1050">
                <a:solidFill>
                  <a:schemeClr val="tx1">
                    <a:lumMod val="85000"/>
                    <a:lumOff val="15000"/>
                  </a:schemeClr>
                </a:solidFill>
              </a:rPr>
              <a:t>对毕业设计和论文做最后的修改和完善。</a:t>
            </a:r>
            <a:endParaRPr lang="en-US" altLang="zh-CN" sz="1050">
              <a:solidFill>
                <a:schemeClr val="tx1">
                  <a:lumMod val="85000"/>
                  <a:lumOff val="15000"/>
                </a:schemeClr>
              </a:solidFill>
            </a:endParaRPr>
          </a:p>
          <a:p>
            <a:pPr algn="ctr">
              <a:buClrTx/>
              <a:buSzTx/>
              <a:buFontTx/>
            </a:pPr>
            <a:r>
              <a:rPr lang="en-US" altLang="zh-CN" sz="1050">
                <a:solidFill>
                  <a:schemeClr val="tx1">
                    <a:lumMod val="85000"/>
                    <a:lumOff val="15000"/>
                  </a:schemeClr>
                </a:solidFill>
              </a:rPr>
              <a:t>毕业论文答辩</a:t>
            </a:r>
            <a:endParaRPr lang="en-US" altLang="zh-CN" sz="1050">
              <a:solidFill>
                <a:schemeClr val="tx1">
                  <a:lumMod val="85000"/>
                  <a:lumOff val="15000"/>
                </a:schemeClr>
              </a:solidFill>
            </a:endParaRPr>
          </a:p>
        </p:txBody>
      </p:sp>
      <p:sp>
        <p:nvSpPr>
          <p:cNvPr id="32" name="文本框 31"/>
          <p:cNvSpPr txBox="1"/>
          <p:nvPr/>
        </p:nvSpPr>
        <p:spPr>
          <a:xfrm>
            <a:off x="1591310" y="407035"/>
            <a:ext cx="1799590" cy="368300"/>
          </a:xfrm>
          <a:prstGeom prst="rect">
            <a:avLst/>
          </a:prstGeom>
          <a:noFill/>
        </p:spPr>
        <p:txBody>
          <a:bodyPr wrap="square" rtlCol="0">
            <a:spAutoFit/>
          </a:bodyPr>
          <a:p>
            <a:r>
              <a:rPr lang="en-US" altLang="zh-CN"/>
              <a:t>2019.11—2020.5</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9275"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sp>
        <p:nvSpPr>
          <p:cNvPr id="11" name="文本框 10"/>
          <p:cNvSpPr txBox="1"/>
          <p:nvPr/>
        </p:nvSpPr>
        <p:spPr>
          <a:xfrm>
            <a:off x="1901672" y="2439683"/>
            <a:ext cx="5262880" cy="706755"/>
          </a:xfrm>
          <a:prstGeom prst="rect">
            <a:avLst/>
          </a:prstGeom>
          <a:noFill/>
        </p:spPr>
        <p:txBody>
          <a:bodyPr wrap="none" rtlCol="0">
            <a:spAutoFit/>
          </a:bodyPr>
          <a:lstStyle/>
          <a:p>
            <a:pPr lvl="0"/>
            <a:r>
              <a:rPr lang="zh-CN" altLang="en-US" sz="4000">
                <a:solidFill>
                  <a:srgbClr val="222B34"/>
                </a:solidFill>
              </a:rPr>
              <a:t>感谢各位老师批评指正</a:t>
            </a:r>
            <a:endParaRPr lang="zh-CN" altLang="en-US" sz="4000">
              <a:solidFill>
                <a:srgbClr val="222B34"/>
              </a:solidFill>
            </a:endParaRPr>
          </a:p>
        </p:txBody>
      </p:sp>
      <p:cxnSp>
        <p:nvCxnSpPr>
          <p:cNvPr id="14" name="直接连接符 13"/>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835940" y="8486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0" name="文本框 19"/>
          <p:cNvSpPr txBox="1"/>
          <p:nvPr/>
        </p:nvSpPr>
        <p:spPr>
          <a:xfrm>
            <a:off x="2686949" y="3999047"/>
            <a:ext cx="3771265" cy="306705"/>
          </a:xfrm>
          <a:prstGeom prst="rect">
            <a:avLst/>
          </a:prstGeom>
          <a:noFill/>
        </p:spPr>
        <p:txBody>
          <a:bodyPr wrap="none" rtlCol="0">
            <a:spAutoFit/>
          </a:bodyPr>
          <a:lstStyle/>
          <a:p>
            <a:pPr lvl="0">
              <a:defRPr/>
            </a:pPr>
            <a:r>
              <a:rPr lang="zh-CN" altLang="en-US" sz="1400" dirty="0">
                <a:solidFill>
                  <a:srgbClr val="222B34"/>
                </a:solidFill>
              </a:rPr>
              <a:t>汇报人</a:t>
            </a:r>
            <a:r>
              <a:rPr lang="zh-CN" altLang="en-US" sz="1400" dirty="0" smtClean="0">
                <a:solidFill>
                  <a:srgbClr val="222B34"/>
                </a:solidFill>
              </a:rPr>
              <a:t>：</a:t>
            </a:r>
            <a:r>
              <a:rPr lang="zh-CN" sz="1400" dirty="0">
                <a:solidFill>
                  <a:srgbClr val="222B34"/>
                </a:solidFill>
              </a:rPr>
              <a:t>隋世璇</a:t>
            </a:r>
            <a:r>
              <a:rPr lang="zh-CN" altLang="en-US" sz="1400" dirty="0" smtClean="0">
                <a:solidFill>
                  <a:srgbClr val="222B34"/>
                </a:solidFill>
              </a:rPr>
              <a:t>     </a:t>
            </a:r>
            <a:r>
              <a:rPr lang="zh-CN" altLang="en-US" sz="1400" dirty="0">
                <a:solidFill>
                  <a:srgbClr val="222B34"/>
                </a:solidFill>
              </a:rPr>
              <a:t>汇报时间：</a:t>
            </a:r>
            <a:r>
              <a:rPr lang="en-US" altLang="zh-CN" sz="1400" dirty="0">
                <a:solidFill>
                  <a:srgbClr val="222B34"/>
                </a:solidFill>
              </a:rPr>
              <a:t>2019</a:t>
            </a:r>
            <a:r>
              <a:rPr lang="zh-CN" altLang="en-US" sz="1400" dirty="0">
                <a:solidFill>
                  <a:srgbClr val="222B34"/>
                </a:solidFill>
              </a:rPr>
              <a:t>年</a:t>
            </a:r>
            <a:r>
              <a:rPr lang="en-US" altLang="zh-CN" sz="1400" dirty="0">
                <a:solidFill>
                  <a:srgbClr val="222B34"/>
                </a:solidFill>
              </a:rPr>
              <a:t>11</a:t>
            </a:r>
            <a:r>
              <a:rPr lang="zh-CN" altLang="en-US" sz="1400" dirty="0">
                <a:solidFill>
                  <a:srgbClr val="222B34"/>
                </a:solidFill>
              </a:rPr>
              <a:t>月</a:t>
            </a:r>
            <a:r>
              <a:rPr lang="en-US" altLang="zh-CN" sz="1400" dirty="0">
                <a:solidFill>
                  <a:srgbClr val="222B34"/>
                </a:solidFill>
              </a:rPr>
              <a:t>17</a:t>
            </a:r>
            <a:r>
              <a:rPr lang="zh-CN" altLang="en-US" sz="1400" dirty="0">
                <a:solidFill>
                  <a:srgbClr val="222B34"/>
                </a:solidFill>
              </a:rPr>
              <a:t>日</a:t>
            </a:r>
            <a:endParaRPr kumimoji="0" lang="zh-CN" altLang="en-US" sz="1400" b="0" i="0" u="none" strike="noStrike" kern="1200" cap="none" spc="0" normalizeH="0" baseline="0" noProof="0" dirty="0">
              <a:ln>
                <a:noFill/>
              </a:ln>
              <a:solidFill>
                <a:srgbClr val="222B34"/>
              </a:solidFill>
              <a:effectLst/>
              <a:uLnTx/>
              <a:uFillTx/>
              <a:latin typeface="Calibri Light" panose="020F0302020204030204"/>
              <a:ea typeface="微软雅黑" panose="020B0503020204020204" charset="-122"/>
              <a:cs typeface="+mn-cs"/>
            </a:endParaRPr>
          </a:p>
        </p:txBody>
      </p:sp>
      <p:sp>
        <p:nvSpPr>
          <p:cNvPr id="22" name="文本框 21"/>
          <p:cNvSpPr txBox="1"/>
          <p:nvPr/>
        </p:nvSpPr>
        <p:spPr>
          <a:xfrm>
            <a:off x="2967167" y="3692553"/>
            <a:ext cx="3188335" cy="30670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rgbClr val="222B34"/>
                </a:solidFill>
                <a:effectLst/>
                <a:uLnTx/>
                <a:uFillTx/>
                <a:latin typeface="Calibri Light" panose="020F0302020204030204"/>
                <a:ea typeface="微软雅黑" panose="020B0503020204020204" charset="-122"/>
                <a:cs typeface="+mn-cs"/>
              </a:rPr>
              <a:t>内蒙古师范大学</a:t>
            </a:r>
            <a:r>
              <a:rPr kumimoji="0" lang="en-US" altLang="zh-CN" sz="1400" b="0" i="0" u="none" strike="noStrike" kern="1200" cap="none" spc="0" normalizeH="0" baseline="0" noProof="0">
                <a:ln>
                  <a:noFill/>
                </a:ln>
                <a:solidFill>
                  <a:srgbClr val="222B34"/>
                </a:solidFill>
                <a:effectLst/>
                <a:uLnTx/>
                <a:uFillTx/>
                <a:latin typeface="Calibri Light" panose="020F0302020204030204"/>
                <a:ea typeface="微软雅黑" panose="020B0503020204020204" charset="-122"/>
                <a:cs typeface="+mn-cs"/>
              </a:rPr>
              <a:t>—</a:t>
            </a:r>
            <a:r>
              <a:rPr kumimoji="0" lang="zh-CN" altLang="en-US" sz="1400" b="0" i="0" u="none" strike="noStrike" kern="1200" cap="none" spc="0" normalizeH="0" baseline="0" noProof="0">
                <a:ln>
                  <a:noFill/>
                </a:ln>
                <a:solidFill>
                  <a:srgbClr val="222B34"/>
                </a:solidFill>
                <a:effectLst/>
                <a:uLnTx/>
                <a:uFillTx/>
                <a:latin typeface="Calibri Light" panose="020F0302020204030204"/>
                <a:ea typeface="微软雅黑" panose="020B0503020204020204" charset="-122"/>
                <a:cs typeface="+mn-cs"/>
              </a:rPr>
              <a:t>计算机科学技术学院</a:t>
            </a:r>
            <a:endParaRPr kumimoji="0" lang="zh-CN" altLang="en-US" sz="1400" b="0" i="0" u="none" strike="noStrike" kern="1200" cap="none" spc="0" normalizeH="0" baseline="0" noProof="0">
              <a:ln>
                <a:noFill/>
              </a:ln>
              <a:solidFill>
                <a:srgbClr val="222B34"/>
              </a:solidFill>
              <a:effectLst/>
              <a:uLnTx/>
              <a:uFillTx/>
              <a:latin typeface="Calibri Light" panose="020F0302020204030204"/>
              <a:ea typeface="微软雅黑" panose="020B0503020204020204" charset="-122"/>
              <a:cs typeface="+mn-cs"/>
            </a:endParaRPr>
          </a:p>
        </p:txBody>
      </p:sp>
      <p:sp>
        <p:nvSpPr>
          <p:cNvPr id="26" name="文本框 25"/>
          <p:cNvSpPr txBox="1"/>
          <p:nvPr/>
        </p:nvSpPr>
        <p:spPr>
          <a:xfrm>
            <a:off x="2165058" y="3044295"/>
            <a:ext cx="4791825" cy="492443"/>
          </a:xfrm>
          <a:prstGeom prst="rect">
            <a:avLst/>
          </a:prstGeom>
          <a:noFill/>
        </p:spPr>
        <p:txBody>
          <a:bodyPr wrap="none" rtlCol="0">
            <a:spAutoFit/>
          </a:bodyPr>
          <a:lstStyle/>
          <a:p>
            <a:pPr lvl="0" algn="ctr"/>
            <a:r>
              <a:rPr lang="en-US" altLang="zh-CN" sz="2600">
                <a:solidFill>
                  <a:srgbClr val="222B34"/>
                </a:solidFill>
                <a:latin typeface="Arial" panose="020B0604020202020204"/>
              </a:rPr>
              <a:t>THANK YOU FOR WATCHING</a:t>
            </a:r>
            <a:endParaRPr lang="en-US" altLang="zh-CN" sz="2600">
              <a:solidFill>
                <a:srgbClr val="222B34"/>
              </a:solid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endParaRPr lang="zh-CN" altLang="en-US" sz="4000">
              <a:solidFill>
                <a:schemeClr val="accent1"/>
              </a:solidFill>
            </a:endParaRPr>
          </a:p>
        </p:txBody>
      </p:sp>
      <p:cxnSp>
        <p:nvCxnSpPr>
          <p:cNvPr id="4" name="直接连接符 3"/>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p:cNvSpPr/>
          <p:nvPr/>
        </p:nvSpPr>
        <p:spPr>
          <a:xfrm>
            <a:off x="81532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832936" y="3069531"/>
            <a:ext cx="1005404" cy="338554"/>
          </a:xfrm>
          <a:prstGeom prst="rect">
            <a:avLst/>
          </a:prstGeom>
        </p:spPr>
        <p:txBody>
          <a:bodyPr wrap="none">
            <a:spAutoFit/>
          </a:bodyPr>
          <a:lstStyle/>
          <a:p>
            <a:pPr algn="ctr">
              <a:spcAft>
                <a:spcPts val="0"/>
              </a:spcAft>
            </a:pPr>
            <a:r>
              <a:rPr lang="zh-CN" altLang="zh-CN" sz="1600" kern="100">
                <a:solidFill>
                  <a:schemeClr val="accent1"/>
                </a:solidFill>
                <a:latin typeface="+mn-ea"/>
                <a:cs typeface="Times New Roman" panose="02020603050405020304" pitchFamily="18" charset="0"/>
              </a:rPr>
              <a:t>目的意义</a:t>
            </a:r>
            <a:endParaRPr lang="en-US" altLang="zh-CN" sz="1600" kern="100">
              <a:solidFill>
                <a:schemeClr val="accent1"/>
              </a:solidFill>
              <a:latin typeface="+mn-ea"/>
              <a:cs typeface="Times New Roman" panose="02020603050405020304" pitchFamily="18" charset="0"/>
            </a:endParaRPr>
          </a:p>
        </p:txBody>
      </p:sp>
      <p:sp>
        <p:nvSpPr>
          <p:cNvPr id="8" name="椭圆 7"/>
          <p:cNvSpPr/>
          <p:nvPr/>
        </p:nvSpPr>
        <p:spPr>
          <a:xfrm>
            <a:off x="248816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2403184" y="3069531"/>
            <a:ext cx="1210589" cy="338554"/>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论文的概括</a:t>
            </a:r>
            <a:endParaRPr lang="zh-CN" altLang="zh-CN" sz="1100" kern="100">
              <a:solidFill>
                <a:schemeClr val="accent1"/>
              </a:solidFill>
              <a:effectLst/>
              <a:latin typeface="+mn-ea"/>
              <a:cs typeface="Times New Roman" panose="02020603050405020304" pitchFamily="18" charset="0"/>
            </a:endParaRPr>
          </a:p>
        </p:txBody>
      </p:sp>
      <p:sp>
        <p:nvSpPr>
          <p:cNvPr id="10" name="椭圆 9"/>
          <p:cNvSpPr/>
          <p:nvPr/>
        </p:nvSpPr>
        <p:spPr>
          <a:xfrm>
            <a:off x="4092097"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4109707" y="3069531"/>
            <a:ext cx="1005404" cy="338554"/>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研究分析</a:t>
            </a:r>
            <a:endParaRPr lang="zh-CN" altLang="zh-CN" sz="1100" kern="100">
              <a:solidFill>
                <a:schemeClr val="accent1"/>
              </a:solidFill>
              <a:effectLst/>
              <a:latin typeface="+mn-ea"/>
              <a:cs typeface="Times New Roman" panose="02020603050405020304" pitchFamily="18" charset="0"/>
            </a:endParaRPr>
          </a:p>
        </p:txBody>
      </p:sp>
      <p:sp>
        <p:nvSpPr>
          <p:cNvPr id="12" name="椭圆 11"/>
          <p:cNvSpPr/>
          <p:nvPr/>
        </p:nvSpPr>
        <p:spPr>
          <a:xfrm>
            <a:off x="5716890"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5631908" y="3069531"/>
            <a:ext cx="1210589" cy="338554"/>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预期的结果</a:t>
            </a:r>
            <a:endParaRPr lang="zh-CN" altLang="zh-CN" sz="1100" kern="100">
              <a:solidFill>
                <a:schemeClr val="accent1"/>
              </a:solidFill>
              <a:effectLst/>
              <a:latin typeface="+mn-ea"/>
              <a:cs typeface="Times New Roman" panose="02020603050405020304" pitchFamily="18" charset="0"/>
            </a:endParaRPr>
          </a:p>
        </p:txBody>
      </p:sp>
      <p:sp>
        <p:nvSpPr>
          <p:cNvPr id="14" name="椭圆 13"/>
          <p:cNvSpPr/>
          <p:nvPr/>
        </p:nvSpPr>
        <p:spPr>
          <a:xfrm>
            <a:off x="729118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a:off x="7308796" y="3069531"/>
            <a:ext cx="1005404" cy="338554"/>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进度安排</a:t>
            </a:r>
            <a:endParaRPr lang="zh-CN" altLang="zh-CN" sz="1100" kern="100">
              <a:solidFill>
                <a:schemeClr val="accent1"/>
              </a:solidFill>
              <a:effectLst/>
              <a:latin typeface="+mn-ea"/>
              <a:cs typeface="Times New Roman" panose="02020603050405020304" pitchFamily="18" charset="0"/>
            </a:endParaRPr>
          </a:p>
        </p:txBody>
      </p:sp>
      <p:sp>
        <p:nvSpPr>
          <p:cNvPr id="16" name="文本框 15"/>
          <p:cNvSpPr txBox="1"/>
          <p:nvPr/>
        </p:nvSpPr>
        <p:spPr>
          <a:xfrm>
            <a:off x="938579" y="2015248"/>
            <a:ext cx="755335" cy="707886"/>
          </a:xfrm>
          <a:prstGeom prst="rect">
            <a:avLst/>
          </a:prstGeom>
          <a:noFill/>
        </p:spPr>
        <p:txBody>
          <a:bodyPr wrap="none" rtlCol="0">
            <a:spAutoFit/>
          </a:bodyPr>
          <a:lstStyle/>
          <a:p>
            <a:pPr algn="ctr"/>
            <a:r>
              <a:rPr lang="en-US" altLang="zh-CN" sz="4000" b="1">
                <a:solidFill>
                  <a:schemeClr val="bg1"/>
                </a:solidFill>
                <a:latin typeface="+mj-lt"/>
              </a:rPr>
              <a:t>01</a:t>
            </a:r>
            <a:endParaRPr lang="zh-CN" altLang="en-US" sz="4000" b="1">
              <a:solidFill>
                <a:schemeClr val="bg1"/>
              </a:solidFill>
              <a:latin typeface="+mj-lt"/>
            </a:endParaRPr>
          </a:p>
        </p:txBody>
      </p:sp>
      <p:sp>
        <p:nvSpPr>
          <p:cNvPr id="17" name="文本框 16"/>
          <p:cNvSpPr txBox="1"/>
          <p:nvPr/>
        </p:nvSpPr>
        <p:spPr>
          <a:xfrm>
            <a:off x="2630128" y="2015248"/>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8" name="文本框 17"/>
          <p:cNvSpPr txBox="1"/>
          <p:nvPr/>
        </p:nvSpPr>
        <p:spPr>
          <a:xfrm>
            <a:off x="4234742" y="201644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p:cNvSpPr txBox="1"/>
          <p:nvPr/>
        </p:nvSpPr>
        <p:spPr>
          <a:xfrm>
            <a:off x="5859534" y="201524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21" name="文本框 20"/>
          <p:cNvSpPr txBox="1"/>
          <p:nvPr/>
        </p:nvSpPr>
        <p:spPr>
          <a:xfrm>
            <a:off x="7433830" y="201524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08833"/>
            <a:ext cx="2954655" cy="646331"/>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研究</a:t>
            </a:r>
            <a:r>
              <a:rPr lang="zh-CN" altLang="zh-CN" sz="3600" b="1" kern="100">
                <a:solidFill>
                  <a:schemeClr val="accent1"/>
                </a:solidFill>
                <a:latin typeface="+mn-ea"/>
                <a:cs typeface="Times New Roman" panose="02020603050405020304" pitchFamily="18" charset="0"/>
              </a:rPr>
              <a:t>目的意义</a:t>
            </a:r>
            <a:endParaRPr lang="en-US" altLang="zh-CN" sz="3600" b="1" kern="100">
              <a:solidFill>
                <a:schemeClr val="accent1"/>
              </a:solidFill>
              <a:latin typeface="+mn-ea"/>
              <a:cs typeface="Times New Roman" panose="02020603050405020304" pitchFamily="18" charset="0"/>
            </a:endParaRPr>
          </a:p>
        </p:txBody>
      </p:sp>
      <p:sp>
        <p:nvSpPr>
          <p:cNvPr id="30" name="矩形 29"/>
          <p:cNvSpPr/>
          <p:nvPr/>
        </p:nvSpPr>
        <p:spPr>
          <a:xfrm>
            <a:off x="3085528" y="2431161"/>
            <a:ext cx="3145413"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Purpose Of Research</a:t>
            </a:r>
            <a:endParaRPr lang="en-US" altLang="zh-CN" sz="2400" kern="100">
              <a:solidFill>
                <a:schemeClr val="accent1"/>
              </a:solidFill>
              <a:latin typeface="+mj-lt"/>
              <a:cs typeface="Times New Roman" panose="02020603050405020304" pitchFamily="18" charset="0"/>
            </a:endParaRPr>
          </a:p>
        </p:txBody>
      </p:sp>
      <p:grpSp>
        <p:nvGrpSpPr>
          <p:cNvPr id="31" name="Group 13"/>
          <p:cNvGrpSpPr>
            <a:grpSpLocks noChangeAspect="1"/>
          </p:cNvGrpSpPr>
          <p:nvPr/>
        </p:nvGrpSpPr>
        <p:grpSpPr bwMode="auto">
          <a:xfrm>
            <a:off x="3193349" y="3077492"/>
            <a:ext cx="246137" cy="245552"/>
            <a:chOff x="3665" y="2074"/>
            <a:chExt cx="421" cy="420"/>
          </a:xfrm>
          <a:solidFill>
            <a:schemeClr val="accent1"/>
          </a:solidFill>
        </p:grpSpPr>
        <p:sp>
          <p:nvSpPr>
            <p:cNvPr id="3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矩形 33"/>
          <p:cNvSpPr/>
          <p:nvPr/>
        </p:nvSpPr>
        <p:spPr>
          <a:xfrm>
            <a:off x="3384529" y="3015425"/>
            <a:ext cx="1107996" cy="369332"/>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目的意义</a:t>
            </a:r>
            <a:endParaRPr lang="en-US" altLang="zh-CN" kern="100">
              <a:solidFill>
                <a:schemeClr val="accent1"/>
              </a:solidFill>
              <a:latin typeface="+mn-ea"/>
              <a:cs typeface="Times New Roman" panose="02020603050405020304" pitchFamily="18" charset="0"/>
            </a:endParaRPr>
          </a:p>
        </p:txBody>
      </p:sp>
      <p:grpSp>
        <p:nvGrpSpPr>
          <p:cNvPr id="35" name="Group 13"/>
          <p:cNvGrpSpPr>
            <a:grpSpLocks noChangeAspect="1"/>
          </p:cNvGrpSpPr>
          <p:nvPr/>
        </p:nvGrpSpPr>
        <p:grpSpPr bwMode="auto">
          <a:xfrm>
            <a:off x="4531393" y="3077492"/>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4722573" y="3015425"/>
            <a:ext cx="1800493" cy="369332"/>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国内外研究概况</a:t>
            </a:r>
            <a:endParaRPr lang="en-US" altLang="zh-CN" kern="100">
              <a:solidFill>
                <a:schemeClr val="accent1"/>
              </a:solidFill>
              <a:latin typeface="+mn-ea"/>
              <a:cs typeface="Times New Roman" panose="02020603050405020304" pitchFamily="18" charset="0"/>
            </a:endParaRPr>
          </a:p>
        </p:txBody>
      </p:sp>
      <p:grpSp>
        <p:nvGrpSpPr>
          <p:cNvPr id="14" name="组合 13"/>
          <p:cNvGrpSpPr/>
          <p:nvPr/>
        </p:nvGrpSpPr>
        <p:grpSpPr>
          <a:xfrm>
            <a:off x="1392603" y="1961831"/>
            <a:ext cx="1115661" cy="1115661"/>
            <a:chOff x="2473104" y="2145028"/>
            <a:chExt cx="359165" cy="359165"/>
          </a:xfrm>
          <a:solidFill>
            <a:sysClr val="window" lastClr="FFFFFF"/>
          </a:solidFill>
        </p:grpSpPr>
        <p:sp>
          <p:nvSpPr>
            <p:cNvPr id="1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723549"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a:t>
            </a:r>
            <a:r>
              <a:rPr lang="zh-CN" altLang="zh-CN" sz="2000" b="1" kern="100">
                <a:solidFill>
                  <a:schemeClr val="accent1"/>
                </a:solidFill>
                <a:latin typeface="+mn-ea"/>
                <a:cs typeface="Times New Roman" panose="02020603050405020304" pitchFamily="18" charset="0"/>
              </a:rPr>
              <a:t>目的意义</a:t>
            </a:r>
            <a:endParaRPr lang="en-US" altLang="zh-CN"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661032"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Purpose Of Research</a:t>
            </a:r>
            <a:endParaRPr lang="en-US" altLang="zh-CN" sz="1200" kern="100">
              <a:solidFill>
                <a:schemeClr val="accent1"/>
              </a:solidFill>
              <a:latin typeface="+mj-lt"/>
              <a:cs typeface="Times New Roman" panose="02020603050405020304" pitchFamily="18" charset="0"/>
            </a:endParaRPr>
          </a:p>
        </p:txBody>
      </p:sp>
      <p:sp>
        <p:nvSpPr>
          <p:cNvPr id="10" name="矩形 9"/>
          <p:cNvSpPr/>
          <p:nvPr/>
        </p:nvSpPr>
        <p:spPr>
          <a:xfrm>
            <a:off x="495947"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1738871" y="1484053"/>
            <a:ext cx="2961005" cy="306705"/>
          </a:xfrm>
          <a:prstGeom prst="rect">
            <a:avLst/>
          </a:prstGeom>
        </p:spPr>
        <p:txBody>
          <a:bodyPr wrap="none">
            <a:spAutoFit/>
          </a:bodyPr>
          <a:lstStyle/>
          <a:p>
            <a:pPr>
              <a:spcAft>
                <a:spcPts val="0"/>
              </a:spcAft>
            </a:pPr>
            <a:r>
              <a:rPr lang="zh-CN" altLang="en-US" sz="1400" kern="100">
                <a:solidFill>
                  <a:schemeClr val="accent1"/>
                </a:solidFill>
                <a:latin typeface="+mj-lt"/>
                <a:cs typeface="Times New Roman" panose="02020603050405020304" pitchFamily="18" charset="0"/>
              </a:rPr>
              <a:t>研究目的（</a:t>
            </a:r>
            <a:r>
              <a:rPr lang="en-US" altLang="zh-CN" sz="1400" kern="100">
                <a:solidFill>
                  <a:schemeClr val="accent1"/>
                </a:solidFill>
                <a:latin typeface="+mj-lt"/>
                <a:cs typeface="Times New Roman" panose="02020603050405020304" pitchFamily="18" charset="0"/>
              </a:rPr>
              <a:t>Purpose Of Research</a:t>
            </a:r>
            <a:r>
              <a:rPr lang="zh-CN" altLang="en-US" sz="1400" kern="100">
                <a:solidFill>
                  <a:schemeClr val="accent1"/>
                </a:solidFill>
                <a:latin typeface="+mj-lt"/>
                <a:cs typeface="Times New Roman" panose="02020603050405020304" pitchFamily="18" charset="0"/>
              </a:rPr>
              <a:t>）</a:t>
            </a:r>
            <a:endParaRPr lang="zh-CN" altLang="en-US" sz="1400" kern="100">
              <a:solidFill>
                <a:schemeClr val="accent1"/>
              </a:solidFill>
              <a:latin typeface="+mj-lt"/>
              <a:cs typeface="Times New Roman" panose="02020603050405020304" pitchFamily="18" charset="0"/>
            </a:endParaRPr>
          </a:p>
        </p:txBody>
      </p:sp>
      <p:sp>
        <p:nvSpPr>
          <p:cNvPr id="12" name="矩形 11"/>
          <p:cNvSpPr/>
          <p:nvPr/>
        </p:nvSpPr>
        <p:spPr>
          <a:xfrm>
            <a:off x="1738871" y="1728520"/>
            <a:ext cx="2853230" cy="224917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目前为止，无线网络在酒店显得尤为重要，可以说，网络不仅是酒店传播信息的工具，也是留住回头客保持入住率的有效手段，而无线网络由于其移动性、便利性和灵活性的特点，更是得以在酒店中大显身手。商务客人一般会要求酒店提供与办公室和个人家庭相同的高速Internet访问能力，通过无线解决方案就可实现灵活且可扩展的网络。</a:t>
            </a:r>
            <a:endParaRPr lang="en-US" altLang="zh-CN" sz="1200">
              <a:solidFill>
                <a:schemeClr val="tx1">
                  <a:lumMod val="85000"/>
                  <a:lumOff val="15000"/>
                </a:schemeClr>
              </a:solidFill>
            </a:endParaRPr>
          </a:p>
        </p:txBody>
      </p:sp>
      <p:sp>
        <p:nvSpPr>
          <p:cNvPr id="13" name="矩形 12"/>
          <p:cNvSpPr/>
          <p:nvPr/>
        </p:nvSpPr>
        <p:spPr>
          <a:xfrm>
            <a:off x="4592101"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a:off x="5835025" y="1484053"/>
            <a:ext cx="2743200" cy="306705"/>
          </a:xfrm>
          <a:prstGeom prst="rect">
            <a:avLst/>
          </a:prstGeom>
        </p:spPr>
        <p:txBody>
          <a:bodyPr wrap="none">
            <a:spAutoFit/>
          </a:bodyPr>
          <a:lstStyle/>
          <a:p>
            <a:pPr algn="l">
              <a:spcAft>
                <a:spcPts val="0"/>
              </a:spcAft>
            </a:pPr>
            <a:r>
              <a:rPr lang="zh-CN" altLang="en-US" sz="1400" kern="100">
                <a:solidFill>
                  <a:schemeClr val="accent1"/>
                </a:solidFill>
                <a:latin typeface="+mj-lt"/>
                <a:cs typeface="Times New Roman" panose="02020603050405020304" pitchFamily="18" charset="0"/>
              </a:rPr>
              <a:t>研究意义（</a:t>
            </a:r>
            <a:r>
              <a:rPr lang="en-US" altLang="zh-CN" sz="1400" kern="100">
                <a:solidFill>
                  <a:schemeClr val="accent1"/>
                </a:solidFill>
                <a:latin typeface="+mj-lt"/>
                <a:cs typeface="Times New Roman" panose="02020603050405020304" pitchFamily="18" charset="0"/>
              </a:rPr>
              <a:t>Research Meaning</a:t>
            </a:r>
            <a:r>
              <a:rPr lang="zh-CN" altLang="en-US" sz="1400" kern="100">
                <a:solidFill>
                  <a:schemeClr val="accent1"/>
                </a:solidFill>
                <a:latin typeface="+mj-lt"/>
                <a:cs typeface="Times New Roman" panose="02020603050405020304" pitchFamily="18" charset="0"/>
              </a:rPr>
              <a:t>）</a:t>
            </a:r>
            <a:endParaRPr lang="zh-CN" altLang="en-US" sz="1400" kern="100">
              <a:solidFill>
                <a:schemeClr val="accent1"/>
              </a:solidFill>
              <a:latin typeface="+mj-lt"/>
              <a:cs typeface="Times New Roman" panose="02020603050405020304" pitchFamily="18" charset="0"/>
            </a:endParaRPr>
          </a:p>
        </p:txBody>
      </p:sp>
      <p:sp>
        <p:nvSpPr>
          <p:cNvPr id="15" name="矩形 14"/>
          <p:cNvSpPr/>
          <p:nvPr/>
        </p:nvSpPr>
        <p:spPr>
          <a:xfrm>
            <a:off x="5835025" y="1728520"/>
            <a:ext cx="2853230" cy="248920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无线网络是建立在有线网络基础之上，有好的有线网络才能有更好的无线网络。目前信息化技术的迅速普及和广泛应用，大量各行各业工作人员开始利用网络这种媒体获得所需的资料和对外界的联系。无线网络是建立在有线网络基础之上，有好的有线网络才能有更好的无线网络。目前信息化技术的迅速普及和广泛应用，大量各行各业工作人员开始利用网络这种媒体获得所需的资料和对外界的联系。</a:t>
            </a:r>
            <a:endParaRPr lang="en-US" altLang="zh-CN" sz="1200">
              <a:solidFill>
                <a:schemeClr val="tx1">
                  <a:lumMod val="85000"/>
                  <a:lumOff val="15000"/>
                </a:schemeClr>
              </a:solidFill>
            </a:endParaRPr>
          </a:p>
        </p:txBody>
      </p:sp>
      <p:sp>
        <p:nvSpPr>
          <p:cNvPr id="16" name="矩形 15"/>
          <p:cNvSpPr/>
          <p:nvPr/>
        </p:nvSpPr>
        <p:spPr>
          <a:xfrm>
            <a:off x="495947"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4592101"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AutoShape 112"/>
          <p:cNvSpPr/>
          <p:nvPr/>
        </p:nvSpPr>
        <p:spPr bwMode="auto">
          <a:xfrm>
            <a:off x="4751508" y="3234054"/>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23" name="组合 22"/>
          <p:cNvGrpSpPr/>
          <p:nvPr/>
        </p:nvGrpSpPr>
        <p:grpSpPr>
          <a:xfrm>
            <a:off x="812230" y="3242831"/>
            <a:ext cx="430561" cy="627634"/>
            <a:chOff x="2528974" y="2863357"/>
            <a:chExt cx="246811" cy="359779"/>
          </a:xfrm>
          <a:solidFill>
            <a:schemeClr val="bg1"/>
          </a:solidFill>
        </p:grpSpPr>
        <p:sp>
          <p:nvSpPr>
            <p:cNvPr id="24"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6" name="组合 25"/>
          <p:cNvGrpSpPr/>
          <p:nvPr/>
        </p:nvGrpSpPr>
        <p:grpSpPr>
          <a:xfrm>
            <a:off x="4790263" y="1637941"/>
            <a:ext cx="626564" cy="626564"/>
            <a:chOff x="3191434" y="2145028"/>
            <a:chExt cx="359165" cy="359165"/>
          </a:xfrm>
          <a:solidFill>
            <a:schemeClr val="bg1"/>
          </a:solidFill>
        </p:grpSpPr>
        <p:sp>
          <p:nvSpPr>
            <p:cNvPr id="27"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9"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30" name="组合 29"/>
          <p:cNvGrpSpPr/>
          <p:nvPr/>
        </p:nvGrpSpPr>
        <p:grpSpPr>
          <a:xfrm>
            <a:off x="699771" y="1647253"/>
            <a:ext cx="626564" cy="626564"/>
            <a:chOff x="2473104" y="2145028"/>
            <a:chExt cx="359165" cy="359165"/>
          </a:xfrm>
          <a:solidFill>
            <a:schemeClr val="bg1"/>
          </a:solidFill>
        </p:grpSpPr>
        <p:sp>
          <p:nvSpPr>
            <p:cNvPr id="3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88620" y="1367155"/>
            <a:ext cx="7793990" cy="508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57879" y="1298166"/>
            <a:ext cx="2344387" cy="3117730"/>
          </a:xfrm>
          <a:prstGeom prst="rect">
            <a:avLst/>
          </a:prstGeom>
        </p:spPr>
      </p:pic>
      <p:sp>
        <p:nvSpPr>
          <p:cNvPr id="3" name="矩形 2"/>
          <p:cNvSpPr/>
          <p:nvPr/>
        </p:nvSpPr>
        <p:spPr>
          <a:xfrm>
            <a:off x="388823" y="342855"/>
            <a:ext cx="6652260" cy="398780"/>
          </a:xfrm>
          <a:prstGeom prst="rect">
            <a:avLst/>
          </a:prstGeom>
        </p:spPr>
        <p:txBody>
          <a:bodyPr wrap="none">
            <a:spAutoFit/>
          </a:bodyPr>
          <a:lstStyle/>
          <a:p>
            <a:pPr algn="l">
              <a:spcAft>
                <a:spcPts val="0"/>
              </a:spcAft>
            </a:pPr>
            <a:r>
              <a:rPr lang="zh-CN" altLang="en-US" sz="2000" b="1" kern="100">
                <a:solidFill>
                  <a:schemeClr val="accent1"/>
                </a:solidFill>
                <a:latin typeface="+mn-ea"/>
                <a:cs typeface="Times New Roman" panose="02020603050405020304" pitchFamily="18" charset="0"/>
              </a:rPr>
              <a:t>国内外研究概况（参考资料：2019全球互联网发展报告）</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1548"/>
            <a:ext cx="2939331"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Situation At Home And Abroad</a:t>
            </a:r>
            <a:endParaRPr lang="en-US" altLang="zh-CN" sz="1200" kern="100">
              <a:solidFill>
                <a:schemeClr val="accent1"/>
              </a:solidFill>
              <a:latin typeface="+mj-lt"/>
              <a:cs typeface="Times New Roman" panose="02020603050405020304" pitchFamily="18" charset="0"/>
            </a:endParaRPr>
          </a:p>
        </p:txBody>
      </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5224" y="897030"/>
            <a:ext cx="2789695" cy="3920002"/>
          </a:xfrm>
          <a:prstGeom prst="rect">
            <a:avLst/>
          </a:prstGeom>
        </p:spPr>
      </p:pic>
      <p:sp>
        <p:nvSpPr>
          <p:cNvPr id="27" name="矩形 26"/>
          <p:cNvSpPr/>
          <p:nvPr/>
        </p:nvSpPr>
        <p:spPr>
          <a:xfrm>
            <a:off x="450816" y="1425155"/>
            <a:ext cx="1980029" cy="400110"/>
          </a:xfrm>
          <a:prstGeom prst="rect">
            <a:avLst/>
          </a:prstGeom>
        </p:spPr>
        <p:txBody>
          <a:bodyPr wrap="none">
            <a:spAutoFit/>
          </a:bodyPr>
          <a:lstStyle/>
          <a:p>
            <a:pPr>
              <a:spcAft>
                <a:spcPts val="0"/>
              </a:spcAft>
            </a:pPr>
            <a:r>
              <a:rPr lang="zh-CN" altLang="en-US" sz="2000" b="1" kern="100">
                <a:solidFill>
                  <a:schemeClr val="bg1"/>
                </a:solidFill>
                <a:latin typeface="+mn-ea"/>
                <a:cs typeface="Times New Roman" panose="02020603050405020304" pitchFamily="18" charset="0"/>
              </a:rPr>
              <a:t>国内外研究概况</a:t>
            </a:r>
            <a:endParaRPr lang="zh-CN" altLang="en-US" sz="2000" b="1" kern="100">
              <a:solidFill>
                <a:schemeClr val="bg1"/>
              </a:solidFill>
              <a:latin typeface="+mn-ea"/>
              <a:cs typeface="Times New Roman" panose="02020603050405020304" pitchFamily="18" charset="0"/>
            </a:endParaRPr>
          </a:p>
        </p:txBody>
      </p:sp>
      <p:sp>
        <p:nvSpPr>
          <p:cNvPr id="31" name="矩形 30"/>
          <p:cNvSpPr/>
          <p:nvPr/>
        </p:nvSpPr>
        <p:spPr>
          <a:xfrm>
            <a:off x="388620" y="1941195"/>
            <a:ext cx="5003165" cy="2684145"/>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         互联网是20世纪最伟大的发明之一。2018年全球互联网用户达38.9亿，占全球人口总数51.3％，其中移动互联技术和服务直接和间接增加工作岗位320万个，产生经济价值3.9万亿美元，占2018年全球GDP比重4.6％，已经成为全球创新与经济发展的重要引擎。根据最新的调查报告显示，中国在2019年的网民规模已经达到了8.54亿，互联网普及率已经达到61.2%。在网络已经普及，各种新业务层出不穷的背景下，“无线网络”成为近年来频频亮相的一个名词，各种关于无线网络方方面面的讨论不绝于耳，各个厂家的新产品新技术充斥着我们的眼球。</a:t>
            </a:r>
            <a:endParaRPr lang="en-US" altLang="zh-CN" sz="1050">
              <a:solidFill>
                <a:schemeClr val="tx1">
                  <a:lumMod val="85000"/>
                  <a:lumOff val="15000"/>
                </a:schemeClr>
              </a:solidFill>
            </a:endParaRPr>
          </a:p>
          <a:p>
            <a:pPr>
              <a:lnSpc>
                <a:spcPct val="130000"/>
              </a:lnSpc>
              <a:spcBef>
                <a:spcPts val="600"/>
              </a:spcBef>
            </a:pPr>
            <a:r>
              <a:rPr lang="en-US" altLang="zh-CN" sz="1050">
                <a:solidFill>
                  <a:schemeClr val="tx1">
                    <a:lumMod val="85000"/>
                    <a:lumOff val="15000"/>
                  </a:schemeClr>
                </a:solidFill>
              </a:rPr>
              <a:t>         不同规模的网络具有各自不同的特点，但他们的共同点就是能够极大地方便我们的生活。不管未来会采用何种无线技术的标准，可以肯定的一点是，未来无线网络的传输速率和稳定性将会不断提高，甚至会超越传统的有线网络，同时硬件设备的成本将呈下降趋势，结合无线网络移动性强、易扩展、易部署等传统优势，未来无线网络在各个层次各种规模的消费群体里面都具有极大的发展空间。</a:t>
            </a:r>
            <a:endParaRPr lang="en-US" altLang="zh-CN" sz="1050">
              <a:solidFill>
                <a:schemeClr val="tx1">
                  <a:lumMod val="85000"/>
                  <a:lumOff val="15000"/>
                </a:schemeClr>
              </a:solidFill>
            </a:endParaRPr>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08833"/>
            <a:ext cx="2492990" cy="646331"/>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论文的概括</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085528" y="2431161"/>
            <a:ext cx="2494594"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Thesis Summary</a:t>
            </a:r>
            <a:endParaRPr lang="en-US" altLang="zh-CN" sz="2400" kern="100">
              <a:solidFill>
                <a:schemeClr val="accent1"/>
              </a:solidFill>
              <a:latin typeface="+mj-lt"/>
              <a:cs typeface="Times New Roman" panose="02020603050405020304" pitchFamily="18" charset="0"/>
            </a:endParaRPr>
          </a:p>
        </p:txBody>
      </p:sp>
      <p:grpSp>
        <p:nvGrpSpPr>
          <p:cNvPr id="35" name="Group 13"/>
          <p:cNvGrpSpPr>
            <a:grpSpLocks noChangeAspect="1"/>
          </p:cNvGrpSpPr>
          <p:nvPr/>
        </p:nvGrpSpPr>
        <p:grpSpPr bwMode="auto">
          <a:xfrm>
            <a:off x="3102857" y="3076857"/>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3403892" y="3016695"/>
            <a:ext cx="1097280" cy="368300"/>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研究</a:t>
            </a:r>
            <a:r>
              <a:rPr lang="zh-CN" kern="100">
                <a:solidFill>
                  <a:schemeClr val="accent1"/>
                </a:solidFill>
                <a:latin typeface="+mn-ea"/>
                <a:cs typeface="Times New Roman" panose="02020603050405020304" pitchFamily="18" charset="0"/>
              </a:rPr>
              <a:t>内容</a:t>
            </a:r>
            <a:endParaRPr lang="zh-CN" kern="100">
              <a:solidFill>
                <a:schemeClr val="accent1"/>
              </a:solidFill>
              <a:latin typeface="+mn-ea"/>
              <a:cs typeface="Times New Roman" panose="02020603050405020304" pitchFamily="18" charset="0"/>
            </a:endParaRPr>
          </a:p>
        </p:txBody>
      </p:sp>
      <p:grpSp>
        <p:nvGrpSpPr>
          <p:cNvPr id="39" name="Group 13"/>
          <p:cNvGrpSpPr>
            <a:grpSpLocks noChangeAspect="1"/>
          </p:cNvGrpSpPr>
          <p:nvPr/>
        </p:nvGrpSpPr>
        <p:grpSpPr bwMode="auto">
          <a:xfrm>
            <a:off x="4640389" y="3076375"/>
            <a:ext cx="246137" cy="245552"/>
            <a:chOff x="3665" y="2074"/>
            <a:chExt cx="421" cy="420"/>
          </a:xfrm>
          <a:solidFill>
            <a:schemeClr val="accent1"/>
          </a:solidFill>
        </p:grpSpPr>
        <p:sp>
          <p:nvSpPr>
            <p:cNvPr id="40"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4976349" y="3016848"/>
            <a:ext cx="1097280" cy="368300"/>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研究方法</a:t>
            </a:r>
            <a:endParaRPr lang="en-US" altLang="zh-CN" kern="100">
              <a:solidFill>
                <a:schemeClr val="accent1"/>
              </a:solidFill>
              <a:latin typeface="+mn-ea"/>
              <a:cs typeface="Times New Roman" panose="02020603050405020304" pitchFamily="18" charset="0"/>
            </a:endParaRPr>
          </a:p>
        </p:txBody>
      </p:sp>
      <p:grpSp>
        <p:nvGrpSpPr>
          <p:cNvPr id="18" name="Group 69"/>
          <p:cNvGrpSpPr/>
          <p:nvPr/>
        </p:nvGrpSpPr>
        <p:grpSpPr>
          <a:xfrm>
            <a:off x="1604335" y="2195509"/>
            <a:ext cx="706108" cy="662656"/>
            <a:chOff x="10074275" y="1647825"/>
            <a:chExt cx="464344" cy="435769"/>
          </a:xfrm>
          <a:solidFill>
            <a:sysClr val="window" lastClr="FFFFFF"/>
          </a:solidFill>
        </p:grpSpPr>
        <p:sp>
          <p:nvSpPr>
            <p:cNvPr id="1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210588"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497526"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Contents</a:t>
            </a:r>
            <a:endParaRPr lang="en-US" altLang="zh-CN" sz="1200" kern="100">
              <a:solidFill>
                <a:schemeClr val="accent1"/>
              </a:solidFill>
              <a:latin typeface="+mj-lt"/>
              <a:cs typeface="Times New Roman" panose="02020603050405020304" pitchFamily="18" charset="0"/>
            </a:endParaRPr>
          </a:p>
        </p:txBody>
      </p:sp>
      <p:sp>
        <p:nvSpPr>
          <p:cNvPr id="63" name="椭圆 62"/>
          <p:cNvSpPr/>
          <p:nvPr/>
        </p:nvSpPr>
        <p:spPr>
          <a:xfrm>
            <a:off x="917249" y="1168071"/>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矩形: 圆角 63"/>
          <p:cNvSpPr/>
          <p:nvPr/>
        </p:nvSpPr>
        <p:spPr>
          <a:xfrm>
            <a:off x="781195" y="1070730"/>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16744" y="2446227"/>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矩形: 圆角 67"/>
          <p:cNvSpPr/>
          <p:nvPr/>
        </p:nvSpPr>
        <p:spPr>
          <a:xfrm>
            <a:off x="780690" y="2348886"/>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916744" y="3721513"/>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矩形: 圆角 70"/>
          <p:cNvSpPr/>
          <p:nvPr/>
        </p:nvSpPr>
        <p:spPr>
          <a:xfrm>
            <a:off x="780690" y="3624172"/>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885714" y="1134119"/>
            <a:ext cx="1717137" cy="307777"/>
          </a:xfrm>
          <a:prstGeom prst="rect">
            <a:avLst/>
          </a:prstGeom>
        </p:spPr>
        <p:txBody>
          <a:bodyPr wrap="none">
            <a:spAutoFit/>
          </a:bodyPr>
          <a:lstStyle/>
          <a:p>
            <a:pPr>
              <a:spcAft>
                <a:spcPts val="0"/>
              </a:spcAft>
            </a:pPr>
            <a:r>
              <a:rPr lang="en-US" altLang="zh-CN" sz="1400" kern="100">
                <a:solidFill>
                  <a:schemeClr val="accent1"/>
                </a:solidFill>
                <a:latin typeface="+mj-lt"/>
                <a:cs typeface="Times New Roman" panose="02020603050405020304" pitchFamily="18" charset="0"/>
              </a:rPr>
              <a:t>Research Contents</a:t>
            </a:r>
            <a:endParaRPr lang="en-US" altLang="zh-CN" sz="1400" kern="100">
              <a:solidFill>
                <a:schemeClr val="accent1"/>
              </a:solidFill>
              <a:latin typeface="+mj-lt"/>
              <a:cs typeface="Times New Roman" panose="02020603050405020304" pitchFamily="18" charset="0"/>
            </a:endParaRPr>
          </a:p>
        </p:txBody>
      </p:sp>
      <p:sp>
        <p:nvSpPr>
          <p:cNvPr id="73" name="矩形 72"/>
          <p:cNvSpPr/>
          <p:nvPr/>
        </p:nvSpPr>
        <p:spPr>
          <a:xfrm>
            <a:off x="1885714" y="1442086"/>
            <a:ext cx="6325998" cy="88773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研究酒店的内部架构，这对于网络拓扑图的创建有很大的帮助，这样有助于更好地将酒店的内部网络建立起来，为之后的无线网络搭建建立基础。</a:t>
            </a:r>
            <a:endParaRPr lang="en-US" altLang="zh-CN" sz="1200">
              <a:solidFill>
                <a:schemeClr val="tx1">
                  <a:lumMod val="85000"/>
                  <a:lumOff val="15000"/>
                </a:schemeClr>
              </a:solidFill>
            </a:endParaRPr>
          </a:p>
          <a:p>
            <a:pPr>
              <a:lnSpc>
                <a:spcPct val="130000"/>
              </a:lnSpc>
              <a:spcBef>
                <a:spcPts val="600"/>
              </a:spcBef>
            </a:pPr>
            <a:endParaRPr lang="zh-CN" altLang="en-US" sz="1200">
              <a:solidFill>
                <a:schemeClr val="tx1">
                  <a:lumMod val="85000"/>
                  <a:lumOff val="15000"/>
                </a:schemeClr>
              </a:solidFill>
            </a:endParaRPr>
          </a:p>
        </p:txBody>
      </p:sp>
      <p:sp>
        <p:nvSpPr>
          <p:cNvPr id="74" name="矩形 73"/>
          <p:cNvSpPr/>
          <p:nvPr/>
        </p:nvSpPr>
        <p:spPr>
          <a:xfrm>
            <a:off x="1954331" y="2483106"/>
            <a:ext cx="1717137" cy="307777"/>
          </a:xfrm>
          <a:prstGeom prst="rect">
            <a:avLst/>
          </a:prstGeom>
        </p:spPr>
        <p:txBody>
          <a:bodyPr wrap="none">
            <a:spAutoFit/>
          </a:bodyPr>
          <a:lstStyle/>
          <a:p>
            <a:pPr>
              <a:spcAft>
                <a:spcPts val="0"/>
              </a:spcAft>
            </a:pPr>
            <a:r>
              <a:rPr lang="en-US" altLang="zh-CN" sz="1400" kern="100">
                <a:solidFill>
                  <a:schemeClr val="accent1"/>
                </a:solidFill>
                <a:latin typeface="+mj-lt"/>
                <a:cs typeface="Times New Roman" panose="02020603050405020304" pitchFamily="18" charset="0"/>
              </a:rPr>
              <a:t>Research Contents</a:t>
            </a:r>
            <a:endParaRPr lang="en-US" altLang="zh-CN" sz="1400" kern="100">
              <a:solidFill>
                <a:schemeClr val="accent1"/>
              </a:solidFill>
              <a:latin typeface="+mj-lt"/>
              <a:cs typeface="Times New Roman" panose="02020603050405020304" pitchFamily="18" charset="0"/>
            </a:endParaRPr>
          </a:p>
        </p:txBody>
      </p:sp>
      <p:sp>
        <p:nvSpPr>
          <p:cNvPr id="75" name="矩形 74"/>
          <p:cNvSpPr/>
          <p:nvPr/>
        </p:nvSpPr>
        <p:spPr>
          <a:xfrm>
            <a:off x="1954331" y="2727573"/>
            <a:ext cx="6325998" cy="570865"/>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着重研究无线网络，实现无线网络在酒店内的体现，同时研究无线网络的安全措施，例如采用比WEP更安全的WPA。</a:t>
            </a:r>
            <a:endParaRPr lang="en-US" altLang="zh-CN" sz="1200">
              <a:solidFill>
                <a:schemeClr val="tx1">
                  <a:lumMod val="85000"/>
                  <a:lumOff val="15000"/>
                </a:schemeClr>
              </a:solidFill>
            </a:endParaRPr>
          </a:p>
        </p:txBody>
      </p:sp>
      <p:sp>
        <p:nvSpPr>
          <p:cNvPr id="76" name="矩形 75"/>
          <p:cNvSpPr/>
          <p:nvPr/>
        </p:nvSpPr>
        <p:spPr>
          <a:xfrm>
            <a:off x="1954331" y="3721513"/>
            <a:ext cx="1717137" cy="307777"/>
          </a:xfrm>
          <a:prstGeom prst="rect">
            <a:avLst/>
          </a:prstGeom>
        </p:spPr>
        <p:txBody>
          <a:bodyPr wrap="none">
            <a:spAutoFit/>
          </a:bodyPr>
          <a:lstStyle/>
          <a:p>
            <a:pPr>
              <a:spcAft>
                <a:spcPts val="0"/>
              </a:spcAft>
            </a:pPr>
            <a:r>
              <a:rPr lang="en-US" altLang="zh-CN" sz="1400" kern="100">
                <a:solidFill>
                  <a:schemeClr val="accent1"/>
                </a:solidFill>
                <a:latin typeface="+mj-lt"/>
                <a:cs typeface="Times New Roman" panose="02020603050405020304" pitchFamily="18" charset="0"/>
              </a:rPr>
              <a:t>Research Contents</a:t>
            </a:r>
            <a:endParaRPr lang="en-US" altLang="zh-CN" sz="1400" kern="100">
              <a:solidFill>
                <a:schemeClr val="accent1"/>
              </a:solidFill>
              <a:latin typeface="+mj-lt"/>
              <a:cs typeface="Times New Roman" panose="02020603050405020304" pitchFamily="18" charset="0"/>
            </a:endParaRPr>
          </a:p>
        </p:txBody>
      </p:sp>
      <p:sp>
        <p:nvSpPr>
          <p:cNvPr id="77" name="矩形 76"/>
          <p:cNvSpPr/>
          <p:nvPr/>
        </p:nvSpPr>
        <p:spPr>
          <a:xfrm>
            <a:off x="1954331" y="3965980"/>
            <a:ext cx="6325998" cy="570865"/>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研究各个厂商的无线设备的特点，通过对比选择最符合经济性、实用性、安全性、稳定性的设备。</a:t>
            </a:r>
            <a:r>
              <a:rPr lang="zh-CN" altLang="en-US" sz="1200">
                <a:solidFill>
                  <a:schemeClr val="tx1">
                    <a:lumMod val="85000"/>
                    <a:lumOff val="15000"/>
                  </a:schemeClr>
                </a:solidFill>
              </a:rPr>
              <a:t>并且</a:t>
            </a:r>
            <a:r>
              <a:rPr lang="en-US" altLang="zh-CN" sz="1200">
                <a:solidFill>
                  <a:schemeClr val="tx1">
                    <a:lumMod val="85000"/>
                    <a:lumOff val="15000"/>
                  </a:schemeClr>
                </a:solidFill>
              </a:rPr>
              <a:t>研究综合布线。</a:t>
            </a:r>
            <a:endParaRPr lang="en-US" altLang="zh-CN" sz="1200">
              <a:solidFill>
                <a:schemeClr val="tx1">
                  <a:lumMod val="85000"/>
                  <a:lumOff val="15000"/>
                </a:schemeClr>
              </a:solidFill>
            </a:endParaRPr>
          </a:p>
        </p:txBody>
      </p:sp>
      <p:grpSp>
        <p:nvGrpSpPr>
          <p:cNvPr id="2" name="组合 1"/>
          <p:cNvGrpSpPr/>
          <p:nvPr/>
        </p:nvGrpSpPr>
        <p:grpSpPr>
          <a:xfrm>
            <a:off x="1111507" y="3915124"/>
            <a:ext cx="512006" cy="514311"/>
            <a:chOff x="1087405" y="3965980"/>
            <a:chExt cx="512006" cy="514311"/>
          </a:xfrm>
        </p:grpSpPr>
        <p:sp>
          <p:nvSpPr>
            <p:cNvPr id="20" name="AutoShape 37"/>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38"/>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39"/>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3" name="AutoShape 40"/>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41"/>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42"/>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26" name="AutoShape 112"/>
          <p:cNvSpPr/>
          <p:nvPr/>
        </p:nvSpPr>
        <p:spPr bwMode="auto">
          <a:xfrm>
            <a:off x="1135013" y="2624964"/>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27" name="组合 26"/>
          <p:cNvGrpSpPr/>
          <p:nvPr/>
        </p:nvGrpSpPr>
        <p:grpSpPr>
          <a:xfrm>
            <a:off x="1171453" y="1361625"/>
            <a:ext cx="352547" cy="513912"/>
            <a:chOff x="2528974" y="2863357"/>
            <a:chExt cx="246811" cy="359779"/>
          </a:xfrm>
          <a:solidFill>
            <a:sysClr val="window" lastClr="FFFFFF"/>
          </a:solidFill>
        </p:grpSpPr>
        <p:sp>
          <p:nvSpPr>
            <p:cNvPr id="28"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9"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67460" y="277495"/>
            <a:ext cx="3561715" cy="368300"/>
          </a:xfrm>
          <a:prstGeom prst="rect">
            <a:avLst/>
          </a:prstGeom>
          <a:noFill/>
        </p:spPr>
        <p:txBody>
          <a:bodyPr wrap="square" rtlCol="0">
            <a:spAutoFit/>
          </a:bodyPr>
          <a:p>
            <a:r>
              <a:rPr lang="zh-CN" altLang="en-US">
                <a:solidFill>
                  <a:schemeClr val="bg1"/>
                </a:solidFill>
              </a:rPr>
              <a:t>本次毕业设计涉及到的技术</a:t>
            </a:r>
            <a:endParaRPr lang="zh-CN" altLang="en-US">
              <a:solidFill>
                <a:schemeClr val="bg1"/>
              </a:solidFill>
            </a:endParaRPr>
          </a:p>
        </p:txBody>
      </p:sp>
      <p:grpSp>
        <p:nvGrpSpPr>
          <p:cNvPr id="14" name="组合 13"/>
          <p:cNvGrpSpPr/>
          <p:nvPr/>
        </p:nvGrpSpPr>
        <p:grpSpPr>
          <a:xfrm>
            <a:off x="405407" y="27752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5" name="文本框 4"/>
          <p:cNvSpPr txBox="1"/>
          <p:nvPr/>
        </p:nvSpPr>
        <p:spPr>
          <a:xfrm>
            <a:off x="1725295" y="1174750"/>
            <a:ext cx="2994025" cy="645160"/>
          </a:xfrm>
          <a:prstGeom prst="rect">
            <a:avLst/>
          </a:prstGeom>
          <a:noFill/>
        </p:spPr>
        <p:txBody>
          <a:bodyPr wrap="square" rtlCol="0">
            <a:spAutoFit/>
          </a:bodyPr>
          <a:p>
            <a:r>
              <a:rPr lang="en-US" altLang="zh-CN">
                <a:solidFill>
                  <a:schemeClr val="bg1"/>
                </a:solidFill>
              </a:rPr>
              <a:t>1</a:t>
            </a:r>
            <a:r>
              <a:rPr lang="zh-CN" altLang="en-US">
                <a:solidFill>
                  <a:schemeClr val="bg1"/>
                </a:solidFill>
              </a:rPr>
              <a:t>、</a:t>
            </a:r>
            <a:r>
              <a:rPr lang="en-US" altLang="zh-CN">
                <a:solidFill>
                  <a:schemeClr val="bg1"/>
                </a:solidFill>
                <a:sym typeface="+mn-ea"/>
              </a:rPr>
              <a:t>DHCP</a:t>
            </a:r>
            <a:r>
              <a:rPr lang="zh-CN" altLang="en-US">
                <a:solidFill>
                  <a:schemeClr val="bg1"/>
                </a:solidFill>
                <a:sym typeface="+mn-ea"/>
              </a:rPr>
              <a:t>协议的配置</a:t>
            </a:r>
            <a:endParaRPr lang="zh-CN" altLang="en-US"/>
          </a:p>
          <a:p>
            <a:endParaRPr lang="zh-CN" altLang="en-US"/>
          </a:p>
        </p:txBody>
      </p:sp>
      <p:sp>
        <p:nvSpPr>
          <p:cNvPr id="15" name="文本框 14"/>
          <p:cNvSpPr txBox="1"/>
          <p:nvPr/>
        </p:nvSpPr>
        <p:spPr>
          <a:xfrm>
            <a:off x="762635" y="1819910"/>
            <a:ext cx="4066540" cy="368300"/>
          </a:xfrm>
          <a:prstGeom prst="rect">
            <a:avLst/>
          </a:prstGeom>
          <a:noFill/>
        </p:spPr>
        <p:txBody>
          <a:bodyPr wrap="square" rtlCol="0">
            <a:spAutoFit/>
          </a:bodyPr>
          <a:p>
            <a:pPr algn="ctr"/>
            <a:r>
              <a:rPr lang="en-US" altLang="zh-CN">
                <a:solidFill>
                  <a:schemeClr val="bg1"/>
                </a:solidFill>
                <a:effectLst>
                  <a:outerShdw blurRad="38100" dist="19050" dir="2700000" algn="tl" rotWithShape="0">
                    <a:schemeClr val="dk1">
                      <a:alpha val="40000"/>
                    </a:schemeClr>
                  </a:outerShdw>
                </a:effectLst>
              </a:rPr>
              <a:t>3</a:t>
            </a:r>
            <a:r>
              <a:rPr lang="zh-CN" altLang="en-US">
                <a:solidFill>
                  <a:schemeClr val="bg1"/>
                </a:solidFill>
                <a:effectLst>
                  <a:outerShdw blurRad="38100" dist="19050" dir="2700000" algn="tl" rotWithShape="0">
                    <a:schemeClr val="dk1">
                      <a:alpha val="40000"/>
                    </a:schemeClr>
                  </a:outerShdw>
                </a:effectLst>
              </a:rPr>
              <a:t>、</a:t>
            </a:r>
            <a:r>
              <a:rPr lang="en-US" altLang="zh-CN">
                <a:solidFill>
                  <a:schemeClr val="bg1"/>
                </a:solidFill>
                <a:effectLst>
                  <a:outerShdw blurRad="38100" dist="19050" dir="2700000" algn="tl" rotWithShape="0">
                    <a:schemeClr val="dk1">
                      <a:alpha val="40000"/>
                    </a:schemeClr>
                  </a:outerShdw>
                </a:effectLst>
              </a:rPr>
              <a:t>VRRP</a:t>
            </a:r>
            <a:r>
              <a:rPr lang="zh-CN" altLang="en-US">
                <a:solidFill>
                  <a:schemeClr val="bg1"/>
                </a:solidFill>
                <a:effectLst>
                  <a:outerShdw blurRad="38100" dist="19050" dir="2700000" algn="tl" rotWithShape="0">
                    <a:schemeClr val="dk1">
                      <a:alpha val="40000"/>
                    </a:schemeClr>
                  </a:outerShdw>
                </a:effectLst>
              </a:rPr>
              <a:t>协议的配置</a:t>
            </a:r>
            <a:endParaRPr lang="zh-CN" altLang="en-US">
              <a:solidFill>
                <a:schemeClr val="bg1"/>
              </a:solidFill>
              <a:effectLst>
                <a:outerShdw blurRad="38100" dist="19050" dir="2700000" algn="tl" rotWithShape="0">
                  <a:schemeClr val="dk1">
                    <a:alpha val="40000"/>
                  </a:schemeClr>
                </a:outerShdw>
              </a:effectLst>
            </a:endParaRPr>
          </a:p>
        </p:txBody>
      </p:sp>
      <p:sp>
        <p:nvSpPr>
          <p:cNvPr id="3" name="文本框 2"/>
          <p:cNvSpPr txBox="1"/>
          <p:nvPr/>
        </p:nvSpPr>
        <p:spPr>
          <a:xfrm>
            <a:off x="5132070" y="1819910"/>
            <a:ext cx="2559050" cy="368300"/>
          </a:xfrm>
          <a:prstGeom prst="rect">
            <a:avLst/>
          </a:prstGeom>
          <a:noFill/>
        </p:spPr>
        <p:txBody>
          <a:bodyPr wrap="square" rtlCol="0">
            <a:spAutoFit/>
          </a:bodyPr>
          <a:p>
            <a:r>
              <a:rPr lang="en-US" altLang="zh-CN"/>
              <a:t>4</a:t>
            </a:r>
            <a:r>
              <a:rPr lang="zh-CN" altLang="en-US"/>
              <a:t>、</a:t>
            </a:r>
            <a:r>
              <a:rPr lang="en-US"/>
              <a:t>VLAN</a:t>
            </a:r>
            <a:r>
              <a:rPr lang="zh-CN" altLang="en-US"/>
              <a:t>的划分</a:t>
            </a:r>
            <a:endParaRPr lang="zh-CN" altLang="en-US"/>
          </a:p>
        </p:txBody>
      </p:sp>
      <p:sp>
        <p:nvSpPr>
          <p:cNvPr id="7" name="文本框 6"/>
          <p:cNvSpPr txBox="1"/>
          <p:nvPr/>
        </p:nvSpPr>
        <p:spPr>
          <a:xfrm>
            <a:off x="5132070" y="1243330"/>
            <a:ext cx="2153285" cy="368300"/>
          </a:xfrm>
          <a:prstGeom prst="rect">
            <a:avLst/>
          </a:prstGeom>
          <a:noFill/>
        </p:spPr>
        <p:txBody>
          <a:bodyPr wrap="square" rtlCol="0">
            <a:spAutoFit/>
          </a:bodyPr>
          <a:p>
            <a:r>
              <a:rPr lang="en-US" altLang="zh-CN"/>
              <a:t>2</a:t>
            </a:r>
            <a:r>
              <a:rPr lang="zh-CN" altLang="en-US"/>
              <a:t>、</a:t>
            </a:r>
            <a:r>
              <a:rPr lang="en-US" altLang="zh-CN"/>
              <a:t>STP</a:t>
            </a:r>
            <a:r>
              <a:rPr lang="zh-CN" altLang="en-US"/>
              <a:t>协议的配置</a:t>
            </a:r>
            <a:endParaRPr lang="zh-CN" altLang="en-US"/>
          </a:p>
        </p:txBody>
      </p:sp>
      <p:sp>
        <p:nvSpPr>
          <p:cNvPr id="8" name="文本框 7"/>
          <p:cNvSpPr txBox="1"/>
          <p:nvPr/>
        </p:nvSpPr>
        <p:spPr>
          <a:xfrm>
            <a:off x="1725295" y="2453640"/>
            <a:ext cx="2536825" cy="368300"/>
          </a:xfrm>
          <a:prstGeom prst="rect">
            <a:avLst/>
          </a:prstGeom>
          <a:noFill/>
        </p:spPr>
        <p:txBody>
          <a:bodyPr wrap="square" rtlCol="0">
            <a:spAutoFit/>
          </a:bodyPr>
          <a:p>
            <a:r>
              <a:rPr lang="en-US" altLang="zh-CN">
                <a:solidFill>
                  <a:schemeClr val="bg1"/>
                </a:solidFill>
              </a:rPr>
              <a:t>5</a:t>
            </a:r>
            <a:r>
              <a:rPr lang="zh-CN" altLang="en-US">
                <a:solidFill>
                  <a:schemeClr val="bg1"/>
                </a:solidFill>
              </a:rPr>
              <a:t>、</a:t>
            </a:r>
            <a:r>
              <a:rPr lang="en-US" altLang="zh-CN">
                <a:solidFill>
                  <a:schemeClr val="bg1"/>
                </a:solidFill>
              </a:rPr>
              <a:t>TRUNK</a:t>
            </a:r>
            <a:r>
              <a:rPr lang="zh-CN" altLang="en-US">
                <a:solidFill>
                  <a:schemeClr val="bg1"/>
                </a:solidFill>
              </a:rPr>
              <a:t>口的配置</a:t>
            </a:r>
            <a:endParaRPr lang="zh-CN" altLang="en-US">
              <a:solidFill>
                <a:schemeClr val="bg1"/>
              </a:solidFill>
            </a:endParaRPr>
          </a:p>
        </p:txBody>
      </p:sp>
      <p:sp>
        <p:nvSpPr>
          <p:cNvPr id="9" name="文本框 8"/>
          <p:cNvSpPr txBox="1"/>
          <p:nvPr/>
        </p:nvSpPr>
        <p:spPr>
          <a:xfrm>
            <a:off x="5132070" y="2453640"/>
            <a:ext cx="3060065" cy="368300"/>
          </a:xfrm>
          <a:prstGeom prst="rect">
            <a:avLst/>
          </a:prstGeom>
          <a:noFill/>
        </p:spPr>
        <p:txBody>
          <a:bodyPr wrap="square" rtlCol="0">
            <a:spAutoFit/>
          </a:bodyPr>
          <a:p>
            <a:r>
              <a:rPr lang="en-US" altLang="zh-CN"/>
              <a:t>6</a:t>
            </a:r>
            <a:r>
              <a:rPr lang="zh-CN" altLang="en-US"/>
              <a:t>、</a:t>
            </a:r>
            <a:r>
              <a:rPr lang="en-US" altLang="zh-CN">
                <a:sym typeface="+mn-ea"/>
              </a:rPr>
              <a:t>WPA</a:t>
            </a:r>
            <a:r>
              <a:rPr lang="zh-CN" altLang="en-US">
                <a:sym typeface="+mn-ea"/>
              </a:rPr>
              <a:t>（</a:t>
            </a:r>
            <a:r>
              <a:rPr lang="en-US" altLang="zh-CN">
                <a:sym typeface="+mn-ea"/>
              </a:rPr>
              <a:t>Wi-Fi</a:t>
            </a:r>
            <a:r>
              <a:rPr lang="zh-CN" altLang="en-US">
                <a:sym typeface="+mn-ea"/>
              </a:rPr>
              <a:t>访问保护协议）</a:t>
            </a:r>
            <a:endParaRPr lang="zh-CN" altLang="en-US"/>
          </a:p>
        </p:txBody>
      </p:sp>
      <p:sp>
        <p:nvSpPr>
          <p:cNvPr id="10" name="文本框 9"/>
          <p:cNvSpPr txBox="1"/>
          <p:nvPr/>
        </p:nvSpPr>
        <p:spPr>
          <a:xfrm>
            <a:off x="1725295" y="3107690"/>
            <a:ext cx="2536825" cy="368300"/>
          </a:xfrm>
          <a:prstGeom prst="rect">
            <a:avLst/>
          </a:prstGeom>
          <a:noFill/>
        </p:spPr>
        <p:txBody>
          <a:bodyPr wrap="square" rtlCol="0">
            <a:spAutoFit/>
          </a:bodyPr>
          <a:p>
            <a:r>
              <a:rPr lang="en-US" altLang="zh-CN">
                <a:solidFill>
                  <a:schemeClr val="bg1"/>
                </a:solidFill>
              </a:rPr>
              <a:t>7</a:t>
            </a:r>
            <a:r>
              <a:rPr lang="zh-CN" altLang="en-US">
                <a:solidFill>
                  <a:schemeClr val="bg1"/>
                </a:solidFill>
              </a:rPr>
              <a:t>、</a:t>
            </a:r>
            <a:r>
              <a:rPr lang="en-US">
                <a:solidFill>
                  <a:schemeClr val="bg1"/>
                </a:solidFill>
              </a:rPr>
              <a:t>OSPF</a:t>
            </a:r>
            <a:r>
              <a:rPr lang="zh-CN" altLang="en-US">
                <a:solidFill>
                  <a:schemeClr val="bg1"/>
                </a:solidFill>
              </a:rPr>
              <a:t>协议的配置</a:t>
            </a:r>
            <a:endParaRPr lang="zh-CN" altLang="en-US">
              <a:solidFill>
                <a:schemeClr val="bg1"/>
              </a:solidFill>
            </a:endParaRPr>
          </a:p>
        </p:txBody>
      </p:sp>
      <p:sp>
        <p:nvSpPr>
          <p:cNvPr id="11" name="文本框 10"/>
          <p:cNvSpPr txBox="1"/>
          <p:nvPr/>
        </p:nvSpPr>
        <p:spPr>
          <a:xfrm>
            <a:off x="5132070" y="3107690"/>
            <a:ext cx="3495040" cy="368300"/>
          </a:xfrm>
          <a:prstGeom prst="rect">
            <a:avLst/>
          </a:prstGeom>
          <a:noFill/>
        </p:spPr>
        <p:txBody>
          <a:bodyPr wrap="square" rtlCol="0">
            <a:spAutoFit/>
          </a:bodyPr>
          <a:p>
            <a:r>
              <a:rPr lang="en-US" altLang="zh-CN"/>
              <a:t>8</a:t>
            </a:r>
            <a:r>
              <a:rPr lang="zh-CN" altLang="en-US"/>
              <a:t>、综合布线技术</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210588"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研究方法</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39493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Method</a:t>
            </a:r>
            <a:endParaRPr lang="en-US" altLang="zh-CN" sz="1200" kern="100">
              <a:solidFill>
                <a:schemeClr val="accent1"/>
              </a:solidFill>
              <a:latin typeface="+mj-lt"/>
              <a:cs typeface="Times New Roman" panose="02020603050405020304" pitchFamily="18" charset="0"/>
            </a:endParaRPr>
          </a:p>
        </p:txBody>
      </p:sp>
      <p:grpSp>
        <p:nvGrpSpPr>
          <p:cNvPr id="42" name="Group 34"/>
          <p:cNvGrpSpPr/>
          <p:nvPr/>
        </p:nvGrpSpPr>
        <p:grpSpPr bwMode="auto">
          <a:xfrm>
            <a:off x="3014056" y="1468668"/>
            <a:ext cx="1545277" cy="1390468"/>
            <a:chOff x="1776" y="838"/>
            <a:chExt cx="1098" cy="988"/>
          </a:xfrm>
          <a:solidFill>
            <a:srgbClr val="EE4037"/>
          </a:solidFill>
        </p:grpSpPr>
        <p:sp>
          <p:nvSpPr>
            <p:cNvPr id="43" name="Rectangle 20"/>
            <p:cNvSpPr>
              <a:spLocks noChangeArrowheads="1"/>
            </p:cNvSpPr>
            <p:nvPr/>
          </p:nvSpPr>
          <p:spPr bwMode="auto">
            <a:xfrm>
              <a:off x="177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44" name="Freeform 22"/>
            <p:cNvSpPr/>
            <p:nvPr/>
          </p:nvSpPr>
          <p:spPr bwMode="auto">
            <a:xfrm>
              <a:off x="2764" y="838"/>
              <a:ext cx="110" cy="988"/>
            </a:xfrm>
            <a:custGeom>
              <a:avLst/>
              <a:gdLst>
                <a:gd name="T0" fmla="*/ 118 w 118"/>
                <a:gd name="T1" fmla="*/ 912 h 1058"/>
                <a:gd name="T2" fmla="*/ 0 w 118"/>
                <a:gd name="T3" fmla="*/ 1058 h 1058"/>
                <a:gd name="T4" fmla="*/ 0 w 118"/>
                <a:gd name="T5" fmla="*/ 0 h 1058"/>
                <a:gd name="T6" fmla="*/ 118 w 118"/>
                <a:gd name="T7" fmla="*/ 151 h 1058"/>
                <a:gd name="T8" fmla="*/ 118 w 118"/>
                <a:gd name="T9" fmla="*/ 912 h 1058"/>
              </a:gdLst>
              <a:ahLst/>
              <a:cxnLst>
                <a:cxn ang="0">
                  <a:pos x="T0" y="T1"/>
                </a:cxn>
                <a:cxn ang="0">
                  <a:pos x="T2" y="T3"/>
                </a:cxn>
                <a:cxn ang="0">
                  <a:pos x="T4" y="T5"/>
                </a:cxn>
                <a:cxn ang="0">
                  <a:pos x="T6" y="T7"/>
                </a:cxn>
                <a:cxn ang="0">
                  <a:pos x="T8" y="T9"/>
                </a:cxn>
              </a:cxnLst>
              <a:rect l="0" t="0" r="r" b="b"/>
              <a:pathLst>
                <a:path w="118" h="1058">
                  <a:moveTo>
                    <a:pt x="118" y="912"/>
                  </a:moveTo>
                  <a:lnTo>
                    <a:pt x="0" y="1058"/>
                  </a:lnTo>
                  <a:lnTo>
                    <a:pt x="0" y="0"/>
                  </a:lnTo>
                  <a:lnTo>
                    <a:pt x="118" y="151"/>
                  </a:lnTo>
                  <a:lnTo>
                    <a:pt x="118"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grpSp>
      <p:grpSp>
        <p:nvGrpSpPr>
          <p:cNvPr id="45" name="Group 35"/>
          <p:cNvGrpSpPr/>
          <p:nvPr/>
        </p:nvGrpSpPr>
        <p:grpSpPr bwMode="auto">
          <a:xfrm>
            <a:off x="4573407" y="1468668"/>
            <a:ext cx="1548092" cy="1390468"/>
            <a:chOff x="2884" y="838"/>
            <a:chExt cx="1100" cy="988"/>
          </a:xfrm>
          <a:solidFill>
            <a:srgbClr val="F89520"/>
          </a:solidFill>
        </p:grpSpPr>
        <p:sp>
          <p:nvSpPr>
            <p:cNvPr id="46" name="Rectangle 24"/>
            <p:cNvSpPr>
              <a:spLocks noChangeArrowheads="1"/>
            </p:cNvSpPr>
            <p:nvPr/>
          </p:nvSpPr>
          <p:spPr bwMode="auto">
            <a:xfrm>
              <a:off x="299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47" name="Freeform 26"/>
            <p:cNvSpPr/>
            <p:nvPr/>
          </p:nvSpPr>
          <p:spPr bwMode="auto">
            <a:xfrm>
              <a:off x="2884" y="838"/>
              <a:ext cx="112" cy="988"/>
            </a:xfrm>
            <a:custGeom>
              <a:avLst/>
              <a:gdLst>
                <a:gd name="T0" fmla="*/ 0 w 120"/>
                <a:gd name="T1" fmla="*/ 912 h 1058"/>
                <a:gd name="T2" fmla="*/ 120 w 120"/>
                <a:gd name="T3" fmla="*/ 1058 h 1058"/>
                <a:gd name="T4" fmla="*/ 120 w 120"/>
                <a:gd name="T5" fmla="*/ 0 h 1058"/>
                <a:gd name="T6" fmla="*/ 0 w 120"/>
                <a:gd name="T7" fmla="*/ 151 h 1058"/>
                <a:gd name="T8" fmla="*/ 0 w 120"/>
                <a:gd name="T9" fmla="*/ 912 h 1058"/>
              </a:gdLst>
              <a:ahLst/>
              <a:cxnLst>
                <a:cxn ang="0">
                  <a:pos x="T0" y="T1"/>
                </a:cxn>
                <a:cxn ang="0">
                  <a:pos x="T2" y="T3"/>
                </a:cxn>
                <a:cxn ang="0">
                  <a:pos x="T4" y="T5"/>
                </a:cxn>
                <a:cxn ang="0">
                  <a:pos x="T6" y="T7"/>
                </a:cxn>
                <a:cxn ang="0">
                  <a:pos x="T8" y="T9"/>
                </a:cxn>
              </a:cxnLst>
              <a:rect l="0" t="0" r="r" b="b"/>
              <a:pathLst>
                <a:path w="120" h="1058">
                  <a:moveTo>
                    <a:pt x="0" y="912"/>
                  </a:moveTo>
                  <a:lnTo>
                    <a:pt x="120" y="1058"/>
                  </a:lnTo>
                  <a:lnTo>
                    <a:pt x="120" y="0"/>
                  </a:lnTo>
                  <a:lnTo>
                    <a:pt x="0" y="151"/>
                  </a:lnTo>
                  <a:lnTo>
                    <a:pt x="0"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grpSp>
      <p:grpSp>
        <p:nvGrpSpPr>
          <p:cNvPr id="48" name="Group 34"/>
          <p:cNvGrpSpPr/>
          <p:nvPr/>
        </p:nvGrpSpPr>
        <p:grpSpPr bwMode="auto">
          <a:xfrm>
            <a:off x="3010308" y="2883599"/>
            <a:ext cx="1545277" cy="1390468"/>
            <a:chOff x="1776" y="838"/>
            <a:chExt cx="1098" cy="988"/>
          </a:xfrm>
          <a:solidFill>
            <a:srgbClr val="EE4037"/>
          </a:solidFill>
        </p:grpSpPr>
        <p:sp>
          <p:nvSpPr>
            <p:cNvPr id="49" name="Rectangle 20"/>
            <p:cNvSpPr>
              <a:spLocks noChangeArrowheads="1"/>
            </p:cNvSpPr>
            <p:nvPr/>
          </p:nvSpPr>
          <p:spPr bwMode="auto">
            <a:xfrm>
              <a:off x="177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50" name="Freeform 22"/>
            <p:cNvSpPr/>
            <p:nvPr/>
          </p:nvSpPr>
          <p:spPr bwMode="auto">
            <a:xfrm>
              <a:off x="2764" y="838"/>
              <a:ext cx="110" cy="988"/>
            </a:xfrm>
            <a:custGeom>
              <a:avLst/>
              <a:gdLst>
                <a:gd name="T0" fmla="*/ 118 w 118"/>
                <a:gd name="T1" fmla="*/ 912 h 1058"/>
                <a:gd name="T2" fmla="*/ 0 w 118"/>
                <a:gd name="T3" fmla="*/ 1058 h 1058"/>
                <a:gd name="T4" fmla="*/ 0 w 118"/>
                <a:gd name="T5" fmla="*/ 0 h 1058"/>
                <a:gd name="T6" fmla="*/ 118 w 118"/>
                <a:gd name="T7" fmla="*/ 151 h 1058"/>
                <a:gd name="T8" fmla="*/ 118 w 118"/>
                <a:gd name="T9" fmla="*/ 912 h 1058"/>
              </a:gdLst>
              <a:ahLst/>
              <a:cxnLst>
                <a:cxn ang="0">
                  <a:pos x="T0" y="T1"/>
                </a:cxn>
                <a:cxn ang="0">
                  <a:pos x="T2" y="T3"/>
                </a:cxn>
                <a:cxn ang="0">
                  <a:pos x="T4" y="T5"/>
                </a:cxn>
                <a:cxn ang="0">
                  <a:pos x="T6" y="T7"/>
                </a:cxn>
                <a:cxn ang="0">
                  <a:pos x="T8" y="T9"/>
                </a:cxn>
              </a:cxnLst>
              <a:rect l="0" t="0" r="r" b="b"/>
              <a:pathLst>
                <a:path w="118" h="1058">
                  <a:moveTo>
                    <a:pt x="118" y="912"/>
                  </a:moveTo>
                  <a:lnTo>
                    <a:pt x="0" y="1058"/>
                  </a:lnTo>
                  <a:lnTo>
                    <a:pt x="0" y="0"/>
                  </a:lnTo>
                  <a:lnTo>
                    <a:pt x="118" y="151"/>
                  </a:lnTo>
                  <a:lnTo>
                    <a:pt x="118"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grpSp>
      <p:grpSp>
        <p:nvGrpSpPr>
          <p:cNvPr id="51" name="Group 35"/>
          <p:cNvGrpSpPr/>
          <p:nvPr/>
        </p:nvGrpSpPr>
        <p:grpSpPr bwMode="auto">
          <a:xfrm>
            <a:off x="4573407" y="2888745"/>
            <a:ext cx="1548092" cy="1390468"/>
            <a:chOff x="2884" y="838"/>
            <a:chExt cx="1100" cy="988"/>
          </a:xfrm>
          <a:solidFill>
            <a:srgbClr val="F89520"/>
          </a:solidFill>
        </p:grpSpPr>
        <p:sp>
          <p:nvSpPr>
            <p:cNvPr id="52" name="Rectangle 24"/>
            <p:cNvSpPr>
              <a:spLocks noChangeArrowheads="1"/>
            </p:cNvSpPr>
            <p:nvPr/>
          </p:nvSpPr>
          <p:spPr bwMode="auto">
            <a:xfrm>
              <a:off x="299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53" name="Freeform 26"/>
            <p:cNvSpPr/>
            <p:nvPr/>
          </p:nvSpPr>
          <p:spPr bwMode="auto">
            <a:xfrm>
              <a:off x="2884" y="838"/>
              <a:ext cx="112" cy="988"/>
            </a:xfrm>
            <a:custGeom>
              <a:avLst/>
              <a:gdLst>
                <a:gd name="T0" fmla="*/ 0 w 120"/>
                <a:gd name="T1" fmla="*/ 912 h 1058"/>
                <a:gd name="T2" fmla="*/ 120 w 120"/>
                <a:gd name="T3" fmla="*/ 1058 h 1058"/>
                <a:gd name="T4" fmla="*/ 120 w 120"/>
                <a:gd name="T5" fmla="*/ 0 h 1058"/>
                <a:gd name="T6" fmla="*/ 0 w 120"/>
                <a:gd name="T7" fmla="*/ 151 h 1058"/>
                <a:gd name="T8" fmla="*/ 0 w 120"/>
                <a:gd name="T9" fmla="*/ 912 h 1058"/>
              </a:gdLst>
              <a:ahLst/>
              <a:cxnLst>
                <a:cxn ang="0">
                  <a:pos x="T0" y="T1"/>
                </a:cxn>
                <a:cxn ang="0">
                  <a:pos x="T2" y="T3"/>
                </a:cxn>
                <a:cxn ang="0">
                  <a:pos x="T4" y="T5"/>
                </a:cxn>
                <a:cxn ang="0">
                  <a:pos x="T6" y="T7"/>
                </a:cxn>
                <a:cxn ang="0">
                  <a:pos x="T8" y="T9"/>
                </a:cxn>
              </a:cxnLst>
              <a:rect l="0" t="0" r="r" b="b"/>
              <a:pathLst>
                <a:path w="120" h="1058">
                  <a:moveTo>
                    <a:pt x="0" y="912"/>
                  </a:moveTo>
                  <a:lnTo>
                    <a:pt x="120" y="1058"/>
                  </a:lnTo>
                  <a:lnTo>
                    <a:pt x="120" y="0"/>
                  </a:lnTo>
                  <a:lnTo>
                    <a:pt x="0" y="151"/>
                  </a:lnTo>
                  <a:lnTo>
                    <a:pt x="0"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grpSp>
      <p:sp>
        <p:nvSpPr>
          <p:cNvPr id="54" name="矩形 53"/>
          <p:cNvSpPr/>
          <p:nvPr/>
        </p:nvSpPr>
        <p:spPr>
          <a:xfrm>
            <a:off x="7190226" y="1469920"/>
            <a:ext cx="716280" cy="306705"/>
          </a:xfrm>
          <a:prstGeom prst="rect">
            <a:avLst/>
          </a:prstGeom>
        </p:spPr>
        <p:txBody>
          <a:bodyPr wrap="none">
            <a:spAutoFit/>
          </a:bodyPr>
          <a:lstStyle/>
          <a:p>
            <a:pPr>
              <a:spcAft>
                <a:spcPts val="0"/>
              </a:spcAft>
            </a:pPr>
            <a:r>
              <a:rPr lang="zh-CN" altLang="en-US" sz="1400" kern="100">
                <a:solidFill>
                  <a:schemeClr val="accent1"/>
                </a:solidFill>
                <a:latin typeface="+mj-lt"/>
                <a:cs typeface="Times New Roman" panose="02020603050405020304" pitchFamily="18" charset="0"/>
              </a:rPr>
              <a:t>第二步</a:t>
            </a:r>
            <a:endParaRPr lang="zh-CN" altLang="en-US" sz="1400" kern="100">
              <a:solidFill>
                <a:schemeClr val="accent1"/>
              </a:solidFill>
              <a:latin typeface="+mj-lt"/>
              <a:cs typeface="Times New Roman" panose="02020603050405020304" pitchFamily="18" charset="0"/>
            </a:endParaRPr>
          </a:p>
        </p:txBody>
      </p:sp>
      <p:sp>
        <p:nvSpPr>
          <p:cNvPr id="55" name="矩形 54"/>
          <p:cNvSpPr/>
          <p:nvPr/>
        </p:nvSpPr>
        <p:spPr>
          <a:xfrm>
            <a:off x="6121521" y="1666762"/>
            <a:ext cx="2853230" cy="129032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对酒店内部网络进行配置，具体进行的操作有VLAN划分、IP地址规划</a:t>
            </a:r>
            <a:r>
              <a:rPr lang="zh-CN" altLang="en-US" sz="1200">
                <a:solidFill>
                  <a:schemeClr val="tx1">
                    <a:lumMod val="85000"/>
                    <a:lumOff val="15000"/>
                  </a:schemeClr>
                </a:solidFill>
              </a:rPr>
              <a:t>等等</a:t>
            </a:r>
            <a:r>
              <a:rPr lang="en-US" altLang="zh-CN" sz="1200">
                <a:solidFill>
                  <a:schemeClr val="tx1">
                    <a:lumMod val="85000"/>
                    <a:lumOff val="15000"/>
                  </a:schemeClr>
                </a:solidFill>
              </a:rPr>
              <a:t>，需要配置</a:t>
            </a:r>
            <a:r>
              <a:rPr lang="zh-CN" altLang="en-US" sz="1200">
                <a:solidFill>
                  <a:schemeClr val="tx1">
                    <a:lumMod val="85000"/>
                    <a:lumOff val="15000"/>
                  </a:schemeClr>
                </a:solidFill>
              </a:rPr>
              <a:t>网络设备</a:t>
            </a:r>
            <a:r>
              <a:rPr lang="en-US" altLang="zh-CN" sz="1200">
                <a:solidFill>
                  <a:schemeClr val="tx1">
                    <a:lumMod val="85000"/>
                    <a:lumOff val="15000"/>
                  </a:schemeClr>
                </a:solidFill>
              </a:rPr>
              <a:t>。酒店有些信息也需要存储起来，比方说入住信息，需要有服务器</a:t>
            </a:r>
            <a:r>
              <a:rPr lang="zh-CN" altLang="en-US" sz="1200">
                <a:solidFill>
                  <a:schemeClr val="tx1">
                    <a:lumMod val="85000"/>
                    <a:lumOff val="15000"/>
                  </a:schemeClr>
                </a:solidFill>
              </a:rPr>
              <a:t>并且能存储信息</a:t>
            </a:r>
            <a:r>
              <a:rPr lang="en-US" altLang="zh-CN" sz="1200">
                <a:solidFill>
                  <a:schemeClr val="tx1">
                    <a:lumMod val="85000"/>
                    <a:lumOff val="15000"/>
                  </a:schemeClr>
                </a:solidFill>
              </a:rPr>
              <a:t>。</a:t>
            </a:r>
            <a:endParaRPr lang="en-US" altLang="zh-CN" sz="1200">
              <a:solidFill>
                <a:schemeClr val="tx1">
                  <a:lumMod val="85000"/>
                  <a:lumOff val="15000"/>
                </a:schemeClr>
              </a:solidFill>
            </a:endParaRPr>
          </a:p>
        </p:txBody>
      </p:sp>
      <p:sp>
        <p:nvSpPr>
          <p:cNvPr id="56" name="矩形 55"/>
          <p:cNvSpPr/>
          <p:nvPr/>
        </p:nvSpPr>
        <p:spPr>
          <a:xfrm>
            <a:off x="7189713" y="3023150"/>
            <a:ext cx="716280" cy="306705"/>
          </a:xfrm>
          <a:prstGeom prst="rect">
            <a:avLst/>
          </a:prstGeom>
        </p:spPr>
        <p:txBody>
          <a:bodyPr wrap="none">
            <a:spAutoFit/>
          </a:bodyPr>
          <a:lstStyle/>
          <a:p>
            <a:pPr>
              <a:spcAft>
                <a:spcPts val="0"/>
              </a:spcAft>
            </a:pPr>
            <a:r>
              <a:rPr lang="zh-CN" altLang="en-US" sz="1400" kern="100">
                <a:solidFill>
                  <a:schemeClr val="accent1"/>
                </a:solidFill>
                <a:latin typeface="+mj-lt"/>
                <a:cs typeface="Times New Roman" panose="02020603050405020304" pitchFamily="18" charset="0"/>
              </a:rPr>
              <a:t>第四步</a:t>
            </a:r>
            <a:endParaRPr lang="zh-CN" altLang="en-US" sz="1400" kern="100">
              <a:solidFill>
                <a:schemeClr val="accent1"/>
              </a:solidFill>
              <a:latin typeface="+mj-lt"/>
              <a:cs typeface="Times New Roman" panose="02020603050405020304" pitchFamily="18" charset="0"/>
            </a:endParaRPr>
          </a:p>
        </p:txBody>
      </p:sp>
      <p:sp>
        <p:nvSpPr>
          <p:cNvPr id="57" name="矩形 56"/>
          <p:cNvSpPr/>
          <p:nvPr/>
        </p:nvSpPr>
        <p:spPr>
          <a:xfrm>
            <a:off x="6121008" y="3296827"/>
            <a:ext cx="2853230" cy="81026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对综合布线也要考究，在不影响房客的条件下，选择一个安全、实用的布线方案，必要的时候可以采用线架。</a:t>
            </a:r>
            <a:endParaRPr lang="en-US" altLang="zh-CN" sz="1200">
              <a:solidFill>
                <a:schemeClr val="tx1">
                  <a:lumMod val="85000"/>
                  <a:lumOff val="15000"/>
                </a:schemeClr>
              </a:solidFill>
            </a:endParaRPr>
          </a:p>
        </p:txBody>
      </p:sp>
      <p:sp>
        <p:nvSpPr>
          <p:cNvPr id="58" name="矩形 57"/>
          <p:cNvSpPr/>
          <p:nvPr/>
        </p:nvSpPr>
        <p:spPr>
          <a:xfrm>
            <a:off x="1146511" y="2982510"/>
            <a:ext cx="716280" cy="306705"/>
          </a:xfrm>
          <a:prstGeom prst="rect">
            <a:avLst/>
          </a:prstGeom>
        </p:spPr>
        <p:txBody>
          <a:bodyPr wrap="none">
            <a:spAutoFit/>
          </a:bodyPr>
          <a:lstStyle/>
          <a:p>
            <a:pPr algn="r">
              <a:spcAft>
                <a:spcPts val="0"/>
              </a:spcAft>
            </a:pPr>
            <a:r>
              <a:rPr lang="zh-CN" altLang="en-US" sz="1400" kern="100">
                <a:solidFill>
                  <a:schemeClr val="accent1"/>
                </a:solidFill>
                <a:latin typeface="+mj-lt"/>
                <a:cs typeface="Times New Roman" panose="02020603050405020304" pitchFamily="18" charset="0"/>
              </a:rPr>
              <a:t>第三步</a:t>
            </a:r>
            <a:endParaRPr lang="zh-CN" altLang="en-US" sz="1400" kern="100">
              <a:solidFill>
                <a:schemeClr val="accent1"/>
              </a:solidFill>
              <a:latin typeface="+mj-lt"/>
              <a:cs typeface="Times New Roman" panose="02020603050405020304" pitchFamily="18" charset="0"/>
            </a:endParaRPr>
          </a:p>
        </p:txBody>
      </p:sp>
      <p:sp>
        <p:nvSpPr>
          <p:cNvPr id="59" name="矩形 58"/>
          <p:cNvSpPr/>
          <p:nvPr/>
        </p:nvSpPr>
        <p:spPr>
          <a:xfrm>
            <a:off x="161451" y="3222532"/>
            <a:ext cx="2853230" cy="1529715"/>
          </a:xfrm>
          <a:prstGeom prst="rect">
            <a:avLst/>
          </a:prstGeom>
        </p:spPr>
        <p:txBody>
          <a:bodyPr wrap="square">
            <a:spAutoFit/>
          </a:bodyPr>
          <a:lstStyle/>
          <a:p>
            <a:pPr algn="l">
              <a:lnSpc>
                <a:spcPct val="130000"/>
              </a:lnSpc>
              <a:spcBef>
                <a:spcPts val="600"/>
              </a:spcBef>
            </a:pPr>
            <a:r>
              <a:rPr lang="en-US" altLang="zh-CN" sz="1200">
                <a:solidFill>
                  <a:schemeClr val="tx1">
                    <a:lumMod val="85000"/>
                    <a:lumOff val="15000"/>
                  </a:schemeClr>
                </a:solidFill>
              </a:rPr>
              <a:t>研究无线网络，对无线AP进行配置，也对无线网络进行一些安全设置，选择一款覆盖范围大、信号强、方便安装的AP。之后研究酒店房间布局，借此来研究出安装无线AP的位置保证其可用性和便捷性。</a:t>
            </a:r>
            <a:endParaRPr lang="en-US" altLang="zh-CN" sz="1200">
              <a:solidFill>
                <a:schemeClr val="tx1">
                  <a:lumMod val="85000"/>
                  <a:lumOff val="15000"/>
                </a:schemeClr>
              </a:solidFill>
            </a:endParaRPr>
          </a:p>
        </p:txBody>
      </p:sp>
      <p:sp>
        <p:nvSpPr>
          <p:cNvPr id="60" name="矩形 59"/>
          <p:cNvSpPr/>
          <p:nvPr/>
        </p:nvSpPr>
        <p:spPr>
          <a:xfrm>
            <a:off x="1057450" y="1469920"/>
            <a:ext cx="716280" cy="306705"/>
          </a:xfrm>
          <a:prstGeom prst="rect">
            <a:avLst/>
          </a:prstGeom>
        </p:spPr>
        <p:txBody>
          <a:bodyPr wrap="none">
            <a:spAutoFit/>
          </a:bodyPr>
          <a:lstStyle/>
          <a:p>
            <a:pPr algn="r">
              <a:spcAft>
                <a:spcPts val="0"/>
              </a:spcAft>
            </a:pPr>
            <a:r>
              <a:rPr lang="zh-CN" altLang="en-US" sz="1400" kern="100">
                <a:solidFill>
                  <a:schemeClr val="accent1"/>
                </a:solidFill>
                <a:latin typeface="+mj-lt"/>
                <a:cs typeface="Times New Roman" panose="02020603050405020304" pitchFamily="18" charset="0"/>
              </a:rPr>
              <a:t>第一步</a:t>
            </a:r>
            <a:endParaRPr lang="zh-CN" altLang="en-US" sz="1400" kern="100">
              <a:solidFill>
                <a:schemeClr val="accent1"/>
              </a:solidFill>
              <a:latin typeface="+mj-lt"/>
              <a:cs typeface="Times New Roman" panose="02020603050405020304" pitchFamily="18" charset="0"/>
            </a:endParaRPr>
          </a:p>
        </p:txBody>
      </p:sp>
      <p:sp>
        <p:nvSpPr>
          <p:cNvPr id="61" name="矩形 60"/>
          <p:cNvSpPr/>
          <p:nvPr/>
        </p:nvSpPr>
        <p:spPr>
          <a:xfrm>
            <a:off x="157480" y="1666762"/>
            <a:ext cx="2853230" cy="1290320"/>
          </a:xfrm>
          <a:prstGeom prst="rect">
            <a:avLst/>
          </a:prstGeom>
        </p:spPr>
        <p:txBody>
          <a:bodyPr wrap="square">
            <a:spAutoFit/>
          </a:bodyPr>
          <a:lstStyle/>
          <a:p>
            <a:pPr algn="l">
              <a:lnSpc>
                <a:spcPct val="130000"/>
              </a:lnSpc>
              <a:spcBef>
                <a:spcPts val="600"/>
              </a:spcBef>
            </a:pPr>
            <a:r>
              <a:rPr lang="en-US" altLang="zh-CN" sz="1200">
                <a:solidFill>
                  <a:schemeClr val="tx1">
                    <a:lumMod val="85000"/>
                    <a:lumOff val="15000"/>
                  </a:schemeClr>
                </a:solidFill>
              </a:rPr>
              <a:t>在酒店考察过后，了解到酒店的前台、饭厅、办公室、会议室、客房等地方的位置和网络需求，通过ensp模拟器创建网络拓扑图，并且在ensp模拟器上模拟实验结果。</a:t>
            </a:r>
            <a:endParaRPr lang="en-US" altLang="zh-CN" sz="1200">
              <a:solidFill>
                <a:schemeClr val="tx1">
                  <a:lumMod val="85000"/>
                  <a:lumOff val="15000"/>
                </a:schemeClr>
              </a:solidFill>
            </a:endParaRPr>
          </a:p>
        </p:txBody>
      </p:sp>
      <p:grpSp>
        <p:nvGrpSpPr>
          <p:cNvPr id="32" name="Group 112"/>
          <p:cNvGrpSpPr/>
          <p:nvPr/>
        </p:nvGrpSpPr>
        <p:grpSpPr>
          <a:xfrm>
            <a:off x="5120738" y="1939177"/>
            <a:ext cx="578191" cy="541686"/>
            <a:chOff x="5368132" y="3540125"/>
            <a:chExt cx="465138" cy="435769"/>
          </a:xfrm>
          <a:solidFill>
            <a:sysClr val="window" lastClr="FFFFFF"/>
          </a:solidFill>
        </p:grpSpPr>
        <p:sp>
          <p:nvSpPr>
            <p:cNvPr id="33"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4"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35" name="AutoShape 112"/>
          <p:cNvSpPr/>
          <p:nvPr/>
        </p:nvSpPr>
        <p:spPr bwMode="auto">
          <a:xfrm>
            <a:off x="3474713" y="3289513"/>
            <a:ext cx="578642" cy="57864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36" name="组合 35"/>
          <p:cNvGrpSpPr/>
          <p:nvPr/>
        </p:nvGrpSpPr>
        <p:grpSpPr>
          <a:xfrm>
            <a:off x="3442161" y="1902519"/>
            <a:ext cx="577205" cy="577205"/>
            <a:chOff x="2473104" y="2145028"/>
            <a:chExt cx="359165" cy="359165"/>
          </a:xfrm>
          <a:solidFill>
            <a:sysClr val="window" lastClr="FFFFFF"/>
          </a:solidFill>
        </p:grpSpPr>
        <p:sp>
          <p:nvSpPr>
            <p:cNvPr id="37"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39" name="Group 69"/>
          <p:cNvGrpSpPr/>
          <p:nvPr/>
        </p:nvGrpSpPr>
        <p:grpSpPr>
          <a:xfrm>
            <a:off x="5139840" y="3329645"/>
            <a:ext cx="486074" cy="456162"/>
            <a:chOff x="10074275" y="1647825"/>
            <a:chExt cx="464344" cy="435769"/>
          </a:xfrm>
          <a:solidFill>
            <a:sysClr val="window" lastClr="FFFFFF"/>
          </a:solidFill>
        </p:grpSpPr>
        <p:sp>
          <p:nvSpPr>
            <p:cNvPr id="40"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1"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2"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3"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tags/tag1.xml><?xml version="1.0" encoding="utf-8"?>
<p:tagLst xmlns:p="http://schemas.openxmlformats.org/presentationml/2006/main">
  <p:tag name="KSO_WM_SLIDE_MODEL_TYPE" val="dynamicNum"/>
</p:tagLst>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2709</Words>
  <Application>WPS 演示</Application>
  <PresentationFormat>全屏显示(16:9)</PresentationFormat>
  <Paragraphs>233</Paragraphs>
  <Slides>17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Calibri Light</vt:lpstr>
      <vt:lpstr>微软雅黑</vt:lpstr>
      <vt:lpstr>Gill Sans</vt:lpstr>
      <vt:lpstr>Times New Roman</vt:lpstr>
      <vt:lpstr>Calibri</vt:lpstr>
      <vt:lpstr>Arial</vt:lpstr>
      <vt:lpstr>Gill Sans MT</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深蓝</cp:lastModifiedBy>
  <cp:revision>93</cp:revision>
  <dcterms:created xsi:type="dcterms:W3CDTF">2017-10-30T02:36:00Z</dcterms:created>
  <dcterms:modified xsi:type="dcterms:W3CDTF">2019-11-17T07:19:17Z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