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3AC0"/>
    <a:srgbClr val="FFA015"/>
    <a:srgbClr val="FCB7A2"/>
    <a:srgbClr val="B187CB"/>
    <a:srgbClr val="6334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F2DF66-5AD3-45C0-9F2E-71C9D7D0977A}" v="1129" dt="2025-09-28T05:51:37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7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38D4D-0066-4A21-ACF6-1FB75A3A0BFF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2A765-B30F-4DF2-B2DC-C6BB49B6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5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02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BC8628E0-B833-45FC-1ABF-946FEF51831C}"/>
              </a:ext>
            </a:extLst>
          </p:cNvPr>
          <p:cNvSpPr txBox="1"/>
          <p:nvPr userDrawn="1"/>
        </p:nvSpPr>
        <p:spPr>
          <a:xfrm>
            <a:off x="9778406" y="532109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汇报</a:t>
            </a:r>
            <a:r>
              <a:rPr lang="zh-CN" altLang="en-US" sz="2400" b="1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人：申思远</a:t>
            </a:r>
            <a:endParaRPr lang="en-US" sz="2400" b="1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86D87B-3BA6-0547-AF68-BFE3190C801C}"/>
              </a:ext>
            </a:extLst>
          </p:cNvPr>
          <p:cNvSpPr txBox="1"/>
          <p:nvPr userDrawn="1"/>
        </p:nvSpPr>
        <p:spPr>
          <a:xfrm>
            <a:off x="10711543" y="6457890"/>
            <a:ext cx="148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D035E73-AE86-43F4-A435-9CEB2EC14542}" type="datetime1">
              <a:rPr lang="zh-CN" altLang="en-US" sz="2000" smtClean="0">
                <a:solidFill>
                  <a:schemeClr val="bg1"/>
                </a:solidFill>
                <a:latin typeface="+mn-lt"/>
              </a:rPr>
              <a:pPr algn="r"/>
              <a:t>2025/10/16</a:t>
            </a:fld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61187C-15D0-3BA9-D97E-95BB24827C0D}"/>
              </a:ext>
            </a:extLst>
          </p:cNvPr>
          <p:cNvSpPr txBox="1"/>
          <p:nvPr userDrawn="1"/>
        </p:nvSpPr>
        <p:spPr>
          <a:xfrm>
            <a:off x="73024" y="6457890"/>
            <a:ext cx="148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CFF7EA57-6BCD-49A7-80E1-61012C987B78}" type="slidenum">
              <a:rPr lang="zh-CN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85820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26255BE-707D-143B-0884-B85B00E7434E}"/>
              </a:ext>
            </a:extLst>
          </p:cNvPr>
          <p:cNvSpPr/>
          <p:nvPr userDrawn="1"/>
        </p:nvSpPr>
        <p:spPr>
          <a:xfrm>
            <a:off x="0" y="6444343"/>
            <a:ext cx="12192000" cy="413657"/>
          </a:xfrm>
          <a:prstGeom prst="rect">
            <a:avLst/>
          </a:prstGeom>
          <a:gradFill flip="none" rotWithShape="1">
            <a:gsLst>
              <a:gs pos="0">
                <a:srgbClr val="B187CB">
                  <a:shade val="30000"/>
                  <a:satMod val="115000"/>
                </a:srgbClr>
              </a:gs>
              <a:gs pos="50000">
                <a:srgbClr val="B187CB">
                  <a:shade val="67500"/>
                  <a:satMod val="115000"/>
                </a:srgbClr>
              </a:gs>
              <a:gs pos="100000">
                <a:srgbClr val="B187CB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8E70BDE-AD82-8009-CD8B-A5CB13D3EEE2}"/>
              </a:ext>
            </a:extLst>
          </p:cNvPr>
          <p:cNvSpPr/>
          <p:nvPr userDrawn="1"/>
        </p:nvSpPr>
        <p:spPr>
          <a:xfrm>
            <a:off x="0" y="0"/>
            <a:ext cx="12192000" cy="1044574"/>
          </a:xfrm>
          <a:prstGeom prst="rect">
            <a:avLst/>
          </a:prstGeom>
          <a:gradFill flip="none" rotWithShape="1">
            <a:gsLst>
              <a:gs pos="0">
                <a:srgbClr val="B187CB">
                  <a:shade val="30000"/>
                  <a:satMod val="115000"/>
                </a:srgbClr>
              </a:gs>
              <a:gs pos="50000">
                <a:srgbClr val="B187CB">
                  <a:shade val="67500"/>
                  <a:satMod val="115000"/>
                </a:srgbClr>
              </a:gs>
              <a:gs pos="100000">
                <a:srgbClr val="B187CB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81E078E-BCBD-DAD9-7CE1-BC10C9D436E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3" y="130750"/>
            <a:ext cx="3087688" cy="78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33CB8F46-AE13-D485-1878-56330D502C80}"/>
              </a:ext>
            </a:extLst>
          </p:cNvPr>
          <p:cNvGrpSpPr/>
          <p:nvPr/>
        </p:nvGrpSpPr>
        <p:grpSpPr>
          <a:xfrm>
            <a:off x="2772013" y="2782669"/>
            <a:ext cx="6647973" cy="1292662"/>
            <a:chOff x="2772012" y="3081119"/>
            <a:chExt cx="6647973" cy="1292662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F0C040E-A5CB-7A58-6223-F6BF470A55C1}"/>
                </a:ext>
              </a:extLst>
            </p:cNvPr>
            <p:cNvSpPr txBox="1"/>
            <p:nvPr/>
          </p:nvSpPr>
          <p:spPr>
            <a:xfrm>
              <a:off x="2772012" y="3081119"/>
              <a:ext cx="20377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b="1" dirty="0">
                  <a:latin typeface="SimHei" panose="02010609060101010101" pitchFamily="49" charset="-122"/>
                  <a:ea typeface="SimHei" panose="02010609060101010101" pitchFamily="49" charset="-122"/>
                </a:rPr>
                <a:t>进度汇报</a:t>
              </a:r>
              <a:endParaRPr lang="en-US" sz="3600" b="1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D98E23C-8772-6B7D-3CD0-7BE617DAD68C}"/>
                </a:ext>
              </a:extLst>
            </p:cNvPr>
            <p:cNvSpPr txBox="1"/>
            <p:nvPr/>
          </p:nvSpPr>
          <p:spPr>
            <a:xfrm>
              <a:off x="2772012" y="3727450"/>
              <a:ext cx="66479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b="1" dirty="0">
                  <a:latin typeface="SimHei" panose="02010609060101010101" pitchFamily="49" charset="-122"/>
                  <a:ea typeface="SimHei" panose="02010609060101010101" pitchFamily="49" charset="-122"/>
                </a:rPr>
                <a:t>2025/9/28 </a:t>
              </a:r>
              <a:r>
                <a:rPr lang="zh-CN" altLang="en-US" sz="3600" b="1" dirty="0">
                  <a:latin typeface="SimHei" panose="02010609060101010101" pitchFamily="49" charset="-122"/>
                  <a:ea typeface="SimHei" panose="02010609060101010101" pitchFamily="49" charset="-122"/>
                </a:rPr>
                <a:t>申思远</a:t>
              </a:r>
              <a:endParaRPr lang="en-US" sz="3600" b="1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263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9D7A4-7AC9-0672-58FC-7D8CD04C4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BFC7EB2-7F9E-6400-DBD3-FC831C01193F}"/>
              </a:ext>
            </a:extLst>
          </p:cNvPr>
          <p:cNvSpPr txBox="1"/>
          <p:nvPr/>
        </p:nvSpPr>
        <p:spPr>
          <a:xfrm>
            <a:off x="263504" y="1304290"/>
            <a:ext cx="7818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上次会议结束安排的任务：</a:t>
            </a:r>
            <a:endParaRPr lang="en-US" altLang="zh-CN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E494C7-35AA-7968-7458-D2BDE880988D}"/>
              </a:ext>
            </a:extLst>
          </p:cNvPr>
          <p:cNvSpPr txBox="1"/>
          <p:nvPr/>
        </p:nvSpPr>
        <p:spPr>
          <a:xfrm>
            <a:off x="500307" y="2582350"/>
            <a:ext cx="1181735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1</a:t>
            </a:r>
            <a:r>
              <a:rPr lang="zh-CN" altLang="en-US" sz="2800" b="1" dirty="0"/>
              <a:t>、多头注意力机制</a:t>
            </a:r>
            <a:endParaRPr lang="en-US" altLang="zh-CN" sz="2800" b="1" dirty="0"/>
          </a:p>
          <a:p>
            <a:r>
              <a:rPr lang="en-US" altLang="zh-CN" sz="2800" b="1" dirty="0"/>
              <a:t>2</a:t>
            </a:r>
            <a:r>
              <a:rPr lang="zh-CN" altLang="en-US" sz="2800" b="1" dirty="0"/>
              <a:t>、</a:t>
            </a:r>
            <a:r>
              <a:rPr lang="en-US" altLang="zh-CN" sz="2800" b="1" dirty="0"/>
              <a:t>eff</a:t>
            </a:r>
            <a:r>
              <a:rPr lang="zh-CN" altLang="en-US" sz="2800" b="1" dirty="0"/>
              <a:t>论文数学证明网络</a:t>
            </a:r>
            <a:endParaRPr lang="en-US" altLang="zh-CN" sz="2800" b="1" dirty="0"/>
          </a:p>
          <a:p>
            <a:r>
              <a:rPr lang="en-US" altLang="zh-CN" sz="2800" b="1" dirty="0"/>
              <a:t>3</a:t>
            </a:r>
            <a:r>
              <a:rPr lang="zh-CN" altLang="en-US" sz="2800" b="1" dirty="0"/>
              <a:t>、了解树突网络</a:t>
            </a:r>
            <a:endParaRPr lang="en-US" altLang="zh-CN" sz="2800" b="1" dirty="0"/>
          </a:p>
          <a:p>
            <a:r>
              <a:rPr lang="en-US" altLang="zh-CN" sz="2800" b="1" dirty="0"/>
              <a:t>4</a:t>
            </a:r>
            <a:r>
              <a:rPr lang="zh-CN" altLang="en-US" sz="2800" b="1" dirty="0"/>
              <a:t>、树突与多头结合，多头树突</a:t>
            </a:r>
            <a:endParaRPr lang="en-US" altLang="zh-CN" sz="2800" b="1" dirty="0"/>
          </a:p>
          <a:p>
            <a:pPr marL="971550" lvl="1" indent="-514350">
              <a:buAutoNum type="arabicPeriod"/>
            </a:pPr>
            <a:endParaRPr lang="en-US" altLang="zh-CN" sz="24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45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6B7C2-F438-2421-B4E6-0609A08D1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E96A1DF-D5F3-AAC4-9F08-BC038012DE0E}"/>
              </a:ext>
            </a:extLst>
          </p:cNvPr>
          <p:cNvSpPr txBox="1"/>
          <p:nvPr/>
        </p:nvSpPr>
        <p:spPr>
          <a:xfrm>
            <a:off x="141149" y="1264204"/>
            <a:ext cx="5780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、“注意力机制” </a:t>
            </a:r>
            <a:r>
              <a:rPr lang="en-US" altLang="zh-CN" dirty="0"/>
              <a:t>(Attention)</a:t>
            </a:r>
          </a:p>
          <a:p>
            <a:r>
              <a:rPr lang="en-US" altLang="zh-CN" dirty="0"/>
              <a:t>2</a:t>
            </a:r>
            <a:r>
              <a:rPr lang="zh-CN" altLang="en-US" dirty="0"/>
              <a:t>、从“单头”到“多头注意力机制” </a:t>
            </a:r>
            <a:r>
              <a:rPr lang="en-US" altLang="zh-CN" dirty="0"/>
              <a:t>(Multi-Head Attention)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589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FCF9E-A9C2-E4F5-15EE-0D13503BA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1C74D5-D385-CE17-6F2F-F978893291AE}"/>
              </a:ext>
            </a:extLst>
          </p:cNvPr>
          <p:cNvSpPr txBox="1"/>
          <p:nvPr/>
        </p:nvSpPr>
        <p:spPr>
          <a:xfrm>
            <a:off x="1663103" y="3031635"/>
            <a:ext cx="714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EfficientNet</a:t>
            </a:r>
            <a:r>
              <a:rPr lang="en-US" altLang="zh-CN" dirty="0"/>
              <a:t>: Rethinking Model Scaling for Convolutional Neural Networks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310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576F0-C032-196E-27A7-E46D49CCD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24B677D-CD67-75EA-54DE-195362A0A76D}"/>
              </a:ext>
            </a:extLst>
          </p:cNvPr>
          <p:cNvSpPr txBox="1"/>
          <p:nvPr/>
        </p:nvSpPr>
        <p:spPr>
          <a:xfrm>
            <a:off x="306845" y="1337847"/>
            <a:ext cx="714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new type of neurons for machine learning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10ADCD-AC3F-5DE4-B8E3-4A47F9FD304F}"/>
              </a:ext>
            </a:extLst>
          </p:cNvPr>
          <p:cNvSpPr txBox="1"/>
          <p:nvPr/>
        </p:nvSpPr>
        <p:spPr>
          <a:xfrm>
            <a:off x="306845" y="1941702"/>
            <a:ext cx="117262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传统神经元像用直尺在纸上画线，分开“真”和“假”的点。它适合线性问题（如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AND/OR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逻辑，能用直线分开），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但遇到弯曲的，就卡壳了。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传统单神经元办不到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XOR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，因为它只能用直线边界分类，而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XOR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的“不同”点分布在对角，无法被直线完美分开。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D47532-E44D-785D-F0A1-AB11A2EB0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55" y="2942826"/>
            <a:ext cx="3168813" cy="62868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50D41B0-522B-E329-86CA-F9E12D1C5DB8}"/>
              </a:ext>
            </a:extLst>
          </p:cNvPr>
          <p:cNvSpPr txBox="1"/>
          <p:nvPr/>
        </p:nvSpPr>
        <p:spPr>
          <a:xfrm>
            <a:off x="215755" y="3500514"/>
            <a:ext cx="108029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二阶神经元的新定义：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升级版：输出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 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线性部分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1) + 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线性部分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2) + c × 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二次部分：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Σ(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权重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w_i^b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×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输入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x_i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)^2 )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简单说，就是两个线性项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一个输入平方的项（二次项）。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是常数控制二次强度。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为什么二次？因为二次函数能弯曲，能画圆或抛物线！它兼容传统：把二次权重设为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，就退回一阶。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4ACD24C-7B47-386A-4785-5C4FEC708438}"/>
              </a:ext>
            </a:extLst>
          </p:cNvPr>
          <p:cNvSpPr txBox="1"/>
          <p:nvPr/>
        </p:nvSpPr>
        <p:spPr>
          <a:xfrm>
            <a:off x="306845" y="4807155"/>
            <a:ext cx="1011046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模糊逻辑（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fuzzy logic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，值在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0-1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之间，不是严格真假）证明二阶神经元在单层就能搞定非线性。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传统逻辑像开关灯（开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关），模糊逻辑像调光灯（亮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50%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模糊逻辑像调色盘（各种灰度），传统神经元是黑白铅笔（直来直去）；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二阶是彩色蜡笔（能画渐变曲线），完美混搭出“艺术灰度画”。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/>
              <a:t>模糊逻辑是</a:t>
            </a:r>
            <a:r>
              <a:rPr lang="en-US" altLang="zh-CN" dirty="0"/>
              <a:t>XOR</a:t>
            </a:r>
            <a:r>
              <a:rPr lang="zh-CN" altLang="en-US" dirty="0"/>
              <a:t>的“灰度亲戚”，论文用它测试二阶的通用性（从硬逻辑到软决策）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8276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189F4-D269-540F-3FB1-359801F52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BE1AE70B-553B-A520-C812-94109F175580}"/>
              </a:ext>
            </a:extLst>
          </p:cNvPr>
          <p:cNvSpPr txBox="1"/>
          <p:nvPr/>
        </p:nvSpPr>
        <p:spPr>
          <a:xfrm>
            <a:off x="480232" y="1343984"/>
            <a:ext cx="5615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Improved Expressivity Through Dendritic Neural Networks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E16D368-CA86-6E59-D3FF-46F12DBC8DEC}"/>
              </a:ext>
            </a:extLst>
          </p:cNvPr>
          <p:cNvSpPr txBox="1"/>
          <p:nvPr/>
        </p:nvSpPr>
        <p:spPr>
          <a:xfrm>
            <a:off x="200458" y="1758856"/>
            <a:ext cx="122001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论文的主要创新在于提出**树突神经网络（</a:t>
            </a:r>
            <a:r>
              <a:rPr lang="en-US" altLang="zh-CN" dirty="0"/>
              <a:t>Dendritic Neural Networks, DENNs</a:t>
            </a:r>
            <a:r>
              <a:rPr lang="zh-CN" altLang="en-US" dirty="0"/>
              <a:t>）**架构，这是一种新型的前馈神经网络，</a:t>
            </a:r>
            <a:endParaRPr lang="en-US" altLang="zh-CN" dirty="0"/>
          </a:p>
          <a:p>
            <a:r>
              <a:rPr lang="zh-CN" altLang="en-US" dirty="0"/>
              <a:t>将全连接层替换为树突层，每个神经元具有多个稀疏、互斥的树突分支（</a:t>
            </a:r>
            <a:r>
              <a:rPr lang="en-US" altLang="zh-CN" dirty="0"/>
              <a:t>dendritic branches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/>
              <a:t>每个分支对输入子集进行线性加权求和，随后通过</a:t>
            </a:r>
            <a:r>
              <a:rPr lang="en-US" altLang="zh-CN" dirty="0" err="1"/>
              <a:t>Maxout</a:t>
            </a:r>
            <a:r>
              <a:rPr lang="zh-CN" altLang="en-US" dirty="0"/>
              <a:t>非线性整合分支输出，</a:t>
            </a:r>
            <a:endParaRPr lang="en-US" altLang="zh-CN" dirty="0"/>
          </a:p>
          <a:p>
            <a:r>
              <a:rPr lang="zh-CN" altLang="en-US" dirty="0"/>
              <a:t>实现局部非线性并隔离每个分支的学习，参数量与标准网络相同，但表达力更强。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449BEE-21E2-DC25-B9B1-BB803C5B2C91}"/>
              </a:ext>
            </a:extLst>
          </p:cNvPr>
          <p:cNvSpPr txBox="1"/>
          <p:nvPr/>
        </p:nvSpPr>
        <p:spPr>
          <a:xfrm>
            <a:off x="0" y="3839227"/>
            <a:ext cx="121671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组内稀疏性（</a:t>
            </a:r>
            <a:r>
              <a:rPr lang="en-US" altLang="zh-CN" b="1" dirty="0"/>
              <a:t>Intragroup Sparsity</a:t>
            </a:r>
            <a:r>
              <a:rPr lang="zh-CN" altLang="en-US" b="1" dirty="0"/>
              <a:t>）</a:t>
            </a:r>
            <a:r>
              <a:rPr lang="zh-CN" altLang="en-US" dirty="0"/>
              <a:t>：连接按分支分组设计，支持高效推理，无需额外存储掩码，通过种子确定性生成。</a:t>
            </a:r>
          </a:p>
          <a:p>
            <a:r>
              <a:rPr lang="zh-CN" altLang="en-US" b="1" dirty="0"/>
              <a:t>理论基础</a:t>
            </a:r>
            <a:r>
              <a:rPr lang="zh-CN" altLang="en-US" dirty="0"/>
              <a:t>：证明</a:t>
            </a:r>
            <a:r>
              <a:rPr lang="en-US" altLang="zh-CN" dirty="0"/>
              <a:t>DENNs</a:t>
            </a:r>
            <a:r>
              <a:rPr lang="zh-CN" altLang="en-US" dirty="0"/>
              <a:t>是通用逼近器（</a:t>
            </a:r>
            <a:r>
              <a:rPr lang="en-US" altLang="zh-CN" dirty="0"/>
              <a:t>universal approximators</a:t>
            </a:r>
            <a:r>
              <a:rPr lang="zh-CN" altLang="en-US" dirty="0"/>
              <a:t>），能逼近任意连续函数；</a:t>
            </a:r>
            <a:endParaRPr lang="en-US" altLang="zh-CN" dirty="0"/>
          </a:p>
          <a:p>
            <a:r>
              <a:rPr lang="en-US" altLang="zh-CN" dirty="0"/>
              <a:t>	    </a:t>
            </a:r>
            <a:r>
              <a:rPr lang="zh-CN" altLang="en-US" dirty="0"/>
              <a:t>分析显示</a:t>
            </a:r>
            <a:r>
              <a:rPr lang="en-US" altLang="zh-CN" dirty="0"/>
              <a:t>DENNs</a:t>
            </a:r>
            <a:r>
              <a:rPr lang="zh-CN" altLang="en-US" dirty="0"/>
              <a:t>在函数空间中创建更多线性区域，提升表达力。</a:t>
            </a:r>
          </a:p>
          <a:p>
            <a:r>
              <a:rPr lang="zh-CN" altLang="en-US" dirty="0"/>
              <a:t>桥接了人工神经网络与生物神经网络的表达差距，尤其适用于小模型和小数据集场景</a:t>
            </a:r>
          </a:p>
        </p:txBody>
      </p:sp>
    </p:spTree>
    <p:extLst>
      <p:ext uri="{BB962C8B-B14F-4D97-AF65-F5344CB8AC3E}">
        <p14:creationId xmlns:p14="http://schemas.microsoft.com/office/powerpoint/2010/main" val="2213283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</TotalTime>
  <Words>538</Words>
  <Application>Microsoft Office PowerPoint</Application>
  <PresentationFormat>宽屏</PresentationFormat>
  <Paragraphs>32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SimHei</vt:lpstr>
      <vt:lpstr>宋体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祉明 张</dc:creator>
  <cp:lastModifiedBy>思远 申</cp:lastModifiedBy>
  <cp:revision>7</cp:revision>
  <dcterms:created xsi:type="dcterms:W3CDTF">2025-09-28T02:33:25Z</dcterms:created>
  <dcterms:modified xsi:type="dcterms:W3CDTF">2025-10-16T10:03:24Z</dcterms:modified>
</cp:coreProperties>
</file>