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0" r:id="rId4"/>
    <p:sldId id="262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AC0"/>
    <a:srgbClr val="FFA015"/>
    <a:srgbClr val="FCB7A2"/>
    <a:srgbClr val="B187CB"/>
    <a:srgbClr val="633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2DF66-5AD3-45C0-9F2E-71C9D7D0977A}" v="1129" dt="2025-09-28T05:51:37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300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38D4D-0066-4A21-ACF6-1FB75A3A0BFF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2A765-B30F-4DF2-B2DC-C6BB49B6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02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C8628E0-B833-45FC-1ABF-946FEF51831C}"/>
              </a:ext>
            </a:extLst>
          </p:cNvPr>
          <p:cNvSpPr txBox="1"/>
          <p:nvPr userDrawn="1"/>
        </p:nvSpPr>
        <p:spPr>
          <a:xfrm>
            <a:off x="9778406" y="532109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汇报</a:t>
            </a:r>
            <a:r>
              <a:rPr lang="zh-CN" altLang="en-US" sz="2400" b="1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人：刘天霄</a:t>
            </a:r>
            <a:endParaRPr lang="en-US" sz="2400" b="1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86D87B-3BA6-0547-AF68-BFE3190C801C}"/>
              </a:ext>
            </a:extLst>
          </p:cNvPr>
          <p:cNvSpPr txBox="1"/>
          <p:nvPr userDrawn="1"/>
        </p:nvSpPr>
        <p:spPr>
          <a:xfrm>
            <a:off x="10711543" y="6457890"/>
            <a:ext cx="148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D035E73-AE86-43F4-A435-9CEB2EC14542}" type="datetime1">
              <a:rPr lang="zh-CN" altLang="en-US" sz="2000" smtClean="0">
                <a:solidFill>
                  <a:schemeClr val="bg1"/>
                </a:solidFill>
                <a:latin typeface="+mn-lt"/>
              </a:rPr>
              <a:pPr algn="r"/>
              <a:t>2025/10/9</a:t>
            </a:fld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61187C-15D0-3BA9-D97E-95BB24827C0D}"/>
              </a:ext>
            </a:extLst>
          </p:cNvPr>
          <p:cNvSpPr txBox="1"/>
          <p:nvPr userDrawn="1"/>
        </p:nvSpPr>
        <p:spPr>
          <a:xfrm>
            <a:off x="73024" y="6457890"/>
            <a:ext cx="148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CFF7EA57-6BCD-49A7-80E1-61012C987B78}" type="slidenum">
              <a:rPr lang="zh-CN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907A818-D3AC-E3AC-31AB-13EFDD305CFC}"/>
              </a:ext>
            </a:extLst>
          </p:cNvPr>
          <p:cNvSpPr txBox="1"/>
          <p:nvPr userDrawn="1"/>
        </p:nvSpPr>
        <p:spPr>
          <a:xfrm>
            <a:off x="378372" y="1273854"/>
            <a:ext cx="3058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汇报思维导图</a:t>
            </a:r>
          </a:p>
        </p:txBody>
      </p:sp>
    </p:spTree>
    <p:extLst>
      <p:ext uri="{BB962C8B-B14F-4D97-AF65-F5344CB8AC3E}">
        <p14:creationId xmlns:p14="http://schemas.microsoft.com/office/powerpoint/2010/main" val="5485820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26255BE-707D-143B-0884-B85B00E7434E}"/>
              </a:ext>
            </a:extLst>
          </p:cNvPr>
          <p:cNvSpPr/>
          <p:nvPr userDrawn="1"/>
        </p:nvSpPr>
        <p:spPr>
          <a:xfrm>
            <a:off x="0" y="6444343"/>
            <a:ext cx="12192000" cy="413657"/>
          </a:xfrm>
          <a:prstGeom prst="rect">
            <a:avLst/>
          </a:prstGeom>
          <a:gradFill flip="none" rotWithShape="1">
            <a:gsLst>
              <a:gs pos="0">
                <a:srgbClr val="B187CB">
                  <a:shade val="30000"/>
                  <a:satMod val="115000"/>
                </a:srgbClr>
              </a:gs>
              <a:gs pos="50000">
                <a:srgbClr val="B187CB">
                  <a:shade val="67500"/>
                  <a:satMod val="115000"/>
                </a:srgbClr>
              </a:gs>
              <a:gs pos="100000">
                <a:srgbClr val="B187C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E70BDE-AD82-8009-CD8B-A5CB13D3EEE2}"/>
              </a:ext>
            </a:extLst>
          </p:cNvPr>
          <p:cNvSpPr/>
          <p:nvPr userDrawn="1"/>
        </p:nvSpPr>
        <p:spPr>
          <a:xfrm>
            <a:off x="0" y="0"/>
            <a:ext cx="12192000" cy="1044574"/>
          </a:xfrm>
          <a:prstGeom prst="rect">
            <a:avLst/>
          </a:prstGeom>
          <a:gradFill flip="none" rotWithShape="1">
            <a:gsLst>
              <a:gs pos="0">
                <a:srgbClr val="B187CB">
                  <a:shade val="30000"/>
                  <a:satMod val="115000"/>
                </a:srgbClr>
              </a:gs>
              <a:gs pos="50000">
                <a:srgbClr val="B187CB">
                  <a:shade val="67500"/>
                  <a:satMod val="115000"/>
                </a:srgbClr>
              </a:gs>
              <a:gs pos="100000">
                <a:srgbClr val="B187C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1E078E-BCBD-DAD9-7CE1-BC10C9D436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130750"/>
            <a:ext cx="3087688" cy="7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3CB8F46-AE13-D485-1878-56330D502C80}"/>
              </a:ext>
            </a:extLst>
          </p:cNvPr>
          <p:cNvGrpSpPr/>
          <p:nvPr/>
        </p:nvGrpSpPr>
        <p:grpSpPr>
          <a:xfrm>
            <a:off x="2772013" y="2782669"/>
            <a:ext cx="7596951" cy="1292662"/>
            <a:chOff x="2772012" y="3081119"/>
            <a:chExt cx="7596951" cy="129266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F0C040E-A5CB-7A58-6223-F6BF470A55C1}"/>
                </a:ext>
              </a:extLst>
            </p:cNvPr>
            <p:cNvSpPr txBox="1"/>
            <p:nvPr/>
          </p:nvSpPr>
          <p:spPr>
            <a:xfrm>
              <a:off x="2772012" y="3081119"/>
              <a:ext cx="759695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多模态转换器和树突模型的进度汇报</a:t>
              </a:r>
              <a:endParaRPr lang="en-US" sz="36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D98E23C-8772-6B7D-3CD0-7BE617DAD68C}"/>
                </a:ext>
              </a:extLst>
            </p:cNvPr>
            <p:cNvSpPr txBox="1"/>
            <p:nvPr/>
          </p:nvSpPr>
          <p:spPr>
            <a:xfrm>
              <a:off x="2772012" y="3727450"/>
              <a:ext cx="6647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2025/9/25 </a:t>
              </a:r>
              <a:r>
                <a:rPr lang="zh-CN" altLang="en-US" sz="3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刘天霄</a:t>
              </a:r>
              <a:endParaRPr lang="en-US" sz="36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63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F96EDFA-5DEB-26A9-3EF7-92A9301C0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744" y="1726792"/>
            <a:ext cx="2510178" cy="160357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E92E8BE-003A-5246-672C-400F6C7DF7F5}"/>
              </a:ext>
            </a:extLst>
          </p:cNvPr>
          <p:cNvSpPr txBox="1"/>
          <p:nvPr/>
        </p:nvSpPr>
        <p:spPr>
          <a:xfrm>
            <a:off x="540401" y="3250169"/>
            <a:ext cx="2495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将无人机的螺旋桨映射到一个三维坐标系上，然后根据以下公式构建</a:t>
            </a:r>
            <a:r>
              <a:rPr lang="en-US" altLang="zh-CN" sz="1400" dirty="0"/>
              <a:t>Rot</a:t>
            </a:r>
            <a:r>
              <a:rPr lang="zh-CN" altLang="en-US" sz="1400" dirty="0"/>
              <a:t>矩阵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0714FC-2A4B-CB85-B445-36359B880CFE}"/>
              </a:ext>
            </a:extLst>
          </p:cNvPr>
          <p:cNvPicPr>
            <a:picLocks/>
          </p:cNvPicPr>
          <p:nvPr/>
        </p:nvPicPr>
        <p:blipFill>
          <a:blip r:embed="rId3"/>
          <a:srcRect t="5773"/>
          <a:stretch>
            <a:fillRect/>
          </a:stretch>
        </p:blipFill>
        <p:spPr>
          <a:xfrm>
            <a:off x="566452" y="4035629"/>
            <a:ext cx="2469521" cy="1187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A158EAB-7748-9AC1-0F79-1DB3107DFA7C}"/>
              </a:ext>
            </a:extLst>
          </p:cNvPr>
          <p:cNvSpPr txBox="1"/>
          <p:nvPr/>
        </p:nvSpPr>
        <p:spPr>
          <a:xfrm>
            <a:off x="635000" y="5314950"/>
            <a:ext cx="22415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70C0"/>
                </a:solidFill>
              </a:rPr>
              <a:t>Rot</a:t>
            </a:r>
            <a:r>
              <a:rPr lang="zh-CN" altLang="en-US" sz="1600" dirty="0">
                <a:solidFill>
                  <a:srgbClr val="0070C0"/>
                </a:solidFill>
              </a:rPr>
              <a:t>矩阵：描述三维空间绕</a:t>
            </a:r>
            <a:r>
              <a:rPr lang="en-US" altLang="zh-CN" sz="1600" dirty="0" err="1">
                <a:solidFill>
                  <a:srgbClr val="0070C0"/>
                </a:solidFill>
              </a:rPr>
              <a:t>xyz</a:t>
            </a:r>
            <a:r>
              <a:rPr lang="zh-CN" altLang="en-US" sz="1600" dirty="0">
                <a:solidFill>
                  <a:srgbClr val="0070C0"/>
                </a:solidFill>
              </a:rPr>
              <a:t>轴的旋转状态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5355BC2-9991-0CA6-2B8C-18D6A972E3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5973" y="1985761"/>
            <a:ext cx="2295845" cy="962159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65FAC63-08AD-631A-0ACF-91DFFD768506}"/>
              </a:ext>
            </a:extLst>
          </p:cNvPr>
          <p:cNvSpPr txBox="1"/>
          <p:nvPr/>
        </p:nvSpPr>
        <p:spPr>
          <a:xfrm>
            <a:off x="3194050" y="3168650"/>
            <a:ext cx="2137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根据上述两个图，可以得到坐标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E27A9A3-C18E-AD97-9E89-92714153FC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6630" y="3817773"/>
            <a:ext cx="2563756" cy="43571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888021F7-2C1D-152B-390F-8D47F2D6690A}"/>
              </a:ext>
            </a:extLst>
          </p:cNvPr>
          <p:cNvSpPr txBox="1"/>
          <p:nvPr/>
        </p:nvSpPr>
        <p:spPr>
          <a:xfrm>
            <a:off x="3194050" y="4311650"/>
            <a:ext cx="21611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雷达发射的单频持续信号为</a:t>
            </a:r>
            <a:r>
              <a:rPr lang="en-US" altLang="zh-CN" sz="1400" dirty="0"/>
              <a:t>S</a:t>
            </a:r>
            <a:r>
              <a:rPr lang="zh-CN" altLang="en-US" sz="1400" dirty="0"/>
              <a:t>， </a:t>
            </a:r>
            <a:r>
              <a:rPr lang="en-US" altLang="zh-CN" sz="1400" dirty="0"/>
              <a:t>Fc</a:t>
            </a:r>
            <a:r>
              <a:rPr lang="zh-CN" altLang="en-US" sz="1400" dirty="0"/>
              <a:t>为承载频率，则可以得到上述回波信号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2D2E37E-0C01-C9A7-4ACC-45DED2B082EF}"/>
              </a:ext>
            </a:extLst>
          </p:cNvPr>
          <p:cNvSpPr txBox="1"/>
          <p:nvPr/>
        </p:nvSpPr>
        <p:spPr>
          <a:xfrm rot="10800000" flipV="1">
            <a:off x="5832474" y="2101535"/>
            <a:ext cx="390842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/>
              <a:t>其中R(t)表示点P在时间t到雷达的距离；σ为点P的散射系数；λ为信号的波长.将点P的坐标代入(3)式,并对点P到O点的距离l在[-L,L]区间上积分,可得时域回波信号为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F2FDCBB-7EA6-391E-E5EC-9D699DC587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8057" y="3107932"/>
            <a:ext cx="3222143" cy="83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367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9D7A4-7AC9-0672-58FC-7D8CD04C4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9D207AD2-2A24-7FDF-8BCB-C7D12C7B67A6}"/>
              </a:ext>
            </a:extLst>
          </p:cNvPr>
          <p:cNvSpPr txBox="1"/>
          <p:nvPr/>
        </p:nvSpPr>
        <p:spPr>
          <a:xfrm>
            <a:off x="755650" y="1943100"/>
            <a:ext cx="6946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STFT</a:t>
            </a:r>
            <a:r>
              <a:rPr lang="zh-CN" altLang="en-US" sz="1400" dirty="0"/>
              <a:t>：短时傅里叶变换，选择一个时频局部化的窗函数，假定分析窗函数</a:t>
            </a:r>
            <a:r>
              <a:rPr lang="en-US" altLang="zh-CN" sz="1400" dirty="0"/>
              <a:t>g(t)</a:t>
            </a:r>
            <a:r>
              <a:rPr lang="zh-CN" altLang="en-US" sz="1400" dirty="0"/>
              <a:t>在一个短时间间隔内是平稳</a:t>
            </a:r>
            <a:r>
              <a:rPr lang="en-US" altLang="zh-CN" sz="1400" dirty="0"/>
              <a:t>(</a:t>
            </a:r>
            <a:r>
              <a:rPr lang="zh-CN" altLang="en-US" sz="1400" dirty="0"/>
              <a:t>伪平稳</a:t>
            </a:r>
            <a:r>
              <a:rPr lang="en-US" altLang="zh-CN" sz="1400" dirty="0"/>
              <a:t>)</a:t>
            </a:r>
            <a:r>
              <a:rPr lang="zh-CN" altLang="en-US" sz="1400" dirty="0"/>
              <a:t>的，移动窗函数，使</a:t>
            </a:r>
            <a:r>
              <a:rPr lang="en-US" altLang="zh-CN" sz="1400" dirty="0"/>
              <a:t>f(t)g(t)</a:t>
            </a:r>
            <a:r>
              <a:rPr lang="zh-CN" altLang="en-US" sz="1400" dirty="0"/>
              <a:t>在不同的有限时间宽度内是平稳信号，从而计算出各个不同时刻的功率谱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DFD591-E0AA-44B0-86D6-D60A0967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794" y="2780873"/>
            <a:ext cx="2720380" cy="10930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E79CBBF-C84F-D59F-54A1-171F7DE062D5}"/>
                  </a:ext>
                </a:extLst>
              </p:cNvPr>
              <p:cNvSpPr txBox="1"/>
              <p:nvPr/>
            </p:nvSpPr>
            <p:spPr>
              <a:xfrm>
                <a:off x="755650" y="4176237"/>
                <a:ext cx="6623050" cy="12588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/>
                  <a:t>FFT</a:t>
                </a:r>
                <a:r>
                  <a:rPr lang="zh-CN" altLang="en-US" sz="1400" dirty="0"/>
                  <a:t>：快速傅里叶变换，它通过利用</a:t>
                </a:r>
                <a:r>
                  <a:rPr lang="en-US" altLang="zh-CN" sz="1400" dirty="0"/>
                  <a:t>DFT</a:t>
                </a:r>
                <a:r>
                  <a:rPr lang="zh-CN" altLang="en-US" sz="1400" dirty="0"/>
                  <a:t>的对称性和周期性，将原本 </a:t>
                </a:r>
                <a14:m>
                  <m:oMath xmlns:m="http://schemas.openxmlformats.org/officeDocument/2006/math"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ar-AE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ar-AE" altLang="zh-CN" sz="1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ar-AE" altLang="zh-CN" sz="140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ar-AE" altLang="zh-CN" sz="1400" dirty="0"/>
                  <a:t> </a:t>
                </a:r>
                <a:r>
                  <a:rPr lang="zh-CN" altLang="en-US" sz="1400" dirty="0"/>
                  <a:t>的计算复杂度降低到 </a:t>
                </a:r>
                <a14:m>
                  <m:oMath xmlns:m="http://schemas.openxmlformats.org/officeDocument/2006/math">
                    <m:r>
                      <a:rPr lang="zh-CN" altLang="en-US" sz="14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ar-AE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ar-AE" sz="1400" i="1">
                            <a:latin typeface="Cambria Math" panose="02040503050406030204" pitchFamily="18" charset="0"/>
                          </a:rPr>
                          <m:t>𝑁</m:t>
                        </m:r>
                        <m:func>
                          <m:funcPr>
                            <m:ctrlPr>
                              <a:rPr lang="ar-AE" altLang="zh-CN" sz="1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zh-CN" altLang="ar-AE" sz="1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ar-AE" altLang="zh-CN" sz="1400" dirty="0"/>
                  <a:t> </a:t>
                </a:r>
                <a:r>
                  <a:rPr lang="zh-CN" altLang="ar-AE" sz="1400" dirty="0"/>
                  <a:t>，</a:t>
                </a:r>
                <a:r>
                  <a:rPr lang="zh-CN" altLang="en-US" sz="1400" dirty="0"/>
                  <a:t>其分治策略将长度为</a:t>
                </a:r>
                <a:r>
                  <a:rPr lang="en-US" altLang="zh-CN" sz="1400" dirty="0"/>
                  <a:t>N</a:t>
                </a:r>
                <a:r>
                  <a:rPr lang="zh-CN" altLang="en-US" sz="1400" dirty="0"/>
                  <a:t>的序列分解为更短的子序列（如偶数和奇数索引部分），递归计算后再合并结果</a:t>
                </a:r>
                <a:r>
                  <a:rPr lang="zh-CN" altLang="en-US" sz="1400" b="1" dirty="0"/>
                  <a:t>，</a:t>
                </a:r>
                <a:r>
                  <a:rPr lang="zh-CN" altLang="en-US" sz="1400" dirty="0"/>
                  <a:t>利用单位根的性质，避免重复计算，减少所需的乘法和加法运算。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E79CBBF-C84F-D59F-54A1-171F7DE06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0" y="4176237"/>
                <a:ext cx="6623050" cy="1258806"/>
              </a:xfrm>
              <a:prstGeom prst="rect">
                <a:avLst/>
              </a:prstGeom>
              <a:blipFill>
                <a:blip r:embed="rId3"/>
                <a:stretch>
                  <a:fillRect l="-2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5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CD4D8-74A2-6849-3189-ACCDAE1B5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8FB0F1F-7AAF-4B70-7C29-F479C588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887" y="1788924"/>
            <a:ext cx="3278663" cy="19213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389D3A-E11E-AD4E-325D-81CBD51159F2}"/>
              </a:ext>
            </a:extLst>
          </p:cNvPr>
          <p:cNvSpPr txBox="1"/>
          <p:nvPr/>
        </p:nvSpPr>
        <p:spPr>
          <a:xfrm>
            <a:off x="679450" y="3911600"/>
            <a:ext cx="309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骨干网络结构如图所示，将处理好的频谱图先进入一个核大小为</a:t>
            </a:r>
            <a:r>
              <a:rPr lang="en-US" altLang="zh-CN" sz="1600" dirty="0"/>
              <a:t>7*7</a:t>
            </a:r>
            <a:r>
              <a:rPr lang="zh-CN" altLang="en-US" sz="1600" dirty="0"/>
              <a:t>， 输入通道为</a:t>
            </a:r>
            <a:r>
              <a:rPr lang="en-US" altLang="zh-CN" sz="1600" dirty="0"/>
              <a:t>32</a:t>
            </a:r>
            <a:r>
              <a:rPr lang="zh-CN" altLang="en-US" sz="1600" dirty="0"/>
              <a:t>的卷积，接着通过四个</a:t>
            </a:r>
            <a:r>
              <a:rPr lang="en-US" altLang="zh-CN" sz="1600" dirty="0"/>
              <a:t>LMSC</a:t>
            </a:r>
            <a:r>
              <a:rPr lang="zh-CN" altLang="en-US" sz="1600" dirty="0"/>
              <a:t>后进行线性变换核</a:t>
            </a:r>
            <a:r>
              <a:rPr lang="en-US" altLang="zh-CN" sz="1600" dirty="0" err="1"/>
              <a:t>softmax</a:t>
            </a:r>
            <a:r>
              <a:rPr lang="zh-CN" altLang="en-US" sz="1600" dirty="0"/>
              <a:t>分类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38E1DC4-88A6-7A2D-175C-9F3D5BF81515}"/>
              </a:ext>
            </a:extLst>
          </p:cNvPr>
          <p:cNvSpPr txBox="1"/>
          <p:nvPr/>
        </p:nvSpPr>
        <p:spPr>
          <a:xfrm>
            <a:off x="4216399" y="1666339"/>
            <a:ext cx="32786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0070C0"/>
                </a:solidFill>
              </a:rPr>
              <a:t>卷积中核的意义：也称为滤波器（</a:t>
            </a:r>
            <a:r>
              <a:rPr lang="en-US" altLang="zh-CN" sz="1400" dirty="0">
                <a:solidFill>
                  <a:srgbClr val="0070C0"/>
                </a:solidFill>
              </a:rPr>
              <a:t>Filter</a:t>
            </a:r>
            <a:r>
              <a:rPr lang="zh-CN" altLang="en-US" sz="1400" dirty="0">
                <a:solidFill>
                  <a:srgbClr val="0070C0"/>
                </a:solidFill>
              </a:rPr>
              <a:t>）或卷积核用于在输入数据（如图像）上滑动，通过卷积操作提取局部特征。卷积核的权重在训练过程中通过反向传播自动优化，能够识别输入中的边缘、纹理、形状等特征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7576FF5-47AA-04D9-BEF9-8EE3F24DD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663" y="3523873"/>
            <a:ext cx="4259789" cy="1711166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45754676-91A5-7CFB-F0FC-928F018A00A7}"/>
              </a:ext>
            </a:extLst>
          </p:cNvPr>
          <p:cNvSpPr txBox="1"/>
          <p:nvPr/>
        </p:nvSpPr>
        <p:spPr>
          <a:xfrm>
            <a:off x="8231666" y="1670913"/>
            <a:ext cx="367029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如图所示，为</a:t>
            </a:r>
            <a:r>
              <a:rPr lang="en-US" altLang="zh-CN" sz="1600" dirty="0"/>
              <a:t>LMSC</a:t>
            </a:r>
            <a:r>
              <a:rPr lang="zh-CN" altLang="en-US" sz="1600" dirty="0"/>
              <a:t>内部结构，其中</a:t>
            </a:r>
            <a:r>
              <a:rPr lang="en-US" altLang="zh-CN" sz="1600" dirty="0" err="1"/>
              <a:t>DSCon</a:t>
            </a:r>
            <a:r>
              <a:rPr lang="zh-CN" altLang="en-US" sz="1600" dirty="0"/>
              <a:t>为深度卷积核点卷积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>
                <a:solidFill>
                  <a:srgbClr val="0070C0"/>
                </a:solidFill>
              </a:rPr>
              <a:t>深度卷积：深度卷积是对输入数据的每个通道分别进行卷积操作，每个通道使用一个独立的卷积核，不改变通道数。可以在空间维度上进行特征提取，保留通道间的独立性，减少参数量和计算量</a:t>
            </a:r>
            <a:r>
              <a:rPr lang="zh-CN" altLang="en-US" sz="1600" dirty="0"/>
              <a:t>。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>
                <a:solidFill>
                  <a:srgbClr val="0070C0"/>
                </a:solidFill>
              </a:rPr>
              <a:t>点卷积：使用</a:t>
            </a:r>
            <a:r>
              <a:rPr lang="en-US" altLang="zh-CN" sz="1600" dirty="0">
                <a:solidFill>
                  <a:srgbClr val="0070C0"/>
                </a:solidFill>
              </a:rPr>
              <a:t>1×1</a:t>
            </a:r>
            <a:r>
              <a:rPr lang="zh-CN" altLang="en-US" sz="1600" dirty="0">
                <a:solidFill>
                  <a:srgbClr val="0070C0"/>
                </a:solidFill>
              </a:rPr>
              <a:t>卷积核对深度卷积的输出进行卷积操作，可以改变输出通道数。实现通道间的信息融合和交互，增加特征表达能力，可灵活调整通道数</a:t>
            </a:r>
          </a:p>
          <a:p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5652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075827-9FD0-CCF4-5F95-345F0A564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7" y="2106395"/>
            <a:ext cx="1332044" cy="221105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278F65E-65BE-BB47-F4C0-7F0273527772}"/>
              </a:ext>
            </a:extLst>
          </p:cNvPr>
          <p:cNvSpPr/>
          <p:nvPr/>
        </p:nvSpPr>
        <p:spPr>
          <a:xfrm>
            <a:off x="5327649" y="1475004"/>
            <a:ext cx="1181100" cy="2114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C21F6D-12AE-F4D9-F1FB-CEE83E3CFBEF}"/>
              </a:ext>
            </a:extLst>
          </p:cNvPr>
          <p:cNvSpPr txBox="1"/>
          <p:nvPr/>
        </p:nvSpPr>
        <p:spPr>
          <a:xfrm>
            <a:off x="5327649" y="3797300"/>
            <a:ext cx="1358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突触连接</a:t>
            </a:r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4E9399C-0DF2-56C4-E2B3-4E414FB46270}"/>
              </a:ext>
            </a:extLst>
          </p:cNvPr>
          <p:cNvSpPr/>
          <p:nvPr/>
        </p:nvSpPr>
        <p:spPr>
          <a:xfrm>
            <a:off x="4286250" y="2389599"/>
            <a:ext cx="749300" cy="285750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472AFD-6865-6849-F658-79130BCC8D76}"/>
              </a:ext>
            </a:extLst>
          </p:cNvPr>
          <p:cNvSpPr txBox="1"/>
          <p:nvPr/>
        </p:nvSpPr>
        <p:spPr>
          <a:xfrm>
            <a:off x="3038474" y="2369571"/>
            <a:ext cx="11811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X</a:t>
            </a:r>
            <a:r>
              <a:rPr lang="zh-CN" altLang="en-US" sz="1400" dirty="0"/>
              <a:t>（输入特征）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1A8B04B-FEEB-9F4C-4E41-7B895A471029}"/>
              </a:ext>
            </a:extLst>
          </p:cNvPr>
          <p:cNvSpPr/>
          <p:nvPr/>
        </p:nvSpPr>
        <p:spPr>
          <a:xfrm>
            <a:off x="5480050" y="2324100"/>
            <a:ext cx="939800" cy="45720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归一化</a:t>
            </a:r>
          </a:p>
        </p:txBody>
      </p:sp>
      <p:sp>
        <p:nvSpPr>
          <p:cNvPr id="10" name="箭头: 右 9">
            <a:extLst>
              <a:ext uri="{FF2B5EF4-FFF2-40B4-BE49-F238E27FC236}">
                <a16:creationId xmlns:a16="http://schemas.microsoft.com/office/drawing/2014/main" id="{E439715D-AAA4-007B-6AD1-0C782CDA1653}"/>
              </a:ext>
            </a:extLst>
          </p:cNvPr>
          <p:cNvSpPr/>
          <p:nvPr/>
        </p:nvSpPr>
        <p:spPr>
          <a:xfrm>
            <a:off x="6686549" y="1409700"/>
            <a:ext cx="2165351" cy="8064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A7A595B2-B61A-1BAC-1AF3-36AF84E70BD7}"/>
              </a:ext>
            </a:extLst>
          </p:cNvPr>
          <p:cNvSpPr/>
          <p:nvPr/>
        </p:nvSpPr>
        <p:spPr>
          <a:xfrm>
            <a:off x="6686549" y="2886704"/>
            <a:ext cx="2165351" cy="806450"/>
          </a:xfrm>
          <a:prstGeom prst="rightArrow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0CE05BA-3EF1-954E-9062-16E7A4685637}"/>
              </a:ext>
            </a:extLst>
          </p:cNvPr>
          <p:cNvSpPr txBox="1"/>
          <p:nvPr/>
        </p:nvSpPr>
        <p:spPr>
          <a:xfrm>
            <a:off x="7244730" y="2157726"/>
            <a:ext cx="549894" cy="831851"/>
          </a:xfrm>
          <a:prstGeom prst="rect">
            <a:avLst/>
          </a:prstGeom>
          <a:noFill/>
        </p:spPr>
        <p:txBody>
          <a:bodyPr vert="wordArtVertRtl" wrap="square" rtlCol="0">
            <a:spAutoFit/>
          </a:bodyPr>
          <a:lstStyle/>
          <a:p>
            <a:r>
              <a:rPr lang="en-US" altLang="zh-CN" sz="2000" dirty="0"/>
              <a:t>…m…</a:t>
            </a:r>
            <a:endParaRPr lang="zh-CN" altLang="en-US" sz="2000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5111DED7-2798-5134-E92D-2226A5B50647}"/>
              </a:ext>
            </a:extLst>
          </p:cNvPr>
          <p:cNvSpPr/>
          <p:nvPr/>
        </p:nvSpPr>
        <p:spPr>
          <a:xfrm>
            <a:off x="6794500" y="1682750"/>
            <a:ext cx="596900" cy="26670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wordArtVertRtl" rtlCol="0" anchor="ctr"/>
          <a:lstStyle/>
          <a:p>
            <a:pPr algn="ctr"/>
            <a:r>
              <a:rPr lang="zh-CN" altLang="en-US" sz="1100" dirty="0"/>
              <a:t>归一化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CC6B8E5-627A-81DB-8218-62E01B055BD8}"/>
              </a:ext>
            </a:extLst>
          </p:cNvPr>
          <p:cNvSpPr/>
          <p:nvPr/>
        </p:nvSpPr>
        <p:spPr>
          <a:xfrm>
            <a:off x="7454900" y="1797050"/>
            <a:ext cx="241300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4187A54F-E2BC-872A-CC55-F57C92EE4F30}"/>
              </a:ext>
            </a:extLst>
          </p:cNvPr>
          <p:cNvSpPr/>
          <p:nvPr/>
        </p:nvSpPr>
        <p:spPr>
          <a:xfrm>
            <a:off x="7794624" y="1689100"/>
            <a:ext cx="739776" cy="260350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/>
              <a:t>maxsoft</a:t>
            </a:r>
            <a:endParaRPr lang="zh-CN" altLang="en-US" sz="8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3323854-5316-8C12-A3E3-6499EB945E22}"/>
              </a:ext>
            </a:extLst>
          </p:cNvPr>
          <p:cNvSpPr/>
          <p:nvPr/>
        </p:nvSpPr>
        <p:spPr>
          <a:xfrm>
            <a:off x="8972550" y="1475004"/>
            <a:ext cx="1358897" cy="2114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C594620-382A-4959-DDCE-A805C02FA2C4}"/>
              </a:ext>
            </a:extLst>
          </p:cNvPr>
          <p:cNvSpPr txBox="1"/>
          <p:nvPr/>
        </p:nvSpPr>
        <p:spPr>
          <a:xfrm>
            <a:off x="8972550" y="3797300"/>
            <a:ext cx="11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细胞体层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FBFCB7BA-9B2C-3193-CB81-8E456164D3F2}"/>
              </a:ext>
            </a:extLst>
          </p:cNvPr>
          <p:cNvSpPr/>
          <p:nvPr/>
        </p:nvSpPr>
        <p:spPr>
          <a:xfrm>
            <a:off x="9182100" y="1842769"/>
            <a:ext cx="996950" cy="4813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细胞膜层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Membrane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D7022A3-8BC3-9885-EA58-7EDAA7FA8535}"/>
              </a:ext>
            </a:extLst>
          </p:cNvPr>
          <p:cNvSpPr/>
          <p:nvPr/>
        </p:nvSpPr>
        <p:spPr>
          <a:xfrm>
            <a:off x="9182100" y="2621276"/>
            <a:ext cx="996950" cy="48133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胞体层</a:t>
            </a:r>
            <a:endParaRPr lang="en-US" altLang="zh-CN" sz="1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（</a:t>
            </a:r>
            <a:r>
              <a:rPr lang="en-US" altLang="zh-CN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Soma </a:t>
            </a:r>
            <a:r>
              <a:rPr lang="zh-CN" alt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）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AC5D0DF-760F-DEAB-A1D2-65E8FB5523E6}"/>
              </a:ext>
            </a:extLst>
          </p:cNvPr>
          <p:cNvCxnSpPr/>
          <p:nvPr/>
        </p:nvCxnSpPr>
        <p:spPr>
          <a:xfrm>
            <a:off x="7391400" y="3308350"/>
            <a:ext cx="403224" cy="1009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FFEB738C-A9C4-9DB4-8988-47EB0552B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017" y="4363708"/>
            <a:ext cx="1956366" cy="158014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8B1C5E6-4A71-B541-BBB6-1679DB293BA6}"/>
              </a:ext>
            </a:extLst>
          </p:cNvPr>
          <p:cNvSpPr txBox="1"/>
          <p:nvPr/>
        </p:nvSpPr>
        <p:spPr>
          <a:xfrm>
            <a:off x="2819400" y="3308350"/>
            <a:ext cx="187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100</a:t>
            </a:r>
            <a:r>
              <a:rPr lang="zh-CN" altLang="en-US" dirty="0"/>
              <a:t>， </a:t>
            </a:r>
            <a:r>
              <a:rPr lang="en-US" altLang="zh-CN" dirty="0"/>
              <a:t>50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100</a:t>
            </a:r>
            <a:r>
              <a:rPr lang="zh-CN" altLang="en-US" dirty="0"/>
              <a:t>， </a:t>
            </a:r>
            <a:r>
              <a:rPr lang="en-US" altLang="zh-CN" dirty="0"/>
              <a:t>50</a:t>
            </a:r>
            <a:r>
              <a:rPr lang="zh-CN" altLang="en-US" dirty="0"/>
              <a:t>， 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36250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0DF7FCA-5FEA-0AD5-F754-8F3A16DED031}"/>
              </a:ext>
            </a:extLst>
          </p:cNvPr>
          <p:cNvSpPr txBox="1"/>
          <p:nvPr/>
        </p:nvSpPr>
        <p:spPr>
          <a:xfrm>
            <a:off x="628650" y="1898650"/>
            <a:ext cx="34417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改进型：将细胞膜层和胞体层融合，经过一个</a:t>
            </a:r>
            <a:r>
              <a:rPr lang="en-US" altLang="zh-CN" dirty="0"/>
              <a:t>sigmoid</a:t>
            </a:r>
            <a:r>
              <a:rPr lang="zh-CN" altLang="en-US" dirty="0"/>
              <a:t>函数处理</a:t>
            </a:r>
            <a:r>
              <a:rPr lang="en-US" altLang="zh-CN" dirty="0"/>
              <a:t>.</a:t>
            </a:r>
            <a:r>
              <a:rPr lang="zh-CN" altLang="en-US" dirty="0"/>
              <a:t>根据模型的输出决定这个神经元是否兴奋</a:t>
            </a:r>
            <a:r>
              <a:rPr lang="en-US" altLang="zh-CN" dirty="0"/>
              <a:t>.</a:t>
            </a:r>
            <a:r>
              <a:rPr lang="zh-CN" altLang="en-US" dirty="0"/>
              <a:t>表示为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A093C1-2D0C-DF94-2A55-5DCA32718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93" y="3319410"/>
            <a:ext cx="2248214" cy="7525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B95F183B-8DCC-DE33-76CF-A89678884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937" y="4379500"/>
            <a:ext cx="2324563" cy="163654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03D1408-5F6B-7CF5-8056-13F2E5BFF6BF}"/>
              </a:ext>
            </a:extLst>
          </p:cNvPr>
          <p:cNvSpPr txBox="1"/>
          <p:nvPr/>
        </p:nvSpPr>
        <p:spPr>
          <a:xfrm>
            <a:off x="4533902" y="1898650"/>
            <a:ext cx="2997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优点：在</a:t>
            </a:r>
            <a:r>
              <a:rPr lang="en-US" altLang="zh-CN" dirty="0"/>
              <a:t>ADNM</a:t>
            </a:r>
            <a:r>
              <a:rPr lang="zh-CN" altLang="en-US" dirty="0"/>
              <a:t>中，将原本的线性变换改成了非线性变换，从而将每个神经元的输出从</a:t>
            </a:r>
            <a:r>
              <a:rPr lang="en-US" altLang="zh-CN" dirty="0"/>
              <a:t>[0,1]</a:t>
            </a:r>
            <a:r>
              <a:rPr lang="zh-CN" altLang="en-US" dirty="0"/>
              <a:t>映射到</a:t>
            </a:r>
            <a:r>
              <a:rPr lang="en-US" altLang="zh-CN" dirty="0"/>
              <a:t>[0,M]</a:t>
            </a:r>
            <a:r>
              <a:rPr lang="zh-CN" altLang="en-US" dirty="0"/>
              <a:t>，使每个树突输出对神经元整体输出的整合更加清晰，也简化了后续阶段使用多个神经元构建分类器的过程。</a:t>
            </a:r>
          </a:p>
        </p:txBody>
      </p:sp>
    </p:spTree>
    <p:extLst>
      <p:ext uri="{BB962C8B-B14F-4D97-AF65-F5344CB8AC3E}">
        <p14:creationId xmlns:p14="http://schemas.microsoft.com/office/powerpoint/2010/main" val="3959174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A6B4D6A-A16D-528C-CEF5-9F766C6EF29A}"/>
              </a:ext>
            </a:extLst>
          </p:cNvPr>
          <p:cNvSpPr txBox="1"/>
          <p:nvPr/>
        </p:nvSpPr>
        <p:spPr>
          <a:xfrm>
            <a:off x="1263650" y="2108200"/>
            <a:ext cx="949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r>
              <a:rPr lang="zh-CN" altLang="en-US" dirty="0"/>
              <a:t>，标签加入</a:t>
            </a:r>
            <a:r>
              <a:rPr lang="en-US" altLang="zh-CN" dirty="0" err="1"/>
              <a:t>dataloader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，补充学习网络运行机制（数据经过每个网络层的变换，经典网络</a:t>
            </a:r>
            <a:r>
              <a:rPr lang="en-US" altLang="zh-CN" dirty="0"/>
              <a:t>CNN</a:t>
            </a:r>
            <a:r>
              <a:rPr lang="zh-CN" altLang="en-US" dirty="0"/>
              <a:t>，</a:t>
            </a:r>
            <a:r>
              <a:rPr lang="en-US" altLang="zh-CN" dirty="0"/>
              <a:t>vision transformer</a:t>
            </a:r>
            <a:r>
              <a:rPr lang="zh-CN" altLang="en-US" dirty="0"/>
              <a:t>）。</a:t>
            </a:r>
            <a:endParaRPr lang="en-US" altLang="zh-CN" dirty="0"/>
          </a:p>
          <a:p>
            <a:r>
              <a:rPr lang="en-US" altLang="zh-CN" dirty="0"/>
              <a:t>3</a:t>
            </a:r>
            <a:r>
              <a:rPr lang="zh-CN" altLang="en-US" dirty="0"/>
              <a:t>，根据树突网络思考如何将数据有效放在树突网络上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593818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</TotalTime>
  <Words>655</Words>
  <Application>Microsoft Office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SimHei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祉明 张</dc:creator>
  <cp:lastModifiedBy>天霄 刘</cp:lastModifiedBy>
  <cp:revision>17</cp:revision>
  <dcterms:created xsi:type="dcterms:W3CDTF">2025-09-28T02:33:25Z</dcterms:created>
  <dcterms:modified xsi:type="dcterms:W3CDTF">2025-10-09T13:03:52Z</dcterms:modified>
</cp:coreProperties>
</file>