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3" r:id="rId4"/>
    <p:sldId id="264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AC0"/>
    <a:srgbClr val="FFA015"/>
    <a:srgbClr val="FCB7A2"/>
    <a:srgbClr val="B187CB"/>
    <a:srgbClr val="633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2DF66-5AD3-45C0-9F2E-71C9D7D0977A}" v="1129" dt="2025-09-28T05:51:37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38D4D-0066-4A21-ACF6-1FB75A3A0BF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2A765-B30F-4DF2-B2DC-C6BB49B6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02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C8628E0-B833-45FC-1ABF-946FEF51831C}"/>
              </a:ext>
            </a:extLst>
          </p:cNvPr>
          <p:cNvSpPr txBox="1"/>
          <p:nvPr userDrawn="1"/>
        </p:nvSpPr>
        <p:spPr>
          <a:xfrm>
            <a:off x="9778406" y="532109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汇报</a:t>
            </a:r>
            <a:r>
              <a:rPr lang="zh-CN" altLang="en-US" sz="2400" b="1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人：申思远</a:t>
            </a:r>
            <a:endParaRPr lang="en-US" sz="2400" b="1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86D87B-3BA6-0547-AF68-BFE3190C801C}"/>
              </a:ext>
            </a:extLst>
          </p:cNvPr>
          <p:cNvSpPr txBox="1"/>
          <p:nvPr userDrawn="1"/>
        </p:nvSpPr>
        <p:spPr>
          <a:xfrm>
            <a:off x="10711543" y="6457890"/>
            <a:ext cx="148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D035E73-AE86-43F4-A435-9CEB2EC14542}" type="datetime1">
              <a:rPr lang="zh-CN" altLang="en-US" sz="2000" smtClean="0">
                <a:solidFill>
                  <a:schemeClr val="bg1"/>
                </a:solidFill>
                <a:latin typeface="+mn-lt"/>
              </a:rPr>
              <a:pPr algn="r"/>
              <a:t>2025/10/9</a:t>
            </a:fld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61187C-15D0-3BA9-D97E-95BB24827C0D}"/>
              </a:ext>
            </a:extLst>
          </p:cNvPr>
          <p:cNvSpPr txBox="1"/>
          <p:nvPr userDrawn="1"/>
        </p:nvSpPr>
        <p:spPr>
          <a:xfrm>
            <a:off x="73024" y="6457890"/>
            <a:ext cx="148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CFF7EA57-6BCD-49A7-80E1-61012C987B78}" type="slidenum">
              <a:rPr lang="zh-CN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85820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26255BE-707D-143B-0884-B85B00E7434E}"/>
              </a:ext>
            </a:extLst>
          </p:cNvPr>
          <p:cNvSpPr/>
          <p:nvPr userDrawn="1"/>
        </p:nvSpPr>
        <p:spPr>
          <a:xfrm>
            <a:off x="0" y="6444343"/>
            <a:ext cx="12192000" cy="413657"/>
          </a:xfrm>
          <a:prstGeom prst="rect">
            <a:avLst/>
          </a:prstGeom>
          <a:gradFill flip="none" rotWithShape="1">
            <a:gsLst>
              <a:gs pos="0">
                <a:srgbClr val="B187CB">
                  <a:shade val="30000"/>
                  <a:satMod val="115000"/>
                </a:srgbClr>
              </a:gs>
              <a:gs pos="50000">
                <a:srgbClr val="B187CB">
                  <a:shade val="67500"/>
                  <a:satMod val="115000"/>
                </a:srgbClr>
              </a:gs>
              <a:gs pos="100000">
                <a:srgbClr val="B187C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E70BDE-AD82-8009-CD8B-A5CB13D3EEE2}"/>
              </a:ext>
            </a:extLst>
          </p:cNvPr>
          <p:cNvSpPr/>
          <p:nvPr userDrawn="1"/>
        </p:nvSpPr>
        <p:spPr>
          <a:xfrm>
            <a:off x="0" y="0"/>
            <a:ext cx="12192000" cy="1044574"/>
          </a:xfrm>
          <a:prstGeom prst="rect">
            <a:avLst/>
          </a:prstGeom>
          <a:gradFill flip="none" rotWithShape="1">
            <a:gsLst>
              <a:gs pos="0">
                <a:srgbClr val="B187CB">
                  <a:shade val="30000"/>
                  <a:satMod val="115000"/>
                </a:srgbClr>
              </a:gs>
              <a:gs pos="50000">
                <a:srgbClr val="B187CB">
                  <a:shade val="67500"/>
                  <a:satMod val="115000"/>
                </a:srgbClr>
              </a:gs>
              <a:gs pos="100000">
                <a:srgbClr val="B187C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81E078E-BCBD-DAD9-7CE1-BC10C9D436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130750"/>
            <a:ext cx="3087688" cy="7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3CB8F46-AE13-D485-1878-56330D502C80}"/>
              </a:ext>
            </a:extLst>
          </p:cNvPr>
          <p:cNvGrpSpPr/>
          <p:nvPr/>
        </p:nvGrpSpPr>
        <p:grpSpPr>
          <a:xfrm>
            <a:off x="2772013" y="2782669"/>
            <a:ext cx="6647973" cy="1292662"/>
            <a:chOff x="2772012" y="3081119"/>
            <a:chExt cx="6647973" cy="129266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F0C040E-A5CB-7A58-6223-F6BF470A55C1}"/>
                </a:ext>
              </a:extLst>
            </p:cNvPr>
            <p:cNvSpPr txBox="1"/>
            <p:nvPr/>
          </p:nvSpPr>
          <p:spPr>
            <a:xfrm>
              <a:off x="2772012" y="3081119"/>
              <a:ext cx="2037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进度汇报</a:t>
              </a:r>
              <a:endParaRPr lang="en-US" sz="3600" b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D98E23C-8772-6B7D-3CD0-7BE617DAD68C}"/>
                </a:ext>
              </a:extLst>
            </p:cNvPr>
            <p:cNvSpPr txBox="1"/>
            <p:nvPr/>
          </p:nvSpPr>
          <p:spPr>
            <a:xfrm>
              <a:off x="2772012" y="3727450"/>
              <a:ext cx="6647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2025/10/9 </a:t>
              </a:r>
              <a:r>
                <a:rPr lang="zh-CN" altLang="en-US" sz="36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申思远</a:t>
              </a:r>
              <a:endParaRPr lang="en-US" sz="3600" b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63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9D7A4-7AC9-0672-58FC-7D8CD04C4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FC7EB2-7F9E-6400-DBD3-FC831C01193F}"/>
              </a:ext>
            </a:extLst>
          </p:cNvPr>
          <p:cNvSpPr txBox="1"/>
          <p:nvPr/>
        </p:nvSpPr>
        <p:spPr>
          <a:xfrm>
            <a:off x="171450" y="1229982"/>
            <a:ext cx="781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、</a:t>
            </a:r>
            <a:r>
              <a:rPr lang="en-US" altLang="zh-CN" sz="2800" dirty="0"/>
              <a:t>Deep Residual Learning for Image Recognition</a:t>
            </a:r>
            <a:endParaRPr lang="en-US" altLang="zh-CN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14F0EB-B0BB-BBDD-7B02-7B8A66405F8C}"/>
              </a:ext>
            </a:extLst>
          </p:cNvPr>
          <p:cNvSpPr txBox="1"/>
          <p:nvPr/>
        </p:nvSpPr>
        <p:spPr>
          <a:xfrm>
            <a:off x="1018726" y="1827510"/>
            <a:ext cx="97515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ResNet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的核心思想是通过引入一种名为 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“残差学习”（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Residual Learning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 的框架，让神经网络学习“残差”而非直接学习原始的映射，从而极大地简化了网络的学习过程，解决了深度增加带来的性能“退化”问题。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ResNet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通过其捷径连接结构，极大地缓解了梯度消失问题，从而成功解决了深度网络的退化问题。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5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5B0BC-CDE8-43DD-FFDA-F030BFCC1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4191DC5-9FF9-B089-3ACB-EA7540C9A08F}"/>
              </a:ext>
            </a:extLst>
          </p:cNvPr>
          <p:cNvSpPr txBox="1"/>
          <p:nvPr/>
        </p:nvSpPr>
        <p:spPr>
          <a:xfrm>
            <a:off x="171449" y="1304290"/>
            <a:ext cx="11586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vision transformer</a:t>
            </a:r>
            <a:r>
              <a:rPr lang="zh-CN" altLang="en-US" sz="2800" b="1" dirty="0"/>
              <a:t>：</a:t>
            </a:r>
            <a:r>
              <a:rPr lang="en-US" altLang="zh-CN" b="1" dirty="0"/>
              <a:t> 《An Image is Worth 16x16 Words: Transformers for Image Recognition at Scale》</a:t>
            </a:r>
            <a:endParaRPr lang="en-US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09E7DC-B62F-7AEC-7A7C-826772E64C13}"/>
              </a:ext>
            </a:extLst>
          </p:cNvPr>
          <p:cNvSpPr txBox="1"/>
          <p:nvPr/>
        </p:nvSpPr>
        <p:spPr>
          <a:xfrm>
            <a:off x="171450" y="1827510"/>
            <a:ext cx="11817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buAutoNum type="arabicPeriod"/>
            </a:pP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69C3BB-BC7B-811B-9267-A57BFA5B8394}"/>
              </a:ext>
            </a:extLst>
          </p:cNvPr>
          <p:cNvSpPr txBox="1"/>
          <p:nvPr/>
        </p:nvSpPr>
        <p:spPr>
          <a:xfrm>
            <a:off x="171450" y="1916404"/>
            <a:ext cx="117034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这篇论文是计算机视觉领域的一项里程碑式的工作，它成功地将最初在自然语言处理（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NLP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）领域大放异彩的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Transformer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模型直接应用于图像识别任务，并取得了超越顶级卷积神经网络（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CNN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）的性能，从而打破了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CNN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在视觉领域的长期主导地位。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核心思想：像处理句子一样处理图像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虽然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ViT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缺乏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CNN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的内置归纳偏置，导致其在小数据集上表现不佳，但当给予足够庞大的数据集进行预训练时，它的强大扩展性使其能够学习到更泛化的视觉特征，最终在多个基准测试上超越了最强的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CNN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模型。</a:t>
            </a:r>
          </a:p>
          <a:p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71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B22F6-74C2-3F00-569F-7917CAEF4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08C13C-58FC-41F1-45FF-9358BCB04AA0}"/>
              </a:ext>
            </a:extLst>
          </p:cNvPr>
          <p:cNvSpPr txBox="1"/>
          <p:nvPr/>
        </p:nvSpPr>
        <p:spPr>
          <a:xfrm>
            <a:off x="171450" y="1304290"/>
            <a:ext cx="781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</a:t>
            </a:r>
            <a:r>
              <a:rPr lang="zh-CN" altLang="en-US" sz="2800" b="1" dirty="0"/>
              <a:t>、</a:t>
            </a:r>
            <a:r>
              <a:rPr lang="en-US" altLang="zh-CN" sz="2800" b="1" dirty="0" err="1"/>
              <a:t>swin</a:t>
            </a:r>
            <a:r>
              <a:rPr lang="en-US" altLang="zh-CN" sz="2800" b="1" dirty="0"/>
              <a:t> transformer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59DC8E-7DCB-1E5F-1406-F8B597FF7D4A}"/>
              </a:ext>
            </a:extLst>
          </p:cNvPr>
          <p:cNvSpPr txBox="1"/>
          <p:nvPr/>
        </p:nvSpPr>
        <p:spPr>
          <a:xfrm>
            <a:off x="171450" y="1827510"/>
            <a:ext cx="11817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buAutoNum type="arabicPeriod"/>
            </a:pP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393C88-F666-390E-AED3-FC7151588A19}"/>
              </a:ext>
            </a:extLst>
          </p:cNvPr>
          <p:cNvSpPr txBox="1"/>
          <p:nvPr/>
        </p:nvSpPr>
        <p:spPr>
          <a:xfrm>
            <a:off x="317074" y="2014280"/>
            <a:ext cx="1170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Swin Transformer </a:t>
            </a:r>
            <a:r>
              <a:rPr lang="zh-CN" altLang="en-US" dirty="0"/>
              <a:t>提出了一种新颖的、高效的视觉 </a:t>
            </a:r>
            <a:r>
              <a:rPr lang="en-US" altLang="zh-CN" dirty="0"/>
              <a:t>Transformer </a:t>
            </a:r>
            <a:r>
              <a:rPr lang="zh-CN" altLang="en-US" dirty="0"/>
              <a:t>架构，通过 </a:t>
            </a:r>
            <a:r>
              <a:rPr lang="zh-CN" altLang="en-US" b="1" dirty="0"/>
              <a:t>分层设计 </a:t>
            </a:r>
            <a:r>
              <a:rPr lang="en-US" altLang="zh-CN" b="1" dirty="0"/>
              <a:t>(Hierarchical)</a:t>
            </a:r>
            <a:r>
              <a:rPr lang="en-US" altLang="zh-CN" dirty="0"/>
              <a:t> </a:t>
            </a:r>
            <a:r>
              <a:rPr lang="zh-CN" altLang="en-US" dirty="0"/>
              <a:t>和 </a:t>
            </a:r>
            <a:r>
              <a:rPr lang="zh-CN" altLang="en-US" b="1" dirty="0"/>
              <a:t>移动窗口自注意力 </a:t>
            </a:r>
            <a:r>
              <a:rPr lang="en-US" altLang="zh-CN" b="1" dirty="0"/>
              <a:t>(Shifted Windows Self-Attention)</a:t>
            </a:r>
            <a:r>
              <a:rPr lang="en-US" altLang="zh-CN" dirty="0"/>
              <a:t> </a:t>
            </a:r>
            <a:r>
              <a:rPr lang="zh-CN" altLang="en-US" dirty="0"/>
              <a:t>机制，成功地将 </a:t>
            </a:r>
            <a:r>
              <a:rPr lang="en-US" altLang="zh-CN" dirty="0"/>
              <a:t>Transformer </a:t>
            </a:r>
            <a:r>
              <a:rPr lang="zh-CN" altLang="en-US" dirty="0"/>
              <a:t>模型打造成为了一个可以媲美甚至超越 </a:t>
            </a:r>
            <a:r>
              <a:rPr lang="en-US" altLang="zh-CN" dirty="0"/>
              <a:t>CNN </a:t>
            </a:r>
            <a:r>
              <a:rPr lang="zh-CN" altLang="en-US" dirty="0"/>
              <a:t>的</a:t>
            </a:r>
            <a:r>
              <a:rPr lang="zh-CN" altLang="en-US" b="1" dirty="0"/>
              <a:t>通用视觉骨干网络 </a:t>
            </a:r>
            <a:r>
              <a:rPr lang="en-US" altLang="zh-CN" b="1" dirty="0"/>
              <a:t>(general-purpose vision backbone)</a:t>
            </a:r>
            <a:r>
              <a:rPr lang="zh-CN" altLang="en-US" dirty="0"/>
              <a:t>，解决了传统 </a:t>
            </a:r>
            <a:r>
              <a:rPr lang="en-US" altLang="zh-CN" dirty="0"/>
              <a:t>Vision Transformer (</a:t>
            </a:r>
            <a:r>
              <a:rPr lang="en-US" altLang="zh-CN" dirty="0" err="1"/>
              <a:t>ViT</a:t>
            </a:r>
            <a:r>
              <a:rPr lang="en-US" altLang="zh-CN" dirty="0"/>
              <a:t>) </a:t>
            </a:r>
            <a:r>
              <a:rPr lang="zh-CN" altLang="en-US" dirty="0"/>
              <a:t>计算量大且不适合处理多尺度信息的两大痛点。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65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9C196-BD3A-624A-B7A1-952F1FF39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4A3AF8-A532-06E8-889F-19CD5C90C344}"/>
              </a:ext>
            </a:extLst>
          </p:cNvPr>
          <p:cNvSpPr txBox="1"/>
          <p:nvPr/>
        </p:nvSpPr>
        <p:spPr>
          <a:xfrm>
            <a:off x="171450" y="1304290"/>
            <a:ext cx="781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</a:t>
            </a:r>
            <a:r>
              <a:rPr lang="zh-CN" altLang="en-US" sz="2800" b="1" dirty="0"/>
              <a:t>、</a:t>
            </a:r>
            <a:r>
              <a:rPr lang="en-US" altLang="zh-CN" sz="2800" b="1" dirty="0" err="1"/>
              <a:t>EfficientNet</a:t>
            </a:r>
            <a:endParaRPr lang="en-US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140206-9A24-889E-D841-ED72B3808DC9}"/>
              </a:ext>
            </a:extLst>
          </p:cNvPr>
          <p:cNvSpPr txBox="1"/>
          <p:nvPr/>
        </p:nvSpPr>
        <p:spPr>
          <a:xfrm>
            <a:off x="171450" y="1827510"/>
            <a:ext cx="11817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buAutoNum type="arabicPeriod"/>
            </a:pP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BD3D35-E163-644F-43E4-4DB3A51F59BA}"/>
              </a:ext>
            </a:extLst>
          </p:cNvPr>
          <p:cNvSpPr txBox="1"/>
          <p:nvPr/>
        </p:nvSpPr>
        <p:spPr>
          <a:xfrm>
            <a:off x="317074" y="2058342"/>
            <a:ext cx="117034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过去的实践通常是独立地、凭经验地调整这三个维度中的某一个。例如，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ResNet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主要通过增加深度来获得性能提升。论文作者通过实验发现，单独缩放任何一个维度都会很快遇到性能瓶颈。为了解决上述问题，论文提出了复合缩放方法（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Compound Scaling Method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）。其核心思想是：使用一个统一的复合系数 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φ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 来同时、均衡地缩放网络的深度、宽度和分辨率。通过这种方式，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EfficientNet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不再是随意地调整某个维度，而是以一种有原则的、数学化的方式来平衡所有维度，确保在增加计算资源时，模型性能能够最有效地提升。通过**神经架构搜索（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Neural Architecture Search, NAS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）**技术，专门设计了一个在准确率和计算效率（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FLOPS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）之间取得极佳平衡的基准网络，并将其命名为 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EfficientNet-B0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神经架构搜索（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NAS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 是一种让算法自动设计神经网络结构的技术，可以将其通俗地理解为**“让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AI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去设计另一个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AI”**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3802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6B7C2-F438-2421-B4E6-0609A08D1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6E8DCA-9362-F7B0-B933-50E0A6ECAA35}"/>
              </a:ext>
            </a:extLst>
          </p:cNvPr>
          <p:cNvSpPr txBox="1"/>
          <p:nvPr/>
        </p:nvSpPr>
        <p:spPr>
          <a:xfrm>
            <a:off x="153039" y="1206713"/>
            <a:ext cx="1029596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、弄清楚</a:t>
            </a:r>
            <a:r>
              <a:rPr lang="en-US" altLang="zh-CN" sz="2800" b="1" dirty="0"/>
              <a:t>loss</a:t>
            </a:r>
          </a:p>
          <a:p>
            <a:r>
              <a:rPr lang="en-US" altLang="zh-CN" sz="2800" b="1" dirty="0"/>
              <a:t>2</a:t>
            </a:r>
            <a:r>
              <a:rPr lang="zh-CN" altLang="en-US" sz="2800" b="1" dirty="0"/>
              <a:t>、重新学习</a:t>
            </a:r>
            <a:r>
              <a:rPr lang="en-US" altLang="zh-CN" sz="2800" b="1" dirty="0" err="1"/>
              <a:t>resnet</a:t>
            </a:r>
            <a:endParaRPr lang="en-US" altLang="zh-CN" sz="2800" b="1" dirty="0"/>
          </a:p>
          <a:p>
            <a:r>
              <a:rPr lang="en-US" altLang="zh-CN" sz="2800" b="1" dirty="0"/>
              <a:t>3</a:t>
            </a:r>
            <a:r>
              <a:rPr lang="zh-CN" altLang="en-US" sz="2800" b="1" dirty="0"/>
              <a:t>、学习</a:t>
            </a:r>
            <a:r>
              <a:rPr lang="en-US" altLang="zh-CN" sz="2800" b="1" dirty="0" err="1"/>
              <a:t>visiontransformer</a:t>
            </a:r>
            <a:r>
              <a:rPr lang="en-US" altLang="zh-CN" sz="2800" b="1" dirty="0"/>
              <a:t>  patch</a:t>
            </a:r>
            <a:r>
              <a:rPr lang="zh-CN" altLang="en-US" sz="2800" b="1" dirty="0"/>
              <a:t>多头注意力机制 为什么分多个头</a:t>
            </a:r>
            <a:r>
              <a:rPr lang="en-US" altLang="zh-CN" sz="2800" b="1" dirty="0"/>
              <a:t>,</a:t>
            </a:r>
          </a:p>
          <a:p>
            <a:r>
              <a:rPr lang="en-US" altLang="zh-CN" sz="2800" b="1" dirty="0"/>
              <a:t> </a:t>
            </a:r>
            <a:r>
              <a:rPr lang="zh-CN" altLang="en-US" sz="2800" b="1" dirty="0"/>
              <a:t>多个头为什么有效</a:t>
            </a:r>
            <a:endParaRPr lang="en-US" altLang="zh-CN" sz="2800" b="1" dirty="0"/>
          </a:p>
          <a:p>
            <a:r>
              <a:rPr lang="zh-CN" altLang="en-US" sz="2800" b="1" dirty="0"/>
              <a:t>多头放入树突网络里面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1</a:t>
            </a:r>
            <a:r>
              <a:rPr lang="zh-CN" altLang="en-US" sz="2800" b="1" dirty="0"/>
              <a:t>、多头注意力机制</a:t>
            </a:r>
            <a:endParaRPr lang="en-US" altLang="zh-CN" sz="2800" b="1" dirty="0"/>
          </a:p>
          <a:p>
            <a:r>
              <a:rPr lang="en-US" altLang="zh-CN" sz="2800" b="1" dirty="0"/>
              <a:t>2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eff</a:t>
            </a:r>
            <a:r>
              <a:rPr lang="zh-CN" altLang="en-US" sz="2800" b="1" dirty="0"/>
              <a:t>论文数学证明网络</a:t>
            </a:r>
            <a:endParaRPr lang="en-US" altLang="zh-CN" sz="2800" b="1" dirty="0"/>
          </a:p>
          <a:p>
            <a:r>
              <a:rPr lang="en-US" altLang="zh-CN" sz="2800" b="1" dirty="0"/>
              <a:t>3</a:t>
            </a:r>
            <a:r>
              <a:rPr lang="zh-CN" altLang="en-US" sz="2800" b="1" dirty="0"/>
              <a:t>、了解树突网络</a:t>
            </a:r>
            <a:endParaRPr lang="en-US" altLang="zh-CN" sz="2800" b="1" dirty="0"/>
          </a:p>
          <a:p>
            <a:r>
              <a:rPr lang="en-US" altLang="zh-CN" sz="2800" b="1" dirty="0"/>
              <a:t>4</a:t>
            </a:r>
            <a:r>
              <a:rPr lang="zh-CN" altLang="en-US" sz="2800" b="1"/>
              <a:t>、</a:t>
            </a:r>
            <a:r>
              <a:rPr lang="zh-CN" altLang="en-US" sz="2800" b="1" dirty="0"/>
              <a:t>树突与多头结合，多头树突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70589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618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SimHei</vt:lpstr>
      <vt:lpstr>SimHei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祉明 张</dc:creator>
  <cp:lastModifiedBy>思远 申</cp:lastModifiedBy>
  <cp:revision>13</cp:revision>
  <dcterms:created xsi:type="dcterms:W3CDTF">2025-09-28T02:33:25Z</dcterms:created>
  <dcterms:modified xsi:type="dcterms:W3CDTF">2025-10-09T13:38:58Z</dcterms:modified>
</cp:coreProperties>
</file>