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6" r:id="rId2"/>
    <p:sldId id="257" r:id="rId3"/>
    <p:sldId id="258" r:id="rId4"/>
    <p:sldId id="283" r:id="rId5"/>
    <p:sldId id="259" r:id="rId6"/>
    <p:sldId id="260" r:id="rId7"/>
    <p:sldId id="284" r:id="rId8"/>
    <p:sldId id="261" r:id="rId9"/>
    <p:sldId id="262" r:id="rId10"/>
    <p:sldId id="263" r:id="rId11"/>
    <p:sldId id="264" r:id="rId12"/>
    <p:sldId id="285" r:id="rId13"/>
    <p:sldId id="265" r:id="rId14"/>
    <p:sldId id="266" r:id="rId15"/>
    <p:sldId id="267" r:id="rId16"/>
    <p:sldId id="286" r:id="rId17"/>
    <p:sldId id="268" r:id="rId18"/>
    <p:sldId id="269" r:id="rId19"/>
    <p:sldId id="270" r:id="rId20"/>
    <p:sldId id="271" r:id="rId21"/>
    <p:sldId id="272" r:id="rId22"/>
    <p:sldId id="273" r:id="rId23"/>
    <p:sldId id="274" r:id="rId24"/>
    <p:sldId id="287" r:id="rId25"/>
    <p:sldId id="275" r:id="rId26"/>
    <p:sldId id="276" r:id="rId27"/>
    <p:sldId id="277" r:id="rId28"/>
    <p:sldId id="278" r:id="rId29"/>
    <p:sldId id="279" r:id="rId30"/>
    <p:sldId id="280" r:id="rId31"/>
    <p:sldId id="288" r:id="rId32"/>
    <p:sldId id="281" r:id="rId33"/>
    <p:sldId id="282" r:id="rId34"/>
    <p:sldId id="289"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30"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023F7E-CF3F-487C-BF7F-1DFBF366F168}" type="datetimeFigureOut">
              <a:rPr lang="zh-CN" altLang="en-US" smtClean="0"/>
              <a:t>2014/10/4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E53979-DAF3-4ECC-AD4A-5BF6D7994728}" type="slidenum">
              <a:rPr lang="zh-CN" altLang="en-US" smtClean="0"/>
              <a:t>‹#›</a:t>
            </a:fld>
            <a:endParaRPr lang="zh-CN" altLang="en-US"/>
          </a:p>
        </p:txBody>
      </p:sp>
    </p:spTree>
    <p:extLst>
      <p:ext uri="{BB962C8B-B14F-4D97-AF65-F5344CB8AC3E}">
        <p14:creationId xmlns:p14="http://schemas.microsoft.com/office/powerpoint/2010/main" val="83816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AE53979-DAF3-4ECC-AD4A-5BF6D7994728}" type="slidenum">
              <a:rPr lang="zh-CN" altLang="en-US" smtClean="0"/>
              <a:t>14</a:t>
            </a:fld>
            <a:endParaRPr lang="zh-CN" altLang="en-US"/>
          </a:p>
        </p:txBody>
      </p:sp>
    </p:spTree>
    <p:extLst>
      <p:ext uri="{BB962C8B-B14F-4D97-AF65-F5344CB8AC3E}">
        <p14:creationId xmlns:p14="http://schemas.microsoft.com/office/powerpoint/2010/main" val="3773012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2014/10/4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2014/10/4</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http://img.my.csdn.net/uploads/201211/20/1353405921_3066.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KD </a:t>
            </a:r>
            <a:r>
              <a:rPr lang="zh-CN" altLang="en-US" dirty="0" smtClean="0"/>
              <a:t>树算法</a:t>
            </a:r>
            <a:endParaRPr lang="zh-CN" altLang="en-US" dirty="0"/>
          </a:p>
        </p:txBody>
      </p:sp>
    </p:spTree>
    <p:extLst>
      <p:ext uri="{BB962C8B-B14F-4D97-AF65-F5344CB8AC3E}">
        <p14:creationId xmlns:p14="http://schemas.microsoft.com/office/powerpoint/2010/main" val="1704411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2132856"/>
            <a:ext cx="7408333" cy="4464496"/>
          </a:xfrm>
        </p:spPr>
        <p:txBody>
          <a:bodyPr>
            <a:normAutofit fontScale="85000" lnSpcReduction="10000"/>
          </a:bodyPr>
          <a:lstStyle/>
          <a:p>
            <a:pPr lvl="0"/>
            <a:r>
              <a:rPr lang="zh-CN" altLang="zh-CN" dirty="0">
                <a:latin typeface="+mn-ea"/>
              </a:rPr>
              <a:t>确定：</a:t>
            </a:r>
            <a:r>
              <a:rPr lang="en-US" altLang="zh-CN" dirty="0">
                <a:latin typeface="+mn-ea"/>
              </a:rPr>
              <a:t>split</a:t>
            </a:r>
            <a:r>
              <a:rPr lang="zh-CN" altLang="zh-CN" dirty="0">
                <a:latin typeface="+mn-ea"/>
              </a:rPr>
              <a:t>域</a:t>
            </a:r>
            <a:r>
              <a:rPr lang="en-US" altLang="zh-CN" dirty="0">
                <a:latin typeface="+mn-ea"/>
              </a:rPr>
              <a:t>=x</a:t>
            </a:r>
            <a:r>
              <a:rPr lang="zh-CN" altLang="zh-CN" dirty="0">
                <a:latin typeface="+mn-ea"/>
              </a:rPr>
              <a:t>。具体是：</a:t>
            </a:r>
            <a:r>
              <a:rPr lang="en-US" altLang="zh-CN" dirty="0">
                <a:latin typeface="+mn-ea"/>
              </a:rPr>
              <a:t>6</a:t>
            </a:r>
            <a:r>
              <a:rPr lang="zh-CN" altLang="zh-CN" dirty="0">
                <a:latin typeface="+mn-ea"/>
              </a:rPr>
              <a:t>个数据点在</a:t>
            </a:r>
            <a:r>
              <a:rPr lang="en-US" altLang="zh-CN" dirty="0">
                <a:latin typeface="+mn-ea"/>
              </a:rPr>
              <a:t>x</a:t>
            </a:r>
            <a:r>
              <a:rPr lang="zh-CN" altLang="zh-CN" dirty="0">
                <a:latin typeface="+mn-ea"/>
              </a:rPr>
              <a:t>，</a:t>
            </a:r>
            <a:r>
              <a:rPr lang="en-US" altLang="zh-CN" dirty="0">
                <a:latin typeface="+mn-ea"/>
              </a:rPr>
              <a:t>y</a:t>
            </a:r>
            <a:r>
              <a:rPr lang="zh-CN" altLang="zh-CN" dirty="0">
                <a:latin typeface="+mn-ea"/>
              </a:rPr>
              <a:t>维度上的数据方差分别为</a:t>
            </a:r>
            <a:r>
              <a:rPr lang="en-US" altLang="zh-CN" dirty="0">
                <a:latin typeface="+mn-ea"/>
              </a:rPr>
              <a:t>39</a:t>
            </a:r>
            <a:r>
              <a:rPr lang="zh-CN" altLang="zh-CN" dirty="0">
                <a:latin typeface="+mn-ea"/>
              </a:rPr>
              <a:t>，</a:t>
            </a:r>
            <a:r>
              <a:rPr lang="en-US" altLang="zh-CN" dirty="0">
                <a:latin typeface="+mn-ea"/>
              </a:rPr>
              <a:t>28.63</a:t>
            </a:r>
            <a:r>
              <a:rPr lang="zh-CN" altLang="zh-CN" dirty="0">
                <a:latin typeface="+mn-ea"/>
              </a:rPr>
              <a:t>，所以在</a:t>
            </a:r>
            <a:r>
              <a:rPr lang="en-US" altLang="zh-CN" dirty="0">
                <a:latin typeface="+mn-ea"/>
              </a:rPr>
              <a:t>x</a:t>
            </a:r>
            <a:r>
              <a:rPr lang="zh-CN" altLang="zh-CN" dirty="0">
                <a:latin typeface="+mn-ea"/>
              </a:rPr>
              <a:t>轴</a:t>
            </a:r>
            <a:r>
              <a:rPr lang="zh-CN" altLang="zh-CN" dirty="0" smtClean="0">
                <a:latin typeface="+mn-ea"/>
              </a:rPr>
              <a:t>上</a:t>
            </a:r>
            <a:r>
              <a:rPr lang="zh-CN" altLang="en-US" dirty="0" smtClean="0">
                <a:latin typeface="+mn-ea"/>
              </a:rPr>
              <a:t>方差</a:t>
            </a:r>
            <a:r>
              <a:rPr lang="zh-CN" altLang="zh-CN" dirty="0" smtClean="0">
                <a:latin typeface="+mn-ea"/>
              </a:rPr>
              <a:t>更</a:t>
            </a:r>
            <a:r>
              <a:rPr lang="zh-CN" altLang="zh-CN" dirty="0">
                <a:latin typeface="+mn-ea"/>
              </a:rPr>
              <a:t>大，故</a:t>
            </a:r>
            <a:r>
              <a:rPr lang="en-US" altLang="zh-CN" dirty="0">
                <a:latin typeface="+mn-ea"/>
              </a:rPr>
              <a:t>split</a:t>
            </a:r>
            <a:r>
              <a:rPr lang="zh-CN" altLang="zh-CN" dirty="0">
                <a:latin typeface="+mn-ea"/>
              </a:rPr>
              <a:t>域值为</a:t>
            </a:r>
            <a:r>
              <a:rPr lang="en-US" altLang="zh-CN" dirty="0">
                <a:latin typeface="+mn-ea"/>
              </a:rPr>
              <a:t>x</a:t>
            </a:r>
            <a:r>
              <a:rPr lang="zh-CN" altLang="zh-CN" dirty="0">
                <a:latin typeface="+mn-ea"/>
              </a:rPr>
              <a:t>；</a:t>
            </a:r>
          </a:p>
          <a:p>
            <a:pPr lvl="0"/>
            <a:r>
              <a:rPr lang="zh-CN" altLang="zh-CN" dirty="0">
                <a:latin typeface="+mn-ea"/>
              </a:rPr>
              <a:t>确定：</a:t>
            </a:r>
            <a:r>
              <a:rPr lang="en-US" altLang="zh-CN" dirty="0">
                <a:latin typeface="+mn-ea"/>
              </a:rPr>
              <a:t>Node-data = </a:t>
            </a:r>
            <a:r>
              <a:rPr lang="zh-CN" altLang="zh-CN" dirty="0">
                <a:latin typeface="+mn-ea"/>
              </a:rPr>
              <a:t>（</a:t>
            </a:r>
            <a:r>
              <a:rPr lang="en-US" altLang="zh-CN" dirty="0">
                <a:latin typeface="+mn-ea"/>
              </a:rPr>
              <a:t>7,2</a:t>
            </a:r>
            <a:r>
              <a:rPr lang="zh-CN" altLang="zh-CN" dirty="0">
                <a:latin typeface="+mn-ea"/>
              </a:rPr>
              <a:t>）。具体是：根据</a:t>
            </a:r>
            <a:r>
              <a:rPr lang="en-US" altLang="zh-CN" dirty="0">
                <a:latin typeface="+mn-ea"/>
              </a:rPr>
              <a:t>x</a:t>
            </a:r>
            <a:r>
              <a:rPr lang="zh-CN" altLang="zh-CN" dirty="0">
                <a:latin typeface="+mn-ea"/>
              </a:rPr>
              <a:t>维上的值将数据排序，</a:t>
            </a:r>
            <a:r>
              <a:rPr lang="en-US" altLang="zh-CN" dirty="0">
                <a:latin typeface="+mn-ea"/>
              </a:rPr>
              <a:t>6</a:t>
            </a:r>
            <a:r>
              <a:rPr lang="zh-CN" altLang="zh-CN" dirty="0">
                <a:latin typeface="+mn-ea"/>
              </a:rPr>
              <a:t>个数据的中值</a:t>
            </a:r>
            <a:r>
              <a:rPr lang="en-US" altLang="zh-CN" dirty="0">
                <a:latin typeface="+mn-ea"/>
              </a:rPr>
              <a:t>(</a:t>
            </a:r>
            <a:r>
              <a:rPr lang="zh-CN" altLang="zh-CN" dirty="0">
                <a:latin typeface="+mn-ea"/>
              </a:rPr>
              <a:t>所谓中值，即中间大小的值</a:t>
            </a:r>
            <a:r>
              <a:rPr lang="en-US" altLang="zh-CN" dirty="0">
                <a:latin typeface="+mn-ea"/>
              </a:rPr>
              <a:t>)</a:t>
            </a:r>
            <a:r>
              <a:rPr lang="zh-CN" altLang="zh-CN" dirty="0">
                <a:latin typeface="+mn-ea"/>
              </a:rPr>
              <a:t>为</a:t>
            </a:r>
            <a:r>
              <a:rPr lang="en-US" altLang="zh-CN" dirty="0">
                <a:latin typeface="+mn-ea"/>
              </a:rPr>
              <a:t>7</a:t>
            </a:r>
            <a:r>
              <a:rPr lang="zh-CN" altLang="zh-CN" dirty="0">
                <a:latin typeface="+mn-ea"/>
              </a:rPr>
              <a:t>，所以</a:t>
            </a:r>
            <a:r>
              <a:rPr lang="en-US" altLang="zh-CN" dirty="0">
                <a:latin typeface="+mn-ea"/>
              </a:rPr>
              <a:t>Node-data</a:t>
            </a:r>
            <a:r>
              <a:rPr lang="zh-CN" altLang="zh-CN" dirty="0">
                <a:latin typeface="+mn-ea"/>
              </a:rPr>
              <a:t>域位数据点（</a:t>
            </a:r>
            <a:r>
              <a:rPr lang="en-US" altLang="zh-CN" dirty="0">
                <a:latin typeface="+mn-ea"/>
              </a:rPr>
              <a:t>7,2</a:t>
            </a:r>
            <a:r>
              <a:rPr lang="zh-CN" altLang="zh-CN" dirty="0">
                <a:latin typeface="+mn-ea"/>
              </a:rPr>
              <a:t>）。这样，该节点的分割超平面就是通过（</a:t>
            </a:r>
            <a:r>
              <a:rPr lang="en-US" altLang="zh-CN" dirty="0">
                <a:latin typeface="+mn-ea"/>
              </a:rPr>
              <a:t>7,2</a:t>
            </a:r>
            <a:r>
              <a:rPr lang="zh-CN" altLang="zh-CN" dirty="0">
                <a:latin typeface="+mn-ea"/>
              </a:rPr>
              <a:t>）并垂直于：</a:t>
            </a:r>
            <a:r>
              <a:rPr lang="en-US" altLang="zh-CN" dirty="0">
                <a:latin typeface="+mn-ea"/>
              </a:rPr>
              <a:t>split=x</a:t>
            </a:r>
            <a:r>
              <a:rPr lang="zh-CN" altLang="zh-CN" dirty="0">
                <a:latin typeface="+mn-ea"/>
              </a:rPr>
              <a:t>轴的直线</a:t>
            </a:r>
            <a:r>
              <a:rPr lang="en-US" altLang="zh-CN" dirty="0">
                <a:latin typeface="+mn-ea"/>
              </a:rPr>
              <a:t>x=7</a:t>
            </a:r>
            <a:r>
              <a:rPr lang="zh-CN" altLang="zh-CN" dirty="0">
                <a:latin typeface="+mn-ea"/>
              </a:rPr>
              <a:t>；</a:t>
            </a:r>
          </a:p>
          <a:p>
            <a:pPr lvl="0"/>
            <a:r>
              <a:rPr lang="zh-CN" altLang="zh-CN" dirty="0">
                <a:latin typeface="+mn-ea"/>
              </a:rPr>
              <a:t>确定：左子空间和右子空间。具体是：分割超平面</a:t>
            </a:r>
            <a:r>
              <a:rPr lang="en-US" altLang="zh-CN" dirty="0">
                <a:latin typeface="+mn-ea"/>
              </a:rPr>
              <a:t>x=7</a:t>
            </a:r>
            <a:r>
              <a:rPr lang="zh-CN" altLang="zh-CN" dirty="0">
                <a:latin typeface="+mn-ea"/>
              </a:rPr>
              <a:t>将整个空间分为两部分：</a:t>
            </a:r>
            <a:r>
              <a:rPr lang="en-US" altLang="zh-CN" dirty="0">
                <a:latin typeface="+mn-ea"/>
              </a:rPr>
              <a:t>x&lt;=7</a:t>
            </a:r>
            <a:r>
              <a:rPr lang="zh-CN" altLang="zh-CN" dirty="0">
                <a:latin typeface="+mn-ea"/>
              </a:rPr>
              <a:t>的部分为左子空间，包含</a:t>
            </a:r>
            <a:r>
              <a:rPr lang="en-US" altLang="zh-CN" dirty="0">
                <a:latin typeface="+mn-ea"/>
              </a:rPr>
              <a:t>3</a:t>
            </a:r>
            <a:r>
              <a:rPr lang="zh-CN" altLang="zh-CN" dirty="0">
                <a:latin typeface="+mn-ea"/>
              </a:rPr>
              <a:t>个节点</a:t>
            </a:r>
            <a:r>
              <a:rPr lang="en-US" altLang="zh-CN" dirty="0">
                <a:latin typeface="+mn-ea"/>
              </a:rPr>
              <a:t>={(2,3),(5,4),(4,7)}</a:t>
            </a:r>
            <a:r>
              <a:rPr lang="zh-CN" altLang="zh-CN" dirty="0">
                <a:latin typeface="+mn-ea"/>
              </a:rPr>
              <a:t>；另一部分为右子空间，包含</a:t>
            </a:r>
            <a:r>
              <a:rPr lang="en-US" altLang="zh-CN" dirty="0">
                <a:latin typeface="+mn-ea"/>
              </a:rPr>
              <a:t>2</a:t>
            </a:r>
            <a:r>
              <a:rPr lang="zh-CN" altLang="zh-CN" dirty="0">
                <a:latin typeface="+mn-ea"/>
              </a:rPr>
              <a:t>个节点</a:t>
            </a:r>
            <a:r>
              <a:rPr lang="en-US" altLang="zh-CN" dirty="0">
                <a:latin typeface="+mn-ea"/>
              </a:rPr>
              <a:t>={(9,6)</a:t>
            </a:r>
            <a:r>
              <a:rPr lang="zh-CN" altLang="zh-CN" dirty="0">
                <a:latin typeface="+mn-ea"/>
              </a:rPr>
              <a:t>，</a:t>
            </a:r>
            <a:r>
              <a:rPr lang="en-US" altLang="zh-CN" dirty="0">
                <a:latin typeface="+mn-ea"/>
              </a:rPr>
              <a:t>(8,1)}</a:t>
            </a:r>
            <a:r>
              <a:rPr lang="zh-CN" altLang="zh-CN" dirty="0" smtClean="0"/>
              <a:t>；</a:t>
            </a:r>
            <a:endParaRPr lang="en-US" altLang="zh-CN" dirty="0" smtClean="0"/>
          </a:p>
          <a:p>
            <a:r>
              <a:rPr lang="zh-CN" altLang="zh-CN" dirty="0"/>
              <a:t>如上算法所述，</a:t>
            </a:r>
            <a:r>
              <a:rPr lang="en-US" altLang="zh-CN" dirty="0" err="1"/>
              <a:t>kd</a:t>
            </a:r>
            <a:r>
              <a:rPr lang="zh-CN" altLang="zh-CN" dirty="0"/>
              <a:t>树的构建是一个递归过程，我们对左子空间和右子空间内的数据重复根节点的过程就可以得到一级子节点（</a:t>
            </a:r>
            <a:r>
              <a:rPr lang="en-US" altLang="zh-CN" dirty="0"/>
              <a:t>5,4</a:t>
            </a:r>
            <a:r>
              <a:rPr lang="zh-CN" altLang="zh-CN" dirty="0"/>
              <a:t>）和（</a:t>
            </a:r>
            <a:r>
              <a:rPr lang="en-US" altLang="zh-CN" dirty="0"/>
              <a:t>9,6</a:t>
            </a:r>
            <a:r>
              <a:rPr lang="zh-CN" altLang="zh-CN" dirty="0"/>
              <a:t>），同时将空间和数据集进一步细分，如此往复直到空间中只包含一个数据点。</a:t>
            </a:r>
          </a:p>
          <a:p>
            <a:pPr lvl="0"/>
            <a:endParaRPr lang="zh-CN" altLang="zh-CN" dirty="0"/>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树的构建</a:t>
            </a:r>
          </a:p>
        </p:txBody>
      </p:sp>
    </p:spTree>
    <p:extLst>
      <p:ext uri="{BB962C8B-B14F-4D97-AF65-F5344CB8AC3E}">
        <p14:creationId xmlns:p14="http://schemas.microsoft.com/office/powerpoint/2010/main" val="65410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heel(1)">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KD</a:t>
            </a:r>
            <a:r>
              <a:rPr lang="zh-CN" altLang="en-US" dirty="0"/>
              <a:t>树</a:t>
            </a:r>
            <a:r>
              <a:rPr lang="zh-CN" altLang="en-US" dirty="0" smtClean="0"/>
              <a:t>的</a:t>
            </a:r>
            <a:r>
              <a:rPr lang="zh-CN" altLang="en-US" dirty="0"/>
              <a:t>构建</a:t>
            </a:r>
          </a:p>
        </p:txBody>
      </p:sp>
      <p:pic>
        <p:nvPicPr>
          <p:cNvPr id="1026" name="Picture 2" descr="1353406276_40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814" y="2780928"/>
            <a:ext cx="4133850"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20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439963"/>
          </a:xfrm>
        </p:spPr>
        <p:txBody>
          <a:bodyPr/>
          <a:lstStyle/>
          <a:p>
            <a:pPr>
              <a:buFont typeface="Wingdings" pitchFamily="2" charset="2"/>
              <a:buChar char="Ø"/>
            </a:pPr>
            <a:r>
              <a:rPr lang="en-US" altLang="zh-CN" dirty="0" smtClean="0"/>
              <a:t>KD</a:t>
            </a:r>
            <a:r>
              <a:rPr lang="zh-CN" altLang="en-US" dirty="0" smtClean="0"/>
              <a:t>树的应用背景</a:t>
            </a:r>
            <a:endParaRPr lang="en-US" altLang="zh-CN" dirty="0" smtClean="0"/>
          </a:p>
          <a:p>
            <a:pPr>
              <a:buFont typeface="Wingdings" pitchFamily="2" charset="2"/>
              <a:buChar char="Ø"/>
            </a:pPr>
            <a:r>
              <a:rPr lang="zh-CN" altLang="en-US" dirty="0" smtClean="0"/>
              <a:t>什么是</a:t>
            </a:r>
            <a:r>
              <a:rPr lang="en-US" altLang="zh-CN" dirty="0" smtClean="0"/>
              <a:t>KD</a:t>
            </a:r>
            <a:r>
              <a:rPr lang="zh-CN" altLang="en-US" dirty="0" smtClean="0"/>
              <a:t>树</a:t>
            </a:r>
            <a:endParaRPr lang="en-US" altLang="zh-CN" dirty="0" smtClean="0"/>
          </a:p>
          <a:p>
            <a:pPr>
              <a:buFont typeface="Wingdings" pitchFamily="2" charset="2"/>
              <a:buChar char="Ø"/>
            </a:pPr>
            <a:r>
              <a:rPr lang="en-US" altLang="zh-CN" dirty="0" smtClean="0"/>
              <a:t>KD</a:t>
            </a:r>
            <a:r>
              <a:rPr lang="zh-CN" altLang="en-US" dirty="0" smtClean="0"/>
              <a:t>树的基本操作</a:t>
            </a:r>
            <a:endParaRPr lang="en-US" altLang="zh-CN" dirty="0" smtClean="0"/>
          </a:p>
          <a:p>
            <a:pPr marL="759143" lvl="1" indent="-457200">
              <a:buFont typeface="+mj-lt"/>
              <a:buAutoNum type="alphaLcParenR"/>
            </a:pPr>
            <a:r>
              <a:rPr lang="en-US" altLang="zh-CN" dirty="0" smtClean="0"/>
              <a:t>KD</a:t>
            </a:r>
            <a:r>
              <a:rPr lang="zh-CN" altLang="en-US" dirty="0" smtClean="0"/>
              <a:t>树的构建</a:t>
            </a:r>
            <a:endParaRPr lang="en-US" altLang="zh-CN" dirty="0" smtClean="0"/>
          </a:p>
          <a:p>
            <a:pPr marL="759143" lvl="1" indent="-457200">
              <a:buFont typeface="+mj-lt"/>
              <a:buAutoNum type="alphaLcParenR"/>
            </a:pPr>
            <a:r>
              <a:rPr lang="en-US" altLang="zh-CN" dirty="0" smtClean="0"/>
              <a:t>KD</a:t>
            </a:r>
            <a:r>
              <a:rPr lang="zh-CN" altLang="en-US" dirty="0" smtClean="0"/>
              <a:t>树的插入</a:t>
            </a:r>
            <a:endParaRPr lang="en-US" altLang="zh-CN" dirty="0" smtClean="0"/>
          </a:p>
          <a:p>
            <a:pPr marL="759143" lvl="1" indent="-457200">
              <a:buFont typeface="+mj-lt"/>
              <a:buAutoNum type="alphaLcParenR"/>
            </a:pPr>
            <a:r>
              <a:rPr lang="en-US" altLang="zh-CN" dirty="0" smtClean="0"/>
              <a:t>KD</a:t>
            </a:r>
            <a:r>
              <a:rPr lang="zh-CN" altLang="en-US" dirty="0" smtClean="0"/>
              <a:t>树的删除</a:t>
            </a:r>
            <a:endParaRPr lang="en-US" altLang="zh-CN" dirty="0" smtClean="0"/>
          </a:p>
          <a:p>
            <a:pPr marL="759143" lvl="1" indent="-457200">
              <a:buFont typeface="+mj-lt"/>
              <a:buAutoNum type="alphaLcParenR"/>
            </a:pPr>
            <a:r>
              <a:rPr lang="en-US" altLang="zh-CN" dirty="0" smtClean="0"/>
              <a:t>KD</a:t>
            </a:r>
            <a:r>
              <a:rPr lang="zh-CN" altLang="en-US" dirty="0" smtClean="0"/>
              <a:t>树的最近邻搜索算法</a:t>
            </a:r>
            <a:endParaRPr lang="en-US" altLang="zh-CN" dirty="0" smtClean="0"/>
          </a:p>
          <a:p>
            <a:pPr>
              <a:buFont typeface="Wingdings" pitchFamily="2" charset="2"/>
              <a:buChar char="Ø"/>
            </a:pPr>
            <a:r>
              <a:rPr lang="zh-CN" altLang="en-US" dirty="0" smtClean="0"/>
              <a:t>总结</a:t>
            </a:r>
            <a:endParaRPr lang="zh-CN" altLang="en-US" dirty="0"/>
          </a:p>
        </p:txBody>
      </p:sp>
      <p:sp>
        <p:nvSpPr>
          <p:cNvPr id="3" name="标题 2"/>
          <p:cNvSpPr>
            <a:spLocks noGrp="1"/>
          </p:cNvSpPr>
          <p:nvPr>
            <p:ph type="title"/>
          </p:nvPr>
        </p:nvSpPr>
        <p:spPr>
          <a:xfrm>
            <a:off x="457200" y="338328"/>
            <a:ext cx="7859216" cy="498384"/>
          </a:xfrm>
        </p:spPr>
        <p:txBody>
          <a:bodyPr>
            <a:normAutofit fontScale="90000"/>
          </a:bodyPr>
          <a:lstStyle/>
          <a:p>
            <a:r>
              <a:rPr lang="en-US" altLang="zh-CN" dirty="0" smtClean="0"/>
              <a:t>KD </a:t>
            </a:r>
            <a:r>
              <a:rPr lang="zh-CN" altLang="en-US" dirty="0" smtClean="0"/>
              <a:t>树</a:t>
            </a:r>
            <a:endParaRPr lang="zh-CN" altLang="en-US" dirty="0"/>
          </a:p>
        </p:txBody>
      </p:sp>
    </p:spTree>
    <p:extLst>
      <p:ext uri="{BB962C8B-B14F-4D97-AF65-F5344CB8AC3E}">
        <p14:creationId xmlns:p14="http://schemas.microsoft.com/office/powerpoint/2010/main" val="11943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nodeType="clickEffect">
                                  <p:stCondLst>
                                    <p:cond delay="0"/>
                                  </p:stCondLst>
                                  <p:childTnLst>
                                    <p:animScale>
                                      <p:cBhvr>
                                        <p:cTn id="32" dur="2000" fill="hold"/>
                                        <p:tgtEl>
                                          <p:spTgt spid="2">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元素插入到一个</a:t>
            </a:r>
            <a:r>
              <a:rPr lang="en-US" altLang="zh-CN" dirty="0"/>
              <a:t>K-D</a:t>
            </a:r>
            <a:r>
              <a:rPr lang="zh-CN" altLang="zh-CN" dirty="0"/>
              <a:t>树的方法和二叉检索树类似。本质上，在偶数层比较</a:t>
            </a:r>
            <a:r>
              <a:rPr lang="en-US" altLang="zh-CN" dirty="0"/>
              <a:t>x</a:t>
            </a:r>
            <a:r>
              <a:rPr lang="zh-CN" altLang="zh-CN" dirty="0"/>
              <a:t>坐标值，而在奇数层比较</a:t>
            </a:r>
            <a:r>
              <a:rPr lang="en-US" altLang="zh-CN" dirty="0"/>
              <a:t>y</a:t>
            </a:r>
            <a:r>
              <a:rPr lang="zh-CN" altLang="zh-CN" dirty="0"/>
              <a:t>坐标值。当我们到达了树的底部，（也就是当一个空指针出 现），我们也就找到了结点将要插入的位置。生成的</a:t>
            </a:r>
            <a:r>
              <a:rPr lang="en-US" altLang="zh-CN" dirty="0"/>
              <a:t>K-D</a:t>
            </a:r>
            <a:r>
              <a:rPr lang="zh-CN" altLang="zh-CN" dirty="0"/>
              <a:t>树的形状依赖于结点插入时的顺序。给定</a:t>
            </a:r>
            <a:r>
              <a:rPr lang="en-US" altLang="zh-CN" dirty="0"/>
              <a:t>N</a:t>
            </a:r>
            <a:r>
              <a:rPr lang="zh-CN" altLang="zh-CN" dirty="0"/>
              <a:t>个点，其中一个结点插入和检索的平均代价是</a:t>
            </a:r>
            <a:r>
              <a:rPr lang="en-US" altLang="zh-CN" dirty="0"/>
              <a:t> O(log2N)</a:t>
            </a:r>
            <a:r>
              <a:rPr lang="zh-CN" altLang="zh-CN" dirty="0"/>
              <a:t>。</a:t>
            </a:r>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a:t>
            </a:r>
            <a:r>
              <a:rPr lang="zh-CN" altLang="en-US" dirty="0" smtClean="0"/>
              <a:t>的</a:t>
            </a:r>
            <a:r>
              <a:rPr lang="zh-CN" altLang="en-US" dirty="0"/>
              <a:t>插入</a:t>
            </a:r>
          </a:p>
        </p:txBody>
      </p:sp>
    </p:spTree>
    <p:extLst>
      <p:ext uri="{BB962C8B-B14F-4D97-AF65-F5344CB8AC3E}">
        <p14:creationId xmlns:p14="http://schemas.microsoft.com/office/powerpoint/2010/main" val="99648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99592" y="2276872"/>
            <a:ext cx="7408333" cy="3450696"/>
          </a:xfrm>
        </p:spPr>
        <p:txBody>
          <a:bodyPr/>
          <a:lstStyle/>
          <a:p>
            <a:r>
              <a:rPr lang="zh-CN" altLang="zh-CN" dirty="0"/>
              <a:t>插入顺序为</a:t>
            </a:r>
            <a:r>
              <a:rPr lang="en-US" altLang="zh-CN" dirty="0"/>
              <a:t>(a) Chicago, (b) Mobile, (c) Toronto, and (d) Buffalo</a:t>
            </a:r>
            <a:r>
              <a:rPr lang="zh-CN" altLang="zh-CN" dirty="0"/>
              <a:t>，建立空间</a:t>
            </a:r>
            <a:r>
              <a:rPr lang="en-US" altLang="zh-CN" dirty="0"/>
              <a:t>K-D</a:t>
            </a:r>
            <a:r>
              <a:rPr lang="zh-CN" altLang="zh-CN" dirty="0"/>
              <a:t>树的示例：</a:t>
            </a:r>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树的插入</a:t>
            </a:r>
          </a:p>
        </p:txBody>
      </p:sp>
      <p:pic>
        <p:nvPicPr>
          <p:cNvPr id="1026" name="Picture 2" descr="1353857723_80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525" y="3140968"/>
            <a:ext cx="31432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1353857733_52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3088906"/>
            <a:ext cx="31432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218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wheel(1)">
                                      <p:cBhvr>
                                        <p:cTn id="1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KD</a:t>
            </a:r>
            <a:r>
              <a:rPr lang="zh-CN" altLang="en-US" dirty="0"/>
              <a:t>树的插入</a:t>
            </a:r>
          </a:p>
        </p:txBody>
      </p:sp>
      <p:pic>
        <p:nvPicPr>
          <p:cNvPr id="2050" name="Picture 2" descr="1353857744_25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809" y="2427582"/>
            <a:ext cx="31432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1353857750_13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2411693"/>
            <a:ext cx="31432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6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barn(inVertical)">
                                      <p:cBhvr>
                                        <p:cTn id="14"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439963"/>
          </a:xfrm>
        </p:spPr>
        <p:txBody>
          <a:bodyPr/>
          <a:lstStyle/>
          <a:p>
            <a:pPr>
              <a:buFont typeface="Wingdings" pitchFamily="2" charset="2"/>
              <a:buChar char="Ø"/>
            </a:pPr>
            <a:r>
              <a:rPr lang="en-US" altLang="zh-CN" dirty="0" smtClean="0"/>
              <a:t>KD</a:t>
            </a:r>
            <a:r>
              <a:rPr lang="zh-CN" altLang="en-US" dirty="0" smtClean="0"/>
              <a:t>树的应用背景</a:t>
            </a:r>
            <a:endParaRPr lang="en-US" altLang="zh-CN" dirty="0" smtClean="0"/>
          </a:p>
          <a:p>
            <a:pPr>
              <a:buFont typeface="Wingdings" pitchFamily="2" charset="2"/>
              <a:buChar char="Ø"/>
            </a:pPr>
            <a:r>
              <a:rPr lang="zh-CN" altLang="en-US" dirty="0" smtClean="0"/>
              <a:t>什么是</a:t>
            </a:r>
            <a:r>
              <a:rPr lang="en-US" altLang="zh-CN" dirty="0" smtClean="0"/>
              <a:t>KD</a:t>
            </a:r>
            <a:r>
              <a:rPr lang="zh-CN" altLang="en-US" dirty="0" smtClean="0"/>
              <a:t>树</a:t>
            </a:r>
            <a:endParaRPr lang="en-US" altLang="zh-CN" dirty="0" smtClean="0"/>
          </a:p>
          <a:p>
            <a:pPr>
              <a:buFont typeface="Wingdings" pitchFamily="2" charset="2"/>
              <a:buChar char="Ø"/>
            </a:pPr>
            <a:r>
              <a:rPr lang="en-US" altLang="zh-CN" dirty="0" smtClean="0"/>
              <a:t>KD</a:t>
            </a:r>
            <a:r>
              <a:rPr lang="zh-CN" altLang="en-US" dirty="0" smtClean="0"/>
              <a:t>树的基本操作</a:t>
            </a:r>
            <a:endParaRPr lang="en-US" altLang="zh-CN" dirty="0" smtClean="0"/>
          </a:p>
          <a:p>
            <a:pPr marL="759143" lvl="1" indent="-457200">
              <a:buFont typeface="+mj-lt"/>
              <a:buAutoNum type="alphaLcParenR"/>
            </a:pPr>
            <a:r>
              <a:rPr lang="en-US" altLang="zh-CN" dirty="0" smtClean="0"/>
              <a:t>KD</a:t>
            </a:r>
            <a:r>
              <a:rPr lang="zh-CN" altLang="en-US" dirty="0" smtClean="0"/>
              <a:t>树的构建</a:t>
            </a:r>
            <a:endParaRPr lang="en-US" altLang="zh-CN" dirty="0" smtClean="0"/>
          </a:p>
          <a:p>
            <a:pPr marL="759143" lvl="1" indent="-457200">
              <a:buFont typeface="+mj-lt"/>
              <a:buAutoNum type="alphaLcParenR"/>
            </a:pPr>
            <a:r>
              <a:rPr lang="en-US" altLang="zh-CN" dirty="0" smtClean="0"/>
              <a:t>KD</a:t>
            </a:r>
            <a:r>
              <a:rPr lang="zh-CN" altLang="en-US" dirty="0" smtClean="0"/>
              <a:t>树的插入</a:t>
            </a:r>
            <a:endParaRPr lang="en-US" altLang="zh-CN" dirty="0" smtClean="0"/>
          </a:p>
          <a:p>
            <a:pPr marL="759143" lvl="1" indent="-457200">
              <a:buFont typeface="+mj-lt"/>
              <a:buAutoNum type="alphaLcParenR"/>
            </a:pPr>
            <a:r>
              <a:rPr lang="en-US" altLang="zh-CN" dirty="0" smtClean="0"/>
              <a:t>KD</a:t>
            </a:r>
            <a:r>
              <a:rPr lang="zh-CN" altLang="en-US" dirty="0" smtClean="0"/>
              <a:t>树的删除</a:t>
            </a:r>
            <a:endParaRPr lang="en-US" altLang="zh-CN" dirty="0" smtClean="0"/>
          </a:p>
          <a:p>
            <a:pPr marL="759143" lvl="1" indent="-457200">
              <a:buFont typeface="+mj-lt"/>
              <a:buAutoNum type="alphaLcParenR"/>
            </a:pPr>
            <a:r>
              <a:rPr lang="en-US" altLang="zh-CN" dirty="0" smtClean="0"/>
              <a:t>KD</a:t>
            </a:r>
            <a:r>
              <a:rPr lang="zh-CN" altLang="en-US" dirty="0" smtClean="0"/>
              <a:t>树的最近邻搜索算法</a:t>
            </a:r>
            <a:endParaRPr lang="en-US" altLang="zh-CN" dirty="0" smtClean="0"/>
          </a:p>
          <a:p>
            <a:pPr>
              <a:buFont typeface="Wingdings" pitchFamily="2" charset="2"/>
              <a:buChar char="Ø"/>
            </a:pPr>
            <a:r>
              <a:rPr lang="zh-CN" altLang="en-US" dirty="0" smtClean="0"/>
              <a:t>总结</a:t>
            </a:r>
            <a:endParaRPr lang="zh-CN" altLang="en-US" dirty="0"/>
          </a:p>
        </p:txBody>
      </p:sp>
      <p:sp>
        <p:nvSpPr>
          <p:cNvPr id="3" name="标题 2"/>
          <p:cNvSpPr>
            <a:spLocks noGrp="1"/>
          </p:cNvSpPr>
          <p:nvPr>
            <p:ph type="title"/>
          </p:nvPr>
        </p:nvSpPr>
        <p:spPr>
          <a:xfrm>
            <a:off x="457200" y="338328"/>
            <a:ext cx="7859216" cy="498384"/>
          </a:xfrm>
        </p:spPr>
        <p:txBody>
          <a:bodyPr>
            <a:normAutofit fontScale="90000"/>
          </a:bodyPr>
          <a:lstStyle/>
          <a:p>
            <a:r>
              <a:rPr lang="en-US" altLang="zh-CN" dirty="0" smtClean="0"/>
              <a:t>KD </a:t>
            </a:r>
            <a:r>
              <a:rPr lang="zh-CN" altLang="en-US" dirty="0" smtClean="0"/>
              <a:t>树</a:t>
            </a:r>
            <a:endParaRPr lang="zh-CN" altLang="en-US" dirty="0"/>
          </a:p>
        </p:txBody>
      </p:sp>
    </p:spTree>
    <p:extLst>
      <p:ext uri="{BB962C8B-B14F-4D97-AF65-F5344CB8AC3E}">
        <p14:creationId xmlns:p14="http://schemas.microsoft.com/office/powerpoint/2010/main" val="11943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nodeType="clickEffect">
                                  <p:stCondLst>
                                    <p:cond delay="0"/>
                                  </p:stCondLst>
                                  <p:childTnLst>
                                    <p:animScale>
                                      <p:cBhvr>
                                        <p:cTn id="32" dur="2000" fill="hold"/>
                                        <p:tgtEl>
                                          <p:spTgt spid="2">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KD</a:t>
            </a:r>
            <a:r>
              <a:rPr lang="zh-CN" altLang="zh-CN" dirty="0"/>
              <a:t>树的删除可以用递归程序来实现。我们假设希望从</a:t>
            </a:r>
            <a:r>
              <a:rPr lang="en-US" altLang="zh-CN" dirty="0"/>
              <a:t>K-D</a:t>
            </a:r>
            <a:r>
              <a:rPr lang="zh-CN" altLang="zh-CN" dirty="0"/>
              <a:t>树中删除结点（</a:t>
            </a:r>
            <a:r>
              <a:rPr lang="en-US" altLang="zh-CN" dirty="0" err="1"/>
              <a:t>a,b</a:t>
            </a:r>
            <a:r>
              <a:rPr lang="zh-CN" altLang="zh-CN" dirty="0"/>
              <a:t>）。如果（</a:t>
            </a:r>
            <a:r>
              <a:rPr lang="en-US" altLang="zh-CN" dirty="0" err="1"/>
              <a:t>a,b</a:t>
            </a:r>
            <a:r>
              <a:rPr lang="zh-CN" altLang="zh-CN" dirty="0"/>
              <a:t>）的两个子树都为空，则用空树来代替（</a:t>
            </a:r>
            <a:r>
              <a:rPr lang="en-US" altLang="zh-CN" dirty="0" err="1"/>
              <a:t>a,b</a:t>
            </a:r>
            <a:r>
              <a:rPr lang="zh-CN" altLang="zh-CN" dirty="0"/>
              <a:t>）。否则，在 （</a:t>
            </a:r>
            <a:r>
              <a:rPr lang="en-US" altLang="zh-CN" dirty="0" err="1"/>
              <a:t>a,b</a:t>
            </a:r>
            <a:r>
              <a:rPr lang="zh-CN" altLang="zh-CN" dirty="0"/>
              <a:t>）的子树中寻找一个合适的结点来代替它，譬如</a:t>
            </a:r>
            <a:r>
              <a:rPr lang="en-US" altLang="zh-CN" dirty="0"/>
              <a:t>(</a:t>
            </a:r>
            <a:r>
              <a:rPr lang="en-US" altLang="zh-CN" dirty="0" err="1"/>
              <a:t>c,d</a:t>
            </a:r>
            <a:r>
              <a:rPr lang="en-US" altLang="zh-CN" dirty="0"/>
              <a:t>)</a:t>
            </a:r>
            <a:r>
              <a:rPr lang="zh-CN" altLang="zh-CN" dirty="0"/>
              <a:t>，则递归地从</a:t>
            </a:r>
            <a:r>
              <a:rPr lang="en-US" altLang="zh-CN" dirty="0"/>
              <a:t>K-D</a:t>
            </a:r>
            <a:r>
              <a:rPr lang="zh-CN" altLang="zh-CN" dirty="0"/>
              <a:t>树中删除（</a:t>
            </a:r>
            <a:r>
              <a:rPr lang="en-US" altLang="zh-CN" dirty="0" err="1"/>
              <a:t>c,d</a:t>
            </a:r>
            <a:r>
              <a:rPr lang="zh-CN" altLang="zh-CN" dirty="0"/>
              <a:t>）。一旦</a:t>
            </a:r>
            <a:r>
              <a:rPr lang="en-US" altLang="zh-CN" dirty="0"/>
              <a:t>(</a:t>
            </a:r>
            <a:r>
              <a:rPr lang="en-US" altLang="zh-CN" dirty="0" err="1"/>
              <a:t>c,d</a:t>
            </a:r>
            <a:r>
              <a:rPr lang="en-US" altLang="zh-CN" dirty="0"/>
              <a:t>)</a:t>
            </a:r>
            <a:r>
              <a:rPr lang="zh-CN" altLang="zh-CN" dirty="0"/>
              <a:t>已经被删除，则用（</a:t>
            </a:r>
            <a:r>
              <a:rPr lang="en-US" altLang="zh-CN" dirty="0" err="1"/>
              <a:t>c,d</a:t>
            </a:r>
            <a:r>
              <a:rPr lang="zh-CN" altLang="zh-CN" dirty="0"/>
              <a:t>）代替 （</a:t>
            </a:r>
            <a:r>
              <a:rPr lang="en-US" altLang="zh-CN" dirty="0" err="1"/>
              <a:t>a,b</a:t>
            </a:r>
            <a:r>
              <a:rPr lang="zh-CN" altLang="zh-CN" dirty="0"/>
              <a:t>）。假设</a:t>
            </a:r>
            <a:r>
              <a:rPr lang="en-US" altLang="zh-CN" dirty="0"/>
              <a:t>(</a:t>
            </a:r>
            <a:r>
              <a:rPr lang="en-US" altLang="zh-CN" dirty="0" err="1"/>
              <a:t>a,b</a:t>
            </a:r>
            <a:r>
              <a:rPr lang="en-US" altLang="zh-CN" dirty="0"/>
              <a:t>)</a:t>
            </a:r>
            <a:r>
              <a:rPr lang="zh-CN" altLang="zh-CN" dirty="0"/>
              <a:t>是一个</a:t>
            </a:r>
            <a:r>
              <a:rPr lang="en-US" altLang="zh-CN" dirty="0"/>
              <a:t>X</a:t>
            </a:r>
            <a:r>
              <a:rPr lang="zh-CN" altLang="zh-CN" dirty="0"/>
              <a:t>识别器，那么，它得替代节点要么是（</a:t>
            </a:r>
            <a:r>
              <a:rPr lang="en-US" altLang="zh-CN" dirty="0" err="1"/>
              <a:t>a,b</a:t>
            </a:r>
            <a:r>
              <a:rPr lang="zh-CN" altLang="zh-CN" dirty="0"/>
              <a:t>）左子树中的</a:t>
            </a:r>
            <a:r>
              <a:rPr lang="en-US" altLang="zh-CN" dirty="0"/>
              <a:t>X</a:t>
            </a:r>
            <a:r>
              <a:rPr lang="zh-CN" altLang="zh-CN" dirty="0"/>
              <a:t>坐标最大值的结点，要么是（</a:t>
            </a:r>
            <a:r>
              <a:rPr lang="en-US" altLang="zh-CN" dirty="0" err="1"/>
              <a:t>a,b</a:t>
            </a:r>
            <a:r>
              <a:rPr lang="zh-CN" altLang="zh-CN" dirty="0"/>
              <a:t>）右子树中</a:t>
            </a:r>
            <a:r>
              <a:rPr lang="en-US" altLang="zh-CN" dirty="0"/>
              <a:t>x</a:t>
            </a:r>
            <a:r>
              <a:rPr lang="zh-CN" altLang="zh-CN" dirty="0"/>
              <a:t>坐标最小值的结点。</a:t>
            </a:r>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a:t>
            </a:r>
            <a:r>
              <a:rPr lang="zh-CN" altLang="en-US" dirty="0" smtClean="0"/>
              <a:t>的删除</a:t>
            </a:r>
            <a:endParaRPr lang="zh-CN" altLang="en-US" dirty="0"/>
          </a:p>
        </p:txBody>
      </p:sp>
    </p:spTree>
    <p:extLst>
      <p:ext uri="{BB962C8B-B14F-4D97-AF65-F5344CB8AC3E}">
        <p14:creationId xmlns:p14="http://schemas.microsoft.com/office/powerpoint/2010/main" val="200274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如下图所示，原始图像及对应的</a:t>
            </a:r>
            <a:r>
              <a:rPr lang="en-US" altLang="zh-CN" dirty="0" err="1"/>
              <a:t>kd</a:t>
            </a:r>
            <a:r>
              <a:rPr lang="zh-CN" altLang="zh-CN" dirty="0"/>
              <a:t>树，现在要删除图中的</a:t>
            </a:r>
            <a:r>
              <a:rPr lang="en-US" altLang="zh-CN" dirty="0"/>
              <a:t>A</a:t>
            </a:r>
            <a:r>
              <a:rPr lang="zh-CN" altLang="zh-CN" dirty="0"/>
              <a:t>结点</a:t>
            </a:r>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树的删除</a:t>
            </a:r>
          </a:p>
        </p:txBody>
      </p:sp>
      <p:pic>
        <p:nvPicPr>
          <p:cNvPr id="3074" name="Picture 2" descr="1353858699_48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17032"/>
            <a:ext cx="5715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711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in)">
                                      <p:cBhvr>
                                        <p:cTn id="12"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要删除上图中结点</a:t>
            </a:r>
            <a:r>
              <a:rPr lang="en-US" altLang="zh-CN" dirty="0"/>
              <a:t>A</a:t>
            </a:r>
            <a:r>
              <a:rPr lang="zh-CN" altLang="zh-CN" dirty="0"/>
              <a:t>，选择结点</a:t>
            </a:r>
            <a:r>
              <a:rPr lang="en-US" altLang="zh-CN" dirty="0"/>
              <a:t>A</a:t>
            </a:r>
            <a:r>
              <a:rPr lang="zh-CN" altLang="zh-CN" dirty="0"/>
              <a:t>的右子树中</a:t>
            </a:r>
            <a:r>
              <a:rPr lang="en-US" altLang="zh-CN" dirty="0"/>
              <a:t>X</a:t>
            </a:r>
            <a:r>
              <a:rPr lang="zh-CN" altLang="zh-CN" dirty="0"/>
              <a:t>坐标值最小的结点，这里是</a:t>
            </a:r>
            <a:r>
              <a:rPr lang="en-US" altLang="zh-CN" dirty="0"/>
              <a:t>C</a:t>
            </a:r>
            <a:r>
              <a:rPr lang="zh-CN" altLang="zh-CN" dirty="0"/>
              <a:t>，</a:t>
            </a:r>
            <a:r>
              <a:rPr lang="en-US" altLang="zh-CN" dirty="0"/>
              <a:t>C</a:t>
            </a:r>
            <a:r>
              <a:rPr lang="zh-CN" altLang="zh-CN" dirty="0"/>
              <a:t>成为根，如下图：</a:t>
            </a:r>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树的删除</a:t>
            </a:r>
          </a:p>
        </p:txBody>
      </p:sp>
      <p:pic>
        <p:nvPicPr>
          <p:cNvPr id="4098" name="Picture 2" descr="1353861008_45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717032"/>
            <a:ext cx="5715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84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 calcmode="lin" valueType="num">
                                      <p:cBhvr>
                                        <p:cTn id="12" dur="1000" fill="hold"/>
                                        <p:tgtEl>
                                          <p:spTgt spid="4098"/>
                                        </p:tgtEl>
                                        <p:attrNameLst>
                                          <p:attrName>ppt_w</p:attrName>
                                        </p:attrNameLst>
                                      </p:cBhvr>
                                      <p:tavLst>
                                        <p:tav tm="0">
                                          <p:val>
                                            <p:fltVal val="0"/>
                                          </p:val>
                                        </p:tav>
                                        <p:tav tm="100000">
                                          <p:val>
                                            <p:strVal val="#ppt_w"/>
                                          </p:val>
                                        </p:tav>
                                      </p:tavLst>
                                    </p:anim>
                                    <p:anim calcmode="lin" valueType="num">
                                      <p:cBhvr>
                                        <p:cTn id="13" dur="1000" fill="hold"/>
                                        <p:tgtEl>
                                          <p:spTgt spid="4098"/>
                                        </p:tgtEl>
                                        <p:attrNameLst>
                                          <p:attrName>ppt_h</p:attrName>
                                        </p:attrNameLst>
                                      </p:cBhvr>
                                      <p:tavLst>
                                        <p:tav tm="0">
                                          <p:val>
                                            <p:fltVal val="0"/>
                                          </p:val>
                                        </p:tav>
                                        <p:tav tm="100000">
                                          <p:val>
                                            <p:strVal val="#ppt_h"/>
                                          </p:val>
                                        </p:tav>
                                      </p:tavLst>
                                    </p:anim>
                                    <p:anim calcmode="lin" valueType="num">
                                      <p:cBhvr>
                                        <p:cTn id="14" dur="1000" fill="hold"/>
                                        <p:tgtEl>
                                          <p:spTgt spid="4098"/>
                                        </p:tgtEl>
                                        <p:attrNameLst>
                                          <p:attrName>style.rotation</p:attrName>
                                        </p:attrNameLst>
                                      </p:cBhvr>
                                      <p:tavLst>
                                        <p:tav tm="0">
                                          <p:val>
                                            <p:fltVal val="90"/>
                                          </p:val>
                                        </p:tav>
                                        <p:tav tm="100000">
                                          <p:val>
                                            <p:fltVal val="0"/>
                                          </p:val>
                                        </p:tav>
                                      </p:tavLst>
                                    </p:anim>
                                    <p:animEffect transition="in" filter="fade">
                                      <p:cBhvr>
                                        <p:cTn id="15"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439963"/>
          </a:xfrm>
        </p:spPr>
        <p:txBody>
          <a:bodyPr/>
          <a:lstStyle/>
          <a:p>
            <a:pPr>
              <a:buFont typeface="Wingdings" pitchFamily="2" charset="2"/>
              <a:buChar char="Ø"/>
            </a:pPr>
            <a:r>
              <a:rPr lang="en-US" altLang="zh-CN" dirty="0" smtClean="0"/>
              <a:t>KD</a:t>
            </a:r>
            <a:r>
              <a:rPr lang="zh-CN" altLang="en-US" dirty="0" smtClean="0"/>
              <a:t>树的应用背景</a:t>
            </a:r>
            <a:endParaRPr lang="en-US" altLang="zh-CN" dirty="0" smtClean="0"/>
          </a:p>
          <a:p>
            <a:pPr>
              <a:buFont typeface="Wingdings" pitchFamily="2" charset="2"/>
              <a:buChar char="Ø"/>
            </a:pPr>
            <a:r>
              <a:rPr lang="zh-CN" altLang="en-US" dirty="0" smtClean="0"/>
              <a:t>什么是</a:t>
            </a:r>
            <a:r>
              <a:rPr lang="en-US" altLang="zh-CN" dirty="0" smtClean="0"/>
              <a:t>KD</a:t>
            </a:r>
            <a:r>
              <a:rPr lang="zh-CN" altLang="en-US" dirty="0" smtClean="0"/>
              <a:t>树</a:t>
            </a:r>
            <a:endParaRPr lang="en-US" altLang="zh-CN" dirty="0" smtClean="0"/>
          </a:p>
          <a:p>
            <a:pPr>
              <a:buFont typeface="Wingdings" pitchFamily="2" charset="2"/>
              <a:buChar char="Ø"/>
            </a:pPr>
            <a:r>
              <a:rPr lang="en-US" altLang="zh-CN" dirty="0" smtClean="0"/>
              <a:t>KD</a:t>
            </a:r>
            <a:r>
              <a:rPr lang="zh-CN" altLang="en-US" dirty="0" smtClean="0"/>
              <a:t>树的基本操作</a:t>
            </a:r>
            <a:endParaRPr lang="en-US" altLang="zh-CN" dirty="0" smtClean="0"/>
          </a:p>
          <a:p>
            <a:pPr marL="759143" lvl="1" indent="-457200">
              <a:buFont typeface="+mj-lt"/>
              <a:buAutoNum type="alphaLcParenR"/>
            </a:pPr>
            <a:r>
              <a:rPr lang="en-US" altLang="zh-CN" dirty="0" smtClean="0"/>
              <a:t>KD</a:t>
            </a:r>
            <a:r>
              <a:rPr lang="zh-CN" altLang="en-US" dirty="0" smtClean="0"/>
              <a:t>树的构建</a:t>
            </a:r>
            <a:endParaRPr lang="en-US" altLang="zh-CN" dirty="0" smtClean="0"/>
          </a:p>
          <a:p>
            <a:pPr marL="759143" lvl="1" indent="-457200">
              <a:buFont typeface="+mj-lt"/>
              <a:buAutoNum type="alphaLcParenR"/>
            </a:pPr>
            <a:r>
              <a:rPr lang="en-US" altLang="zh-CN" dirty="0" smtClean="0"/>
              <a:t>KD</a:t>
            </a:r>
            <a:r>
              <a:rPr lang="zh-CN" altLang="en-US" dirty="0" smtClean="0"/>
              <a:t>树的插入</a:t>
            </a:r>
            <a:endParaRPr lang="en-US" altLang="zh-CN" dirty="0" smtClean="0"/>
          </a:p>
          <a:p>
            <a:pPr marL="759143" lvl="1" indent="-457200">
              <a:buFont typeface="+mj-lt"/>
              <a:buAutoNum type="alphaLcParenR"/>
            </a:pPr>
            <a:r>
              <a:rPr lang="en-US" altLang="zh-CN" dirty="0" smtClean="0"/>
              <a:t>KD</a:t>
            </a:r>
            <a:r>
              <a:rPr lang="zh-CN" altLang="en-US" dirty="0" smtClean="0"/>
              <a:t>树的删除</a:t>
            </a:r>
            <a:endParaRPr lang="en-US" altLang="zh-CN" dirty="0" smtClean="0"/>
          </a:p>
          <a:p>
            <a:pPr marL="759143" lvl="1" indent="-457200">
              <a:buFont typeface="+mj-lt"/>
              <a:buAutoNum type="alphaLcParenR"/>
            </a:pPr>
            <a:r>
              <a:rPr lang="en-US" altLang="zh-CN" dirty="0" smtClean="0"/>
              <a:t>KD</a:t>
            </a:r>
            <a:r>
              <a:rPr lang="zh-CN" altLang="en-US" dirty="0" smtClean="0"/>
              <a:t>树的最近邻搜索算法</a:t>
            </a:r>
            <a:endParaRPr lang="en-US" altLang="zh-CN" dirty="0" smtClean="0"/>
          </a:p>
          <a:p>
            <a:pPr>
              <a:buFont typeface="Wingdings" pitchFamily="2" charset="2"/>
              <a:buChar char="Ø"/>
            </a:pPr>
            <a:r>
              <a:rPr lang="zh-CN" altLang="en-US" dirty="0" smtClean="0"/>
              <a:t>总结</a:t>
            </a:r>
            <a:endParaRPr lang="zh-CN" altLang="en-US" dirty="0"/>
          </a:p>
        </p:txBody>
      </p:sp>
      <p:sp>
        <p:nvSpPr>
          <p:cNvPr id="3" name="标题 2"/>
          <p:cNvSpPr>
            <a:spLocks noGrp="1"/>
          </p:cNvSpPr>
          <p:nvPr>
            <p:ph type="title"/>
          </p:nvPr>
        </p:nvSpPr>
        <p:spPr>
          <a:xfrm>
            <a:off x="457200" y="338328"/>
            <a:ext cx="7859216" cy="498384"/>
          </a:xfrm>
        </p:spPr>
        <p:txBody>
          <a:bodyPr>
            <a:normAutofit fontScale="90000"/>
          </a:bodyPr>
          <a:lstStyle/>
          <a:p>
            <a:r>
              <a:rPr lang="en-US" altLang="zh-CN" dirty="0" smtClean="0"/>
              <a:t>KD </a:t>
            </a:r>
            <a:r>
              <a:rPr lang="zh-CN" altLang="en-US" dirty="0" smtClean="0"/>
              <a:t>树</a:t>
            </a:r>
            <a:endParaRPr lang="zh-CN" altLang="en-US" dirty="0"/>
          </a:p>
        </p:txBody>
      </p:sp>
    </p:spTree>
    <p:extLst>
      <p:ext uri="{BB962C8B-B14F-4D97-AF65-F5344CB8AC3E}">
        <p14:creationId xmlns:p14="http://schemas.microsoft.com/office/powerpoint/2010/main" val="1711830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down)">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in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in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in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inVertical)">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nodeType="clickEffect">
                                  <p:stCondLst>
                                    <p:cond delay="0"/>
                                  </p:stCondLst>
                                  <p:childTnLst>
                                    <p:animScale>
                                      <p:cBhvr>
                                        <p:cTn id="46" dur="2000" fill="hold"/>
                                        <p:tgtEl>
                                          <p:spTgt spid="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从</a:t>
            </a:r>
            <a:r>
              <a:rPr lang="en-US" altLang="zh-CN" dirty="0"/>
              <a:t>C</a:t>
            </a:r>
            <a:r>
              <a:rPr lang="zh-CN" altLang="zh-CN" dirty="0"/>
              <a:t>的右子树中找出一个结点代替先前</a:t>
            </a:r>
            <a:r>
              <a:rPr lang="en-US" altLang="zh-CN" dirty="0"/>
              <a:t>C</a:t>
            </a:r>
            <a:r>
              <a:rPr lang="zh-CN" altLang="zh-CN" dirty="0"/>
              <a:t>的位置</a:t>
            </a:r>
            <a:r>
              <a:rPr lang="zh-CN" altLang="zh-CN" dirty="0" smtClean="0"/>
              <a:t>，</a:t>
            </a:r>
            <a:r>
              <a:rPr lang="zh-CN" altLang="en-US" dirty="0" smtClean="0"/>
              <a:t>如下图所示：</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树的删除</a:t>
            </a:r>
          </a:p>
        </p:txBody>
      </p:sp>
      <p:pic>
        <p:nvPicPr>
          <p:cNvPr id="5122" name="Picture 2" descr="1353861145_36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17032"/>
            <a:ext cx="5715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9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heel(1)">
                                      <p:cBhvr>
                                        <p:cTn id="12"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这里是</a:t>
            </a:r>
            <a:r>
              <a:rPr lang="en-US" altLang="zh-CN" dirty="0"/>
              <a:t>D</a:t>
            </a:r>
            <a:r>
              <a:rPr lang="zh-CN" altLang="zh-CN" dirty="0"/>
              <a:t>，并将</a:t>
            </a:r>
            <a:r>
              <a:rPr lang="en-US" altLang="zh-CN" dirty="0"/>
              <a:t>D</a:t>
            </a:r>
            <a:r>
              <a:rPr lang="zh-CN" altLang="zh-CN" dirty="0"/>
              <a:t>的左子树转为它的右子树，</a:t>
            </a:r>
            <a:r>
              <a:rPr lang="en-US" altLang="zh-CN" dirty="0"/>
              <a:t>D</a:t>
            </a:r>
            <a:r>
              <a:rPr lang="zh-CN" altLang="zh-CN" dirty="0"/>
              <a:t>代替先前</a:t>
            </a:r>
            <a:r>
              <a:rPr lang="en-US" altLang="zh-CN" dirty="0"/>
              <a:t>C</a:t>
            </a:r>
            <a:r>
              <a:rPr lang="zh-CN" altLang="zh-CN" dirty="0"/>
              <a:t>的位置，如下图：</a:t>
            </a:r>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树的删除</a:t>
            </a:r>
          </a:p>
        </p:txBody>
      </p:sp>
      <p:pic>
        <p:nvPicPr>
          <p:cNvPr id="6146" name="Picture 2" descr="1353861020_24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645024"/>
            <a:ext cx="5715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18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heel(1)">
                                      <p:cBhvr>
                                        <p:cTn id="1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在</a:t>
            </a:r>
            <a:r>
              <a:rPr lang="en-US" altLang="zh-CN" dirty="0"/>
              <a:t>D</a:t>
            </a:r>
            <a:r>
              <a:rPr lang="zh-CN" altLang="zh-CN" dirty="0"/>
              <a:t>的新右子树中，找</a:t>
            </a:r>
            <a:r>
              <a:rPr lang="en-US" altLang="zh-CN" dirty="0"/>
              <a:t>X</a:t>
            </a:r>
            <a:r>
              <a:rPr lang="zh-CN" altLang="zh-CN" dirty="0"/>
              <a:t>坐标最小的结点，这里为</a:t>
            </a:r>
            <a:r>
              <a:rPr lang="en-US" altLang="zh-CN" dirty="0"/>
              <a:t>H</a:t>
            </a:r>
            <a:r>
              <a:rPr lang="zh-CN" altLang="zh-CN" dirty="0"/>
              <a:t>，</a:t>
            </a:r>
            <a:r>
              <a:rPr lang="en-US" altLang="zh-CN" dirty="0"/>
              <a:t>H</a:t>
            </a:r>
            <a:r>
              <a:rPr lang="zh-CN" altLang="zh-CN" dirty="0"/>
              <a:t>代替</a:t>
            </a:r>
            <a:r>
              <a:rPr lang="en-US" altLang="zh-CN" dirty="0"/>
              <a:t>D</a:t>
            </a:r>
            <a:r>
              <a:rPr lang="zh-CN" altLang="zh-CN" dirty="0"/>
              <a:t>的位置，</a:t>
            </a:r>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树的删除</a:t>
            </a:r>
          </a:p>
        </p:txBody>
      </p:sp>
      <p:pic>
        <p:nvPicPr>
          <p:cNvPr id="1026" name="Picture 2" descr="1353861028_91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573016"/>
            <a:ext cx="5715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027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heel(1)">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在</a:t>
            </a:r>
            <a:r>
              <a:rPr lang="en-US" altLang="zh-CN" dirty="0"/>
              <a:t>D</a:t>
            </a:r>
            <a:r>
              <a:rPr lang="zh-CN" altLang="zh-CN" dirty="0"/>
              <a:t>的右子树中找到一个</a:t>
            </a:r>
            <a:r>
              <a:rPr lang="en-US" altLang="zh-CN" dirty="0"/>
              <a:t>Y</a:t>
            </a:r>
            <a:r>
              <a:rPr lang="zh-CN" altLang="zh-CN" dirty="0"/>
              <a:t>坐标最小的值，这里是</a:t>
            </a:r>
            <a:r>
              <a:rPr lang="en-US" altLang="zh-CN" dirty="0"/>
              <a:t>I</a:t>
            </a:r>
            <a:r>
              <a:rPr lang="zh-CN" altLang="zh-CN" dirty="0"/>
              <a:t>，将</a:t>
            </a:r>
            <a:r>
              <a:rPr lang="en-US" altLang="zh-CN" dirty="0"/>
              <a:t>I</a:t>
            </a:r>
            <a:r>
              <a:rPr lang="zh-CN" altLang="zh-CN" dirty="0"/>
              <a:t>代替原先</a:t>
            </a:r>
            <a:r>
              <a:rPr lang="en-US" altLang="zh-CN" dirty="0"/>
              <a:t>H</a:t>
            </a:r>
            <a:r>
              <a:rPr lang="zh-CN" altLang="zh-CN" dirty="0"/>
              <a:t>的位置，从而</a:t>
            </a:r>
            <a:r>
              <a:rPr lang="en-US" altLang="zh-CN" dirty="0"/>
              <a:t>A</a:t>
            </a:r>
            <a:r>
              <a:rPr lang="zh-CN" altLang="zh-CN" dirty="0"/>
              <a:t>结点从图中顺利删除，如下图所示：</a:t>
            </a:r>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树的删除</a:t>
            </a:r>
          </a:p>
        </p:txBody>
      </p:sp>
      <p:pic>
        <p:nvPicPr>
          <p:cNvPr id="2050" name="Picture 2" descr="1353860536_218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971925"/>
            <a:ext cx="5715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3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heel(1)">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439963"/>
          </a:xfrm>
        </p:spPr>
        <p:txBody>
          <a:bodyPr/>
          <a:lstStyle/>
          <a:p>
            <a:pPr>
              <a:buFont typeface="Wingdings" pitchFamily="2" charset="2"/>
              <a:buChar char="Ø"/>
            </a:pPr>
            <a:r>
              <a:rPr lang="en-US" altLang="zh-CN" dirty="0" smtClean="0"/>
              <a:t>KD</a:t>
            </a:r>
            <a:r>
              <a:rPr lang="zh-CN" altLang="en-US" dirty="0" smtClean="0"/>
              <a:t>树的应用背景</a:t>
            </a:r>
            <a:endParaRPr lang="en-US" altLang="zh-CN" dirty="0" smtClean="0"/>
          </a:p>
          <a:p>
            <a:pPr>
              <a:buFont typeface="Wingdings" pitchFamily="2" charset="2"/>
              <a:buChar char="Ø"/>
            </a:pPr>
            <a:r>
              <a:rPr lang="zh-CN" altLang="en-US" dirty="0" smtClean="0"/>
              <a:t>什么是</a:t>
            </a:r>
            <a:r>
              <a:rPr lang="en-US" altLang="zh-CN" dirty="0" smtClean="0"/>
              <a:t>KD</a:t>
            </a:r>
            <a:r>
              <a:rPr lang="zh-CN" altLang="en-US" dirty="0" smtClean="0"/>
              <a:t>树</a:t>
            </a:r>
            <a:endParaRPr lang="en-US" altLang="zh-CN" dirty="0" smtClean="0"/>
          </a:p>
          <a:p>
            <a:pPr>
              <a:buFont typeface="Wingdings" pitchFamily="2" charset="2"/>
              <a:buChar char="Ø"/>
            </a:pPr>
            <a:r>
              <a:rPr lang="en-US" altLang="zh-CN" dirty="0" smtClean="0"/>
              <a:t>KD</a:t>
            </a:r>
            <a:r>
              <a:rPr lang="zh-CN" altLang="en-US" dirty="0" smtClean="0"/>
              <a:t>树的基本操作</a:t>
            </a:r>
            <a:endParaRPr lang="en-US" altLang="zh-CN" dirty="0" smtClean="0"/>
          </a:p>
          <a:p>
            <a:pPr marL="759143" lvl="1" indent="-457200">
              <a:buFont typeface="+mj-lt"/>
              <a:buAutoNum type="alphaLcParenR"/>
            </a:pPr>
            <a:r>
              <a:rPr lang="en-US" altLang="zh-CN" dirty="0" smtClean="0"/>
              <a:t>KD</a:t>
            </a:r>
            <a:r>
              <a:rPr lang="zh-CN" altLang="en-US" dirty="0" smtClean="0"/>
              <a:t>树的构建</a:t>
            </a:r>
            <a:endParaRPr lang="en-US" altLang="zh-CN" dirty="0" smtClean="0"/>
          </a:p>
          <a:p>
            <a:pPr marL="759143" lvl="1" indent="-457200">
              <a:buFont typeface="+mj-lt"/>
              <a:buAutoNum type="alphaLcParenR"/>
            </a:pPr>
            <a:r>
              <a:rPr lang="en-US" altLang="zh-CN" dirty="0" smtClean="0"/>
              <a:t>KD</a:t>
            </a:r>
            <a:r>
              <a:rPr lang="zh-CN" altLang="en-US" dirty="0" smtClean="0"/>
              <a:t>树的插入</a:t>
            </a:r>
            <a:endParaRPr lang="en-US" altLang="zh-CN" dirty="0" smtClean="0"/>
          </a:p>
          <a:p>
            <a:pPr marL="759143" lvl="1" indent="-457200">
              <a:buFont typeface="+mj-lt"/>
              <a:buAutoNum type="alphaLcParenR"/>
            </a:pPr>
            <a:r>
              <a:rPr lang="en-US" altLang="zh-CN" dirty="0" smtClean="0"/>
              <a:t>KD</a:t>
            </a:r>
            <a:r>
              <a:rPr lang="zh-CN" altLang="en-US" dirty="0" smtClean="0"/>
              <a:t>树的删除</a:t>
            </a:r>
            <a:endParaRPr lang="en-US" altLang="zh-CN" dirty="0" smtClean="0"/>
          </a:p>
          <a:p>
            <a:pPr marL="759143" lvl="1" indent="-457200">
              <a:buFont typeface="+mj-lt"/>
              <a:buAutoNum type="alphaLcParenR"/>
            </a:pPr>
            <a:r>
              <a:rPr lang="en-US" altLang="zh-CN" dirty="0" smtClean="0"/>
              <a:t>KD</a:t>
            </a:r>
            <a:r>
              <a:rPr lang="zh-CN" altLang="en-US" dirty="0" smtClean="0"/>
              <a:t>树的最近邻搜索算法</a:t>
            </a:r>
            <a:endParaRPr lang="en-US" altLang="zh-CN" dirty="0" smtClean="0"/>
          </a:p>
          <a:p>
            <a:pPr>
              <a:buFont typeface="Wingdings" pitchFamily="2" charset="2"/>
              <a:buChar char="Ø"/>
            </a:pPr>
            <a:r>
              <a:rPr lang="zh-CN" altLang="en-US" dirty="0" smtClean="0"/>
              <a:t>总结</a:t>
            </a:r>
            <a:endParaRPr lang="zh-CN" altLang="en-US" dirty="0"/>
          </a:p>
        </p:txBody>
      </p:sp>
      <p:sp>
        <p:nvSpPr>
          <p:cNvPr id="3" name="标题 2"/>
          <p:cNvSpPr>
            <a:spLocks noGrp="1"/>
          </p:cNvSpPr>
          <p:nvPr>
            <p:ph type="title"/>
          </p:nvPr>
        </p:nvSpPr>
        <p:spPr>
          <a:xfrm>
            <a:off x="457200" y="338328"/>
            <a:ext cx="7859216" cy="498384"/>
          </a:xfrm>
        </p:spPr>
        <p:txBody>
          <a:bodyPr>
            <a:normAutofit fontScale="90000"/>
          </a:bodyPr>
          <a:lstStyle/>
          <a:p>
            <a:r>
              <a:rPr lang="en-US" altLang="zh-CN" dirty="0" smtClean="0"/>
              <a:t>KD </a:t>
            </a:r>
            <a:r>
              <a:rPr lang="zh-CN" altLang="en-US" dirty="0" smtClean="0"/>
              <a:t>树</a:t>
            </a:r>
            <a:endParaRPr lang="zh-CN" altLang="en-US" dirty="0"/>
          </a:p>
        </p:txBody>
      </p:sp>
    </p:spTree>
    <p:extLst>
      <p:ext uri="{BB962C8B-B14F-4D97-AF65-F5344CB8AC3E}">
        <p14:creationId xmlns:p14="http://schemas.microsoft.com/office/powerpoint/2010/main" val="11943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nodeType="clickEffect">
                                  <p:stCondLst>
                                    <p:cond delay="0"/>
                                  </p:stCondLst>
                                  <p:childTnLst>
                                    <p:animScale>
                                      <p:cBhvr>
                                        <p:cTn id="32" dur="2000" fill="hold"/>
                                        <p:tgtEl>
                                          <p:spTgt spid="2">
                                            <p:txEl>
                                              <p:pRg st="6" end="6"/>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1600" y="2204864"/>
            <a:ext cx="7408333" cy="3450696"/>
          </a:xfrm>
        </p:spPr>
        <p:txBody>
          <a:bodyPr/>
          <a:lstStyle/>
          <a:p>
            <a:r>
              <a:rPr lang="en-US" altLang="zh-CN" dirty="0"/>
              <a:t>k-d</a:t>
            </a:r>
            <a:r>
              <a:rPr lang="zh-CN" altLang="zh-CN" dirty="0"/>
              <a:t>树查询算法的伪代码如下所示：</a:t>
            </a:r>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a:t>
            </a:r>
            <a:r>
              <a:rPr lang="zh-CN" altLang="en-US" dirty="0" smtClean="0"/>
              <a:t>的最近邻搜索算法</a:t>
            </a:r>
            <a:endParaRPr lang="zh-CN" altLang="en-US" dirty="0"/>
          </a:p>
        </p:txBody>
      </p:sp>
    </p:spTree>
    <p:extLst>
      <p:ext uri="{BB962C8B-B14F-4D97-AF65-F5344CB8AC3E}">
        <p14:creationId xmlns:p14="http://schemas.microsoft.com/office/powerpoint/2010/main" val="240450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620688"/>
            <a:ext cx="5486400" cy="575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5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b="1" dirty="0">
                <a:latin typeface="+mn-ea"/>
              </a:rPr>
              <a:t>查询点（</a:t>
            </a:r>
            <a:r>
              <a:rPr lang="en-US" altLang="zh-CN" b="1" dirty="0">
                <a:latin typeface="+mn-ea"/>
              </a:rPr>
              <a:t>2</a:t>
            </a:r>
            <a:r>
              <a:rPr lang="zh-CN" altLang="zh-CN" b="1" dirty="0">
                <a:latin typeface="+mn-ea"/>
              </a:rPr>
              <a:t>，</a:t>
            </a:r>
            <a:r>
              <a:rPr lang="en-US" altLang="zh-CN" b="1" dirty="0">
                <a:latin typeface="+mn-ea"/>
              </a:rPr>
              <a:t>4.5</a:t>
            </a:r>
            <a:r>
              <a:rPr lang="zh-CN" altLang="zh-CN" b="1" dirty="0" smtClean="0">
                <a:latin typeface="+mn-ea"/>
              </a:rPr>
              <a:t>）</a:t>
            </a:r>
            <a:r>
              <a:rPr lang="zh-CN" altLang="en-US" b="1" dirty="0" smtClean="0">
                <a:latin typeface="+mn-ea"/>
              </a:rPr>
              <a:t>，步骤如下：</a:t>
            </a:r>
            <a:endParaRPr lang="en-US" altLang="zh-CN" b="1" dirty="0" smtClean="0">
              <a:latin typeface="+mn-ea"/>
            </a:endParaRPr>
          </a:p>
          <a:p>
            <a:pPr lvl="0"/>
            <a:r>
              <a:rPr lang="zh-CN" altLang="zh-CN" dirty="0">
                <a:latin typeface="+mn-ea"/>
              </a:rPr>
              <a:t>同样先进行二叉查找，先从 （</a:t>
            </a:r>
            <a:r>
              <a:rPr lang="en-US" altLang="zh-CN" dirty="0">
                <a:latin typeface="+mn-ea"/>
              </a:rPr>
              <a:t>7,2</a:t>
            </a:r>
            <a:r>
              <a:rPr lang="zh-CN" altLang="zh-CN" dirty="0">
                <a:latin typeface="+mn-ea"/>
              </a:rPr>
              <a:t>）查找到（</a:t>
            </a:r>
            <a:r>
              <a:rPr lang="en-US" altLang="zh-CN" dirty="0">
                <a:latin typeface="+mn-ea"/>
              </a:rPr>
              <a:t>5,4</a:t>
            </a:r>
            <a:r>
              <a:rPr lang="zh-CN" altLang="zh-CN" dirty="0">
                <a:latin typeface="+mn-ea"/>
              </a:rPr>
              <a:t>）节点，在进行查找时是由</a:t>
            </a:r>
            <a:r>
              <a:rPr lang="en-US" altLang="zh-CN" dirty="0">
                <a:latin typeface="+mn-ea"/>
              </a:rPr>
              <a:t>y = 4</a:t>
            </a:r>
            <a:r>
              <a:rPr lang="zh-CN" altLang="zh-CN" dirty="0">
                <a:latin typeface="+mn-ea"/>
              </a:rPr>
              <a:t>为分割超平面的，由于查找点为</a:t>
            </a:r>
            <a:r>
              <a:rPr lang="en-US" altLang="zh-CN" dirty="0">
                <a:latin typeface="+mn-ea"/>
              </a:rPr>
              <a:t>y</a:t>
            </a:r>
            <a:r>
              <a:rPr lang="zh-CN" altLang="zh-CN" dirty="0">
                <a:latin typeface="+mn-ea"/>
              </a:rPr>
              <a:t>值为</a:t>
            </a:r>
            <a:r>
              <a:rPr lang="en-US" altLang="zh-CN" dirty="0">
                <a:latin typeface="+mn-ea"/>
              </a:rPr>
              <a:t>4.5</a:t>
            </a:r>
            <a:r>
              <a:rPr lang="zh-CN" altLang="zh-CN" dirty="0">
                <a:latin typeface="+mn-ea"/>
              </a:rPr>
              <a:t>，因此进入右子空间查找到（</a:t>
            </a:r>
            <a:r>
              <a:rPr lang="en-US" altLang="zh-CN" dirty="0">
                <a:latin typeface="+mn-ea"/>
              </a:rPr>
              <a:t>4,7</a:t>
            </a:r>
            <a:r>
              <a:rPr lang="zh-CN" altLang="zh-CN" dirty="0">
                <a:latin typeface="+mn-ea"/>
              </a:rPr>
              <a:t>），形成搜索路径</a:t>
            </a:r>
            <a:r>
              <a:rPr lang="en-US" altLang="zh-CN" dirty="0">
                <a:latin typeface="+mn-ea"/>
              </a:rPr>
              <a:t>&lt;(7,2)</a:t>
            </a:r>
            <a:r>
              <a:rPr lang="zh-CN" altLang="zh-CN" dirty="0">
                <a:latin typeface="+mn-ea"/>
              </a:rPr>
              <a:t>，</a:t>
            </a:r>
            <a:r>
              <a:rPr lang="en-US" altLang="zh-CN" dirty="0">
                <a:latin typeface="+mn-ea"/>
              </a:rPr>
              <a:t>(5,4)</a:t>
            </a:r>
            <a:r>
              <a:rPr lang="zh-CN" altLang="zh-CN" dirty="0">
                <a:latin typeface="+mn-ea"/>
              </a:rPr>
              <a:t>，</a:t>
            </a:r>
            <a:r>
              <a:rPr lang="en-US" altLang="zh-CN" dirty="0">
                <a:latin typeface="+mn-ea"/>
              </a:rPr>
              <a:t>(4,7)&gt;</a:t>
            </a:r>
            <a:r>
              <a:rPr lang="zh-CN" altLang="zh-CN" dirty="0">
                <a:latin typeface="+mn-ea"/>
              </a:rPr>
              <a:t>，但 （</a:t>
            </a:r>
            <a:r>
              <a:rPr lang="en-US" altLang="zh-CN" dirty="0">
                <a:latin typeface="+mn-ea"/>
              </a:rPr>
              <a:t>4,7</a:t>
            </a:r>
            <a:r>
              <a:rPr lang="zh-CN" altLang="zh-CN" dirty="0">
                <a:latin typeface="+mn-ea"/>
              </a:rPr>
              <a:t>）与目标查找点的距离为</a:t>
            </a:r>
            <a:r>
              <a:rPr lang="en-US" altLang="zh-CN" dirty="0">
                <a:latin typeface="+mn-ea"/>
              </a:rPr>
              <a:t>3.202</a:t>
            </a:r>
            <a:r>
              <a:rPr lang="zh-CN" altLang="zh-CN" dirty="0">
                <a:latin typeface="+mn-ea"/>
              </a:rPr>
              <a:t>，而（</a:t>
            </a:r>
            <a:r>
              <a:rPr lang="en-US" altLang="zh-CN" dirty="0">
                <a:latin typeface="+mn-ea"/>
              </a:rPr>
              <a:t>5,4</a:t>
            </a:r>
            <a:r>
              <a:rPr lang="zh-CN" altLang="zh-CN" dirty="0">
                <a:latin typeface="+mn-ea"/>
              </a:rPr>
              <a:t>）与查找点之间的距离为</a:t>
            </a:r>
            <a:r>
              <a:rPr lang="en-US" altLang="zh-CN" dirty="0">
                <a:latin typeface="+mn-ea"/>
              </a:rPr>
              <a:t>3.041</a:t>
            </a:r>
            <a:r>
              <a:rPr lang="zh-CN" altLang="zh-CN" dirty="0">
                <a:latin typeface="+mn-ea"/>
              </a:rPr>
              <a:t>，所以（</a:t>
            </a:r>
            <a:r>
              <a:rPr lang="en-US" altLang="zh-CN" dirty="0">
                <a:latin typeface="+mn-ea"/>
              </a:rPr>
              <a:t>5,4</a:t>
            </a:r>
            <a:r>
              <a:rPr lang="zh-CN" altLang="zh-CN" dirty="0">
                <a:latin typeface="+mn-ea"/>
              </a:rPr>
              <a:t>）为查询点的最近点；</a:t>
            </a:r>
          </a:p>
          <a:p>
            <a:endParaRPr lang="zh-CN" altLang="en-US" dirty="0">
              <a:latin typeface="+mn-ea"/>
            </a:endParaRPr>
          </a:p>
        </p:txBody>
      </p:sp>
      <p:sp>
        <p:nvSpPr>
          <p:cNvPr id="3" name="标题 2"/>
          <p:cNvSpPr>
            <a:spLocks noGrp="1"/>
          </p:cNvSpPr>
          <p:nvPr>
            <p:ph type="title"/>
          </p:nvPr>
        </p:nvSpPr>
        <p:spPr/>
        <p:txBody>
          <a:bodyPr/>
          <a:lstStyle/>
          <a:p>
            <a:r>
              <a:rPr lang="en-US" altLang="zh-CN" dirty="0"/>
              <a:t>KD</a:t>
            </a:r>
            <a:r>
              <a:rPr lang="zh-CN" altLang="en-US" dirty="0"/>
              <a:t>树的最近邻搜索算法</a:t>
            </a:r>
          </a:p>
        </p:txBody>
      </p:sp>
    </p:spTree>
    <p:extLst>
      <p:ext uri="{BB962C8B-B14F-4D97-AF65-F5344CB8AC3E}">
        <p14:creationId xmlns:p14="http://schemas.microsoft.com/office/powerpoint/2010/main" val="38783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25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zh-CN" dirty="0">
                <a:latin typeface="+mn-ea"/>
              </a:rPr>
              <a:t>以（</a:t>
            </a:r>
            <a:r>
              <a:rPr lang="en-US" altLang="zh-CN" dirty="0">
                <a:latin typeface="+mn-ea"/>
              </a:rPr>
              <a:t>2</a:t>
            </a:r>
            <a:r>
              <a:rPr lang="zh-CN" altLang="zh-CN" dirty="0">
                <a:latin typeface="+mn-ea"/>
              </a:rPr>
              <a:t>，</a:t>
            </a:r>
            <a:r>
              <a:rPr lang="en-US" altLang="zh-CN" dirty="0">
                <a:latin typeface="+mn-ea"/>
              </a:rPr>
              <a:t>4.5</a:t>
            </a:r>
            <a:r>
              <a:rPr lang="zh-CN" altLang="zh-CN" dirty="0">
                <a:latin typeface="+mn-ea"/>
              </a:rPr>
              <a:t>）为圆心，以</a:t>
            </a:r>
            <a:r>
              <a:rPr lang="en-US" altLang="zh-CN" dirty="0">
                <a:latin typeface="+mn-ea"/>
              </a:rPr>
              <a:t>3.041</a:t>
            </a:r>
            <a:r>
              <a:rPr lang="zh-CN" altLang="zh-CN" dirty="0">
                <a:latin typeface="+mn-ea"/>
              </a:rPr>
              <a:t>为半径作圆，如下图所示。可见该圆和</a:t>
            </a:r>
            <a:r>
              <a:rPr lang="en-US" altLang="zh-CN" dirty="0">
                <a:latin typeface="+mn-ea"/>
              </a:rPr>
              <a:t>y = 4</a:t>
            </a:r>
            <a:r>
              <a:rPr lang="zh-CN" altLang="zh-CN" dirty="0">
                <a:latin typeface="+mn-ea"/>
              </a:rPr>
              <a:t>超平面交割，所以需要进入（</a:t>
            </a:r>
            <a:r>
              <a:rPr lang="en-US" altLang="zh-CN" dirty="0">
                <a:latin typeface="+mn-ea"/>
              </a:rPr>
              <a:t>5,4</a:t>
            </a:r>
            <a:r>
              <a:rPr lang="zh-CN" altLang="zh-CN" dirty="0">
                <a:latin typeface="+mn-ea"/>
              </a:rPr>
              <a:t>）左子空间进行查找，也就是将（</a:t>
            </a:r>
            <a:r>
              <a:rPr lang="en-US" altLang="zh-CN" dirty="0">
                <a:latin typeface="+mn-ea"/>
              </a:rPr>
              <a:t>2,3</a:t>
            </a:r>
            <a:r>
              <a:rPr lang="zh-CN" altLang="zh-CN" dirty="0">
                <a:latin typeface="+mn-ea"/>
              </a:rPr>
              <a:t>）节点加入搜索路径中得</a:t>
            </a:r>
            <a:r>
              <a:rPr lang="en-US" altLang="zh-CN" dirty="0">
                <a:latin typeface="+mn-ea"/>
              </a:rPr>
              <a:t>&lt;(7,2)</a:t>
            </a:r>
            <a:r>
              <a:rPr lang="zh-CN" altLang="zh-CN" dirty="0">
                <a:latin typeface="+mn-ea"/>
              </a:rPr>
              <a:t>，</a:t>
            </a:r>
            <a:r>
              <a:rPr lang="en-US" altLang="zh-CN" dirty="0">
                <a:latin typeface="+mn-ea"/>
              </a:rPr>
              <a:t>(2,3)&gt;</a:t>
            </a:r>
            <a:r>
              <a:rPr lang="zh-CN" altLang="zh-CN" dirty="0">
                <a:latin typeface="+mn-ea"/>
              </a:rPr>
              <a:t>；于是接着搜索至（</a:t>
            </a:r>
            <a:r>
              <a:rPr lang="en-US" altLang="zh-CN" dirty="0">
                <a:latin typeface="+mn-ea"/>
              </a:rPr>
              <a:t>2,3</a:t>
            </a:r>
            <a:r>
              <a:rPr lang="zh-CN" altLang="zh-CN" dirty="0">
                <a:latin typeface="+mn-ea"/>
              </a:rPr>
              <a:t>）叶子节点，（</a:t>
            </a:r>
            <a:r>
              <a:rPr lang="en-US" altLang="zh-CN" dirty="0">
                <a:latin typeface="+mn-ea"/>
              </a:rPr>
              <a:t>2,3</a:t>
            </a:r>
            <a:r>
              <a:rPr lang="zh-CN" altLang="zh-CN" dirty="0">
                <a:latin typeface="+mn-ea"/>
              </a:rPr>
              <a:t>）距离（</a:t>
            </a:r>
            <a:r>
              <a:rPr lang="en-US" altLang="zh-CN" dirty="0">
                <a:latin typeface="+mn-ea"/>
              </a:rPr>
              <a:t>2,4.5</a:t>
            </a:r>
            <a:r>
              <a:rPr lang="zh-CN" altLang="zh-CN" dirty="0">
                <a:latin typeface="+mn-ea"/>
              </a:rPr>
              <a:t>）比（</a:t>
            </a:r>
            <a:r>
              <a:rPr lang="en-US" altLang="zh-CN" dirty="0">
                <a:latin typeface="+mn-ea"/>
              </a:rPr>
              <a:t>5,4</a:t>
            </a:r>
            <a:r>
              <a:rPr lang="zh-CN" altLang="zh-CN" dirty="0">
                <a:latin typeface="+mn-ea"/>
              </a:rPr>
              <a:t>）要近，所以最近邻点更新为（</a:t>
            </a:r>
            <a:r>
              <a:rPr lang="en-US" altLang="zh-CN" dirty="0">
                <a:latin typeface="+mn-ea"/>
              </a:rPr>
              <a:t>2</a:t>
            </a:r>
            <a:r>
              <a:rPr lang="zh-CN" altLang="zh-CN" dirty="0">
                <a:latin typeface="+mn-ea"/>
              </a:rPr>
              <a:t>，</a:t>
            </a:r>
            <a:r>
              <a:rPr lang="en-US" altLang="zh-CN" dirty="0">
                <a:latin typeface="+mn-ea"/>
              </a:rPr>
              <a:t>3</a:t>
            </a:r>
            <a:r>
              <a:rPr lang="zh-CN" altLang="zh-CN" dirty="0">
                <a:latin typeface="+mn-ea"/>
              </a:rPr>
              <a:t>），最近距离更新为</a:t>
            </a:r>
            <a:r>
              <a:rPr lang="en-US" altLang="zh-CN" dirty="0">
                <a:latin typeface="+mn-ea"/>
              </a:rPr>
              <a:t>1.5</a:t>
            </a:r>
            <a:r>
              <a:rPr lang="zh-CN" altLang="zh-CN" dirty="0">
                <a:latin typeface="+mn-ea"/>
              </a:rPr>
              <a:t>；</a:t>
            </a:r>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树的最近邻搜索算法</a:t>
            </a:r>
          </a:p>
        </p:txBody>
      </p:sp>
    </p:spTree>
    <p:extLst>
      <p:ext uri="{BB962C8B-B14F-4D97-AF65-F5344CB8AC3E}">
        <p14:creationId xmlns:p14="http://schemas.microsoft.com/office/powerpoint/2010/main" val="1744286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lvl="0"/>
            <a:r>
              <a:rPr lang="zh-CN" altLang="zh-CN" dirty="0">
                <a:latin typeface="+mn-ea"/>
              </a:rPr>
              <a:t>回溯查找至（</a:t>
            </a:r>
            <a:r>
              <a:rPr lang="en-US" altLang="zh-CN" dirty="0">
                <a:latin typeface="+mn-ea"/>
              </a:rPr>
              <a:t>5,4</a:t>
            </a:r>
            <a:r>
              <a:rPr lang="zh-CN" altLang="zh-CN" dirty="0">
                <a:latin typeface="+mn-ea"/>
              </a:rPr>
              <a:t>），直到最后回溯到根结点（</a:t>
            </a:r>
            <a:r>
              <a:rPr lang="en-US" altLang="zh-CN" dirty="0">
                <a:latin typeface="+mn-ea"/>
              </a:rPr>
              <a:t>7,2</a:t>
            </a:r>
            <a:r>
              <a:rPr lang="zh-CN" altLang="zh-CN" dirty="0">
                <a:latin typeface="+mn-ea"/>
              </a:rPr>
              <a:t>）的时候，以（</a:t>
            </a:r>
            <a:r>
              <a:rPr lang="en-US" altLang="zh-CN" dirty="0">
                <a:latin typeface="+mn-ea"/>
              </a:rPr>
              <a:t>2,4.5</a:t>
            </a:r>
            <a:r>
              <a:rPr lang="zh-CN" altLang="zh-CN" dirty="0">
                <a:latin typeface="+mn-ea"/>
              </a:rPr>
              <a:t>）为圆心</a:t>
            </a:r>
            <a:r>
              <a:rPr lang="en-US" altLang="zh-CN" dirty="0">
                <a:latin typeface="+mn-ea"/>
              </a:rPr>
              <a:t>1.5</a:t>
            </a:r>
            <a:r>
              <a:rPr lang="zh-CN" altLang="zh-CN" dirty="0">
                <a:latin typeface="+mn-ea"/>
              </a:rPr>
              <a:t>为半径作圆，并不和</a:t>
            </a:r>
            <a:r>
              <a:rPr lang="en-US" altLang="zh-CN" dirty="0">
                <a:latin typeface="+mn-ea"/>
              </a:rPr>
              <a:t>x = 7</a:t>
            </a:r>
            <a:r>
              <a:rPr lang="zh-CN" altLang="zh-CN" dirty="0">
                <a:latin typeface="+mn-ea"/>
              </a:rPr>
              <a:t>分割超平面交割，如下图所示。至此，搜索路径回溯完，返回最近邻点（</a:t>
            </a:r>
            <a:r>
              <a:rPr lang="en-US" altLang="zh-CN" dirty="0">
                <a:latin typeface="+mn-ea"/>
              </a:rPr>
              <a:t>2,3</a:t>
            </a:r>
            <a:r>
              <a:rPr lang="zh-CN" altLang="zh-CN" dirty="0">
                <a:latin typeface="+mn-ea"/>
              </a:rPr>
              <a:t>），最近距离</a:t>
            </a:r>
            <a:r>
              <a:rPr lang="en-US" altLang="zh-CN" dirty="0">
                <a:latin typeface="+mn-ea"/>
              </a:rPr>
              <a:t>1.5</a:t>
            </a:r>
            <a:r>
              <a:rPr lang="zh-CN" altLang="zh-CN" dirty="0">
                <a:latin typeface="+mn-ea"/>
              </a:rPr>
              <a:t>。</a:t>
            </a:r>
          </a:p>
          <a:p>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树的最近邻搜索算法</a:t>
            </a:r>
          </a:p>
        </p:txBody>
      </p:sp>
    </p:spTree>
    <p:extLst>
      <p:ext uri="{BB962C8B-B14F-4D97-AF65-F5344CB8AC3E}">
        <p14:creationId xmlns:p14="http://schemas.microsoft.com/office/powerpoint/2010/main" val="134126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SIFT</a:t>
            </a:r>
            <a:r>
              <a:rPr lang="zh-CN" altLang="zh-CN" dirty="0"/>
              <a:t>算法中做特征点匹配的时候就会利用到</a:t>
            </a:r>
            <a:r>
              <a:rPr lang="en-US" altLang="zh-CN" dirty="0"/>
              <a:t>k-d</a:t>
            </a:r>
            <a:r>
              <a:rPr lang="zh-CN" altLang="zh-CN" dirty="0"/>
              <a:t>树。而特征点匹配实际上就是一个通过距离函数在高维矢量之间进行相似性检索的问题。针对如何快速而准确地找到查询点的近邻，现在提出了很多高维空间索引结构和近似查询的算法，</a:t>
            </a:r>
            <a:r>
              <a:rPr lang="en-US" altLang="zh-CN" dirty="0"/>
              <a:t>k-d</a:t>
            </a:r>
            <a:r>
              <a:rPr lang="zh-CN" altLang="zh-CN" dirty="0"/>
              <a:t>树就是其中一种。</a:t>
            </a:r>
          </a:p>
          <a:p>
            <a:endParaRPr lang="zh-CN" altLang="en-US" dirty="0"/>
          </a:p>
        </p:txBody>
      </p:sp>
      <p:sp>
        <p:nvSpPr>
          <p:cNvPr id="3" name="标题 2"/>
          <p:cNvSpPr>
            <a:spLocks noGrp="1"/>
          </p:cNvSpPr>
          <p:nvPr>
            <p:ph type="title"/>
          </p:nvPr>
        </p:nvSpPr>
        <p:spPr/>
        <p:txBody>
          <a:bodyPr/>
          <a:lstStyle/>
          <a:p>
            <a:r>
              <a:rPr lang="zh-CN" altLang="en-US" dirty="0" smtClean="0"/>
              <a:t>背景</a:t>
            </a:r>
            <a:endParaRPr lang="zh-CN" altLang="en-US" dirty="0"/>
          </a:p>
        </p:txBody>
      </p:sp>
    </p:spTree>
    <p:extLst>
      <p:ext uri="{BB962C8B-B14F-4D97-AF65-F5344CB8AC3E}">
        <p14:creationId xmlns:p14="http://schemas.microsoft.com/office/powerpoint/2010/main" val="239422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KD</a:t>
            </a:r>
            <a:r>
              <a:rPr lang="zh-CN" altLang="en-US" dirty="0"/>
              <a:t>树的最近邻搜索算法</a:t>
            </a:r>
          </a:p>
        </p:txBody>
      </p:sp>
      <p:pic>
        <p:nvPicPr>
          <p:cNvPr id="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204864"/>
            <a:ext cx="447675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71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439963"/>
          </a:xfrm>
        </p:spPr>
        <p:txBody>
          <a:bodyPr/>
          <a:lstStyle/>
          <a:p>
            <a:pPr>
              <a:buFont typeface="Wingdings" pitchFamily="2" charset="2"/>
              <a:buChar char="Ø"/>
            </a:pPr>
            <a:r>
              <a:rPr lang="en-US" altLang="zh-CN" dirty="0" smtClean="0"/>
              <a:t>KD</a:t>
            </a:r>
            <a:r>
              <a:rPr lang="zh-CN" altLang="en-US" dirty="0" smtClean="0"/>
              <a:t>树的应用背景</a:t>
            </a:r>
            <a:endParaRPr lang="en-US" altLang="zh-CN" dirty="0" smtClean="0"/>
          </a:p>
          <a:p>
            <a:pPr>
              <a:buFont typeface="Wingdings" pitchFamily="2" charset="2"/>
              <a:buChar char="Ø"/>
            </a:pPr>
            <a:r>
              <a:rPr lang="zh-CN" altLang="en-US" dirty="0" smtClean="0"/>
              <a:t>什么是</a:t>
            </a:r>
            <a:r>
              <a:rPr lang="en-US" altLang="zh-CN" dirty="0" smtClean="0"/>
              <a:t>KD</a:t>
            </a:r>
            <a:r>
              <a:rPr lang="zh-CN" altLang="en-US" dirty="0" smtClean="0"/>
              <a:t>树</a:t>
            </a:r>
            <a:endParaRPr lang="en-US" altLang="zh-CN" dirty="0" smtClean="0"/>
          </a:p>
          <a:p>
            <a:pPr>
              <a:buFont typeface="Wingdings" pitchFamily="2" charset="2"/>
              <a:buChar char="Ø"/>
            </a:pPr>
            <a:r>
              <a:rPr lang="en-US" altLang="zh-CN" dirty="0" smtClean="0"/>
              <a:t>KD</a:t>
            </a:r>
            <a:r>
              <a:rPr lang="zh-CN" altLang="en-US" dirty="0" smtClean="0"/>
              <a:t>树的基本操作</a:t>
            </a:r>
            <a:endParaRPr lang="en-US" altLang="zh-CN" dirty="0" smtClean="0"/>
          </a:p>
          <a:p>
            <a:pPr marL="759143" lvl="1" indent="-457200">
              <a:buFont typeface="+mj-lt"/>
              <a:buAutoNum type="alphaLcParenR"/>
            </a:pPr>
            <a:r>
              <a:rPr lang="en-US" altLang="zh-CN" dirty="0" smtClean="0"/>
              <a:t>KD</a:t>
            </a:r>
            <a:r>
              <a:rPr lang="zh-CN" altLang="en-US" dirty="0" smtClean="0"/>
              <a:t>树的构建</a:t>
            </a:r>
            <a:endParaRPr lang="en-US" altLang="zh-CN" dirty="0" smtClean="0"/>
          </a:p>
          <a:p>
            <a:pPr marL="759143" lvl="1" indent="-457200">
              <a:buFont typeface="+mj-lt"/>
              <a:buAutoNum type="alphaLcParenR"/>
            </a:pPr>
            <a:r>
              <a:rPr lang="en-US" altLang="zh-CN" dirty="0" smtClean="0"/>
              <a:t>KD</a:t>
            </a:r>
            <a:r>
              <a:rPr lang="zh-CN" altLang="en-US" dirty="0" smtClean="0"/>
              <a:t>树的插入</a:t>
            </a:r>
            <a:endParaRPr lang="en-US" altLang="zh-CN" dirty="0" smtClean="0"/>
          </a:p>
          <a:p>
            <a:pPr marL="759143" lvl="1" indent="-457200">
              <a:buFont typeface="+mj-lt"/>
              <a:buAutoNum type="alphaLcParenR"/>
            </a:pPr>
            <a:r>
              <a:rPr lang="en-US" altLang="zh-CN" dirty="0" smtClean="0"/>
              <a:t>KD</a:t>
            </a:r>
            <a:r>
              <a:rPr lang="zh-CN" altLang="en-US" dirty="0" smtClean="0"/>
              <a:t>树的删除</a:t>
            </a:r>
            <a:endParaRPr lang="en-US" altLang="zh-CN" dirty="0" smtClean="0"/>
          </a:p>
          <a:p>
            <a:pPr marL="759143" lvl="1" indent="-457200">
              <a:buFont typeface="+mj-lt"/>
              <a:buAutoNum type="alphaLcParenR"/>
            </a:pPr>
            <a:r>
              <a:rPr lang="en-US" altLang="zh-CN" dirty="0" smtClean="0"/>
              <a:t>KD</a:t>
            </a:r>
            <a:r>
              <a:rPr lang="zh-CN" altLang="en-US" dirty="0" smtClean="0"/>
              <a:t>树的最近邻搜索算法</a:t>
            </a:r>
            <a:endParaRPr lang="en-US" altLang="zh-CN" dirty="0" smtClean="0"/>
          </a:p>
          <a:p>
            <a:pPr>
              <a:buFont typeface="Wingdings" pitchFamily="2" charset="2"/>
              <a:buChar char="Ø"/>
            </a:pPr>
            <a:r>
              <a:rPr lang="zh-CN" altLang="en-US" dirty="0" smtClean="0"/>
              <a:t>总结</a:t>
            </a:r>
            <a:endParaRPr lang="zh-CN" altLang="en-US" dirty="0"/>
          </a:p>
        </p:txBody>
      </p:sp>
      <p:sp>
        <p:nvSpPr>
          <p:cNvPr id="3" name="标题 2"/>
          <p:cNvSpPr>
            <a:spLocks noGrp="1"/>
          </p:cNvSpPr>
          <p:nvPr>
            <p:ph type="title"/>
          </p:nvPr>
        </p:nvSpPr>
        <p:spPr>
          <a:xfrm>
            <a:off x="457200" y="338328"/>
            <a:ext cx="7859216" cy="498384"/>
          </a:xfrm>
        </p:spPr>
        <p:txBody>
          <a:bodyPr>
            <a:normAutofit fontScale="90000"/>
          </a:bodyPr>
          <a:lstStyle/>
          <a:p>
            <a:r>
              <a:rPr lang="en-US" altLang="zh-CN" dirty="0" smtClean="0"/>
              <a:t>KD </a:t>
            </a:r>
            <a:r>
              <a:rPr lang="zh-CN" altLang="en-US" dirty="0" smtClean="0"/>
              <a:t>树</a:t>
            </a:r>
            <a:endParaRPr lang="zh-CN" altLang="en-US" dirty="0"/>
          </a:p>
        </p:txBody>
      </p:sp>
    </p:spTree>
    <p:extLst>
      <p:ext uri="{BB962C8B-B14F-4D97-AF65-F5344CB8AC3E}">
        <p14:creationId xmlns:p14="http://schemas.microsoft.com/office/powerpoint/2010/main" val="11943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nodeType="clickEffect">
                                  <p:stCondLst>
                                    <p:cond delay="0"/>
                                  </p:stCondLst>
                                  <p:childTnLst>
                                    <p:animScale>
                                      <p:cBhvr>
                                        <p:cTn id="32" dur="2000" fill="hold"/>
                                        <p:tgtEl>
                                          <p:spTgt spid="2">
                                            <p:txEl>
                                              <p:pRg st="7" end="7"/>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ct val="50000"/>
              </a:spcBef>
            </a:pPr>
            <a:r>
              <a:rPr lang="zh-CN" altLang="en-US" dirty="0" smtClean="0">
                <a:solidFill>
                  <a:schemeClr val="tx2">
                    <a:lumMod val="75000"/>
                  </a:schemeClr>
                </a:solidFill>
                <a:latin typeface="华文楷体" pitchFamily="2" charset="-122"/>
                <a:ea typeface="华文楷体" pitchFamily="2" charset="-122"/>
              </a:rPr>
              <a:t>优点</a:t>
            </a:r>
            <a:r>
              <a:rPr lang="zh-CN" altLang="en-US" dirty="0" smtClean="0">
                <a:solidFill>
                  <a:srgbClr val="170CA4"/>
                </a:solidFill>
                <a:latin typeface="华文楷体" pitchFamily="2" charset="-122"/>
                <a:ea typeface="华文楷体" pitchFamily="2" charset="-122"/>
              </a:rPr>
              <a:t>：</a:t>
            </a:r>
            <a:endParaRPr lang="en-US" altLang="zh-CN" dirty="0">
              <a:solidFill>
                <a:srgbClr val="170CA4"/>
              </a:solidFill>
              <a:latin typeface="华文楷体" pitchFamily="2" charset="-122"/>
              <a:ea typeface="华文楷体" pitchFamily="2" charset="-122"/>
            </a:endParaRPr>
          </a:p>
          <a:p>
            <a:pPr>
              <a:spcBef>
                <a:spcPct val="50000"/>
              </a:spcBef>
            </a:pPr>
            <a:r>
              <a:rPr lang="en-US" altLang="zh-CN" dirty="0" err="1">
                <a:latin typeface="华文楷体" pitchFamily="2" charset="-122"/>
                <a:ea typeface="华文楷体" pitchFamily="2" charset="-122"/>
              </a:rPr>
              <a:t>Kd</a:t>
            </a:r>
            <a:r>
              <a:rPr lang="zh-CN" altLang="en-US" dirty="0">
                <a:latin typeface="华文楷体" pitchFamily="2" charset="-122"/>
                <a:ea typeface="华文楷体" pitchFamily="2" charset="-122"/>
              </a:rPr>
              <a:t>树适用</a:t>
            </a:r>
            <a:r>
              <a:rPr lang="zh-CN" altLang="en-US" dirty="0">
                <a:solidFill>
                  <a:schemeClr val="tx2">
                    <a:lumMod val="75000"/>
                  </a:schemeClr>
                </a:solidFill>
                <a:latin typeface="华文楷体" pitchFamily="2" charset="-122"/>
                <a:ea typeface="华文楷体" pitchFamily="2" charset="-122"/>
              </a:rPr>
              <a:t>于多维空间关键数据</a:t>
            </a:r>
            <a:r>
              <a:rPr lang="zh-CN" altLang="en-US" dirty="0">
                <a:latin typeface="华文楷体" pitchFamily="2" charset="-122"/>
                <a:ea typeface="华文楷体" pitchFamily="2" charset="-122"/>
              </a:rPr>
              <a:t>的搜索。如最近邻搜索和范围搜索。</a:t>
            </a:r>
            <a:endParaRPr lang="en-US" altLang="zh-CN" dirty="0">
              <a:latin typeface="华文楷体" pitchFamily="2" charset="-122"/>
              <a:ea typeface="华文楷体" pitchFamily="2" charset="-122"/>
            </a:endParaRPr>
          </a:p>
          <a:p>
            <a:endParaRPr lang="zh-CN" altLang="en-US" dirty="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24819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ct val="50000"/>
              </a:spcBef>
            </a:pPr>
            <a:r>
              <a:rPr lang="zh-CN" altLang="en-US" dirty="0" smtClean="0">
                <a:solidFill>
                  <a:schemeClr val="tx2">
                    <a:lumMod val="75000"/>
                  </a:schemeClr>
                </a:solidFill>
                <a:latin typeface="华文楷体" pitchFamily="2" charset="-122"/>
                <a:ea typeface="华文楷体" pitchFamily="2" charset="-122"/>
              </a:rPr>
              <a:t>缺点：</a:t>
            </a:r>
            <a:endParaRPr lang="en-US" altLang="zh-CN" dirty="0">
              <a:solidFill>
                <a:schemeClr val="tx2">
                  <a:lumMod val="75000"/>
                </a:schemeClr>
              </a:solidFill>
              <a:latin typeface="华文楷体" pitchFamily="2" charset="-122"/>
              <a:ea typeface="华文楷体" pitchFamily="2" charset="-122"/>
            </a:endParaRPr>
          </a:p>
          <a:p>
            <a:pPr>
              <a:spcBef>
                <a:spcPct val="50000"/>
              </a:spcBef>
            </a:pPr>
            <a:r>
              <a:rPr lang="en-US" altLang="zh-CN" dirty="0">
                <a:solidFill>
                  <a:schemeClr val="tx2">
                    <a:lumMod val="75000"/>
                  </a:schemeClr>
                </a:solidFill>
                <a:latin typeface="华文楷体" pitchFamily="2" charset="-122"/>
                <a:ea typeface="华文楷体" pitchFamily="2" charset="-122"/>
              </a:rPr>
              <a:t>1</a:t>
            </a:r>
            <a:r>
              <a:rPr lang="zh-CN" altLang="en-US" dirty="0">
                <a:solidFill>
                  <a:schemeClr val="tx2">
                    <a:lumMod val="75000"/>
                  </a:schemeClr>
                </a:solidFill>
                <a:latin typeface="华文楷体" pitchFamily="2" charset="-122"/>
                <a:ea typeface="华文楷体" pitchFamily="2" charset="-122"/>
              </a:rPr>
              <a:t>）在最近邻搜索中，由于有大量的回溯，效率较低。</a:t>
            </a:r>
            <a:r>
              <a:rPr lang="en-US" altLang="zh-CN" dirty="0">
                <a:solidFill>
                  <a:schemeClr val="tx2">
                    <a:lumMod val="75000"/>
                  </a:schemeClr>
                </a:solidFill>
                <a:latin typeface="华文楷体" pitchFamily="2" charset="-122"/>
                <a:ea typeface="华文楷体" pitchFamily="2" charset="-122"/>
              </a:rPr>
              <a:t> </a:t>
            </a:r>
          </a:p>
          <a:p>
            <a:pPr>
              <a:spcBef>
                <a:spcPct val="50000"/>
              </a:spcBef>
            </a:pPr>
            <a:r>
              <a:rPr lang="en-US" altLang="zh-CN" dirty="0">
                <a:solidFill>
                  <a:schemeClr val="tx2">
                    <a:lumMod val="75000"/>
                  </a:schemeClr>
                </a:solidFill>
                <a:latin typeface="华文楷体" pitchFamily="2" charset="-122"/>
                <a:ea typeface="华文楷体" pitchFamily="2" charset="-122"/>
              </a:rPr>
              <a:t>2</a:t>
            </a:r>
            <a:r>
              <a:rPr lang="zh-CN" altLang="en-US" dirty="0">
                <a:solidFill>
                  <a:schemeClr val="tx2">
                    <a:lumMod val="75000"/>
                  </a:schemeClr>
                </a:solidFill>
                <a:latin typeface="华文楷体" pitchFamily="2" charset="-122"/>
                <a:ea typeface="华文楷体" pitchFamily="2" charset="-122"/>
              </a:rPr>
              <a:t>）删除操作比较复杂，代价较高。</a:t>
            </a:r>
            <a:endParaRPr lang="en-US" altLang="zh-CN" dirty="0">
              <a:solidFill>
                <a:schemeClr val="tx2">
                  <a:lumMod val="75000"/>
                </a:schemeClr>
              </a:solidFill>
              <a:latin typeface="华文楷体" pitchFamily="2" charset="-122"/>
              <a:ea typeface="华文楷体" pitchFamily="2" charset="-122"/>
            </a:endParaRPr>
          </a:p>
          <a:p>
            <a:pPr>
              <a:spcBef>
                <a:spcPct val="50000"/>
              </a:spcBef>
            </a:pPr>
            <a:r>
              <a:rPr lang="en-US" altLang="zh-CN" dirty="0">
                <a:solidFill>
                  <a:schemeClr val="tx2">
                    <a:lumMod val="75000"/>
                  </a:schemeClr>
                </a:solidFill>
                <a:latin typeface="华文楷体" pitchFamily="2" charset="-122"/>
                <a:ea typeface="华文楷体" pitchFamily="2" charset="-122"/>
              </a:rPr>
              <a:t>3</a:t>
            </a:r>
            <a:r>
              <a:rPr lang="zh-CN" altLang="en-US" dirty="0">
                <a:solidFill>
                  <a:schemeClr val="tx2">
                    <a:lumMod val="75000"/>
                  </a:schemeClr>
                </a:solidFill>
                <a:latin typeface="华文楷体" pitchFamily="2" charset="-122"/>
                <a:ea typeface="华文楷体" pitchFamily="2" charset="-122"/>
              </a:rPr>
              <a:t>）应用不太广泛</a:t>
            </a:r>
            <a:endParaRPr lang="en-US" altLang="zh-CN" dirty="0">
              <a:solidFill>
                <a:schemeClr val="tx2">
                  <a:lumMod val="75000"/>
                </a:schemeClr>
              </a:solidFill>
              <a:latin typeface="华文楷体" pitchFamily="2" charset="-122"/>
              <a:ea typeface="华文楷体" pitchFamily="2" charset="-122"/>
            </a:endParaRPr>
          </a:p>
          <a:p>
            <a:endParaRPr lang="zh-CN" altLang="en-US" dirty="0"/>
          </a:p>
        </p:txBody>
      </p:sp>
      <p:sp>
        <p:nvSpPr>
          <p:cNvPr id="3" name="标题 2"/>
          <p:cNvSpPr>
            <a:spLocks noGrp="1"/>
          </p:cNvSpPr>
          <p:nvPr>
            <p:ph type="title"/>
          </p:nvPr>
        </p:nvSpPr>
        <p:spPr/>
        <p:txBody>
          <a:bodyPr/>
          <a:lstStyle/>
          <a:p>
            <a:r>
              <a:rPr lang="zh-CN" altLang="en-US" dirty="0" smtClean="0"/>
              <a:t>总结</a:t>
            </a:r>
            <a:endParaRPr lang="zh-CN" altLang="en-US" dirty="0"/>
          </a:p>
        </p:txBody>
      </p:sp>
    </p:spTree>
    <p:extLst>
      <p:ext uri="{BB962C8B-B14F-4D97-AF65-F5344CB8AC3E}">
        <p14:creationId xmlns:p14="http://schemas.microsoft.com/office/powerpoint/2010/main" val="28979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7544" y="2780928"/>
            <a:ext cx="8229600" cy="1252728"/>
          </a:xfrm>
        </p:spPr>
        <p:txBody>
          <a:bodyPr/>
          <a:lstStyle/>
          <a:p>
            <a:r>
              <a:rPr lang="zh-CN" altLang="en-US" dirty="0" smtClean="0">
                <a:solidFill>
                  <a:schemeClr val="tx1"/>
                </a:solidFill>
              </a:rPr>
              <a:t>谢谢！</a:t>
            </a:r>
            <a:endParaRPr lang="zh-CN" altLang="en-US" dirty="0">
              <a:solidFill>
                <a:schemeClr val="tx1"/>
              </a:solidFill>
            </a:endParaRPr>
          </a:p>
        </p:txBody>
      </p:sp>
    </p:spTree>
    <p:extLst>
      <p:ext uri="{BB962C8B-B14F-4D97-AF65-F5344CB8AC3E}">
        <p14:creationId xmlns:p14="http://schemas.microsoft.com/office/powerpoint/2010/main" val="3712806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439963"/>
          </a:xfrm>
        </p:spPr>
        <p:txBody>
          <a:bodyPr/>
          <a:lstStyle/>
          <a:p>
            <a:pPr>
              <a:buFont typeface="Wingdings" pitchFamily="2" charset="2"/>
              <a:buChar char="Ø"/>
            </a:pPr>
            <a:r>
              <a:rPr lang="en-US" altLang="zh-CN" dirty="0" smtClean="0"/>
              <a:t>KD</a:t>
            </a:r>
            <a:r>
              <a:rPr lang="zh-CN" altLang="en-US" dirty="0" smtClean="0"/>
              <a:t>树的应用背景</a:t>
            </a:r>
            <a:endParaRPr lang="en-US" altLang="zh-CN" dirty="0" smtClean="0"/>
          </a:p>
          <a:p>
            <a:pPr>
              <a:buFont typeface="Wingdings" pitchFamily="2" charset="2"/>
              <a:buChar char="Ø"/>
            </a:pPr>
            <a:r>
              <a:rPr lang="zh-CN" altLang="en-US" dirty="0" smtClean="0"/>
              <a:t>什么是</a:t>
            </a:r>
            <a:r>
              <a:rPr lang="en-US" altLang="zh-CN" dirty="0" smtClean="0"/>
              <a:t>KD</a:t>
            </a:r>
            <a:r>
              <a:rPr lang="zh-CN" altLang="en-US" dirty="0" smtClean="0"/>
              <a:t>树</a:t>
            </a:r>
            <a:endParaRPr lang="en-US" altLang="zh-CN" dirty="0" smtClean="0"/>
          </a:p>
          <a:p>
            <a:pPr>
              <a:buFont typeface="Wingdings" pitchFamily="2" charset="2"/>
              <a:buChar char="Ø"/>
            </a:pPr>
            <a:r>
              <a:rPr lang="en-US" altLang="zh-CN" dirty="0" smtClean="0"/>
              <a:t>KD</a:t>
            </a:r>
            <a:r>
              <a:rPr lang="zh-CN" altLang="en-US" dirty="0" smtClean="0"/>
              <a:t>树的基本操作</a:t>
            </a:r>
            <a:endParaRPr lang="en-US" altLang="zh-CN" dirty="0" smtClean="0"/>
          </a:p>
          <a:p>
            <a:pPr marL="759143" lvl="1" indent="-457200">
              <a:buFont typeface="+mj-lt"/>
              <a:buAutoNum type="alphaLcParenR"/>
            </a:pPr>
            <a:r>
              <a:rPr lang="en-US" altLang="zh-CN" dirty="0" smtClean="0"/>
              <a:t>KD</a:t>
            </a:r>
            <a:r>
              <a:rPr lang="zh-CN" altLang="en-US" dirty="0" smtClean="0"/>
              <a:t>树的构建</a:t>
            </a:r>
            <a:endParaRPr lang="en-US" altLang="zh-CN" dirty="0" smtClean="0"/>
          </a:p>
          <a:p>
            <a:pPr marL="759143" lvl="1" indent="-457200">
              <a:buFont typeface="+mj-lt"/>
              <a:buAutoNum type="alphaLcParenR"/>
            </a:pPr>
            <a:r>
              <a:rPr lang="en-US" altLang="zh-CN" dirty="0" smtClean="0"/>
              <a:t>KD</a:t>
            </a:r>
            <a:r>
              <a:rPr lang="zh-CN" altLang="en-US" dirty="0" smtClean="0"/>
              <a:t>树的插入</a:t>
            </a:r>
            <a:endParaRPr lang="en-US" altLang="zh-CN" dirty="0" smtClean="0"/>
          </a:p>
          <a:p>
            <a:pPr marL="759143" lvl="1" indent="-457200">
              <a:buFont typeface="+mj-lt"/>
              <a:buAutoNum type="alphaLcParenR"/>
            </a:pPr>
            <a:r>
              <a:rPr lang="en-US" altLang="zh-CN" dirty="0" smtClean="0"/>
              <a:t>KD</a:t>
            </a:r>
            <a:r>
              <a:rPr lang="zh-CN" altLang="en-US" dirty="0" smtClean="0"/>
              <a:t>树的删除</a:t>
            </a:r>
            <a:endParaRPr lang="en-US" altLang="zh-CN" dirty="0" smtClean="0"/>
          </a:p>
          <a:p>
            <a:pPr marL="759143" lvl="1" indent="-457200">
              <a:buFont typeface="+mj-lt"/>
              <a:buAutoNum type="alphaLcParenR"/>
            </a:pPr>
            <a:r>
              <a:rPr lang="en-US" altLang="zh-CN" dirty="0" smtClean="0"/>
              <a:t>KD</a:t>
            </a:r>
            <a:r>
              <a:rPr lang="zh-CN" altLang="en-US" dirty="0" smtClean="0"/>
              <a:t>树的最近邻搜索算法</a:t>
            </a:r>
            <a:endParaRPr lang="en-US" altLang="zh-CN" dirty="0" smtClean="0"/>
          </a:p>
          <a:p>
            <a:pPr>
              <a:buFont typeface="Wingdings" pitchFamily="2" charset="2"/>
              <a:buChar char="Ø"/>
            </a:pPr>
            <a:r>
              <a:rPr lang="zh-CN" altLang="en-US" dirty="0" smtClean="0"/>
              <a:t>总结</a:t>
            </a:r>
            <a:endParaRPr lang="zh-CN" altLang="en-US" dirty="0"/>
          </a:p>
        </p:txBody>
      </p:sp>
      <p:sp>
        <p:nvSpPr>
          <p:cNvPr id="3" name="标题 2"/>
          <p:cNvSpPr>
            <a:spLocks noGrp="1"/>
          </p:cNvSpPr>
          <p:nvPr>
            <p:ph type="title"/>
          </p:nvPr>
        </p:nvSpPr>
        <p:spPr>
          <a:xfrm>
            <a:off x="457200" y="338328"/>
            <a:ext cx="7859216" cy="498384"/>
          </a:xfrm>
        </p:spPr>
        <p:txBody>
          <a:bodyPr>
            <a:normAutofit fontScale="90000"/>
          </a:bodyPr>
          <a:lstStyle/>
          <a:p>
            <a:r>
              <a:rPr lang="en-US" altLang="zh-CN" dirty="0" smtClean="0"/>
              <a:t>KD </a:t>
            </a:r>
            <a:r>
              <a:rPr lang="zh-CN" altLang="en-US" dirty="0" smtClean="0"/>
              <a:t>树</a:t>
            </a:r>
            <a:endParaRPr lang="zh-CN" altLang="en-US" dirty="0"/>
          </a:p>
        </p:txBody>
      </p:sp>
    </p:spTree>
    <p:extLst>
      <p:ext uri="{BB962C8B-B14F-4D97-AF65-F5344CB8AC3E}">
        <p14:creationId xmlns:p14="http://schemas.microsoft.com/office/powerpoint/2010/main" val="11943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nodeType="clickEffect">
                                  <p:stCondLst>
                                    <p:cond delay="0"/>
                                  </p:stCondLst>
                                  <p:childTnLst>
                                    <p:animScale>
                                      <p:cBhvr>
                                        <p:cTn id="32" dur="2000" fill="hold"/>
                                        <p:tgtEl>
                                          <p:spTgt spid="2">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Kd</a:t>
            </a:r>
            <a:r>
              <a:rPr lang="en-US" altLang="zh-CN" dirty="0"/>
              <a:t>-</a:t>
            </a:r>
            <a:r>
              <a:rPr lang="zh-CN" altLang="zh-CN" dirty="0"/>
              <a:t>树</a:t>
            </a:r>
            <a:r>
              <a:rPr lang="zh-CN" altLang="zh-CN" dirty="0" smtClean="0"/>
              <a:t>是对数</a:t>
            </a:r>
            <a:r>
              <a:rPr lang="zh-CN" altLang="zh-CN" dirty="0"/>
              <a:t>据点在</a:t>
            </a:r>
            <a:r>
              <a:rPr lang="en-US" altLang="zh-CN" dirty="0"/>
              <a:t>k</a:t>
            </a:r>
            <a:r>
              <a:rPr lang="zh-CN" altLang="zh-CN" dirty="0"/>
              <a:t>维空间（如二维</a:t>
            </a:r>
            <a:r>
              <a:rPr lang="en-US" altLang="zh-CN" dirty="0"/>
              <a:t>(x</a:t>
            </a:r>
            <a:r>
              <a:rPr lang="zh-CN" altLang="zh-CN" dirty="0"/>
              <a:t>，</a:t>
            </a:r>
            <a:r>
              <a:rPr lang="en-US" altLang="zh-CN" dirty="0"/>
              <a:t>y)</a:t>
            </a:r>
            <a:r>
              <a:rPr lang="zh-CN" altLang="zh-CN" dirty="0"/>
              <a:t>，三维</a:t>
            </a:r>
            <a:r>
              <a:rPr lang="en-US" altLang="zh-CN" dirty="0"/>
              <a:t>(x</a:t>
            </a:r>
            <a:r>
              <a:rPr lang="zh-CN" altLang="zh-CN" dirty="0"/>
              <a:t>，</a:t>
            </a:r>
            <a:r>
              <a:rPr lang="en-US" altLang="zh-CN" dirty="0"/>
              <a:t>y</a:t>
            </a:r>
            <a:r>
              <a:rPr lang="zh-CN" altLang="zh-CN" dirty="0"/>
              <a:t>，</a:t>
            </a:r>
            <a:r>
              <a:rPr lang="en-US" altLang="zh-CN" dirty="0"/>
              <a:t>z)</a:t>
            </a:r>
            <a:r>
              <a:rPr lang="zh-CN" altLang="zh-CN" dirty="0"/>
              <a:t>，</a:t>
            </a:r>
            <a:r>
              <a:rPr lang="en-US" altLang="zh-CN" dirty="0"/>
              <a:t>k</a:t>
            </a:r>
            <a:r>
              <a:rPr lang="zh-CN" altLang="zh-CN" dirty="0"/>
              <a:t>维</a:t>
            </a:r>
            <a:r>
              <a:rPr lang="en-US" altLang="zh-CN" dirty="0"/>
              <a:t>(x1</a:t>
            </a:r>
            <a:r>
              <a:rPr lang="zh-CN" altLang="zh-CN" dirty="0"/>
              <a:t>，</a:t>
            </a:r>
            <a:r>
              <a:rPr lang="en-US" altLang="zh-CN" dirty="0"/>
              <a:t>y</a:t>
            </a:r>
            <a:r>
              <a:rPr lang="zh-CN" altLang="zh-CN" dirty="0"/>
              <a:t>，</a:t>
            </a:r>
            <a:r>
              <a:rPr lang="en-US" altLang="zh-CN" dirty="0"/>
              <a:t>z..)</a:t>
            </a:r>
            <a:r>
              <a:rPr lang="zh-CN" altLang="zh-CN" dirty="0"/>
              <a:t>）中划分的一种数据结构，主要应用于多维空间关键数据的搜索（如：范围搜索和最近邻搜索）。本质上说，</a:t>
            </a:r>
            <a:r>
              <a:rPr lang="en-US" altLang="zh-CN" dirty="0" err="1"/>
              <a:t>Kd</a:t>
            </a:r>
            <a:r>
              <a:rPr lang="en-US" altLang="zh-CN" dirty="0"/>
              <a:t>-</a:t>
            </a:r>
            <a:r>
              <a:rPr lang="zh-CN" altLang="zh-CN" dirty="0"/>
              <a:t>树就是一种平衡二叉树。</a:t>
            </a:r>
          </a:p>
          <a:p>
            <a:endParaRPr lang="zh-CN" altLang="en-US" dirty="0"/>
          </a:p>
        </p:txBody>
      </p:sp>
      <p:sp>
        <p:nvSpPr>
          <p:cNvPr id="3" name="标题 2"/>
          <p:cNvSpPr>
            <a:spLocks noGrp="1"/>
          </p:cNvSpPr>
          <p:nvPr>
            <p:ph type="title"/>
          </p:nvPr>
        </p:nvSpPr>
        <p:spPr/>
        <p:txBody>
          <a:bodyPr/>
          <a:lstStyle/>
          <a:p>
            <a:r>
              <a:rPr lang="en-US" altLang="zh-CN" dirty="0" smtClean="0"/>
              <a:t>KD</a:t>
            </a:r>
            <a:r>
              <a:rPr lang="zh-CN" altLang="en-US" dirty="0" smtClean="0"/>
              <a:t>树的定义</a:t>
            </a:r>
            <a:endParaRPr lang="zh-CN" altLang="en-US" dirty="0"/>
          </a:p>
        </p:txBody>
      </p:sp>
    </p:spTree>
    <p:extLst>
      <p:ext uri="{BB962C8B-B14F-4D97-AF65-F5344CB8AC3E}">
        <p14:creationId xmlns:p14="http://schemas.microsoft.com/office/powerpoint/2010/main" val="24068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比如</a:t>
            </a:r>
            <a:r>
              <a:rPr lang="en-US" altLang="zh-CN" dirty="0" err="1" smtClean="0"/>
              <a:t>kd</a:t>
            </a:r>
            <a:r>
              <a:rPr lang="zh-CN" altLang="zh-CN" dirty="0"/>
              <a:t>树按照一定的划分规则把这个三维空间划分了多个空间，如下图所示：</a:t>
            </a:r>
            <a:endParaRPr lang="zh-CN" altLang="en-US" dirty="0"/>
          </a:p>
        </p:txBody>
      </p:sp>
      <p:sp>
        <p:nvSpPr>
          <p:cNvPr id="3" name="标题 2"/>
          <p:cNvSpPr>
            <a:spLocks noGrp="1"/>
          </p:cNvSpPr>
          <p:nvPr>
            <p:ph type="title"/>
          </p:nvPr>
        </p:nvSpPr>
        <p:spPr/>
        <p:txBody>
          <a:bodyPr>
            <a:normAutofit/>
          </a:bodyPr>
          <a:lstStyle/>
          <a:p>
            <a:r>
              <a:rPr lang="en-US" altLang="zh-CN" dirty="0"/>
              <a:t>KD</a:t>
            </a:r>
            <a:r>
              <a:rPr lang="zh-CN" altLang="en-US" dirty="0"/>
              <a:t>树的定义</a:t>
            </a:r>
          </a:p>
        </p:txBody>
      </p:sp>
      <p:pic>
        <p:nvPicPr>
          <p:cNvPr id="4" name="Picture 2" descr="1353404255_24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115" y="3563760"/>
            <a:ext cx="3048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018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2067" y="2060848"/>
            <a:ext cx="7408333" cy="4439963"/>
          </a:xfrm>
        </p:spPr>
        <p:txBody>
          <a:bodyPr/>
          <a:lstStyle/>
          <a:p>
            <a:pPr>
              <a:buFont typeface="Wingdings" pitchFamily="2" charset="2"/>
              <a:buChar char="Ø"/>
            </a:pPr>
            <a:r>
              <a:rPr lang="en-US" altLang="zh-CN" dirty="0" smtClean="0"/>
              <a:t>KD</a:t>
            </a:r>
            <a:r>
              <a:rPr lang="zh-CN" altLang="en-US" dirty="0" smtClean="0"/>
              <a:t>树的应用背景</a:t>
            </a:r>
            <a:endParaRPr lang="en-US" altLang="zh-CN" dirty="0" smtClean="0"/>
          </a:p>
          <a:p>
            <a:pPr>
              <a:buFont typeface="Wingdings" pitchFamily="2" charset="2"/>
              <a:buChar char="Ø"/>
            </a:pPr>
            <a:r>
              <a:rPr lang="zh-CN" altLang="en-US" dirty="0" smtClean="0"/>
              <a:t>什么是</a:t>
            </a:r>
            <a:r>
              <a:rPr lang="en-US" altLang="zh-CN" dirty="0" smtClean="0"/>
              <a:t>KD</a:t>
            </a:r>
            <a:r>
              <a:rPr lang="zh-CN" altLang="en-US" dirty="0" smtClean="0"/>
              <a:t>树</a:t>
            </a:r>
            <a:endParaRPr lang="en-US" altLang="zh-CN" dirty="0" smtClean="0"/>
          </a:p>
          <a:p>
            <a:pPr>
              <a:buFont typeface="Wingdings" pitchFamily="2" charset="2"/>
              <a:buChar char="Ø"/>
            </a:pPr>
            <a:r>
              <a:rPr lang="en-US" altLang="zh-CN" dirty="0" smtClean="0"/>
              <a:t>KD</a:t>
            </a:r>
            <a:r>
              <a:rPr lang="zh-CN" altLang="en-US" dirty="0" smtClean="0"/>
              <a:t>树的基本操作</a:t>
            </a:r>
            <a:endParaRPr lang="en-US" altLang="zh-CN" dirty="0" smtClean="0"/>
          </a:p>
          <a:p>
            <a:pPr marL="759143" lvl="1" indent="-457200">
              <a:buFont typeface="+mj-lt"/>
              <a:buAutoNum type="alphaLcParenR"/>
            </a:pPr>
            <a:r>
              <a:rPr lang="en-US" altLang="zh-CN" dirty="0" smtClean="0"/>
              <a:t>KD</a:t>
            </a:r>
            <a:r>
              <a:rPr lang="zh-CN" altLang="en-US" dirty="0" smtClean="0"/>
              <a:t>树的构建</a:t>
            </a:r>
            <a:endParaRPr lang="en-US" altLang="zh-CN" dirty="0" smtClean="0"/>
          </a:p>
          <a:p>
            <a:pPr marL="759143" lvl="1" indent="-457200">
              <a:buFont typeface="+mj-lt"/>
              <a:buAutoNum type="alphaLcParenR"/>
            </a:pPr>
            <a:r>
              <a:rPr lang="en-US" altLang="zh-CN" dirty="0" smtClean="0"/>
              <a:t>KD</a:t>
            </a:r>
            <a:r>
              <a:rPr lang="zh-CN" altLang="en-US" dirty="0" smtClean="0"/>
              <a:t>树的插入</a:t>
            </a:r>
            <a:endParaRPr lang="en-US" altLang="zh-CN" dirty="0" smtClean="0"/>
          </a:p>
          <a:p>
            <a:pPr marL="759143" lvl="1" indent="-457200">
              <a:buFont typeface="+mj-lt"/>
              <a:buAutoNum type="alphaLcParenR"/>
            </a:pPr>
            <a:r>
              <a:rPr lang="en-US" altLang="zh-CN" dirty="0" smtClean="0"/>
              <a:t>KD</a:t>
            </a:r>
            <a:r>
              <a:rPr lang="zh-CN" altLang="en-US" dirty="0" smtClean="0"/>
              <a:t>树的删除</a:t>
            </a:r>
            <a:endParaRPr lang="en-US" altLang="zh-CN" dirty="0" smtClean="0"/>
          </a:p>
          <a:p>
            <a:pPr marL="759143" lvl="1" indent="-457200">
              <a:buFont typeface="+mj-lt"/>
              <a:buAutoNum type="alphaLcParenR"/>
            </a:pPr>
            <a:r>
              <a:rPr lang="en-US" altLang="zh-CN" dirty="0" smtClean="0"/>
              <a:t>KD</a:t>
            </a:r>
            <a:r>
              <a:rPr lang="zh-CN" altLang="en-US" dirty="0" smtClean="0"/>
              <a:t>树的最近邻搜索算法</a:t>
            </a:r>
            <a:endParaRPr lang="en-US" altLang="zh-CN" dirty="0" smtClean="0"/>
          </a:p>
          <a:p>
            <a:pPr>
              <a:buFont typeface="Wingdings" pitchFamily="2" charset="2"/>
              <a:buChar char="Ø"/>
            </a:pPr>
            <a:r>
              <a:rPr lang="zh-CN" altLang="en-US" dirty="0" smtClean="0"/>
              <a:t>总结</a:t>
            </a:r>
            <a:endParaRPr lang="zh-CN" altLang="en-US" dirty="0"/>
          </a:p>
        </p:txBody>
      </p:sp>
      <p:sp>
        <p:nvSpPr>
          <p:cNvPr id="3" name="标题 2"/>
          <p:cNvSpPr>
            <a:spLocks noGrp="1"/>
          </p:cNvSpPr>
          <p:nvPr>
            <p:ph type="title"/>
          </p:nvPr>
        </p:nvSpPr>
        <p:spPr>
          <a:xfrm>
            <a:off x="457200" y="338328"/>
            <a:ext cx="7859216" cy="498384"/>
          </a:xfrm>
        </p:spPr>
        <p:txBody>
          <a:bodyPr>
            <a:normAutofit fontScale="90000"/>
          </a:bodyPr>
          <a:lstStyle/>
          <a:p>
            <a:r>
              <a:rPr lang="en-US" altLang="zh-CN" dirty="0" smtClean="0"/>
              <a:t>KD </a:t>
            </a:r>
            <a:r>
              <a:rPr lang="zh-CN" altLang="en-US" dirty="0" smtClean="0"/>
              <a:t>树</a:t>
            </a:r>
            <a:endParaRPr lang="zh-CN" altLang="en-US" dirty="0"/>
          </a:p>
        </p:txBody>
      </p:sp>
    </p:spTree>
    <p:extLst>
      <p:ext uri="{BB962C8B-B14F-4D97-AF65-F5344CB8AC3E}">
        <p14:creationId xmlns:p14="http://schemas.microsoft.com/office/powerpoint/2010/main" val="11943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mph" presetSubtype="0" fill="hold" nodeType="clickEffect">
                                  <p:stCondLst>
                                    <p:cond delay="0"/>
                                  </p:stCondLst>
                                  <p:childTnLst>
                                    <p:animScale>
                                      <p:cBhvr>
                                        <p:cTn id="32" dur="2000" fill="hold"/>
                                        <p:tgtEl>
                                          <p:spTgt spid="2">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7584" y="1772816"/>
            <a:ext cx="7408333" cy="3450696"/>
          </a:xfrm>
        </p:spPr>
        <p:txBody>
          <a:bodyPr/>
          <a:lstStyle/>
          <a:p>
            <a:r>
              <a:rPr lang="en-US" altLang="zh-CN" dirty="0"/>
              <a:t>KD</a:t>
            </a:r>
            <a:r>
              <a:rPr lang="zh-CN" altLang="zh-CN" dirty="0"/>
              <a:t>树构建的伪代码如下图所示：</a:t>
            </a:r>
          </a:p>
          <a:p>
            <a:endParaRPr lang="zh-CN" altLang="en-US" dirty="0"/>
          </a:p>
        </p:txBody>
      </p:sp>
      <p:sp>
        <p:nvSpPr>
          <p:cNvPr id="3" name="标题 2"/>
          <p:cNvSpPr>
            <a:spLocks noGrp="1"/>
          </p:cNvSpPr>
          <p:nvPr>
            <p:ph type="title"/>
          </p:nvPr>
        </p:nvSpPr>
        <p:spPr/>
        <p:txBody>
          <a:bodyPr>
            <a:normAutofit/>
          </a:bodyPr>
          <a:lstStyle/>
          <a:p>
            <a:r>
              <a:rPr lang="en-US" altLang="zh-CN" dirty="0"/>
              <a:t>KD</a:t>
            </a:r>
            <a:r>
              <a:rPr lang="zh-CN" altLang="en-US" dirty="0"/>
              <a:t>树的</a:t>
            </a:r>
            <a:r>
              <a:rPr lang="zh-CN" altLang="en-US" dirty="0" smtClean="0"/>
              <a:t>构建</a:t>
            </a:r>
            <a:endParaRPr lang="zh-CN" altLang="en-US" dirty="0"/>
          </a:p>
        </p:txBody>
      </p:sp>
      <p:pic>
        <p:nvPicPr>
          <p:cNvPr id="2050" name="Picture 2" descr="http://img.my.csdn.net/uploads/201211/24/1353732091_422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276872"/>
            <a:ext cx="48387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5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circle(in)">
                                      <p:cBhvr>
                                        <p:cTn id="1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假设有</a:t>
            </a:r>
            <a:r>
              <a:rPr lang="en-US" altLang="zh-CN" dirty="0"/>
              <a:t>6</a:t>
            </a:r>
            <a:r>
              <a:rPr lang="zh-CN" altLang="zh-CN" dirty="0"/>
              <a:t>个二维数据点</a:t>
            </a:r>
            <a:r>
              <a:rPr lang="en-US" altLang="zh-CN" dirty="0"/>
              <a:t>{(2,3)</a:t>
            </a:r>
            <a:r>
              <a:rPr lang="zh-CN" altLang="zh-CN" dirty="0"/>
              <a:t>，</a:t>
            </a:r>
            <a:r>
              <a:rPr lang="en-US" altLang="zh-CN" dirty="0"/>
              <a:t>(5,4)</a:t>
            </a:r>
            <a:r>
              <a:rPr lang="zh-CN" altLang="zh-CN" dirty="0"/>
              <a:t>，</a:t>
            </a:r>
            <a:r>
              <a:rPr lang="en-US" altLang="zh-CN" dirty="0"/>
              <a:t>(9,6)</a:t>
            </a:r>
            <a:r>
              <a:rPr lang="zh-CN" altLang="zh-CN" dirty="0"/>
              <a:t>，</a:t>
            </a:r>
            <a:r>
              <a:rPr lang="en-US" altLang="zh-CN" dirty="0"/>
              <a:t>(4,7)</a:t>
            </a:r>
            <a:r>
              <a:rPr lang="zh-CN" altLang="zh-CN" dirty="0"/>
              <a:t>，</a:t>
            </a:r>
            <a:r>
              <a:rPr lang="en-US" altLang="zh-CN" dirty="0"/>
              <a:t>(8,1)</a:t>
            </a:r>
            <a:r>
              <a:rPr lang="zh-CN" altLang="zh-CN" dirty="0"/>
              <a:t>，</a:t>
            </a:r>
            <a:r>
              <a:rPr lang="en-US" altLang="zh-CN" dirty="0"/>
              <a:t>(7,2)}</a:t>
            </a:r>
            <a:r>
              <a:rPr lang="zh-CN" altLang="zh-CN" dirty="0"/>
              <a:t>，数据点位于二维空间内，如下图所示</a:t>
            </a:r>
            <a:r>
              <a:rPr lang="zh-CN" altLang="zh-CN" dirty="0" smtClean="0"/>
              <a:t>。</a:t>
            </a:r>
            <a:endParaRPr lang="zh-CN" altLang="en-US" dirty="0"/>
          </a:p>
        </p:txBody>
      </p:sp>
      <p:sp>
        <p:nvSpPr>
          <p:cNvPr id="3" name="标题 2"/>
          <p:cNvSpPr>
            <a:spLocks noGrp="1"/>
          </p:cNvSpPr>
          <p:nvPr>
            <p:ph type="title"/>
          </p:nvPr>
        </p:nvSpPr>
        <p:spPr/>
        <p:txBody>
          <a:bodyPr/>
          <a:lstStyle/>
          <a:p>
            <a:r>
              <a:rPr lang="en-US" altLang="zh-CN" dirty="0"/>
              <a:t>KD</a:t>
            </a:r>
            <a:r>
              <a:rPr lang="zh-CN" altLang="en-US" dirty="0"/>
              <a:t>树的构建</a:t>
            </a:r>
          </a:p>
        </p:txBody>
      </p:sp>
      <p:pic>
        <p:nvPicPr>
          <p:cNvPr id="3074" name="Picture 2" descr="http://img.my.csdn.net/uploads/201211/20/1353405921_3066.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691680" y="3505200"/>
            <a:ext cx="53340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904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circle(in)">
                                      <p:cBhvr>
                                        <p:cTn id="12"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258</TotalTime>
  <Words>1594</Words>
  <Application>Microsoft Office PowerPoint</Application>
  <PresentationFormat>全屏显示(4:3)</PresentationFormat>
  <Paragraphs>119</Paragraphs>
  <Slides>34</Slides>
  <Notes>1</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波形</vt:lpstr>
      <vt:lpstr>KD 树算法</vt:lpstr>
      <vt:lpstr>KD 树</vt:lpstr>
      <vt:lpstr>背景</vt:lpstr>
      <vt:lpstr>KD 树</vt:lpstr>
      <vt:lpstr>KD树的定义</vt:lpstr>
      <vt:lpstr>KD树的定义</vt:lpstr>
      <vt:lpstr>KD 树</vt:lpstr>
      <vt:lpstr>KD树的构建</vt:lpstr>
      <vt:lpstr>KD树的构建</vt:lpstr>
      <vt:lpstr>KD树的构建</vt:lpstr>
      <vt:lpstr>KD树的构建</vt:lpstr>
      <vt:lpstr>KD 树</vt:lpstr>
      <vt:lpstr>KD树的插入</vt:lpstr>
      <vt:lpstr>KD树的插入</vt:lpstr>
      <vt:lpstr>KD树的插入</vt:lpstr>
      <vt:lpstr>KD 树</vt:lpstr>
      <vt:lpstr>KD树的删除</vt:lpstr>
      <vt:lpstr>KD树的删除</vt:lpstr>
      <vt:lpstr>KD树的删除</vt:lpstr>
      <vt:lpstr>KD树的删除</vt:lpstr>
      <vt:lpstr>KD树的删除</vt:lpstr>
      <vt:lpstr>KD树的删除</vt:lpstr>
      <vt:lpstr>KD树的删除</vt:lpstr>
      <vt:lpstr>KD 树</vt:lpstr>
      <vt:lpstr>KD树的最近邻搜索算法</vt:lpstr>
      <vt:lpstr>PowerPoint 演示文稿</vt:lpstr>
      <vt:lpstr>KD树的最近邻搜索算法</vt:lpstr>
      <vt:lpstr>KD树的最近邻搜索算法</vt:lpstr>
      <vt:lpstr>KD树的最近邻搜索算法</vt:lpstr>
      <vt:lpstr>KD树的最近邻搜索算法</vt:lpstr>
      <vt:lpstr>KD 树</vt:lpstr>
      <vt:lpstr>总结</vt:lpstr>
      <vt:lpstr>总结</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KD 树算法</dc:title>
  <dc:creator>Administrator</dc:creator>
  <cp:lastModifiedBy>ujumao</cp:lastModifiedBy>
  <cp:revision>18</cp:revision>
  <dcterms:created xsi:type="dcterms:W3CDTF">2014-10-03T11:10:29Z</dcterms:created>
  <dcterms:modified xsi:type="dcterms:W3CDTF">2014-10-04T11:29:00Z</dcterms:modified>
</cp:coreProperties>
</file>