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76" r:id="rId4"/>
    <p:sldId id="280" r:id="rId5"/>
    <p:sldId id="281" r:id="rId6"/>
    <p:sldId id="282" r:id="rId7"/>
    <p:sldId id="283" r:id="rId8"/>
    <p:sldId id="284" r:id="rId9"/>
    <p:sldId id="285" r:id="rId10"/>
  </p:sldIdLst>
  <p:sldSz cx="18288000" cy="10287000"/>
  <p:notesSz cx="6858000" cy="9144000"/>
  <p:embeddedFontLst>
    <p:embeddedFont>
      <p:font typeface="Montserrat Heavy" panose="020B0604020202020204" charset="0"/>
      <p:regular r:id="rId12"/>
    </p:embeddedFont>
    <p:embeddedFont>
      <p:font typeface="Montserrat Semi-Bold" panose="020B0604020202020204" charset="0"/>
      <p:regular r:id="rId13"/>
    </p:embeddedFont>
    <p:embeddedFont>
      <p:font typeface="Raleway Italics"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E9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3969" autoAdjust="0"/>
  </p:normalViewPr>
  <p:slideViewPr>
    <p:cSldViewPr>
      <p:cViewPr varScale="1">
        <p:scale>
          <a:sx n="43" d="100"/>
          <a:sy n="43" d="100"/>
        </p:scale>
        <p:origin x="11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FFE8C-258C-4438-AD70-E92116F6D9C4}" type="datetimeFigureOut">
              <a:rPr lang="en-PH" smtClean="0"/>
              <a:t>08/03/2025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2513F-AC60-460E-918C-DFE4BC210747}" type="slidenum">
              <a:rPr lang="en-PH" smtClean="0"/>
              <a:t>‹#›</a:t>
            </a:fld>
            <a:endParaRPr lang="en-PH"/>
          </a:p>
        </p:txBody>
      </p:sp>
    </p:spTree>
    <p:extLst>
      <p:ext uri="{BB962C8B-B14F-4D97-AF65-F5344CB8AC3E}">
        <p14:creationId xmlns:p14="http://schemas.microsoft.com/office/powerpoint/2010/main" val="2505647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76442-95CE-008F-EB95-634674773A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7CAC68-2D45-2C7D-8147-684743D4E2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87C7A3-1306-3521-F09B-80B7F2DDB4CA}"/>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148B2B78-32B1-FFB6-C39A-D5E48CEE0933}"/>
              </a:ext>
            </a:extLst>
          </p:cNvPr>
          <p:cNvSpPr>
            <a:spLocks noGrp="1"/>
          </p:cNvSpPr>
          <p:nvPr>
            <p:ph type="sldNum" sz="quarter" idx="5"/>
          </p:nvPr>
        </p:nvSpPr>
        <p:spPr/>
        <p:txBody>
          <a:bodyPr/>
          <a:lstStyle/>
          <a:p>
            <a:fld id="{B422513F-AC60-460E-918C-DFE4BC210747}" type="slidenum">
              <a:rPr lang="en-PH" smtClean="0"/>
              <a:t>3</a:t>
            </a:fld>
            <a:endParaRPr lang="en-PH"/>
          </a:p>
        </p:txBody>
      </p:sp>
    </p:spTree>
    <p:extLst>
      <p:ext uri="{BB962C8B-B14F-4D97-AF65-F5344CB8AC3E}">
        <p14:creationId xmlns:p14="http://schemas.microsoft.com/office/powerpoint/2010/main" val="2674997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F949A-0249-071D-66A5-1FA76B6DF1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E3345A-5E80-13AC-7929-1F94A8910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474B48-78A0-7BE0-5943-415BCB46F880}"/>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30C77D72-4DA6-4B7F-5AAF-A63536F19813}"/>
              </a:ext>
            </a:extLst>
          </p:cNvPr>
          <p:cNvSpPr>
            <a:spLocks noGrp="1"/>
          </p:cNvSpPr>
          <p:nvPr>
            <p:ph type="sldNum" sz="quarter" idx="5"/>
          </p:nvPr>
        </p:nvSpPr>
        <p:spPr/>
        <p:txBody>
          <a:bodyPr/>
          <a:lstStyle/>
          <a:p>
            <a:fld id="{B422513F-AC60-460E-918C-DFE4BC210747}" type="slidenum">
              <a:rPr lang="en-PH" smtClean="0"/>
              <a:t>4</a:t>
            </a:fld>
            <a:endParaRPr lang="en-PH"/>
          </a:p>
        </p:txBody>
      </p:sp>
    </p:spTree>
    <p:extLst>
      <p:ext uri="{BB962C8B-B14F-4D97-AF65-F5344CB8AC3E}">
        <p14:creationId xmlns:p14="http://schemas.microsoft.com/office/powerpoint/2010/main" val="353082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6EA56-8970-AE64-57BC-45C36E969F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6A6181-2FEB-C9A6-9A54-D574C540B0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25B274-41C2-7C51-AFDE-DF7F044A73AA}"/>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F4418C39-C1DB-7693-76EA-CA5114376587}"/>
              </a:ext>
            </a:extLst>
          </p:cNvPr>
          <p:cNvSpPr>
            <a:spLocks noGrp="1"/>
          </p:cNvSpPr>
          <p:nvPr>
            <p:ph type="sldNum" sz="quarter" idx="5"/>
          </p:nvPr>
        </p:nvSpPr>
        <p:spPr/>
        <p:txBody>
          <a:bodyPr/>
          <a:lstStyle/>
          <a:p>
            <a:fld id="{B422513F-AC60-460E-918C-DFE4BC210747}" type="slidenum">
              <a:rPr lang="en-PH" smtClean="0"/>
              <a:t>5</a:t>
            </a:fld>
            <a:endParaRPr lang="en-PH"/>
          </a:p>
        </p:txBody>
      </p:sp>
    </p:spTree>
    <p:extLst>
      <p:ext uri="{BB962C8B-B14F-4D97-AF65-F5344CB8AC3E}">
        <p14:creationId xmlns:p14="http://schemas.microsoft.com/office/powerpoint/2010/main" val="1655473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FC646-E878-6BE4-6944-A1566BAF61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8650B0-F190-6F6D-BF99-E64564C3DC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E0E082-7431-2FB4-3370-EBF379A03522}"/>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16937694-B045-D0B8-6822-4E0BBE3AC5CA}"/>
              </a:ext>
            </a:extLst>
          </p:cNvPr>
          <p:cNvSpPr>
            <a:spLocks noGrp="1"/>
          </p:cNvSpPr>
          <p:nvPr>
            <p:ph type="sldNum" sz="quarter" idx="5"/>
          </p:nvPr>
        </p:nvSpPr>
        <p:spPr/>
        <p:txBody>
          <a:bodyPr/>
          <a:lstStyle/>
          <a:p>
            <a:fld id="{B422513F-AC60-460E-918C-DFE4BC210747}" type="slidenum">
              <a:rPr lang="en-PH" smtClean="0"/>
              <a:t>6</a:t>
            </a:fld>
            <a:endParaRPr lang="en-PH"/>
          </a:p>
        </p:txBody>
      </p:sp>
    </p:spTree>
    <p:extLst>
      <p:ext uri="{BB962C8B-B14F-4D97-AF65-F5344CB8AC3E}">
        <p14:creationId xmlns:p14="http://schemas.microsoft.com/office/powerpoint/2010/main" val="693329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0FB42-3815-F16A-E358-7DE3BD000C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D5092F-5CC9-F645-9A6A-637E3D43E0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FE6887-CADC-B3DB-EA92-0763F5E1C16C}"/>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8B382B8D-EC1F-3198-0E1B-44EF9124C089}"/>
              </a:ext>
            </a:extLst>
          </p:cNvPr>
          <p:cNvSpPr>
            <a:spLocks noGrp="1"/>
          </p:cNvSpPr>
          <p:nvPr>
            <p:ph type="sldNum" sz="quarter" idx="5"/>
          </p:nvPr>
        </p:nvSpPr>
        <p:spPr/>
        <p:txBody>
          <a:bodyPr/>
          <a:lstStyle/>
          <a:p>
            <a:fld id="{B422513F-AC60-460E-918C-DFE4BC210747}" type="slidenum">
              <a:rPr lang="en-PH" smtClean="0"/>
              <a:t>7</a:t>
            </a:fld>
            <a:endParaRPr lang="en-PH"/>
          </a:p>
        </p:txBody>
      </p:sp>
    </p:spTree>
    <p:extLst>
      <p:ext uri="{BB962C8B-B14F-4D97-AF65-F5344CB8AC3E}">
        <p14:creationId xmlns:p14="http://schemas.microsoft.com/office/powerpoint/2010/main" val="43154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EA7C9-1D61-9D84-52EA-C473376FD6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2BB4BB-B51C-6532-B022-BC7B945AF4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001ADA-9402-A6D1-D6BC-F96AAEADC09B}"/>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20F4ADF7-D85B-3C23-C9C3-4DCF61D1EB01}"/>
              </a:ext>
            </a:extLst>
          </p:cNvPr>
          <p:cNvSpPr>
            <a:spLocks noGrp="1"/>
          </p:cNvSpPr>
          <p:nvPr>
            <p:ph type="sldNum" sz="quarter" idx="5"/>
          </p:nvPr>
        </p:nvSpPr>
        <p:spPr/>
        <p:txBody>
          <a:bodyPr/>
          <a:lstStyle/>
          <a:p>
            <a:fld id="{B422513F-AC60-460E-918C-DFE4BC210747}" type="slidenum">
              <a:rPr lang="en-PH" smtClean="0"/>
              <a:t>8</a:t>
            </a:fld>
            <a:endParaRPr lang="en-PH"/>
          </a:p>
        </p:txBody>
      </p:sp>
    </p:spTree>
    <p:extLst>
      <p:ext uri="{BB962C8B-B14F-4D97-AF65-F5344CB8AC3E}">
        <p14:creationId xmlns:p14="http://schemas.microsoft.com/office/powerpoint/2010/main" val="1474391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6250B-CCC5-1E0C-61E4-F54E036E64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83135E-A93D-2D23-441E-5AC6256B14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08DCDE-6ACD-3F14-1333-0C554600A12B}"/>
              </a:ext>
            </a:extLst>
          </p:cNvPr>
          <p:cNvSpPr>
            <a:spLocks noGrp="1"/>
          </p:cNvSpPr>
          <p:nvPr>
            <p:ph type="body" idx="1"/>
          </p:nvPr>
        </p:nvSpPr>
        <p:spPr/>
        <p:txBody>
          <a:bodyPr/>
          <a:lstStyle/>
          <a:p>
            <a:endParaRPr lang="en-PH" dirty="0"/>
          </a:p>
        </p:txBody>
      </p:sp>
      <p:sp>
        <p:nvSpPr>
          <p:cNvPr id="4" name="Slide Number Placeholder 3">
            <a:extLst>
              <a:ext uri="{FF2B5EF4-FFF2-40B4-BE49-F238E27FC236}">
                <a16:creationId xmlns:a16="http://schemas.microsoft.com/office/drawing/2014/main" id="{FD5E32D1-4A7D-403B-E22E-D78E268A83FC}"/>
              </a:ext>
            </a:extLst>
          </p:cNvPr>
          <p:cNvSpPr>
            <a:spLocks noGrp="1"/>
          </p:cNvSpPr>
          <p:nvPr>
            <p:ph type="sldNum" sz="quarter" idx="5"/>
          </p:nvPr>
        </p:nvSpPr>
        <p:spPr/>
        <p:txBody>
          <a:bodyPr/>
          <a:lstStyle/>
          <a:p>
            <a:fld id="{B422513F-AC60-460E-918C-DFE4BC210747}" type="slidenum">
              <a:rPr lang="en-PH" smtClean="0"/>
              <a:t>9</a:t>
            </a:fld>
            <a:endParaRPr lang="en-PH"/>
          </a:p>
        </p:txBody>
      </p:sp>
    </p:spTree>
    <p:extLst>
      <p:ext uri="{BB962C8B-B14F-4D97-AF65-F5344CB8AC3E}">
        <p14:creationId xmlns:p14="http://schemas.microsoft.com/office/powerpoint/2010/main" val="1893703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7.gif"/><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gif"/><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1756814" y="-403607"/>
            <a:ext cx="6531186" cy="11641778"/>
            <a:chOff x="0" y="0"/>
            <a:chExt cx="1720148" cy="3066147"/>
          </a:xfrm>
        </p:grpSpPr>
        <p:sp>
          <p:nvSpPr>
            <p:cNvPr id="3" name="Freeform 3"/>
            <p:cNvSpPr/>
            <p:nvPr/>
          </p:nvSpPr>
          <p:spPr>
            <a:xfrm>
              <a:off x="0" y="0"/>
              <a:ext cx="1720148" cy="3066147"/>
            </a:xfrm>
            <a:custGeom>
              <a:avLst/>
              <a:gdLst/>
              <a:ahLst/>
              <a:cxnLst/>
              <a:rect l="l" t="t" r="r" b="b"/>
              <a:pathLst>
                <a:path w="1720148" h="3066147">
                  <a:moveTo>
                    <a:pt x="0" y="0"/>
                  </a:moveTo>
                  <a:lnTo>
                    <a:pt x="1720148" y="0"/>
                  </a:lnTo>
                  <a:lnTo>
                    <a:pt x="1720148" y="3066147"/>
                  </a:lnTo>
                  <a:lnTo>
                    <a:pt x="0" y="3066147"/>
                  </a:lnTo>
                  <a:close/>
                </a:path>
              </a:pathLst>
            </a:custGeom>
            <a:gradFill rotWithShape="1">
              <a:gsLst>
                <a:gs pos="0">
                  <a:srgbClr val="000000">
                    <a:alpha val="0"/>
                  </a:srgbClr>
                </a:gs>
                <a:gs pos="100000">
                  <a:srgbClr val="000000">
                    <a:alpha val="100000"/>
                  </a:srgbClr>
                </a:gs>
              </a:gsLst>
              <a:lin ang="0"/>
            </a:gradFill>
          </p:spPr>
          <p:txBody>
            <a:bodyPr/>
            <a:lstStyle/>
            <a:p>
              <a:endParaRPr lang="en-PH"/>
            </a:p>
          </p:txBody>
        </p:sp>
        <p:sp>
          <p:nvSpPr>
            <p:cNvPr id="4" name="TextBox 4"/>
            <p:cNvSpPr txBox="1"/>
            <p:nvPr/>
          </p:nvSpPr>
          <p:spPr>
            <a:xfrm>
              <a:off x="0" y="-38100"/>
              <a:ext cx="1720148" cy="3104247"/>
            </a:xfrm>
            <a:prstGeom prst="rect">
              <a:avLst/>
            </a:prstGeom>
          </p:spPr>
          <p:txBody>
            <a:bodyPr lIns="50800" tIns="50800" rIns="50800" bIns="50800" rtlCol="0" anchor="ctr"/>
            <a:lstStyle/>
            <a:p>
              <a:pPr algn="ctr">
                <a:lnSpc>
                  <a:spcPts val="2083"/>
                </a:lnSpc>
              </a:pPr>
              <a:endParaRPr/>
            </a:p>
          </p:txBody>
        </p:sp>
      </p:grpSp>
      <p:sp>
        <p:nvSpPr>
          <p:cNvPr id="5" name="Freeform 5"/>
          <p:cNvSpPr/>
          <p:nvPr/>
        </p:nvSpPr>
        <p:spPr>
          <a:xfrm rot="674092">
            <a:off x="-3513169" y="8339629"/>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txBody>
          <a:bodyPr/>
          <a:lstStyle/>
          <a:p>
            <a:endParaRPr lang="en-PH"/>
          </a:p>
        </p:txBody>
      </p:sp>
      <p:sp>
        <p:nvSpPr>
          <p:cNvPr id="6" name="Freeform 6"/>
          <p:cNvSpPr/>
          <p:nvPr/>
        </p:nvSpPr>
        <p:spPr>
          <a:xfrm rot="828919" flipH="1" flipV="1">
            <a:off x="1076036" y="-4819412"/>
            <a:ext cx="19149891" cy="6989710"/>
          </a:xfrm>
          <a:custGeom>
            <a:avLst/>
            <a:gdLst/>
            <a:ahLst/>
            <a:cxnLst/>
            <a:rect l="l" t="t" r="r" b="b"/>
            <a:pathLst>
              <a:path w="19149891" h="6989710">
                <a:moveTo>
                  <a:pt x="19149891" y="6989710"/>
                </a:moveTo>
                <a:lnTo>
                  <a:pt x="0" y="6989710"/>
                </a:lnTo>
                <a:lnTo>
                  <a:pt x="0" y="0"/>
                </a:lnTo>
                <a:lnTo>
                  <a:pt x="19149891" y="0"/>
                </a:lnTo>
                <a:lnTo>
                  <a:pt x="19149891" y="6989710"/>
                </a:lnTo>
                <a:close/>
              </a:path>
            </a:pathLst>
          </a:custGeom>
          <a:blipFill>
            <a:blip r:embed="rId2">
              <a:alphaModFix amt="43000"/>
            </a:blip>
            <a:stretch>
              <a:fillRect/>
            </a:stretch>
          </a:blipFill>
        </p:spPr>
        <p:txBody>
          <a:bodyPr/>
          <a:lstStyle/>
          <a:p>
            <a:endParaRPr lang="en-PH"/>
          </a:p>
        </p:txBody>
      </p:sp>
      <p:sp>
        <p:nvSpPr>
          <p:cNvPr id="7" name="Freeform 7"/>
          <p:cNvSpPr/>
          <p:nvPr/>
        </p:nvSpPr>
        <p:spPr>
          <a:xfrm>
            <a:off x="2076543" y="1776216"/>
            <a:ext cx="658167" cy="595940"/>
          </a:xfrm>
          <a:custGeom>
            <a:avLst/>
            <a:gdLst/>
            <a:ahLst/>
            <a:cxnLst/>
            <a:rect l="l" t="t" r="r" b="b"/>
            <a:pathLst>
              <a:path w="658167" h="595940">
                <a:moveTo>
                  <a:pt x="0" y="0"/>
                </a:moveTo>
                <a:lnTo>
                  <a:pt x="658167" y="0"/>
                </a:lnTo>
                <a:lnTo>
                  <a:pt x="658167" y="595940"/>
                </a:lnTo>
                <a:lnTo>
                  <a:pt x="0" y="5959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PH"/>
          </a:p>
        </p:txBody>
      </p:sp>
      <p:sp>
        <p:nvSpPr>
          <p:cNvPr id="8" name="TextBox 8"/>
          <p:cNvSpPr txBox="1"/>
          <p:nvPr/>
        </p:nvSpPr>
        <p:spPr>
          <a:xfrm>
            <a:off x="2076543" y="5426807"/>
            <a:ext cx="11992037" cy="492133"/>
          </a:xfrm>
          <a:prstGeom prst="rect">
            <a:avLst/>
          </a:prstGeom>
        </p:spPr>
        <p:txBody>
          <a:bodyPr lIns="0" tIns="0" rIns="0" bIns="0" rtlCol="0" anchor="t">
            <a:spAutoFit/>
          </a:bodyPr>
          <a:lstStyle/>
          <a:p>
            <a:pPr algn="l">
              <a:lnSpc>
                <a:spcPts val="3610"/>
              </a:lnSpc>
            </a:pPr>
            <a:r>
              <a:rPr lang="en-US" sz="3800" b="1">
                <a:solidFill>
                  <a:srgbClr val="FFFFFF"/>
                </a:solidFill>
                <a:latin typeface="Montserrat Semi-Bold"/>
                <a:ea typeface="Montserrat Semi-Bold"/>
                <a:cs typeface="Montserrat Semi-Bold"/>
                <a:sym typeface="Montserrat Semi-Bold"/>
              </a:rPr>
              <a:t>CS323 - Parallel and Distributed Computing </a:t>
            </a:r>
          </a:p>
        </p:txBody>
      </p:sp>
      <p:sp>
        <p:nvSpPr>
          <p:cNvPr id="9" name="TextBox 9"/>
          <p:cNvSpPr txBox="1"/>
          <p:nvPr/>
        </p:nvSpPr>
        <p:spPr>
          <a:xfrm>
            <a:off x="2076543" y="3002404"/>
            <a:ext cx="14057600" cy="2507802"/>
          </a:xfrm>
          <a:prstGeom prst="rect">
            <a:avLst/>
          </a:prstGeom>
        </p:spPr>
        <p:txBody>
          <a:bodyPr wrap="square" lIns="0" tIns="0" rIns="0" bIns="0" rtlCol="0" anchor="t">
            <a:spAutoFit/>
          </a:bodyPr>
          <a:lstStyle/>
          <a:p>
            <a:pPr algn="l">
              <a:lnSpc>
                <a:spcPts val="6460"/>
              </a:lnSpc>
            </a:pPr>
            <a:r>
              <a:rPr lang="en-US" sz="6800" b="1" dirty="0">
                <a:solidFill>
                  <a:srgbClr val="36E9FD"/>
                </a:solidFill>
                <a:latin typeface="Montserrat Heavy"/>
                <a:ea typeface="Montserrat Heavy"/>
                <a:cs typeface="Montserrat Heavy"/>
                <a:sym typeface="Montserrat Heavy"/>
              </a:rPr>
              <a:t>Parallel Algorithms for Sorting and Searching</a:t>
            </a:r>
          </a:p>
          <a:p>
            <a:pPr algn="l">
              <a:lnSpc>
                <a:spcPts val="6460"/>
              </a:lnSpc>
            </a:pPr>
            <a:endParaRPr lang="en-US" sz="6800" b="1" dirty="0">
              <a:solidFill>
                <a:srgbClr val="36E9FD"/>
              </a:solidFill>
              <a:latin typeface="Montserrat Heavy"/>
              <a:ea typeface="Montserrat Heavy"/>
              <a:cs typeface="Montserrat Heavy"/>
              <a:sym typeface="Montserrat Heavy"/>
            </a:endParaRPr>
          </a:p>
        </p:txBody>
      </p:sp>
      <p:sp>
        <p:nvSpPr>
          <p:cNvPr id="10" name="Freeform 10"/>
          <p:cNvSpPr/>
          <p:nvPr/>
        </p:nvSpPr>
        <p:spPr>
          <a:xfrm>
            <a:off x="16556058" y="8355033"/>
            <a:ext cx="1406485" cy="1406485"/>
          </a:xfrm>
          <a:custGeom>
            <a:avLst/>
            <a:gdLst/>
            <a:ahLst/>
            <a:cxnLst/>
            <a:rect l="l" t="t" r="r" b="b"/>
            <a:pathLst>
              <a:path w="1406485" h="1406485">
                <a:moveTo>
                  <a:pt x="0" y="0"/>
                </a:moveTo>
                <a:lnTo>
                  <a:pt x="1406484" y="0"/>
                </a:lnTo>
                <a:lnTo>
                  <a:pt x="1406484" y="1406484"/>
                </a:lnTo>
                <a:lnTo>
                  <a:pt x="0" y="140648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PH"/>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4"/>
          <p:cNvSpPr txBox="1"/>
          <p:nvPr/>
        </p:nvSpPr>
        <p:spPr>
          <a:xfrm>
            <a:off x="1548173" y="709338"/>
            <a:ext cx="15191653" cy="898525"/>
          </a:xfrm>
          <a:prstGeom prst="rect">
            <a:avLst/>
          </a:prstGeom>
        </p:spPr>
        <p:txBody>
          <a:bodyPr lIns="0" tIns="0" rIns="0" bIns="0" rtlCol="0" anchor="t">
            <a:spAutoFit/>
          </a:bodyPr>
          <a:lstStyle/>
          <a:p>
            <a:pPr marL="0" marR="0" lvl="0" indent="0" algn="just" defTabSz="914400" rtl="0" eaLnBrk="1" fontAlgn="auto" latinLnBrk="0" hangingPunct="1">
              <a:lnSpc>
                <a:spcPts val="6649"/>
              </a:lnSpc>
              <a:spcBef>
                <a:spcPts val="0"/>
              </a:spcBef>
              <a:spcAft>
                <a:spcPts val="0"/>
              </a:spcAft>
              <a:buClrTx/>
              <a:buSzTx/>
              <a:buFontTx/>
              <a:buNone/>
              <a:tabLst/>
              <a:defRPr/>
            </a:pPr>
            <a:r>
              <a:rPr kumimoji="0" lang="en-US" sz="6999" b="1" i="0" u="none" strike="noStrike" kern="1200" cap="none" spc="0" normalizeH="0" baseline="0" noProof="0">
                <a:ln>
                  <a:noFill/>
                </a:ln>
                <a:solidFill>
                  <a:srgbClr val="36E9FD"/>
                </a:solidFill>
                <a:effectLst/>
                <a:uLnTx/>
                <a:uFillTx/>
                <a:latin typeface="Montserrat Semi-Bold"/>
                <a:ea typeface="Montserrat Semi-Bold"/>
                <a:cs typeface="Montserrat Semi-Bold"/>
                <a:sym typeface="Montserrat Semi-Bold"/>
              </a:rPr>
              <a:t>Intended Learning Outcomes</a:t>
            </a:r>
          </a:p>
        </p:txBody>
      </p:sp>
      <p:sp>
        <p:nvSpPr>
          <p:cNvPr id="5" name="TextBox 5"/>
          <p:cNvSpPr txBox="1"/>
          <p:nvPr/>
        </p:nvSpPr>
        <p:spPr>
          <a:xfrm>
            <a:off x="1627384" y="2256494"/>
            <a:ext cx="15631916" cy="7201972"/>
          </a:xfrm>
          <a:prstGeom prst="rect">
            <a:avLst/>
          </a:prstGeom>
        </p:spPr>
        <p:txBody>
          <a:bodyPr lIns="0" tIns="0" rIns="0" bIns="0" rtlCol="0" anchor="t">
            <a:spAutoFit/>
          </a:bodyPr>
          <a:lstStyle/>
          <a:p>
            <a:pPr marL="820421" lvl="1" indent="-410210">
              <a:lnSpc>
                <a:spcPts val="5966"/>
              </a:lnSpc>
              <a:buFontTx/>
              <a:buAutoNum type="arabicPeriod"/>
            </a:pPr>
            <a:r>
              <a:rPr lang="en-US" sz="3800" i="1" dirty="0">
                <a:solidFill>
                  <a:srgbClr val="FFFFFF"/>
                </a:solidFill>
                <a:latin typeface="Raleway Italics"/>
              </a:rPr>
              <a:t>to explain the principles behind parallel sorting and searching algorithms, understanding how they improve efficiency in handling large datasets. </a:t>
            </a:r>
          </a:p>
          <a:p>
            <a:pPr marL="820421" lvl="1" indent="-410210">
              <a:lnSpc>
                <a:spcPts val="5966"/>
              </a:lnSpc>
              <a:buFontTx/>
              <a:buAutoNum type="arabicPeriod"/>
            </a:pPr>
            <a:r>
              <a:rPr lang="en-US" sz="3800" i="1" dirty="0">
                <a:solidFill>
                  <a:srgbClr val="FFFFFF"/>
                </a:solidFill>
                <a:latin typeface="Raleway Italics"/>
              </a:rPr>
              <a:t>to design and implement a parallel sorting algorithm, such as parallel quicksort, using Python, demonstrating their ability to apply parallel techniques to common data operations. </a:t>
            </a:r>
          </a:p>
          <a:p>
            <a:pPr marL="820421" lvl="1" indent="-410210">
              <a:lnSpc>
                <a:spcPts val="5966"/>
              </a:lnSpc>
              <a:buFontTx/>
              <a:buAutoNum type="arabicPeriod"/>
            </a:pPr>
            <a:r>
              <a:rPr lang="en-US" sz="3800" i="1" dirty="0">
                <a:solidFill>
                  <a:srgbClr val="FFFFFF"/>
                </a:solidFill>
                <a:latin typeface="Raleway Italics"/>
              </a:rPr>
              <a:t>to evaluate the performance of their parallel sorting and searching algorithms, identifying potential bottlenecks and applying basic optimization techniques to improve efficiency. </a:t>
            </a:r>
          </a:p>
          <a:p>
            <a:r>
              <a:rPr lang="en-PH" sz="1800" b="0" i="0" u="none" strike="noStrike" baseline="0" dirty="0">
                <a:solidFill>
                  <a:srgbClr val="000000"/>
                </a:solidFill>
                <a:latin typeface="Times New Roman" panose="02020603050405020304" pitchFamily="18" charset="0"/>
              </a:rPr>
              <a:t>  </a:t>
            </a:r>
          </a:p>
        </p:txBody>
      </p:sp>
      <p:sp>
        <p:nvSpPr>
          <p:cNvPr id="7" name="Freeform 7"/>
          <p:cNvSpPr/>
          <p:nvPr/>
        </p:nvSpPr>
        <p:spPr>
          <a:xfrm>
            <a:off x="235039" y="7983753"/>
            <a:ext cx="1152395" cy="2179471"/>
          </a:xfrm>
          <a:custGeom>
            <a:avLst/>
            <a:gdLst/>
            <a:ahLst/>
            <a:cxnLst/>
            <a:rect l="l" t="t" r="r" b="b"/>
            <a:pathLst>
              <a:path w="1152395" h="2179471">
                <a:moveTo>
                  <a:pt x="0" y="0"/>
                </a:moveTo>
                <a:lnTo>
                  <a:pt x="1152395" y="0"/>
                </a:lnTo>
                <a:lnTo>
                  <a:pt x="1152395" y="2179470"/>
                </a:lnTo>
                <a:lnTo>
                  <a:pt x="0" y="2179470"/>
                </a:lnTo>
                <a:lnTo>
                  <a:pt x="0" y="0"/>
                </a:lnTo>
                <a:close/>
              </a:path>
            </a:pathLst>
          </a:custGeom>
          <a:blipFill>
            <a:blip r:embed="rId3"/>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AutoShape 8"/>
          <p:cNvSpPr/>
          <p:nvPr/>
        </p:nvSpPr>
        <p:spPr>
          <a:xfrm flipV="1">
            <a:off x="1627384" y="1836463"/>
            <a:ext cx="15094578" cy="19050"/>
          </a:xfrm>
          <a:prstGeom prst="line">
            <a:avLst/>
          </a:prstGeom>
          <a:ln w="95250" cap="flat">
            <a:solidFill>
              <a:srgbClr val="FFFFFF"/>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PH"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a:extLst>
            <a:ext uri="{FF2B5EF4-FFF2-40B4-BE49-F238E27FC236}">
              <a16:creationId xmlns:a16="http://schemas.microsoft.com/office/drawing/2014/main" id="{57B7A57C-68EA-06AB-C555-6031C7EC757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1279F50-222D-B84F-7CA2-68B04DAF3A78}"/>
              </a:ext>
            </a:extLst>
          </p:cNvPr>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3">
              <a:alphaModFix amt="80000"/>
            </a:blip>
            <a:stretch>
              <a:fillRect/>
            </a:stretch>
          </a:blipFill>
        </p:spPr>
        <p:txBody>
          <a:bodyPr/>
          <a:lstStyle/>
          <a:p>
            <a:endParaRPr lang="en-PH"/>
          </a:p>
        </p:txBody>
      </p:sp>
      <p:sp>
        <p:nvSpPr>
          <p:cNvPr id="3" name="Freeform 3">
            <a:extLst>
              <a:ext uri="{FF2B5EF4-FFF2-40B4-BE49-F238E27FC236}">
                <a16:creationId xmlns:a16="http://schemas.microsoft.com/office/drawing/2014/main" id="{A179421A-36EE-A76F-F305-A8D2BBDFD200}"/>
              </a:ext>
            </a:extLst>
          </p:cNvPr>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3">
              <a:alphaModFix amt="80000"/>
            </a:blip>
            <a:stretch>
              <a:fillRect/>
            </a:stretch>
          </a:blipFill>
        </p:spPr>
        <p:txBody>
          <a:bodyPr/>
          <a:lstStyle/>
          <a:p>
            <a:endParaRPr lang="en-PH"/>
          </a:p>
        </p:txBody>
      </p:sp>
      <p:sp>
        <p:nvSpPr>
          <p:cNvPr id="4" name="TextBox 4">
            <a:extLst>
              <a:ext uri="{FF2B5EF4-FFF2-40B4-BE49-F238E27FC236}">
                <a16:creationId xmlns:a16="http://schemas.microsoft.com/office/drawing/2014/main" id="{58B1B89B-12B8-CF8F-0596-93C57190AE3C}"/>
              </a:ext>
            </a:extLst>
          </p:cNvPr>
          <p:cNvSpPr txBox="1"/>
          <p:nvPr/>
        </p:nvSpPr>
        <p:spPr>
          <a:xfrm>
            <a:off x="1548173" y="699813"/>
            <a:ext cx="15191653" cy="757580"/>
          </a:xfrm>
          <a:prstGeom prst="rect">
            <a:avLst/>
          </a:prstGeom>
        </p:spPr>
        <p:txBody>
          <a:bodyPr lIns="0" tIns="0" rIns="0" bIns="0" rtlCol="0" anchor="t">
            <a:spAutoFit/>
          </a:bodyPr>
          <a:lstStyle/>
          <a:p>
            <a:pPr algn="just">
              <a:lnSpc>
                <a:spcPts val="5890"/>
              </a:lnSpc>
            </a:pPr>
            <a:r>
              <a:rPr lang="en-US" sz="6000" b="1" dirty="0">
                <a:solidFill>
                  <a:srgbClr val="36E9FD"/>
                </a:solidFill>
                <a:latin typeface="Montserrat Semi-Bold"/>
                <a:ea typeface="Montserrat Semi-Bold"/>
                <a:cs typeface="Montserrat Semi-Bold"/>
                <a:sym typeface="Montserrat Semi-Bold"/>
              </a:rPr>
              <a:t>Parallel Algorithms</a:t>
            </a:r>
            <a:endParaRPr lang="en-US" sz="6200" b="1" dirty="0">
              <a:solidFill>
                <a:srgbClr val="36E9FD"/>
              </a:solidFill>
              <a:latin typeface="Montserrat Semi-Bold"/>
              <a:ea typeface="Montserrat Semi-Bold"/>
              <a:cs typeface="Montserrat Semi-Bold"/>
              <a:sym typeface="Montserrat Semi-Bold"/>
            </a:endParaRPr>
          </a:p>
        </p:txBody>
      </p:sp>
      <p:sp>
        <p:nvSpPr>
          <p:cNvPr id="5" name="TextBox 5">
            <a:extLst>
              <a:ext uri="{FF2B5EF4-FFF2-40B4-BE49-F238E27FC236}">
                <a16:creationId xmlns:a16="http://schemas.microsoft.com/office/drawing/2014/main" id="{76518BC0-8789-5575-7BDB-DE996E5A869E}"/>
              </a:ext>
            </a:extLst>
          </p:cNvPr>
          <p:cNvSpPr txBox="1"/>
          <p:nvPr/>
        </p:nvSpPr>
        <p:spPr>
          <a:xfrm>
            <a:off x="1627384" y="2361269"/>
            <a:ext cx="15094578" cy="3871637"/>
          </a:xfrm>
          <a:prstGeom prst="rect">
            <a:avLst/>
          </a:prstGeom>
        </p:spPr>
        <p:txBody>
          <a:bodyPr wrap="square" lIns="0" tIns="0" rIns="0" bIns="0" rtlCol="0" anchor="t">
            <a:spAutoFit/>
          </a:bodyPr>
          <a:lstStyle/>
          <a:p>
            <a:pPr marL="777242" lvl="1" indent="-388621" algn="just" fontAlgn="base">
              <a:lnSpc>
                <a:spcPts val="4680"/>
              </a:lnSpc>
              <a:spcAft>
                <a:spcPts val="750"/>
              </a:spcAft>
              <a:buFont typeface="Arial"/>
              <a:buChar char="•"/>
            </a:pPr>
            <a:r>
              <a:rPr lang="en-US" sz="3200" b="1" i="1" dirty="0">
                <a:solidFill>
                  <a:srgbClr val="FFFF00"/>
                </a:solidFill>
                <a:latin typeface="Raleway Italics"/>
              </a:rPr>
              <a:t>Sorting</a:t>
            </a:r>
            <a:r>
              <a:rPr lang="en-US" sz="3200" i="1" dirty="0">
                <a:solidFill>
                  <a:srgbClr val="FFFFFF"/>
                </a:solidFill>
                <a:latin typeface="Raleway Italics"/>
              </a:rPr>
              <a:t> and </a:t>
            </a:r>
            <a:r>
              <a:rPr lang="en-US" sz="3200" b="1" i="1" dirty="0">
                <a:solidFill>
                  <a:srgbClr val="FFFF00"/>
                </a:solidFill>
                <a:latin typeface="Raleway Italics"/>
              </a:rPr>
              <a:t>Searching</a:t>
            </a:r>
            <a:r>
              <a:rPr lang="en-US" sz="3200" i="1" dirty="0">
                <a:solidFill>
                  <a:srgbClr val="FFFFFF"/>
                </a:solidFill>
                <a:latin typeface="Raleway Italics"/>
              </a:rPr>
              <a:t> are fundamental operations that often become performance bottlenecks, especially when dealing with large datasets</a:t>
            </a:r>
          </a:p>
          <a:p>
            <a:pPr marL="777242" lvl="1" indent="-388621" algn="just" fontAlgn="base">
              <a:lnSpc>
                <a:spcPts val="4680"/>
              </a:lnSpc>
              <a:spcAft>
                <a:spcPts val="750"/>
              </a:spcAft>
              <a:buFont typeface="Arial"/>
              <a:buChar char="•"/>
            </a:pPr>
            <a:r>
              <a:rPr lang="en-US" sz="3200" b="1" i="1" dirty="0">
                <a:solidFill>
                  <a:srgbClr val="FFFF00"/>
                </a:solidFill>
                <a:latin typeface="Raleway Italics"/>
              </a:rPr>
              <a:t>Parallel algorithms </a:t>
            </a:r>
            <a:r>
              <a:rPr lang="en-US" sz="3200" i="1" dirty="0">
                <a:solidFill>
                  <a:srgbClr val="FFFFFF"/>
                </a:solidFill>
                <a:latin typeface="Raleway Italics"/>
              </a:rPr>
              <a:t>– distribute tasks across multiple processors, can significantly enhance the efficiency of these operations</a:t>
            </a:r>
          </a:p>
          <a:p>
            <a:pPr marL="388621" lvl="1" algn="just" fontAlgn="base">
              <a:lnSpc>
                <a:spcPts val="4680"/>
              </a:lnSpc>
              <a:spcAft>
                <a:spcPts val="750"/>
              </a:spcAft>
            </a:pPr>
            <a:endParaRPr lang="en-US" sz="3200" i="1" dirty="0">
              <a:solidFill>
                <a:srgbClr val="FFFFFF"/>
              </a:solidFill>
              <a:latin typeface="Raleway Italics"/>
            </a:endParaRPr>
          </a:p>
          <a:p>
            <a:pPr marL="1303021" lvl="3" algn="just" fontAlgn="base">
              <a:lnSpc>
                <a:spcPts val="4680"/>
              </a:lnSpc>
              <a:spcAft>
                <a:spcPts val="750"/>
              </a:spcAft>
            </a:pPr>
            <a:endParaRPr lang="en-US" sz="3200" i="1" dirty="0">
              <a:solidFill>
                <a:srgbClr val="FFFFFF"/>
              </a:solidFill>
              <a:latin typeface="Raleway Italics"/>
            </a:endParaRPr>
          </a:p>
        </p:txBody>
      </p:sp>
      <p:sp>
        <p:nvSpPr>
          <p:cNvPr id="7" name="Freeform 7">
            <a:extLst>
              <a:ext uri="{FF2B5EF4-FFF2-40B4-BE49-F238E27FC236}">
                <a16:creationId xmlns:a16="http://schemas.microsoft.com/office/drawing/2014/main" id="{DE29B4C7-EB45-384E-9E86-B81286181B4A}"/>
              </a:ext>
            </a:extLst>
          </p:cNvPr>
          <p:cNvSpPr/>
          <p:nvPr/>
        </p:nvSpPr>
        <p:spPr>
          <a:xfrm>
            <a:off x="235039" y="7983753"/>
            <a:ext cx="1152395" cy="2179471"/>
          </a:xfrm>
          <a:custGeom>
            <a:avLst/>
            <a:gdLst/>
            <a:ahLst/>
            <a:cxnLst/>
            <a:rect l="l" t="t" r="r" b="b"/>
            <a:pathLst>
              <a:path w="1152395" h="2179471">
                <a:moveTo>
                  <a:pt x="0" y="0"/>
                </a:moveTo>
                <a:lnTo>
                  <a:pt x="1152395" y="0"/>
                </a:lnTo>
                <a:lnTo>
                  <a:pt x="1152395" y="2179470"/>
                </a:lnTo>
                <a:lnTo>
                  <a:pt x="0" y="2179470"/>
                </a:lnTo>
                <a:lnTo>
                  <a:pt x="0" y="0"/>
                </a:lnTo>
                <a:close/>
              </a:path>
            </a:pathLst>
          </a:custGeom>
          <a:blipFill>
            <a:blip r:embed="rId4"/>
            <a:stretch>
              <a:fillRect/>
            </a:stretch>
          </a:blipFill>
        </p:spPr>
        <p:txBody>
          <a:bodyPr/>
          <a:lstStyle/>
          <a:p>
            <a:endParaRPr lang="en-PH"/>
          </a:p>
        </p:txBody>
      </p:sp>
      <p:sp>
        <p:nvSpPr>
          <p:cNvPr id="8" name="AutoShape 8">
            <a:extLst>
              <a:ext uri="{FF2B5EF4-FFF2-40B4-BE49-F238E27FC236}">
                <a16:creationId xmlns:a16="http://schemas.microsoft.com/office/drawing/2014/main" id="{CD9C2AD3-8F3B-D70C-5658-12A58F227F90}"/>
              </a:ext>
            </a:extLst>
          </p:cNvPr>
          <p:cNvSpPr/>
          <p:nvPr/>
        </p:nvSpPr>
        <p:spPr>
          <a:xfrm flipV="1">
            <a:off x="1627384" y="1836463"/>
            <a:ext cx="15094578" cy="19050"/>
          </a:xfrm>
          <a:prstGeom prst="line">
            <a:avLst/>
          </a:prstGeom>
          <a:ln w="95250" cap="flat">
            <a:solidFill>
              <a:srgbClr val="FFFFFF"/>
            </a:solidFill>
            <a:prstDash val="solid"/>
            <a:headEnd type="none" w="sm" len="sm"/>
            <a:tailEnd type="none" w="sm" len="sm"/>
          </a:ln>
        </p:spPr>
        <p:txBody>
          <a:bodyPr/>
          <a:lstStyle/>
          <a:p>
            <a:endParaRPr lang="en-PH"/>
          </a:p>
        </p:txBody>
      </p:sp>
    </p:spTree>
    <p:extLst>
      <p:ext uri="{BB962C8B-B14F-4D97-AF65-F5344CB8AC3E}">
        <p14:creationId xmlns:p14="http://schemas.microsoft.com/office/powerpoint/2010/main" val="1735086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a:extLst>
            <a:ext uri="{FF2B5EF4-FFF2-40B4-BE49-F238E27FC236}">
              <a16:creationId xmlns:a16="http://schemas.microsoft.com/office/drawing/2014/main" id="{009B4140-DDD3-518C-98AC-3BB23A08CF4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FADF9CA-BB61-9A90-C5A8-799A1E2E2964}"/>
              </a:ext>
            </a:extLst>
          </p:cNvPr>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3">
              <a:alphaModFix amt="80000"/>
            </a:blip>
            <a:stretch>
              <a:fillRect/>
            </a:stretch>
          </a:blipFill>
        </p:spPr>
        <p:txBody>
          <a:bodyPr/>
          <a:lstStyle/>
          <a:p>
            <a:endParaRPr lang="en-PH"/>
          </a:p>
        </p:txBody>
      </p:sp>
      <p:sp>
        <p:nvSpPr>
          <p:cNvPr id="3" name="Freeform 3">
            <a:extLst>
              <a:ext uri="{FF2B5EF4-FFF2-40B4-BE49-F238E27FC236}">
                <a16:creationId xmlns:a16="http://schemas.microsoft.com/office/drawing/2014/main" id="{ADBB9199-E922-98CE-062D-9D07B19442AC}"/>
              </a:ext>
            </a:extLst>
          </p:cNvPr>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3">
              <a:alphaModFix amt="80000"/>
            </a:blip>
            <a:stretch>
              <a:fillRect/>
            </a:stretch>
          </a:blipFill>
        </p:spPr>
        <p:txBody>
          <a:bodyPr/>
          <a:lstStyle/>
          <a:p>
            <a:endParaRPr lang="en-PH"/>
          </a:p>
        </p:txBody>
      </p:sp>
      <p:sp>
        <p:nvSpPr>
          <p:cNvPr id="4" name="TextBox 4">
            <a:extLst>
              <a:ext uri="{FF2B5EF4-FFF2-40B4-BE49-F238E27FC236}">
                <a16:creationId xmlns:a16="http://schemas.microsoft.com/office/drawing/2014/main" id="{4E53DCB5-88F5-1842-1D6F-5A4E6F08291D}"/>
              </a:ext>
            </a:extLst>
          </p:cNvPr>
          <p:cNvSpPr txBox="1"/>
          <p:nvPr/>
        </p:nvSpPr>
        <p:spPr>
          <a:xfrm>
            <a:off x="1548173" y="699813"/>
            <a:ext cx="15191653" cy="757580"/>
          </a:xfrm>
          <a:prstGeom prst="rect">
            <a:avLst/>
          </a:prstGeom>
        </p:spPr>
        <p:txBody>
          <a:bodyPr lIns="0" tIns="0" rIns="0" bIns="0" rtlCol="0" anchor="t">
            <a:spAutoFit/>
          </a:bodyPr>
          <a:lstStyle/>
          <a:p>
            <a:pPr algn="just">
              <a:lnSpc>
                <a:spcPts val="5890"/>
              </a:lnSpc>
            </a:pPr>
            <a:r>
              <a:rPr lang="en-US" sz="6000" b="1" dirty="0">
                <a:solidFill>
                  <a:srgbClr val="36E9FD"/>
                </a:solidFill>
                <a:latin typeface="Montserrat Semi-Bold"/>
                <a:ea typeface="Montserrat Semi-Bold"/>
                <a:cs typeface="Montserrat Semi-Bold"/>
                <a:sym typeface="Montserrat Semi-Bold"/>
              </a:rPr>
              <a:t>Parallel Algorithms for Sorting</a:t>
            </a:r>
            <a:endParaRPr lang="en-US" sz="6200" b="1" dirty="0">
              <a:solidFill>
                <a:srgbClr val="36E9FD"/>
              </a:solidFill>
              <a:latin typeface="Montserrat Semi-Bold"/>
              <a:ea typeface="Montserrat Semi-Bold"/>
              <a:cs typeface="Montserrat Semi-Bold"/>
              <a:sym typeface="Montserrat Semi-Bold"/>
            </a:endParaRPr>
          </a:p>
        </p:txBody>
      </p:sp>
      <p:sp>
        <p:nvSpPr>
          <p:cNvPr id="5" name="TextBox 5">
            <a:extLst>
              <a:ext uri="{FF2B5EF4-FFF2-40B4-BE49-F238E27FC236}">
                <a16:creationId xmlns:a16="http://schemas.microsoft.com/office/drawing/2014/main" id="{F832C127-F2CB-26E3-84FF-463DA089FC61}"/>
              </a:ext>
            </a:extLst>
          </p:cNvPr>
          <p:cNvSpPr txBox="1"/>
          <p:nvPr/>
        </p:nvSpPr>
        <p:spPr>
          <a:xfrm>
            <a:off x="1627384" y="2361269"/>
            <a:ext cx="15094578" cy="7193059"/>
          </a:xfrm>
          <a:prstGeom prst="rect">
            <a:avLst/>
          </a:prstGeom>
        </p:spPr>
        <p:txBody>
          <a:bodyPr wrap="square" lIns="0" tIns="0" rIns="0" bIns="0" rtlCol="0" anchor="t">
            <a:spAutoFit/>
          </a:bodyPr>
          <a:lstStyle/>
          <a:p>
            <a:pPr marL="777242" lvl="1" indent="-388621" algn="just" fontAlgn="base">
              <a:lnSpc>
                <a:spcPts val="4680"/>
              </a:lnSpc>
              <a:spcAft>
                <a:spcPts val="750"/>
              </a:spcAft>
              <a:buFont typeface="Arial"/>
              <a:buChar char="•"/>
            </a:pPr>
            <a:r>
              <a:rPr lang="en-US" sz="3200" i="1" dirty="0">
                <a:solidFill>
                  <a:srgbClr val="FFFFFF"/>
                </a:solidFill>
                <a:latin typeface="Raleway Italics"/>
              </a:rPr>
              <a:t>Common Sorting algorithms suitable for large datasets</a:t>
            </a:r>
          </a:p>
          <a:p>
            <a:pPr marL="2148842" lvl="4" indent="-388621" algn="just" fontAlgn="base">
              <a:lnSpc>
                <a:spcPts val="4680"/>
              </a:lnSpc>
              <a:spcAft>
                <a:spcPts val="750"/>
              </a:spcAft>
              <a:buFont typeface="Arial"/>
              <a:buChar char="•"/>
            </a:pPr>
            <a:r>
              <a:rPr lang="en-US" sz="3200" b="1" i="1" dirty="0">
                <a:solidFill>
                  <a:srgbClr val="FFFF00"/>
                </a:solidFill>
                <a:latin typeface="Raleway Italics"/>
              </a:rPr>
              <a:t>Quick Sort </a:t>
            </a:r>
            <a:r>
              <a:rPr lang="en-US" sz="3200" i="1" dirty="0">
                <a:solidFill>
                  <a:srgbClr val="FFFFFF"/>
                </a:solidFill>
                <a:latin typeface="Raleway Italics"/>
              </a:rPr>
              <a:t>– average time complexity of O(n log n)</a:t>
            </a:r>
          </a:p>
          <a:p>
            <a:pPr marL="2148842" lvl="4" indent="-388621" algn="just" fontAlgn="base">
              <a:lnSpc>
                <a:spcPts val="4680"/>
              </a:lnSpc>
              <a:spcAft>
                <a:spcPts val="750"/>
              </a:spcAft>
              <a:buFont typeface="Arial"/>
              <a:buChar char="•"/>
            </a:pPr>
            <a:r>
              <a:rPr lang="en-US" sz="3200" b="1" i="1" dirty="0">
                <a:solidFill>
                  <a:srgbClr val="FFFF00"/>
                </a:solidFill>
                <a:latin typeface="Raleway Italics"/>
              </a:rPr>
              <a:t>Merge Sort </a:t>
            </a:r>
            <a:r>
              <a:rPr lang="en-US" sz="3200" i="1" dirty="0">
                <a:solidFill>
                  <a:srgbClr val="FFFFFF"/>
                </a:solidFill>
                <a:latin typeface="Raleway Italics"/>
              </a:rPr>
              <a:t>-  guarantees time complexity of O(n log n) in most cases</a:t>
            </a:r>
          </a:p>
          <a:p>
            <a:pPr marL="777242" lvl="1" indent="-388621" algn="just" fontAlgn="base">
              <a:lnSpc>
                <a:spcPts val="4680"/>
              </a:lnSpc>
              <a:spcAft>
                <a:spcPts val="750"/>
              </a:spcAft>
              <a:buFont typeface="Arial"/>
              <a:buChar char="•"/>
            </a:pPr>
            <a:r>
              <a:rPr lang="en-US" sz="3200" b="1" i="1" dirty="0">
                <a:solidFill>
                  <a:srgbClr val="FFFF00"/>
                </a:solidFill>
                <a:latin typeface="Raleway Italics"/>
              </a:rPr>
              <a:t>Parallel sorting </a:t>
            </a:r>
            <a:r>
              <a:rPr lang="en-US" sz="3200" i="1" dirty="0">
                <a:solidFill>
                  <a:srgbClr val="FFFFFF"/>
                </a:solidFill>
                <a:latin typeface="Raleway Italics"/>
              </a:rPr>
              <a:t>– utilizes multiple processors to perform sorting tasks simultaneously, improving the performance of sorting large datasets</a:t>
            </a:r>
          </a:p>
          <a:p>
            <a:pPr marL="777242" lvl="1" indent="-388621" algn="just" fontAlgn="base">
              <a:lnSpc>
                <a:spcPts val="4680"/>
              </a:lnSpc>
              <a:spcAft>
                <a:spcPts val="750"/>
              </a:spcAft>
              <a:buFont typeface="Arial"/>
              <a:buChar char="•"/>
            </a:pPr>
            <a:r>
              <a:rPr lang="en-US" sz="3200" b="1" i="1" dirty="0">
                <a:solidFill>
                  <a:srgbClr val="FFFF00"/>
                </a:solidFill>
                <a:latin typeface="Raleway Italics"/>
              </a:rPr>
              <a:t>Divide and Conquer </a:t>
            </a:r>
            <a:r>
              <a:rPr lang="en-US" sz="3200" i="1" dirty="0">
                <a:solidFill>
                  <a:srgbClr val="FFFFFF"/>
                </a:solidFill>
                <a:latin typeface="Raleway Italics"/>
              </a:rPr>
              <a:t>paradigm in parallel sorting involves splitting the dataset into smaller segments, recursively sorting each segment, and finally merging the sorted segments --- this method optimizes resource utilization and minimizes computational overhead in distributed systems.</a:t>
            </a:r>
          </a:p>
          <a:p>
            <a:pPr marL="388621" lvl="1" algn="just" fontAlgn="base">
              <a:lnSpc>
                <a:spcPts val="4680"/>
              </a:lnSpc>
              <a:spcAft>
                <a:spcPts val="750"/>
              </a:spcAft>
            </a:pPr>
            <a:endParaRPr lang="en-US" sz="3200" i="1" dirty="0">
              <a:solidFill>
                <a:srgbClr val="FFFFFF"/>
              </a:solidFill>
              <a:latin typeface="Raleway Italics"/>
            </a:endParaRPr>
          </a:p>
          <a:p>
            <a:pPr marL="1303021" lvl="3" algn="just" fontAlgn="base">
              <a:lnSpc>
                <a:spcPts val="4680"/>
              </a:lnSpc>
              <a:spcAft>
                <a:spcPts val="750"/>
              </a:spcAft>
            </a:pPr>
            <a:endParaRPr lang="en-US" sz="3200" i="1" dirty="0">
              <a:solidFill>
                <a:srgbClr val="FFFFFF"/>
              </a:solidFill>
              <a:latin typeface="Raleway Italics"/>
            </a:endParaRPr>
          </a:p>
        </p:txBody>
      </p:sp>
      <p:sp>
        <p:nvSpPr>
          <p:cNvPr id="7" name="Freeform 7">
            <a:extLst>
              <a:ext uri="{FF2B5EF4-FFF2-40B4-BE49-F238E27FC236}">
                <a16:creationId xmlns:a16="http://schemas.microsoft.com/office/drawing/2014/main" id="{DC568296-7237-91B6-D1FD-C0596BA2D688}"/>
              </a:ext>
            </a:extLst>
          </p:cNvPr>
          <p:cNvSpPr/>
          <p:nvPr/>
        </p:nvSpPr>
        <p:spPr>
          <a:xfrm>
            <a:off x="235039" y="7983753"/>
            <a:ext cx="1152395" cy="2179471"/>
          </a:xfrm>
          <a:custGeom>
            <a:avLst/>
            <a:gdLst/>
            <a:ahLst/>
            <a:cxnLst/>
            <a:rect l="l" t="t" r="r" b="b"/>
            <a:pathLst>
              <a:path w="1152395" h="2179471">
                <a:moveTo>
                  <a:pt x="0" y="0"/>
                </a:moveTo>
                <a:lnTo>
                  <a:pt x="1152395" y="0"/>
                </a:lnTo>
                <a:lnTo>
                  <a:pt x="1152395" y="2179470"/>
                </a:lnTo>
                <a:lnTo>
                  <a:pt x="0" y="2179470"/>
                </a:lnTo>
                <a:lnTo>
                  <a:pt x="0" y="0"/>
                </a:lnTo>
                <a:close/>
              </a:path>
            </a:pathLst>
          </a:custGeom>
          <a:blipFill>
            <a:blip r:embed="rId4"/>
            <a:stretch>
              <a:fillRect/>
            </a:stretch>
          </a:blipFill>
        </p:spPr>
        <p:txBody>
          <a:bodyPr/>
          <a:lstStyle/>
          <a:p>
            <a:endParaRPr lang="en-PH"/>
          </a:p>
        </p:txBody>
      </p:sp>
      <p:sp>
        <p:nvSpPr>
          <p:cNvPr id="8" name="AutoShape 8">
            <a:extLst>
              <a:ext uri="{FF2B5EF4-FFF2-40B4-BE49-F238E27FC236}">
                <a16:creationId xmlns:a16="http://schemas.microsoft.com/office/drawing/2014/main" id="{5EDC0E83-7887-3557-7300-9E9C0387995B}"/>
              </a:ext>
            </a:extLst>
          </p:cNvPr>
          <p:cNvSpPr/>
          <p:nvPr/>
        </p:nvSpPr>
        <p:spPr>
          <a:xfrm flipV="1">
            <a:off x="1627384" y="1836463"/>
            <a:ext cx="15094578" cy="19050"/>
          </a:xfrm>
          <a:prstGeom prst="line">
            <a:avLst/>
          </a:prstGeom>
          <a:ln w="95250" cap="flat">
            <a:solidFill>
              <a:srgbClr val="FFFFFF"/>
            </a:solidFill>
            <a:prstDash val="solid"/>
            <a:headEnd type="none" w="sm" len="sm"/>
            <a:tailEnd type="none" w="sm" len="sm"/>
          </a:ln>
        </p:spPr>
        <p:txBody>
          <a:bodyPr/>
          <a:lstStyle/>
          <a:p>
            <a:endParaRPr lang="en-PH"/>
          </a:p>
        </p:txBody>
      </p:sp>
    </p:spTree>
    <p:extLst>
      <p:ext uri="{BB962C8B-B14F-4D97-AF65-F5344CB8AC3E}">
        <p14:creationId xmlns:p14="http://schemas.microsoft.com/office/powerpoint/2010/main" val="2062710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a:extLst>
            <a:ext uri="{FF2B5EF4-FFF2-40B4-BE49-F238E27FC236}">
              <a16:creationId xmlns:a16="http://schemas.microsoft.com/office/drawing/2014/main" id="{C9B89664-9B13-2F9F-7F12-4D044259053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0BAFA33-782B-2547-A70E-97EC44336C40}"/>
              </a:ext>
            </a:extLst>
          </p:cNvPr>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3">
              <a:alphaModFix amt="80000"/>
            </a:blip>
            <a:stretch>
              <a:fillRect/>
            </a:stretch>
          </a:blipFill>
        </p:spPr>
        <p:txBody>
          <a:bodyPr/>
          <a:lstStyle/>
          <a:p>
            <a:endParaRPr lang="en-PH"/>
          </a:p>
        </p:txBody>
      </p:sp>
      <p:sp>
        <p:nvSpPr>
          <p:cNvPr id="3" name="Freeform 3">
            <a:extLst>
              <a:ext uri="{FF2B5EF4-FFF2-40B4-BE49-F238E27FC236}">
                <a16:creationId xmlns:a16="http://schemas.microsoft.com/office/drawing/2014/main" id="{0F4CA51B-6747-1792-ECEA-EA46B6C8BFBC}"/>
              </a:ext>
            </a:extLst>
          </p:cNvPr>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3">
              <a:alphaModFix amt="80000"/>
            </a:blip>
            <a:stretch>
              <a:fillRect/>
            </a:stretch>
          </a:blipFill>
        </p:spPr>
        <p:txBody>
          <a:bodyPr/>
          <a:lstStyle/>
          <a:p>
            <a:endParaRPr lang="en-PH"/>
          </a:p>
        </p:txBody>
      </p:sp>
      <p:sp>
        <p:nvSpPr>
          <p:cNvPr id="4" name="TextBox 4">
            <a:extLst>
              <a:ext uri="{FF2B5EF4-FFF2-40B4-BE49-F238E27FC236}">
                <a16:creationId xmlns:a16="http://schemas.microsoft.com/office/drawing/2014/main" id="{395C5623-BF01-B1E2-AF34-67B1508D9FA8}"/>
              </a:ext>
            </a:extLst>
          </p:cNvPr>
          <p:cNvSpPr txBox="1"/>
          <p:nvPr/>
        </p:nvSpPr>
        <p:spPr>
          <a:xfrm>
            <a:off x="1548173" y="571500"/>
            <a:ext cx="15191653" cy="757580"/>
          </a:xfrm>
          <a:prstGeom prst="rect">
            <a:avLst/>
          </a:prstGeom>
        </p:spPr>
        <p:txBody>
          <a:bodyPr lIns="0" tIns="0" rIns="0" bIns="0" rtlCol="0" anchor="t">
            <a:spAutoFit/>
          </a:bodyPr>
          <a:lstStyle/>
          <a:p>
            <a:pPr algn="just">
              <a:lnSpc>
                <a:spcPts val="5890"/>
              </a:lnSpc>
            </a:pPr>
            <a:r>
              <a:rPr lang="en-US" sz="6000" b="1" dirty="0">
                <a:solidFill>
                  <a:srgbClr val="36E9FD"/>
                </a:solidFill>
                <a:latin typeface="Montserrat Semi-Bold"/>
                <a:ea typeface="Montserrat Semi-Bold"/>
                <a:cs typeface="Montserrat Semi-Bold"/>
                <a:sym typeface="Montserrat Semi-Bold"/>
              </a:rPr>
              <a:t>Parallel </a:t>
            </a:r>
            <a:r>
              <a:rPr lang="en-US" sz="6000" b="1" dirty="0" err="1">
                <a:solidFill>
                  <a:srgbClr val="36E9FD"/>
                </a:solidFill>
                <a:latin typeface="Montserrat Semi-Bold"/>
                <a:ea typeface="Montserrat Semi-Bold"/>
                <a:cs typeface="Montserrat Semi-Bold"/>
                <a:sym typeface="Montserrat Semi-Bold"/>
              </a:rPr>
              <a:t>QuickSort</a:t>
            </a:r>
            <a:endParaRPr lang="en-US" sz="6200" b="1" dirty="0">
              <a:solidFill>
                <a:srgbClr val="36E9FD"/>
              </a:solidFill>
              <a:latin typeface="Montserrat Semi-Bold"/>
              <a:ea typeface="Montserrat Semi-Bold"/>
              <a:cs typeface="Montserrat Semi-Bold"/>
              <a:sym typeface="Montserrat Semi-Bold"/>
            </a:endParaRPr>
          </a:p>
        </p:txBody>
      </p:sp>
      <p:sp>
        <p:nvSpPr>
          <p:cNvPr id="5" name="TextBox 5">
            <a:extLst>
              <a:ext uri="{FF2B5EF4-FFF2-40B4-BE49-F238E27FC236}">
                <a16:creationId xmlns:a16="http://schemas.microsoft.com/office/drawing/2014/main" id="{EC9BA533-603A-11C8-CA9A-9C838B04E230}"/>
              </a:ext>
            </a:extLst>
          </p:cNvPr>
          <p:cNvSpPr txBox="1"/>
          <p:nvPr/>
        </p:nvSpPr>
        <p:spPr>
          <a:xfrm>
            <a:off x="1627384" y="1638300"/>
            <a:ext cx="15094578" cy="8603702"/>
          </a:xfrm>
          <a:prstGeom prst="rect">
            <a:avLst/>
          </a:prstGeom>
        </p:spPr>
        <p:txBody>
          <a:bodyPr wrap="square" lIns="0" tIns="0" rIns="0" bIns="0" rtlCol="0" anchor="t">
            <a:spAutoFit/>
          </a:bodyPr>
          <a:lstStyle/>
          <a:p>
            <a:pPr marL="777242" lvl="1" indent="-388621" algn="just" fontAlgn="base">
              <a:lnSpc>
                <a:spcPts val="4680"/>
              </a:lnSpc>
              <a:spcAft>
                <a:spcPts val="750"/>
              </a:spcAft>
              <a:buFont typeface="Arial"/>
              <a:buChar char="•"/>
            </a:pPr>
            <a:r>
              <a:rPr lang="en-US" sz="3200" b="1" i="1" dirty="0">
                <a:solidFill>
                  <a:srgbClr val="FFFF00"/>
                </a:solidFill>
                <a:latin typeface="Raleway Italics"/>
              </a:rPr>
              <a:t>Parallel </a:t>
            </a:r>
            <a:r>
              <a:rPr lang="en-US" sz="3200" b="1" i="1" dirty="0" err="1">
                <a:solidFill>
                  <a:srgbClr val="FFFF00"/>
                </a:solidFill>
                <a:latin typeface="Raleway Italics"/>
              </a:rPr>
              <a:t>QuickSort</a:t>
            </a:r>
            <a:r>
              <a:rPr lang="en-US" sz="3200" b="1" i="1" dirty="0">
                <a:solidFill>
                  <a:srgbClr val="FFFF00"/>
                </a:solidFill>
                <a:latin typeface="Raleway Italics"/>
              </a:rPr>
              <a:t> Algorithm</a:t>
            </a:r>
          </a:p>
          <a:p>
            <a:pPr marL="2148842" lvl="4" indent="-388621" algn="just" fontAlgn="base">
              <a:lnSpc>
                <a:spcPts val="4680"/>
              </a:lnSpc>
              <a:spcAft>
                <a:spcPts val="750"/>
              </a:spcAft>
              <a:buFont typeface="Arial"/>
              <a:buChar char="•"/>
            </a:pPr>
            <a:r>
              <a:rPr lang="en-US" sz="3200" b="1" i="1" dirty="0">
                <a:solidFill>
                  <a:srgbClr val="FFFF00"/>
                </a:solidFill>
                <a:latin typeface="Raleway Italics"/>
              </a:rPr>
              <a:t>Divide (Partitioning the array) </a:t>
            </a:r>
            <a:r>
              <a:rPr lang="en-US" sz="3200" i="1" dirty="0">
                <a:solidFill>
                  <a:srgbClr val="FFFFFF"/>
                </a:solidFill>
                <a:latin typeface="Raleway Italics"/>
              </a:rPr>
              <a:t>- Input array is divided into three parts:</a:t>
            </a:r>
          </a:p>
          <a:p>
            <a:pPr marL="3063242" lvl="6" indent="-388621" algn="just" fontAlgn="base">
              <a:lnSpc>
                <a:spcPts val="4680"/>
              </a:lnSpc>
              <a:spcAft>
                <a:spcPts val="750"/>
              </a:spcAft>
              <a:buFont typeface="Arial"/>
              <a:buChar char="•"/>
            </a:pPr>
            <a:r>
              <a:rPr lang="en-US" sz="3200" i="1" dirty="0">
                <a:solidFill>
                  <a:srgbClr val="FFFFFF"/>
                </a:solidFill>
                <a:latin typeface="Raleway Italics"/>
              </a:rPr>
              <a:t>Left partition (elements &lt; pivot)</a:t>
            </a:r>
          </a:p>
          <a:p>
            <a:pPr marL="3063242" lvl="6" indent="-388621" algn="just" fontAlgn="base">
              <a:lnSpc>
                <a:spcPts val="4680"/>
              </a:lnSpc>
              <a:spcAft>
                <a:spcPts val="750"/>
              </a:spcAft>
              <a:buFont typeface="Arial"/>
              <a:buChar char="•"/>
            </a:pPr>
            <a:r>
              <a:rPr lang="en-US" sz="3200" i="1" dirty="0">
                <a:solidFill>
                  <a:srgbClr val="FFFFFF"/>
                </a:solidFill>
                <a:latin typeface="Raleway Italics"/>
              </a:rPr>
              <a:t>Pivot (middle elements(s))</a:t>
            </a:r>
          </a:p>
          <a:p>
            <a:pPr marL="3063242" lvl="6" indent="-388621" algn="just" fontAlgn="base">
              <a:lnSpc>
                <a:spcPts val="4680"/>
              </a:lnSpc>
              <a:spcAft>
                <a:spcPts val="750"/>
              </a:spcAft>
              <a:buFont typeface="Arial"/>
              <a:buChar char="•"/>
            </a:pPr>
            <a:r>
              <a:rPr lang="en-US" sz="3200" i="1" dirty="0">
                <a:solidFill>
                  <a:srgbClr val="FFFFFF"/>
                </a:solidFill>
                <a:latin typeface="Raleway Italics"/>
              </a:rPr>
              <a:t>Right partition (elements &gt; pivot)</a:t>
            </a:r>
          </a:p>
          <a:p>
            <a:pPr marL="2148842" lvl="4" indent="-388621" algn="just" fontAlgn="base">
              <a:lnSpc>
                <a:spcPts val="4680"/>
              </a:lnSpc>
              <a:spcAft>
                <a:spcPts val="750"/>
              </a:spcAft>
              <a:buFont typeface="Arial"/>
              <a:buChar char="•"/>
            </a:pPr>
            <a:r>
              <a:rPr lang="en-US" sz="3200" b="1" i="1" dirty="0">
                <a:solidFill>
                  <a:srgbClr val="FFFF00"/>
                </a:solidFill>
                <a:latin typeface="Raleway Italics"/>
              </a:rPr>
              <a:t>Conquer (sorting in parallel)</a:t>
            </a:r>
          </a:p>
          <a:p>
            <a:pPr marL="3063242" lvl="6" indent="-388621" algn="just" fontAlgn="base">
              <a:lnSpc>
                <a:spcPts val="4680"/>
              </a:lnSpc>
              <a:spcAft>
                <a:spcPts val="750"/>
              </a:spcAft>
              <a:buFont typeface="Arial"/>
              <a:buChar char="•"/>
            </a:pPr>
            <a:r>
              <a:rPr lang="en-US" sz="3200" i="1" dirty="0">
                <a:solidFill>
                  <a:srgbClr val="FFFFFF"/>
                </a:solidFill>
                <a:latin typeface="Raleway Italics"/>
              </a:rPr>
              <a:t>Instead of sorting the left and right partitions sequentially, </a:t>
            </a:r>
            <a:r>
              <a:rPr lang="en-US" sz="3200" b="1" i="1" dirty="0">
                <a:solidFill>
                  <a:srgbClr val="36E9FD"/>
                </a:solidFill>
                <a:latin typeface="Raleway Italics"/>
              </a:rPr>
              <a:t>parallel quicksort assigns them to different processors/threads</a:t>
            </a:r>
            <a:r>
              <a:rPr lang="en-US" sz="3200" b="1" i="1" dirty="0">
                <a:solidFill>
                  <a:srgbClr val="FFFF00"/>
                </a:solidFill>
                <a:latin typeface="Raleway Italics"/>
              </a:rPr>
              <a:t>.</a:t>
            </a:r>
            <a:r>
              <a:rPr lang="en-US" sz="3200" i="1" dirty="0">
                <a:solidFill>
                  <a:srgbClr val="FFFFFF"/>
                </a:solidFill>
                <a:latin typeface="Raleway Italics"/>
              </a:rPr>
              <a:t> Each partition is then sorted recursively using the same divide-and-conquer logic</a:t>
            </a:r>
          </a:p>
          <a:p>
            <a:pPr marL="2148842" lvl="4" indent="-388621" algn="just" fontAlgn="base">
              <a:lnSpc>
                <a:spcPts val="4680"/>
              </a:lnSpc>
              <a:spcAft>
                <a:spcPts val="750"/>
              </a:spcAft>
              <a:buFont typeface="Arial"/>
              <a:buChar char="•"/>
            </a:pPr>
            <a:r>
              <a:rPr lang="en-US" sz="3200" b="1" i="1" dirty="0">
                <a:solidFill>
                  <a:srgbClr val="FFFF00"/>
                </a:solidFill>
                <a:latin typeface="Raleway Italics"/>
              </a:rPr>
              <a:t>Combine (merge results)</a:t>
            </a:r>
          </a:p>
          <a:p>
            <a:pPr marL="3063242" lvl="6" indent="-388621" algn="just" fontAlgn="base">
              <a:lnSpc>
                <a:spcPts val="4680"/>
              </a:lnSpc>
              <a:spcAft>
                <a:spcPts val="750"/>
              </a:spcAft>
              <a:buFont typeface="Arial"/>
              <a:buChar char="•"/>
            </a:pPr>
            <a:r>
              <a:rPr lang="en-US" sz="3200" i="1" dirty="0">
                <a:solidFill>
                  <a:srgbClr val="FFFFFF"/>
                </a:solidFill>
                <a:latin typeface="Raleway Italics"/>
              </a:rPr>
              <a:t>Since quicksort sorts in place, merging is just concatenating the sorted left partition, pivot, and sorted right partition.</a:t>
            </a:r>
          </a:p>
        </p:txBody>
      </p:sp>
      <p:sp>
        <p:nvSpPr>
          <p:cNvPr id="7" name="Freeform 7">
            <a:extLst>
              <a:ext uri="{FF2B5EF4-FFF2-40B4-BE49-F238E27FC236}">
                <a16:creationId xmlns:a16="http://schemas.microsoft.com/office/drawing/2014/main" id="{14ADC3FA-1D02-8B1F-BD07-B3A4E114F3FD}"/>
              </a:ext>
            </a:extLst>
          </p:cNvPr>
          <p:cNvSpPr/>
          <p:nvPr/>
        </p:nvSpPr>
        <p:spPr>
          <a:xfrm>
            <a:off x="235039" y="7983753"/>
            <a:ext cx="1152395" cy="2179471"/>
          </a:xfrm>
          <a:custGeom>
            <a:avLst/>
            <a:gdLst/>
            <a:ahLst/>
            <a:cxnLst/>
            <a:rect l="l" t="t" r="r" b="b"/>
            <a:pathLst>
              <a:path w="1152395" h="2179471">
                <a:moveTo>
                  <a:pt x="0" y="0"/>
                </a:moveTo>
                <a:lnTo>
                  <a:pt x="1152395" y="0"/>
                </a:lnTo>
                <a:lnTo>
                  <a:pt x="1152395" y="2179470"/>
                </a:lnTo>
                <a:lnTo>
                  <a:pt x="0" y="2179470"/>
                </a:lnTo>
                <a:lnTo>
                  <a:pt x="0" y="0"/>
                </a:lnTo>
                <a:close/>
              </a:path>
            </a:pathLst>
          </a:custGeom>
          <a:blipFill>
            <a:blip r:embed="rId4"/>
            <a:stretch>
              <a:fillRect/>
            </a:stretch>
          </a:blipFill>
        </p:spPr>
        <p:txBody>
          <a:bodyPr/>
          <a:lstStyle/>
          <a:p>
            <a:endParaRPr lang="en-PH"/>
          </a:p>
        </p:txBody>
      </p:sp>
      <p:sp>
        <p:nvSpPr>
          <p:cNvPr id="8" name="AutoShape 8">
            <a:extLst>
              <a:ext uri="{FF2B5EF4-FFF2-40B4-BE49-F238E27FC236}">
                <a16:creationId xmlns:a16="http://schemas.microsoft.com/office/drawing/2014/main" id="{7EA23FE1-644C-B5EA-FAB0-1A1E5FDB740A}"/>
              </a:ext>
            </a:extLst>
          </p:cNvPr>
          <p:cNvSpPr/>
          <p:nvPr/>
        </p:nvSpPr>
        <p:spPr>
          <a:xfrm flipV="1">
            <a:off x="1627384" y="1409700"/>
            <a:ext cx="15094578" cy="19050"/>
          </a:xfrm>
          <a:prstGeom prst="line">
            <a:avLst/>
          </a:prstGeom>
          <a:ln w="95250" cap="flat">
            <a:solidFill>
              <a:srgbClr val="FFFFFF"/>
            </a:solidFill>
            <a:prstDash val="solid"/>
            <a:headEnd type="none" w="sm" len="sm"/>
            <a:tailEnd type="none" w="sm" len="sm"/>
          </a:ln>
        </p:spPr>
        <p:txBody>
          <a:bodyPr/>
          <a:lstStyle/>
          <a:p>
            <a:endParaRPr lang="en-PH"/>
          </a:p>
        </p:txBody>
      </p:sp>
      <p:pic>
        <p:nvPicPr>
          <p:cNvPr id="1026" name="Picture 2">
            <a:extLst>
              <a:ext uri="{FF2B5EF4-FFF2-40B4-BE49-F238E27FC236}">
                <a16:creationId xmlns:a16="http://schemas.microsoft.com/office/drawing/2014/main" id="{78002B66-3F3E-A345-E48A-7EE44B9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35131" y="3162300"/>
            <a:ext cx="3429000" cy="2620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a:extLst>
            <a:ext uri="{FF2B5EF4-FFF2-40B4-BE49-F238E27FC236}">
              <a16:creationId xmlns:a16="http://schemas.microsoft.com/office/drawing/2014/main" id="{F4317E4E-9BE0-6979-DCE7-F4DCDE33C4D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0831BEF-5B64-9F14-6D98-2A77341BC3CE}"/>
              </a:ext>
            </a:extLst>
          </p:cNvPr>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3">
              <a:alphaModFix amt="80000"/>
            </a:blip>
            <a:stretch>
              <a:fillRect/>
            </a:stretch>
          </a:blipFill>
        </p:spPr>
        <p:txBody>
          <a:bodyPr/>
          <a:lstStyle/>
          <a:p>
            <a:endParaRPr lang="en-PH"/>
          </a:p>
        </p:txBody>
      </p:sp>
      <p:sp>
        <p:nvSpPr>
          <p:cNvPr id="3" name="Freeform 3">
            <a:extLst>
              <a:ext uri="{FF2B5EF4-FFF2-40B4-BE49-F238E27FC236}">
                <a16:creationId xmlns:a16="http://schemas.microsoft.com/office/drawing/2014/main" id="{DFA4188B-97D4-B22A-52BD-0D53C6F22910}"/>
              </a:ext>
            </a:extLst>
          </p:cNvPr>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3">
              <a:alphaModFix amt="80000"/>
            </a:blip>
            <a:stretch>
              <a:fillRect/>
            </a:stretch>
          </a:blipFill>
        </p:spPr>
        <p:txBody>
          <a:bodyPr/>
          <a:lstStyle/>
          <a:p>
            <a:endParaRPr lang="en-PH"/>
          </a:p>
        </p:txBody>
      </p:sp>
      <p:sp>
        <p:nvSpPr>
          <p:cNvPr id="4" name="TextBox 4">
            <a:extLst>
              <a:ext uri="{FF2B5EF4-FFF2-40B4-BE49-F238E27FC236}">
                <a16:creationId xmlns:a16="http://schemas.microsoft.com/office/drawing/2014/main" id="{5B26AC41-E190-9C97-F386-68408501757F}"/>
              </a:ext>
            </a:extLst>
          </p:cNvPr>
          <p:cNvSpPr txBox="1"/>
          <p:nvPr/>
        </p:nvSpPr>
        <p:spPr>
          <a:xfrm>
            <a:off x="1548173" y="571500"/>
            <a:ext cx="15191653" cy="757580"/>
          </a:xfrm>
          <a:prstGeom prst="rect">
            <a:avLst/>
          </a:prstGeom>
        </p:spPr>
        <p:txBody>
          <a:bodyPr lIns="0" tIns="0" rIns="0" bIns="0" rtlCol="0" anchor="t">
            <a:spAutoFit/>
          </a:bodyPr>
          <a:lstStyle/>
          <a:p>
            <a:pPr algn="just">
              <a:lnSpc>
                <a:spcPts val="5890"/>
              </a:lnSpc>
            </a:pPr>
            <a:r>
              <a:rPr lang="en-US" sz="6000" b="1" dirty="0">
                <a:solidFill>
                  <a:srgbClr val="36E9FD"/>
                </a:solidFill>
                <a:latin typeface="Montserrat Semi-Bold"/>
                <a:ea typeface="Montserrat Semi-Bold"/>
                <a:cs typeface="Montserrat Semi-Bold"/>
                <a:sym typeface="Montserrat Semi-Bold"/>
              </a:rPr>
              <a:t>Parallel </a:t>
            </a:r>
            <a:r>
              <a:rPr lang="en-US" sz="6000" b="1" dirty="0" err="1">
                <a:solidFill>
                  <a:srgbClr val="36E9FD"/>
                </a:solidFill>
                <a:latin typeface="Montserrat Semi-Bold"/>
                <a:ea typeface="Montserrat Semi-Bold"/>
                <a:cs typeface="Montserrat Semi-Bold"/>
                <a:sym typeface="Montserrat Semi-Bold"/>
              </a:rPr>
              <a:t>QuickSort</a:t>
            </a:r>
            <a:endParaRPr lang="en-US" sz="6200" b="1" dirty="0">
              <a:solidFill>
                <a:srgbClr val="36E9FD"/>
              </a:solidFill>
              <a:latin typeface="Montserrat Semi-Bold"/>
              <a:ea typeface="Montserrat Semi-Bold"/>
              <a:cs typeface="Montserrat Semi-Bold"/>
              <a:sym typeface="Montserrat Semi-Bold"/>
            </a:endParaRPr>
          </a:p>
        </p:txBody>
      </p:sp>
      <p:sp>
        <p:nvSpPr>
          <p:cNvPr id="7" name="Freeform 7">
            <a:extLst>
              <a:ext uri="{FF2B5EF4-FFF2-40B4-BE49-F238E27FC236}">
                <a16:creationId xmlns:a16="http://schemas.microsoft.com/office/drawing/2014/main" id="{0BDA3CC3-36DB-C04C-1583-FBD06887F0FE}"/>
              </a:ext>
            </a:extLst>
          </p:cNvPr>
          <p:cNvSpPr/>
          <p:nvPr/>
        </p:nvSpPr>
        <p:spPr>
          <a:xfrm>
            <a:off x="235039" y="7983753"/>
            <a:ext cx="1152395" cy="2179471"/>
          </a:xfrm>
          <a:custGeom>
            <a:avLst/>
            <a:gdLst/>
            <a:ahLst/>
            <a:cxnLst/>
            <a:rect l="l" t="t" r="r" b="b"/>
            <a:pathLst>
              <a:path w="1152395" h="2179471">
                <a:moveTo>
                  <a:pt x="0" y="0"/>
                </a:moveTo>
                <a:lnTo>
                  <a:pt x="1152395" y="0"/>
                </a:lnTo>
                <a:lnTo>
                  <a:pt x="1152395" y="2179470"/>
                </a:lnTo>
                <a:lnTo>
                  <a:pt x="0" y="2179470"/>
                </a:lnTo>
                <a:lnTo>
                  <a:pt x="0" y="0"/>
                </a:lnTo>
                <a:close/>
              </a:path>
            </a:pathLst>
          </a:custGeom>
          <a:blipFill>
            <a:blip r:embed="rId4"/>
            <a:stretch>
              <a:fillRect/>
            </a:stretch>
          </a:blipFill>
        </p:spPr>
        <p:txBody>
          <a:bodyPr/>
          <a:lstStyle/>
          <a:p>
            <a:endParaRPr lang="en-PH"/>
          </a:p>
        </p:txBody>
      </p:sp>
      <p:sp>
        <p:nvSpPr>
          <p:cNvPr id="8" name="AutoShape 8">
            <a:extLst>
              <a:ext uri="{FF2B5EF4-FFF2-40B4-BE49-F238E27FC236}">
                <a16:creationId xmlns:a16="http://schemas.microsoft.com/office/drawing/2014/main" id="{3076E9AC-5CCD-3F2F-66EC-32FEC406CB14}"/>
              </a:ext>
            </a:extLst>
          </p:cNvPr>
          <p:cNvSpPr/>
          <p:nvPr/>
        </p:nvSpPr>
        <p:spPr>
          <a:xfrm flipV="1">
            <a:off x="1627384" y="1409700"/>
            <a:ext cx="15094578" cy="19050"/>
          </a:xfrm>
          <a:prstGeom prst="line">
            <a:avLst/>
          </a:prstGeom>
          <a:ln w="95250" cap="flat">
            <a:solidFill>
              <a:srgbClr val="FFFFFF"/>
            </a:solidFill>
            <a:prstDash val="solid"/>
            <a:headEnd type="none" w="sm" len="sm"/>
            <a:tailEnd type="none" w="sm" len="sm"/>
          </a:ln>
        </p:spPr>
        <p:txBody>
          <a:bodyPr/>
          <a:lstStyle/>
          <a:p>
            <a:endParaRPr lang="en-PH"/>
          </a:p>
        </p:txBody>
      </p:sp>
      <p:pic>
        <p:nvPicPr>
          <p:cNvPr id="9" name="Picture 8">
            <a:extLst>
              <a:ext uri="{FF2B5EF4-FFF2-40B4-BE49-F238E27FC236}">
                <a16:creationId xmlns:a16="http://schemas.microsoft.com/office/drawing/2014/main" id="{8009632B-62DE-AF28-C045-833C2A0BD7C5}"/>
              </a:ext>
            </a:extLst>
          </p:cNvPr>
          <p:cNvPicPr>
            <a:picLocks noChangeAspect="1"/>
          </p:cNvPicPr>
          <p:nvPr/>
        </p:nvPicPr>
        <p:blipFill>
          <a:blip r:embed="rId5"/>
          <a:stretch>
            <a:fillRect/>
          </a:stretch>
        </p:blipFill>
        <p:spPr>
          <a:xfrm>
            <a:off x="1627384" y="1827494"/>
            <a:ext cx="6983215" cy="2950654"/>
          </a:xfrm>
          <a:prstGeom prst="rect">
            <a:avLst/>
          </a:prstGeom>
        </p:spPr>
      </p:pic>
      <p:pic>
        <p:nvPicPr>
          <p:cNvPr id="11" name="Picture 10">
            <a:extLst>
              <a:ext uri="{FF2B5EF4-FFF2-40B4-BE49-F238E27FC236}">
                <a16:creationId xmlns:a16="http://schemas.microsoft.com/office/drawing/2014/main" id="{450852B7-590A-3D89-B6BD-9B5C8DDC8D5E}"/>
              </a:ext>
            </a:extLst>
          </p:cNvPr>
          <p:cNvPicPr>
            <a:picLocks noChangeAspect="1"/>
          </p:cNvPicPr>
          <p:nvPr/>
        </p:nvPicPr>
        <p:blipFill>
          <a:blip r:embed="rId6"/>
          <a:stretch>
            <a:fillRect/>
          </a:stretch>
        </p:blipFill>
        <p:spPr>
          <a:xfrm>
            <a:off x="1637216" y="4950034"/>
            <a:ext cx="10296738" cy="4734740"/>
          </a:xfrm>
          <a:prstGeom prst="rect">
            <a:avLst/>
          </a:prstGeom>
        </p:spPr>
      </p:pic>
      <p:cxnSp>
        <p:nvCxnSpPr>
          <p:cNvPr id="15" name="Straight Arrow Connector 14">
            <a:extLst>
              <a:ext uri="{FF2B5EF4-FFF2-40B4-BE49-F238E27FC236}">
                <a16:creationId xmlns:a16="http://schemas.microsoft.com/office/drawing/2014/main" id="{90FBAEB9-338C-A775-AAA4-4F6DC921966E}"/>
              </a:ext>
            </a:extLst>
          </p:cNvPr>
          <p:cNvCxnSpPr/>
          <p:nvPr/>
        </p:nvCxnSpPr>
        <p:spPr>
          <a:xfrm flipH="1">
            <a:off x="10744200" y="6210300"/>
            <a:ext cx="3962400" cy="236220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CAC3BF79-BC2F-E71E-606F-A50E58A81E12}"/>
              </a:ext>
            </a:extLst>
          </p:cNvPr>
          <p:cNvSpPr txBox="1"/>
          <p:nvPr/>
        </p:nvSpPr>
        <p:spPr>
          <a:xfrm>
            <a:off x="12618099" y="5169177"/>
            <a:ext cx="6088735" cy="954107"/>
          </a:xfrm>
          <a:prstGeom prst="rect">
            <a:avLst/>
          </a:prstGeom>
          <a:noFill/>
        </p:spPr>
        <p:txBody>
          <a:bodyPr wrap="square">
            <a:spAutoFit/>
          </a:bodyPr>
          <a:lstStyle/>
          <a:p>
            <a:r>
              <a:rPr lang="en-US" sz="2800" b="1" i="1" dirty="0">
                <a:solidFill>
                  <a:srgbClr val="FFFF00"/>
                </a:solidFill>
                <a:latin typeface="Raleway Italics"/>
              </a:rPr>
              <a:t>parallel quicksort assigns them to different processors/threads</a:t>
            </a:r>
            <a:endParaRPr lang="en-PH" sz="2800" dirty="0">
              <a:solidFill>
                <a:srgbClr val="FFFF00"/>
              </a:solidFill>
            </a:endParaRPr>
          </a:p>
        </p:txBody>
      </p:sp>
      <p:cxnSp>
        <p:nvCxnSpPr>
          <p:cNvPr id="20" name="Straight Arrow Connector 19">
            <a:extLst>
              <a:ext uri="{FF2B5EF4-FFF2-40B4-BE49-F238E27FC236}">
                <a16:creationId xmlns:a16="http://schemas.microsoft.com/office/drawing/2014/main" id="{7EC02F9F-859E-4FC9-FAC5-4830DA59E2AF}"/>
              </a:ext>
            </a:extLst>
          </p:cNvPr>
          <p:cNvCxnSpPr>
            <a:cxnSpLocks/>
          </p:cNvCxnSpPr>
          <p:nvPr/>
        </p:nvCxnSpPr>
        <p:spPr>
          <a:xfrm flipH="1" flipV="1">
            <a:off x="6452612" y="2315364"/>
            <a:ext cx="5967988" cy="14511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D7BB9CFE-394C-4DE8-ED8A-212A77909A40}"/>
              </a:ext>
            </a:extLst>
          </p:cNvPr>
          <p:cNvSpPr txBox="1"/>
          <p:nvPr/>
        </p:nvSpPr>
        <p:spPr>
          <a:xfrm>
            <a:off x="12725321" y="2198871"/>
            <a:ext cx="6088735" cy="523220"/>
          </a:xfrm>
          <a:prstGeom prst="rect">
            <a:avLst/>
          </a:prstGeom>
          <a:noFill/>
        </p:spPr>
        <p:txBody>
          <a:bodyPr wrap="square">
            <a:spAutoFit/>
          </a:bodyPr>
          <a:lstStyle/>
          <a:p>
            <a:r>
              <a:rPr lang="en-US" sz="2800" b="1" i="1" dirty="0">
                <a:solidFill>
                  <a:srgbClr val="FFFF00"/>
                </a:solidFill>
                <a:latin typeface="Raleway Italics"/>
              </a:rPr>
              <a:t>single-threaded</a:t>
            </a:r>
            <a:endParaRPr lang="en-PH" sz="2800" dirty="0">
              <a:solidFill>
                <a:srgbClr val="FFFF00"/>
              </a:solidFill>
            </a:endParaRPr>
          </a:p>
        </p:txBody>
      </p:sp>
    </p:spTree>
    <p:extLst>
      <p:ext uri="{BB962C8B-B14F-4D97-AF65-F5344CB8AC3E}">
        <p14:creationId xmlns:p14="http://schemas.microsoft.com/office/powerpoint/2010/main" val="301077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a:extLst>
            <a:ext uri="{FF2B5EF4-FFF2-40B4-BE49-F238E27FC236}">
              <a16:creationId xmlns:a16="http://schemas.microsoft.com/office/drawing/2014/main" id="{021D3D94-88B5-6C9F-231B-4BF20DBEE16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6E9F841-764F-97F8-629F-E7A9AAF84A46}"/>
              </a:ext>
            </a:extLst>
          </p:cNvPr>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3">
              <a:alphaModFix amt="80000"/>
            </a:blip>
            <a:stretch>
              <a:fillRect/>
            </a:stretch>
          </a:blipFill>
        </p:spPr>
        <p:txBody>
          <a:bodyPr/>
          <a:lstStyle/>
          <a:p>
            <a:endParaRPr lang="en-PH"/>
          </a:p>
        </p:txBody>
      </p:sp>
      <p:sp>
        <p:nvSpPr>
          <p:cNvPr id="3" name="Freeform 3">
            <a:extLst>
              <a:ext uri="{FF2B5EF4-FFF2-40B4-BE49-F238E27FC236}">
                <a16:creationId xmlns:a16="http://schemas.microsoft.com/office/drawing/2014/main" id="{DD4D5AD6-A471-CBEE-405E-54B838094A5B}"/>
              </a:ext>
            </a:extLst>
          </p:cNvPr>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3">
              <a:alphaModFix amt="80000"/>
            </a:blip>
            <a:stretch>
              <a:fillRect/>
            </a:stretch>
          </a:blipFill>
        </p:spPr>
        <p:txBody>
          <a:bodyPr/>
          <a:lstStyle/>
          <a:p>
            <a:endParaRPr lang="en-PH"/>
          </a:p>
        </p:txBody>
      </p:sp>
      <p:sp>
        <p:nvSpPr>
          <p:cNvPr id="4" name="TextBox 4">
            <a:extLst>
              <a:ext uri="{FF2B5EF4-FFF2-40B4-BE49-F238E27FC236}">
                <a16:creationId xmlns:a16="http://schemas.microsoft.com/office/drawing/2014/main" id="{B64117C5-86D2-AD0C-4AFD-C25C1EC26BF5}"/>
              </a:ext>
            </a:extLst>
          </p:cNvPr>
          <p:cNvSpPr txBox="1"/>
          <p:nvPr/>
        </p:nvSpPr>
        <p:spPr>
          <a:xfrm>
            <a:off x="1548173" y="699813"/>
            <a:ext cx="15191653" cy="757580"/>
          </a:xfrm>
          <a:prstGeom prst="rect">
            <a:avLst/>
          </a:prstGeom>
        </p:spPr>
        <p:txBody>
          <a:bodyPr lIns="0" tIns="0" rIns="0" bIns="0" rtlCol="0" anchor="t">
            <a:spAutoFit/>
          </a:bodyPr>
          <a:lstStyle/>
          <a:p>
            <a:pPr algn="just">
              <a:lnSpc>
                <a:spcPts val="5890"/>
              </a:lnSpc>
            </a:pPr>
            <a:r>
              <a:rPr lang="en-US" sz="6000" b="1" dirty="0">
                <a:solidFill>
                  <a:srgbClr val="36E9FD"/>
                </a:solidFill>
                <a:latin typeface="Montserrat Semi-Bold"/>
                <a:ea typeface="Montserrat Semi-Bold"/>
                <a:cs typeface="Montserrat Semi-Bold"/>
                <a:sym typeface="Montserrat Semi-Bold"/>
              </a:rPr>
              <a:t>Parallel Algorithms for Searching</a:t>
            </a:r>
            <a:endParaRPr lang="en-US" sz="6200" b="1" dirty="0">
              <a:solidFill>
                <a:srgbClr val="36E9FD"/>
              </a:solidFill>
              <a:latin typeface="Montserrat Semi-Bold"/>
              <a:ea typeface="Montserrat Semi-Bold"/>
              <a:cs typeface="Montserrat Semi-Bold"/>
              <a:sym typeface="Montserrat Semi-Bold"/>
            </a:endParaRPr>
          </a:p>
        </p:txBody>
      </p:sp>
      <p:sp>
        <p:nvSpPr>
          <p:cNvPr id="5" name="TextBox 5">
            <a:extLst>
              <a:ext uri="{FF2B5EF4-FFF2-40B4-BE49-F238E27FC236}">
                <a16:creationId xmlns:a16="http://schemas.microsoft.com/office/drawing/2014/main" id="{4730B524-6F47-8632-B4B1-3BE999F4ED41}"/>
              </a:ext>
            </a:extLst>
          </p:cNvPr>
          <p:cNvSpPr txBox="1"/>
          <p:nvPr/>
        </p:nvSpPr>
        <p:spPr>
          <a:xfrm>
            <a:off x="1627384" y="2361269"/>
            <a:ext cx="15094578" cy="8295925"/>
          </a:xfrm>
          <a:prstGeom prst="rect">
            <a:avLst/>
          </a:prstGeom>
        </p:spPr>
        <p:txBody>
          <a:bodyPr wrap="square" lIns="0" tIns="0" rIns="0" bIns="0" rtlCol="0" anchor="t">
            <a:spAutoFit/>
          </a:bodyPr>
          <a:lstStyle/>
          <a:p>
            <a:pPr marL="777242" lvl="1" indent="-388621" algn="just" fontAlgn="base">
              <a:lnSpc>
                <a:spcPts val="4680"/>
              </a:lnSpc>
              <a:spcAft>
                <a:spcPts val="750"/>
              </a:spcAft>
              <a:buFont typeface="Arial"/>
              <a:buChar char="•"/>
            </a:pPr>
            <a:r>
              <a:rPr lang="en-US" sz="3200" b="1" i="1" dirty="0">
                <a:solidFill>
                  <a:srgbClr val="FFFF00"/>
                </a:solidFill>
                <a:latin typeface="Raleway Italics"/>
              </a:rPr>
              <a:t>Parallel search algorithms </a:t>
            </a:r>
            <a:r>
              <a:rPr lang="en-US" sz="3200" i="1" dirty="0">
                <a:solidFill>
                  <a:srgbClr val="FFFFFF"/>
                </a:solidFill>
                <a:latin typeface="Raleway Italics"/>
              </a:rPr>
              <a:t>distribute the search process across multiple processing units (threads, cores, or machines) to speed up searching in large datasets. Instead of searching sequentially through the entire dataset, the workload is split.</a:t>
            </a:r>
          </a:p>
          <a:p>
            <a:pPr marL="777242" lvl="1" indent="-388621" algn="just" fontAlgn="base">
              <a:lnSpc>
                <a:spcPts val="4680"/>
              </a:lnSpc>
              <a:spcAft>
                <a:spcPts val="750"/>
              </a:spcAft>
              <a:buFont typeface="Arial"/>
              <a:buChar char="•"/>
            </a:pPr>
            <a:r>
              <a:rPr lang="en-US" sz="3200" i="1" dirty="0">
                <a:solidFill>
                  <a:srgbClr val="FFFFFF"/>
                </a:solidFill>
                <a:latin typeface="Raleway Italics"/>
              </a:rPr>
              <a:t>Example</a:t>
            </a:r>
          </a:p>
          <a:p>
            <a:pPr marL="1691642" lvl="3" indent="-388621" algn="just" fontAlgn="base">
              <a:lnSpc>
                <a:spcPts val="4680"/>
              </a:lnSpc>
              <a:spcAft>
                <a:spcPts val="750"/>
              </a:spcAft>
              <a:buFont typeface="Arial"/>
              <a:buChar char="•"/>
            </a:pPr>
            <a:r>
              <a:rPr lang="en-US" sz="3200" b="1" i="1" dirty="0">
                <a:solidFill>
                  <a:srgbClr val="FFFF00"/>
                </a:solidFill>
                <a:latin typeface="Raleway Italics"/>
              </a:rPr>
              <a:t>Parallel Binary Search </a:t>
            </a:r>
          </a:p>
          <a:p>
            <a:pPr marL="2606042" lvl="5" indent="-388621" algn="just" fontAlgn="base">
              <a:lnSpc>
                <a:spcPts val="4680"/>
              </a:lnSpc>
              <a:spcAft>
                <a:spcPts val="750"/>
              </a:spcAft>
              <a:buFont typeface="Arial"/>
              <a:buChar char="•"/>
            </a:pPr>
            <a:r>
              <a:rPr lang="en-US" sz="3200" i="1" dirty="0">
                <a:solidFill>
                  <a:srgbClr val="FFFFFF"/>
                </a:solidFill>
                <a:latin typeface="Raleway Italics"/>
              </a:rPr>
              <a:t>A binary search (time complexity of O(n log n) normally performed sequentially but in </a:t>
            </a:r>
            <a:r>
              <a:rPr lang="en-US" sz="3200" b="1" i="1" dirty="0">
                <a:solidFill>
                  <a:srgbClr val="FFFF00"/>
                </a:solidFill>
                <a:latin typeface="Raleway Italics"/>
              </a:rPr>
              <a:t>parallel binary search</a:t>
            </a:r>
            <a:r>
              <a:rPr lang="en-US" sz="3200" i="1" dirty="0">
                <a:solidFill>
                  <a:srgbClr val="FFFFFF"/>
                </a:solidFill>
                <a:latin typeface="Raleway Italics"/>
              </a:rPr>
              <a:t>, </a:t>
            </a:r>
            <a:r>
              <a:rPr lang="en-US" sz="3200" b="1" i="1" dirty="0">
                <a:solidFill>
                  <a:srgbClr val="36E9FD"/>
                </a:solidFill>
                <a:latin typeface="Raleway Italics"/>
              </a:rPr>
              <a:t>multiple threads or processes are used to work on different segments of the datasets simultaneously</a:t>
            </a:r>
          </a:p>
          <a:p>
            <a:pPr marL="2606042" lvl="5" indent="-388621" algn="just" fontAlgn="base">
              <a:lnSpc>
                <a:spcPts val="4680"/>
              </a:lnSpc>
              <a:spcAft>
                <a:spcPts val="750"/>
              </a:spcAft>
              <a:buFont typeface="Arial"/>
              <a:buChar char="•"/>
            </a:pPr>
            <a:r>
              <a:rPr lang="en-US" sz="3200" b="1" i="1" dirty="0">
                <a:solidFill>
                  <a:srgbClr val="FFFF00"/>
                </a:solidFill>
                <a:latin typeface="Raleway Italics"/>
              </a:rPr>
              <a:t>Reduces time complexity from O(log N) per search to a more efficient parallelized search across multiple processors.</a:t>
            </a:r>
          </a:p>
          <a:p>
            <a:pPr marL="1303021" lvl="3" algn="just" fontAlgn="base">
              <a:lnSpc>
                <a:spcPts val="4680"/>
              </a:lnSpc>
              <a:spcAft>
                <a:spcPts val="750"/>
              </a:spcAft>
            </a:pPr>
            <a:endParaRPr lang="en-US" sz="3200" i="1" dirty="0">
              <a:solidFill>
                <a:srgbClr val="FFFFFF"/>
              </a:solidFill>
              <a:latin typeface="Raleway Italics"/>
            </a:endParaRPr>
          </a:p>
        </p:txBody>
      </p:sp>
      <p:sp>
        <p:nvSpPr>
          <p:cNvPr id="7" name="Freeform 7">
            <a:extLst>
              <a:ext uri="{FF2B5EF4-FFF2-40B4-BE49-F238E27FC236}">
                <a16:creationId xmlns:a16="http://schemas.microsoft.com/office/drawing/2014/main" id="{77B49569-2CFC-0F1E-89B4-FEE0749F6ED3}"/>
              </a:ext>
            </a:extLst>
          </p:cNvPr>
          <p:cNvSpPr/>
          <p:nvPr/>
        </p:nvSpPr>
        <p:spPr>
          <a:xfrm>
            <a:off x="235039" y="7983753"/>
            <a:ext cx="1152395" cy="2179471"/>
          </a:xfrm>
          <a:custGeom>
            <a:avLst/>
            <a:gdLst/>
            <a:ahLst/>
            <a:cxnLst/>
            <a:rect l="l" t="t" r="r" b="b"/>
            <a:pathLst>
              <a:path w="1152395" h="2179471">
                <a:moveTo>
                  <a:pt x="0" y="0"/>
                </a:moveTo>
                <a:lnTo>
                  <a:pt x="1152395" y="0"/>
                </a:lnTo>
                <a:lnTo>
                  <a:pt x="1152395" y="2179470"/>
                </a:lnTo>
                <a:lnTo>
                  <a:pt x="0" y="2179470"/>
                </a:lnTo>
                <a:lnTo>
                  <a:pt x="0" y="0"/>
                </a:lnTo>
                <a:close/>
              </a:path>
            </a:pathLst>
          </a:custGeom>
          <a:blipFill>
            <a:blip r:embed="rId4"/>
            <a:stretch>
              <a:fillRect/>
            </a:stretch>
          </a:blipFill>
        </p:spPr>
        <p:txBody>
          <a:bodyPr/>
          <a:lstStyle/>
          <a:p>
            <a:endParaRPr lang="en-PH"/>
          </a:p>
        </p:txBody>
      </p:sp>
      <p:sp>
        <p:nvSpPr>
          <p:cNvPr id="8" name="AutoShape 8">
            <a:extLst>
              <a:ext uri="{FF2B5EF4-FFF2-40B4-BE49-F238E27FC236}">
                <a16:creationId xmlns:a16="http://schemas.microsoft.com/office/drawing/2014/main" id="{6AE65720-EC94-DE39-E7A6-42C1989CE4E4}"/>
              </a:ext>
            </a:extLst>
          </p:cNvPr>
          <p:cNvSpPr/>
          <p:nvPr/>
        </p:nvSpPr>
        <p:spPr>
          <a:xfrm flipV="1">
            <a:off x="1627384" y="1836463"/>
            <a:ext cx="15094578" cy="19050"/>
          </a:xfrm>
          <a:prstGeom prst="line">
            <a:avLst/>
          </a:prstGeom>
          <a:ln w="95250" cap="flat">
            <a:solidFill>
              <a:srgbClr val="FFFFFF"/>
            </a:solidFill>
            <a:prstDash val="solid"/>
            <a:headEnd type="none" w="sm" len="sm"/>
            <a:tailEnd type="none" w="sm" len="sm"/>
          </a:ln>
        </p:spPr>
        <p:txBody>
          <a:bodyPr/>
          <a:lstStyle/>
          <a:p>
            <a:endParaRPr lang="en-PH"/>
          </a:p>
        </p:txBody>
      </p:sp>
    </p:spTree>
    <p:extLst>
      <p:ext uri="{BB962C8B-B14F-4D97-AF65-F5344CB8AC3E}">
        <p14:creationId xmlns:p14="http://schemas.microsoft.com/office/powerpoint/2010/main" val="382451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a:extLst>
            <a:ext uri="{FF2B5EF4-FFF2-40B4-BE49-F238E27FC236}">
              <a16:creationId xmlns:a16="http://schemas.microsoft.com/office/drawing/2014/main" id="{0D027773-7019-65BD-3014-1F731557CB8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A839AA4-71B2-0DB4-718C-8DD65F283DB1}"/>
              </a:ext>
            </a:extLst>
          </p:cNvPr>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3">
              <a:alphaModFix amt="80000"/>
            </a:blip>
            <a:stretch>
              <a:fillRect/>
            </a:stretch>
          </a:blipFill>
        </p:spPr>
        <p:txBody>
          <a:bodyPr/>
          <a:lstStyle/>
          <a:p>
            <a:endParaRPr lang="en-PH"/>
          </a:p>
        </p:txBody>
      </p:sp>
      <p:sp>
        <p:nvSpPr>
          <p:cNvPr id="3" name="Freeform 3">
            <a:extLst>
              <a:ext uri="{FF2B5EF4-FFF2-40B4-BE49-F238E27FC236}">
                <a16:creationId xmlns:a16="http://schemas.microsoft.com/office/drawing/2014/main" id="{E636F27A-D578-23FC-0FCE-1175019D2680}"/>
              </a:ext>
            </a:extLst>
          </p:cNvPr>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3">
              <a:alphaModFix amt="80000"/>
            </a:blip>
            <a:stretch>
              <a:fillRect/>
            </a:stretch>
          </a:blipFill>
        </p:spPr>
        <p:txBody>
          <a:bodyPr/>
          <a:lstStyle/>
          <a:p>
            <a:endParaRPr lang="en-PH"/>
          </a:p>
        </p:txBody>
      </p:sp>
      <p:sp>
        <p:nvSpPr>
          <p:cNvPr id="4" name="TextBox 4">
            <a:extLst>
              <a:ext uri="{FF2B5EF4-FFF2-40B4-BE49-F238E27FC236}">
                <a16:creationId xmlns:a16="http://schemas.microsoft.com/office/drawing/2014/main" id="{ADAE101D-0116-A2AB-8603-A2098D4778A6}"/>
              </a:ext>
            </a:extLst>
          </p:cNvPr>
          <p:cNvSpPr txBox="1"/>
          <p:nvPr/>
        </p:nvSpPr>
        <p:spPr>
          <a:xfrm>
            <a:off x="1548173" y="571500"/>
            <a:ext cx="15191653" cy="757580"/>
          </a:xfrm>
          <a:prstGeom prst="rect">
            <a:avLst/>
          </a:prstGeom>
        </p:spPr>
        <p:txBody>
          <a:bodyPr lIns="0" tIns="0" rIns="0" bIns="0" rtlCol="0" anchor="t">
            <a:spAutoFit/>
          </a:bodyPr>
          <a:lstStyle/>
          <a:p>
            <a:pPr algn="just">
              <a:lnSpc>
                <a:spcPts val="5890"/>
              </a:lnSpc>
            </a:pPr>
            <a:r>
              <a:rPr lang="en-US" sz="6000" b="1" dirty="0">
                <a:solidFill>
                  <a:srgbClr val="36E9FD"/>
                </a:solidFill>
                <a:latin typeface="Montserrat Semi-Bold"/>
                <a:ea typeface="Montserrat Semi-Bold"/>
                <a:cs typeface="Montserrat Semi-Bold"/>
                <a:sym typeface="Montserrat Semi-Bold"/>
              </a:rPr>
              <a:t>Parallel Binary Search</a:t>
            </a:r>
            <a:endParaRPr lang="en-US" sz="6200" b="1" dirty="0">
              <a:solidFill>
                <a:srgbClr val="36E9FD"/>
              </a:solidFill>
              <a:latin typeface="Montserrat Semi-Bold"/>
              <a:ea typeface="Montserrat Semi-Bold"/>
              <a:cs typeface="Montserrat Semi-Bold"/>
              <a:sym typeface="Montserrat Semi-Bold"/>
            </a:endParaRPr>
          </a:p>
        </p:txBody>
      </p:sp>
      <p:sp>
        <p:nvSpPr>
          <p:cNvPr id="5" name="TextBox 5">
            <a:extLst>
              <a:ext uri="{FF2B5EF4-FFF2-40B4-BE49-F238E27FC236}">
                <a16:creationId xmlns:a16="http://schemas.microsoft.com/office/drawing/2014/main" id="{2DD1D1B7-2A7F-BBBD-D7CC-829EA005E5E1}"/>
              </a:ext>
            </a:extLst>
          </p:cNvPr>
          <p:cNvSpPr txBox="1"/>
          <p:nvPr/>
        </p:nvSpPr>
        <p:spPr>
          <a:xfrm>
            <a:off x="1627384" y="1638300"/>
            <a:ext cx="15094578" cy="8103565"/>
          </a:xfrm>
          <a:prstGeom prst="rect">
            <a:avLst/>
          </a:prstGeom>
        </p:spPr>
        <p:txBody>
          <a:bodyPr wrap="square" lIns="0" tIns="0" rIns="0" bIns="0" rtlCol="0" anchor="t">
            <a:spAutoFit/>
          </a:bodyPr>
          <a:lstStyle/>
          <a:p>
            <a:pPr marL="777242" lvl="1" indent="-388621" algn="just" fontAlgn="base">
              <a:lnSpc>
                <a:spcPts val="4680"/>
              </a:lnSpc>
              <a:spcAft>
                <a:spcPts val="750"/>
              </a:spcAft>
              <a:buFont typeface="Arial"/>
              <a:buChar char="•"/>
            </a:pPr>
            <a:r>
              <a:rPr lang="en-US" sz="3200" b="1" i="1" dirty="0">
                <a:solidFill>
                  <a:srgbClr val="FFFF00"/>
                </a:solidFill>
                <a:latin typeface="Raleway Italics"/>
              </a:rPr>
              <a:t>Parallel Binary Search Algorithm</a:t>
            </a:r>
          </a:p>
          <a:p>
            <a:pPr marL="2148842" lvl="4" indent="-388621" algn="just" fontAlgn="base">
              <a:lnSpc>
                <a:spcPts val="4680"/>
              </a:lnSpc>
              <a:spcAft>
                <a:spcPts val="750"/>
              </a:spcAft>
              <a:buFont typeface="Arial"/>
              <a:buChar char="•"/>
            </a:pPr>
            <a:r>
              <a:rPr lang="en-US" sz="3200" b="1" i="1" dirty="0">
                <a:solidFill>
                  <a:srgbClr val="FFFF00"/>
                </a:solidFill>
                <a:latin typeface="Raleway Italics"/>
              </a:rPr>
              <a:t>Divide the Sorted Array</a:t>
            </a:r>
            <a:endParaRPr lang="en-US" sz="3200" b="1" i="1" dirty="0">
              <a:solidFill>
                <a:srgbClr val="FFFFFF"/>
              </a:solidFill>
              <a:latin typeface="Raleway Italics"/>
            </a:endParaRPr>
          </a:p>
          <a:p>
            <a:pPr marL="3063242" lvl="6" indent="-388621" algn="just" fontAlgn="base">
              <a:lnSpc>
                <a:spcPts val="4680"/>
              </a:lnSpc>
              <a:spcAft>
                <a:spcPts val="750"/>
              </a:spcAft>
              <a:buFont typeface="Arial"/>
              <a:buChar char="•"/>
            </a:pPr>
            <a:r>
              <a:rPr lang="en-US" sz="3200" i="1" dirty="0">
                <a:solidFill>
                  <a:srgbClr val="FFFFFF"/>
                </a:solidFill>
                <a:latin typeface="Raleway Italics"/>
              </a:rPr>
              <a:t>Assign different sections of the array to different processors</a:t>
            </a:r>
          </a:p>
          <a:p>
            <a:pPr marL="3063242" lvl="6" indent="-388621" algn="just" fontAlgn="base">
              <a:lnSpc>
                <a:spcPts val="4680"/>
              </a:lnSpc>
              <a:spcAft>
                <a:spcPts val="750"/>
              </a:spcAft>
              <a:buFont typeface="Arial"/>
              <a:buChar char="•"/>
            </a:pPr>
            <a:r>
              <a:rPr lang="en-US" sz="3200" i="1" dirty="0">
                <a:solidFill>
                  <a:srgbClr val="FFFFFF"/>
                </a:solidFill>
                <a:latin typeface="Raleway Italics"/>
              </a:rPr>
              <a:t>Each processor runs binary search independently on its assigned subarray</a:t>
            </a:r>
          </a:p>
          <a:p>
            <a:pPr marL="2148842" lvl="4" indent="-388621" algn="just" fontAlgn="base">
              <a:lnSpc>
                <a:spcPts val="4680"/>
              </a:lnSpc>
              <a:spcAft>
                <a:spcPts val="750"/>
              </a:spcAft>
              <a:buFont typeface="Arial"/>
              <a:buChar char="•"/>
            </a:pPr>
            <a:r>
              <a:rPr lang="en-US" sz="3200" b="1" i="1" dirty="0">
                <a:solidFill>
                  <a:srgbClr val="FFFF00"/>
                </a:solidFill>
                <a:latin typeface="Raleway Italics"/>
              </a:rPr>
              <a:t>Perform binary search in parallel</a:t>
            </a:r>
          </a:p>
          <a:p>
            <a:pPr marL="3063242" lvl="6" indent="-388621" algn="just" fontAlgn="base">
              <a:lnSpc>
                <a:spcPts val="4680"/>
              </a:lnSpc>
              <a:spcAft>
                <a:spcPts val="750"/>
              </a:spcAft>
              <a:buFont typeface="Arial"/>
              <a:buChar char="•"/>
            </a:pPr>
            <a:r>
              <a:rPr lang="en-US" sz="3200" i="1" dirty="0">
                <a:solidFill>
                  <a:srgbClr val="FFFFFF"/>
                </a:solidFill>
                <a:latin typeface="Raleway Italics"/>
              </a:rPr>
              <a:t>Each processor searches for the target value in its assigned range</a:t>
            </a:r>
          </a:p>
          <a:p>
            <a:pPr marL="3063242" lvl="6" indent="-388621" algn="just" fontAlgn="base">
              <a:lnSpc>
                <a:spcPts val="4680"/>
              </a:lnSpc>
              <a:spcAft>
                <a:spcPts val="750"/>
              </a:spcAft>
              <a:buFont typeface="Arial"/>
              <a:buChar char="•"/>
            </a:pPr>
            <a:r>
              <a:rPr lang="en-US" sz="3200" i="1" dirty="0">
                <a:solidFill>
                  <a:srgbClr val="FFFFFF"/>
                </a:solidFill>
                <a:latin typeface="Raleway Italics"/>
              </a:rPr>
              <a:t>If a processor finds the target, it terminates other search processes</a:t>
            </a:r>
          </a:p>
          <a:p>
            <a:pPr marL="2148842" lvl="4" indent="-388621" algn="just" fontAlgn="base">
              <a:lnSpc>
                <a:spcPts val="4680"/>
              </a:lnSpc>
              <a:spcAft>
                <a:spcPts val="750"/>
              </a:spcAft>
              <a:buFont typeface="Arial"/>
              <a:buChar char="•"/>
            </a:pPr>
            <a:r>
              <a:rPr lang="en-US" sz="3200" b="1" i="1" dirty="0">
                <a:solidFill>
                  <a:srgbClr val="FFFF00"/>
                </a:solidFill>
                <a:latin typeface="Raleway Italics"/>
              </a:rPr>
              <a:t>Merge and determine the result</a:t>
            </a:r>
          </a:p>
          <a:p>
            <a:pPr marL="3063242" lvl="6" indent="-388621" algn="just" fontAlgn="base">
              <a:lnSpc>
                <a:spcPts val="4680"/>
              </a:lnSpc>
              <a:spcAft>
                <a:spcPts val="750"/>
              </a:spcAft>
              <a:buFont typeface="Arial"/>
              <a:buChar char="•"/>
            </a:pPr>
            <a:r>
              <a:rPr lang="en-US" sz="3200" i="1" dirty="0">
                <a:solidFill>
                  <a:srgbClr val="FFFFFF"/>
                </a:solidFill>
                <a:latin typeface="Raleway Italics"/>
              </a:rPr>
              <a:t>If a processor finds the target, the result is returned immediately</a:t>
            </a:r>
          </a:p>
          <a:p>
            <a:pPr marL="3063242" lvl="6" indent="-388621" algn="just" fontAlgn="base">
              <a:lnSpc>
                <a:spcPts val="4680"/>
              </a:lnSpc>
              <a:spcAft>
                <a:spcPts val="750"/>
              </a:spcAft>
              <a:buFont typeface="Arial"/>
              <a:buChar char="•"/>
            </a:pPr>
            <a:r>
              <a:rPr lang="en-US" sz="3200" i="1" dirty="0">
                <a:solidFill>
                  <a:srgbClr val="FFFFFF"/>
                </a:solidFill>
                <a:latin typeface="Raleway Italics"/>
              </a:rPr>
              <a:t>If no processor finds the value, return not found.</a:t>
            </a:r>
          </a:p>
        </p:txBody>
      </p:sp>
      <p:sp>
        <p:nvSpPr>
          <p:cNvPr id="7" name="Freeform 7">
            <a:extLst>
              <a:ext uri="{FF2B5EF4-FFF2-40B4-BE49-F238E27FC236}">
                <a16:creationId xmlns:a16="http://schemas.microsoft.com/office/drawing/2014/main" id="{66A54441-8B8D-7846-209C-BA3373059408}"/>
              </a:ext>
            </a:extLst>
          </p:cNvPr>
          <p:cNvSpPr/>
          <p:nvPr/>
        </p:nvSpPr>
        <p:spPr>
          <a:xfrm>
            <a:off x="235039" y="7983753"/>
            <a:ext cx="1152395" cy="2179471"/>
          </a:xfrm>
          <a:custGeom>
            <a:avLst/>
            <a:gdLst/>
            <a:ahLst/>
            <a:cxnLst/>
            <a:rect l="l" t="t" r="r" b="b"/>
            <a:pathLst>
              <a:path w="1152395" h="2179471">
                <a:moveTo>
                  <a:pt x="0" y="0"/>
                </a:moveTo>
                <a:lnTo>
                  <a:pt x="1152395" y="0"/>
                </a:lnTo>
                <a:lnTo>
                  <a:pt x="1152395" y="2179470"/>
                </a:lnTo>
                <a:lnTo>
                  <a:pt x="0" y="2179470"/>
                </a:lnTo>
                <a:lnTo>
                  <a:pt x="0" y="0"/>
                </a:lnTo>
                <a:close/>
              </a:path>
            </a:pathLst>
          </a:custGeom>
          <a:blipFill>
            <a:blip r:embed="rId4"/>
            <a:stretch>
              <a:fillRect/>
            </a:stretch>
          </a:blipFill>
        </p:spPr>
        <p:txBody>
          <a:bodyPr/>
          <a:lstStyle/>
          <a:p>
            <a:endParaRPr lang="en-PH"/>
          </a:p>
        </p:txBody>
      </p:sp>
      <p:sp>
        <p:nvSpPr>
          <p:cNvPr id="8" name="AutoShape 8">
            <a:extLst>
              <a:ext uri="{FF2B5EF4-FFF2-40B4-BE49-F238E27FC236}">
                <a16:creationId xmlns:a16="http://schemas.microsoft.com/office/drawing/2014/main" id="{A68E3DD1-BDD0-565B-FEB1-0B494496AAB1}"/>
              </a:ext>
            </a:extLst>
          </p:cNvPr>
          <p:cNvSpPr/>
          <p:nvPr/>
        </p:nvSpPr>
        <p:spPr>
          <a:xfrm flipV="1">
            <a:off x="1627384" y="1409700"/>
            <a:ext cx="15094578" cy="19050"/>
          </a:xfrm>
          <a:prstGeom prst="line">
            <a:avLst/>
          </a:prstGeom>
          <a:ln w="95250" cap="flat">
            <a:solidFill>
              <a:srgbClr val="FFFFFF"/>
            </a:solidFill>
            <a:prstDash val="solid"/>
            <a:headEnd type="none" w="sm" len="sm"/>
            <a:tailEnd type="none" w="sm" len="sm"/>
          </a:ln>
        </p:spPr>
        <p:txBody>
          <a:bodyPr/>
          <a:lstStyle/>
          <a:p>
            <a:endParaRPr lang="en-PH"/>
          </a:p>
        </p:txBody>
      </p:sp>
      <p:sp>
        <p:nvSpPr>
          <p:cNvPr id="6" name="AutoShape 2">
            <a:extLst>
              <a:ext uri="{FF2B5EF4-FFF2-40B4-BE49-F238E27FC236}">
                <a16:creationId xmlns:a16="http://schemas.microsoft.com/office/drawing/2014/main" id="{0836B515-DB4B-4C77-90A4-C863287E0B0F}"/>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2052" name="Picture 4">
            <a:extLst>
              <a:ext uri="{FF2B5EF4-FFF2-40B4-BE49-F238E27FC236}">
                <a16:creationId xmlns:a16="http://schemas.microsoft.com/office/drawing/2014/main" id="{549AA579-4D00-0DC4-959A-34F1B863B88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92200" y="1538630"/>
            <a:ext cx="2895600" cy="1520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7506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a:extLst>
            <a:ext uri="{FF2B5EF4-FFF2-40B4-BE49-F238E27FC236}">
              <a16:creationId xmlns:a16="http://schemas.microsoft.com/office/drawing/2014/main" id="{23232F57-775C-42E2-FBC9-7506B758C3C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5D1C102-0743-8FEA-729C-D4B60E6FD57D}"/>
              </a:ext>
            </a:extLst>
          </p:cNvPr>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3">
              <a:alphaModFix amt="80000"/>
            </a:blip>
            <a:stretch>
              <a:fillRect/>
            </a:stretch>
          </a:blipFill>
        </p:spPr>
        <p:txBody>
          <a:bodyPr/>
          <a:lstStyle/>
          <a:p>
            <a:endParaRPr lang="en-PH"/>
          </a:p>
        </p:txBody>
      </p:sp>
      <p:sp>
        <p:nvSpPr>
          <p:cNvPr id="3" name="Freeform 3">
            <a:extLst>
              <a:ext uri="{FF2B5EF4-FFF2-40B4-BE49-F238E27FC236}">
                <a16:creationId xmlns:a16="http://schemas.microsoft.com/office/drawing/2014/main" id="{9FA7FE78-736D-53E2-2C82-51BD5A557F28}"/>
              </a:ext>
            </a:extLst>
          </p:cNvPr>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3">
              <a:alphaModFix amt="80000"/>
            </a:blip>
            <a:stretch>
              <a:fillRect/>
            </a:stretch>
          </a:blipFill>
        </p:spPr>
        <p:txBody>
          <a:bodyPr/>
          <a:lstStyle/>
          <a:p>
            <a:endParaRPr lang="en-PH"/>
          </a:p>
        </p:txBody>
      </p:sp>
      <p:sp>
        <p:nvSpPr>
          <p:cNvPr id="4" name="TextBox 4">
            <a:extLst>
              <a:ext uri="{FF2B5EF4-FFF2-40B4-BE49-F238E27FC236}">
                <a16:creationId xmlns:a16="http://schemas.microsoft.com/office/drawing/2014/main" id="{C1003624-12EB-242C-36E7-0ED39CA51B31}"/>
              </a:ext>
            </a:extLst>
          </p:cNvPr>
          <p:cNvSpPr txBox="1"/>
          <p:nvPr/>
        </p:nvSpPr>
        <p:spPr>
          <a:xfrm>
            <a:off x="1548173" y="571500"/>
            <a:ext cx="15191653" cy="757580"/>
          </a:xfrm>
          <a:prstGeom prst="rect">
            <a:avLst/>
          </a:prstGeom>
        </p:spPr>
        <p:txBody>
          <a:bodyPr lIns="0" tIns="0" rIns="0" bIns="0" rtlCol="0" anchor="t">
            <a:spAutoFit/>
          </a:bodyPr>
          <a:lstStyle/>
          <a:p>
            <a:pPr algn="just">
              <a:lnSpc>
                <a:spcPts val="5890"/>
              </a:lnSpc>
            </a:pPr>
            <a:r>
              <a:rPr lang="en-US" sz="6000" b="1" dirty="0">
                <a:solidFill>
                  <a:srgbClr val="36E9FD"/>
                </a:solidFill>
                <a:latin typeface="Montserrat Semi-Bold"/>
                <a:ea typeface="Montserrat Semi-Bold"/>
                <a:cs typeface="Montserrat Semi-Bold"/>
                <a:sym typeface="Montserrat Semi-Bold"/>
              </a:rPr>
              <a:t>Parallel Binary Search</a:t>
            </a:r>
            <a:endParaRPr lang="en-US" sz="6200" b="1" dirty="0">
              <a:solidFill>
                <a:srgbClr val="36E9FD"/>
              </a:solidFill>
              <a:latin typeface="Montserrat Semi-Bold"/>
              <a:ea typeface="Montserrat Semi-Bold"/>
              <a:cs typeface="Montserrat Semi-Bold"/>
              <a:sym typeface="Montserrat Semi-Bold"/>
            </a:endParaRPr>
          </a:p>
        </p:txBody>
      </p:sp>
      <p:sp>
        <p:nvSpPr>
          <p:cNvPr id="7" name="Freeform 7">
            <a:extLst>
              <a:ext uri="{FF2B5EF4-FFF2-40B4-BE49-F238E27FC236}">
                <a16:creationId xmlns:a16="http://schemas.microsoft.com/office/drawing/2014/main" id="{6A4C7782-82FD-2956-FBF4-0FCA80F5620D}"/>
              </a:ext>
            </a:extLst>
          </p:cNvPr>
          <p:cNvSpPr/>
          <p:nvPr/>
        </p:nvSpPr>
        <p:spPr>
          <a:xfrm>
            <a:off x="235039" y="7983753"/>
            <a:ext cx="1152395" cy="2179471"/>
          </a:xfrm>
          <a:custGeom>
            <a:avLst/>
            <a:gdLst/>
            <a:ahLst/>
            <a:cxnLst/>
            <a:rect l="l" t="t" r="r" b="b"/>
            <a:pathLst>
              <a:path w="1152395" h="2179471">
                <a:moveTo>
                  <a:pt x="0" y="0"/>
                </a:moveTo>
                <a:lnTo>
                  <a:pt x="1152395" y="0"/>
                </a:lnTo>
                <a:lnTo>
                  <a:pt x="1152395" y="2179470"/>
                </a:lnTo>
                <a:lnTo>
                  <a:pt x="0" y="2179470"/>
                </a:lnTo>
                <a:lnTo>
                  <a:pt x="0" y="0"/>
                </a:lnTo>
                <a:close/>
              </a:path>
            </a:pathLst>
          </a:custGeom>
          <a:blipFill>
            <a:blip r:embed="rId4"/>
            <a:stretch>
              <a:fillRect/>
            </a:stretch>
          </a:blipFill>
        </p:spPr>
        <p:txBody>
          <a:bodyPr/>
          <a:lstStyle/>
          <a:p>
            <a:endParaRPr lang="en-PH"/>
          </a:p>
        </p:txBody>
      </p:sp>
      <p:sp>
        <p:nvSpPr>
          <p:cNvPr id="8" name="AutoShape 8">
            <a:extLst>
              <a:ext uri="{FF2B5EF4-FFF2-40B4-BE49-F238E27FC236}">
                <a16:creationId xmlns:a16="http://schemas.microsoft.com/office/drawing/2014/main" id="{9FCB0ED1-3006-F315-6166-4E60D2C90131}"/>
              </a:ext>
            </a:extLst>
          </p:cNvPr>
          <p:cNvSpPr/>
          <p:nvPr/>
        </p:nvSpPr>
        <p:spPr>
          <a:xfrm flipV="1">
            <a:off x="1627384" y="1409700"/>
            <a:ext cx="15094578" cy="19050"/>
          </a:xfrm>
          <a:prstGeom prst="line">
            <a:avLst/>
          </a:prstGeom>
          <a:ln w="95250" cap="flat">
            <a:solidFill>
              <a:srgbClr val="FFFFFF"/>
            </a:solidFill>
            <a:prstDash val="solid"/>
            <a:headEnd type="none" w="sm" len="sm"/>
            <a:tailEnd type="none" w="sm" len="sm"/>
          </a:ln>
        </p:spPr>
        <p:txBody>
          <a:bodyPr/>
          <a:lstStyle/>
          <a:p>
            <a:endParaRPr lang="en-PH"/>
          </a:p>
        </p:txBody>
      </p:sp>
      <p:cxnSp>
        <p:nvCxnSpPr>
          <p:cNvPr id="15" name="Straight Arrow Connector 14">
            <a:extLst>
              <a:ext uri="{FF2B5EF4-FFF2-40B4-BE49-F238E27FC236}">
                <a16:creationId xmlns:a16="http://schemas.microsoft.com/office/drawing/2014/main" id="{D742569B-8F67-6FB1-353E-E460BAE329FD}"/>
              </a:ext>
            </a:extLst>
          </p:cNvPr>
          <p:cNvCxnSpPr>
            <a:cxnSpLocks/>
          </p:cNvCxnSpPr>
          <p:nvPr/>
        </p:nvCxnSpPr>
        <p:spPr>
          <a:xfrm flipH="1">
            <a:off x="10668000" y="6210300"/>
            <a:ext cx="4038600" cy="1447800"/>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ED6AF9FB-91D8-97EA-1311-2127D3475701}"/>
              </a:ext>
            </a:extLst>
          </p:cNvPr>
          <p:cNvSpPr txBox="1"/>
          <p:nvPr/>
        </p:nvSpPr>
        <p:spPr>
          <a:xfrm>
            <a:off x="12496800" y="4838700"/>
            <a:ext cx="6088735" cy="1384995"/>
          </a:xfrm>
          <a:prstGeom prst="rect">
            <a:avLst/>
          </a:prstGeom>
          <a:noFill/>
        </p:spPr>
        <p:txBody>
          <a:bodyPr wrap="square">
            <a:spAutoFit/>
          </a:bodyPr>
          <a:lstStyle/>
          <a:p>
            <a:r>
              <a:rPr lang="en-US" sz="2800" b="1" i="1" dirty="0">
                <a:solidFill>
                  <a:srgbClr val="FFFF00"/>
                </a:solidFill>
                <a:latin typeface="Raleway Italics"/>
              </a:rPr>
              <a:t>multiple threads or processes are used to work on different segments of the datasets simultaneously</a:t>
            </a:r>
            <a:endParaRPr lang="en-PH" sz="2800" dirty="0">
              <a:solidFill>
                <a:srgbClr val="FFFF00"/>
              </a:solidFill>
            </a:endParaRPr>
          </a:p>
        </p:txBody>
      </p:sp>
      <p:cxnSp>
        <p:nvCxnSpPr>
          <p:cNvPr id="20" name="Straight Arrow Connector 19">
            <a:extLst>
              <a:ext uri="{FF2B5EF4-FFF2-40B4-BE49-F238E27FC236}">
                <a16:creationId xmlns:a16="http://schemas.microsoft.com/office/drawing/2014/main" id="{A789E63C-F3F0-1486-AEB4-DAC7CD231ACD}"/>
              </a:ext>
            </a:extLst>
          </p:cNvPr>
          <p:cNvCxnSpPr>
            <a:cxnSpLocks/>
          </p:cNvCxnSpPr>
          <p:nvPr/>
        </p:nvCxnSpPr>
        <p:spPr>
          <a:xfrm flipH="1" flipV="1">
            <a:off x="6452612" y="2315364"/>
            <a:ext cx="5967988" cy="145117"/>
          </a:xfrm>
          <a:prstGeom prst="straightConnector1">
            <a:avLst/>
          </a:prstGeom>
          <a:ln w="76200">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8B422877-2C2C-5AE1-CB58-E0DA47738115}"/>
              </a:ext>
            </a:extLst>
          </p:cNvPr>
          <p:cNvSpPr txBox="1"/>
          <p:nvPr/>
        </p:nvSpPr>
        <p:spPr>
          <a:xfrm>
            <a:off x="12725321" y="2198871"/>
            <a:ext cx="6088735" cy="523220"/>
          </a:xfrm>
          <a:prstGeom prst="rect">
            <a:avLst/>
          </a:prstGeom>
          <a:noFill/>
        </p:spPr>
        <p:txBody>
          <a:bodyPr wrap="square">
            <a:spAutoFit/>
          </a:bodyPr>
          <a:lstStyle/>
          <a:p>
            <a:r>
              <a:rPr lang="en-US" sz="2800" b="1" i="1" dirty="0">
                <a:solidFill>
                  <a:srgbClr val="FFFF00"/>
                </a:solidFill>
                <a:latin typeface="Raleway Italics"/>
              </a:rPr>
              <a:t>single-threaded</a:t>
            </a:r>
            <a:endParaRPr lang="en-PH" sz="2800" dirty="0">
              <a:solidFill>
                <a:srgbClr val="FFFF00"/>
              </a:solidFill>
            </a:endParaRPr>
          </a:p>
        </p:txBody>
      </p:sp>
      <p:pic>
        <p:nvPicPr>
          <p:cNvPr id="6" name="Picture 5">
            <a:extLst>
              <a:ext uri="{FF2B5EF4-FFF2-40B4-BE49-F238E27FC236}">
                <a16:creationId xmlns:a16="http://schemas.microsoft.com/office/drawing/2014/main" id="{FF7E47D6-4681-E0CB-F69A-E9020C24A7AA}"/>
              </a:ext>
            </a:extLst>
          </p:cNvPr>
          <p:cNvPicPr>
            <a:picLocks noChangeAspect="1"/>
          </p:cNvPicPr>
          <p:nvPr/>
        </p:nvPicPr>
        <p:blipFill>
          <a:blip r:embed="rId5"/>
          <a:stretch>
            <a:fillRect/>
          </a:stretch>
        </p:blipFill>
        <p:spPr>
          <a:xfrm>
            <a:off x="1655458" y="1714500"/>
            <a:ext cx="5126341" cy="2979522"/>
          </a:xfrm>
          <a:prstGeom prst="rect">
            <a:avLst/>
          </a:prstGeom>
        </p:spPr>
      </p:pic>
      <p:pic>
        <p:nvPicPr>
          <p:cNvPr id="12" name="Picture 11">
            <a:extLst>
              <a:ext uri="{FF2B5EF4-FFF2-40B4-BE49-F238E27FC236}">
                <a16:creationId xmlns:a16="http://schemas.microsoft.com/office/drawing/2014/main" id="{5689872B-C9F9-96ED-AC16-131A8F0CFD39}"/>
              </a:ext>
            </a:extLst>
          </p:cNvPr>
          <p:cNvPicPr>
            <a:picLocks noChangeAspect="1"/>
          </p:cNvPicPr>
          <p:nvPr/>
        </p:nvPicPr>
        <p:blipFill>
          <a:blip r:embed="rId6"/>
          <a:stretch>
            <a:fillRect/>
          </a:stretch>
        </p:blipFill>
        <p:spPr>
          <a:xfrm>
            <a:off x="1600200" y="4961862"/>
            <a:ext cx="8783276" cy="4753638"/>
          </a:xfrm>
          <a:prstGeom prst="rect">
            <a:avLst/>
          </a:prstGeom>
        </p:spPr>
      </p:pic>
    </p:spTree>
    <p:extLst>
      <p:ext uri="{BB962C8B-B14F-4D97-AF65-F5344CB8AC3E}">
        <p14:creationId xmlns:p14="http://schemas.microsoft.com/office/powerpoint/2010/main" val="2883193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3039</TotalTime>
  <Words>562</Words>
  <Application>Microsoft Office PowerPoint</Application>
  <PresentationFormat>Custom</PresentationFormat>
  <Paragraphs>56</Paragraphs>
  <Slides>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Aptos</vt:lpstr>
      <vt:lpstr>Montserrat Heavy</vt:lpstr>
      <vt:lpstr>Raleway Italics</vt:lpstr>
      <vt:lpstr>Montserrat Semi-Bold</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CS323 - Chapter 1</dc:title>
  <cp:lastModifiedBy>Julius Esclamado</cp:lastModifiedBy>
  <cp:revision>32</cp:revision>
  <dcterms:created xsi:type="dcterms:W3CDTF">2006-08-16T00:00:00Z</dcterms:created>
  <dcterms:modified xsi:type="dcterms:W3CDTF">2025-03-08T03:28:13Z</dcterms:modified>
  <dc:identifier>DAGc5JjIWQg</dc:identifier>
</cp:coreProperties>
</file>