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7200D-9A96-972F-740C-52050C52A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153A76-56B1-4A0A-E89D-CA30D6932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C80129-823F-AA7C-E074-DB504B88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9EED-6C97-4F09-8F02-73A888B63610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DBD710-2BF4-4F64-71E6-27B4CDE8E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D94555-8254-8EB0-B4C2-59C0E0B9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1A04-C74E-4008-AC6E-38B5D6DC6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44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42EC7-0345-5B0D-5B4B-E30B3B7BC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B50107-E560-3079-DA15-4AEE661EB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5D30A1-0D4E-96BA-C52D-264B5DA4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9EED-6C97-4F09-8F02-73A888B63610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6251B1-D3BD-62B2-DB81-CB5BBF7D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73243E-1C79-F857-1116-702076EB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1A04-C74E-4008-AC6E-38B5D6DC6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18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6EACCB-8B13-8ED0-28F6-66A7B6C45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C3CEA4-8459-6203-AD9B-83C15CE7D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61205-DE2B-DC83-C1FC-328DCDA7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9EED-6C97-4F09-8F02-73A888B63610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B2250-15D0-7F50-AF80-F3C61F64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CA1D01-C5DB-99AE-8A72-D6709C5B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1A04-C74E-4008-AC6E-38B5D6DC6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1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45452-D24E-7AF2-5C7F-BD005969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DFBFC-E581-BC01-AB73-250DC03CF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92B53-9DC5-250F-9453-C901A2EC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9EED-6C97-4F09-8F02-73A888B63610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7E9854-D9E5-C172-298B-4EB12991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60A18F-C682-A086-0D29-6219BEE5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1A04-C74E-4008-AC6E-38B5D6DC6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94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ECD1D-3FCF-ACCF-91B6-9858E251B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370050-5193-0CA2-FAAC-3BBB6310A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D7C2BA-BB23-B15B-E201-D6F9927EE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9EED-6C97-4F09-8F02-73A888B63610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39AF33-F2B4-FE78-ABD7-F203C388C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43B8E2-74C0-FE3A-8298-9FCF84C5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1A04-C74E-4008-AC6E-38B5D6DC6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55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375D9-EBAE-D1B6-C1E8-390CCC37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3E010-9702-9F12-64F3-ED4F1D123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8C23CF-4B06-877F-E50A-A6F586437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DC695F-786C-EAB8-B43C-1F46A2412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9EED-6C97-4F09-8F02-73A888B63610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22AA5C-E3F9-D973-418A-27AFAF91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74B3B9-71A0-2363-5382-900BC961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1A04-C74E-4008-AC6E-38B5D6DC6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FAB27-E2B4-1205-5753-DF62C0E8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D88B86-9F91-637F-A59F-A73659019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5590E7-905B-8801-4D1C-000197310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43E744-EBA5-E407-D778-DFED41DE0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21946F-99E4-1B09-7B3C-846817BD5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3B4472-8A97-CA99-67D6-E139C43AA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9EED-6C97-4F09-8F02-73A888B63610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909312-C698-238C-814D-5D1F89CA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CDF942-E3A5-2E96-1CEB-BBC3ED89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1A04-C74E-4008-AC6E-38B5D6DC6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60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F95F8-7D8F-A5CA-FA3E-584D040F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BB3CE2-A174-32CA-4769-FD03A4B22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9EED-6C97-4F09-8F02-73A888B63610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9C41F6-365F-7CCE-9F35-4B679B4CC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874700-E9FD-7D17-FC30-362B09FBD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1A04-C74E-4008-AC6E-38B5D6DC6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30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50E72B-3820-63A6-B867-D53CA4FF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9EED-6C97-4F09-8F02-73A888B63610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E8593-7874-8C82-88D9-F8E09C91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786FF6-16EB-2C02-C692-FDECE8C5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1A04-C74E-4008-AC6E-38B5D6DC6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24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4B3B4-0B66-4E7E-F7BD-5E2034E7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D8751-08D8-5291-4A6F-A6CDFCEF9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CA170A-5898-C471-C3AB-E3ABE6B5C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92E557-7C84-58E7-E507-40D58D0C5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9EED-6C97-4F09-8F02-73A888B63610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FC00D2-8E21-E3D7-2ABE-2312E307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925114-31EC-E27F-B57D-744AA773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1A04-C74E-4008-AC6E-38B5D6DC6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70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D2CEC-74C3-BFBE-5FE9-30AF42842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C7E43C-7AB7-6F98-9170-3D5DBEF2A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B58CCF-71B1-8DCD-371D-A2B8ECE5F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2813E3-744D-D2F3-A78D-9BF95814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9EED-6C97-4F09-8F02-73A888B63610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0848FF-2B8E-C094-0194-F50401C9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991282-AF71-ED43-0096-5CD42FDB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1A04-C74E-4008-AC6E-38B5D6DC6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06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90A8E4-E679-C395-4CAA-4FD7BAE5F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4D13FD-F000-A0D7-9A07-829C76D91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0C3FC1-9E6A-A9F1-A9F7-10A215F2A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C9EED-6C97-4F09-8F02-73A888B63610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ADBF1-B31A-F48D-90DC-1EC1EF508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4044B-F725-5109-D133-F2D40E03E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51A04-C74E-4008-AC6E-38B5D6DC6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16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30B7F87A-63F5-299C-97F6-CB007AFC7757}"/>
              </a:ext>
            </a:extLst>
          </p:cNvPr>
          <p:cNvGrpSpPr/>
          <p:nvPr/>
        </p:nvGrpSpPr>
        <p:grpSpPr>
          <a:xfrm>
            <a:off x="1092734" y="232516"/>
            <a:ext cx="4520666" cy="5499417"/>
            <a:chOff x="1092734" y="232516"/>
            <a:chExt cx="4520666" cy="5499417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5F6CDEDC-B386-FE99-5E69-FED3285AA2CD}"/>
                </a:ext>
              </a:extLst>
            </p:cNvPr>
            <p:cNvSpPr/>
            <p:nvPr/>
          </p:nvSpPr>
          <p:spPr>
            <a:xfrm>
              <a:off x="1092734" y="3230353"/>
              <a:ext cx="321721" cy="250158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6EA4D01-5248-1C5E-6D1D-62DD45BD6F05}"/>
                </a:ext>
              </a:extLst>
            </p:cNvPr>
            <p:cNvSpPr/>
            <p:nvPr/>
          </p:nvSpPr>
          <p:spPr>
            <a:xfrm>
              <a:off x="1416043" y="232516"/>
              <a:ext cx="3852333" cy="39969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ABDBECBC-B3CE-0481-1F5C-B936380222B2}"/>
                </a:ext>
              </a:extLst>
            </p:cNvPr>
            <p:cNvSpPr/>
            <p:nvPr/>
          </p:nvSpPr>
          <p:spPr>
            <a:xfrm>
              <a:off x="1418165" y="232833"/>
              <a:ext cx="3852333" cy="99906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23F0982-07CF-BD82-04BD-48419BF35A37}"/>
                </a:ext>
              </a:extLst>
            </p:cNvPr>
            <p:cNvSpPr/>
            <p:nvPr/>
          </p:nvSpPr>
          <p:spPr>
            <a:xfrm>
              <a:off x="3781425" y="360892"/>
              <a:ext cx="1239308" cy="7249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A3ECEBD-56EF-A3E7-4C5F-7B0F30AEEC4C}"/>
                </a:ext>
              </a:extLst>
            </p:cNvPr>
            <p:cNvSpPr/>
            <p:nvPr/>
          </p:nvSpPr>
          <p:spPr>
            <a:xfrm>
              <a:off x="1548342" y="360892"/>
              <a:ext cx="1736195" cy="72495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DAD629F-D03B-2D4C-EAE2-B2783FFA6AD2}"/>
                </a:ext>
              </a:extLst>
            </p:cNvPr>
            <p:cNvSpPr/>
            <p:nvPr/>
          </p:nvSpPr>
          <p:spPr>
            <a:xfrm>
              <a:off x="3781425" y="360892"/>
              <a:ext cx="193675" cy="7249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A542495-F48C-04B2-FECD-8CA7C8E21E63}"/>
                </a:ext>
              </a:extLst>
            </p:cNvPr>
            <p:cNvSpPr/>
            <p:nvPr/>
          </p:nvSpPr>
          <p:spPr>
            <a:xfrm>
              <a:off x="1548343" y="360892"/>
              <a:ext cx="1734608" cy="1915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chemeClr val="tx1"/>
                  </a:solidFill>
                </a:rPr>
                <a:t>构建数据集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EFF7D51-F029-44D0-532E-ABF040B62682}"/>
                </a:ext>
              </a:extLst>
            </p:cNvPr>
            <p:cNvSpPr txBox="1"/>
            <p:nvPr/>
          </p:nvSpPr>
          <p:spPr>
            <a:xfrm>
              <a:off x="1579563" y="545045"/>
              <a:ext cx="174159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违章停车数据</a:t>
              </a:r>
              <a:r>
                <a:rPr lang="zh-CN" altLang="en-US" sz="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：纽约市</a:t>
              </a:r>
              <a:r>
                <a:rPr lang="en-US" altLang="zh-CN" sz="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2022</a:t>
              </a:r>
              <a:r>
                <a:rPr lang="zh-CN" altLang="en-US" sz="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年</a:t>
              </a:r>
              <a:r>
                <a:rPr lang="en-US" altLang="zh-CN" sz="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8</a:t>
              </a:r>
              <a:r>
                <a:rPr lang="zh-CN" altLang="en-US" sz="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月</a:t>
              </a:r>
              <a:r>
                <a:rPr lang="en-US" altLang="zh-CN" sz="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11</a:t>
              </a:r>
              <a:r>
                <a:rPr lang="zh-CN" altLang="en-US" sz="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日到</a:t>
              </a:r>
              <a:r>
                <a:rPr lang="en-US" altLang="zh-CN" sz="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2023</a:t>
              </a:r>
              <a:r>
                <a:rPr lang="zh-CN" altLang="en-US" sz="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年</a:t>
              </a:r>
              <a:r>
                <a:rPr lang="en-US" altLang="zh-CN" sz="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8</a:t>
              </a:r>
              <a:r>
                <a:rPr lang="zh-CN" altLang="en-US" sz="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月</a:t>
              </a:r>
              <a:r>
                <a:rPr lang="en-US" altLang="zh-CN" sz="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17</a:t>
              </a:r>
              <a:r>
                <a:rPr lang="zh-CN" altLang="en-US" sz="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日的违章停车数据</a:t>
              </a:r>
              <a:endParaRPr lang="en-US" altLang="zh-CN" sz="6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sz="6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POI</a:t>
              </a:r>
              <a:r>
                <a:rPr lang="zh-CN" altLang="en-US" sz="6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：主要分为</a:t>
              </a:r>
              <a:r>
                <a:rPr lang="en-US" altLang="zh-CN" sz="6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r>
                <a:rPr lang="zh-CN" altLang="en-US" sz="6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类，分别为教育、政府、医疗、居住、商场</a:t>
              </a:r>
              <a:endParaRPr lang="en-US" altLang="zh-CN" sz="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zh-CN" altLang="en-US" sz="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数据路网密度数据</a:t>
              </a:r>
              <a:r>
                <a:rPr lang="zh-CN" altLang="en-US" sz="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：纽约市道路网数据</a:t>
              </a:r>
            </a:p>
          </p:txBody>
        </p:sp>
        <p:sp>
          <p:nvSpPr>
            <p:cNvPr id="13" name="箭头: 右 12">
              <a:extLst>
                <a:ext uri="{FF2B5EF4-FFF2-40B4-BE49-F238E27FC236}">
                  <a16:creationId xmlns:a16="http://schemas.microsoft.com/office/drawing/2014/main" id="{993D09AA-BDB8-387B-1576-799C17DD6FBA}"/>
                </a:ext>
              </a:extLst>
            </p:cNvPr>
            <p:cNvSpPr/>
            <p:nvPr/>
          </p:nvSpPr>
          <p:spPr>
            <a:xfrm>
              <a:off x="3395663" y="665427"/>
              <a:ext cx="304800" cy="115888"/>
            </a:xfrm>
            <a:prstGeom prst="right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914317B-E3C1-EE79-F9CA-AE415ACAEDAA}"/>
                </a:ext>
              </a:extLst>
            </p:cNvPr>
            <p:cNvSpPr txBox="1"/>
            <p:nvPr/>
          </p:nvSpPr>
          <p:spPr>
            <a:xfrm>
              <a:off x="3308454" y="549275"/>
              <a:ext cx="5553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b="1" dirty="0"/>
                <a:t>Python</a:t>
              </a:r>
              <a:r>
                <a:rPr lang="zh-CN" altLang="en-US" sz="500" b="1" dirty="0"/>
                <a:t>、</a:t>
              </a:r>
              <a:r>
                <a:rPr lang="en-US" altLang="zh-CN" sz="500" b="1" dirty="0"/>
                <a:t>R</a:t>
              </a:r>
              <a:endParaRPr lang="zh-CN" altLang="en-US" sz="500" b="1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CE5BF5D-1055-228B-676C-93DC5CDBE6C7}"/>
                </a:ext>
              </a:extLst>
            </p:cNvPr>
            <p:cNvSpPr txBox="1"/>
            <p:nvPr/>
          </p:nvSpPr>
          <p:spPr>
            <a:xfrm flipH="1">
              <a:off x="3818041" y="395312"/>
              <a:ext cx="457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多源数据预处理</a:t>
              </a:r>
            </a:p>
            <a:p>
              <a:endParaRPr lang="zh-CN" altLang="en-US" sz="500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14600A7-0DB2-4407-515C-EEAB5CC33750}"/>
                </a:ext>
              </a:extLst>
            </p:cNvPr>
            <p:cNvSpPr/>
            <p:nvPr/>
          </p:nvSpPr>
          <p:spPr>
            <a:xfrm>
              <a:off x="3975100" y="360475"/>
              <a:ext cx="1045633" cy="23958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1FED39B-C85A-A58D-3FC3-F8FC53E2C608}"/>
                </a:ext>
              </a:extLst>
            </p:cNvPr>
            <p:cNvSpPr/>
            <p:nvPr/>
          </p:nvSpPr>
          <p:spPr>
            <a:xfrm>
              <a:off x="3975099" y="600056"/>
              <a:ext cx="1045633" cy="2462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55E5D1E-225C-977F-D6A5-844FB337EC9F}"/>
                </a:ext>
              </a:extLst>
            </p:cNvPr>
            <p:cNvSpPr/>
            <p:nvPr/>
          </p:nvSpPr>
          <p:spPr>
            <a:xfrm>
              <a:off x="3975099" y="846269"/>
              <a:ext cx="1045633" cy="23958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34FCF95-2069-AF2C-4177-0EDD85D1DD32}"/>
                </a:ext>
              </a:extLst>
            </p:cNvPr>
            <p:cNvSpPr txBox="1"/>
            <p:nvPr/>
          </p:nvSpPr>
          <p:spPr>
            <a:xfrm>
              <a:off x="4169936" y="360475"/>
              <a:ext cx="8874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/>
                <a:t>数据清洗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BEF7D4B-40A7-347D-66FD-4F4190576B88}"/>
                </a:ext>
              </a:extLst>
            </p:cNvPr>
            <p:cNvSpPr txBox="1"/>
            <p:nvPr/>
          </p:nvSpPr>
          <p:spPr>
            <a:xfrm>
              <a:off x="4173434" y="633913"/>
              <a:ext cx="8062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/>
                <a:t>地理编码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1FCD715-50B5-3589-5140-ABC8DF51080E}"/>
                </a:ext>
              </a:extLst>
            </p:cNvPr>
            <p:cNvSpPr txBox="1"/>
            <p:nvPr/>
          </p:nvSpPr>
          <p:spPr>
            <a:xfrm>
              <a:off x="4173433" y="884844"/>
              <a:ext cx="8062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/>
                <a:t>可视化分析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289CE6F-D23B-DFE1-E9BE-C8068B663270}"/>
                </a:ext>
              </a:extLst>
            </p:cNvPr>
            <p:cNvSpPr/>
            <p:nvPr/>
          </p:nvSpPr>
          <p:spPr>
            <a:xfrm>
              <a:off x="1418164" y="1232218"/>
              <a:ext cx="3852333" cy="9990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90B9015-8FA1-7C6E-49FA-135C8A78DEFE}"/>
                </a:ext>
              </a:extLst>
            </p:cNvPr>
            <p:cNvSpPr/>
            <p:nvPr/>
          </p:nvSpPr>
          <p:spPr>
            <a:xfrm>
              <a:off x="1419219" y="3230353"/>
              <a:ext cx="3849158" cy="250158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E5AB29B-CB61-7439-3F4E-09F7E0EB167D}"/>
                </a:ext>
              </a:extLst>
            </p:cNvPr>
            <p:cNvSpPr/>
            <p:nvPr/>
          </p:nvSpPr>
          <p:spPr>
            <a:xfrm>
              <a:off x="1092951" y="232832"/>
              <a:ext cx="321721" cy="99906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B1E20583-356B-7728-0E41-86B1D488B98F}"/>
                </a:ext>
              </a:extLst>
            </p:cNvPr>
            <p:cNvSpPr/>
            <p:nvPr/>
          </p:nvSpPr>
          <p:spPr>
            <a:xfrm>
              <a:off x="1094009" y="1232217"/>
              <a:ext cx="321721" cy="9990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DC955BD-D3B8-EFB5-12E1-EC7C5D3EB881}"/>
                </a:ext>
              </a:extLst>
            </p:cNvPr>
            <p:cNvSpPr/>
            <p:nvPr/>
          </p:nvSpPr>
          <p:spPr>
            <a:xfrm>
              <a:off x="1093481" y="2231284"/>
              <a:ext cx="321721" cy="17447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E5F9EA20-C8D1-7EE9-C629-E0C6B84A1574}"/>
                </a:ext>
              </a:extLst>
            </p:cNvPr>
            <p:cNvSpPr/>
            <p:nvPr/>
          </p:nvSpPr>
          <p:spPr>
            <a:xfrm>
              <a:off x="1092951" y="232832"/>
              <a:ext cx="321721" cy="99906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58A8574-D22F-13D2-AEF2-242AA44147F3}"/>
                </a:ext>
              </a:extLst>
            </p:cNvPr>
            <p:cNvSpPr txBox="1"/>
            <p:nvPr/>
          </p:nvSpPr>
          <p:spPr>
            <a:xfrm>
              <a:off x="1104902" y="283633"/>
              <a:ext cx="24044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数据预处理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8A6D59E-1E46-BF6D-9BDD-DB79A5070BA3}"/>
                </a:ext>
              </a:extLst>
            </p:cNvPr>
            <p:cNvSpPr txBox="1"/>
            <p:nvPr/>
          </p:nvSpPr>
          <p:spPr>
            <a:xfrm>
              <a:off x="1104902" y="1300864"/>
              <a:ext cx="2404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热点探测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557CC13F-A4B2-54DA-3690-4F56D2BBF8BD}"/>
                </a:ext>
              </a:extLst>
            </p:cNvPr>
            <p:cNvSpPr txBox="1"/>
            <p:nvPr/>
          </p:nvSpPr>
          <p:spPr>
            <a:xfrm>
              <a:off x="1109616" y="2205568"/>
              <a:ext cx="32172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时空特征及影响因素分析</a:t>
              </a:r>
              <a:endParaRPr lang="zh-CN" altLang="en-US" sz="1000" dirty="0"/>
            </a:p>
            <a:p>
              <a:endParaRPr lang="zh-CN" altLang="en-US" sz="1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7E2A008-B98F-ABF0-14C8-C68533365C8B}"/>
                </a:ext>
              </a:extLst>
            </p:cNvPr>
            <p:cNvSpPr txBox="1"/>
            <p:nvPr/>
          </p:nvSpPr>
          <p:spPr>
            <a:xfrm>
              <a:off x="1099876" y="4367094"/>
              <a:ext cx="2404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模型构建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25293ECD-4D76-9F22-C497-AAC38B672790}"/>
                </a:ext>
              </a:extLst>
            </p:cNvPr>
            <p:cNvSpPr txBox="1"/>
            <p:nvPr/>
          </p:nvSpPr>
          <p:spPr>
            <a:xfrm>
              <a:off x="1548342" y="1359960"/>
              <a:ext cx="1409171" cy="230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/>
                <a:t>HDBSCAN</a:t>
              </a:r>
              <a:r>
                <a:rPr lang="zh-CN" altLang="en-US" sz="900" b="1" dirty="0"/>
                <a:t>算法空间聚类</a:t>
              </a:r>
            </a:p>
          </p:txBody>
        </p:sp>
        <p:sp>
          <p:nvSpPr>
            <p:cNvPr id="67" name="箭头: 下 66">
              <a:extLst>
                <a:ext uri="{FF2B5EF4-FFF2-40B4-BE49-F238E27FC236}">
                  <a16:creationId xmlns:a16="http://schemas.microsoft.com/office/drawing/2014/main" id="{56DA0D43-FA19-D052-6712-4387725D5EBD}"/>
                </a:ext>
              </a:extLst>
            </p:cNvPr>
            <p:cNvSpPr/>
            <p:nvPr/>
          </p:nvSpPr>
          <p:spPr>
            <a:xfrm>
              <a:off x="2197098" y="1626860"/>
              <a:ext cx="114301" cy="193473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AA7E99F3-BA2F-D129-79EE-C154B0632EE0}"/>
                </a:ext>
              </a:extLst>
            </p:cNvPr>
            <p:cNvSpPr txBox="1"/>
            <p:nvPr/>
          </p:nvSpPr>
          <p:spPr>
            <a:xfrm>
              <a:off x="1548341" y="1893334"/>
              <a:ext cx="1409171" cy="230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b="1" dirty="0"/>
                <a:t>违章停车热点区域</a:t>
              </a:r>
            </a:p>
          </p:txBody>
        </p:sp>
        <p:sp>
          <p:nvSpPr>
            <p:cNvPr id="69" name="箭头: 右 68">
              <a:extLst>
                <a:ext uri="{FF2B5EF4-FFF2-40B4-BE49-F238E27FC236}">
                  <a16:creationId xmlns:a16="http://schemas.microsoft.com/office/drawing/2014/main" id="{BE759F6B-A779-2283-0424-8364707AFD00}"/>
                </a:ext>
              </a:extLst>
            </p:cNvPr>
            <p:cNvSpPr/>
            <p:nvPr/>
          </p:nvSpPr>
          <p:spPr>
            <a:xfrm>
              <a:off x="3090863" y="1654807"/>
              <a:ext cx="304800" cy="115888"/>
            </a:xfrm>
            <a:prstGeom prst="right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42FC72B-41A7-01B2-3179-9DB1D046E278}"/>
                </a:ext>
              </a:extLst>
            </p:cNvPr>
            <p:cNvSpPr/>
            <p:nvPr/>
          </p:nvSpPr>
          <p:spPr>
            <a:xfrm>
              <a:off x="3510247" y="1325943"/>
              <a:ext cx="1643545" cy="81730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169A8104-DCCF-7B90-E884-EFDDF2D536AB}"/>
                </a:ext>
              </a:extLst>
            </p:cNvPr>
            <p:cNvSpPr/>
            <p:nvPr/>
          </p:nvSpPr>
          <p:spPr>
            <a:xfrm>
              <a:off x="3510247" y="1325712"/>
              <a:ext cx="226199" cy="81730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3C2E700-9433-C8CA-09E8-9E2BFA2D233E}"/>
                </a:ext>
              </a:extLst>
            </p:cNvPr>
            <p:cNvSpPr/>
            <p:nvPr/>
          </p:nvSpPr>
          <p:spPr>
            <a:xfrm>
              <a:off x="3737930" y="1325395"/>
              <a:ext cx="226199" cy="81853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EE96F89F-4E83-913F-40E8-6BCB888372DE}"/>
                </a:ext>
              </a:extLst>
            </p:cNvPr>
            <p:cNvSpPr/>
            <p:nvPr/>
          </p:nvSpPr>
          <p:spPr>
            <a:xfrm>
              <a:off x="3736446" y="1325014"/>
              <a:ext cx="1417346" cy="44568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B3B946AC-6BAE-6789-3ACC-07B06803C6F5}"/>
                </a:ext>
              </a:extLst>
            </p:cNvPr>
            <p:cNvSpPr/>
            <p:nvPr/>
          </p:nvSpPr>
          <p:spPr>
            <a:xfrm>
              <a:off x="3738036" y="1325712"/>
              <a:ext cx="226198" cy="4449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46608685-A0F3-F642-6C53-BA94DA9A34B7}"/>
                </a:ext>
              </a:extLst>
            </p:cNvPr>
            <p:cNvSpPr txBox="1"/>
            <p:nvPr/>
          </p:nvSpPr>
          <p:spPr>
            <a:xfrm>
              <a:off x="3492235" y="1385864"/>
              <a:ext cx="1508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latin typeface="黑体" panose="02010609060101010101" pitchFamily="49" charset="-122"/>
                  <a:ea typeface="黑体" panose="02010609060101010101" pitchFamily="49" charset="-122"/>
                </a:rPr>
                <a:t>特征挖掘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190ADABC-DCB9-2586-313D-21AAC74C645E}"/>
                </a:ext>
              </a:extLst>
            </p:cNvPr>
            <p:cNvSpPr txBox="1"/>
            <p:nvPr/>
          </p:nvSpPr>
          <p:spPr>
            <a:xfrm>
              <a:off x="3721071" y="1401240"/>
              <a:ext cx="1939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b="1" dirty="0"/>
                <a:t>时间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90668F94-4404-E791-AB76-467D34978AAE}"/>
                </a:ext>
              </a:extLst>
            </p:cNvPr>
            <p:cNvSpPr txBox="1"/>
            <p:nvPr/>
          </p:nvSpPr>
          <p:spPr>
            <a:xfrm>
              <a:off x="3711606" y="1808563"/>
              <a:ext cx="1876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b="1" dirty="0"/>
                <a:t>空间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7051B5F8-D07C-2D3C-CD16-28BDB9C91215}"/>
                </a:ext>
              </a:extLst>
            </p:cNvPr>
            <p:cNvSpPr txBox="1"/>
            <p:nvPr/>
          </p:nvSpPr>
          <p:spPr>
            <a:xfrm>
              <a:off x="4025899" y="1380976"/>
              <a:ext cx="15875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/>
                <a:t>总量分布</a:t>
              </a:r>
              <a:endParaRPr lang="en-US" altLang="zh-CN" sz="800" b="1" dirty="0"/>
            </a:p>
            <a:p>
              <a:r>
                <a:rPr lang="zh-CN" altLang="en-US" sz="800" b="1" dirty="0"/>
                <a:t>夏冬季节分布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66667AE2-F32D-8F0E-67E1-E9E7FA4B3352}"/>
                </a:ext>
              </a:extLst>
            </p:cNvPr>
            <p:cNvSpPr txBox="1"/>
            <p:nvPr/>
          </p:nvSpPr>
          <p:spPr>
            <a:xfrm>
              <a:off x="4025898" y="1764196"/>
              <a:ext cx="15875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/>
                <a:t>总体分布</a:t>
              </a:r>
              <a:endParaRPr lang="en-US" altLang="zh-CN" sz="800" b="1" dirty="0"/>
            </a:p>
            <a:p>
              <a:r>
                <a:rPr lang="zh-CN" altLang="en-US" sz="800" b="1" dirty="0"/>
                <a:t>空间相关性分析</a:t>
              </a: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03B5F279-902A-0034-541F-EADDDF91ED5D}"/>
                </a:ext>
              </a:extLst>
            </p:cNvPr>
            <p:cNvSpPr txBox="1"/>
            <p:nvPr/>
          </p:nvSpPr>
          <p:spPr>
            <a:xfrm>
              <a:off x="2992625" y="1517311"/>
              <a:ext cx="5553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b="1" dirty="0"/>
                <a:t>Python</a:t>
              </a:r>
              <a:r>
                <a:rPr lang="zh-CN" altLang="en-US" sz="500" b="1" dirty="0"/>
                <a:t>、</a:t>
              </a:r>
              <a:r>
                <a:rPr lang="en-US" altLang="zh-CN" sz="500" b="1" dirty="0"/>
                <a:t>R</a:t>
              </a:r>
              <a:endParaRPr lang="zh-CN" altLang="en-US" sz="500" b="1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3038AAFD-563F-E729-B796-696CDD9FEEF0}"/>
                </a:ext>
              </a:extLst>
            </p:cNvPr>
            <p:cNvSpPr/>
            <p:nvPr/>
          </p:nvSpPr>
          <p:spPr>
            <a:xfrm>
              <a:off x="1418164" y="2231286"/>
              <a:ext cx="3852333" cy="17458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4" name="连接符: 曲线 83">
              <a:extLst>
                <a:ext uri="{FF2B5EF4-FFF2-40B4-BE49-F238E27FC236}">
                  <a16:creationId xmlns:a16="http://schemas.microsoft.com/office/drawing/2014/main" id="{20B0AF45-3718-6768-1B83-9672A1B19C34}"/>
                </a:ext>
              </a:extLst>
            </p:cNvPr>
            <p:cNvCxnSpPr/>
            <p:nvPr/>
          </p:nvCxnSpPr>
          <p:spPr>
            <a:xfrm rot="10800000" flipV="1">
              <a:off x="2992625" y="718551"/>
              <a:ext cx="1304208" cy="758881"/>
            </a:xfrm>
            <a:prstGeom prst="curvedConnector3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16042B39-81BD-E86D-3E9C-31929A7C16F4}"/>
                </a:ext>
              </a:extLst>
            </p:cNvPr>
            <p:cNvSpPr/>
            <p:nvPr/>
          </p:nvSpPr>
          <p:spPr>
            <a:xfrm>
              <a:off x="1665021" y="2465291"/>
              <a:ext cx="1188245" cy="2389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FB6AFF0F-30F8-DA0A-3EF6-EB61EC60A7C4}"/>
                </a:ext>
              </a:extLst>
            </p:cNvPr>
            <p:cNvSpPr txBox="1"/>
            <p:nvPr/>
          </p:nvSpPr>
          <p:spPr>
            <a:xfrm>
              <a:off x="1713613" y="2456944"/>
              <a:ext cx="12417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/>
                <a:t>建立</a:t>
              </a:r>
              <a:r>
                <a:rPr lang="en-US" altLang="zh-CN" sz="1000" b="1" dirty="0"/>
                <a:t>MGTWR</a:t>
              </a:r>
              <a:r>
                <a:rPr lang="zh-CN" altLang="en-US" sz="1000" b="1" dirty="0"/>
                <a:t>模型</a:t>
              </a: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FECCCBEC-764D-490E-007E-1E19629E00CC}"/>
                </a:ext>
              </a:extLst>
            </p:cNvPr>
            <p:cNvSpPr/>
            <p:nvPr/>
          </p:nvSpPr>
          <p:spPr>
            <a:xfrm>
              <a:off x="1476500" y="3018403"/>
              <a:ext cx="1550730" cy="6217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77D7A989-D096-45C7-373B-AF11458A354C}"/>
                </a:ext>
              </a:extLst>
            </p:cNvPr>
            <p:cNvSpPr/>
            <p:nvPr/>
          </p:nvSpPr>
          <p:spPr>
            <a:xfrm>
              <a:off x="1478622" y="3018403"/>
              <a:ext cx="1548608" cy="22480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BB94697B-D81A-8418-92CC-99C62A08BE46}"/>
                </a:ext>
              </a:extLst>
            </p:cNvPr>
            <p:cNvSpPr txBox="1"/>
            <p:nvPr/>
          </p:nvSpPr>
          <p:spPr>
            <a:xfrm>
              <a:off x="1545699" y="3009901"/>
              <a:ext cx="1511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/>
                <a:t>违章停车影响因素分析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FD4BDFA3-0A0F-C770-647F-77D95E8BF003}"/>
                </a:ext>
              </a:extLst>
            </p:cNvPr>
            <p:cNvSpPr txBox="1"/>
            <p:nvPr/>
          </p:nvSpPr>
          <p:spPr>
            <a:xfrm>
              <a:off x="1567390" y="3288588"/>
              <a:ext cx="24315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/>
                <a:t>POI</a:t>
              </a:r>
              <a:r>
                <a:rPr lang="zh-CN" altLang="en-US" sz="1000" b="1" dirty="0"/>
                <a:t>数据、道路网数据</a:t>
              </a:r>
            </a:p>
          </p:txBody>
        </p:sp>
        <p:sp>
          <p:nvSpPr>
            <p:cNvPr id="91" name="箭头: 下 90">
              <a:extLst>
                <a:ext uri="{FF2B5EF4-FFF2-40B4-BE49-F238E27FC236}">
                  <a16:creationId xmlns:a16="http://schemas.microsoft.com/office/drawing/2014/main" id="{0874866C-FBA0-6FA2-0BF8-EAA01274F1FD}"/>
                </a:ext>
              </a:extLst>
            </p:cNvPr>
            <p:cNvSpPr/>
            <p:nvPr/>
          </p:nvSpPr>
          <p:spPr>
            <a:xfrm>
              <a:off x="2197098" y="2788230"/>
              <a:ext cx="114301" cy="193473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3" name="连接符: 曲线 92">
              <a:extLst>
                <a:ext uri="{FF2B5EF4-FFF2-40B4-BE49-F238E27FC236}">
                  <a16:creationId xmlns:a16="http://schemas.microsoft.com/office/drawing/2014/main" id="{C3EDE06C-98D5-8BF1-6D60-C443B469A264}"/>
                </a:ext>
              </a:extLst>
            </p:cNvPr>
            <p:cNvCxnSpPr>
              <a:cxnSpLocks/>
              <a:endCxn id="88" idx="0"/>
            </p:cNvCxnSpPr>
            <p:nvPr/>
          </p:nvCxnSpPr>
          <p:spPr>
            <a:xfrm rot="5400000">
              <a:off x="1563453" y="1615838"/>
              <a:ext cx="2131960" cy="656167"/>
            </a:xfrm>
            <a:prstGeom prst="curvedConnector3">
              <a:avLst>
                <a:gd name="adj1" fmla="val 50000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37C72006-CD79-DDEF-4085-A7A43CEE022B}"/>
                </a:ext>
              </a:extLst>
            </p:cNvPr>
            <p:cNvSpPr/>
            <p:nvPr/>
          </p:nvSpPr>
          <p:spPr>
            <a:xfrm>
              <a:off x="1545700" y="4237768"/>
              <a:ext cx="918099" cy="19993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247FFC08-15ED-2E0C-A023-8B729BD00C66}"/>
                </a:ext>
              </a:extLst>
            </p:cNvPr>
            <p:cNvSpPr/>
            <p:nvPr/>
          </p:nvSpPr>
          <p:spPr>
            <a:xfrm>
              <a:off x="2729598" y="4233652"/>
              <a:ext cx="918099" cy="2040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A6BD51B9-0AB6-4507-5E84-BBBA560B652C}"/>
                </a:ext>
              </a:extLst>
            </p:cNvPr>
            <p:cNvSpPr/>
            <p:nvPr/>
          </p:nvSpPr>
          <p:spPr>
            <a:xfrm>
              <a:off x="3986069" y="4228483"/>
              <a:ext cx="918099" cy="2213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53C8A07D-D71D-3AA5-1023-CE17A06B88BD}"/>
                </a:ext>
              </a:extLst>
            </p:cNvPr>
            <p:cNvSpPr txBox="1"/>
            <p:nvPr/>
          </p:nvSpPr>
          <p:spPr>
            <a:xfrm>
              <a:off x="1548341" y="4219141"/>
              <a:ext cx="9535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/>
                <a:t>违章停车数据</a:t>
              </a: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F1FE0D70-35B7-A123-6528-C561F9F3C5A1}"/>
                </a:ext>
              </a:extLst>
            </p:cNvPr>
            <p:cNvSpPr txBox="1"/>
            <p:nvPr/>
          </p:nvSpPr>
          <p:spPr>
            <a:xfrm>
              <a:off x="2871477" y="4212948"/>
              <a:ext cx="85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/>
                <a:t>POI</a:t>
              </a:r>
              <a:r>
                <a:rPr lang="zh-CN" altLang="en-US" sz="1000" b="1" dirty="0"/>
                <a:t>数据</a:t>
              </a: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1D60D925-12B5-72B0-5DC0-D18A5BB0471F}"/>
                </a:ext>
              </a:extLst>
            </p:cNvPr>
            <p:cNvSpPr txBox="1"/>
            <p:nvPr/>
          </p:nvSpPr>
          <p:spPr>
            <a:xfrm>
              <a:off x="4069927" y="4218887"/>
              <a:ext cx="85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/>
                <a:t>道路网密度</a:t>
              </a: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DD0E0A14-E72D-DDF9-14AC-0F97744D3CBC}"/>
                </a:ext>
              </a:extLst>
            </p:cNvPr>
            <p:cNvSpPr/>
            <p:nvPr/>
          </p:nvSpPr>
          <p:spPr>
            <a:xfrm>
              <a:off x="3547394" y="2415681"/>
              <a:ext cx="1536523" cy="133628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52F0DF9B-8E85-D45A-9B8C-207767CC72F8}"/>
                </a:ext>
              </a:extLst>
            </p:cNvPr>
            <p:cNvSpPr/>
            <p:nvPr/>
          </p:nvSpPr>
          <p:spPr>
            <a:xfrm>
              <a:off x="3547930" y="2411189"/>
              <a:ext cx="1535245" cy="32359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箭头: 右 124">
              <a:extLst>
                <a:ext uri="{FF2B5EF4-FFF2-40B4-BE49-F238E27FC236}">
                  <a16:creationId xmlns:a16="http://schemas.microsoft.com/office/drawing/2014/main" id="{B03CCB07-BD49-62B6-F33E-FD9383D63CFE}"/>
                </a:ext>
              </a:extLst>
            </p:cNvPr>
            <p:cNvSpPr/>
            <p:nvPr/>
          </p:nvSpPr>
          <p:spPr>
            <a:xfrm>
              <a:off x="3120295" y="2921473"/>
              <a:ext cx="304800" cy="115888"/>
            </a:xfrm>
            <a:prstGeom prst="right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0" name="连接符: 曲线 119">
              <a:extLst>
                <a:ext uri="{FF2B5EF4-FFF2-40B4-BE49-F238E27FC236}">
                  <a16:creationId xmlns:a16="http://schemas.microsoft.com/office/drawing/2014/main" id="{90AFEAD1-7471-C901-BDA0-2A3AAD2FC457}"/>
                </a:ext>
              </a:extLst>
            </p:cNvPr>
            <p:cNvCxnSpPr>
              <a:endCxn id="112" idx="3"/>
            </p:cNvCxnSpPr>
            <p:nvPr/>
          </p:nvCxnSpPr>
          <p:spPr>
            <a:xfrm rot="16200000" flipH="1">
              <a:off x="2898412" y="3507017"/>
              <a:ext cx="957859" cy="700223"/>
            </a:xfrm>
            <a:prstGeom prst="curvedConnector4">
              <a:avLst>
                <a:gd name="adj1" fmla="val 43574"/>
                <a:gd name="adj2" fmla="val 132647"/>
              </a:avLst>
            </a:prstGeom>
            <a:ln w="127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连接符: 曲线 116">
              <a:extLst>
                <a:ext uri="{FF2B5EF4-FFF2-40B4-BE49-F238E27FC236}">
                  <a16:creationId xmlns:a16="http://schemas.microsoft.com/office/drawing/2014/main" id="{B599C358-BA0B-03A1-3728-1B26F9B93F73}"/>
                </a:ext>
              </a:extLst>
            </p:cNvPr>
            <p:cNvCxnSpPr>
              <a:cxnSpLocks/>
              <a:stCxn id="68" idx="3"/>
              <a:endCxn id="111" idx="3"/>
            </p:cNvCxnSpPr>
            <p:nvPr/>
          </p:nvCxnSpPr>
          <p:spPr>
            <a:xfrm flipH="1">
              <a:off x="2501901" y="2008750"/>
              <a:ext cx="455611" cy="2333502"/>
            </a:xfrm>
            <a:prstGeom prst="curvedConnector3">
              <a:avLst>
                <a:gd name="adj1" fmla="val -50174"/>
              </a:avLst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箭头: 下 125">
              <a:extLst>
                <a:ext uri="{FF2B5EF4-FFF2-40B4-BE49-F238E27FC236}">
                  <a16:creationId xmlns:a16="http://schemas.microsoft.com/office/drawing/2014/main" id="{7C109EEA-0CCA-FBB2-296D-C887CBC6FD24}"/>
                </a:ext>
              </a:extLst>
            </p:cNvPr>
            <p:cNvSpPr/>
            <p:nvPr/>
          </p:nvSpPr>
          <p:spPr>
            <a:xfrm>
              <a:off x="3164357" y="4546324"/>
              <a:ext cx="114301" cy="193473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AA33074D-F1CE-0592-AED5-4E4777899A3D}"/>
                </a:ext>
              </a:extLst>
            </p:cNvPr>
            <p:cNvSpPr/>
            <p:nvPr/>
          </p:nvSpPr>
          <p:spPr>
            <a:xfrm>
              <a:off x="2463799" y="4818213"/>
              <a:ext cx="1606128" cy="21422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8B754CA1-73AC-0DE2-31CC-F810845A6C91}"/>
                </a:ext>
              </a:extLst>
            </p:cNvPr>
            <p:cNvSpPr txBox="1"/>
            <p:nvPr/>
          </p:nvSpPr>
          <p:spPr>
            <a:xfrm>
              <a:off x="2395008" y="4802979"/>
              <a:ext cx="27728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/>
                <a:t>INLA-SPDE</a:t>
              </a:r>
              <a:r>
                <a:rPr lang="zh-CN" altLang="en-US" sz="1000" b="1" dirty="0"/>
                <a:t>贝叶斯时空模型</a:t>
              </a: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770EDDCC-B09E-AE80-BCE1-40E0F0F8F136}"/>
                </a:ext>
              </a:extLst>
            </p:cNvPr>
            <p:cNvSpPr/>
            <p:nvPr/>
          </p:nvSpPr>
          <p:spPr>
            <a:xfrm>
              <a:off x="2463800" y="5372339"/>
              <a:ext cx="1606128" cy="2075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4FD72ACC-DCCF-2002-DBCD-F05FA831A28D}"/>
                </a:ext>
              </a:extLst>
            </p:cNvPr>
            <p:cNvSpPr txBox="1"/>
            <p:nvPr/>
          </p:nvSpPr>
          <p:spPr>
            <a:xfrm>
              <a:off x="2577712" y="5359481"/>
              <a:ext cx="27728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/>
                <a:t>模型评价与结果分析</a:t>
              </a:r>
            </a:p>
          </p:txBody>
        </p:sp>
        <p:sp>
          <p:nvSpPr>
            <p:cNvPr id="131" name="箭头: 下 130">
              <a:extLst>
                <a:ext uri="{FF2B5EF4-FFF2-40B4-BE49-F238E27FC236}">
                  <a16:creationId xmlns:a16="http://schemas.microsoft.com/office/drawing/2014/main" id="{A56F6156-CBD3-633B-F86A-DBEAED1EF537}"/>
                </a:ext>
              </a:extLst>
            </p:cNvPr>
            <p:cNvSpPr/>
            <p:nvPr/>
          </p:nvSpPr>
          <p:spPr>
            <a:xfrm>
              <a:off x="3164972" y="5117368"/>
              <a:ext cx="114301" cy="193473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1CACE64F-EBE0-B937-E9F9-768A2BDECF06}"/>
                </a:ext>
              </a:extLst>
            </p:cNvPr>
            <p:cNvSpPr txBox="1"/>
            <p:nvPr/>
          </p:nvSpPr>
          <p:spPr>
            <a:xfrm>
              <a:off x="3618547" y="2462580"/>
              <a:ext cx="15352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/>
                <a:t>计算</a:t>
              </a:r>
              <a:r>
                <a:rPr lang="en-US" altLang="zh-CN" sz="1000" b="1" dirty="0"/>
                <a:t>AIC</a:t>
              </a:r>
              <a:r>
                <a:rPr lang="zh-CN" altLang="en-US" sz="1000" b="1" dirty="0"/>
                <a:t>值，选择带宽</a:t>
              </a: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1D95408B-7356-A474-68AC-0497C21433BB}"/>
                </a:ext>
              </a:extLst>
            </p:cNvPr>
            <p:cNvSpPr/>
            <p:nvPr/>
          </p:nvSpPr>
          <p:spPr>
            <a:xfrm>
              <a:off x="3549487" y="2731653"/>
              <a:ext cx="1535245" cy="32359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2206654C-6F30-7216-40BB-95CD22955718}"/>
                </a:ext>
              </a:extLst>
            </p:cNvPr>
            <p:cNvSpPr txBox="1"/>
            <p:nvPr/>
          </p:nvSpPr>
          <p:spPr>
            <a:xfrm>
              <a:off x="3710524" y="2773971"/>
              <a:ext cx="123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/>
                <a:t>空间自相关性分析</a:t>
              </a: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255B661F-0424-FAF8-E1FF-2EC59E5DAAF8}"/>
                </a:ext>
              </a:extLst>
            </p:cNvPr>
            <p:cNvSpPr txBox="1"/>
            <p:nvPr/>
          </p:nvSpPr>
          <p:spPr>
            <a:xfrm>
              <a:off x="3849018" y="3400362"/>
              <a:ext cx="123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/>
                <a:t>影响因素分析</a:t>
              </a: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33FF5D72-8531-55EE-7740-A0F57881AF95}"/>
                </a:ext>
              </a:extLst>
            </p:cNvPr>
            <p:cNvSpPr/>
            <p:nvPr/>
          </p:nvSpPr>
          <p:spPr>
            <a:xfrm>
              <a:off x="3548466" y="3043380"/>
              <a:ext cx="1535245" cy="32359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0E32D5A6-1493-FC55-3AC7-6D9A670B339C}"/>
                </a:ext>
              </a:extLst>
            </p:cNvPr>
            <p:cNvSpPr txBox="1"/>
            <p:nvPr/>
          </p:nvSpPr>
          <p:spPr>
            <a:xfrm>
              <a:off x="3788156" y="3059387"/>
              <a:ext cx="123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/>
                <a:t>时空异质性分析</a:t>
              </a:r>
            </a:p>
          </p:txBody>
        </p:sp>
        <p:cxnSp>
          <p:nvCxnSpPr>
            <p:cNvPr id="122" name="连接符: 曲线 121">
              <a:extLst>
                <a:ext uri="{FF2B5EF4-FFF2-40B4-BE49-F238E27FC236}">
                  <a16:creationId xmlns:a16="http://schemas.microsoft.com/office/drawing/2014/main" id="{D21ACC09-4E1B-F8F0-27DA-90606D6766E1}"/>
                </a:ext>
              </a:extLst>
            </p:cNvPr>
            <p:cNvCxnSpPr>
              <a:endCxn id="113" idx="3"/>
            </p:cNvCxnSpPr>
            <p:nvPr/>
          </p:nvCxnSpPr>
          <p:spPr>
            <a:xfrm>
              <a:off x="3027229" y="3411698"/>
              <a:ext cx="1898674" cy="930300"/>
            </a:xfrm>
            <a:prstGeom prst="curvedConnector3">
              <a:avLst>
                <a:gd name="adj1" fmla="val 108250"/>
              </a:avLst>
            </a:prstGeom>
            <a:ln w="127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8A3926B1-A3C7-1685-F824-25DE8970735E}"/>
                </a:ext>
              </a:extLst>
            </p:cNvPr>
            <p:cNvSpPr txBox="1"/>
            <p:nvPr/>
          </p:nvSpPr>
          <p:spPr>
            <a:xfrm>
              <a:off x="3012336" y="2793800"/>
              <a:ext cx="5553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b="1" dirty="0"/>
                <a:t>Python</a:t>
              </a:r>
              <a:r>
                <a:rPr lang="zh-CN" altLang="en-US" sz="500" b="1" dirty="0"/>
                <a:t>、</a:t>
              </a:r>
              <a:r>
                <a:rPr lang="en-US" altLang="zh-CN" sz="500" b="1" dirty="0"/>
                <a:t>R</a:t>
              </a:r>
              <a:endParaRPr lang="zh-CN" altLang="en-US" sz="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9317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144</Words>
  <Application>Microsoft Office PowerPoint</Application>
  <PresentationFormat>宽屏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黑体</vt:lpstr>
      <vt:lpstr>宋体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学良 随</dc:creator>
  <cp:lastModifiedBy>学良 随</cp:lastModifiedBy>
  <cp:revision>3</cp:revision>
  <dcterms:created xsi:type="dcterms:W3CDTF">2023-08-29T08:31:46Z</dcterms:created>
  <dcterms:modified xsi:type="dcterms:W3CDTF">2023-08-29T12:57:54Z</dcterms:modified>
</cp:coreProperties>
</file>