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kLkj5G8AyMVaEtkQg92JTmN6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271" y="45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00463" y="1885950"/>
            <a:ext cx="3600300" cy="509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438" y="7261225"/>
            <a:ext cx="7680325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433195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775" y="14331950"/>
            <a:ext cx="4160838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488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0375" y="1885950"/>
            <a:ext cx="3600450" cy="50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60438" y="7261225"/>
            <a:ext cx="7680300" cy="5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IS FULLY CUSTOMIZABLE. BOXES AND PLACEHOLDERS CAN BE REMOVED. COLOURS CAN BE CHANGED.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UBC LOGO MUST REMAIN TOP LEFT. UBC BRANDING BAR AT THE BOTTOM CAN BE DELETED IF DESIRED.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:notes"/>
          <p:cNvSpPr txBox="1">
            <a:spLocks noGrp="1"/>
          </p:cNvSpPr>
          <p:nvPr>
            <p:ph type="sldNum" idx="12"/>
          </p:nvPr>
        </p:nvSpPr>
        <p:spPr>
          <a:xfrm>
            <a:off x="5438775" y="14331950"/>
            <a:ext cx="4160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2890636" y="464159"/>
            <a:ext cx="15714601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7451871" y="6398968"/>
            <a:ext cx="6442800" cy="119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76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2890636" y="2636074"/>
            <a:ext cx="15714601" cy="1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3"/>
          </p:nvPr>
        </p:nvSpPr>
        <p:spPr>
          <a:xfrm>
            <a:off x="458053" y="6398968"/>
            <a:ext cx="64608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96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6515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Char char="•"/>
              <a:defRPr sz="5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33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33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»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4"/>
          </p:nvPr>
        </p:nvSpPr>
        <p:spPr>
          <a:xfrm>
            <a:off x="458054" y="11382883"/>
            <a:ext cx="6451500" cy="6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5"/>
          </p:nvPr>
        </p:nvSpPr>
        <p:spPr>
          <a:xfrm>
            <a:off x="458054" y="19517055"/>
            <a:ext cx="6460800" cy="6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6"/>
          </p:nvPr>
        </p:nvSpPr>
        <p:spPr>
          <a:xfrm>
            <a:off x="14470448" y="6398969"/>
            <a:ext cx="6436800" cy="15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7"/>
          </p:nvPr>
        </p:nvSpPr>
        <p:spPr>
          <a:xfrm>
            <a:off x="7451871" y="20784969"/>
            <a:ext cx="64653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8"/>
          </p:nvPr>
        </p:nvSpPr>
        <p:spPr>
          <a:xfrm>
            <a:off x="14470448" y="24615008"/>
            <a:ext cx="6436800" cy="1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9"/>
          </p:nvPr>
        </p:nvSpPr>
        <p:spPr>
          <a:xfrm>
            <a:off x="18804633" y="887449"/>
            <a:ext cx="20430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051048" y="464159"/>
            <a:ext cx="152949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8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070080" y="5137858"/>
            <a:ext cx="19256700" cy="21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>
            <a:lvl1pPr marL="457200" marR="0" lvl="0" indent="-7302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900"/>
              <a:buFont typeface="Arial"/>
              <a:buChar char="•"/>
              <a:defRPr sz="7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79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–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»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683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070080" y="28052409"/>
            <a:ext cx="49923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7310277" y="28052409"/>
            <a:ext cx="67764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15334713" y="28052409"/>
            <a:ext cx="4992300" cy="16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4;p1">
            <a:extLst>
              <a:ext uri="{FF2B5EF4-FFF2-40B4-BE49-F238E27FC236}">
                <a16:creationId xmlns:a16="http://schemas.microsoft.com/office/drawing/2014/main" id="{E09E719B-05F7-447F-8D8E-573A378CECF2}"/>
              </a:ext>
            </a:extLst>
          </p:cNvPr>
          <p:cNvSpPr txBox="1"/>
          <p:nvPr/>
        </p:nvSpPr>
        <p:spPr>
          <a:xfrm>
            <a:off x="9503807" y="5766133"/>
            <a:ext cx="11454668" cy="4334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46725" y="5768750"/>
            <a:ext cx="8886000" cy="4334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body" idx="1"/>
          </p:nvPr>
        </p:nvSpPr>
        <p:spPr>
          <a:xfrm>
            <a:off x="5214550" y="11399450"/>
            <a:ext cx="15764400" cy="38487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177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body" idx="8"/>
          </p:nvPr>
        </p:nvSpPr>
        <p:spPr>
          <a:xfrm>
            <a:off x="11501061" y="22762533"/>
            <a:ext cx="9406139" cy="529854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300" dirty="0">
                <a:solidFill>
                  <a:srgbClr val="000000"/>
                </a:solidFill>
              </a:rPr>
              <a:t>“Legitimate” exceptions to the high cohesion / low coupling rule are difficult to handle</a:t>
            </a:r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300" dirty="0">
                <a:solidFill>
                  <a:srgbClr val="000000"/>
                </a:solidFill>
              </a:rPr>
              <a:t>Microservices often rely on frameworks, e.g., for communication. Supporting code is not available in the monoliths and needs to be generated from scratch</a:t>
            </a:r>
          </a:p>
          <a:p>
            <a:pPr indent="-45720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300" dirty="0">
                <a:solidFill>
                  <a:srgbClr val="000000"/>
                </a:solidFill>
              </a:rPr>
              <a:t>Decompositions focused around architectural principles can miss key considerations related to performance, deployment constraints, etc. </a:t>
            </a:r>
            <a:endParaRPr sz="3300" dirty="0">
              <a:solidFill>
                <a:srgbClr val="000000"/>
              </a:solidFill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8"/>
          </p:nvPr>
        </p:nvSpPr>
        <p:spPr>
          <a:xfrm>
            <a:off x="5189724" y="16432600"/>
            <a:ext cx="15739876" cy="5134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00000"/>
                </a:solidFill>
              </a:rPr>
              <a:t>* Does not include frontend	                     	       ** </a:t>
            </a:r>
            <a:r>
              <a:rPr lang="en-US" sz="3000" dirty="0" err="1">
                <a:solidFill>
                  <a:srgbClr val="000000"/>
                </a:solidFill>
              </a:rPr>
              <a:t>MoJoFM</a:t>
            </a:r>
            <a:r>
              <a:rPr lang="en-US" sz="3000" dirty="0">
                <a:solidFill>
                  <a:srgbClr val="000000"/>
                </a:solidFill>
              </a:rPr>
              <a:t>:  Calculates class-level distance function							                                between two architectures </a:t>
            </a:r>
            <a:endParaRPr sz="3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endParaRPr sz="2000" dirty="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marR="0" lvl="0" indent="0" algn="di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8"/>
          </p:nvPr>
        </p:nvSpPr>
        <p:spPr>
          <a:xfrm>
            <a:off x="356325" y="11416674"/>
            <a:ext cx="4541100" cy="101507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387183" y="12004785"/>
            <a:ext cx="4572891" cy="187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dirty="0"/>
              <a:t>Static-Analysis: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b="1" dirty="0"/>
              <a:t>Bunch Hill Climbing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A5A5A5"/>
                </a:solidFill>
              </a:rPr>
              <a:t>(Mitchell et al.)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3"/>
          </p:nvPr>
        </p:nvSpPr>
        <p:spPr>
          <a:xfrm>
            <a:off x="356325" y="16860626"/>
            <a:ext cx="4517901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dirty="0"/>
              <a:t>Dynamic-Analysis: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500" b="1" dirty="0"/>
              <a:t>FoSCI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A5A5A5"/>
                </a:solidFill>
              </a:rPr>
              <a:t>(</a:t>
            </a:r>
            <a:r>
              <a:rPr lang="en-US" b="1" dirty="0" err="1">
                <a:solidFill>
                  <a:srgbClr val="A5A5A5"/>
                </a:solidFill>
              </a:rPr>
              <a:t>Jin</a:t>
            </a:r>
            <a:r>
              <a:rPr lang="en-US" b="1" dirty="0">
                <a:solidFill>
                  <a:srgbClr val="A5A5A5"/>
                </a:solidFill>
              </a:rPr>
              <a:t> et al.)</a:t>
            </a:r>
            <a:endParaRPr sz="3600" b="1" dirty="0">
              <a:solidFill>
                <a:srgbClr val="A5A5A5"/>
              </a:solidFill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356325" y="10352074"/>
            <a:ext cx="4540062" cy="1590887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1502120" y="21712791"/>
            <a:ext cx="9414904" cy="104875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5193800" y="10348900"/>
            <a:ext cx="15777972" cy="1050545"/>
          </a:xfrm>
          <a:custGeom>
            <a:avLst/>
            <a:gdLst/>
            <a:ahLst/>
            <a:cxnLst/>
            <a:rect l="l" t="t" r="r" b="b"/>
            <a:pathLst>
              <a:path w="13258800" h="925590" extrusionOk="0">
                <a:moveTo>
                  <a:pt x="154268" y="0"/>
                </a:moveTo>
                <a:lnTo>
                  <a:pt x="13104532" y="0"/>
                </a:lnTo>
                <a:cubicBezTo>
                  <a:pt x="13189732" y="0"/>
                  <a:pt x="13258800" y="69068"/>
                  <a:pt x="13258800" y="154268"/>
                </a:cubicBezTo>
                <a:lnTo>
                  <a:pt x="13258800" y="925590"/>
                </a:lnTo>
                <a:lnTo>
                  <a:pt x="0" y="925590"/>
                </a:lnTo>
                <a:lnTo>
                  <a:pt x="0" y="154268"/>
                </a:lnTo>
                <a:cubicBezTo>
                  <a:pt x="0" y="69068"/>
                  <a:pt x="69068" y="0"/>
                  <a:pt x="154268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0" y="323264"/>
            <a:ext cx="21396325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Comparative Analysis of </a:t>
            </a:r>
            <a:b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 Extraction Techniques</a:t>
            </a:r>
            <a:endParaRPr sz="8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0" y="2563415"/>
            <a:ext cx="21396326" cy="220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lvl="0" indent="0"/>
            <a:r>
              <a:rPr lang="en-US" sz="3000" dirty="0"/>
              <a:t>Lisa Kirby</a:t>
            </a:r>
            <a:r>
              <a:rPr lang="en-US" sz="3000" baseline="30000" dirty="0"/>
              <a:t>1</a:t>
            </a:r>
            <a:r>
              <a:rPr lang="en-US" sz="3000" dirty="0"/>
              <a:t>, Julia Rubin</a:t>
            </a:r>
            <a:r>
              <a:rPr lang="en-US" sz="3000" baseline="30000" dirty="0"/>
              <a:t>1</a:t>
            </a:r>
            <a:r>
              <a:rPr lang="en-US" sz="3000" dirty="0"/>
              <a:t>, </a:t>
            </a:r>
            <a:r>
              <a:rPr lang="en-US" sz="3000" dirty="0" err="1"/>
              <a:t>Ao</a:t>
            </a:r>
            <a:r>
              <a:rPr lang="en-US" sz="3000" dirty="0"/>
              <a:t> Tang</a:t>
            </a:r>
            <a:r>
              <a:rPr lang="en-US" sz="3000" baseline="30000" dirty="0"/>
              <a:t>1</a:t>
            </a:r>
            <a:r>
              <a:rPr lang="en-US" sz="3000" dirty="0"/>
              <a:t>, Will Zhang</a:t>
            </a:r>
            <a:r>
              <a:rPr lang="en-US" sz="3000" baseline="30000" dirty="0"/>
              <a:t>1</a:t>
            </a:r>
            <a:r>
              <a:rPr lang="en-US" sz="3000" dirty="0"/>
              <a:t>, Yee-Kang Chang</a:t>
            </a:r>
            <a:r>
              <a:rPr lang="en-US" sz="3000" baseline="30000" dirty="0"/>
              <a:t>2</a:t>
            </a:r>
            <a:r>
              <a:rPr lang="en-US" sz="3000" dirty="0"/>
              <a:t>, Cindy High</a:t>
            </a:r>
            <a:r>
              <a:rPr lang="en-US" sz="3000" baseline="30000" dirty="0"/>
              <a:t>3</a:t>
            </a:r>
            <a:r>
              <a:rPr lang="en-US" sz="3000" dirty="0"/>
              <a:t> </a:t>
            </a:r>
            <a:endParaRPr sz="3000" dirty="0"/>
          </a:p>
          <a:p>
            <a:pPr marL="0" lvl="0" indent="0"/>
            <a:endParaRPr lang="en-US" sz="2500" baseline="30000" dirty="0"/>
          </a:p>
          <a:p>
            <a:pPr marL="0" lvl="0" indent="0"/>
            <a:r>
              <a:rPr lang="en-US" sz="2500" baseline="30000" dirty="0"/>
              <a:t>1 </a:t>
            </a:r>
            <a:r>
              <a:rPr lang="en-US" sz="2500" dirty="0"/>
              <a:t>The University of British Columbia, Vancouver, Canada </a:t>
            </a:r>
          </a:p>
          <a:p>
            <a:pPr marL="0" indent="0"/>
            <a:r>
              <a:rPr lang="en-US" sz="2500" baseline="30000" dirty="0"/>
              <a:t>2 </a:t>
            </a:r>
            <a:r>
              <a:rPr lang="en-US" sz="2500" dirty="0"/>
              <a:t>IBM, Ontario, Canada    </a:t>
            </a:r>
            <a:r>
              <a:rPr lang="en-US" sz="2500" baseline="30000" dirty="0"/>
              <a:t>3 </a:t>
            </a:r>
            <a:r>
              <a:rPr lang="en-US" sz="2500" dirty="0"/>
              <a:t>IBM, New York, United States</a:t>
            </a:r>
          </a:p>
          <a:p>
            <a:pPr marL="0" lvl="0" indent="0"/>
            <a:r>
              <a:rPr lang="en-US" sz="2500" dirty="0"/>
              <a:t>Contact: lisakirby@alumni.ubc.ca, mjulia@ece.ubc.ca</a:t>
            </a:r>
          </a:p>
          <a:p>
            <a:pPr marL="0" lvl="0" indent="0"/>
            <a:endParaRPr sz="3000" dirty="0"/>
          </a:p>
        </p:txBody>
      </p:sp>
      <p:pic>
        <p:nvPicPr>
          <p:cNvPr id="43" name="Google Shape;43;p1" descr="ubc_posterbar_Blue_CMYK.eps"/>
          <p:cNvPicPr preferRelativeResize="0"/>
          <p:nvPr/>
        </p:nvPicPr>
        <p:blipFill rotWithShape="1">
          <a:blip r:embed="rId3">
            <a:alphaModFix/>
          </a:blip>
          <a:srcRect r="29233"/>
          <a:stretch/>
        </p:blipFill>
        <p:spPr>
          <a:xfrm>
            <a:off x="-1" y="28369275"/>
            <a:ext cx="21396325" cy="1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 txBox="1"/>
          <p:nvPr/>
        </p:nvSpPr>
        <p:spPr>
          <a:xfrm>
            <a:off x="5392376" y="10526870"/>
            <a:ext cx="15901348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Subjects: Apps with </a:t>
            </a:r>
            <a:r>
              <a:rPr lang="en-US" sz="4000" b="1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monolithic and microservice-based versions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1824637" y="21749550"/>
            <a:ext cx="9082786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4">
            <a:alphaModFix/>
          </a:blip>
          <a:srcRect l="75320" t="-164760" r="2661" b="164760"/>
          <a:stretch/>
        </p:blipFill>
        <p:spPr>
          <a:xfrm>
            <a:off x="16990748" y="14568200"/>
            <a:ext cx="4710999" cy="1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4575" y="28592927"/>
            <a:ext cx="59150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573176" y="10567327"/>
            <a:ext cx="4549511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 prominent techniques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32225" y="21713775"/>
            <a:ext cx="10908182" cy="104875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87313" y="21749538"/>
            <a:ext cx="75552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is the similarity so low?</a:t>
            </a:r>
            <a:endParaRPr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189675" y="15361450"/>
            <a:ext cx="15774229" cy="1051078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391150" y="15422325"/>
            <a:ext cx="152505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32225" y="4717678"/>
            <a:ext cx="8886000" cy="1053106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37850" y="4877175"/>
            <a:ext cx="875993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are microservices?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3"/>
          </p:nvPr>
        </p:nvSpPr>
        <p:spPr>
          <a:xfrm>
            <a:off x="9503806" y="4849588"/>
            <a:ext cx="11454668" cy="525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6000" b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6000" b="1" dirty="0">
                <a:solidFill>
                  <a:schemeClr val="dk1"/>
                </a:solidFill>
              </a:rPr>
              <a:t>Manually splitting </a:t>
            </a:r>
            <a:r>
              <a:rPr lang="en-US" sz="6000" b="1" dirty="0">
                <a:solidFill>
                  <a:srgbClr val="000000"/>
                </a:solidFill>
              </a:rPr>
              <a:t>applications into microservices requires </a:t>
            </a:r>
            <a:r>
              <a:rPr lang="en-US" sz="6000" b="1" dirty="0">
                <a:solidFill>
                  <a:schemeClr val="dk1"/>
                </a:solidFill>
              </a:rPr>
              <a:t>time</a:t>
            </a:r>
            <a:r>
              <a:rPr lang="en-US" sz="6000" b="1" dirty="0">
                <a:solidFill>
                  <a:srgbClr val="000000"/>
                </a:solidFill>
              </a:rPr>
              <a:t>, </a:t>
            </a:r>
            <a:r>
              <a:rPr lang="en-US" sz="6000" b="1" dirty="0">
                <a:solidFill>
                  <a:schemeClr val="dk1"/>
                </a:solidFill>
              </a:rPr>
              <a:t>effort</a:t>
            </a:r>
            <a:r>
              <a:rPr lang="en-US" sz="6000" b="1" dirty="0">
                <a:solidFill>
                  <a:srgbClr val="000000"/>
                </a:solidFill>
              </a:rPr>
              <a:t>, &amp; </a:t>
            </a:r>
            <a:r>
              <a:rPr lang="en-US" sz="6000" b="1" dirty="0">
                <a:solidFill>
                  <a:schemeClr val="dk1"/>
                </a:solidFill>
              </a:rPr>
              <a:t>architectural expertise</a:t>
            </a:r>
            <a:r>
              <a:rPr lang="en-US" sz="6000" b="1" dirty="0">
                <a:solidFill>
                  <a:srgbClr val="000000"/>
                </a:solidFill>
              </a:rPr>
              <a:t>.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lang="en-US" sz="6000" b="1" dirty="0">
                <a:solidFill>
                  <a:srgbClr val="FF0000"/>
                </a:solidFill>
              </a:rPr>
              <a:t>Can we automate this process?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4400" dirty="0">
              <a:solidFill>
                <a:srgbClr val="000000"/>
              </a:solidFill>
            </a:endParaRPr>
          </a:p>
          <a:p>
            <a:pPr marL="45720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332223" y="22778452"/>
            <a:ext cx="10908184" cy="529854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32223" y="20610430"/>
            <a:ext cx="450149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Design Principle: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Responsibility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>
            <a:cxnSpLocks/>
          </p:cNvCxnSpPr>
          <p:nvPr/>
        </p:nvCxnSpPr>
        <p:spPr>
          <a:xfrm flipV="1">
            <a:off x="356325" y="16790672"/>
            <a:ext cx="4531200" cy="152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9320" y="13868757"/>
            <a:ext cx="1773313" cy="170406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r="23221" b="7588"/>
          <a:stretch/>
        </p:blipFill>
        <p:spPr>
          <a:xfrm>
            <a:off x="1752249" y="18771760"/>
            <a:ext cx="1773313" cy="170406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8">
            <a:alphaModFix/>
          </a:blip>
          <a:srcRect l="2938" t="1556" r="40890" b="23341"/>
          <a:stretch/>
        </p:blipFill>
        <p:spPr>
          <a:xfrm>
            <a:off x="3556420" y="6004470"/>
            <a:ext cx="5453109" cy="38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51176" y="11552724"/>
            <a:ext cx="3181440" cy="2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A close up of text on a black background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59850" y="11664951"/>
            <a:ext cx="3991176" cy="25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417394" y="15673961"/>
            <a:ext cx="450149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Design Principle: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Cohesion, Low Coupling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283250" y="14407331"/>
            <a:ext cx="450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JPetstore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(Java EE)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mybatis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/jp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etstore6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0080225" y="14376900"/>
            <a:ext cx="5049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Everest (Java EE)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github.com/arun-gupta/microservices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body" idx="8"/>
          </p:nvPr>
        </p:nvSpPr>
        <p:spPr>
          <a:xfrm>
            <a:off x="152401" y="22778450"/>
            <a:ext cx="11088006" cy="338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300" dirty="0"/>
              <a:t>Intentional code duplication in ground truth microservices (exceptions, database connections, factories)</a:t>
            </a:r>
            <a:endParaRPr sz="3300" b="1" dirty="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300" dirty="0">
                <a:solidFill>
                  <a:srgbClr val="000000"/>
                </a:solidFill>
              </a:rPr>
              <a:t>Addition / modification of classes to support ground truth microservices (e.g. to handle communication)</a:t>
            </a:r>
            <a:endParaRPr sz="3300" dirty="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US" sz="3300" dirty="0">
                <a:solidFill>
                  <a:srgbClr val="000000"/>
                </a:solidFill>
              </a:rPr>
              <a:t>Small benchmarks </a:t>
            </a:r>
            <a:r>
              <a:rPr lang="en-US" sz="3300" dirty="0">
                <a:solidFill>
                  <a:srgbClr val="000000"/>
                </a:solidFill>
                <a:sym typeface="Wingdings"/>
              </a:rPr>
              <a:t> small </a:t>
            </a:r>
            <a:r>
              <a:rPr lang="en-US" sz="3300" dirty="0">
                <a:solidFill>
                  <a:srgbClr val="000000"/>
                </a:solidFill>
              </a:rPr>
              <a:t>errors are “costly”</a:t>
            </a:r>
          </a:p>
        </p:txBody>
      </p:sp>
      <p:pic>
        <p:nvPicPr>
          <p:cNvPr id="68" name="Google Shape;6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290950" y="11706624"/>
            <a:ext cx="3319276" cy="2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97276" y="25797488"/>
            <a:ext cx="6468298" cy="21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15425600" y="14376900"/>
            <a:ext cx="5481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PartsUnlimitedMRP (Java &amp; C#)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github.com/microsoft/PartsUnlimitedMR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6327225" y="1002025"/>
            <a:ext cx="169755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8"/>
          </p:nvPr>
        </p:nvSpPr>
        <p:spPr>
          <a:xfrm>
            <a:off x="411136" y="5836451"/>
            <a:ext cx="3430447" cy="410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1100" tIns="145550" rIns="291100" bIns="145550" anchor="t" anchorCtr="0">
            <a:noAutofit/>
          </a:bodyPr>
          <a:lstStyle/>
          <a:p>
            <a:pPr marL="268288" lvl="0" indent="-268288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800" dirty="0"/>
              <a:t>Independently </a:t>
            </a:r>
            <a:r>
              <a:rPr lang="en-US" sz="2800" b="1" dirty="0"/>
              <a:t>deployable</a:t>
            </a:r>
            <a:r>
              <a:rPr lang="en-US" sz="2800" dirty="0"/>
              <a:t> + </a:t>
            </a:r>
            <a:r>
              <a:rPr lang="en-US" sz="2800" b="1" dirty="0"/>
              <a:t>scalable</a:t>
            </a:r>
            <a:r>
              <a:rPr lang="en-US" sz="2800" dirty="0"/>
              <a:t> components</a:t>
            </a:r>
            <a:endParaRPr sz="2800" dirty="0"/>
          </a:p>
          <a:p>
            <a:pPr marL="268288" lvl="0" indent="-268288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800" dirty="0"/>
              <a:t>Multilingual &amp; multi-technology</a:t>
            </a:r>
            <a:endParaRPr sz="2800" dirty="0"/>
          </a:p>
          <a:p>
            <a:pPr marL="268288" lvl="0" indent="-268288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800" dirty="0"/>
              <a:t>Communicate over </a:t>
            </a:r>
            <a:r>
              <a:rPr lang="en-US" sz="2800" b="1" dirty="0"/>
              <a:t>lightweight interfaces</a:t>
            </a:r>
            <a:endParaRPr sz="2800" b="1" dirty="0"/>
          </a:p>
        </p:txBody>
      </p:sp>
      <p:pic>
        <p:nvPicPr>
          <p:cNvPr id="75" name="Google Shape;15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992530" y="330137"/>
            <a:ext cx="1914670" cy="26100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53;p1">
            <a:extLst>
              <a:ext uri="{FF2B5EF4-FFF2-40B4-BE49-F238E27FC236}">
                <a16:creationId xmlns:a16="http://schemas.microsoft.com/office/drawing/2014/main" id="{82E28E42-1F85-426D-81CD-6E24BD13C319}"/>
              </a:ext>
            </a:extLst>
          </p:cNvPr>
          <p:cNvSpPr/>
          <p:nvPr/>
        </p:nvSpPr>
        <p:spPr>
          <a:xfrm>
            <a:off x="9489306" y="4715061"/>
            <a:ext cx="11489543" cy="1053106"/>
          </a:xfrm>
          <a:custGeom>
            <a:avLst/>
            <a:gdLst/>
            <a:ahLst/>
            <a:cxnLst/>
            <a:rect l="l" t="t" r="r" b="b"/>
            <a:pathLst>
              <a:path w="13255655" h="928104" extrusionOk="0">
                <a:moveTo>
                  <a:pt x="154687" y="0"/>
                </a:moveTo>
                <a:lnTo>
                  <a:pt x="13100968" y="0"/>
                </a:lnTo>
                <a:cubicBezTo>
                  <a:pt x="13186399" y="0"/>
                  <a:pt x="13255655" y="69256"/>
                  <a:pt x="13255655" y="154687"/>
                </a:cubicBezTo>
                <a:lnTo>
                  <a:pt x="13255655" y="928104"/>
                </a:lnTo>
                <a:lnTo>
                  <a:pt x="0" y="928104"/>
                </a:lnTo>
                <a:lnTo>
                  <a:pt x="0" y="154687"/>
                </a:lnTo>
                <a:cubicBezTo>
                  <a:pt x="0" y="69256"/>
                  <a:pt x="69256" y="0"/>
                  <a:pt x="154687" y="0"/>
                </a:cubicBezTo>
                <a:close/>
              </a:path>
            </a:pathLst>
          </a:custGeom>
          <a:solidFill>
            <a:srgbClr val="00093D"/>
          </a:solidFill>
          <a:ln w="9525" cap="flat" cmpd="sng">
            <a:solidFill>
              <a:srgbClr val="0009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60625" tIns="30300" rIns="60625" bIns="30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endParaRPr sz="5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54;p1">
            <a:extLst>
              <a:ext uri="{FF2B5EF4-FFF2-40B4-BE49-F238E27FC236}">
                <a16:creationId xmlns:a16="http://schemas.microsoft.com/office/drawing/2014/main" id="{9A3BE346-49DD-4EEE-8EFC-A595BA30E912}"/>
              </a:ext>
            </a:extLst>
          </p:cNvPr>
          <p:cNvSpPr txBox="1"/>
          <p:nvPr/>
        </p:nvSpPr>
        <p:spPr>
          <a:xfrm>
            <a:off x="9784750" y="4901601"/>
            <a:ext cx="258810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625" tIns="30300" rIns="60625" bIns="3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Problem</a:t>
            </a:r>
            <a:endParaRPr lang="en-US" dirty="0"/>
          </a:p>
        </p:txBody>
      </p:sp>
      <p:pic>
        <p:nvPicPr>
          <p:cNvPr id="6" name="Picture 5" descr="A building with a sunset in the background&#10;&#10;Description automatically generated">
            <a:extLst>
              <a:ext uri="{FF2B5EF4-FFF2-40B4-BE49-F238E27FC236}">
                <a16:creationId xmlns:a16="http://schemas.microsoft.com/office/drawing/2014/main" id="{C97503DF-364C-4EE3-8822-1A5DE09FE9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136" y="362515"/>
            <a:ext cx="3224197" cy="1309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9026-5BB9-4B43-8214-484A58A8DE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1150" y="16667847"/>
            <a:ext cx="15299642" cy="3590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338</Words>
  <Application>Microsoft Office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Comparative Analysis of  Microservice Extraction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 Microservice Extraction Techniques</dc:title>
  <dc:creator>Lisa Kirby</dc:creator>
  <cp:lastModifiedBy>Lisa Kirby</cp:lastModifiedBy>
  <cp:revision>19</cp:revision>
  <dcterms:modified xsi:type="dcterms:W3CDTF">2019-11-01T23:17:57Z</dcterms:modified>
</cp:coreProperties>
</file>