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396325" cy="30267275"/>
  <p:notesSz cx="9601200" cy="150876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533">
          <p15:clr>
            <a:srgbClr val="A4A3A4"/>
          </p15:clr>
        </p15:guide>
        <p15:guide id="2" pos="6739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hkLkj5G8AyMVaEtkQg92JTmN6k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80" y="-80"/>
      </p:cViewPr>
      <p:guideLst>
        <p:guide orient="horz" pos="9533"/>
        <p:guide pos="67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7" Type="http://customschemas.google.com/relationships/presentationmetadata" Target="metadata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160838" cy="7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438775" y="0"/>
            <a:ext cx="4160838" cy="7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00463" y="1885950"/>
            <a:ext cx="3600300" cy="5092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60438" y="7261225"/>
            <a:ext cx="7680325" cy="594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4331950"/>
            <a:ext cx="4160838" cy="7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438775" y="14331950"/>
            <a:ext cx="4160838" cy="7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84881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00375" y="1885950"/>
            <a:ext cx="3600450" cy="509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1:notes"/>
          <p:cNvSpPr txBox="1">
            <a:spLocks noGrp="1"/>
          </p:cNvSpPr>
          <p:nvPr>
            <p:ph type="body" idx="1"/>
          </p:nvPr>
        </p:nvSpPr>
        <p:spPr>
          <a:xfrm>
            <a:off x="960438" y="7261225"/>
            <a:ext cx="7680300" cy="59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 IS FULLY CUSTOMIZABLE. BOXES AND PLACEHOLDERS CAN BE REMOVED. COLOURS CAN BE CHANGED.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UBC LOGO MUST REMAIN TOP LEFT. UBC BRANDING BAR AT THE BOTTOM CAN BE DELETED IF DESIRED.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:notes"/>
          <p:cNvSpPr txBox="1">
            <a:spLocks noGrp="1"/>
          </p:cNvSpPr>
          <p:nvPr>
            <p:ph type="sldNum" idx="12"/>
          </p:nvPr>
        </p:nvSpPr>
        <p:spPr>
          <a:xfrm>
            <a:off x="5438775" y="14331950"/>
            <a:ext cx="41607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2890636" y="464159"/>
            <a:ext cx="15714601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8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8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8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8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8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8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8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8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7451871" y="6398968"/>
            <a:ext cx="6442800" cy="119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762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08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08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2890636" y="2636074"/>
            <a:ext cx="15714601" cy="18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413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»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3"/>
          </p:nvPr>
        </p:nvSpPr>
        <p:spPr>
          <a:xfrm>
            <a:off x="458053" y="6398968"/>
            <a:ext cx="6460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96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Char char="–"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6515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33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–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33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»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4"/>
          </p:nvPr>
        </p:nvSpPr>
        <p:spPr>
          <a:xfrm>
            <a:off x="458054" y="11382883"/>
            <a:ext cx="6451500" cy="6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73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73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5"/>
          </p:nvPr>
        </p:nvSpPr>
        <p:spPr>
          <a:xfrm>
            <a:off x="458054" y="19517055"/>
            <a:ext cx="6460800" cy="6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413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»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6"/>
          </p:nvPr>
        </p:nvSpPr>
        <p:spPr>
          <a:xfrm>
            <a:off x="14470448" y="6398969"/>
            <a:ext cx="6436800" cy="15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413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»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7"/>
          </p:nvPr>
        </p:nvSpPr>
        <p:spPr>
          <a:xfrm>
            <a:off x="7451871" y="20784969"/>
            <a:ext cx="64653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7945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Char char="–"/>
              <a:defRPr sz="7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413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»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8"/>
          </p:nvPr>
        </p:nvSpPr>
        <p:spPr>
          <a:xfrm>
            <a:off x="14470448" y="24615008"/>
            <a:ext cx="6436800" cy="1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7945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Char char="–"/>
              <a:defRPr sz="7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413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»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>
            <a:spLocks noGrp="1"/>
          </p:cNvSpPr>
          <p:nvPr>
            <p:ph type="pic" idx="9"/>
          </p:nvPr>
        </p:nvSpPr>
        <p:spPr>
          <a:xfrm>
            <a:off x="18804633" y="887449"/>
            <a:ext cx="2043000" cy="27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Char char="–"/>
              <a:defRPr sz="7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»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3051048" y="464159"/>
            <a:ext cx="152949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8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8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8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8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8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8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8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8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1070080" y="5137858"/>
            <a:ext cx="19256700" cy="218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t" anchorCtr="0">
            <a:noAutofit/>
          </a:bodyPr>
          <a:lstStyle>
            <a:lvl1pPr marL="457200" marR="0" lvl="0" indent="-7302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900"/>
              <a:buFont typeface="Arial"/>
              <a:buChar char="•"/>
              <a:defRPr sz="7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79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Char char="–"/>
              <a:defRPr sz="7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»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683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683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683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683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1070080" y="28052409"/>
            <a:ext cx="4992300" cy="16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7310277" y="28052409"/>
            <a:ext cx="6776400" cy="16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15334713" y="28052409"/>
            <a:ext cx="4992300" cy="16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 txBox="1">
            <a:spLocks noGrp="1"/>
          </p:cNvSpPr>
          <p:nvPr>
            <p:ph type="body" idx="1"/>
          </p:nvPr>
        </p:nvSpPr>
        <p:spPr>
          <a:xfrm>
            <a:off x="5214550" y="11399450"/>
            <a:ext cx="15764400" cy="38487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91100" tIns="145550" rIns="291100" bIns="145550" anchor="t" anchorCtr="0">
            <a:noAutofit/>
          </a:bodyPr>
          <a:lstStyle/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33" name="Google Shape;33;p1"/>
          <p:cNvSpPr txBox="1">
            <a:spLocks noGrp="1"/>
          </p:cNvSpPr>
          <p:nvPr>
            <p:ph type="body" idx="8"/>
          </p:nvPr>
        </p:nvSpPr>
        <p:spPr>
          <a:xfrm>
            <a:off x="10896599" y="22861500"/>
            <a:ext cx="10072925" cy="51348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91100" tIns="145550" rIns="291100" bIns="145550" anchor="t" anchorCtr="0">
            <a:noAutofit/>
          </a:bodyPr>
          <a:lstStyle/>
          <a:p>
            <a:pPr indent="-457200"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●"/>
            </a:pPr>
            <a:r>
              <a:rPr lang="en-US" sz="3600" dirty="0" smtClean="0">
                <a:solidFill>
                  <a:srgbClr val="000000"/>
                </a:solidFill>
              </a:rPr>
              <a:t>“Legitimate” </a:t>
            </a:r>
            <a:r>
              <a:rPr lang="en-US" sz="3600" dirty="0">
                <a:solidFill>
                  <a:srgbClr val="000000"/>
                </a:solidFill>
              </a:rPr>
              <a:t>e</a:t>
            </a:r>
            <a:r>
              <a:rPr lang="en-US" sz="3600" dirty="0" smtClean="0">
                <a:solidFill>
                  <a:srgbClr val="000000"/>
                </a:solidFill>
              </a:rPr>
              <a:t>xception to the high cohesion / low coupling rule are hard to handle</a:t>
            </a:r>
          </a:p>
          <a:p>
            <a:pPr indent="-457200"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●"/>
            </a:pPr>
            <a:r>
              <a:rPr lang="en-US" sz="3600" dirty="0" smtClean="0">
                <a:solidFill>
                  <a:srgbClr val="000000"/>
                </a:solidFill>
              </a:rPr>
              <a:t>Microservices rely on framework, e.g., for communication. Supporting code is not available in the monolith and needs to be generated from scratch</a:t>
            </a:r>
          </a:p>
          <a:p>
            <a:pPr indent="-457200"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●"/>
            </a:pPr>
            <a:r>
              <a:rPr lang="en-US" sz="3600" dirty="0" smtClean="0">
                <a:solidFill>
                  <a:srgbClr val="000000"/>
                </a:solidFill>
              </a:rPr>
              <a:t>Architecture-based decomposition misses consideration related performance, deployment constraints, etc. 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34" name="Google Shape;34;p1"/>
          <p:cNvSpPr txBox="1">
            <a:spLocks noGrp="1"/>
          </p:cNvSpPr>
          <p:nvPr>
            <p:ph type="body" idx="8"/>
          </p:nvPr>
        </p:nvSpPr>
        <p:spPr>
          <a:xfrm>
            <a:off x="5189724" y="16432600"/>
            <a:ext cx="15739876" cy="51348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91100" tIns="145550" rIns="291100" bIns="145550" anchor="t" anchorCtr="0">
            <a:noAutofit/>
          </a:bodyPr>
          <a:lstStyle/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00000"/>
                </a:solidFill>
              </a:rPr>
              <a:t>* Does not include </a:t>
            </a:r>
            <a:r>
              <a:rPr lang="en-US" sz="3000" dirty="0" smtClean="0">
                <a:solidFill>
                  <a:srgbClr val="000000"/>
                </a:solidFill>
              </a:rPr>
              <a:t>frontend	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                    </a:t>
            </a:r>
            <a:r>
              <a:rPr lang="en-US" sz="3000" dirty="0" smtClean="0">
                <a:solidFill>
                  <a:srgbClr val="000000"/>
                </a:solidFill>
              </a:rPr>
              <a:t>	** </a:t>
            </a:r>
            <a:r>
              <a:rPr lang="en-US" sz="3000" dirty="0" err="1" smtClean="0">
                <a:solidFill>
                  <a:srgbClr val="000000"/>
                </a:solidFill>
              </a:rPr>
              <a:t>MoJoFM</a:t>
            </a:r>
            <a:r>
              <a:rPr lang="en-US" sz="3000" dirty="0" smtClean="0">
                <a:solidFill>
                  <a:srgbClr val="000000"/>
                </a:solidFill>
              </a:rPr>
              <a:t>: calculates class-level distance function </a:t>
            </a:r>
            <a:endParaRPr sz="3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 smtClean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	</a:t>
            </a: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		</a:t>
            </a:r>
            <a:endParaRPr sz="2000" dirty="0">
              <a:solidFill>
                <a:srgbClr val="00000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45720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35" name="Google Shape;35;p1"/>
          <p:cNvSpPr txBox="1">
            <a:spLocks noGrp="1"/>
          </p:cNvSpPr>
          <p:nvPr>
            <p:ph type="body" idx="8"/>
          </p:nvPr>
        </p:nvSpPr>
        <p:spPr>
          <a:xfrm>
            <a:off x="356325" y="11416675"/>
            <a:ext cx="4541100" cy="100485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91100" tIns="145550" rIns="291100" bIns="145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4000">
              <a:solidFill>
                <a:srgbClr val="000000"/>
              </a:solidFill>
            </a:endParaRPr>
          </a:p>
        </p:txBody>
      </p:sp>
      <p:sp>
        <p:nvSpPr>
          <p:cNvPr id="36" name="Google Shape;36;p1"/>
          <p:cNvSpPr txBox="1">
            <a:spLocks noGrp="1"/>
          </p:cNvSpPr>
          <p:nvPr>
            <p:ph type="body" idx="3"/>
          </p:nvPr>
        </p:nvSpPr>
        <p:spPr>
          <a:xfrm>
            <a:off x="348633" y="11649432"/>
            <a:ext cx="4572891" cy="187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500"/>
              <a:t>Static-Analysis: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500" b="1"/>
              <a:t>Bunch Hill Climbing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A5A5A5"/>
                </a:solidFill>
              </a:rPr>
              <a:t>(Mancoridis et al.)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3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 txBox="1">
            <a:spLocks noGrp="1"/>
          </p:cNvSpPr>
          <p:nvPr>
            <p:ph type="body" idx="3"/>
          </p:nvPr>
        </p:nvSpPr>
        <p:spPr>
          <a:xfrm>
            <a:off x="387183" y="16556741"/>
            <a:ext cx="4517901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500"/>
              <a:t>Dynamic-Analysis: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500" b="1"/>
              <a:t>FoSCI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A5A5A5"/>
                </a:solidFill>
              </a:rPr>
              <a:t>(Jin et al.)</a:t>
            </a:r>
            <a:endParaRPr sz="3600" b="1">
              <a:solidFill>
                <a:srgbClr val="A5A5A5"/>
              </a:solidFill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356325" y="10352075"/>
            <a:ext cx="4540062" cy="1048758"/>
          </a:xfrm>
          <a:custGeom>
            <a:avLst/>
            <a:gdLst/>
            <a:ahLst/>
            <a:cxnLst/>
            <a:rect l="l" t="t" r="r" b="b"/>
            <a:pathLst>
              <a:path w="13255655" h="928104" extrusionOk="0">
                <a:moveTo>
                  <a:pt x="154687" y="0"/>
                </a:moveTo>
                <a:lnTo>
                  <a:pt x="13100968" y="0"/>
                </a:lnTo>
                <a:cubicBezTo>
                  <a:pt x="13186399" y="0"/>
                  <a:pt x="13255655" y="69256"/>
                  <a:pt x="13255655" y="154687"/>
                </a:cubicBezTo>
                <a:lnTo>
                  <a:pt x="13255655" y="928104"/>
                </a:lnTo>
                <a:lnTo>
                  <a:pt x="0" y="928104"/>
                </a:lnTo>
                <a:lnTo>
                  <a:pt x="0" y="154687"/>
                </a:lnTo>
                <a:cubicBezTo>
                  <a:pt x="0" y="69256"/>
                  <a:pt x="69256" y="0"/>
                  <a:pt x="154687" y="0"/>
                </a:cubicBezTo>
                <a:close/>
              </a:path>
            </a:pathLst>
          </a:custGeom>
          <a:solidFill>
            <a:srgbClr val="00093D"/>
          </a:solidFill>
          <a:ln w="9525" cap="flat" cmpd="sng">
            <a:solidFill>
              <a:srgbClr val="00093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60625" tIns="30300" rIns="60625" bIns="30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endParaRPr sz="5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10407525" y="21685750"/>
            <a:ext cx="10571385" cy="1048758"/>
          </a:xfrm>
          <a:custGeom>
            <a:avLst/>
            <a:gdLst/>
            <a:ahLst/>
            <a:cxnLst/>
            <a:rect l="l" t="t" r="r" b="b"/>
            <a:pathLst>
              <a:path w="13255655" h="928104" extrusionOk="0">
                <a:moveTo>
                  <a:pt x="154687" y="0"/>
                </a:moveTo>
                <a:lnTo>
                  <a:pt x="13100968" y="0"/>
                </a:lnTo>
                <a:cubicBezTo>
                  <a:pt x="13186399" y="0"/>
                  <a:pt x="13255655" y="69256"/>
                  <a:pt x="13255655" y="154687"/>
                </a:cubicBezTo>
                <a:lnTo>
                  <a:pt x="13255655" y="928104"/>
                </a:lnTo>
                <a:lnTo>
                  <a:pt x="0" y="928104"/>
                </a:lnTo>
                <a:lnTo>
                  <a:pt x="0" y="154687"/>
                </a:lnTo>
                <a:cubicBezTo>
                  <a:pt x="0" y="69256"/>
                  <a:pt x="69256" y="0"/>
                  <a:pt x="154687" y="0"/>
                </a:cubicBezTo>
                <a:close/>
              </a:path>
            </a:pathLst>
          </a:custGeom>
          <a:solidFill>
            <a:srgbClr val="00093D"/>
          </a:solidFill>
          <a:ln w="9525" cap="flat" cmpd="sng">
            <a:solidFill>
              <a:srgbClr val="00093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60625" tIns="30300" rIns="60625" bIns="30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endParaRPr sz="5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5193800" y="10348900"/>
            <a:ext cx="15777972" cy="1050545"/>
          </a:xfrm>
          <a:custGeom>
            <a:avLst/>
            <a:gdLst/>
            <a:ahLst/>
            <a:cxnLst/>
            <a:rect l="l" t="t" r="r" b="b"/>
            <a:pathLst>
              <a:path w="13258800" h="925590" extrusionOk="0">
                <a:moveTo>
                  <a:pt x="154268" y="0"/>
                </a:moveTo>
                <a:lnTo>
                  <a:pt x="13104532" y="0"/>
                </a:lnTo>
                <a:cubicBezTo>
                  <a:pt x="13189732" y="0"/>
                  <a:pt x="13258800" y="69068"/>
                  <a:pt x="13258800" y="154268"/>
                </a:cubicBezTo>
                <a:lnTo>
                  <a:pt x="13258800" y="925590"/>
                </a:lnTo>
                <a:lnTo>
                  <a:pt x="0" y="925590"/>
                </a:lnTo>
                <a:lnTo>
                  <a:pt x="0" y="154268"/>
                </a:lnTo>
                <a:cubicBezTo>
                  <a:pt x="0" y="69068"/>
                  <a:pt x="69068" y="0"/>
                  <a:pt x="154268" y="0"/>
                </a:cubicBezTo>
                <a:close/>
              </a:path>
            </a:pathLst>
          </a:custGeom>
          <a:solidFill>
            <a:srgbClr val="00093D"/>
          </a:solidFill>
          <a:ln w="9525" cap="flat" cmpd="sng">
            <a:solidFill>
              <a:srgbClr val="00093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60625" tIns="30300" rIns="60625" bIns="30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endParaRPr sz="5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"/>
          <p:cNvSpPr txBox="1">
            <a:spLocks noGrp="1"/>
          </p:cNvSpPr>
          <p:nvPr>
            <p:ph type="title"/>
          </p:nvPr>
        </p:nvSpPr>
        <p:spPr>
          <a:xfrm>
            <a:off x="2717800" y="607304"/>
            <a:ext cx="16484600" cy="23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8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Comparative Analysis of </a:t>
            </a:r>
            <a:br>
              <a:rPr lang="en-US" sz="8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Microservice Extraction Techniques</a:t>
            </a:r>
            <a:endParaRPr sz="8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"/>
          <p:cNvSpPr txBox="1">
            <a:spLocks noGrp="1"/>
          </p:cNvSpPr>
          <p:nvPr>
            <p:ph type="body" idx="2"/>
          </p:nvPr>
        </p:nvSpPr>
        <p:spPr>
          <a:xfrm>
            <a:off x="1854200" y="2941782"/>
            <a:ext cx="19002129" cy="18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t" anchorCtr="0">
            <a:noAutofit/>
          </a:bodyPr>
          <a:lstStyle/>
          <a:p>
            <a:pPr marL="0" lvl="0" indent="0" algn="l"/>
            <a:r>
              <a:rPr lang="en-US" sz="3200" dirty="0"/>
              <a:t>Lisa </a:t>
            </a:r>
            <a:r>
              <a:rPr lang="en-US" sz="3200" dirty="0" smtClean="0"/>
              <a:t>Kirby</a:t>
            </a:r>
            <a:r>
              <a:rPr lang="en-US" sz="3200" baseline="30000" dirty="0" smtClean="0"/>
              <a:t>1</a:t>
            </a:r>
            <a:r>
              <a:rPr lang="en-US" sz="3200" dirty="0" smtClean="0"/>
              <a:t>, </a:t>
            </a:r>
            <a:r>
              <a:rPr lang="en-US" sz="3200" dirty="0"/>
              <a:t>Julia </a:t>
            </a:r>
            <a:r>
              <a:rPr lang="en-US" sz="3200" dirty="0" smtClean="0"/>
              <a:t>Rubin</a:t>
            </a:r>
            <a:r>
              <a:rPr lang="en-US" sz="3200" baseline="30000" dirty="0"/>
              <a:t>1</a:t>
            </a:r>
            <a:r>
              <a:rPr lang="en-US" sz="3200" dirty="0" smtClean="0"/>
              <a:t>, </a:t>
            </a:r>
            <a:r>
              <a:rPr lang="en-US" sz="3200" dirty="0" err="1"/>
              <a:t>Ao</a:t>
            </a:r>
            <a:r>
              <a:rPr lang="en-US" sz="3200" dirty="0"/>
              <a:t> </a:t>
            </a:r>
            <a:r>
              <a:rPr lang="en-US" sz="3200" dirty="0" smtClean="0"/>
              <a:t>Tang</a:t>
            </a:r>
            <a:r>
              <a:rPr lang="en-US" sz="3200" baseline="30000" dirty="0"/>
              <a:t>1</a:t>
            </a:r>
            <a:r>
              <a:rPr lang="en-US" sz="3200" dirty="0" smtClean="0"/>
              <a:t>, </a:t>
            </a:r>
            <a:r>
              <a:rPr lang="en-US" sz="3200" dirty="0"/>
              <a:t>Will </a:t>
            </a:r>
            <a:r>
              <a:rPr lang="en-US" sz="3200" dirty="0" smtClean="0"/>
              <a:t>Zhang</a:t>
            </a:r>
            <a:r>
              <a:rPr lang="en-US" sz="3200" baseline="30000" dirty="0"/>
              <a:t>1</a:t>
            </a:r>
            <a:r>
              <a:rPr lang="en-US" sz="3200" dirty="0" smtClean="0"/>
              <a:t>, </a:t>
            </a:r>
            <a:r>
              <a:rPr lang="en-US" sz="3200" dirty="0"/>
              <a:t>Yee-Kang </a:t>
            </a:r>
            <a:r>
              <a:rPr lang="en-US" sz="3200" dirty="0" smtClean="0"/>
              <a:t>Chang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, </a:t>
            </a:r>
            <a:r>
              <a:rPr lang="en-US" sz="3200" dirty="0"/>
              <a:t>Cindy </a:t>
            </a:r>
            <a:r>
              <a:rPr lang="en-US" sz="3200" dirty="0" smtClean="0"/>
              <a:t>High</a:t>
            </a:r>
            <a:r>
              <a:rPr lang="en-US" sz="3200" baseline="30000" dirty="0" smtClean="0"/>
              <a:t>3</a:t>
            </a:r>
            <a:r>
              <a:rPr lang="en-US" sz="3200" dirty="0" smtClean="0"/>
              <a:t> </a:t>
            </a:r>
            <a:endParaRPr sz="3200" dirty="0"/>
          </a:p>
          <a:p>
            <a:pPr marL="0" lvl="0" indent="0" algn="l"/>
            <a:r>
              <a:rPr lang="en-US" sz="3200" baseline="30000" dirty="0" smtClean="0"/>
              <a:t>1 </a:t>
            </a:r>
            <a:r>
              <a:rPr lang="en-US" sz="3200" dirty="0" smtClean="0"/>
              <a:t>The University of British Columbia, Vancouver, Canada </a:t>
            </a:r>
          </a:p>
          <a:p>
            <a:pPr marL="0" lvl="0" indent="0" algn="l"/>
            <a:r>
              <a:rPr lang="en-US" sz="3200" dirty="0" smtClean="0"/>
              <a:t>Contact: </a:t>
            </a:r>
            <a:r>
              <a:rPr lang="en-US" sz="3200" dirty="0" err="1" smtClean="0"/>
              <a:t>hjfhsdfhs@kdhfkshsk</a:t>
            </a:r>
            <a:endParaRPr sz="3200" dirty="0"/>
          </a:p>
        </p:txBody>
      </p:sp>
      <p:pic>
        <p:nvPicPr>
          <p:cNvPr id="43" name="Google Shape;43;p1" descr="ubc_posterbar_Blue_CMYK.eps"/>
          <p:cNvPicPr preferRelativeResize="0"/>
          <p:nvPr/>
        </p:nvPicPr>
        <p:blipFill rotWithShape="1">
          <a:blip r:embed="rId3">
            <a:alphaModFix/>
          </a:blip>
          <a:srcRect r="29233"/>
          <a:stretch/>
        </p:blipFill>
        <p:spPr>
          <a:xfrm>
            <a:off x="38900" y="28253075"/>
            <a:ext cx="21319124" cy="18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"/>
          <p:cNvSpPr txBox="1"/>
          <p:nvPr/>
        </p:nvSpPr>
        <p:spPr>
          <a:xfrm>
            <a:off x="5392376" y="10526870"/>
            <a:ext cx="15901348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625" tIns="30300" rIns="60625" bIns="30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Subjects: Apps with </a:t>
            </a:r>
            <a:r>
              <a:rPr lang="en-US" sz="4000" b="1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both</a:t>
            </a:r>
            <a:r>
              <a:rPr lang="en-US"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monolithic and microservice-based versions</a:t>
            </a:r>
            <a:endParaRPr sz="4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11252200" y="21749550"/>
            <a:ext cx="972665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625" tIns="30300" rIns="60625" bIns="30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Lessons </a:t>
            </a:r>
            <a:r>
              <a:rPr lang="en-US" sz="40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learned</a:t>
            </a:r>
            <a:endParaRPr sz="4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p1"/>
          <p:cNvPicPr preferRelativeResize="0"/>
          <p:nvPr/>
        </p:nvPicPr>
        <p:blipFill rotWithShape="1">
          <a:blip r:embed="rId4">
            <a:alphaModFix/>
          </a:blip>
          <a:srcRect l="75320" t="-164760" r="2661" b="164760"/>
          <a:stretch/>
        </p:blipFill>
        <p:spPr>
          <a:xfrm>
            <a:off x="16990748" y="14568200"/>
            <a:ext cx="4710999" cy="17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993063" y="28447400"/>
            <a:ext cx="591502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 txBox="1"/>
          <p:nvPr/>
        </p:nvSpPr>
        <p:spPr>
          <a:xfrm>
            <a:off x="367626" y="10536333"/>
            <a:ext cx="4763174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625" tIns="30300" rIns="60625" bIns="30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Most prominent techniques</a:t>
            </a:r>
            <a:endParaRPr sz="3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332225" y="21713775"/>
            <a:ext cx="10183375" cy="1048758"/>
          </a:xfrm>
          <a:custGeom>
            <a:avLst/>
            <a:gdLst/>
            <a:ahLst/>
            <a:cxnLst/>
            <a:rect l="l" t="t" r="r" b="b"/>
            <a:pathLst>
              <a:path w="13255655" h="928104" extrusionOk="0">
                <a:moveTo>
                  <a:pt x="154687" y="0"/>
                </a:moveTo>
                <a:lnTo>
                  <a:pt x="13100968" y="0"/>
                </a:lnTo>
                <a:cubicBezTo>
                  <a:pt x="13186399" y="0"/>
                  <a:pt x="13255655" y="69256"/>
                  <a:pt x="13255655" y="154687"/>
                </a:cubicBezTo>
                <a:lnTo>
                  <a:pt x="13255655" y="928104"/>
                </a:lnTo>
                <a:lnTo>
                  <a:pt x="0" y="928104"/>
                </a:lnTo>
                <a:lnTo>
                  <a:pt x="0" y="154687"/>
                </a:lnTo>
                <a:cubicBezTo>
                  <a:pt x="0" y="69256"/>
                  <a:pt x="69256" y="0"/>
                  <a:pt x="154687" y="0"/>
                </a:cubicBezTo>
                <a:close/>
              </a:path>
            </a:pathLst>
          </a:custGeom>
          <a:solidFill>
            <a:srgbClr val="00093D"/>
          </a:solidFill>
          <a:ln w="9525" cap="flat" cmpd="sng">
            <a:solidFill>
              <a:srgbClr val="00093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60625" tIns="30300" rIns="60625" bIns="30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endParaRPr sz="5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487313" y="21749538"/>
            <a:ext cx="75552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625" tIns="30300" rIns="60625" bIns="30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is </a:t>
            </a:r>
            <a:r>
              <a:rPr lang="en-US" sz="40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similarity so low?</a:t>
            </a:r>
            <a:endParaRPr sz="4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5189675" y="15361450"/>
            <a:ext cx="15774229" cy="1051078"/>
          </a:xfrm>
          <a:custGeom>
            <a:avLst/>
            <a:gdLst/>
            <a:ahLst/>
            <a:cxnLst/>
            <a:rect l="l" t="t" r="r" b="b"/>
            <a:pathLst>
              <a:path w="13255655" h="928104" extrusionOk="0">
                <a:moveTo>
                  <a:pt x="154687" y="0"/>
                </a:moveTo>
                <a:lnTo>
                  <a:pt x="13100968" y="0"/>
                </a:lnTo>
                <a:cubicBezTo>
                  <a:pt x="13186399" y="0"/>
                  <a:pt x="13255655" y="69256"/>
                  <a:pt x="13255655" y="154687"/>
                </a:cubicBezTo>
                <a:lnTo>
                  <a:pt x="13255655" y="928104"/>
                </a:lnTo>
                <a:lnTo>
                  <a:pt x="0" y="928104"/>
                </a:lnTo>
                <a:lnTo>
                  <a:pt x="0" y="154687"/>
                </a:lnTo>
                <a:cubicBezTo>
                  <a:pt x="0" y="69256"/>
                  <a:pt x="69256" y="0"/>
                  <a:pt x="154687" y="0"/>
                </a:cubicBezTo>
                <a:close/>
              </a:path>
            </a:pathLst>
          </a:custGeom>
          <a:solidFill>
            <a:srgbClr val="00093D"/>
          </a:solidFill>
          <a:ln w="9525" cap="flat" cmpd="sng">
            <a:solidFill>
              <a:srgbClr val="00093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60625" tIns="30300" rIns="60625" bIns="30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endParaRPr sz="5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5391150" y="15422325"/>
            <a:ext cx="152505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625" tIns="30300" rIns="60625" bIns="30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4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332225" y="4717678"/>
            <a:ext cx="8886000" cy="1053106"/>
          </a:xfrm>
          <a:custGeom>
            <a:avLst/>
            <a:gdLst/>
            <a:ahLst/>
            <a:cxnLst/>
            <a:rect l="l" t="t" r="r" b="b"/>
            <a:pathLst>
              <a:path w="13255655" h="928104" extrusionOk="0">
                <a:moveTo>
                  <a:pt x="154687" y="0"/>
                </a:moveTo>
                <a:lnTo>
                  <a:pt x="13100968" y="0"/>
                </a:lnTo>
                <a:cubicBezTo>
                  <a:pt x="13186399" y="0"/>
                  <a:pt x="13255655" y="69256"/>
                  <a:pt x="13255655" y="154687"/>
                </a:cubicBezTo>
                <a:lnTo>
                  <a:pt x="13255655" y="928104"/>
                </a:lnTo>
                <a:lnTo>
                  <a:pt x="0" y="928104"/>
                </a:lnTo>
                <a:lnTo>
                  <a:pt x="0" y="154687"/>
                </a:lnTo>
                <a:cubicBezTo>
                  <a:pt x="0" y="69256"/>
                  <a:pt x="69256" y="0"/>
                  <a:pt x="154687" y="0"/>
                </a:cubicBezTo>
                <a:close/>
              </a:path>
            </a:pathLst>
          </a:custGeom>
          <a:solidFill>
            <a:srgbClr val="00093D"/>
          </a:solidFill>
          <a:ln w="9525" cap="flat" cmpd="sng">
            <a:solidFill>
              <a:srgbClr val="00093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60625" tIns="30300" rIns="60625" bIns="30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endParaRPr sz="5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437850" y="4877175"/>
            <a:ext cx="8759938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625" tIns="30300" rIns="60625" bIns="30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are microservices?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body" idx="3"/>
          </p:nvPr>
        </p:nvSpPr>
        <p:spPr>
          <a:xfrm>
            <a:off x="9347523" y="4720558"/>
            <a:ext cx="11291080" cy="5422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6000" dirty="0">
                <a:solidFill>
                  <a:srgbClr val="7F7F7F"/>
                </a:solidFill>
              </a:rPr>
              <a:t>Problem:</a:t>
            </a:r>
            <a:endParaRPr dirty="0"/>
          </a:p>
          <a:p>
            <a:pPr marL="26828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6000" b="1" dirty="0">
                <a:solidFill>
                  <a:schemeClr val="dk1"/>
                </a:solidFill>
              </a:rPr>
              <a:t>Manually splitting </a:t>
            </a:r>
            <a:r>
              <a:rPr lang="en-US" sz="6000" b="1" dirty="0">
                <a:solidFill>
                  <a:srgbClr val="000000"/>
                </a:solidFill>
              </a:rPr>
              <a:t>applications into microservices requires </a:t>
            </a:r>
            <a:r>
              <a:rPr lang="en-US" sz="6000" b="1" dirty="0">
                <a:solidFill>
                  <a:schemeClr val="dk1"/>
                </a:solidFill>
              </a:rPr>
              <a:t>time</a:t>
            </a:r>
            <a:r>
              <a:rPr lang="en-US" sz="6000" b="1" dirty="0">
                <a:solidFill>
                  <a:srgbClr val="000000"/>
                </a:solidFill>
              </a:rPr>
              <a:t>, </a:t>
            </a:r>
            <a:r>
              <a:rPr lang="en-US" sz="6000" b="1" dirty="0">
                <a:solidFill>
                  <a:schemeClr val="dk1"/>
                </a:solidFill>
              </a:rPr>
              <a:t>effort</a:t>
            </a:r>
            <a:r>
              <a:rPr lang="en-US" sz="6000" b="1" dirty="0">
                <a:solidFill>
                  <a:srgbClr val="000000"/>
                </a:solidFill>
              </a:rPr>
              <a:t>, &amp; </a:t>
            </a:r>
            <a:r>
              <a:rPr lang="en-US" sz="6000" b="1" dirty="0">
                <a:solidFill>
                  <a:schemeClr val="dk1"/>
                </a:solidFill>
              </a:rPr>
              <a:t>architectural expertise</a:t>
            </a:r>
            <a:r>
              <a:rPr lang="en-US" sz="6000" b="1" dirty="0">
                <a:solidFill>
                  <a:srgbClr val="000000"/>
                </a:solidFill>
              </a:rPr>
              <a:t>.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</a:pPr>
            <a:r>
              <a:rPr lang="en-US" sz="6000" b="1" dirty="0">
                <a:solidFill>
                  <a:srgbClr val="FF0000"/>
                </a:solidFill>
              </a:rPr>
              <a:t>Can we automate this process?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endParaRPr sz="4400" dirty="0">
              <a:solidFill>
                <a:srgbClr val="000000"/>
              </a:solidFill>
            </a:endParaRPr>
          </a:p>
          <a:p>
            <a:pPr marL="45720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56" name="Google Shape;56;p1"/>
          <p:cNvSpPr txBox="1"/>
          <p:nvPr/>
        </p:nvSpPr>
        <p:spPr>
          <a:xfrm>
            <a:off x="332224" y="22778452"/>
            <a:ext cx="9809185" cy="51348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91100" tIns="145550" rIns="291100" bIns="145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32224" y="20312403"/>
            <a:ext cx="4501491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Design Principle: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Single Responsibility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1"/>
          <p:cNvCxnSpPr/>
          <p:nvPr/>
        </p:nvCxnSpPr>
        <p:spPr>
          <a:xfrm>
            <a:off x="418058" y="16568564"/>
            <a:ext cx="4503410" cy="159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9" name="Google Shape;59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83107" y="13513728"/>
            <a:ext cx="1773313" cy="1704062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7">
            <a:alphaModFix/>
          </a:blip>
          <a:srcRect r="23221" b="7588"/>
          <a:stretch/>
        </p:blipFill>
        <p:spPr>
          <a:xfrm>
            <a:off x="1783107" y="18467875"/>
            <a:ext cx="1773313" cy="1704063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6725" y="5867900"/>
            <a:ext cx="8743476" cy="42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51176" y="11552724"/>
            <a:ext cx="3181440" cy="26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 descr="A close up of text on a black background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559850" y="11664951"/>
            <a:ext cx="3991176" cy="25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 txBox="1"/>
          <p:nvPr/>
        </p:nvSpPr>
        <p:spPr>
          <a:xfrm>
            <a:off x="380673" y="15466391"/>
            <a:ext cx="4501491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Design Principle: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 Cohesion, Low Coupling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5283250" y="14407331"/>
            <a:ext cx="4501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JPetstore (Java EE)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github.com/mybatis/jp</a:t>
            </a:r>
            <a:r>
              <a:rPr lang="en-US" sz="2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etstore6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10080225" y="14376900"/>
            <a:ext cx="5049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Everest (Java EE)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github.com/arun-gupta/microservices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>
            <a:spLocks noGrp="1"/>
          </p:cNvSpPr>
          <p:nvPr>
            <p:ph type="body" idx="8"/>
          </p:nvPr>
        </p:nvSpPr>
        <p:spPr>
          <a:xfrm>
            <a:off x="152400" y="22778450"/>
            <a:ext cx="11531600" cy="49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en-US" sz="3600" dirty="0" smtClean="0"/>
              <a:t>Ground truth version: </a:t>
            </a:r>
            <a:r>
              <a:rPr lang="en-US" sz="3600" dirty="0" smtClean="0"/>
              <a:t>intentional code duplicates (exceptions, database connections, factories)</a:t>
            </a:r>
            <a:endParaRPr sz="3600" b="1" dirty="0">
              <a:solidFill>
                <a:srgbClr val="000000"/>
              </a:solidFill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en-US" sz="3600" dirty="0" smtClean="0">
                <a:solidFill>
                  <a:srgbClr val="000000"/>
                </a:solidFill>
              </a:rPr>
              <a:t>Microservice version: adding / modifying classes </a:t>
            </a:r>
            <a:br>
              <a:rPr lang="en-US" sz="3600" dirty="0" smtClean="0">
                <a:solidFill>
                  <a:srgbClr val="000000"/>
                </a:solidFill>
              </a:rPr>
            </a:br>
            <a:r>
              <a:rPr lang="en-US" sz="3600" dirty="0" smtClean="0">
                <a:solidFill>
                  <a:srgbClr val="000000"/>
                </a:solidFill>
              </a:rPr>
              <a:t>to support microservices (handling communication)</a:t>
            </a:r>
            <a:endParaRPr sz="3600" dirty="0">
              <a:solidFill>
                <a:srgbClr val="000000"/>
              </a:solidFill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en-US" sz="3600" dirty="0" smtClean="0">
                <a:solidFill>
                  <a:srgbClr val="000000"/>
                </a:solidFill>
              </a:rPr>
              <a:t>Small benchmarks </a:t>
            </a:r>
            <a:r>
              <a:rPr lang="en-US" sz="3600" dirty="0" smtClean="0">
                <a:solidFill>
                  <a:srgbClr val="000000"/>
                </a:solidFill>
                <a:sym typeface="Wingdings"/>
              </a:rPr>
              <a:t> small </a:t>
            </a:r>
            <a:r>
              <a:rPr lang="en-US" sz="3600" dirty="0" smtClean="0">
                <a:solidFill>
                  <a:srgbClr val="000000"/>
                </a:solidFill>
              </a:rPr>
              <a:t>error are “costly”</a:t>
            </a:r>
            <a:endParaRPr lang="en-US" sz="3600" dirty="0">
              <a:solidFill>
                <a:srgbClr val="000000"/>
              </a:solidFill>
            </a:endParaRPr>
          </a:p>
        </p:txBody>
      </p:sp>
      <p:pic>
        <p:nvPicPr>
          <p:cNvPr id="68" name="Google Shape;68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290950" y="11706624"/>
            <a:ext cx="3319276" cy="25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07101" y="25440000"/>
            <a:ext cx="6259425" cy="21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"/>
          <p:cNvSpPr txBox="1"/>
          <p:nvPr/>
        </p:nvSpPr>
        <p:spPr>
          <a:xfrm>
            <a:off x="15425600" y="14376900"/>
            <a:ext cx="5481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PartsUnlimitedMRP (Java &amp; C#)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github.com/microsoft/PartsUnlimitedMR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471500" y="16798563"/>
            <a:ext cx="15250499" cy="34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16327225" y="1002025"/>
            <a:ext cx="16975500" cy="1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"/>
          <p:cNvSpPr txBox="1">
            <a:spLocks noGrp="1"/>
          </p:cNvSpPr>
          <p:nvPr>
            <p:ph type="body" idx="8"/>
          </p:nvPr>
        </p:nvSpPr>
        <p:spPr>
          <a:xfrm>
            <a:off x="5658550" y="5854513"/>
            <a:ext cx="3750900" cy="31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91100" tIns="145550" rIns="291100" bIns="145550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independently </a:t>
            </a:r>
            <a:r>
              <a:rPr lang="en-US" sz="2300" b="1"/>
              <a:t>deployable</a:t>
            </a:r>
            <a:r>
              <a:rPr lang="en-US" sz="2300"/>
              <a:t> + </a:t>
            </a:r>
            <a:r>
              <a:rPr lang="en-US" sz="2300" b="1"/>
              <a:t>scalable</a:t>
            </a:r>
            <a:r>
              <a:rPr lang="en-US" sz="2300"/>
              <a:t> components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multilingual &amp; multi-technology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communicate over </a:t>
            </a:r>
            <a:r>
              <a:rPr lang="en-US" sz="2300" b="1"/>
              <a:t>lightweight interfaces</a:t>
            </a:r>
            <a:endParaRPr sz="2300" b="1"/>
          </a:p>
        </p:txBody>
      </p:sp>
      <p:sp>
        <p:nvSpPr>
          <p:cNvPr id="74" name="Google Shape;74;p1"/>
          <p:cNvSpPr txBox="1"/>
          <p:nvPr/>
        </p:nvSpPr>
        <p:spPr>
          <a:xfrm>
            <a:off x="346725" y="5768750"/>
            <a:ext cx="8886000" cy="43347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91100" tIns="145550" rIns="291100" bIns="145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4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7325" y="0"/>
            <a:ext cx="3454400" cy="1727200"/>
          </a:xfrm>
          <a:prstGeom prst="rect">
            <a:avLst/>
          </a:prstGeom>
        </p:spPr>
      </p:pic>
      <p:pic>
        <p:nvPicPr>
          <p:cNvPr id="75" name="Google Shape;15;p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162185" y="277848"/>
            <a:ext cx="1914670" cy="2610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295</Words>
  <Application>Microsoft Macintosh PowerPoint</Application>
  <PresentationFormat>Custom</PresentationFormat>
  <Paragraphs>91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 Comparative Analysis of  Microservice Extraction Techniques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Analysis of  Microservice Extraction Techniques</dc:title>
  <dc:creator>Lisa Kirby</dc:creator>
  <cp:lastModifiedBy>Julia Rubin</cp:lastModifiedBy>
  <cp:revision>6</cp:revision>
  <dcterms:modified xsi:type="dcterms:W3CDTF">2019-10-19T05:43:12Z</dcterms:modified>
</cp:coreProperties>
</file>