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467" r:id="rId2"/>
    <p:sldId id="468" r:id="rId3"/>
    <p:sldId id="397" r:id="rId4"/>
    <p:sldId id="449" r:id="rId5"/>
    <p:sldId id="413" r:id="rId6"/>
    <p:sldId id="452" r:id="rId7"/>
    <p:sldId id="450" r:id="rId8"/>
    <p:sldId id="451" r:id="rId9"/>
    <p:sldId id="415" r:id="rId10"/>
    <p:sldId id="454" r:id="rId11"/>
    <p:sldId id="416" r:id="rId12"/>
    <p:sldId id="417" r:id="rId13"/>
    <p:sldId id="418" r:id="rId14"/>
    <p:sldId id="431" r:id="rId15"/>
    <p:sldId id="443" r:id="rId16"/>
    <p:sldId id="419" r:id="rId17"/>
    <p:sldId id="420" r:id="rId18"/>
    <p:sldId id="421" r:id="rId19"/>
    <p:sldId id="440" r:id="rId20"/>
    <p:sldId id="441" r:id="rId21"/>
    <p:sldId id="442" r:id="rId22"/>
    <p:sldId id="434" r:id="rId23"/>
    <p:sldId id="422" r:id="rId24"/>
    <p:sldId id="423" r:id="rId25"/>
    <p:sldId id="446" r:id="rId26"/>
    <p:sldId id="455" r:id="rId27"/>
    <p:sldId id="445" r:id="rId28"/>
    <p:sldId id="424" r:id="rId29"/>
    <p:sldId id="448" r:id="rId30"/>
    <p:sldId id="425" r:id="rId31"/>
    <p:sldId id="426" r:id="rId32"/>
    <p:sldId id="456" r:id="rId33"/>
    <p:sldId id="460" r:id="rId34"/>
    <p:sldId id="457" r:id="rId35"/>
    <p:sldId id="458" r:id="rId36"/>
    <p:sldId id="427" r:id="rId37"/>
    <p:sldId id="461" r:id="rId38"/>
    <p:sldId id="428" r:id="rId39"/>
    <p:sldId id="463" r:id="rId40"/>
    <p:sldId id="462" r:id="rId41"/>
    <p:sldId id="429" r:id="rId42"/>
    <p:sldId id="464" r:id="rId43"/>
    <p:sldId id="465" r:id="rId44"/>
    <p:sldId id="466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99"/>
    <a:srgbClr val="FF3399"/>
    <a:srgbClr val="FFCC99"/>
    <a:srgbClr val="FF3300"/>
    <a:srgbClr val="CCFFFF"/>
    <a:srgbClr val="CCECFF"/>
    <a:srgbClr val="CCCCFF"/>
    <a:srgbClr val="99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8" autoAdjust="0"/>
    <p:restoredTop sz="97197" autoAdjust="0"/>
  </p:normalViewPr>
  <p:slideViewPr>
    <p:cSldViewPr>
      <p:cViewPr>
        <p:scale>
          <a:sx n="80" d="100"/>
          <a:sy n="80" d="100"/>
        </p:scale>
        <p:origin x="-1805" y="-4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5FB4FD2-40DE-4077-9F22-6A1ED43CA0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862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57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573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FB4F7-8A2D-4878-9281-C3C2BF0373C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828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指令信息的约定方法：先确定表示方式（哪些显式、哪些隐式），再进行编码（仅显式信息）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893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063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方法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个因子着手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0C88F7-0A31-460A-8209-AA858ED7CC20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791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FB4FD2-40DE-4077-9F22-6A1ED43CA00E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962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C050A-F57A-40C0-9B1B-373CE1AC8D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D5888-32B9-4CAB-AF74-F9CAFEAEF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C1C2F-8197-4EDA-89D9-CC230000E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890A0-C1D7-4D81-BC83-BB8B5B83B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4B6CB-6BFD-4E2B-B1E4-61114F34ED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85928-72D7-42F3-890C-59D38CD3E3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782DC-BC2B-490B-872A-14D20A008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D8C57-9535-4CE0-B4EB-86CA6883D3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/>
        </p:spPr>
        <p:txBody>
          <a:bodyPr lIns="18000" tIns="10800" rIns="18000" bIns="10800" anchor="ctr" anchorCtr="0"/>
          <a:lstStyle>
            <a:lvl1pPr algn="ctr">
              <a:lnSpc>
                <a:spcPct val="90000"/>
              </a:lnSpc>
              <a:defRPr sz="1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525344"/>
            <a:ext cx="1187624" cy="288032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b="0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515D5-EFA9-4F76-9D3B-C25D31E190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06FE7-E0C2-4275-AC9D-E8EDB399D1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B4E53F5-CDC8-4E76-9FDD-E52403B1F9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26" descr="camp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590550"/>
            <a:ext cx="4462463" cy="6096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000099"/>
                </a:solidFill>
                <a:ea typeface="华文行楷" pitchFamily="2" charset="-122"/>
              </a:rPr>
              <a:t>东南大学</a:t>
            </a:r>
            <a:r>
              <a:rPr lang="zh-CN" altLang="en-US" sz="3600" dirty="0">
                <a:solidFill>
                  <a:srgbClr val="000099"/>
                </a:solidFill>
                <a:ea typeface="华文行楷" pitchFamily="2" charset="-122"/>
              </a:rPr>
              <a:t>软件</a:t>
            </a:r>
            <a:r>
              <a:rPr lang="zh-CN" altLang="en-US" sz="3600" dirty="0" smtClean="0">
                <a:solidFill>
                  <a:srgbClr val="000099"/>
                </a:solidFill>
                <a:ea typeface="华文行楷" pitchFamily="2" charset="-122"/>
              </a:rPr>
              <a:t>学院</a:t>
            </a:r>
          </a:p>
        </p:txBody>
      </p:sp>
      <p:sp>
        <p:nvSpPr>
          <p:cNvPr id="3076" name="Rectangle 1029"/>
          <p:cNvSpPr>
            <a:spLocks noChangeArrowheads="1"/>
          </p:cNvSpPr>
          <p:nvPr/>
        </p:nvSpPr>
        <p:spPr bwMode="auto">
          <a:xfrm>
            <a:off x="3856038" y="314801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 b="1">
              <a:solidFill>
                <a:srgbClr val="0000FF"/>
              </a:solidFill>
            </a:endParaRPr>
          </a:p>
        </p:txBody>
      </p:sp>
      <p:sp>
        <p:nvSpPr>
          <p:cNvPr id="3077" name="Rectangle 1030"/>
          <p:cNvSpPr>
            <a:spLocks noChangeArrowheads="1"/>
          </p:cNvSpPr>
          <p:nvPr/>
        </p:nvSpPr>
        <p:spPr bwMode="auto">
          <a:xfrm>
            <a:off x="2876550" y="4891088"/>
            <a:ext cx="4124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 u="none" dirty="0">
                <a:solidFill>
                  <a:srgbClr val="000099"/>
                </a:solidFill>
              </a:rPr>
              <a:t>主讲教师： 徐造林</a:t>
            </a:r>
          </a:p>
        </p:txBody>
      </p:sp>
      <p:sp>
        <p:nvSpPr>
          <p:cNvPr id="3078" name="Rectangle 1031"/>
          <p:cNvSpPr>
            <a:spLocks noChangeArrowheads="1"/>
          </p:cNvSpPr>
          <p:nvPr/>
        </p:nvSpPr>
        <p:spPr bwMode="auto">
          <a:xfrm>
            <a:off x="1219200" y="2346325"/>
            <a:ext cx="6705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u="none" dirty="0">
                <a:solidFill>
                  <a:schemeClr val="tx2"/>
                </a:solidFill>
                <a:latin typeface="Arial Narrow" pitchFamily="34" charset="0"/>
              </a:rPr>
              <a:t>计算机系统组成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3419872" y="3573016"/>
            <a:ext cx="2304951" cy="7920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None/>
            </a:pPr>
            <a:r>
              <a:rPr lang="zh-CN" altLang="en-US" sz="4000" b="1" dirty="0" smtClean="0">
                <a:solidFill>
                  <a:srgbClr val="C00000"/>
                </a:solidFill>
                <a:latin typeface="方正舒体" pitchFamily="2" charset="-122"/>
                <a:ea typeface="方正舒体" pitchFamily="2" charset="-122"/>
                <a:cs typeface="Times New Roman" pitchFamily="18" charset="0"/>
              </a:rPr>
              <a:t>总复习</a:t>
            </a:r>
          </a:p>
        </p:txBody>
      </p:sp>
    </p:spTree>
    <p:extLst>
      <p:ext uri="{BB962C8B-B14F-4D97-AF65-F5344CB8AC3E}">
        <p14:creationId xmlns:p14="http://schemas.microsoft.com/office/powerpoint/2010/main" val="112907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F2B8-C638-4DDE-B232-B89798203936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179388" y="332656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1973263" indent="-1973263"/>
            <a:r>
              <a:rPr lang="en-US" altLang="zh-CN" b="1" dirty="0" smtClean="0">
                <a:solidFill>
                  <a:srgbClr val="FF3399"/>
                </a:solidFill>
              </a:rPr>
              <a:t>   ◇</a:t>
            </a:r>
            <a:r>
              <a:rPr lang="zh-CN" altLang="en-US" b="1" dirty="0">
                <a:solidFill>
                  <a:srgbClr val="FF3399"/>
                </a:solidFill>
              </a:rPr>
              <a:t>原码、补码、反码比较：</a:t>
            </a:r>
          </a:p>
          <a:p>
            <a:pPr marL="1973263" indent="-1973263"/>
            <a:r>
              <a:rPr lang="zh-CN" altLang="en-US" b="1" dirty="0">
                <a:solidFill>
                  <a:schemeClr val="accent2"/>
                </a:solidFill>
              </a:rPr>
              <a:t>      </a:t>
            </a:r>
            <a:r>
              <a:rPr lang="zh-CN" altLang="en-US" b="1" dirty="0" smtClean="0">
                <a:solidFill>
                  <a:schemeClr val="tx1"/>
                </a:solidFill>
              </a:rPr>
              <a:t>①</a:t>
            </a:r>
            <a:r>
              <a:rPr lang="zh-CN" altLang="en-US" b="1" dirty="0">
                <a:solidFill>
                  <a:schemeClr val="tx1"/>
                </a:solidFill>
              </a:rPr>
              <a:t>机器数</a:t>
            </a:r>
            <a:r>
              <a:rPr lang="zh-CN" altLang="en-US" b="1" dirty="0" smtClean="0">
                <a:solidFill>
                  <a:schemeClr val="tx1"/>
                </a:solidFill>
              </a:rPr>
              <a:t>的</a:t>
            </a:r>
            <a:r>
              <a:rPr lang="zh-CN" altLang="en-US" b="1" u="sng" dirty="0" smtClean="0">
                <a:solidFill>
                  <a:srgbClr val="990099"/>
                </a:solidFill>
              </a:rPr>
              <a:t>最高位</a:t>
            </a:r>
            <a:r>
              <a:rPr lang="zh-CN" altLang="en-US" b="1" dirty="0">
                <a:solidFill>
                  <a:schemeClr val="tx1"/>
                </a:solidFill>
              </a:rPr>
              <a:t>均为</a:t>
            </a:r>
            <a:r>
              <a:rPr lang="zh-CN" altLang="en-US" b="1" dirty="0">
                <a:solidFill>
                  <a:srgbClr val="990099"/>
                </a:solidFill>
              </a:rPr>
              <a:t>符号位</a:t>
            </a:r>
            <a:r>
              <a:rPr lang="en-US" altLang="zh-CN" b="1" dirty="0">
                <a:solidFill>
                  <a:schemeClr val="tx1"/>
                </a:solidFill>
              </a:rPr>
              <a:t>(0/1</a:t>
            </a:r>
            <a:r>
              <a:rPr lang="zh-CN" altLang="en-US" b="1" dirty="0">
                <a:solidFill>
                  <a:schemeClr val="tx1"/>
                </a:solidFill>
              </a:rPr>
              <a:t>表示正</a:t>
            </a:r>
            <a:r>
              <a:rPr lang="en-US" altLang="zh-CN" b="1" dirty="0">
                <a:solidFill>
                  <a:schemeClr val="tx1"/>
                </a:solidFill>
              </a:rPr>
              <a:t>/</a:t>
            </a:r>
            <a:r>
              <a:rPr lang="zh-CN" altLang="en-US" b="1" dirty="0">
                <a:solidFill>
                  <a:schemeClr val="tx1"/>
                </a:solidFill>
              </a:rPr>
              <a:t>负</a:t>
            </a:r>
            <a:r>
              <a:rPr lang="en-US" altLang="zh-CN" b="1" dirty="0" smtClean="0">
                <a:solidFill>
                  <a:schemeClr val="tx1"/>
                </a:solidFill>
              </a:rPr>
              <a:t>)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258888" y="3647526"/>
            <a:ext cx="7559675" cy="2517778"/>
            <a:chOff x="1258888" y="3125800"/>
            <a:chExt cx="7559675" cy="2517778"/>
          </a:xfrm>
        </p:grpSpPr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1258888" y="3125800"/>
              <a:ext cx="7559675" cy="25177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b="1" dirty="0">
                  <a:latin typeface="+mn-lt"/>
                </a:rPr>
                <a:t>原码</a:t>
              </a:r>
              <a:r>
                <a:rPr lang="zh-CN" altLang="en-US" sz="2000" b="1" dirty="0">
                  <a:solidFill>
                    <a:srgbClr val="FF3399"/>
                  </a:solidFill>
                  <a:latin typeface="+mn-lt"/>
                </a:rPr>
                <a:t>    </a:t>
              </a:r>
              <a:r>
                <a:rPr lang="zh-CN" altLang="en-US" sz="2000" b="1" dirty="0" smtClean="0">
                  <a:solidFill>
                    <a:srgbClr val="FF3399"/>
                  </a:solidFill>
                  <a:latin typeface="+mn-lt"/>
                </a:rPr>
                <a:t>    无       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1…11         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0…01    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0…00</a:t>
              </a:r>
              <a:endParaRPr lang="en-US" altLang="zh-CN" sz="2000" b="1" dirty="0">
                <a:solidFill>
                  <a:schemeClr val="tx1"/>
                </a:solidFill>
                <a:latin typeface="+mn-lt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                                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                         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0…00  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 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0…01         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1…11</a:t>
              </a:r>
              <a:endParaRPr lang="en-US" altLang="zh-CN" sz="2000" b="1" dirty="0">
                <a:solidFill>
                  <a:schemeClr val="tx1"/>
                </a:solidFill>
                <a:latin typeface="+mn-lt"/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000" b="1" dirty="0">
                  <a:latin typeface="+mn-lt"/>
                </a:rPr>
                <a:t>反码 </a:t>
              </a:r>
              <a:r>
                <a:rPr lang="zh-CN" altLang="en-US" sz="2000" b="1" dirty="0">
                  <a:solidFill>
                    <a:schemeClr val="tx1"/>
                  </a:solidFill>
                  <a:latin typeface="+mn-lt"/>
                </a:rPr>
                <a:t>   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lt"/>
                </a:rPr>
                <a:t>    </a:t>
              </a:r>
              <a:r>
                <a:rPr lang="zh-CN" altLang="en-US" sz="2000" b="1" dirty="0" smtClean="0">
                  <a:solidFill>
                    <a:srgbClr val="FF3399"/>
                  </a:solidFill>
                  <a:latin typeface="+mn-lt"/>
                </a:rPr>
                <a:t>无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lt"/>
                </a:rPr>
                <a:t>       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0…00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1…10  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  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1…11</a:t>
              </a:r>
              <a:endParaRPr lang="en-US" altLang="zh-CN" sz="2000" b="1" dirty="0">
                <a:solidFill>
                  <a:schemeClr val="tx1"/>
                </a:solidFill>
                <a:latin typeface="+mn-lt"/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                                 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                                 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0…00   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0…01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1…11</a:t>
              </a:r>
            </a:p>
            <a:p>
              <a:r>
                <a:rPr lang="zh-CN" altLang="en-US" sz="2000" b="1" dirty="0">
                  <a:latin typeface="+mn-lt"/>
                </a:rPr>
                <a:t>补码 </a:t>
              </a:r>
              <a:r>
                <a:rPr lang="zh-CN" altLang="en-US" sz="2000" b="1" dirty="0">
                  <a:solidFill>
                    <a:srgbClr val="FF3399"/>
                  </a:solidFill>
                  <a:latin typeface="+mn-lt"/>
                </a:rPr>
                <a:t> </a:t>
              </a:r>
              <a:r>
                <a:rPr lang="zh-CN" altLang="en-US" sz="2000" b="1" dirty="0" smtClean="0">
                  <a:solidFill>
                    <a:srgbClr val="FF3399"/>
                  </a:solidFill>
                  <a:latin typeface="+mn-lt"/>
                </a:rPr>
                <a:t> 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0…00   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0…01      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1…11  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  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0…00    </a:t>
              </a:r>
              <a:r>
                <a:rPr lang="en-US" altLang="zh-CN" sz="2000" b="1" dirty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0…01    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      </a:t>
              </a:r>
              <a:r>
                <a:rPr lang="en-US" altLang="zh-CN" sz="2000" b="1" dirty="0" smtClean="0">
                  <a:solidFill>
                    <a:srgbClr val="FF3399"/>
                  </a:solidFill>
                  <a:latin typeface="+mn-lt"/>
                </a:rPr>
                <a:t>0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1…11</a:t>
              </a:r>
            </a:p>
            <a:p>
              <a:endParaRPr lang="en-US" altLang="zh-CN" sz="2000" b="1" dirty="0">
                <a:solidFill>
                  <a:schemeClr val="tx1"/>
                </a:solidFill>
                <a:latin typeface="+mn-lt"/>
              </a:endParaRPr>
            </a:p>
            <a:p>
              <a:pPr>
                <a:lnSpc>
                  <a:spcPct val="190000"/>
                </a:lnSpc>
                <a:spcBef>
                  <a:spcPts val="600"/>
                </a:spcBef>
              </a:pPr>
              <a:r>
                <a:rPr lang="zh-CN" altLang="en-US" sz="2000" b="1" dirty="0">
                  <a:latin typeface="+mn-lt"/>
                </a:rPr>
                <a:t>真值</a:t>
              </a:r>
              <a:r>
                <a:rPr lang="zh-CN" altLang="en-US" sz="2000" b="1" dirty="0">
                  <a:solidFill>
                    <a:schemeClr val="tx1"/>
                  </a:solidFill>
                  <a:latin typeface="+mn-lt"/>
                </a:rPr>
                <a:t>  </a:t>
              </a:r>
              <a:r>
                <a:rPr lang="zh-CN" altLang="en-US" sz="2000" b="1" dirty="0" smtClean="0">
                  <a:solidFill>
                    <a:schemeClr val="tx1"/>
                  </a:solidFill>
                  <a:latin typeface="+mn-lt"/>
                </a:rPr>
                <a:t>    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-2</a:t>
              </a:r>
              <a:r>
                <a:rPr lang="en-US" altLang="zh-CN" sz="2000" b="1" baseline="30000" dirty="0">
                  <a:solidFill>
                    <a:schemeClr val="tx1"/>
                  </a:solidFill>
                  <a:latin typeface="+mn-lt"/>
                </a:rPr>
                <a:t>n-1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     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-(2</a:t>
              </a:r>
              <a:r>
                <a:rPr lang="en-US" altLang="zh-CN" sz="2000" b="1" baseline="30000" dirty="0">
                  <a:solidFill>
                    <a:schemeClr val="tx1"/>
                  </a:solidFill>
                  <a:latin typeface="+mn-lt"/>
                </a:rPr>
                <a:t>n-1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-1)     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         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-1     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         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0       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      +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1      </a:t>
              </a:r>
              <a:r>
                <a:rPr lang="en-US" altLang="zh-CN" sz="2000" b="1" dirty="0" smtClean="0">
                  <a:solidFill>
                    <a:schemeClr val="tx1"/>
                  </a:solidFill>
                  <a:latin typeface="+mn-lt"/>
                </a:rPr>
                <a:t>       +(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2</a:t>
              </a:r>
              <a:r>
                <a:rPr lang="en-US" altLang="zh-CN" sz="2000" b="1" baseline="30000" dirty="0">
                  <a:solidFill>
                    <a:schemeClr val="tx1"/>
                  </a:solidFill>
                  <a:latin typeface="+mn-lt"/>
                </a:rPr>
                <a:t>n-1</a:t>
              </a:r>
              <a:r>
                <a:rPr lang="en-US" altLang="zh-CN" sz="2000" b="1" dirty="0">
                  <a:solidFill>
                    <a:schemeClr val="tx1"/>
                  </a:solidFill>
                  <a:latin typeface="+mn-lt"/>
                </a:rPr>
                <a:t>-1)</a:t>
              </a:r>
            </a:p>
          </p:txBody>
        </p:sp>
        <p:grpSp>
          <p:nvGrpSpPr>
            <p:cNvPr id="40" name="Group 34"/>
            <p:cNvGrpSpPr>
              <a:grpSpLocks/>
            </p:cNvGrpSpPr>
            <p:nvPr/>
          </p:nvGrpSpPr>
          <p:grpSpPr bwMode="auto">
            <a:xfrm>
              <a:off x="2409826" y="5070487"/>
              <a:ext cx="5976938" cy="144463"/>
              <a:chOff x="1609" y="2704"/>
              <a:chExt cx="3765" cy="91"/>
            </a:xfrm>
          </p:grpSpPr>
          <p:sp>
            <p:nvSpPr>
              <p:cNvPr id="41" name="Line 35"/>
              <p:cNvSpPr>
                <a:spLocks noChangeShapeType="1"/>
              </p:cNvSpPr>
              <p:nvPr/>
            </p:nvSpPr>
            <p:spPr bwMode="auto">
              <a:xfrm>
                <a:off x="1609" y="2795"/>
                <a:ext cx="37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  <p:sp>
            <p:nvSpPr>
              <p:cNvPr id="42" name="Line 36"/>
              <p:cNvSpPr>
                <a:spLocks noChangeShapeType="1"/>
              </p:cNvSpPr>
              <p:nvPr/>
            </p:nvSpPr>
            <p:spPr bwMode="auto">
              <a:xfrm flipV="1">
                <a:off x="224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  <p:sp>
            <p:nvSpPr>
              <p:cNvPr id="43" name="Line 37"/>
              <p:cNvSpPr>
                <a:spLocks noChangeShapeType="1"/>
              </p:cNvSpPr>
              <p:nvPr/>
            </p:nvSpPr>
            <p:spPr bwMode="auto">
              <a:xfrm flipV="1">
                <a:off x="537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 flipV="1">
                <a:off x="378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 flipV="1">
                <a:off x="3152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  <p:sp>
            <p:nvSpPr>
              <p:cNvPr id="46" name="Line 40"/>
              <p:cNvSpPr>
                <a:spLocks noChangeShapeType="1"/>
              </p:cNvSpPr>
              <p:nvPr/>
            </p:nvSpPr>
            <p:spPr bwMode="auto">
              <a:xfrm flipV="1">
                <a:off x="446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  <p:sp>
            <p:nvSpPr>
              <p:cNvPr id="47" name="Line 41"/>
              <p:cNvSpPr>
                <a:spLocks noChangeShapeType="1"/>
              </p:cNvSpPr>
              <p:nvPr/>
            </p:nvSpPr>
            <p:spPr bwMode="auto">
              <a:xfrm flipV="1">
                <a:off x="1609" y="2704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2000" b="1">
                  <a:latin typeface="+mn-lt"/>
                </a:endParaRPr>
              </a:p>
            </p:txBody>
          </p:sp>
        </p:grpSp>
      </p:grp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179388" y="3068960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b="1" dirty="0">
                <a:solidFill>
                  <a:schemeClr val="tx1"/>
                </a:solidFill>
              </a:rPr>
              <a:t>     </a:t>
            </a:r>
            <a:r>
              <a:rPr lang="en-US" altLang="zh-CN" b="1" dirty="0" smtClean="0">
                <a:solidFill>
                  <a:schemeClr val="tx1"/>
                </a:solidFill>
              </a:rPr>
              <a:t> ④</a:t>
            </a:r>
            <a:r>
              <a:rPr lang="zh-CN" altLang="en-US" b="1" dirty="0" smtClean="0">
                <a:solidFill>
                  <a:schemeClr val="tx1"/>
                </a:solidFill>
              </a:rPr>
              <a:t>补码</a:t>
            </a:r>
            <a:r>
              <a:rPr lang="zh-CN" altLang="en-US" b="1" dirty="0">
                <a:solidFill>
                  <a:schemeClr val="tx1"/>
                </a:solidFill>
              </a:rPr>
              <a:t>比原码、反码</a:t>
            </a:r>
            <a:r>
              <a:rPr lang="zh-CN" altLang="en-US" b="1" u="sng" dirty="0">
                <a:solidFill>
                  <a:schemeClr val="accent2"/>
                </a:solidFill>
              </a:rPr>
              <a:t>多表示</a:t>
            </a:r>
            <a:r>
              <a:rPr lang="zh-CN" altLang="en-US" b="1" dirty="0">
                <a:solidFill>
                  <a:schemeClr val="tx1"/>
                </a:solidFill>
              </a:rPr>
              <a:t>一个负数</a:t>
            </a:r>
          </a:p>
        </p:txBody>
      </p:sp>
      <p:sp>
        <p:nvSpPr>
          <p:cNvPr id="49" name="Text Box 30"/>
          <p:cNvSpPr txBox="1">
            <a:spLocks noChangeArrowheads="1"/>
          </p:cNvSpPr>
          <p:nvPr/>
        </p:nvSpPr>
        <p:spPr bwMode="auto">
          <a:xfrm>
            <a:off x="1214414" y="5222534"/>
            <a:ext cx="7572428" cy="36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2000" tIns="10800" rIns="18000" bIns="10800"/>
          <a:lstStyle/>
          <a:p>
            <a:r>
              <a:rPr lang="zh-CN" altLang="en-US" sz="2000" b="1" dirty="0" smtClean="0">
                <a:solidFill>
                  <a:schemeClr val="accent2"/>
                </a:solidFill>
              </a:rPr>
              <a:t>移码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    </a:t>
            </a:r>
            <a:r>
              <a:rPr lang="en-US" altLang="zh-CN" sz="2000" b="1" dirty="0">
                <a:solidFill>
                  <a:srgbClr val="FF3399"/>
                </a:solidFill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</a:rPr>
              <a:t>0…00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</a:t>
            </a:r>
            <a:r>
              <a:rPr lang="en-US" altLang="zh-CN" sz="2000" b="1" dirty="0" smtClean="0">
                <a:solidFill>
                  <a:srgbClr val="FF3399"/>
                </a:solidFill>
              </a:rPr>
              <a:t>0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0…01          </a:t>
            </a:r>
            <a:r>
              <a:rPr lang="en-US" altLang="zh-CN" sz="2000" b="1" dirty="0">
                <a:solidFill>
                  <a:srgbClr val="FF3399"/>
                </a:solidFill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</a:rPr>
              <a:t>1…11  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  </a:t>
            </a:r>
            <a:r>
              <a:rPr lang="en-US" altLang="zh-CN" sz="2000" b="1" dirty="0" smtClean="0">
                <a:solidFill>
                  <a:srgbClr val="FF3399"/>
                </a:solidFill>
              </a:rPr>
              <a:t>1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0…00    </a:t>
            </a:r>
            <a:r>
              <a:rPr lang="en-US" altLang="zh-CN" sz="2000" b="1" dirty="0" smtClean="0">
                <a:solidFill>
                  <a:srgbClr val="FF3399"/>
                </a:solidFill>
              </a:rPr>
              <a:t>1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0…01          </a:t>
            </a:r>
            <a:r>
              <a:rPr lang="en-US" altLang="zh-CN" sz="2000" b="1" dirty="0" smtClean="0">
                <a:solidFill>
                  <a:srgbClr val="FF3399"/>
                </a:solidFill>
              </a:rPr>
              <a:t>1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1…11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9388" y="1196752"/>
            <a:ext cx="8785225" cy="1778949"/>
            <a:chOff x="179388" y="1196752"/>
            <a:chExt cx="8785225" cy="1778949"/>
          </a:xfrm>
        </p:grpSpPr>
        <p:sp>
          <p:nvSpPr>
            <p:cNvPr id="51" name="Text Box 44"/>
            <p:cNvSpPr txBox="1">
              <a:spLocks noChangeArrowheads="1"/>
            </p:cNvSpPr>
            <p:nvPr/>
          </p:nvSpPr>
          <p:spPr bwMode="auto">
            <a:xfrm>
              <a:off x="179388" y="1196752"/>
              <a:ext cx="8785225" cy="1778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pPr marL="1973263" indent="-1973263"/>
              <a:r>
                <a:rPr lang="en-US" altLang="zh-CN" b="1" dirty="0">
                  <a:solidFill>
                    <a:schemeClr val="tx1"/>
                  </a:solidFill>
                </a:rPr>
                <a:t>      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②</a:t>
              </a:r>
              <a:r>
                <a:rPr lang="en-US" altLang="zh-CN" b="1" i="1" dirty="0" smtClean="0">
                  <a:solidFill>
                    <a:schemeClr val="tx1"/>
                  </a:solidFill>
                </a:rPr>
                <a:t>X</a:t>
              </a:r>
              <a:r>
                <a:rPr lang="zh-CN" altLang="en-US" b="1" dirty="0">
                  <a:solidFill>
                    <a:schemeClr val="tx1"/>
                  </a:solidFill>
                </a:rPr>
                <a:t>为</a:t>
              </a:r>
              <a:r>
                <a:rPr lang="zh-CN" altLang="en-US" b="1" u="sng" dirty="0" smtClean="0">
                  <a:solidFill>
                    <a:srgbClr val="990099"/>
                  </a:solidFill>
                </a:rPr>
                <a:t>正数</a:t>
              </a:r>
              <a:r>
                <a:rPr lang="zh-CN" altLang="en-US" b="1" dirty="0">
                  <a:solidFill>
                    <a:schemeClr val="tx1"/>
                  </a:solidFill>
                </a:rPr>
                <a:t>时，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原</a:t>
              </a:r>
              <a:r>
                <a:rPr lang="en-US" altLang="zh-CN" b="1" dirty="0">
                  <a:solidFill>
                    <a:srgbClr val="990099"/>
                  </a:solidFill>
                </a:rPr>
                <a:t>=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补</a:t>
              </a:r>
              <a:r>
                <a:rPr lang="en-US" altLang="zh-CN" b="1" dirty="0">
                  <a:solidFill>
                    <a:srgbClr val="990099"/>
                  </a:solidFill>
                </a:rPr>
                <a:t>=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反</a:t>
              </a:r>
            </a:p>
            <a:p>
              <a:pPr marL="1973263" indent="-1973263">
                <a:spcBef>
                  <a:spcPts val="1200"/>
                </a:spcBef>
              </a:pPr>
              <a:r>
                <a:rPr lang="zh-CN" altLang="en-US" b="1" dirty="0">
                  <a:solidFill>
                    <a:schemeClr val="tx1"/>
                  </a:solidFill>
                </a:rPr>
                <a:t>      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③</a:t>
              </a:r>
              <a:r>
                <a:rPr lang="en-US" altLang="zh-CN" b="1" i="1" dirty="0" smtClean="0">
                  <a:solidFill>
                    <a:schemeClr val="tx1"/>
                  </a:solidFill>
                </a:rPr>
                <a:t>X</a:t>
              </a:r>
              <a:r>
                <a:rPr lang="zh-CN" altLang="en-US" b="1" dirty="0">
                  <a:solidFill>
                    <a:schemeClr val="tx1"/>
                  </a:solidFill>
                </a:rPr>
                <a:t>为</a:t>
              </a:r>
              <a:r>
                <a:rPr lang="zh-CN" altLang="en-US" b="1" u="sng" dirty="0" smtClean="0">
                  <a:solidFill>
                    <a:srgbClr val="990099"/>
                  </a:solidFill>
                </a:rPr>
                <a:t>负数</a:t>
              </a:r>
              <a:r>
                <a:rPr lang="zh-CN" altLang="en-US" b="1" dirty="0">
                  <a:solidFill>
                    <a:schemeClr val="tx1"/>
                  </a:solidFill>
                </a:rPr>
                <a:t>时</a:t>
              </a:r>
              <a:r>
                <a:rPr lang="zh-CN" altLang="en-US" b="1" dirty="0" smtClean="0">
                  <a:solidFill>
                    <a:schemeClr val="tx1"/>
                  </a:solidFill>
                </a:rPr>
                <a:t>，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 smtClean="0">
                  <a:solidFill>
                    <a:schemeClr val="tx1"/>
                  </a:solidFill>
                </a:rPr>
                <a:t>原符号位</a:t>
              </a:r>
              <a:r>
                <a:rPr lang="en-US" altLang="zh-CN" b="1" dirty="0">
                  <a:solidFill>
                    <a:srgbClr val="990099"/>
                  </a:solidFill>
                </a:rPr>
                <a:t>=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 smtClean="0">
                  <a:solidFill>
                    <a:schemeClr val="tx1"/>
                  </a:solidFill>
                </a:rPr>
                <a:t>补符号位</a:t>
              </a:r>
              <a:r>
                <a:rPr lang="en-US" altLang="zh-CN" b="1" dirty="0">
                  <a:solidFill>
                    <a:srgbClr val="990099"/>
                  </a:solidFill>
                </a:rPr>
                <a:t>=</a:t>
              </a:r>
              <a:r>
                <a:rPr lang="en-US" altLang="zh-CN" b="1" dirty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 smtClean="0">
                  <a:solidFill>
                    <a:schemeClr val="tx1"/>
                  </a:solidFill>
                </a:rPr>
                <a:t>反符号位</a:t>
              </a:r>
              <a:endParaRPr lang="en-US" altLang="zh-CN" b="1" dirty="0" smtClean="0">
                <a:solidFill>
                  <a:schemeClr val="tx1"/>
                </a:solidFill>
              </a:endParaRPr>
            </a:p>
            <a:p>
              <a:pPr>
                <a:lnSpc>
                  <a:spcPct val="115000"/>
                </a:lnSpc>
              </a:pPr>
              <a:r>
                <a:rPr lang="en-US" altLang="zh-CN" b="1" dirty="0">
                  <a:solidFill>
                    <a:schemeClr val="tx1"/>
                  </a:solidFill>
                </a:rPr>
                <a:t> 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               </a:t>
              </a:r>
              <a:r>
                <a:rPr lang="en-US" altLang="zh-CN" b="1" baseline="-25000" dirty="0" smtClean="0">
                  <a:solidFill>
                    <a:schemeClr val="tx1"/>
                  </a:solidFill>
                </a:rPr>
                <a:t>  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                [</a:t>
              </a:r>
              <a:r>
                <a:rPr lang="en-US" altLang="zh-CN" b="1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 smtClean="0">
                  <a:solidFill>
                    <a:schemeClr val="tx1"/>
                  </a:solidFill>
                </a:rPr>
                <a:t>补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数值位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=[</a:t>
              </a:r>
              <a:r>
                <a:rPr lang="en-US" altLang="zh-CN" b="1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 smtClean="0">
                  <a:solidFill>
                    <a:schemeClr val="tx1"/>
                  </a:solidFill>
                </a:rPr>
                <a:t>原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数值</a:t>
              </a:r>
              <a:r>
                <a:rPr lang="zh-CN" altLang="en-US" b="1" baseline="-16000" dirty="0" smtClean="0">
                  <a:solidFill>
                    <a:schemeClr val="tx1"/>
                  </a:solidFill>
                </a:rPr>
                <a:t>位</a:t>
              </a:r>
              <a:r>
                <a:rPr lang="zh-CN" altLang="en-US" b="1" dirty="0">
                  <a:solidFill>
                    <a:srgbClr val="990099"/>
                  </a:solidFill>
                </a:rPr>
                <a:t>＋</a:t>
              </a:r>
              <a:r>
                <a:rPr lang="en-US" altLang="zh-CN" b="1" dirty="0">
                  <a:solidFill>
                    <a:srgbClr val="990099"/>
                  </a:solidFill>
                </a:rPr>
                <a:t>1</a:t>
              </a:r>
              <a:endParaRPr lang="en-US" altLang="zh-CN" b="1" u="sng" dirty="0">
                <a:solidFill>
                  <a:srgbClr val="990099"/>
                </a:solidFill>
              </a:endParaRPr>
            </a:p>
            <a:p>
              <a:pPr marL="1973263" indent="-1973263"/>
              <a:r>
                <a:rPr lang="en-US" altLang="zh-CN" b="1" dirty="0" smtClean="0">
                  <a:solidFill>
                    <a:srgbClr val="990099"/>
                  </a:solidFill>
                </a:rPr>
                <a:t>               </a:t>
              </a:r>
              <a:r>
                <a:rPr lang="en-US" altLang="zh-CN" sz="2000" b="1" dirty="0" smtClean="0">
                  <a:solidFill>
                    <a:srgbClr val="990099"/>
                  </a:solidFill>
                </a:rPr>
                <a:t>                     </a:t>
              </a:r>
              <a:r>
                <a:rPr lang="en-US" altLang="zh-CN" b="1" dirty="0" smtClean="0">
                  <a:solidFill>
                    <a:srgbClr val="990099"/>
                  </a:solidFill>
                </a:rPr>
                <a:t> 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 smtClean="0">
                  <a:solidFill>
                    <a:schemeClr val="tx1"/>
                  </a:solidFill>
                </a:rPr>
                <a:t>反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数值位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=[</a:t>
              </a:r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  <a:r>
                <a:rPr lang="en-US" altLang="zh-CN" b="1" dirty="0" smtClean="0">
                  <a:solidFill>
                    <a:schemeClr val="tx1"/>
                  </a:solidFill>
                </a:rPr>
                <a:t>]</a:t>
              </a:r>
              <a:r>
                <a:rPr lang="zh-CN" altLang="en-US" b="1" baseline="-16000" dirty="0">
                  <a:solidFill>
                    <a:schemeClr val="tx1"/>
                  </a:solidFill>
                </a:rPr>
                <a:t>原数值</a:t>
              </a:r>
              <a:r>
                <a:rPr lang="zh-CN" altLang="en-US" b="1" baseline="-16000" dirty="0" smtClean="0">
                  <a:solidFill>
                    <a:schemeClr val="tx1"/>
                  </a:solidFill>
                </a:rPr>
                <a:t>位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Line 32"/>
            <p:cNvSpPr>
              <a:spLocks noChangeShapeType="1"/>
            </p:cNvSpPr>
            <p:nvPr/>
          </p:nvSpPr>
          <p:spPr bwMode="auto">
            <a:xfrm flipV="1">
              <a:off x="4283968" y="2204864"/>
              <a:ext cx="12258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3" name="Line 32"/>
            <p:cNvSpPr>
              <a:spLocks noChangeShapeType="1"/>
            </p:cNvSpPr>
            <p:nvPr/>
          </p:nvSpPr>
          <p:spPr bwMode="auto">
            <a:xfrm flipV="1">
              <a:off x="4283968" y="2564904"/>
              <a:ext cx="12258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53299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二、数据的表示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792163"/>
            <a:ext cx="6840883" cy="42288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的表示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方法         </a:t>
            </a:r>
            <a:r>
              <a:rPr lang="zh-CN" altLang="en-US" sz="2000" b="1" dirty="0" smtClean="0">
                <a:latin typeface="+mn-ea"/>
              </a:rPr>
              <a:t>△理解相互关系</a:t>
            </a:r>
            <a:r>
              <a:rPr lang="zh-CN" altLang="en-US" b="1" dirty="0" smtClean="0">
                <a:latin typeface="+mn-ea"/>
              </a:rPr>
              <a:t> 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整数的表示             </a:t>
            </a:r>
            <a:r>
              <a:rPr lang="zh-CN" altLang="en-US" sz="2000" b="1" dirty="0" smtClean="0">
                <a:latin typeface="+mn-ea"/>
              </a:rPr>
              <a:t>☆</a:t>
            </a:r>
            <a:r>
              <a:rPr lang="zh-CN" altLang="en-US" sz="2000" b="1" dirty="0">
                <a:latin typeface="+mn-ea"/>
              </a:rPr>
              <a:t>深入</a:t>
            </a:r>
            <a:r>
              <a:rPr lang="zh-CN" altLang="en-US" sz="2000" b="1" dirty="0" smtClean="0">
                <a:latin typeface="+mn-ea"/>
              </a:rPr>
              <a:t>理解、熟练运用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实数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表示             </a:t>
            </a:r>
            <a:r>
              <a:rPr lang="zh-CN" altLang="en-US" sz="2000" b="1" dirty="0" smtClean="0">
                <a:latin typeface="+mn-ea"/>
              </a:rPr>
              <a:t>☆</a:t>
            </a:r>
            <a:r>
              <a:rPr lang="zh-CN" altLang="en-US" sz="2000" b="1" dirty="0">
                <a:latin typeface="+mn-ea"/>
              </a:rPr>
              <a:t>深入</a:t>
            </a:r>
            <a:r>
              <a:rPr lang="zh-CN" altLang="en-US" sz="2000" b="1" dirty="0" smtClean="0">
                <a:latin typeface="+mn-ea"/>
              </a:rPr>
              <a:t>理解、熟练运用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+mn-ea"/>
            </a:endParaRPr>
          </a:p>
          <a:p>
            <a:pPr>
              <a:lnSpc>
                <a:spcPct val="14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非数值数据的表示       </a:t>
            </a:r>
            <a:r>
              <a:rPr lang="zh-CN" altLang="en-US" sz="2000" b="1" dirty="0" smtClean="0">
                <a:latin typeface="宋体" pitchFamily="2" charset="-122"/>
              </a:rPr>
              <a:t>◇掌握运算方法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spc="-100" dirty="0" smtClean="0">
                <a:latin typeface="宋体" pitchFamily="2" charset="-122"/>
              </a:rPr>
              <a:t>表示方法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进制</a:t>
            </a:r>
            <a:r>
              <a:rPr lang="en-US" altLang="zh-CN" sz="2000" b="1" spc="-100" dirty="0" smtClean="0">
                <a:latin typeface="宋体" pitchFamily="2" charset="-122"/>
              </a:rPr>
              <a:t>/</a:t>
            </a:r>
            <a:r>
              <a:rPr lang="zh-CN" altLang="en-US" sz="2000" b="1" spc="-100" dirty="0" smtClean="0">
                <a:latin typeface="宋体" pitchFamily="2" charset="-122"/>
              </a:rPr>
              <a:t>格式</a:t>
            </a:r>
            <a:r>
              <a:rPr lang="en-US" altLang="zh-CN" sz="2000" b="1" spc="-100" dirty="0" smtClean="0">
                <a:latin typeface="宋体" pitchFamily="2" charset="-122"/>
              </a:rPr>
              <a:t>/</a:t>
            </a:r>
            <a:r>
              <a:rPr lang="zh-CN" altLang="en-US" sz="2000" b="1" spc="-100" dirty="0" smtClean="0">
                <a:latin typeface="宋体" pitchFamily="2" charset="-122"/>
              </a:rPr>
              <a:t>编码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，数据</a:t>
            </a:r>
            <a:r>
              <a:rPr lang="zh-CN" altLang="en-US" b="1" spc="-100" dirty="0">
                <a:latin typeface="宋体" pitchFamily="2" charset="-122"/>
              </a:rPr>
              <a:t>的</a:t>
            </a:r>
            <a:r>
              <a:rPr lang="zh-CN" altLang="en-US" b="1" spc="-100" dirty="0" smtClean="0">
                <a:latin typeface="宋体" pitchFamily="2" charset="-122"/>
              </a:rPr>
              <a:t>表示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表示方法＋长度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表示与运算关系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结构</a:t>
            </a:r>
            <a:r>
              <a:rPr lang="en-US" altLang="zh-CN" sz="2000" b="1" dirty="0" smtClean="0">
                <a:latin typeface="宋体" pitchFamily="2" charset="-122"/>
              </a:rPr>
              <a:t>-</a:t>
            </a:r>
            <a:r>
              <a:rPr lang="zh-CN" altLang="en-US" sz="2000" b="1" dirty="0" smtClean="0">
                <a:latin typeface="宋体" pitchFamily="2" charset="-122"/>
              </a:rPr>
              <a:t>组成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，运算的处理需求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运算、溢出检测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9512" y="2658978"/>
            <a:ext cx="88120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定点表示法，整数的表示，整数的类型转换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位扩展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截断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000" dirty="0" smtClean="0">
                <a:latin typeface="宋体" pitchFamily="2" charset="-122"/>
              </a:rPr>
              <a:t>   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 err="1" smtClean="0">
                <a:latin typeface="宋体" pitchFamily="2" charset="-122"/>
              </a:rPr>
              <a:t>int</a:t>
            </a:r>
            <a:r>
              <a:rPr lang="zh-CN" altLang="en-US" sz="2000" b="1" dirty="0" smtClean="0">
                <a:latin typeface="宋体" pitchFamily="2" charset="-122"/>
              </a:rPr>
              <a:t>默认用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补码</a:t>
            </a:r>
            <a:r>
              <a:rPr lang="zh-CN" altLang="en-US" sz="2000" b="1" dirty="0" smtClean="0">
                <a:latin typeface="宋体" pitchFamily="2" charset="-122"/>
              </a:rPr>
              <a:t>表示</a:t>
            </a:r>
            <a:r>
              <a:rPr lang="en-US" altLang="zh-CN" sz="2000" b="1" dirty="0" smtClean="0">
                <a:latin typeface="宋体" pitchFamily="2" charset="-122"/>
              </a:rPr>
              <a:t>)   </a:t>
            </a:r>
            <a:r>
              <a:rPr lang="zh-CN" altLang="en-US" sz="2000" dirty="0" smtClean="0">
                <a:latin typeface="宋体" pitchFamily="2" charset="-122"/>
              </a:rPr>
              <a:t>                  </a:t>
            </a:r>
            <a:r>
              <a:rPr lang="zh-CN" altLang="en-US" sz="2000" dirty="0" smtClean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→运算实现</a:t>
            </a:r>
            <a:endParaRPr lang="zh-CN" altLang="en-US" sz="20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55900" y="2708920"/>
            <a:ext cx="1584052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79512" y="3910990"/>
            <a:ext cx="8812088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浮点表示法，浮点数的规格化，实数的表示</a:t>
            </a:r>
            <a:r>
              <a:rPr lang="en-US" altLang="zh-CN" sz="2000" b="1" dirty="0" smtClean="0">
                <a:latin typeface="宋体" pitchFamily="2" charset="-122"/>
              </a:rPr>
              <a:t>(IEEE 754)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83568" y="3983246"/>
            <a:ext cx="1656184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79512" y="4869160"/>
            <a:ext cx="8812088" cy="140038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逻辑数的表示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表示方法，运算规则及实现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字符的表示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表示方法，运算规则及实现 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2000" b="1" dirty="0" smtClean="0">
                <a:latin typeface="宋体" pitchFamily="2" charset="-122"/>
              </a:rPr>
              <a:t>需设置标志位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       (</a:t>
            </a:r>
            <a:r>
              <a:rPr lang="zh-CN" altLang="en-US" sz="2000" b="1" dirty="0" smtClean="0">
                <a:latin typeface="宋体" pitchFamily="2" charset="-122"/>
              </a:rPr>
              <a:t>含有符号关系运算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427984" y="5359679"/>
            <a:ext cx="2232248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555776" y="4005312"/>
            <a:ext cx="2232248" cy="431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3" grpId="0" animBg="1"/>
      <p:bldP spid="14" grpId="0"/>
      <p:bldP spid="1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三、定点数的运算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179512" y="836712"/>
            <a:ext cx="7344815" cy="336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加减运算               </a:t>
            </a:r>
            <a:r>
              <a:rPr lang="zh-CN" altLang="en-US" sz="2000" b="1" dirty="0">
                <a:latin typeface="宋体" pitchFamily="2" charset="-122"/>
              </a:rPr>
              <a:t>☆熟练运用、掌握实现方法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移位运算               </a:t>
            </a:r>
            <a:r>
              <a:rPr lang="zh-CN" altLang="en-US" b="1" dirty="0">
                <a:latin typeface="宋体" pitchFamily="2" charset="-122"/>
              </a:rPr>
              <a:t>◇</a:t>
            </a:r>
            <a:r>
              <a:rPr lang="zh-CN" altLang="en-US" sz="2000" b="1" dirty="0" smtClean="0">
                <a:latin typeface="宋体" pitchFamily="2" charset="-122"/>
              </a:rPr>
              <a:t>熟练</a:t>
            </a:r>
            <a:r>
              <a:rPr lang="zh-CN" altLang="en-US" sz="2000" b="1" dirty="0">
                <a:latin typeface="宋体" pitchFamily="2" charset="-122"/>
              </a:rPr>
              <a:t>运用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乘法运算               </a:t>
            </a:r>
            <a:r>
              <a:rPr lang="zh-CN" altLang="en-US" sz="2000" b="1" dirty="0" smtClean="0">
                <a:latin typeface="宋体" pitchFamily="2" charset="-122"/>
              </a:rPr>
              <a:t>△理解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512" y="1340768"/>
            <a:ext cx="8812088" cy="13388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补码加减、</a:t>
            </a:r>
            <a:r>
              <a:rPr lang="zh-CN" altLang="en-US" b="1" dirty="0">
                <a:latin typeface="宋体" pitchFamily="2" charset="-122"/>
              </a:rPr>
              <a:t>无符号加减的运算</a:t>
            </a:r>
            <a:r>
              <a:rPr lang="zh-CN" altLang="en-US" b="1" dirty="0" smtClean="0">
                <a:latin typeface="宋体" pitchFamily="2" charset="-122"/>
              </a:rPr>
              <a:t>规则、逻辑实现、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溢出判断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(</a:t>
            </a:r>
            <a:r>
              <a:rPr lang="zh-CN" altLang="en-US" sz="2000" b="1" dirty="0" smtClean="0">
                <a:latin typeface="宋体" pitchFamily="2" charset="-122"/>
              </a:rPr>
              <a:t>原码运算不考</a:t>
            </a:r>
            <a:r>
              <a:rPr lang="en-US" altLang="zh-CN" sz="2000" b="1" dirty="0" smtClean="0">
                <a:latin typeface="宋体" pitchFamily="2" charset="-122"/>
              </a:rPr>
              <a:t>)                               (</a:t>
            </a:r>
            <a:r>
              <a:rPr lang="zh-CN" altLang="en-US" sz="2000" b="1" dirty="0" smtClean="0">
                <a:latin typeface="宋体" pitchFamily="2" charset="-122"/>
              </a:rPr>
              <a:t>标志位的形成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endParaRPr lang="en-US" altLang="zh-CN" sz="2800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512" y="3019018"/>
            <a:ext cx="88120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逻辑移位、算术移位的运算规则、溢出判断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逻辑实现不考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512" y="39330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机器乘法实现思路</a:t>
            </a:r>
            <a:r>
              <a:rPr lang="zh-CN" altLang="en-US" sz="1800" b="1" dirty="0" smtClean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☆深入理解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无</a:t>
            </a:r>
            <a:r>
              <a:rPr lang="zh-CN" altLang="en-US" b="1" spc="-100" dirty="0" smtClean="0">
                <a:latin typeface="宋体" pitchFamily="2" charset="-122"/>
              </a:rPr>
              <a:t>符号</a:t>
            </a:r>
            <a:r>
              <a:rPr lang="en-US" altLang="zh-CN" b="1" spc="-100" dirty="0" smtClean="0">
                <a:latin typeface="宋体" pitchFamily="2" charset="-122"/>
              </a:rPr>
              <a:t>/</a:t>
            </a:r>
            <a:r>
              <a:rPr lang="zh-CN" altLang="en-US" b="1" spc="-100" dirty="0" smtClean="0">
                <a:latin typeface="宋体" pitchFamily="2" charset="-122"/>
              </a:rPr>
              <a:t>原码乘法的运算规则、逻辑实现、控制流程、溢出判断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4941168"/>
            <a:ext cx="8812212" cy="140038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四、浮点数的运算         </a:t>
            </a:r>
            <a:r>
              <a:rPr lang="zh-CN" altLang="en-US" sz="2000" b="1" dirty="0" smtClean="0">
                <a:latin typeface="宋体" pitchFamily="2" charset="-122"/>
              </a:rPr>
              <a:t>△理解、运用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浮点</a:t>
            </a:r>
            <a:r>
              <a:rPr lang="zh-CN" altLang="en-US" b="1" dirty="0">
                <a:latin typeface="宋体" pitchFamily="2" charset="-122"/>
              </a:rPr>
              <a:t>加减运算的运算步骤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乘除运算不考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</a:t>
            </a:r>
            <a:r>
              <a:rPr lang="en-US" altLang="zh-CN" sz="2000" b="1" dirty="0" smtClean="0">
                <a:latin typeface="宋体" pitchFamily="2" charset="-122"/>
              </a:rPr>
              <a:t>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十进制运算不考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388" y="879103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3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五、运算器的组织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388" y="83834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1.ALU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的组成             </a:t>
            </a:r>
            <a:r>
              <a:rPr lang="zh-CN" altLang="en-US" sz="2000" b="1" dirty="0" smtClean="0">
                <a:latin typeface="宋体" pitchFamily="2" charset="-122"/>
              </a:rPr>
              <a:t>◇理解原理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功能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算术仅为加减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、接口、组成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组合逻辑、功能决定引脚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" name="Text Box 43"/>
          <p:cNvSpPr txBox="1">
            <a:spLocks noChangeArrowheads="1"/>
          </p:cNvSpPr>
          <p:nvPr/>
        </p:nvSpPr>
        <p:spPr bwMode="auto">
          <a:xfrm>
            <a:off x="179512" y="1774453"/>
            <a:ext cx="8785225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运算器的组织          </a:t>
            </a:r>
            <a:r>
              <a:rPr lang="zh-CN" altLang="en-US" sz="2000" b="1" dirty="0" smtClean="0">
                <a:latin typeface="宋体" pitchFamily="2" charset="-122"/>
              </a:rPr>
              <a:t>◇理解原理、关联数据通路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功能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运算</a:t>
            </a:r>
            <a:r>
              <a:rPr lang="en-US" altLang="zh-CN" sz="2000" b="1" dirty="0" smtClean="0">
                <a:latin typeface="宋体" pitchFamily="2" charset="-122"/>
              </a:rPr>
              <a:t>+</a:t>
            </a:r>
            <a:r>
              <a:rPr lang="zh-CN" altLang="en-US" sz="2000" b="1" dirty="0" smtClean="0">
                <a:latin typeface="宋体" pitchFamily="2" charset="-122"/>
              </a:rPr>
              <a:t>暂存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、部件组成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类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、部件互连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总线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点点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 smtClean="0">
                <a:latin typeface="宋体" pitchFamily="2" charset="-122"/>
              </a:rPr>
              <a:t>                                          </a:t>
            </a:r>
            <a:r>
              <a:rPr lang="zh-CN" altLang="en-US" sz="2000" dirty="0" smtClean="0">
                <a:latin typeface="宋体" pitchFamily="2" charset="-122"/>
              </a:rPr>
              <a:t>└</a:t>
            </a:r>
            <a:r>
              <a:rPr lang="zh-CN" altLang="en-US" sz="2000" b="1" dirty="0" smtClean="0">
                <a:latin typeface="宋体" pitchFamily="2" charset="-122"/>
              </a:rPr>
              <a:t>←数据通路的一部分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179512" y="3146192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   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①掌握数据的</a:t>
            </a:r>
            <a:r>
              <a:rPr lang="zh-CN" altLang="en-US" b="1" u="sng" dirty="0" smtClean="0">
                <a:latin typeface="宋体" pitchFamily="2" charset="-122"/>
              </a:rPr>
              <a:t>编码方法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重点是数值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非数值数据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 ②理解数据</a:t>
            </a:r>
            <a:r>
              <a:rPr lang="zh-CN" altLang="en-US" b="1" u="sng" dirty="0" smtClean="0">
                <a:latin typeface="宋体" pitchFamily="2" charset="-122"/>
              </a:rPr>
              <a:t>如何存放</a:t>
            </a:r>
            <a:r>
              <a:rPr lang="zh-CN" altLang="en-US" b="1" dirty="0" smtClean="0">
                <a:latin typeface="宋体" pitchFamily="2" charset="-122"/>
              </a:rPr>
              <a:t>在硬件中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表示方法与数据类型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 ③掌握数据的</a:t>
            </a:r>
            <a:r>
              <a:rPr lang="zh-CN" altLang="en-US" b="1" u="sng" dirty="0" smtClean="0">
                <a:latin typeface="宋体" pitchFamily="2" charset="-122"/>
              </a:rPr>
              <a:t>运算方法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运算规则、溢出</a:t>
            </a:r>
            <a:r>
              <a:rPr lang="zh-CN" altLang="en-US" b="1" dirty="0">
                <a:latin typeface="宋体" pitchFamily="2" charset="-122"/>
              </a:rPr>
              <a:t>判断、逻辑实现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④理解运算器如何</a:t>
            </a:r>
            <a:r>
              <a:rPr lang="zh-CN" altLang="en-US" b="1" u="sng" dirty="0" smtClean="0">
                <a:latin typeface="宋体" pitchFamily="2" charset="-122"/>
              </a:rPr>
              <a:t>组织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部件＋互连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558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1855758"/>
            <a:ext cx="8136904" cy="214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kern="100" dirty="0" smtClean="0">
                <a:solidFill>
                  <a:srgbClr val="0000CC"/>
                </a:solidFill>
                <a:latin typeface="+mn-lt"/>
                <a:ea typeface="+mn-ea"/>
              </a:rPr>
              <a:t>例</a:t>
            </a:r>
            <a:r>
              <a:rPr lang="en-US" altLang="zh-CN" sz="2200" b="1" kern="100" dirty="0" smtClean="0">
                <a:solidFill>
                  <a:srgbClr val="0000CC"/>
                </a:solidFill>
                <a:latin typeface="+mn-lt"/>
                <a:ea typeface="+mn-ea"/>
              </a:rPr>
              <a:t>2</a:t>
            </a:r>
            <a:r>
              <a:rPr lang="zh-CN" altLang="en-US" sz="2200" b="1" kern="100" dirty="0" smtClean="0">
                <a:solidFill>
                  <a:srgbClr val="0000CC"/>
                </a:solidFill>
                <a:latin typeface="+mn-lt"/>
                <a:ea typeface="+mn-ea"/>
              </a:rPr>
              <a:t>：</a:t>
            </a:r>
            <a:r>
              <a:rPr lang="zh-CN" altLang="zh-CN" sz="2200" b="1" kern="100" dirty="0" smtClean="0">
                <a:latin typeface="+mn-lt"/>
                <a:ea typeface="+mn-ea"/>
              </a:rPr>
              <a:t>已知</a:t>
            </a:r>
            <a:r>
              <a:rPr lang="zh-CN" altLang="zh-CN" sz="2200" b="1" kern="100" dirty="0">
                <a:latin typeface="+mn-lt"/>
                <a:ea typeface="+mn-ea"/>
              </a:rPr>
              <a:t>计算机中有符号整数用</a:t>
            </a:r>
            <a:r>
              <a:rPr lang="en-US" altLang="zh-CN" sz="2200" b="1" kern="100" dirty="0">
                <a:latin typeface="+mn-lt"/>
                <a:ea typeface="+mn-ea"/>
              </a:rPr>
              <a:t>8</a:t>
            </a:r>
            <a:r>
              <a:rPr lang="zh-CN" altLang="zh-CN" sz="2200" b="1" kern="100" dirty="0">
                <a:latin typeface="+mn-lt"/>
                <a:ea typeface="+mn-ea"/>
              </a:rPr>
              <a:t>位补码表示，有</a:t>
            </a:r>
            <a:r>
              <a:rPr lang="en-US" altLang="zh-CN" sz="2200" b="1" kern="100" dirty="0">
                <a:latin typeface="+mn-lt"/>
                <a:ea typeface="+mn-ea"/>
              </a:rPr>
              <a:t>/</a:t>
            </a:r>
            <a:r>
              <a:rPr lang="zh-CN" altLang="zh-CN" sz="2200" b="1" kern="100" dirty="0">
                <a:latin typeface="+mn-lt"/>
                <a:ea typeface="+mn-ea"/>
              </a:rPr>
              <a:t>无符号整数的加</a:t>
            </a:r>
            <a:r>
              <a:rPr lang="en-US" altLang="zh-CN" sz="2200" b="1" kern="100" dirty="0">
                <a:latin typeface="+mn-lt"/>
                <a:ea typeface="+mn-ea"/>
              </a:rPr>
              <a:t>/</a:t>
            </a:r>
            <a:r>
              <a:rPr lang="zh-CN" altLang="zh-CN" sz="2200" b="1" kern="100" dirty="0">
                <a:latin typeface="+mn-lt"/>
                <a:ea typeface="+mn-ea"/>
              </a:rPr>
              <a:t>减运算均基于加法器实现。</a:t>
            </a:r>
          </a:p>
          <a:p>
            <a:pPr indent="29845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200" b="1" kern="100" dirty="0">
                <a:latin typeface="+mn-lt"/>
                <a:ea typeface="+mn-ea"/>
              </a:rPr>
              <a:t>1</a:t>
            </a:r>
            <a:r>
              <a:rPr lang="zh-CN" altLang="zh-CN" sz="2200" b="1" kern="100" dirty="0">
                <a:latin typeface="+mn-lt"/>
                <a:ea typeface="+mn-ea"/>
              </a:rPr>
              <a:t>）若</a:t>
            </a:r>
            <a:r>
              <a:rPr lang="en-US" altLang="zh-CN" sz="2200" b="1" kern="100" dirty="0">
                <a:latin typeface="+mn-lt"/>
                <a:ea typeface="+mn-ea"/>
              </a:rPr>
              <a:t>X</a:t>
            </a:r>
            <a:r>
              <a:rPr lang="en-US" altLang="zh-CN" sz="2200" b="1" kern="100" dirty="0" smtClean="0">
                <a:latin typeface="+mn-lt"/>
                <a:ea typeface="+mn-ea"/>
              </a:rPr>
              <a:t>=-33</a:t>
            </a:r>
            <a:r>
              <a:rPr lang="zh-CN" altLang="zh-CN" sz="2200" b="1" kern="100" dirty="0" smtClean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Y</a:t>
            </a:r>
            <a:r>
              <a:rPr lang="en-US" altLang="zh-CN" sz="2200" b="1" kern="100" dirty="0" smtClean="0">
                <a:latin typeface="+mn-lt"/>
                <a:ea typeface="+mn-ea"/>
              </a:rPr>
              <a:t>=+44</a:t>
            </a:r>
            <a:r>
              <a:rPr lang="zh-CN" altLang="zh-CN" sz="2200" b="1" kern="100" dirty="0" smtClean="0">
                <a:latin typeface="+mn-lt"/>
                <a:ea typeface="+mn-ea"/>
              </a:rPr>
              <a:t>，</a:t>
            </a:r>
            <a:r>
              <a:rPr lang="zh-CN" altLang="zh-CN" sz="2200" b="1" kern="100" dirty="0">
                <a:latin typeface="+mn-lt"/>
                <a:ea typeface="+mn-ea"/>
              </a:rPr>
              <a:t>写出</a:t>
            </a:r>
            <a:r>
              <a:rPr lang="en-US" altLang="zh-CN" sz="2200" b="1" kern="100" dirty="0">
                <a:latin typeface="+mn-lt"/>
                <a:ea typeface="+mn-ea"/>
              </a:rPr>
              <a:t>[X]</a:t>
            </a:r>
            <a:r>
              <a:rPr lang="zh-CN" altLang="zh-CN" sz="2200" b="1" kern="100" baseline="-25000" dirty="0">
                <a:latin typeface="+mn-lt"/>
                <a:ea typeface="+mn-ea"/>
              </a:rPr>
              <a:t>补</a:t>
            </a:r>
            <a:r>
              <a:rPr lang="zh-CN" altLang="zh-CN" sz="2200" b="1" kern="100" dirty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[Y]</a:t>
            </a:r>
            <a:r>
              <a:rPr lang="zh-CN" altLang="zh-CN" sz="2200" b="1" kern="100" baseline="-25000" dirty="0">
                <a:latin typeface="+mn-lt"/>
                <a:ea typeface="+mn-ea"/>
              </a:rPr>
              <a:t>补</a:t>
            </a:r>
            <a:r>
              <a:rPr lang="zh-CN" altLang="zh-CN" sz="2200" b="1" kern="100" dirty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[X+Y]</a:t>
            </a:r>
            <a:r>
              <a:rPr lang="zh-CN" altLang="zh-CN" sz="2200" b="1" kern="100" baseline="-25000" dirty="0">
                <a:latin typeface="+mn-lt"/>
                <a:ea typeface="+mn-ea"/>
              </a:rPr>
              <a:t>补</a:t>
            </a:r>
            <a:r>
              <a:rPr lang="zh-CN" altLang="zh-CN" sz="2200" b="1" kern="100" dirty="0">
                <a:latin typeface="+mn-lt"/>
                <a:ea typeface="+mn-ea"/>
              </a:rPr>
              <a:t>、</a:t>
            </a:r>
            <a:r>
              <a:rPr lang="en-US" altLang="zh-CN" sz="2200" b="1" kern="100" dirty="0">
                <a:latin typeface="+mn-lt"/>
                <a:ea typeface="+mn-ea"/>
              </a:rPr>
              <a:t>[X-Y]</a:t>
            </a:r>
            <a:r>
              <a:rPr lang="zh-CN" altLang="zh-CN" sz="2200" b="1" kern="100" baseline="-25000" dirty="0">
                <a:latin typeface="+mn-lt"/>
                <a:ea typeface="+mn-ea"/>
              </a:rPr>
              <a:t>补</a:t>
            </a:r>
            <a:r>
              <a:rPr lang="zh-CN" altLang="zh-CN" sz="2200" b="1" kern="100" dirty="0">
                <a:latin typeface="+mn-lt"/>
                <a:ea typeface="+mn-ea"/>
              </a:rPr>
              <a:t>；</a:t>
            </a:r>
          </a:p>
          <a:p>
            <a:pPr indent="298450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</a:pPr>
            <a:r>
              <a:rPr lang="en-US" altLang="zh-CN" sz="2200" b="1" kern="100" dirty="0">
                <a:latin typeface="+mn-lt"/>
                <a:ea typeface="+mn-ea"/>
              </a:rPr>
              <a:t>2</a:t>
            </a:r>
            <a:r>
              <a:rPr lang="zh-CN" altLang="zh-CN" sz="2200" b="1" kern="100" dirty="0" smtClean="0">
                <a:latin typeface="+mn-lt"/>
                <a:ea typeface="+mn-ea"/>
              </a:rPr>
              <a:t>）产生</a:t>
            </a:r>
            <a:r>
              <a:rPr lang="zh-CN" altLang="zh-CN" sz="2200" b="1" kern="100" dirty="0">
                <a:latin typeface="+mn-lt"/>
                <a:ea typeface="+mn-ea"/>
              </a:rPr>
              <a:t>溢出标志</a:t>
            </a:r>
            <a:r>
              <a:rPr lang="en-US" altLang="zh-CN" sz="2200" b="1" kern="100" dirty="0" smtClean="0">
                <a:latin typeface="+mn-lt"/>
                <a:ea typeface="+mn-ea"/>
              </a:rPr>
              <a:t>OF</a:t>
            </a:r>
            <a:r>
              <a:rPr lang="zh-CN" altLang="en-US" sz="2200" b="1" kern="100" dirty="0" smtClean="0">
                <a:latin typeface="+mn-lt"/>
                <a:ea typeface="+mn-ea"/>
              </a:rPr>
              <a:t>的三种表示方法</a:t>
            </a:r>
            <a:r>
              <a:rPr lang="zh-CN" altLang="zh-CN" sz="2200" b="1" kern="100" dirty="0" smtClean="0">
                <a:latin typeface="+mn-lt"/>
                <a:ea typeface="+mn-ea"/>
              </a:rPr>
              <a:t>。</a:t>
            </a:r>
            <a:endParaRPr lang="en-US" altLang="zh-CN" sz="2200" b="1" kern="100" dirty="0" smtClean="0">
              <a:latin typeface="+mn-lt"/>
              <a:ea typeface="+mn-ea"/>
            </a:endParaRPr>
          </a:p>
          <a:p>
            <a:pPr marL="228600" indent="-2286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200" b="1" kern="100" dirty="0" smtClean="0">
                <a:latin typeface="+mn-lt"/>
              </a:rPr>
              <a:t>    3</a:t>
            </a:r>
            <a:r>
              <a:rPr lang="zh-CN" altLang="zh-CN" sz="2200" b="1" kern="100" dirty="0" smtClean="0">
                <a:latin typeface="+mn-lt"/>
              </a:rPr>
              <a:t>）</a:t>
            </a:r>
            <a:r>
              <a:rPr lang="zh-CN" altLang="en-US" sz="2200" b="1" kern="100" dirty="0">
                <a:latin typeface="+mn-lt"/>
              </a:rPr>
              <a:t>关系</a:t>
            </a:r>
            <a:r>
              <a:rPr lang="zh-CN" altLang="en-US" sz="2200" b="1" kern="100" dirty="0" smtClean="0">
                <a:latin typeface="+mn-lt"/>
              </a:rPr>
              <a:t>表达式运算影响哪些标志位？</a:t>
            </a:r>
            <a:endParaRPr lang="zh-CN" altLang="en-US" sz="2200" b="1" dirty="0">
              <a:latin typeface="+mn-lt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524" y="3933056"/>
            <a:ext cx="8533072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kern="100" dirty="0" smtClean="0">
                <a:solidFill>
                  <a:srgbClr val="0000CC"/>
                </a:solidFill>
              </a:rPr>
              <a:t>解：</a:t>
            </a:r>
            <a:r>
              <a:rPr lang="en-US" altLang="zh-CN" b="1" kern="100" dirty="0" smtClean="0"/>
              <a:t>1</a:t>
            </a:r>
            <a:r>
              <a:rPr lang="zh-CN" altLang="zh-CN" b="1" kern="100" dirty="0"/>
              <a:t>）</a:t>
            </a:r>
            <a:r>
              <a:rPr lang="en-US" altLang="zh-CN" b="1" dirty="0" smtClean="0"/>
              <a:t>[</a:t>
            </a:r>
            <a:r>
              <a:rPr lang="en-US" altLang="zh-CN" b="1" dirty="0"/>
              <a:t>X]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</a:t>
            </a:r>
            <a:r>
              <a:rPr lang="en-US" altLang="zh-CN" b="1" dirty="0" smtClean="0"/>
              <a:t>1101 1111</a:t>
            </a:r>
            <a:r>
              <a:rPr lang="zh-CN" altLang="zh-CN" b="1" dirty="0" smtClean="0"/>
              <a:t>、</a:t>
            </a:r>
            <a:r>
              <a:rPr lang="en-US" altLang="zh-CN" b="1" dirty="0"/>
              <a:t>[Y]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=0010 1100 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[-Y</a:t>
            </a:r>
            <a:r>
              <a:rPr lang="en-US" altLang="zh-CN" b="1" dirty="0"/>
              <a:t>]</a:t>
            </a:r>
            <a:r>
              <a:rPr lang="zh-CN" altLang="zh-CN" b="1" baseline="-25000" dirty="0"/>
              <a:t>补</a:t>
            </a:r>
            <a:r>
              <a:rPr lang="en-US" altLang="zh-CN" b="1" dirty="0" smtClean="0"/>
              <a:t>=1101 0100 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               [</a:t>
            </a:r>
            <a:r>
              <a:rPr lang="en-US" altLang="zh-CN" b="1" dirty="0"/>
              <a:t>X+Y]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</a:t>
            </a:r>
            <a:r>
              <a:rPr lang="en-US" altLang="zh-CN" b="1" dirty="0" smtClean="0"/>
              <a:t>0000 1011</a:t>
            </a:r>
            <a:r>
              <a:rPr lang="zh-CN" altLang="zh-CN" b="1" dirty="0" smtClean="0"/>
              <a:t>，</a:t>
            </a:r>
            <a:r>
              <a:rPr lang="en-US" altLang="zh-CN" b="1" dirty="0"/>
              <a:t>[X-Y]</a:t>
            </a:r>
            <a:r>
              <a:rPr lang="zh-CN" altLang="zh-CN" b="1" baseline="-25000" dirty="0"/>
              <a:t>补</a:t>
            </a:r>
            <a:r>
              <a:rPr lang="en-US" altLang="zh-CN" b="1" dirty="0"/>
              <a:t>=1011 </a:t>
            </a:r>
            <a:r>
              <a:rPr lang="en-US" altLang="zh-CN" b="1" dirty="0" smtClean="0"/>
              <a:t>0011</a:t>
            </a:r>
            <a:endParaRPr lang="zh-CN" altLang="zh-CN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611560" y="4941168"/>
            <a:ext cx="8209036" cy="1348061"/>
            <a:chOff x="611560" y="3388818"/>
            <a:chExt cx="8209036" cy="1348061"/>
          </a:xfrm>
        </p:grpSpPr>
        <p:sp>
          <p:nvSpPr>
            <p:cNvPr id="6" name="Text Box 27"/>
            <p:cNvSpPr txBox="1">
              <a:spLocks noChangeArrowheads="1"/>
            </p:cNvSpPr>
            <p:nvPr/>
          </p:nvSpPr>
          <p:spPr bwMode="auto">
            <a:xfrm>
              <a:off x="611560" y="3388818"/>
              <a:ext cx="8209036" cy="1348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rgbClr val="C00000"/>
                  </a:solidFill>
                </a:rPr>
                <a:t>   </a:t>
              </a:r>
              <a:r>
                <a:rPr lang="en-US" altLang="zh-CN" b="1" kern="100" dirty="0"/>
                <a:t> 2</a:t>
              </a:r>
              <a:r>
                <a:rPr lang="zh-CN" altLang="zh-CN" b="1" kern="100" dirty="0" smtClean="0"/>
                <a:t>）</a:t>
              </a:r>
              <a:r>
                <a:rPr lang="en-US" altLang="zh-CN" sz="2200" b="1" dirty="0" smtClean="0">
                  <a:solidFill>
                    <a:srgbClr val="C00000"/>
                  </a:solidFill>
                </a:rPr>
                <a:t>*</a:t>
              </a:r>
              <a:r>
                <a:rPr lang="zh-CN" altLang="en-US" sz="2200" b="1" dirty="0" smtClean="0">
                  <a:solidFill>
                    <a:srgbClr val="C00000"/>
                  </a:solidFill>
                </a:rPr>
                <a:t>判断方法①：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用</a:t>
              </a:r>
              <a:r>
                <a:rPr lang="en-US" altLang="zh-CN" sz="2200" b="1" dirty="0" smtClean="0">
                  <a:solidFill>
                    <a:srgbClr val="990099"/>
                  </a:solidFill>
                </a:rPr>
                <a:t>1</a:t>
              </a:r>
              <a:r>
                <a:rPr lang="zh-CN" altLang="en-US" sz="2200" b="1" dirty="0" smtClean="0">
                  <a:solidFill>
                    <a:srgbClr val="990099"/>
                  </a:solidFill>
                </a:rPr>
                <a:t>位符号位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判断</a:t>
              </a:r>
              <a:endParaRPr lang="en-US" altLang="zh-CN" sz="2200" b="1" dirty="0" smtClean="0">
                <a:solidFill>
                  <a:schemeClr val="tx1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200" b="1" dirty="0">
                  <a:solidFill>
                    <a:schemeClr val="accent2"/>
                  </a:solidFill>
                </a:rPr>
                <a:t> </a:t>
              </a:r>
              <a:r>
                <a:rPr lang="en-US" altLang="zh-CN" sz="2200" b="1" dirty="0" smtClean="0">
                  <a:solidFill>
                    <a:schemeClr val="accent2"/>
                  </a:solidFill>
                </a:rPr>
                <a:t>   </a:t>
              </a:r>
              <a:r>
                <a:rPr lang="zh-CN" altLang="en-US" sz="2200" b="1" dirty="0" smtClean="0">
                  <a:solidFill>
                    <a:schemeClr val="accent2"/>
                  </a:solidFill>
                </a:rPr>
                <a:t>依据</a:t>
              </a:r>
              <a:r>
                <a:rPr lang="en-US" altLang="zh-CN" sz="2200" b="1" dirty="0" smtClean="0">
                  <a:solidFill>
                    <a:schemeClr val="accent2"/>
                  </a:solidFill>
                </a:rPr>
                <a:t>—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正溢出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1800" b="1" i="1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1800" b="1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1800" b="1" dirty="0" smtClean="0"/>
                <a:t>、</a:t>
              </a:r>
              <a:r>
                <a:rPr lang="en-US" altLang="zh-CN" sz="1800" b="1" i="1" spc="-40" dirty="0" smtClean="0"/>
                <a:t>b</a:t>
              </a:r>
              <a:r>
                <a:rPr lang="en-US" altLang="zh-CN" sz="1800" b="1" spc="-40" dirty="0">
                  <a:sym typeface="Symbol"/>
                </a:rPr>
                <a:t></a:t>
              </a:r>
              <a:r>
                <a:rPr lang="en-US" altLang="zh-CN" sz="1800" b="1" spc="-40" baseline="-18000" dirty="0" smtClean="0"/>
                <a:t>n-1</a:t>
              </a:r>
              <a:r>
                <a:rPr lang="en-US" altLang="zh-CN" sz="1800" b="1" dirty="0" smtClean="0">
                  <a:solidFill>
                    <a:schemeClr val="tx1"/>
                  </a:solidFill>
                </a:rPr>
                <a:t>=0</a:t>
              </a:r>
              <a:r>
                <a:rPr lang="en-US" altLang="zh-CN" sz="1800" b="1" dirty="0">
                  <a:solidFill>
                    <a:schemeClr val="tx1"/>
                  </a:solidFill>
                </a:rPr>
                <a:t>)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时</a:t>
              </a:r>
              <a:r>
                <a:rPr lang="en-US" altLang="zh-CN" sz="2200" b="1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=1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，负溢出</a:t>
              </a:r>
              <a:r>
                <a:rPr lang="en-US" altLang="zh-CN" sz="2000" b="1" dirty="0"/>
                <a:t>(</a:t>
              </a:r>
              <a:r>
                <a:rPr lang="en-US" altLang="zh-CN" sz="2000" b="1" i="1" dirty="0"/>
                <a:t>a</a:t>
              </a:r>
              <a:r>
                <a:rPr lang="en-US" altLang="zh-CN" sz="2000" b="1" baseline="-18000" dirty="0"/>
                <a:t>n-1</a:t>
              </a:r>
              <a:r>
                <a:rPr lang="zh-CN" altLang="en-US" sz="2000" b="1" dirty="0"/>
                <a:t>、</a:t>
              </a:r>
              <a:r>
                <a:rPr lang="en-US" altLang="zh-CN" sz="2000" b="1" i="1" spc="-40" dirty="0"/>
                <a:t>b</a:t>
              </a:r>
              <a:r>
                <a:rPr lang="en-US" altLang="zh-CN" sz="2000" b="1" spc="-40" dirty="0">
                  <a:sym typeface="Symbol"/>
                </a:rPr>
                <a:t></a:t>
              </a:r>
              <a:r>
                <a:rPr lang="en-US" altLang="zh-CN" sz="2000" b="1" spc="-40" baseline="-18000" dirty="0" smtClean="0"/>
                <a:t>n-1</a:t>
              </a:r>
              <a:r>
                <a:rPr lang="en-US" altLang="zh-CN" sz="2000" b="1" dirty="0" smtClean="0"/>
                <a:t>=1)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时</a:t>
              </a:r>
              <a:r>
                <a:rPr lang="en-US" altLang="zh-CN" sz="2200" b="1" i="1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=0</a:t>
              </a:r>
            </a:p>
            <a:p>
              <a:pPr>
                <a:lnSpc>
                  <a:spcPct val="120000"/>
                </a:lnSpc>
              </a:pPr>
              <a:r>
                <a:rPr lang="zh-CN" altLang="en-US" sz="2200" b="1" dirty="0" smtClean="0">
                  <a:solidFill>
                    <a:schemeClr val="accent2"/>
                  </a:solidFill>
                </a:rPr>
                <a:t>    溢出逻辑</a:t>
              </a:r>
              <a:r>
                <a:rPr lang="en-US" altLang="zh-CN" sz="2200" b="1" dirty="0" smtClean="0">
                  <a:solidFill>
                    <a:schemeClr val="accent2"/>
                  </a:solidFill>
                </a:rPr>
                <a:t>—</a:t>
              </a:r>
              <a:r>
                <a:rPr lang="en-US" altLang="zh-CN" sz="2200" b="1" dirty="0" smtClean="0">
                  <a:solidFill>
                    <a:schemeClr val="tx1"/>
                  </a:solidFill>
                </a:rPr>
                <a:t>OF</a:t>
              </a:r>
              <a:r>
                <a:rPr lang="zh-CN" altLang="en-US" sz="2200" b="1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b="1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b="1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i="1" spc="-40" dirty="0" smtClean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b="1" spc="-40" dirty="0" smtClean="0">
                  <a:solidFill>
                    <a:schemeClr val="tx1"/>
                  </a:solidFill>
                </a:rPr>
                <a:t>＋</a:t>
              </a:r>
              <a:r>
                <a:rPr lang="en-US" altLang="zh-CN" sz="2200" b="1" i="1" spc="-40" dirty="0" smtClean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i="1" spc="-40" dirty="0" smtClean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b="1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zh-CN" altLang="en-US" sz="2200" b="1" spc="-40" dirty="0" smtClean="0">
                  <a:solidFill>
                    <a:schemeClr val="tx1"/>
                  </a:solidFill>
                </a:rPr>
                <a:t>＝</a:t>
              </a:r>
              <a:r>
                <a:rPr lang="en-US" altLang="zh-CN" sz="2200" b="1" spc="-4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spc="-40" dirty="0" smtClean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spc="-40" dirty="0" smtClean="0">
                  <a:solidFill>
                    <a:schemeClr val="tx1"/>
                  </a:solidFill>
                </a:rPr>
                <a:t>)(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b="1" spc="-4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200" b="1" spc="-40" baseline="-18000" dirty="0" smtClean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spc="-4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200" b="1" i="1" spc="-40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2200" b="1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b="1" spc="-40" dirty="0" smtClean="0">
                  <a:solidFill>
                    <a:schemeClr val="tx1"/>
                  </a:solidFill>
                </a:rPr>
                <a:t>)</a:t>
              </a:r>
              <a:endParaRPr lang="en-US" altLang="zh-CN" sz="2200" b="1" spc="-4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3131840" y="4396930"/>
              <a:ext cx="288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3563888" y="4324922"/>
              <a:ext cx="288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5364056" y="4396930"/>
              <a:ext cx="32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5247" y="228997"/>
            <a:ext cx="8785225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solidFill>
                  <a:srgbClr val="990099"/>
                </a:solidFill>
              </a:rPr>
              <a:t>   </a:t>
            </a:r>
            <a:r>
              <a:rPr lang="en-US" altLang="zh-CN" sz="2200" b="1" dirty="0">
                <a:solidFill>
                  <a:srgbClr val="0000CC"/>
                </a:solidFill>
              </a:rPr>
              <a:t> </a:t>
            </a:r>
            <a:r>
              <a:rPr lang="zh-CN" altLang="en-US" sz="22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200" b="1" dirty="0" smtClean="0">
                <a:solidFill>
                  <a:srgbClr val="0000CC"/>
                </a:solidFill>
              </a:rPr>
              <a:t>1</a:t>
            </a:r>
            <a:r>
              <a:rPr lang="zh-CN" altLang="en-US" sz="2200" b="1" dirty="0" smtClean="0">
                <a:solidFill>
                  <a:srgbClr val="0000CC"/>
                </a:solidFill>
              </a:rPr>
              <a:t>：</a:t>
            </a:r>
            <a:r>
              <a:rPr lang="zh-CN" altLang="en-US" sz="2200" b="1" dirty="0" smtClean="0"/>
              <a:t>若</a:t>
            </a:r>
            <a:r>
              <a:rPr lang="zh-CN" altLang="en-US" sz="2200" b="1" dirty="0"/>
              <a:t>数据有</a:t>
            </a:r>
            <a:r>
              <a:rPr lang="en-US" altLang="zh-CN" sz="2200" b="1" dirty="0"/>
              <a:t>16</a:t>
            </a:r>
            <a:r>
              <a:rPr lang="zh-CN" altLang="en-US" sz="2200" b="1" dirty="0"/>
              <a:t>位，则海明校验码的校验位最少为多少位</a:t>
            </a:r>
            <a:r>
              <a:rPr lang="en-US" altLang="zh-CN" sz="2200" b="1" dirty="0" smtClean="0"/>
              <a:t>?  </a:t>
            </a:r>
            <a:r>
              <a:rPr lang="zh-CN" altLang="en-US" sz="2200" b="1" dirty="0" smtClean="0"/>
              <a:t>而循环</a:t>
            </a:r>
            <a:r>
              <a:rPr lang="zh-CN" altLang="en-US" sz="2200" b="1" dirty="0"/>
              <a:t>冗余校验</a:t>
            </a:r>
            <a:r>
              <a:rPr lang="zh-CN" altLang="en-US" sz="2200" b="1" dirty="0" smtClean="0"/>
              <a:t>码</a:t>
            </a:r>
            <a:r>
              <a:rPr lang="zh-CN" altLang="en-US" sz="2200" b="1" dirty="0"/>
              <a:t>的校验位最少为多少位</a:t>
            </a:r>
            <a:r>
              <a:rPr lang="en-US" altLang="zh-CN" sz="2200" b="1" dirty="0" smtClean="0"/>
              <a:t>?</a:t>
            </a:r>
            <a:endParaRPr lang="en-US" altLang="zh-CN" sz="2200" b="1" dirty="0"/>
          </a:p>
          <a:p>
            <a:pPr>
              <a:lnSpc>
                <a:spcPct val="150000"/>
              </a:lnSpc>
            </a:pPr>
            <a:endParaRPr lang="en-US" altLang="zh-CN" sz="2200" b="1" dirty="0">
              <a:solidFill>
                <a:schemeClr val="tx1"/>
              </a:solidFill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-36512" y="1268760"/>
            <a:ext cx="7345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b="1" dirty="0">
                <a:solidFill>
                  <a:srgbClr val="0000CC"/>
                </a:solidFill>
              </a:rPr>
              <a:t>    </a:t>
            </a:r>
            <a:r>
              <a:rPr lang="zh-CN" altLang="en-US" b="1" dirty="0">
                <a:solidFill>
                  <a:srgbClr val="0000CC"/>
                </a:solidFill>
              </a:rPr>
              <a:t>解：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en-US" altLang="zh-CN" b="1" baseline="30000" dirty="0">
                <a:solidFill>
                  <a:schemeClr val="tx1"/>
                </a:solidFill>
              </a:rPr>
              <a:t>k</a:t>
            </a:r>
            <a:r>
              <a:rPr lang="en-US" altLang="zh-CN" b="1" dirty="0">
                <a:solidFill>
                  <a:schemeClr val="tx1"/>
                </a:solidFill>
              </a:rPr>
              <a:t>-1≥16+k</a:t>
            </a:r>
            <a:r>
              <a:rPr lang="zh-CN" altLang="en-US" b="1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</a:rPr>
              <a:t>k</a:t>
            </a:r>
            <a:r>
              <a:rPr lang="zh-CN" altLang="en-US" b="1" dirty="0">
                <a:solidFill>
                  <a:schemeClr val="tx1"/>
                </a:solidFill>
              </a:rPr>
              <a:t>最小为</a:t>
            </a:r>
            <a:r>
              <a:rPr lang="en-US" altLang="zh-CN" b="1" dirty="0">
                <a:solidFill>
                  <a:schemeClr val="tx1"/>
                </a:solidFill>
              </a:rPr>
              <a:t>5</a:t>
            </a:r>
            <a:r>
              <a:rPr lang="zh-CN" altLang="en-US" b="1" dirty="0">
                <a:solidFill>
                  <a:schemeClr val="tx1"/>
                </a:solidFill>
              </a:rPr>
              <a:t>位</a:t>
            </a:r>
            <a:r>
              <a:rPr lang="en-US" altLang="zh-CN" b="1" dirty="0">
                <a:solidFill>
                  <a:schemeClr val="tx1"/>
                </a:solidFill>
              </a:rPr>
              <a:t>(2</a:t>
            </a:r>
            <a:r>
              <a:rPr lang="en-US" altLang="zh-CN" b="1" baseline="30000" dirty="0">
                <a:solidFill>
                  <a:schemeClr val="tx1"/>
                </a:solidFill>
              </a:rPr>
              <a:t>4</a:t>
            </a:r>
            <a:r>
              <a:rPr lang="en-US" altLang="zh-CN" b="1" dirty="0">
                <a:solidFill>
                  <a:schemeClr val="tx1"/>
                </a:solidFill>
              </a:rPr>
              <a:t>-1</a:t>
            </a:r>
            <a:r>
              <a:rPr lang="zh-CN" altLang="en-US" b="1" dirty="0">
                <a:solidFill>
                  <a:schemeClr val="tx1"/>
                </a:solidFill>
              </a:rPr>
              <a:t>＜</a:t>
            </a:r>
            <a:r>
              <a:rPr lang="en-US" altLang="zh-CN" b="1" dirty="0">
                <a:solidFill>
                  <a:schemeClr val="tx1"/>
                </a:solidFill>
              </a:rPr>
              <a:t>20</a:t>
            </a:r>
            <a:r>
              <a:rPr lang="zh-CN" altLang="en-US" b="1" dirty="0">
                <a:solidFill>
                  <a:schemeClr val="tx1"/>
                </a:solidFill>
              </a:rPr>
              <a:t>、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r>
              <a:rPr lang="en-US" altLang="zh-CN" b="1" baseline="30000" dirty="0">
                <a:solidFill>
                  <a:schemeClr val="tx1"/>
                </a:solidFill>
              </a:rPr>
              <a:t>5</a:t>
            </a:r>
            <a:r>
              <a:rPr lang="en-US" altLang="zh-CN" b="1" dirty="0">
                <a:solidFill>
                  <a:schemeClr val="tx1"/>
                </a:solidFill>
              </a:rPr>
              <a:t>-1</a:t>
            </a:r>
            <a:r>
              <a:rPr lang="zh-CN" altLang="en-US" b="1" dirty="0">
                <a:solidFill>
                  <a:schemeClr val="tx1"/>
                </a:solidFill>
              </a:rPr>
              <a:t>＞</a:t>
            </a:r>
            <a:r>
              <a:rPr lang="en-US" altLang="zh-CN" b="1" dirty="0">
                <a:solidFill>
                  <a:schemeClr val="tx1"/>
                </a:solidFill>
              </a:rPr>
              <a:t>21</a:t>
            </a:r>
            <a:r>
              <a:rPr lang="en-US" altLang="zh-CN" b="1" dirty="0" smtClean="0">
                <a:solidFill>
                  <a:schemeClr val="tx1"/>
                </a:solidFill>
              </a:rPr>
              <a:t>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graphicFrame>
        <p:nvGraphicFramePr>
          <p:cNvPr id="10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495244"/>
              </p:ext>
            </p:extLst>
          </p:nvPr>
        </p:nvGraphicFramePr>
        <p:xfrm>
          <a:off x="1316061" y="4091880"/>
          <a:ext cx="7072363" cy="1221840"/>
        </p:xfrm>
        <a:graphic>
          <a:graphicData uri="http://schemas.openxmlformats.org/drawingml/2006/table">
            <a:tbl>
              <a:tblPr/>
              <a:tblGrid>
                <a:gridCol w="428628"/>
                <a:gridCol w="1357323"/>
                <a:gridCol w="928694"/>
                <a:gridCol w="1285884"/>
                <a:gridCol w="1285884"/>
                <a:gridCol w="928694"/>
                <a:gridCol w="857256"/>
              </a:tblGrid>
              <a:tr h="388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关系运算</a:t>
                      </a:r>
                    </a:p>
                  </a:txBody>
                  <a:tcPr marL="18000" marR="18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A≥B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A≤B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＞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＜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＝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</a:tr>
              <a:tr h="2188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>
                          <a:solidFill>
                            <a:schemeClr val="accent2"/>
                          </a:solidFill>
                        </a:rPr>
                        <a:t>实现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18000" marR="18000" marT="36000" marB="36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减法运算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 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B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，产生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ZF</a:t>
                      </a:r>
                      <a:r>
                        <a:rPr lang="zh-CN" altLang="en-US" sz="2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及</a:t>
                      </a:r>
                      <a:r>
                        <a:rPr lang="en-US" altLang="zh-CN" sz="2200" b="1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CF</a:t>
                      </a: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8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逻辑运算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3389473" y="4943766"/>
            <a:ext cx="4813706" cy="353200"/>
            <a:chOff x="3389473" y="4943766"/>
            <a:chExt cx="4813706" cy="353200"/>
          </a:xfrm>
        </p:grpSpPr>
        <p:cxnSp>
          <p:nvCxnSpPr>
            <p:cNvPr id="12" name="直接连接符 11"/>
            <p:cNvCxnSpPr/>
            <p:nvPr/>
          </p:nvCxnSpPr>
          <p:spPr bwMode="auto">
            <a:xfrm>
              <a:off x="3424356" y="4989884"/>
              <a:ext cx="285752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5616591" y="4989884"/>
              <a:ext cx="714380" cy="158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Text Box 101"/>
            <p:cNvSpPr txBox="1">
              <a:spLocks noChangeArrowheads="1"/>
            </p:cNvSpPr>
            <p:nvPr/>
          </p:nvSpPr>
          <p:spPr bwMode="auto">
            <a:xfrm>
              <a:off x="3389473" y="4943766"/>
              <a:ext cx="4813706" cy="353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2200" b="1" dirty="0" smtClean="0">
                  <a:solidFill>
                    <a:schemeClr val="tx1"/>
                  </a:solidFill>
                  <a:latin typeface="+mn-lt"/>
                </a:rPr>
                <a:t>CF     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b="1" dirty="0" smtClean="0">
                  <a:solidFill>
                    <a:schemeClr val="tx1"/>
                  </a:solidFill>
                  <a:latin typeface="+mn-lt"/>
                </a:rPr>
                <a:t>CF+ZF      </a:t>
              </a:r>
              <a:r>
                <a:rPr lang="en-US" altLang="zh-CN" sz="2200" b="1" dirty="0" err="1" smtClean="0">
                  <a:solidFill>
                    <a:schemeClr val="tx1"/>
                  </a:solidFill>
                  <a:latin typeface="+mn-lt"/>
                </a:rPr>
                <a:t>CF+ZF</a:t>
              </a:r>
              <a:r>
                <a:rPr lang="en-US" altLang="zh-CN" sz="2200" b="1" dirty="0" smtClean="0">
                  <a:solidFill>
                    <a:schemeClr val="tx1"/>
                  </a:solidFill>
                  <a:latin typeface="+mn-lt"/>
                </a:rPr>
                <a:t>  </a:t>
              </a:r>
              <a:r>
                <a:rPr lang="en-US" altLang="zh-CN" sz="1800" b="1" dirty="0" smtClean="0">
                  <a:solidFill>
                    <a:schemeClr val="tx1"/>
                  </a:solidFill>
                  <a:latin typeface="+mn-lt"/>
                </a:rPr>
                <a:t>     </a:t>
              </a:r>
              <a:r>
                <a:rPr lang="en-US" altLang="zh-CN" sz="2200" b="1" dirty="0" smtClean="0">
                  <a:solidFill>
                    <a:srgbClr val="FF0000"/>
                  </a:solidFill>
                  <a:latin typeface="+mn-lt"/>
                </a:rPr>
                <a:t>CF</a:t>
              </a:r>
              <a:r>
                <a:rPr lang="en-US" altLang="zh-CN" sz="2200" b="1" dirty="0" smtClean="0">
                  <a:solidFill>
                    <a:schemeClr val="tx1"/>
                  </a:solidFill>
                  <a:latin typeface="+mn-lt"/>
                </a:rPr>
                <a:t>       ZF</a:t>
              </a:r>
              <a:endParaRPr lang="en-US" altLang="zh-CN" sz="2200" b="1" baseline="-18000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683568" y="980728"/>
            <a:ext cx="7705105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C00000"/>
                </a:solidFill>
              </a:rPr>
              <a:t>    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      *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判断方法②：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用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进位</a:t>
            </a:r>
            <a:r>
              <a:rPr lang="zh-CN" altLang="en-US" sz="2200" b="1" dirty="0">
                <a:solidFill>
                  <a:srgbClr val="990099"/>
                </a:solidFill>
              </a:rPr>
              <a:t>位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判断</a:t>
            </a:r>
            <a:endParaRPr lang="en-US" altLang="zh-CN" sz="2200" b="1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依据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b="1" spc="-50" dirty="0" smtClean="0">
                <a:solidFill>
                  <a:schemeClr val="tx1"/>
                </a:solidFill>
              </a:rPr>
              <a:t>正溢出时</a:t>
            </a:r>
            <a:r>
              <a:rPr lang="en-US" altLang="zh-CN" sz="2200" b="1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spc="-5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b="1" spc="-50" dirty="0" smtClean="0">
                <a:solidFill>
                  <a:schemeClr val="tx1"/>
                </a:solidFill>
                <a:sym typeface="Symbol"/>
              </a:rPr>
              <a:t>=0</a:t>
            </a:r>
            <a:r>
              <a:rPr lang="zh-CN" altLang="en-US" sz="2200" b="1" spc="-50" dirty="0" smtClean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sz="2200" b="1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spc="-5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b="1" spc="-50" dirty="0" smtClean="0">
                <a:solidFill>
                  <a:schemeClr val="tx1"/>
                </a:solidFill>
                <a:sym typeface="Symbol"/>
              </a:rPr>
              <a:t>=1</a:t>
            </a:r>
            <a:r>
              <a:rPr lang="zh-CN" altLang="en-US" sz="2200" b="1" spc="-50" dirty="0" smtClean="0">
                <a:solidFill>
                  <a:schemeClr val="tx1"/>
                </a:solidFill>
                <a:sym typeface="Symbol"/>
              </a:rPr>
              <a:t>，</a:t>
            </a:r>
            <a:r>
              <a:rPr lang="zh-CN" altLang="en-US" sz="2200" b="1" spc="-50" dirty="0" smtClean="0">
                <a:solidFill>
                  <a:schemeClr val="tx1"/>
                </a:solidFill>
              </a:rPr>
              <a:t>负溢出时</a:t>
            </a:r>
            <a:r>
              <a:rPr lang="en-US" altLang="zh-CN" sz="2200" b="1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spc="-50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b="1" spc="-50" dirty="0" smtClean="0">
                <a:solidFill>
                  <a:schemeClr val="tx1"/>
                </a:solidFill>
                <a:sym typeface="Symbol"/>
              </a:rPr>
              <a:t>=1</a:t>
            </a:r>
            <a:r>
              <a:rPr lang="zh-CN" altLang="en-US" sz="2200" b="1" spc="-50" dirty="0" smtClean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sz="2200" b="1" i="1" spc="-50" dirty="0" smtClean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spc="-50" baseline="-18000" dirty="0" smtClean="0">
                <a:solidFill>
                  <a:schemeClr val="tx1"/>
                </a:solidFill>
              </a:rPr>
              <a:t>n-2</a:t>
            </a:r>
            <a:r>
              <a:rPr lang="en-US" altLang="zh-CN" sz="2200" b="1" spc="-50" dirty="0" smtClean="0">
                <a:solidFill>
                  <a:schemeClr val="tx1"/>
                </a:solidFill>
                <a:sym typeface="Symbol"/>
              </a:rPr>
              <a:t>=0</a:t>
            </a:r>
          </a:p>
          <a:p>
            <a:pPr>
              <a:lnSpc>
                <a:spcPct val="120000"/>
              </a:lnSpc>
            </a:pPr>
            <a:r>
              <a:rPr lang="en-US" altLang="zh-CN" sz="2200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溢出</a:t>
            </a:r>
            <a:r>
              <a:rPr lang="zh-CN" altLang="en-US" sz="2200" b="1" dirty="0">
                <a:solidFill>
                  <a:schemeClr val="accent2"/>
                </a:solidFill>
              </a:rPr>
              <a:t>逻辑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OF</a:t>
            </a:r>
            <a:r>
              <a:rPr lang="zh-CN" altLang="en-US" sz="2200" b="1" dirty="0">
                <a:solidFill>
                  <a:schemeClr val="tx1"/>
                </a:solidFill>
              </a:rPr>
              <a:t>＝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1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="1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Text Box 91"/>
          <p:cNvSpPr txBox="1">
            <a:spLocks noChangeArrowheads="1"/>
          </p:cNvSpPr>
          <p:nvPr/>
        </p:nvSpPr>
        <p:spPr bwMode="auto">
          <a:xfrm>
            <a:off x="1115616" y="2420888"/>
            <a:ext cx="691276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b="1" dirty="0" smtClean="0">
                <a:solidFill>
                  <a:schemeClr val="accent2"/>
                </a:solidFill>
              </a:rPr>
              <a:t>    </a:t>
            </a:r>
            <a:r>
              <a:rPr lang="en-US" altLang="zh-CN" sz="2200" b="1" dirty="0" smtClean="0">
                <a:solidFill>
                  <a:srgbClr val="C00000"/>
                </a:solidFill>
              </a:rPr>
              <a:t>*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判断方法③：</a:t>
            </a:r>
            <a:r>
              <a:rPr lang="zh-CN" altLang="en-US" sz="2200" b="1" dirty="0" smtClean="0"/>
              <a:t>用</a:t>
            </a:r>
            <a:r>
              <a:rPr lang="en-US" altLang="zh-CN" sz="2200" b="1" dirty="0" smtClean="0">
                <a:solidFill>
                  <a:srgbClr val="990099"/>
                </a:solidFill>
              </a:rPr>
              <a:t>2</a:t>
            </a:r>
            <a:r>
              <a:rPr lang="zh-CN" altLang="en-US" sz="2200" b="1" dirty="0" smtClean="0">
                <a:solidFill>
                  <a:srgbClr val="990099"/>
                </a:solidFill>
              </a:rPr>
              <a:t>位符号位</a:t>
            </a:r>
            <a:r>
              <a:rPr lang="zh-CN" altLang="en-US" sz="2200" b="1" dirty="0">
                <a:solidFill>
                  <a:schemeClr val="accent2"/>
                </a:solidFill>
              </a:rPr>
              <a:t>变形</a:t>
            </a:r>
            <a:r>
              <a:rPr lang="zh-CN" altLang="en-US" sz="2200" b="1" dirty="0" smtClean="0">
                <a:solidFill>
                  <a:schemeClr val="accent2"/>
                </a:solidFill>
              </a:rPr>
              <a:t>补码</a:t>
            </a:r>
            <a:r>
              <a:rPr lang="zh-CN" altLang="en-US" sz="2200" b="1" dirty="0" smtClean="0"/>
              <a:t>判断</a:t>
            </a:r>
          </a:p>
          <a:p>
            <a:r>
              <a:rPr lang="zh-CN" altLang="en-US" sz="2200" b="1" dirty="0" smtClean="0">
                <a:solidFill>
                  <a:schemeClr val="accent2"/>
                </a:solidFill>
              </a:rPr>
              <a:t>依据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zh-CN" altLang="en-US" sz="2200" b="1" dirty="0">
                <a:solidFill>
                  <a:schemeClr val="tx1"/>
                </a:solidFill>
              </a:rPr>
              <a:t>正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溢出时</a:t>
            </a:r>
            <a:r>
              <a:rPr lang="en-US" altLang="zh-CN" sz="2200" b="1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sz="2200" b="1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=01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，负溢出</a:t>
            </a:r>
            <a:r>
              <a:rPr lang="zh-CN" altLang="en-US" sz="2200" b="1" dirty="0">
                <a:solidFill>
                  <a:schemeClr val="tx1"/>
                </a:solidFill>
              </a:rPr>
              <a:t>时</a:t>
            </a:r>
            <a:r>
              <a:rPr lang="en-US" altLang="zh-CN" sz="2200" b="1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sz="2200" b="1" i="1" dirty="0" smtClean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 smtClean="0">
                <a:solidFill>
                  <a:schemeClr val="tx1"/>
                </a:solidFill>
              </a:rPr>
              <a:t>n-1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=10</a:t>
            </a:r>
            <a:endParaRPr lang="en-US" altLang="zh-CN" sz="2200" b="1" dirty="0" smtClean="0">
              <a:solidFill>
                <a:schemeClr val="accent2"/>
              </a:solidFill>
            </a:endParaRPr>
          </a:p>
          <a:p>
            <a:r>
              <a:rPr lang="zh-CN" altLang="en-US" sz="2200" b="1" dirty="0" smtClean="0">
                <a:solidFill>
                  <a:schemeClr val="accent2"/>
                </a:solidFill>
              </a:rPr>
              <a:t>溢出逻辑</a:t>
            </a:r>
            <a:r>
              <a:rPr lang="en-US" altLang="zh-CN" sz="2200" b="1" dirty="0" smtClean="0">
                <a:solidFill>
                  <a:schemeClr val="accent2"/>
                </a:solidFill>
              </a:rPr>
              <a:t>—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OF</a:t>
            </a:r>
            <a:r>
              <a:rPr lang="zh-CN" altLang="en-US" sz="2200" b="1" dirty="0" smtClean="0">
                <a:solidFill>
                  <a:schemeClr val="tx1"/>
                </a:solidFill>
              </a:rPr>
              <a:t>＝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 smtClean="0">
                <a:solidFill>
                  <a:schemeClr val="tx1"/>
                </a:solidFill>
              </a:rPr>
              <a:t>n</a:t>
            </a:r>
            <a:r>
              <a:rPr lang="en-US" altLang="zh-CN" sz="2200" b="1" dirty="0" smtClean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b="1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="1" baseline="-18000" dirty="0" smtClean="0">
                <a:solidFill>
                  <a:schemeClr val="tx1"/>
                </a:solidFill>
              </a:rPr>
              <a:t>n-1</a:t>
            </a:r>
            <a:endParaRPr lang="en-US" altLang="zh-CN" sz="22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3608" y="3645024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 smtClean="0">
                <a:latin typeface="+mn-lt"/>
              </a:rPr>
              <a:t>3</a:t>
            </a:r>
            <a:r>
              <a:rPr lang="zh-CN" altLang="zh-CN" b="1" kern="100" dirty="0" smtClean="0">
                <a:latin typeface="+mn-lt"/>
              </a:rPr>
              <a:t>）</a:t>
            </a:r>
            <a:endParaRPr lang="zh-CN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91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838200" y="620688"/>
            <a:ext cx="7467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b="1" dirty="0" smtClean="0">
                <a:latin typeface="+mn-lt"/>
              </a:rPr>
              <a:t>第</a:t>
            </a:r>
            <a:r>
              <a:rPr lang="en-US" altLang="zh-CN" sz="3600" b="1" dirty="0" smtClean="0">
                <a:latin typeface="+mn-lt"/>
              </a:rPr>
              <a:t>4</a:t>
            </a:r>
            <a:r>
              <a:rPr lang="zh-CN" altLang="en-US" sz="3600" b="1" dirty="0" smtClean="0">
                <a:latin typeface="+mn-lt"/>
              </a:rPr>
              <a:t>章 </a:t>
            </a:r>
            <a:r>
              <a:rPr lang="zh-CN" altLang="en-US" sz="3200" b="1" dirty="0">
                <a:latin typeface="+mn-lt"/>
              </a:rPr>
              <a:t>存储系统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753646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、存储系统概述        </a:t>
            </a:r>
            <a:r>
              <a:rPr lang="zh-CN" altLang="en-US" sz="2000" b="1" dirty="0" smtClean="0">
                <a:latin typeface="宋体" pitchFamily="2" charset="-122"/>
              </a:rPr>
              <a:t>◇</a:t>
            </a:r>
            <a:r>
              <a:rPr lang="zh-CN" altLang="en-US" sz="2000" b="1" dirty="0">
                <a:latin typeface="宋体" pitchFamily="2" charset="-122"/>
              </a:rPr>
              <a:t>理解</a:t>
            </a:r>
            <a:r>
              <a:rPr lang="zh-CN" altLang="en-US" sz="2000" b="1" dirty="0" smtClean="0">
                <a:latin typeface="宋体" pitchFamily="2" charset="-122"/>
              </a:rPr>
              <a:t>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技术</a:t>
            </a:r>
            <a:r>
              <a:rPr lang="zh-CN" altLang="en-US" b="1" dirty="0">
                <a:latin typeface="宋体" pitchFamily="2" charset="-122"/>
              </a:rPr>
              <a:t>指标，程序访问局部性，层次结构的组织、工作过程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1268760"/>
            <a:ext cx="8713787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层次结构，</a:t>
            </a:r>
            <a:r>
              <a:rPr lang="en-US" altLang="zh-CN" sz="2200" b="1" dirty="0" smtClean="0">
                <a:latin typeface="宋体" pitchFamily="2" charset="-122"/>
              </a:rPr>
              <a:t>RAM</a:t>
            </a:r>
            <a:r>
              <a:rPr lang="zh-CN" altLang="en-US" sz="2200" b="1" dirty="0" smtClean="0">
                <a:latin typeface="宋体" pitchFamily="2" charset="-122"/>
              </a:rPr>
              <a:t>基础，主存，</a:t>
            </a:r>
            <a:r>
              <a:rPr lang="en-US" altLang="zh-CN" sz="2200" b="1" dirty="0" smtClean="0">
                <a:latin typeface="宋体" pitchFamily="2" charset="-122"/>
              </a:rPr>
              <a:t>Cache</a:t>
            </a:r>
            <a:r>
              <a:rPr lang="zh-CN" altLang="en-US" sz="2200" b="1" dirty="0" smtClean="0">
                <a:latin typeface="宋体" pitchFamily="2" charset="-122"/>
              </a:rPr>
              <a:t>，虚拟存储器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2726918"/>
            <a:ext cx="8812212" cy="286232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二、半导体存储器基础</a:t>
            </a:r>
            <a:endParaRPr lang="en-US" altLang="zh-CN" sz="2000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1.SRAM         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</a:t>
            </a:r>
            <a:r>
              <a:rPr lang="zh-CN" altLang="en-US" sz="2000" b="1" dirty="0" smtClean="0">
                <a:latin typeface="宋体" pitchFamily="2" charset="-122"/>
              </a:rPr>
              <a:t>原理、熟练运用</a:t>
            </a:r>
            <a:endParaRPr lang="zh-CN" altLang="en-US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存储元组成与操作，</a:t>
            </a:r>
            <a:r>
              <a:rPr lang="zh-CN" altLang="en-US" b="1" spc="-100" dirty="0" smtClean="0">
                <a:latin typeface="宋体" pitchFamily="2" charset="-122"/>
              </a:rPr>
              <a:t>芯片的组成、引脚组织、读写时序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2.DRAM                  </a:t>
            </a:r>
            <a:r>
              <a:rPr lang="zh-CN" altLang="en-US" sz="2000" b="1" dirty="0" smtClean="0">
                <a:latin typeface="宋体" pitchFamily="2" charset="-122"/>
              </a:rPr>
              <a:t>◇理解原理</a:t>
            </a:r>
            <a:endParaRPr lang="en-US" altLang="zh-CN" sz="2000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存储元组成与操作，</a:t>
            </a:r>
            <a:r>
              <a:rPr lang="zh-CN" altLang="en-US" b="1" spc="-100" dirty="0" smtClean="0">
                <a:latin typeface="宋体" pitchFamily="2" charset="-122"/>
              </a:rPr>
              <a:t>芯片的引脚组织、组成、操作时序、刷新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3.ROM                   </a:t>
            </a:r>
            <a:r>
              <a:rPr lang="zh-CN" altLang="en-US" sz="2000" b="1" dirty="0" smtClean="0">
                <a:latin typeface="宋体" pitchFamily="2" charset="-122"/>
              </a:rPr>
              <a:t>△了解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564012" y="3735030"/>
            <a:ext cx="2952204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2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三、主存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4" name="Text Box 85"/>
          <p:cNvSpPr txBox="1">
            <a:spLocks noChangeArrowheads="1"/>
          </p:cNvSpPr>
          <p:nvPr/>
        </p:nvSpPr>
        <p:spPr bwMode="auto">
          <a:xfrm>
            <a:off x="179388" y="785813"/>
            <a:ext cx="8785225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主存的组成             </a:t>
            </a:r>
            <a:r>
              <a:rPr lang="zh-CN" altLang="en-US" sz="2000" b="1" dirty="0" smtClean="0">
                <a:latin typeface="宋体" pitchFamily="2" charset="-122"/>
              </a:rPr>
              <a:t>◇掌握概念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组成</a:t>
            </a:r>
            <a:r>
              <a:rPr lang="en-US" altLang="zh-CN" b="1" dirty="0" smtClean="0">
                <a:latin typeface="宋体" pitchFamily="2" charset="-122"/>
              </a:rPr>
              <a:t>(ROM+RAM)</a:t>
            </a:r>
            <a:r>
              <a:rPr lang="zh-CN" altLang="en-US" b="1" dirty="0" smtClean="0">
                <a:latin typeface="宋体" pitchFamily="2" charset="-122"/>
              </a:rPr>
              <a:t>、特性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容量可配置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主存的逻辑设计         </a:t>
            </a:r>
            <a:r>
              <a:rPr lang="zh-CN" altLang="en-US" sz="2000" b="1" dirty="0" smtClean="0">
                <a:latin typeface="宋体" pitchFamily="2" charset="-122"/>
              </a:rPr>
              <a:t>☆综合应用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主存与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连接        </a:t>
            </a:r>
            <a:r>
              <a:rPr lang="zh-CN" altLang="en-US" sz="2000" b="1" dirty="0" smtClean="0">
                <a:latin typeface="宋体" pitchFamily="2" charset="-122"/>
              </a:rPr>
              <a:t>☆</a:t>
            </a:r>
            <a:r>
              <a:rPr lang="zh-CN" altLang="en-US" sz="2000" b="1" dirty="0">
                <a:latin typeface="宋体" pitchFamily="2" charset="-122"/>
              </a:rPr>
              <a:t>综合应用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提高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访存速度的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措施     </a:t>
            </a:r>
            <a:r>
              <a:rPr lang="zh-CN" altLang="en-US" sz="2000" b="1" dirty="0" smtClean="0">
                <a:latin typeface="宋体" pitchFamily="2" charset="-122"/>
              </a:rPr>
              <a:t>◇掌握原理、可分析性能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" name="Text Box 87"/>
          <p:cNvSpPr txBox="1">
            <a:spLocks noChangeArrowheads="1"/>
          </p:cNvSpPr>
          <p:nvPr/>
        </p:nvSpPr>
        <p:spPr bwMode="auto">
          <a:xfrm>
            <a:off x="179388" y="220486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基于</a:t>
            </a:r>
            <a:r>
              <a:rPr lang="en-US" altLang="zh-CN" b="1" dirty="0" smtClean="0">
                <a:latin typeface="宋体" pitchFamily="2" charset="-122"/>
              </a:rPr>
              <a:t>SRAM</a:t>
            </a:r>
            <a:r>
              <a:rPr lang="zh-CN" altLang="en-US" b="1" dirty="0" smtClean="0">
                <a:latin typeface="宋体" pitchFamily="2" charset="-122"/>
              </a:rPr>
              <a:t>芯片、采用位扩展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字扩展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字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zh-CN" altLang="en-US" b="1" dirty="0" smtClean="0">
                <a:latin typeface="宋体" pitchFamily="2" charset="-122"/>
              </a:rPr>
              <a:t>扩展的主存设计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Text Box 91"/>
          <p:cNvSpPr txBox="1">
            <a:spLocks noChangeArrowheads="1"/>
          </p:cNvSpPr>
          <p:nvPr/>
        </p:nvSpPr>
        <p:spPr bwMode="auto">
          <a:xfrm>
            <a:off x="179388" y="308347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CPU</a:t>
            </a:r>
            <a:r>
              <a:rPr lang="zh-CN" altLang="en-US" b="1" dirty="0" smtClean="0">
                <a:latin typeface="宋体" pitchFamily="2" charset="-122"/>
              </a:rPr>
              <a:t>外部接口，主存各信号</a:t>
            </a:r>
            <a:r>
              <a:rPr lang="zh-CN" altLang="en-US" b="1" dirty="0">
                <a:latin typeface="宋体" pitchFamily="2" charset="-122"/>
              </a:rPr>
              <a:t>线与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引脚的</a:t>
            </a:r>
            <a:r>
              <a:rPr lang="zh-CN" altLang="en-US" b="1" dirty="0" smtClean="0">
                <a:latin typeface="宋体" pitchFamily="2" charset="-122"/>
              </a:rPr>
              <a:t>连接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8" name="Text Box 94"/>
          <p:cNvSpPr txBox="1">
            <a:spLocks noChangeArrowheads="1"/>
          </p:cNvSpPr>
          <p:nvPr/>
        </p:nvSpPr>
        <p:spPr bwMode="auto">
          <a:xfrm>
            <a:off x="179388" y="4437112"/>
            <a:ext cx="8785225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增强的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SDRAM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DDR SDRAM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的工作方式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原理，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多体交叉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交叉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并行方式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的结构、工作原理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179388" y="1743199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699792" y="3140968"/>
            <a:ext cx="4248472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4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388" y="807095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5" name="Text Box 85"/>
          <p:cNvSpPr txBox="1">
            <a:spLocks noChangeArrowheads="1"/>
          </p:cNvSpPr>
          <p:nvPr/>
        </p:nvSpPr>
        <p:spPr bwMode="auto">
          <a:xfrm>
            <a:off x="179388" y="764704"/>
            <a:ext cx="6048795" cy="432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的基本原理        </a:t>
            </a:r>
            <a:r>
              <a:rPr lang="zh-CN" altLang="en-US" sz="2000" b="1" dirty="0" smtClean="0">
                <a:latin typeface="宋体" pitchFamily="2" charset="-122"/>
              </a:rPr>
              <a:t>☆深入理解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的地址映射        </a:t>
            </a:r>
            <a:r>
              <a:rPr lang="zh-CN" altLang="en-US" sz="2000" b="1" dirty="0" smtClean="0">
                <a:latin typeface="宋体" pitchFamily="2" charset="-122"/>
              </a:rPr>
              <a:t>☆可分析性能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的替换算法        </a:t>
            </a:r>
            <a:r>
              <a:rPr lang="zh-CN" altLang="en-US" sz="2000" b="1" dirty="0" smtClean="0">
                <a:latin typeface="宋体" pitchFamily="2" charset="-122"/>
              </a:rPr>
              <a:t>△理解原理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4.Cache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的写策略          </a:t>
            </a:r>
            <a:r>
              <a:rPr lang="zh-CN" altLang="en-US" sz="2000" b="1" dirty="0" smtClean="0">
                <a:latin typeface="宋体" pitchFamily="2" charset="-122"/>
              </a:rPr>
              <a:t>△</a:t>
            </a:r>
            <a:r>
              <a:rPr lang="zh-CN" altLang="en-US" sz="2000" b="1" dirty="0">
                <a:latin typeface="宋体" pitchFamily="2" charset="-122"/>
              </a:rPr>
              <a:t>理解原理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26876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性</a:t>
            </a:r>
            <a:r>
              <a:rPr lang="zh-CN" altLang="en-US" b="1" spc="-100" dirty="0" smtClean="0">
                <a:latin typeface="宋体" pitchFamily="2" charset="-122"/>
              </a:rPr>
              <a:t>能，存储空间管理</a:t>
            </a:r>
            <a:r>
              <a:rPr lang="en-US" altLang="zh-CN" sz="1800" b="1" spc="-100" dirty="0" smtClean="0">
                <a:latin typeface="宋体" pitchFamily="2" charset="-122"/>
              </a:rPr>
              <a:t>(</a:t>
            </a:r>
            <a:r>
              <a:rPr lang="zh-CN" altLang="en-US" sz="1800" b="1" spc="-100" dirty="0" smtClean="0">
                <a:latin typeface="宋体" pitchFamily="2" charset="-122"/>
              </a:rPr>
              <a:t>交换单位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传送管理</a:t>
            </a:r>
            <a:r>
              <a:rPr lang="en-US" altLang="zh-CN" sz="1800" b="1" spc="-100" dirty="0" smtClean="0">
                <a:latin typeface="宋体" pitchFamily="2" charset="-122"/>
              </a:rPr>
              <a:t>/</a:t>
            </a:r>
            <a:r>
              <a:rPr lang="zh-CN" altLang="en-US" sz="1800" b="1" spc="-100" dirty="0" smtClean="0">
                <a:latin typeface="宋体" pitchFamily="2" charset="-122"/>
              </a:rPr>
              <a:t>硬件组织</a:t>
            </a:r>
            <a:r>
              <a:rPr lang="en-US" altLang="zh-CN" sz="18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，工作流程，结构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79512" y="2132856"/>
            <a:ext cx="8785225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直接、全相联、组</a:t>
            </a:r>
            <a:r>
              <a:rPr lang="zh-CN" altLang="en-US" b="1" dirty="0">
                <a:latin typeface="宋体" pitchFamily="2" charset="-122"/>
              </a:rPr>
              <a:t>相</a:t>
            </a:r>
            <a:r>
              <a:rPr lang="zh-CN" altLang="en-US" b="1" dirty="0" smtClean="0">
                <a:latin typeface="宋体" pitchFamily="2" charset="-122"/>
              </a:rPr>
              <a:t>联的映射规则、标记选定、地址变换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179388" y="345578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RAND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FIFO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LRU</a:t>
            </a:r>
            <a:r>
              <a:rPr lang="zh-CN" altLang="en-US" b="1" dirty="0">
                <a:latin typeface="宋体" pitchFamily="2" charset="-122"/>
              </a:rPr>
              <a:t>算法</a:t>
            </a:r>
            <a:r>
              <a:rPr lang="zh-CN" altLang="en-US" b="1" dirty="0" smtClean="0">
                <a:latin typeface="宋体" pitchFamily="2" charset="-122"/>
              </a:rPr>
              <a:t>的思想、</a:t>
            </a:r>
            <a:r>
              <a:rPr lang="zh-CN" altLang="en-US" b="1" dirty="0">
                <a:latin typeface="宋体" pitchFamily="2" charset="-122"/>
              </a:rPr>
              <a:t>实现方法</a:t>
            </a:r>
            <a:r>
              <a:rPr lang="zh-CN" altLang="en-US" b="1" dirty="0" smtClean="0">
                <a:latin typeface="宋体" pitchFamily="2" charset="-122"/>
              </a:rPr>
              <a:t>、硬件支持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439189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全写法</a:t>
            </a:r>
            <a:r>
              <a:rPr lang="zh-CN" altLang="en-US" b="1" dirty="0" smtClean="0">
                <a:latin typeface="宋体" pitchFamily="2" charset="-122"/>
              </a:rPr>
              <a:t>、写回法的思想、性能、工作流程、硬件支持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2555776" y="3527797"/>
            <a:ext cx="576064" cy="40011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6" name="Text Box 132"/>
          <p:cNvSpPr txBox="1">
            <a:spLocks noChangeArrowheads="1"/>
          </p:cNvSpPr>
          <p:nvPr/>
        </p:nvSpPr>
        <p:spPr bwMode="auto">
          <a:xfrm>
            <a:off x="2843808" y="2165415"/>
            <a:ext cx="100811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388" y="4882697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、虚拟存储器</a:t>
            </a:r>
            <a:r>
              <a:rPr lang="zh-CN" altLang="en-US" b="1" dirty="0" smtClean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MMU</a:t>
            </a:r>
            <a:r>
              <a:rPr lang="zh-CN" altLang="en-US" b="1" dirty="0" smtClean="0">
                <a:solidFill>
                  <a:srgbClr val="990099"/>
                </a:solidFill>
                <a:latin typeface="+mn-lt"/>
                <a:ea typeface="黑体" panose="02010609060101010101" pitchFamily="49" charset="-122"/>
              </a:rPr>
              <a:t>）         </a:t>
            </a:r>
            <a:r>
              <a:rPr lang="zh-CN" altLang="en-US" sz="2000" b="1" dirty="0" smtClean="0">
                <a:latin typeface="+mn-ea"/>
                <a:ea typeface="+mn-ea"/>
              </a:rPr>
              <a:t>△理解相关概念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179512" y="537321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dirty="0" smtClean="0">
                <a:latin typeface="宋体" pitchFamily="2" charset="-122"/>
              </a:rPr>
              <a:t>①设计主存、并与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连接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</a:t>
            </a:r>
            <a:r>
              <a:rPr lang="zh-CN" altLang="en-US" b="1" dirty="0" smtClean="0">
                <a:latin typeface="宋体" pitchFamily="2" charset="-122"/>
              </a:rPr>
              <a:t>②掌握</a:t>
            </a:r>
            <a:r>
              <a:rPr lang="en-US" altLang="zh-CN" b="1" dirty="0" smtClean="0">
                <a:latin typeface="宋体" pitchFamily="2" charset="-122"/>
              </a:rPr>
              <a:t>Cache</a:t>
            </a:r>
            <a:r>
              <a:rPr lang="zh-CN" altLang="en-US" b="1" dirty="0" smtClean="0">
                <a:latin typeface="宋体" pitchFamily="2" charset="-122"/>
              </a:rPr>
              <a:t>的组织与工作原理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可扩展至</a:t>
            </a:r>
            <a:r>
              <a:rPr lang="zh-CN" altLang="en-US" sz="2000" b="1" dirty="0">
                <a:latin typeface="宋体" pitchFamily="2" charset="-122"/>
              </a:rPr>
              <a:t>任意</a:t>
            </a:r>
            <a:r>
              <a:rPr lang="zh-CN" altLang="en-US" sz="2000" b="1" dirty="0" smtClean="0">
                <a:latin typeface="宋体" pitchFamily="2" charset="-122"/>
              </a:rPr>
              <a:t>缓冲器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2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3" grpId="0" animBg="1"/>
      <p:bldP spid="16" grpId="0" animBg="1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2676-1262-4DAD-807E-48E875256232}" type="slidenum">
              <a:rPr lang="en-US" altLang="zh-CN"/>
              <a:pPr/>
              <a:t>19</a:t>
            </a:fld>
            <a:endParaRPr lang="en-US" altLang="zh-CN" dirty="0"/>
          </a:p>
        </p:txBody>
      </p:sp>
      <p:grpSp>
        <p:nvGrpSpPr>
          <p:cNvPr id="337326" name="Group 430"/>
          <p:cNvGrpSpPr>
            <a:grpSpLocks/>
          </p:cNvGrpSpPr>
          <p:nvPr/>
        </p:nvGrpSpPr>
        <p:grpSpPr bwMode="auto">
          <a:xfrm>
            <a:off x="179388" y="272057"/>
            <a:ext cx="8785225" cy="2400300"/>
            <a:chOff x="113" y="81"/>
            <a:chExt cx="5534" cy="1512"/>
          </a:xfrm>
        </p:grpSpPr>
        <p:sp>
          <p:nvSpPr>
            <p:cNvPr id="337312" name="Text Box 416"/>
            <p:cNvSpPr txBox="1">
              <a:spLocks noChangeArrowheads="1"/>
            </p:cNvSpPr>
            <p:nvPr/>
          </p:nvSpPr>
          <p:spPr bwMode="auto">
            <a:xfrm>
              <a:off x="113" y="81"/>
              <a:ext cx="5534" cy="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0000CC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>
                  <a:solidFill>
                    <a:srgbClr val="0000CC"/>
                  </a:solidFill>
                  <a:latin typeface="宋体" pitchFamily="2" charset="-122"/>
                </a:rPr>
                <a:t>例</a:t>
              </a:r>
              <a:r>
                <a:rPr lang="en-US" altLang="zh-CN" b="1" u="none" dirty="0" smtClean="0">
                  <a:solidFill>
                    <a:srgbClr val="0000CC"/>
                  </a:solidFill>
                  <a:latin typeface="宋体" pitchFamily="2" charset="-122"/>
                </a:rPr>
                <a:t>1</a:t>
              </a:r>
              <a:r>
                <a:rPr lang="zh-CN" altLang="en-US" b="1" u="none" dirty="0" smtClean="0">
                  <a:solidFill>
                    <a:srgbClr val="0000CC"/>
                  </a:solidFill>
                  <a:latin typeface="宋体" pitchFamily="2" charset="-122"/>
                </a:rPr>
                <a:t>：</a:t>
              </a:r>
              <a:r>
                <a:rPr lang="zh-CN" altLang="en-US" b="1" u="none" dirty="0" smtClean="0">
                  <a:latin typeface="宋体" pitchFamily="2" charset="-122"/>
                </a:rPr>
                <a:t>某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  <a:r>
                <a:rPr lang="zh-CN" altLang="en-US" b="1" u="none" dirty="0">
                  <a:latin typeface="宋体" pitchFamily="2" charset="-122"/>
                </a:rPr>
                <a:t>有</a:t>
              </a:r>
              <a:r>
                <a:rPr lang="en-US" altLang="zh-CN" b="1" u="none" dirty="0">
                  <a:latin typeface="宋体" pitchFamily="2" charset="-122"/>
                </a:rPr>
                <a:t>16</a:t>
              </a:r>
              <a:r>
                <a:rPr lang="zh-CN" altLang="en-US" b="1" u="none" dirty="0">
                  <a:latin typeface="宋体" pitchFamily="2" charset="-122"/>
                </a:rPr>
                <a:t>根地址线、</a:t>
              </a:r>
              <a:r>
                <a:rPr lang="en-US" altLang="zh-CN" b="1" u="none" dirty="0">
                  <a:latin typeface="宋体" pitchFamily="2" charset="-122"/>
                </a:rPr>
                <a:t>8</a:t>
              </a:r>
              <a:r>
                <a:rPr lang="zh-CN" altLang="en-US" b="1" u="none" dirty="0">
                  <a:latin typeface="宋体" pitchFamily="2" charset="-122"/>
                </a:rPr>
                <a:t>根数据线，命令</a:t>
              </a:r>
              <a:r>
                <a:rPr lang="zh-CN" altLang="en-US" b="1" u="none" dirty="0" smtClean="0">
                  <a:latin typeface="宋体" pitchFamily="2" charset="-122"/>
                </a:rPr>
                <a:t>线为</a:t>
              </a:r>
              <a:r>
                <a:rPr lang="en-US" altLang="zh-CN" b="1" u="none" dirty="0" smtClean="0">
                  <a:latin typeface="宋体" pitchFamily="2" charset="-122"/>
                </a:rPr>
                <a:t>IO/M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RD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 smtClean="0">
                  <a:latin typeface="宋体" pitchFamily="2" charset="-122"/>
                </a:rPr>
                <a:t>WR</a:t>
              </a:r>
              <a:r>
                <a:rPr lang="zh-CN" altLang="en-US" b="1" u="none" dirty="0" smtClean="0">
                  <a:latin typeface="宋体" pitchFamily="2" charset="-122"/>
                </a:rPr>
                <a:t>。主存配置空间如</a:t>
              </a:r>
              <a:r>
                <a:rPr lang="zh-CN" altLang="en-US" b="1" u="none" dirty="0">
                  <a:latin typeface="宋体" pitchFamily="2" charset="-122"/>
                </a:rPr>
                <a:t>右图所示，有</a:t>
              </a:r>
              <a:r>
                <a:rPr lang="en-US" altLang="zh-CN" b="1" u="none" dirty="0" smtClean="0">
                  <a:latin typeface="宋体" pitchFamily="2" charset="-122"/>
                </a:rPr>
                <a:t>2K×8b</a:t>
              </a:r>
              <a:r>
                <a:rPr lang="zh-CN" altLang="en-US" b="1" u="none" dirty="0" smtClean="0">
                  <a:latin typeface="宋体" pitchFamily="2" charset="-122"/>
                </a:rPr>
                <a:t>的</a:t>
              </a:r>
              <a:r>
                <a:rPr lang="en-US" altLang="zh-CN" b="1" u="none" dirty="0" smtClean="0">
                  <a:latin typeface="宋体" pitchFamily="2" charset="-122"/>
                </a:rPr>
                <a:t>ROM</a:t>
              </a:r>
              <a:r>
                <a:rPr lang="zh-CN" altLang="en-US" b="1" u="none" dirty="0" smtClean="0">
                  <a:latin typeface="宋体" pitchFamily="2" charset="-122"/>
                </a:rPr>
                <a:t>及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</a:rPr>
                <a:t>4K×4b</a:t>
              </a:r>
              <a:r>
                <a:rPr lang="zh-CN" altLang="en-US" b="1" u="none" dirty="0" smtClean="0">
                  <a:latin typeface="宋体" pitchFamily="2" charset="-122"/>
                </a:rPr>
                <a:t>的</a:t>
              </a:r>
              <a:r>
                <a:rPr lang="en-US" altLang="zh-CN" b="1" u="none" dirty="0" smtClean="0">
                  <a:latin typeface="宋体" pitchFamily="2" charset="-122"/>
                </a:rPr>
                <a:t>SRAM</a:t>
              </a:r>
              <a:r>
                <a:rPr lang="zh-CN" altLang="en-US" b="1" u="none" dirty="0" smtClean="0">
                  <a:latin typeface="宋体" pitchFamily="2" charset="-122"/>
                </a:rPr>
                <a:t>芯片</a:t>
              </a:r>
              <a:r>
                <a:rPr lang="zh-CN" altLang="en-US" b="1" u="none" dirty="0">
                  <a:latin typeface="宋体" pitchFamily="2" charset="-122"/>
                </a:rPr>
                <a:t>可用。⑴需</a:t>
              </a:r>
              <a:r>
                <a:rPr lang="en-US" altLang="zh-CN" b="1" u="none" dirty="0">
                  <a:latin typeface="宋体" pitchFamily="2" charset="-122"/>
                </a:rPr>
                <a:t>ROM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RAM</a:t>
              </a:r>
              <a:r>
                <a:rPr lang="zh-CN" altLang="en-US" b="1" u="none" dirty="0" smtClean="0">
                  <a:latin typeface="宋体" pitchFamily="2" charset="-122"/>
                </a:rPr>
                <a:t>芯片各多少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片？⑵写出各芯片</a:t>
              </a:r>
              <a:r>
                <a:rPr lang="zh-CN" altLang="en-US" b="1" u="none" dirty="0">
                  <a:latin typeface="宋体" pitchFamily="2" charset="-122"/>
                </a:rPr>
                <a:t>所在</a:t>
              </a:r>
              <a:r>
                <a:rPr lang="zh-CN" altLang="en-US" b="1" u="none" dirty="0" smtClean="0">
                  <a:latin typeface="宋体" pitchFamily="2" charset="-122"/>
                </a:rPr>
                <a:t>地址范围及片选有效逻辑；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⑶</a:t>
              </a:r>
              <a:r>
                <a:rPr lang="zh-CN" altLang="en-US" b="1" u="none" dirty="0" smtClean="0">
                  <a:latin typeface="宋体" pitchFamily="2" charset="-122"/>
                </a:rPr>
                <a:t>画主存的内部连接图；⑷画主存与</a:t>
              </a:r>
              <a:r>
                <a:rPr lang="en-US" altLang="zh-CN" b="1" u="none" dirty="0" smtClean="0">
                  <a:latin typeface="宋体" pitchFamily="2" charset="-122"/>
                </a:rPr>
                <a:t>CPU</a:t>
              </a:r>
              <a:r>
                <a:rPr lang="zh-CN" altLang="en-US" b="1" u="none" dirty="0" smtClean="0">
                  <a:latin typeface="宋体" pitchFamily="2" charset="-122"/>
                </a:rPr>
                <a:t>的连接图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337323" name="Line 427"/>
            <p:cNvSpPr>
              <a:spLocks noChangeShapeType="1"/>
            </p:cNvSpPr>
            <p:nvPr/>
          </p:nvSpPr>
          <p:spPr bwMode="auto">
            <a:xfrm>
              <a:off x="4915" y="163"/>
              <a:ext cx="1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4" name="Line 428"/>
            <p:cNvSpPr>
              <a:spLocks noChangeShapeType="1"/>
            </p:cNvSpPr>
            <p:nvPr/>
          </p:nvSpPr>
          <p:spPr bwMode="auto">
            <a:xfrm>
              <a:off x="5205" y="163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5" name="Line 429"/>
            <p:cNvSpPr>
              <a:spLocks noChangeShapeType="1"/>
            </p:cNvSpPr>
            <p:nvPr/>
          </p:nvSpPr>
          <p:spPr bwMode="auto">
            <a:xfrm>
              <a:off x="176" y="444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327" name="Text Box 431"/>
          <p:cNvSpPr txBox="1">
            <a:spLocks noChangeArrowheads="1"/>
          </p:cNvSpPr>
          <p:nvPr/>
        </p:nvSpPr>
        <p:spPr bwMode="auto">
          <a:xfrm>
            <a:off x="179388" y="258697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⑴所需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芯片数量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块</a:t>
            </a:r>
          </a:p>
        </p:txBody>
      </p:sp>
      <p:sp>
        <p:nvSpPr>
          <p:cNvPr id="337330" name="Text Box 434"/>
          <p:cNvSpPr txBox="1">
            <a:spLocks noChangeArrowheads="1"/>
          </p:cNvSpPr>
          <p:nvPr/>
        </p:nvSpPr>
        <p:spPr bwMode="auto">
          <a:xfrm>
            <a:off x="179388" y="30957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⑵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芯片的地址范围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连续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</a:t>
            </a:r>
            <a:r>
              <a:rPr lang="zh-CN" altLang="en-US" b="1" u="none" dirty="0" smtClean="0">
                <a:latin typeface="宋体" pitchFamily="2" charset="-122"/>
              </a:rPr>
              <a:t>片选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有效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逻辑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操作地址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∈</a:t>
            </a:r>
            <a:r>
              <a:rPr lang="zh-CN" altLang="en-US" b="1" u="none" dirty="0" smtClean="0">
                <a:latin typeface="宋体" pitchFamily="2" charset="-122"/>
              </a:rPr>
              <a:t>所在地址</a:t>
            </a:r>
            <a:r>
              <a:rPr lang="zh-CN" altLang="en-US" b="1" u="none" dirty="0">
                <a:latin typeface="宋体" pitchFamily="2" charset="-122"/>
              </a:rPr>
              <a:t>范围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aphicFrame>
        <p:nvGraphicFramePr>
          <p:cNvPr id="337473" name="Group 5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025702"/>
              </p:ext>
            </p:extLst>
          </p:nvPr>
        </p:nvGraphicFramePr>
        <p:xfrm>
          <a:off x="6442075" y="4121648"/>
          <a:ext cx="2378397" cy="2115664"/>
        </p:xfrm>
        <a:graphic>
          <a:graphicData uri="http://schemas.openxmlformats.org/drawingml/2006/table">
            <a:tbl>
              <a:tblPr/>
              <a:tblGrid>
                <a:gridCol w="1520825"/>
                <a:gridCol w="857572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芯片片选有效逻辑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7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59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7477" name="Group 5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350092"/>
              </p:ext>
            </p:extLst>
          </p:nvPr>
        </p:nvGraphicFramePr>
        <p:xfrm>
          <a:off x="2843213" y="4128835"/>
          <a:ext cx="3384550" cy="2079656"/>
        </p:xfrm>
        <a:graphic>
          <a:graphicData uri="http://schemas.openxmlformats.org/drawingml/2006/table">
            <a:tbl>
              <a:tblPr/>
              <a:tblGrid>
                <a:gridCol w="1296987"/>
                <a:gridCol w="2087563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芯片所在地址范围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0K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37499" name="Group 603"/>
          <p:cNvGrpSpPr>
            <a:grpSpLocks/>
          </p:cNvGrpSpPr>
          <p:nvPr/>
        </p:nvGrpSpPr>
        <p:grpSpPr bwMode="auto">
          <a:xfrm>
            <a:off x="539552" y="4190580"/>
            <a:ext cx="2159000" cy="2019300"/>
            <a:chOff x="-748" y="2296"/>
            <a:chExt cx="1360" cy="1272"/>
          </a:xfrm>
        </p:grpSpPr>
        <p:sp>
          <p:nvSpPr>
            <p:cNvPr id="337500" name="Text Box 604"/>
            <p:cNvSpPr txBox="1">
              <a:spLocks noChangeArrowheads="1"/>
            </p:cNvSpPr>
            <p:nvPr/>
          </p:nvSpPr>
          <p:spPr bwMode="auto">
            <a:xfrm>
              <a:off x="-703" y="2296"/>
              <a:ext cx="6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337501" name="Rectangle 605"/>
            <p:cNvSpPr>
              <a:spLocks noChangeArrowheads="1"/>
            </p:cNvSpPr>
            <p:nvPr/>
          </p:nvSpPr>
          <p:spPr bwMode="auto">
            <a:xfrm>
              <a:off x="-74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1#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2" name="Text Box 606"/>
            <p:cNvSpPr txBox="1">
              <a:spLocks noChangeArrowheads="1"/>
            </p:cNvSpPr>
            <p:nvPr/>
          </p:nvSpPr>
          <p:spPr bwMode="auto">
            <a:xfrm>
              <a:off x="-23" y="2296"/>
              <a:ext cx="59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7503" name="Rectangle 607"/>
            <p:cNvSpPr>
              <a:spLocks noChangeArrowheads="1"/>
            </p:cNvSpPr>
            <p:nvPr/>
          </p:nvSpPr>
          <p:spPr bwMode="auto">
            <a:xfrm>
              <a:off x="-6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4" name="Rectangle 608"/>
            <p:cNvSpPr>
              <a:spLocks noChangeArrowheads="1"/>
            </p:cNvSpPr>
            <p:nvPr/>
          </p:nvSpPr>
          <p:spPr bwMode="auto">
            <a:xfrm>
              <a:off x="-74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3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5" name="Rectangle 609"/>
            <p:cNvSpPr>
              <a:spLocks noChangeArrowheads="1"/>
            </p:cNvSpPr>
            <p:nvPr/>
          </p:nvSpPr>
          <p:spPr bwMode="auto">
            <a:xfrm>
              <a:off x="-6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2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6" name="Rectangle 610"/>
            <p:cNvSpPr>
              <a:spLocks noChangeArrowheads="1"/>
            </p:cNvSpPr>
            <p:nvPr/>
          </p:nvSpPr>
          <p:spPr bwMode="auto">
            <a:xfrm>
              <a:off x="-748" y="2471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ROM</a:t>
              </a:r>
            </a:p>
          </p:txBody>
        </p:sp>
        <p:sp>
          <p:nvSpPr>
            <p:cNvPr id="337507" name="Rectangle 611"/>
            <p:cNvSpPr>
              <a:spLocks noChangeArrowheads="1"/>
            </p:cNvSpPr>
            <p:nvPr/>
          </p:nvSpPr>
          <p:spPr bwMode="auto">
            <a:xfrm>
              <a:off x="-748" y="2657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 ROM</a:t>
              </a:r>
            </a:p>
          </p:txBody>
        </p:sp>
        <p:sp>
          <p:nvSpPr>
            <p:cNvPr id="337508" name="Rectangle 612"/>
            <p:cNvSpPr>
              <a:spLocks noChangeArrowheads="1"/>
            </p:cNvSpPr>
            <p:nvPr/>
          </p:nvSpPr>
          <p:spPr bwMode="auto">
            <a:xfrm>
              <a:off x="-74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5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9" name="Rectangle 613"/>
            <p:cNvSpPr>
              <a:spLocks noChangeArrowheads="1"/>
            </p:cNvSpPr>
            <p:nvPr/>
          </p:nvSpPr>
          <p:spPr bwMode="auto">
            <a:xfrm>
              <a:off x="-6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4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164411" y="836712"/>
            <a:ext cx="1728069" cy="1585913"/>
            <a:chOff x="6948388" y="1268760"/>
            <a:chExt cx="1728069" cy="1585913"/>
          </a:xfrm>
        </p:grpSpPr>
        <p:sp>
          <p:nvSpPr>
            <p:cNvPr id="337403" name="Text Box 507"/>
            <p:cNvSpPr txBox="1">
              <a:spLocks noChangeArrowheads="1"/>
            </p:cNvSpPr>
            <p:nvPr/>
          </p:nvSpPr>
          <p:spPr bwMode="auto">
            <a:xfrm>
              <a:off x="7141344" y="1268760"/>
              <a:ext cx="820738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4" name="AutoShape 508"/>
            <p:cNvSpPr>
              <a:spLocks/>
            </p:cNvSpPr>
            <p:nvPr/>
          </p:nvSpPr>
          <p:spPr bwMode="auto">
            <a:xfrm>
              <a:off x="8028756" y="2108548"/>
              <a:ext cx="90488" cy="720725"/>
            </a:xfrm>
            <a:prstGeom prst="rightBrace">
              <a:avLst>
                <a:gd name="adj1" fmla="val 7309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5" name="Text Box 509"/>
            <p:cNvSpPr txBox="1">
              <a:spLocks noChangeArrowheads="1"/>
            </p:cNvSpPr>
            <p:nvPr/>
          </p:nvSpPr>
          <p:spPr bwMode="auto">
            <a:xfrm>
              <a:off x="7163569" y="2062510"/>
              <a:ext cx="798513" cy="7921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RAM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7406" name="Text Box 510"/>
            <p:cNvSpPr txBox="1">
              <a:spLocks noChangeArrowheads="1"/>
            </p:cNvSpPr>
            <p:nvPr/>
          </p:nvSpPr>
          <p:spPr bwMode="auto">
            <a:xfrm>
              <a:off x="7163569" y="1629123"/>
              <a:ext cx="798513" cy="4333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ROM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7" name="AutoShape 511"/>
            <p:cNvSpPr>
              <a:spLocks/>
            </p:cNvSpPr>
            <p:nvPr/>
          </p:nvSpPr>
          <p:spPr bwMode="auto">
            <a:xfrm>
              <a:off x="8028756" y="1656110"/>
              <a:ext cx="71438" cy="360363"/>
            </a:xfrm>
            <a:prstGeom prst="rightBrace">
              <a:avLst>
                <a:gd name="adj1" fmla="val 5037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8" name="Text Box 512"/>
            <p:cNvSpPr txBox="1">
              <a:spLocks noChangeArrowheads="1"/>
            </p:cNvSpPr>
            <p:nvPr/>
          </p:nvSpPr>
          <p:spPr bwMode="auto">
            <a:xfrm>
              <a:off x="8173219" y="1627535"/>
              <a:ext cx="503238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4KB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9" name="Text Box 513"/>
            <p:cNvSpPr txBox="1">
              <a:spLocks noChangeArrowheads="1"/>
            </p:cNvSpPr>
            <p:nvPr/>
          </p:nvSpPr>
          <p:spPr bwMode="auto">
            <a:xfrm>
              <a:off x="6949256" y="1556098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37410" name="Line 514"/>
            <p:cNvSpPr>
              <a:spLocks noChangeShapeType="1"/>
            </p:cNvSpPr>
            <p:nvPr/>
          </p:nvSpPr>
          <p:spPr bwMode="auto">
            <a:xfrm>
              <a:off x="7058794" y="1918048"/>
              <a:ext cx="0" cy="7191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411" name="Text Box 515"/>
            <p:cNvSpPr txBox="1">
              <a:spLocks noChangeArrowheads="1"/>
            </p:cNvSpPr>
            <p:nvPr/>
          </p:nvSpPr>
          <p:spPr bwMode="auto">
            <a:xfrm>
              <a:off x="8152581" y="2203798"/>
              <a:ext cx="523875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12KB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5" name="Text Box 513"/>
            <p:cNvSpPr txBox="1">
              <a:spLocks noChangeArrowheads="1"/>
            </p:cNvSpPr>
            <p:nvPr/>
          </p:nvSpPr>
          <p:spPr bwMode="auto">
            <a:xfrm>
              <a:off x="6948388" y="2564904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m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2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33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327" grpId="0" autoUpdateAnimBg="0"/>
      <p:bldP spid="3373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E9A7E8-DCFB-40AF-BE26-987D2610FF2C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285875" y="404664"/>
            <a:ext cx="6399213" cy="576262"/>
          </a:xfrm>
        </p:spPr>
        <p:txBody>
          <a:bodyPr/>
          <a:lstStyle/>
          <a:p>
            <a:pPr algn="ctr" eaLnBrk="1" hangingPunct="1"/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3200" b="1" dirty="0" smtClean="0">
                <a:latin typeface="Times New Roman" pitchFamily="18" charset="0"/>
                <a:cs typeface="Times New Roman" pitchFamily="18" charset="0"/>
              </a:rPr>
              <a:t>章  数字逻辑基础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124744"/>
            <a:ext cx="3384376" cy="523875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主要内容及要求：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295275" y="1699493"/>
            <a:ext cx="852487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cs typeface="Times New Roman" pitchFamily="18" charset="0"/>
              </a:rPr>
              <a:t>1</a:t>
            </a:r>
            <a:r>
              <a:rPr lang="zh-CN" altLang="en-US" sz="2800" b="1" dirty="0">
                <a:cs typeface="Times New Roman" pitchFamily="18" charset="0"/>
              </a:rPr>
              <a:t>、逻辑代数的基本运算，逻辑函数的最小项；</a:t>
            </a:r>
            <a:endParaRPr lang="en-US" altLang="zh-CN" sz="2800" b="1" dirty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cs typeface="Times New Roman" pitchFamily="18" charset="0"/>
              </a:rPr>
              <a:t>2</a:t>
            </a:r>
            <a:r>
              <a:rPr lang="zh-CN" altLang="en-US" sz="2800" b="1" dirty="0">
                <a:cs typeface="Times New Roman" pitchFamily="18" charset="0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用卡诺图化简逻辑函数</a:t>
            </a:r>
            <a:r>
              <a:rPr lang="zh-CN" altLang="en-US" sz="2800" b="1" dirty="0">
                <a:cs typeface="Times New Roman" pitchFamily="18" charset="0"/>
              </a:rPr>
              <a:t>；</a:t>
            </a:r>
            <a:endParaRPr lang="en-US" altLang="zh-CN" sz="2800" b="1" dirty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cs typeface="Times New Roman" pitchFamily="18" charset="0"/>
              </a:rPr>
              <a:t>3</a:t>
            </a:r>
            <a:r>
              <a:rPr lang="zh-CN" altLang="en-US" sz="2800" b="1" dirty="0">
                <a:cs typeface="Times New Roman" pitchFamily="18" charset="0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组合逻辑电路、时序逻辑电路的特点</a:t>
            </a:r>
            <a:r>
              <a:rPr lang="zh-CN" altLang="en-US" sz="2800" b="1" dirty="0">
                <a:cs typeface="Times New Roman" pitchFamily="18" charset="0"/>
              </a:rPr>
              <a:t>；</a:t>
            </a:r>
            <a:endParaRPr lang="en-US" altLang="zh-CN" sz="2800" b="1" dirty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cs typeface="Times New Roman" pitchFamily="18" charset="0"/>
              </a:rPr>
              <a:t>4</a:t>
            </a:r>
            <a:r>
              <a:rPr lang="zh-CN" altLang="en-US" sz="2800" b="1" dirty="0">
                <a:cs typeface="Times New Roman" pitchFamily="18" charset="0"/>
              </a:rPr>
              <a:t>、组合逻辑电路、时序逻辑电路的分析与设计步骤；</a:t>
            </a:r>
            <a:endParaRPr lang="en-US" altLang="zh-CN" sz="2800" b="1" dirty="0"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cs typeface="Times New Roman" pitchFamily="18" charset="0"/>
              </a:rPr>
              <a:t>5</a:t>
            </a:r>
            <a:r>
              <a:rPr lang="zh-CN" altLang="en-US" sz="2800" b="1" dirty="0">
                <a:cs typeface="Times New Roman" pitchFamily="18" charset="0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cs typeface="Times New Roman" pitchFamily="18" charset="0"/>
              </a:rPr>
              <a:t>译码器</a:t>
            </a:r>
            <a:r>
              <a:rPr lang="zh-CN" altLang="en-US" sz="2800" b="1" dirty="0">
                <a:cs typeface="Times New Roman" pitchFamily="18" charset="0"/>
              </a:rPr>
              <a:t>、计数器电路分析和简单设计。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5343599"/>
            <a:ext cx="791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复习题：</a:t>
            </a:r>
            <a:r>
              <a:rPr lang="zh-CN" altLang="en-US" b="1" dirty="0" smtClean="0">
                <a:solidFill>
                  <a:srgbClr val="0000CC"/>
                </a:solidFill>
              </a:rPr>
              <a:t>计算机系统组成（数逻部分）习题</a:t>
            </a:r>
            <a:r>
              <a:rPr lang="zh-CN" altLang="en-US" b="1" dirty="0">
                <a:solidFill>
                  <a:srgbClr val="0000CC"/>
                </a:solidFill>
              </a:rPr>
              <a:t>（</a:t>
            </a: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 smtClean="0">
                <a:solidFill>
                  <a:srgbClr val="0000CC"/>
                </a:solidFill>
              </a:rPr>
              <a:t>）、（</a:t>
            </a:r>
            <a:r>
              <a:rPr lang="en-US" altLang="zh-CN" b="1" dirty="0" smtClean="0">
                <a:solidFill>
                  <a:srgbClr val="0000CC"/>
                </a:solidFill>
              </a:rPr>
              <a:t>2</a:t>
            </a:r>
            <a:r>
              <a:rPr lang="zh-CN" altLang="en-US" b="1" dirty="0" smtClean="0">
                <a:solidFill>
                  <a:srgbClr val="0000CC"/>
                </a:solidFill>
              </a:rPr>
              <a:t>）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13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⑶</a:t>
            </a:r>
            <a:r>
              <a:rPr lang="zh-CN" altLang="en-US" b="1" u="none" dirty="0" smtClean="0">
                <a:solidFill>
                  <a:schemeClr val="accent2"/>
                </a:solidFill>
                <a:latin typeface="+mn-ea"/>
                <a:ea typeface="+mn-ea"/>
              </a:rPr>
              <a:t>主存的内部连接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endParaRPr lang="en-US" altLang="zh-CN" b="1" u="none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452912" name="Group 304"/>
          <p:cNvGrpSpPr>
            <a:grpSpLocks/>
          </p:cNvGrpSpPr>
          <p:nvPr/>
        </p:nvGrpSpPr>
        <p:grpSpPr bwMode="auto">
          <a:xfrm>
            <a:off x="395288" y="908050"/>
            <a:ext cx="8424863" cy="3527425"/>
            <a:chOff x="159" y="618"/>
            <a:chExt cx="5307" cy="2222"/>
          </a:xfrm>
        </p:grpSpPr>
        <p:sp>
          <p:nvSpPr>
            <p:cNvPr id="452913" name="Rectangle 305"/>
            <p:cNvSpPr>
              <a:spLocks noChangeArrowheads="1"/>
            </p:cNvSpPr>
            <p:nvPr/>
          </p:nvSpPr>
          <p:spPr bwMode="auto">
            <a:xfrm>
              <a:off x="793" y="618"/>
              <a:ext cx="4673" cy="222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14" name="Text Box 306"/>
            <p:cNvSpPr txBox="1">
              <a:spLocks noChangeArrowheads="1"/>
            </p:cNvSpPr>
            <p:nvPr/>
          </p:nvSpPr>
          <p:spPr bwMode="auto">
            <a:xfrm>
              <a:off x="115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ROM</a:t>
              </a:r>
            </a:p>
          </p:txBody>
        </p:sp>
        <p:grpSp>
          <p:nvGrpSpPr>
            <p:cNvPr id="452915" name="Group 307"/>
            <p:cNvGrpSpPr>
              <a:grpSpLocks/>
            </p:cNvGrpSpPr>
            <p:nvPr/>
          </p:nvGrpSpPr>
          <p:grpSpPr bwMode="auto">
            <a:xfrm>
              <a:off x="476" y="2659"/>
              <a:ext cx="181" cy="181"/>
              <a:chOff x="3198" y="2523"/>
              <a:chExt cx="181" cy="181"/>
            </a:xfrm>
          </p:grpSpPr>
          <p:sp>
            <p:nvSpPr>
              <p:cNvPr id="452916" name="Text Box 308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2917" name="Line 309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18" name="Text Box 310"/>
            <p:cNvSpPr txBox="1">
              <a:spLocks noChangeArrowheads="1"/>
            </p:cNvSpPr>
            <p:nvPr/>
          </p:nvSpPr>
          <p:spPr bwMode="auto">
            <a:xfrm>
              <a:off x="1700" y="2069"/>
              <a:ext cx="408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ROM</a:t>
              </a:r>
            </a:p>
          </p:txBody>
        </p:sp>
        <p:sp>
          <p:nvSpPr>
            <p:cNvPr id="452919" name="Text Box 311"/>
            <p:cNvSpPr txBox="1">
              <a:spLocks noChangeArrowheads="1"/>
            </p:cNvSpPr>
            <p:nvPr/>
          </p:nvSpPr>
          <p:spPr bwMode="auto">
            <a:xfrm>
              <a:off x="2243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0" name="Text Box 312"/>
            <p:cNvSpPr txBox="1">
              <a:spLocks noChangeArrowheads="1"/>
            </p:cNvSpPr>
            <p:nvPr/>
          </p:nvSpPr>
          <p:spPr bwMode="auto">
            <a:xfrm>
              <a:off x="2788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1" name="Text Box 313"/>
            <p:cNvSpPr txBox="1">
              <a:spLocks noChangeArrowheads="1"/>
            </p:cNvSpPr>
            <p:nvPr/>
          </p:nvSpPr>
          <p:spPr bwMode="auto">
            <a:xfrm>
              <a:off x="3331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2#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2" name="Text Box 314"/>
            <p:cNvSpPr txBox="1">
              <a:spLocks noChangeArrowheads="1"/>
            </p:cNvSpPr>
            <p:nvPr/>
          </p:nvSpPr>
          <p:spPr bwMode="auto">
            <a:xfrm>
              <a:off x="3876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3#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3" name="Text Box 315"/>
            <p:cNvSpPr txBox="1">
              <a:spLocks noChangeArrowheads="1"/>
            </p:cNvSpPr>
            <p:nvPr/>
          </p:nvSpPr>
          <p:spPr bwMode="auto">
            <a:xfrm>
              <a:off x="4420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4#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4" name="Text Box 316"/>
            <p:cNvSpPr txBox="1">
              <a:spLocks noChangeArrowheads="1"/>
            </p:cNvSpPr>
            <p:nvPr/>
          </p:nvSpPr>
          <p:spPr bwMode="auto">
            <a:xfrm>
              <a:off x="496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5#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5" name="Text Box 317"/>
            <p:cNvSpPr txBox="1">
              <a:spLocks noChangeArrowheads="1"/>
            </p:cNvSpPr>
            <p:nvPr/>
          </p:nvSpPr>
          <p:spPr bwMode="auto">
            <a:xfrm>
              <a:off x="159" y="1843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10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6" name="Text Box 318"/>
            <p:cNvSpPr txBox="1">
              <a:spLocks noChangeArrowheads="1"/>
            </p:cNvSpPr>
            <p:nvPr/>
          </p:nvSpPr>
          <p:spPr bwMode="auto">
            <a:xfrm>
              <a:off x="205" y="2115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7" name="Text Box 319"/>
            <p:cNvSpPr txBox="1">
              <a:spLocks noChangeArrowheads="1"/>
            </p:cNvSpPr>
            <p:nvPr/>
          </p:nvSpPr>
          <p:spPr bwMode="auto">
            <a:xfrm>
              <a:off x="205" y="2342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4</a:t>
              </a:r>
            </a:p>
          </p:txBody>
        </p:sp>
        <p:sp>
          <p:nvSpPr>
            <p:cNvPr id="452928" name="Text Box 320"/>
            <p:cNvSpPr txBox="1">
              <a:spLocks noChangeArrowheads="1"/>
            </p:cNvSpPr>
            <p:nvPr/>
          </p:nvSpPr>
          <p:spPr bwMode="auto">
            <a:xfrm>
              <a:off x="431" y="935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452929" name="Text Box 321"/>
            <p:cNvSpPr txBox="1">
              <a:spLocks noChangeArrowheads="1"/>
            </p:cNvSpPr>
            <p:nvPr/>
          </p:nvSpPr>
          <p:spPr bwMode="auto">
            <a:xfrm>
              <a:off x="431" y="111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12</a:t>
              </a:r>
            </a:p>
          </p:txBody>
        </p:sp>
        <p:sp>
          <p:nvSpPr>
            <p:cNvPr id="452930" name="Text Box 322"/>
            <p:cNvSpPr txBox="1">
              <a:spLocks noChangeArrowheads="1"/>
            </p:cNvSpPr>
            <p:nvPr/>
          </p:nvSpPr>
          <p:spPr bwMode="auto">
            <a:xfrm>
              <a:off x="431" y="170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11</a:t>
              </a:r>
            </a:p>
          </p:txBody>
        </p:sp>
        <p:grpSp>
          <p:nvGrpSpPr>
            <p:cNvPr id="452931" name="Group 323"/>
            <p:cNvGrpSpPr>
              <a:grpSpLocks/>
            </p:cNvGrpSpPr>
            <p:nvPr/>
          </p:nvGrpSpPr>
          <p:grpSpPr bwMode="auto">
            <a:xfrm>
              <a:off x="476" y="754"/>
              <a:ext cx="181" cy="181"/>
              <a:chOff x="3198" y="2523"/>
              <a:chExt cx="181" cy="181"/>
            </a:xfrm>
          </p:grpSpPr>
          <p:sp>
            <p:nvSpPr>
              <p:cNvPr id="452932" name="Text Box 32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2933" name="Line 325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34" name="Line 326"/>
            <p:cNvSpPr>
              <a:spLocks noChangeShapeType="1"/>
            </p:cNvSpPr>
            <p:nvPr/>
          </p:nvSpPr>
          <p:spPr bwMode="auto">
            <a:xfrm>
              <a:off x="657" y="120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5" name="Line 327"/>
            <p:cNvSpPr>
              <a:spLocks noChangeShapeType="1"/>
            </p:cNvSpPr>
            <p:nvPr/>
          </p:nvSpPr>
          <p:spPr bwMode="auto">
            <a:xfrm>
              <a:off x="657" y="1026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6" name="Line 328"/>
            <p:cNvSpPr>
              <a:spLocks noChangeShapeType="1"/>
            </p:cNvSpPr>
            <p:nvPr/>
          </p:nvSpPr>
          <p:spPr bwMode="auto">
            <a:xfrm>
              <a:off x="657" y="845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7" name="Line 329"/>
            <p:cNvSpPr>
              <a:spLocks noChangeShapeType="1"/>
            </p:cNvSpPr>
            <p:nvPr/>
          </p:nvSpPr>
          <p:spPr bwMode="auto">
            <a:xfrm flipV="1">
              <a:off x="657" y="2432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8" name="Line 330"/>
            <p:cNvSpPr>
              <a:spLocks noChangeShapeType="1"/>
            </p:cNvSpPr>
            <p:nvPr/>
          </p:nvSpPr>
          <p:spPr bwMode="auto">
            <a:xfrm flipV="1">
              <a:off x="657" y="2205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9" name="Line 331"/>
            <p:cNvSpPr>
              <a:spLocks noChangeShapeType="1"/>
            </p:cNvSpPr>
            <p:nvPr/>
          </p:nvSpPr>
          <p:spPr bwMode="auto">
            <a:xfrm flipV="1">
              <a:off x="657" y="1933"/>
              <a:ext cx="13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0" name="Line 332"/>
            <p:cNvSpPr>
              <a:spLocks noChangeShapeType="1"/>
            </p:cNvSpPr>
            <p:nvPr/>
          </p:nvSpPr>
          <p:spPr bwMode="auto">
            <a:xfrm>
              <a:off x="657" y="179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1" name="Line 333"/>
            <p:cNvSpPr>
              <a:spLocks noChangeShapeType="1"/>
            </p:cNvSpPr>
            <p:nvPr/>
          </p:nvSpPr>
          <p:spPr bwMode="auto">
            <a:xfrm>
              <a:off x="657" y="2750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3029" name="Group 421"/>
          <p:cNvGrpSpPr>
            <a:grpSpLocks/>
          </p:cNvGrpSpPr>
          <p:nvPr/>
        </p:nvGrpSpPr>
        <p:grpSpPr bwMode="auto">
          <a:xfrm>
            <a:off x="1401763" y="2779713"/>
            <a:ext cx="7273925" cy="1512887"/>
            <a:chOff x="793" y="1797"/>
            <a:chExt cx="4582" cy="953"/>
          </a:xfrm>
        </p:grpSpPr>
        <p:sp>
          <p:nvSpPr>
            <p:cNvPr id="452943" name="Line 335"/>
            <p:cNvSpPr>
              <a:spLocks noChangeShapeType="1"/>
            </p:cNvSpPr>
            <p:nvPr/>
          </p:nvSpPr>
          <p:spPr bwMode="auto">
            <a:xfrm flipV="1">
              <a:off x="793" y="1933"/>
              <a:ext cx="458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4" name="Line 336"/>
            <p:cNvSpPr>
              <a:spLocks noChangeShapeType="1"/>
            </p:cNvSpPr>
            <p:nvPr/>
          </p:nvSpPr>
          <p:spPr bwMode="auto">
            <a:xfrm>
              <a:off x="1020" y="2568"/>
              <a:ext cx="435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5" name="Line 337"/>
            <p:cNvSpPr>
              <a:spLocks noChangeShapeType="1"/>
            </p:cNvSpPr>
            <p:nvPr/>
          </p:nvSpPr>
          <p:spPr bwMode="auto">
            <a:xfrm flipH="1" flipV="1">
              <a:off x="1246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6" name="Line 338"/>
            <p:cNvSpPr>
              <a:spLocks noChangeShapeType="1"/>
            </p:cNvSpPr>
            <p:nvPr/>
          </p:nvSpPr>
          <p:spPr bwMode="auto">
            <a:xfrm>
              <a:off x="884" y="2659"/>
              <a:ext cx="4491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7" name="Line 339"/>
            <p:cNvSpPr>
              <a:spLocks noChangeShapeType="1"/>
            </p:cNvSpPr>
            <p:nvPr/>
          </p:nvSpPr>
          <p:spPr bwMode="auto">
            <a:xfrm flipH="1" flipV="1">
              <a:off x="1337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8" name="Line 340"/>
            <p:cNvSpPr>
              <a:spLocks noChangeShapeType="1"/>
            </p:cNvSpPr>
            <p:nvPr/>
          </p:nvSpPr>
          <p:spPr bwMode="auto">
            <a:xfrm flipV="1">
              <a:off x="1881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9" name="Line 341"/>
            <p:cNvSpPr>
              <a:spLocks noChangeShapeType="1"/>
            </p:cNvSpPr>
            <p:nvPr/>
          </p:nvSpPr>
          <p:spPr bwMode="auto">
            <a:xfrm flipH="1" flipV="1">
              <a:off x="2970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0" name="Line 342"/>
            <p:cNvSpPr>
              <a:spLocks noChangeShapeType="1"/>
            </p:cNvSpPr>
            <p:nvPr/>
          </p:nvSpPr>
          <p:spPr bwMode="auto">
            <a:xfrm flipH="1" flipV="1">
              <a:off x="3513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1" name="Line 343"/>
            <p:cNvSpPr>
              <a:spLocks noChangeShapeType="1"/>
            </p:cNvSpPr>
            <p:nvPr/>
          </p:nvSpPr>
          <p:spPr bwMode="auto">
            <a:xfrm flipH="1" flipV="1">
              <a:off x="5146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2" name="Line 344"/>
            <p:cNvSpPr>
              <a:spLocks noChangeShapeType="1"/>
            </p:cNvSpPr>
            <p:nvPr/>
          </p:nvSpPr>
          <p:spPr bwMode="auto">
            <a:xfrm>
              <a:off x="1338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3" name="Line 345"/>
            <p:cNvSpPr>
              <a:spLocks noChangeShapeType="1"/>
            </p:cNvSpPr>
            <p:nvPr/>
          </p:nvSpPr>
          <p:spPr bwMode="auto">
            <a:xfrm>
              <a:off x="188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4" name="Line 346"/>
            <p:cNvSpPr>
              <a:spLocks noChangeShapeType="1"/>
            </p:cNvSpPr>
            <p:nvPr/>
          </p:nvSpPr>
          <p:spPr bwMode="auto">
            <a:xfrm>
              <a:off x="247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5" name="Line 347"/>
            <p:cNvSpPr>
              <a:spLocks noChangeShapeType="1"/>
            </p:cNvSpPr>
            <p:nvPr/>
          </p:nvSpPr>
          <p:spPr bwMode="auto">
            <a:xfrm>
              <a:off x="3515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6" name="Line 348"/>
            <p:cNvSpPr>
              <a:spLocks noChangeShapeType="1"/>
            </p:cNvSpPr>
            <p:nvPr/>
          </p:nvSpPr>
          <p:spPr bwMode="auto">
            <a:xfrm flipH="1">
              <a:off x="4059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7" name="Line 349"/>
            <p:cNvSpPr>
              <a:spLocks noChangeShapeType="1"/>
            </p:cNvSpPr>
            <p:nvPr/>
          </p:nvSpPr>
          <p:spPr bwMode="auto">
            <a:xfrm flipH="1">
              <a:off x="4604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8" name="Line 350"/>
            <p:cNvSpPr>
              <a:spLocks noChangeShapeType="1"/>
            </p:cNvSpPr>
            <p:nvPr/>
          </p:nvSpPr>
          <p:spPr bwMode="auto">
            <a:xfrm flipH="1" flipV="1">
              <a:off x="1791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9" name="Line 351"/>
            <p:cNvSpPr>
              <a:spLocks noChangeShapeType="1"/>
            </p:cNvSpPr>
            <p:nvPr/>
          </p:nvSpPr>
          <p:spPr bwMode="auto">
            <a:xfrm flipH="1" flipV="1">
              <a:off x="2426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0" name="Line 352"/>
            <p:cNvSpPr>
              <a:spLocks noChangeShapeType="1"/>
            </p:cNvSpPr>
            <p:nvPr/>
          </p:nvSpPr>
          <p:spPr bwMode="auto">
            <a:xfrm flipH="1">
              <a:off x="2381" y="1797"/>
              <a:ext cx="0" cy="27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1" name="Line 353"/>
            <p:cNvSpPr>
              <a:spLocks noChangeShapeType="1"/>
            </p:cNvSpPr>
            <p:nvPr/>
          </p:nvSpPr>
          <p:spPr bwMode="auto">
            <a:xfrm>
              <a:off x="793" y="1797"/>
              <a:ext cx="458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2" name="Line 354"/>
            <p:cNvSpPr>
              <a:spLocks noChangeShapeType="1"/>
            </p:cNvSpPr>
            <p:nvPr/>
          </p:nvSpPr>
          <p:spPr bwMode="auto">
            <a:xfrm>
              <a:off x="793" y="2750"/>
              <a:ext cx="458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5" name="Line 357"/>
            <p:cNvSpPr>
              <a:spLocks noChangeShapeType="1"/>
            </p:cNvSpPr>
            <p:nvPr/>
          </p:nvSpPr>
          <p:spPr bwMode="auto">
            <a:xfrm flipH="1" flipV="1">
              <a:off x="256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6" name="Line 358"/>
            <p:cNvSpPr>
              <a:spLocks noChangeShapeType="1"/>
            </p:cNvSpPr>
            <p:nvPr/>
          </p:nvSpPr>
          <p:spPr bwMode="auto">
            <a:xfrm flipH="1" flipV="1">
              <a:off x="3106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7" name="Line 359"/>
            <p:cNvSpPr>
              <a:spLocks noChangeShapeType="1"/>
            </p:cNvSpPr>
            <p:nvPr/>
          </p:nvSpPr>
          <p:spPr bwMode="auto">
            <a:xfrm flipV="1">
              <a:off x="3650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8" name="Line 360"/>
            <p:cNvSpPr>
              <a:spLocks noChangeShapeType="1"/>
            </p:cNvSpPr>
            <p:nvPr/>
          </p:nvSpPr>
          <p:spPr bwMode="auto">
            <a:xfrm flipH="1" flipV="1">
              <a:off x="528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1" name="Line 393"/>
            <p:cNvSpPr>
              <a:spLocks noChangeShapeType="1"/>
            </p:cNvSpPr>
            <p:nvPr/>
          </p:nvSpPr>
          <p:spPr bwMode="auto">
            <a:xfrm flipH="1" flipV="1">
              <a:off x="4059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2" name="Line 394"/>
            <p:cNvSpPr>
              <a:spLocks noChangeShapeType="1"/>
            </p:cNvSpPr>
            <p:nvPr/>
          </p:nvSpPr>
          <p:spPr bwMode="auto">
            <a:xfrm flipH="1" flipV="1">
              <a:off x="4602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3" name="Line 395"/>
            <p:cNvSpPr>
              <a:spLocks noChangeShapeType="1"/>
            </p:cNvSpPr>
            <p:nvPr/>
          </p:nvSpPr>
          <p:spPr bwMode="auto">
            <a:xfrm flipH="1" flipV="1">
              <a:off x="4195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4" name="Line 396"/>
            <p:cNvSpPr>
              <a:spLocks noChangeShapeType="1"/>
            </p:cNvSpPr>
            <p:nvPr/>
          </p:nvSpPr>
          <p:spPr bwMode="auto">
            <a:xfrm flipV="1">
              <a:off x="4739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5" name="Line 397"/>
            <p:cNvSpPr>
              <a:spLocks noChangeShapeType="1"/>
            </p:cNvSpPr>
            <p:nvPr/>
          </p:nvSpPr>
          <p:spPr bwMode="auto">
            <a:xfrm>
              <a:off x="2971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6" name="Line 398"/>
            <p:cNvSpPr>
              <a:spLocks noChangeShapeType="1"/>
            </p:cNvSpPr>
            <p:nvPr/>
          </p:nvSpPr>
          <p:spPr bwMode="auto">
            <a:xfrm>
              <a:off x="5148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9" name="Line 401"/>
            <p:cNvSpPr>
              <a:spLocks noChangeShapeType="1"/>
            </p:cNvSpPr>
            <p:nvPr/>
          </p:nvSpPr>
          <p:spPr bwMode="auto">
            <a:xfrm flipH="1">
              <a:off x="2879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3" name="Line 405"/>
            <p:cNvSpPr>
              <a:spLocks noChangeShapeType="1"/>
            </p:cNvSpPr>
            <p:nvPr/>
          </p:nvSpPr>
          <p:spPr bwMode="auto">
            <a:xfrm flipH="1">
              <a:off x="3968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4" name="Line 406"/>
            <p:cNvSpPr>
              <a:spLocks noChangeShapeType="1"/>
            </p:cNvSpPr>
            <p:nvPr/>
          </p:nvSpPr>
          <p:spPr bwMode="auto">
            <a:xfrm flipH="1">
              <a:off x="3424" y="1797"/>
              <a:ext cx="0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0" name="Line 412"/>
            <p:cNvSpPr>
              <a:spLocks noChangeShapeType="1"/>
            </p:cNvSpPr>
            <p:nvPr/>
          </p:nvSpPr>
          <p:spPr bwMode="auto">
            <a:xfrm flipH="1">
              <a:off x="4513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1" name="Line 413"/>
            <p:cNvSpPr>
              <a:spLocks noChangeShapeType="1"/>
            </p:cNvSpPr>
            <p:nvPr/>
          </p:nvSpPr>
          <p:spPr bwMode="auto">
            <a:xfrm flipH="1">
              <a:off x="5056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5" name="Line 417"/>
            <p:cNvSpPr>
              <a:spLocks noChangeShapeType="1"/>
            </p:cNvSpPr>
            <p:nvPr/>
          </p:nvSpPr>
          <p:spPr bwMode="auto">
            <a:xfrm>
              <a:off x="793" y="2205"/>
              <a:ext cx="22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6" name="Line 418"/>
            <p:cNvSpPr>
              <a:spLocks noChangeShapeType="1"/>
            </p:cNvSpPr>
            <p:nvPr/>
          </p:nvSpPr>
          <p:spPr bwMode="auto">
            <a:xfrm>
              <a:off x="1020" y="2205"/>
              <a:ext cx="1" cy="36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7" name="Line 419"/>
            <p:cNvSpPr>
              <a:spLocks noChangeShapeType="1"/>
            </p:cNvSpPr>
            <p:nvPr/>
          </p:nvSpPr>
          <p:spPr bwMode="auto">
            <a:xfrm flipV="1">
              <a:off x="793" y="2431"/>
              <a:ext cx="91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8" name="Line 420"/>
            <p:cNvSpPr>
              <a:spLocks noChangeShapeType="1"/>
            </p:cNvSpPr>
            <p:nvPr/>
          </p:nvSpPr>
          <p:spPr bwMode="auto">
            <a:xfrm>
              <a:off x="884" y="2431"/>
              <a:ext cx="0" cy="2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3078" name="Group 470"/>
          <p:cNvGrpSpPr>
            <a:grpSpLocks/>
          </p:cNvGrpSpPr>
          <p:nvPr/>
        </p:nvGrpSpPr>
        <p:grpSpPr bwMode="auto">
          <a:xfrm>
            <a:off x="1401763" y="1052513"/>
            <a:ext cx="7273925" cy="2159000"/>
            <a:chOff x="883" y="891"/>
            <a:chExt cx="4582" cy="1360"/>
          </a:xfrm>
        </p:grpSpPr>
        <p:sp>
          <p:nvSpPr>
            <p:cNvPr id="452969" name="Line 361"/>
            <p:cNvSpPr>
              <a:spLocks noChangeShapeType="1"/>
            </p:cNvSpPr>
            <p:nvPr/>
          </p:nvSpPr>
          <p:spPr bwMode="auto">
            <a:xfrm>
              <a:off x="5374" y="1480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0" name="Line 362"/>
            <p:cNvSpPr>
              <a:spLocks noChangeShapeType="1"/>
            </p:cNvSpPr>
            <p:nvPr/>
          </p:nvSpPr>
          <p:spPr bwMode="auto">
            <a:xfrm flipH="1">
              <a:off x="4830" y="1617"/>
              <a:ext cx="1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1" name="Line 363"/>
            <p:cNvSpPr>
              <a:spLocks noChangeShapeType="1"/>
            </p:cNvSpPr>
            <p:nvPr/>
          </p:nvSpPr>
          <p:spPr bwMode="auto">
            <a:xfrm flipH="1">
              <a:off x="2108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2" name="Line 364"/>
            <p:cNvSpPr>
              <a:spLocks noChangeShapeType="1"/>
            </p:cNvSpPr>
            <p:nvPr/>
          </p:nvSpPr>
          <p:spPr bwMode="auto">
            <a:xfrm>
              <a:off x="1564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3" name="Line 365"/>
            <p:cNvSpPr>
              <a:spLocks noChangeShapeType="1"/>
            </p:cNvSpPr>
            <p:nvPr/>
          </p:nvSpPr>
          <p:spPr bwMode="auto">
            <a:xfrm>
              <a:off x="2698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4" name="Text Box 366"/>
            <p:cNvSpPr txBox="1">
              <a:spLocks noChangeArrowheads="1"/>
            </p:cNvSpPr>
            <p:nvPr/>
          </p:nvSpPr>
          <p:spPr bwMode="auto">
            <a:xfrm>
              <a:off x="1791" y="891"/>
              <a:ext cx="3674" cy="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2:4</a:t>
              </a:r>
              <a:r>
                <a:rPr lang="zh-CN" altLang="en-US" sz="20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52975" name="Text Box 367"/>
            <p:cNvSpPr txBox="1">
              <a:spLocks noChangeArrowheads="1"/>
            </p:cNvSpPr>
            <p:nvPr/>
          </p:nvSpPr>
          <p:spPr bwMode="auto">
            <a:xfrm>
              <a:off x="1837" y="1117"/>
              <a:ext cx="136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</a:p>
          </p:txBody>
        </p:sp>
        <p:grpSp>
          <p:nvGrpSpPr>
            <p:cNvPr id="452976" name="Group 368"/>
            <p:cNvGrpSpPr>
              <a:grpSpLocks/>
            </p:cNvGrpSpPr>
            <p:nvPr/>
          </p:nvGrpSpPr>
          <p:grpSpPr bwMode="auto">
            <a:xfrm>
              <a:off x="1791" y="936"/>
              <a:ext cx="226" cy="181"/>
              <a:chOff x="2336" y="2659"/>
              <a:chExt cx="226" cy="181"/>
            </a:xfrm>
          </p:grpSpPr>
          <p:sp>
            <p:nvSpPr>
              <p:cNvPr id="452977" name="Text Box 369"/>
              <p:cNvSpPr txBox="1">
                <a:spLocks noChangeArrowheads="1"/>
              </p:cNvSpPr>
              <p:nvPr/>
            </p:nvSpPr>
            <p:spPr bwMode="auto">
              <a:xfrm>
                <a:off x="2336" y="2659"/>
                <a:ext cx="22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52978" name="Line 370"/>
              <p:cNvSpPr>
                <a:spLocks noChangeShapeType="1"/>
              </p:cNvSpPr>
              <p:nvPr/>
            </p:nvSpPr>
            <p:spPr bwMode="auto">
              <a:xfrm>
                <a:off x="2372" y="2686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79" name="Group 371"/>
            <p:cNvGrpSpPr>
              <a:grpSpLocks/>
            </p:cNvGrpSpPr>
            <p:nvPr/>
          </p:nvGrpSpPr>
          <p:grpSpPr bwMode="auto">
            <a:xfrm>
              <a:off x="2108" y="1281"/>
              <a:ext cx="181" cy="181"/>
              <a:chOff x="4332" y="2614"/>
              <a:chExt cx="181" cy="181"/>
            </a:xfrm>
          </p:grpSpPr>
          <p:sp>
            <p:nvSpPr>
              <p:cNvPr id="452980" name="Text Box 372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2981" name="Line 373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82" name="Group 374"/>
            <p:cNvGrpSpPr>
              <a:grpSpLocks/>
            </p:cNvGrpSpPr>
            <p:nvPr/>
          </p:nvGrpSpPr>
          <p:grpSpPr bwMode="auto">
            <a:xfrm>
              <a:off x="4149" y="1281"/>
              <a:ext cx="181" cy="181"/>
              <a:chOff x="4332" y="2614"/>
              <a:chExt cx="181" cy="181"/>
            </a:xfrm>
          </p:grpSpPr>
          <p:sp>
            <p:nvSpPr>
              <p:cNvPr id="452983" name="Text Box 37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52984" name="Line 37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5" name="Line 377"/>
            <p:cNvSpPr>
              <a:spLocks noChangeShapeType="1"/>
            </p:cNvSpPr>
            <p:nvPr/>
          </p:nvSpPr>
          <p:spPr bwMode="auto">
            <a:xfrm flipV="1">
              <a:off x="883" y="1027"/>
              <a:ext cx="9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2986" name="Group 378"/>
            <p:cNvGrpSpPr>
              <a:grpSpLocks/>
            </p:cNvGrpSpPr>
            <p:nvPr/>
          </p:nvGrpSpPr>
          <p:grpSpPr bwMode="auto">
            <a:xfrm>
              <a:off x="3106" y="1281"/>
              <a:ext cx="181" cy="181"/>
              <a:chOff x="4332" y="2614"/>
              <a:chExt cx="181" cy="181"/>
            </a:xfrm>
          </p:grpSpPr>
          <p:sp>
            <p:nvSpPr>
              <p:cNvPr id="452987" name="Text Box 379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2988" name="Line 380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9" name="Text Box 381"/>
            <p:cNvSpPr txBox="1">
              <a:spLocks noChangeArrowheads="1"/>
            </p:cNvSpPr>
            <p:nvPr/>
          </p:nvSpPr>
          <p:spPr bwMode="auto">
            <a:xfrm>
              <a:off x="1428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0" name="Oval 382"/>
            <p:cNvSpPr>
              <a:spLocks noChangeArrowheads="1"/>
            </p:cNvSpPr>
            <p:nvPr/>
          </p:nvSpPr>
          <p:spPr bwMode="auto">
            <a:xfrm>
              <a:off x="1541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1" name="Line 383"/>
            <p:cNvSpPr>
              <a:spLocks noChangeShapeType="1"/>
            </p:cNvSpPr>
            <p:nvPr/>
          </p:nvSpPr>
          <p:spPr bwMode="auto">
            <a:xfrm>
              <a:off x="1473" y="1617"/>
              <a:ext cx="1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2" name="Line 384"/>
            <p:cNvSpPr>
              <a:spLocks noChangeShapeType="1"/>
            </p:cNvSpPr>
            <p:nvPr/>
          </p:nvSpPr>
          <p:spPr bwMode="auto">
            <a:xfrm>
              <a:off x="1655" y="1572"/>
              <a:ext cx="0" cy="1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3" name="Oval 385"/>
            <p:cNvSpPr>
              <a:spLocks noChangeArrowheads="1"/>
            </p:cNvSpPr>
            <p:nvPr/>
          </p:nvSpPr>
          <p:spPr bwMode="auto">
            <a:xfrm>
              <a:off x="1450" y="1707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4" name="Text Box 386"/>
            <p:cNvSpPr txBox="1">
              <a:spLocks noChangeArrowheads="1"/>
            </p:cNvSpPr>
            <p:nvPr/>
          </p:nvSpPr>
          <p:spPr bwMode="auto">
            <a:xfrm>
              <a:off x="1972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5" name="Oval 387"/>
            <p:cNvSpPr>
              <a:spLocks noChangeArrowheads="1"/>
            </p:cNvSpPr>
            <p:nvPr/>
          </p:nvSpPr>
          <p:spPr bwMode="auto">
            <a:xfrm>
              <a:off x="2085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6" name="Line 388"/>
            <p:cNvSpPr>
              <a:spLocks noChangeShapeType="1"/>
            </p:cNvSpPr>
            <p:nvPr/>
          </p:nvSpPr>
          <p:spPr bwMode="auto">
            <a:xfrm>
              <a:off x="2018" y="1617"/>
              <a:ext cx="1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7" name="Line 389"/>
            <p:cNvSpPr>
              <a:spLocks noChangeShapeType="1"/>
            </p:cNvSpPr>
            <p:nvPr/>
          </p:nvSpPr>
          <p:spPr bwMode="auto">
            <a:xfrm>
              <a:off x="2199" y="1481"/>
              <a:ext cx="1" cy="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8" name="Line 390"/>
            <p:cNvSpPr>
              <a:spLocks noChangeShapeType="1"/>
            </p:cNvSpPr>
            <p:nvPr/>
          </p:nvSpPr>
          <p:spPr bwMode="auto">
            <a:xfrm>
              <a:off x="1655" y="1571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9" name="Line 391"/>
            <p:cNvSpPr>
              <a:spLocks noChangeShapeType="1"/>
            </p:cNvSpPr>
            <p:nvPr/>
          </p:nvSpPr>
          <p:spPr bwMode="auto">
            <a:xfrm>
              <a:off x="883" y="1208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0" name="Line 392"/>
            <p:cNvSpPr>
              <a:spLocks noChangeShapeType="1"/>
            </p:cNvSpPr>
            <p:nvPr/>
          </p:nvSpPr>
          <p:spPr bwMode="auto">
            <a:xfrm>
              <a:off x="883" y="1389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7" name="Line 399"/>
            <p:cNvSpPr>
              <a:spLocks noChangeShapeType="1"/>
            </p:cNvSpPr>
            <p:nvPr/>
          </p:nvSpPr>
          <p:spPr bwMode="auto">
            <a:xfrm>
              <a:off x="2698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8" name="Line 400"/>
            <p:cNvSpPr>
              <a:spLocks noChangeShapeType="1"/>
            </p:cNvSpPr>
            <p:nvPr/>
          </p:nvSpPr>
          <p:spPr bwMode="auto">
            <a:xfrm>
              <a:off x="3197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0" name="Line 402"/>
            <p:cNvSpPr>
              <a:spLocks noChangeShapeType="1"/>
            </p:cNvSpPr>
            <p:nvPr/>
          </p:nvSpPr>
          <p:spPr bwMode="auto">
            <a:xfrm>
              <a:off x="3741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1" name="Line 403"/>
            <p:cNvSpPr>
              <a:spLocks noChangeShapeType="1"/>
            </p:cNvSpPr>
            <p:nvPr/>
          </p:nvSpPr>
          <p:spPr bwMode="auto">
            <a:xfrm>
              <a:off x="3741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2" name="Line 404"/>
            <p:cNvSpPr>
              <a:spLocks noChangeShapeType="1"/>
            </p:cNvSpPr>
            <p:nvPr/>
          </p:nvSpPr>
          <p:spPr bwMode="auto">
            <a:xfrm>
              <a:off x="4240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5" name="Line 407"/>
            <p:cNvSpPr>
              <a:spLocks noChangeShapeType="1"/>
            </p:cNvSpPr>
            <p:nvPr/>
          </p:nvSpPr>
          <p:spPr bwMode="auto">
            <a:xfrm flipV="1">
              <a:off x="1337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6" name="Line 408"/>
            <p:cNvSpPr>
              <a:spLocks noChangeShapeType="1"/>
            </p:cNvSpPr>
            <p:nvPr/>
          </p:nvSpPr>
          <p:spPr bwMode="auto">
            <a:xfrm>
              <a:off x="1337" y="161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7" name="Line 409"/>
            <p:cNvSpPr>
              <a:spLocks noChangeShapeType="1"/>
            </p:cNvSpPr>
            <p:nvPr/>
          </p:nvSpPr>
          <p:spPr bwMode="auto">
            <a:xfrm flipV="1">
              <a:off x="1881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8" name="Line 410"/>
            <p:cNvSpPr>
              <a:spLocks noChangeShapeType="1"/>
            </p:cNvSpPr>
            <p:nvPr/>
          </p:nvSpPr>
          <p:spPr bwMode="auto">
            <a:xfrm>
              <a:off x="1881" y="1617"/>
              <a:ext cx="1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9" name="Line 411"/>
            <p:cNvSpPr>
              <a:spLocks noChangeShapeType="1"/>
            </p:cNvSpPr>
            <p:nvPr/>
          </p:nvSpPr>
          <p:spPr bwMode="auto">
            <a:xfrm>
              <a:off x="4830" y="1616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022" name="Group 414"/>
            <p:cNvGrpSpPr>
              <a:grpSpLocks/>
            </p:cNvGrpSpPr>
            <p:nvPr/>
          </p:nvGrpSpPr>
          <p:grpSpPr bwMode="auto">
            <a:xfrm>
              <a:off x="5284" y="1281"/>
              <a:ext cx="181" cy="181"/>
              <a:chOff x="4332" y="2614"/>
              <a:chExt cx="181" cy="181"/>
            </a:xfrm>
          </p:grpSpPr>
          <p:sp>
            <p:nvSpPr>
              <p:cNvPr id="453023" name="Text Box 41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453024" name="Line 41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076" name="Oval 468"/>
            <p:cNvSpPr>
              <a:spLocks noChangeArrowheads="1"/>
            </p:cNvSpPr>
            <p:nvPr/>
          </p:nvSpPr>
          <p:spPr bwMode="auto">
            <a:xfrm>
              <a:off x="1633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077" name="Oval 469"/>
            <p:cNvSpPr>
              <a:spLocks noChangeArrowheads="1"/>
            </p:cNvSpPr>
            <p:nvPr/>
          </p:nvSpPr>
          <p:spPr bwMode="auto">
            <a:xfrm>
              <a:off x="2178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fld id="{DC092676-1262-4DAD-807E-48E875256232}" type="slidenum">
              <a:rPr lang="en-US" altLang="zh-CN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564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5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762B-1201-4EBA-A120-C0B41B94483E}" type="slidenum">
              <a:rPr lang="en-US" altLang="zh-CN"/>
              <a:pPr/>
              <a:t>21</a:t>
            </a:fld>
            <a:endParaRPr lang="en-US" altLang="zh-CN" dirty="0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  ⑷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主存与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的连接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u="none" dirty="0" smtClean="0">
                <a:latin typeface="+mn-ea"/>
                <a:ea typeface="+mn-ea"/>
              </a:rPr>
              <a:t>主存地址从</a:t>
            </a:r>
            <a:r>
              <a:rPr lang="en-US" altLang="zh-CN" b="1" u="none" dirty="0" smtClean="0">
                <a:latin typeface="+mn-ea"/>
                <a:ea typeface="+mn-ea"/>
              </a:rPr>
              <a:t>0</a:t>
            </a:r>
            <a:r>
              <a:rPr lang="zh-CN" altLang="en-US" b="1" u="none" dirty="0" smtClean="0">
                <a:latin typeface="+mn-ea"/>
                <a:ea typeface="+mn-ea"/>
              </a:rPr>
              <a:t>开始</a:t>
            </a:r>
            <a:r>
              <a:rPr lang="en-US" altLang="zh-CN" sz="2000" b="1" u="none" dirty="0" smtClean="0">
                <a:latin typeface="+mn-ea"/>
                <a:ea typeface="+mn-ea"/>
              </a:rPr>
              <a:t>(</a:t>
            </a:r>
            <a:r>
              <a:rPr lang="zh-CN" altLang="en-US" sz="2000" b="1" u="none" dirty="0" smtClean="0">
                <a:latin typeface="+mn-ea"/>
                <a:ea typeface="+mn-ea"/>
              </a:rPr>
              <a:t>存储器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+mn-ea"/>
                <a:ea typeface="+mn-ea"/>
              </a:rPr>
              <a:t>访问时间</a:t>
            </a:r>
            <a:r>
              <a:rPr lang="zh-CN" altLang="en-US" sz="2000" b="1" u="none" dirty="0" smtClean="0">
                <a:latin typeface="+mn-ea"/>
                <a:ea typeface="+mn-ea"/>
              </a:rPr>
              <a:t>计算</a:t>
            </a:r>
            <a:r>
              <a:rPr lang="en-US" altLang="zh-CN" sz="2000" b="1" u="none" dirty="0" smtClean="0">
                <a:latin typeface="+mn-ea"/>
                <a:ea typeface="+mn-ea"/>
              </a:rPr>
              <a:t>)</a:t>
            </a:r>
            <a:endParaRPr lang="zh-CN" altLang="en-US" sz="2000" b="1" u="none" dirty="0">
              <a:latin typeface="+mn-ea"/>
              <a:ea typeface="+mn-ea"/>
            </a:endParaRPr>
          </a:p>
        </p:txBody>
      </p:sp>
      <p:grpSp>
        <p:nvGrpSpPr>
          <p:cNvPr id="454781" name="Group 125"/>
          <p:cNvGrpSpPr>
            <a:grpSpLocks/>
          </p:cNvGrpSpPr>
          <p:nvPr/>
        </p:nvGrpSpPr>
        <p:grpSpPr bwMode="auto">
          <a:xfrm>
            <a:off x="1357290" y="836984"/>
            <a:ext cx="5761038" cy="3240088"/>
            <a:chOff x="793" y="527"/>
            <a:chExt cx="3629" cy="2041"/>
          </a:xfrm>
        </p:grpSpPr>
        <p:sp>
          <p:nvSpPr>
            <p:cNvPr id="454661" name="Rectangle 5"/>
            <p:cNvSpPr>
              <a:spLocks noChangeArrowheads="1"/>
            </p:cNvSpPr>
            <p:nvPr/>
          </p:nvSpPr>
          <p:spPr bwMode="auto">
            <a:xfrm>
              <a:off x="1746" y="527"/>
              <a:ext cx="1361" cy="204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4773" name="Group 117"/>
            <p:cNvGrpSpPr>
              <a:grpSpLocks/>
            </p:cNvGrpSpPr>
            <p:nvPr/>
          </p:nvGrpSpPr>
          <p:grpSpPr bwMode="auto">
            <a:xfrm>
              <a:off x="3470" y="935"/>
              <a:ext cx="952" cy="1633"/>
              <a:chOff x="3470" y="935"/>
              <a:chExt cx="952" cy="1633"/>
            </a:xfrm>
          </p:grpSpPr>
          <p:sp>
            <p:nvSpPr>
              <p:cNvPr id="454669" name="Text Box 13"/>
              <p:cNvSpPr txBox="1">
                <a:spLocks noChangeArrowheads="1"/>
              </p:cNvSpPr>
              <p:nvPr/>
            </p:nvSpPr>
            <p:spPr bwMode="auto">
              <a:xfrm>
                <a:off x="3470" y="935"/>
                <a:ext cx="952" cy="1633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>
                    <a:latin typeface="宋体" pitchFamily="2" charset="-122"/>
                  </a:rPr>
                  <a:t>       </a:t>
                </a:r>
                <a:r>
                  <a:rPr lang="zh-CN" altLang="en-US" b="1" u="none">
                    <a:latin typeface="宋体" pitchFamily="2" charset="-122"/>
                  </a:rPr>
                  <a:t>主</a:t>
                </a:r>
              </a:p>
              <a:p>
                <a:r>
                  <a:rPr lang="zh-CN" altLang="en-US" b="1" u="none">
                    <a:latin typeface="宋体" pitchFamily="2" charset="-122"/>
                  </a:rPr>
                  <a:t>       存</a:t>
                </a:r>
              </a:p>
            </p:txBody>
          </p:sp>
          <p:grpSp>
            <p:nvGrpSpPr>
              <p:cNvPr id="454670" name="Group 14"/>
              <p:cNvGrpSpPr>
                <a:grpSpLocks/>
              </p:cNvGrpSpPr>
              <p:nvPr/>
            </p:nvGrpSpPr>
            <p:grpSpPr bwMode="auto">
              <a:xfrm>
                <a:off x="3515" y="981"/>
                <a:ext cx="181" cy="181"/>
                <a:chOff x="3198" y="2523"/>
                <a:chExt cx="181" cy="181"/>
              </a:xfrm>
            </p:grpSpPr>
            <p:sp>
              <p:nvSpPr>
                <p:cNvPr id="4546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CS</a:t>
                  </a:r>
                </a:p>
              </p:txBody>
            </p:sp>
            <p:sp>
              <p:nvSpPr>
                <p:cNvPr id="454672" name="Line 16"/>
                <p:cNvSpPr>
                  <a:spLocks noChangeShapeType="1"/>
                </p:cNvSpPr>
                <p:nvPr/>
              </p:nvSpPr>
              <p:spPr bwMode="auto">
                <a:xfrm>
                  <a:off x="3213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673" name="Group 17"/>
              <p:cNvGrpSpPr>
                <a:grpSpLocks/>
              </p:cNvGrpSpPr>
              <p:nvPr/>
            </p:nvGrpSpPr>
            <p:grpSpPr bwMode="auto">
              <a:xfrm>
                <a:off x="3515" y="2387"/>
                <a:ext cx="181" cy="181"/>
                <a:chOff x="3198" y="2523"/>
                <a:chExt cx="181" cy="181"/>
              </a:xfrm>
            </p:grpSpPr>
            <p:sp>
              <p:nvSpPr>
                <p:cNvPr id="4546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</a:p>
              </p:txBody>
            </p:sp>
            <p:sp>
              <p:nvSpPr>
                <p:cNvPr id="454675" name="Line 19"/>
                <p:cNvSpPr>
                  <a:spLocks noChangeShapeType="1"/>
                </p:cNvSpPr>
                <p:nvPr/>
              </p:nvSpPr>
              <p:spPr bwMode="auto">
                <a:xfrm>
                  <a:off x="3200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66" name="Text Box 110"/>
              <p:cNvSpPr txBox="1">
                <a:spLocks noChangeArrowheads="1"/>
              </p:cNvSpPr>
              <p:nvPr/>
            </p:nvSpPr>
            <p:spPr bwMode="auto">
              <a:xfrm>
                <a:off x="3515" y="1434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13</a:t>
                </a:r>
              </a:p>
            </p:txBody>
          </p:sp>
          <p:sp>
            <p:nvSpPr>
              <p:cNvPr id="454767" name="Text Box 111"/>
              <p:cNvSpPr txBox="1">
                <a:spLocks noChangeArrowheads="1"/>
              </p:cNvSpPr>
              <p:nvPr/>
            </p:nvSpPr>
            <p:spPr bwMode="auto">
              <a:xfrm>
                <a:off x="3515" y="1570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12</a:t>
                </a:r>
              </a:p>
            </p:txBody>
          </p:sp>
          <p:sp>
            <p:nvSpPr>
              <p:cNvPr id="454768" name="Text Box 112"/>
              <p:cNvSpPr txBox="1">
                <a:spLocks noChangeArrowheads="1"/>
              </p:cNvSpPr>
              <p:nvPr/>
            </p:nvSpPr>
            <p:spPr bwMode="auto">
              <a:xfrm>
                <a:off x="3515" y="1706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54769" name="Text Box 113"/>
              <p:cNvSpPr txBox="1">
                <a:spLocks noChangeArrowheads="1"/>
              </p:cNvSpPr>
              <p:nvPr/>
            </p:nvSpPr>
            <p:spPr bwMode="auto">
              <a:xfrm>
                <a:off x="3515" y="1888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10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0" name="Text Box 114"/>
              <p:cNvSpPr txBox="1">
                <a:spLocks noChangeArrowheads="1"/>
              </p:cNvSpPr>
              <p:nvPr/>
            </p:nvSpPr>
            <p:spPr bwMode="auto">
              <a:xfrm>
                <a:off x="3515" y="2069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1" name="Text Box 115"/>
              <p:cNvSpPr txBox="1">
                <a:spLocks noChangeArrowheads="1"/>
              </p:cNvSpPr>
              <p:nvPr/>
            </p:nvSpPr>
            <p:spPr bwMode="auto">
              <a:xfrm>
                <a:off x="3515" y="225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7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4</a:t>
                </a:r>
              </a:p>
            </p:txBody>
          </p:sp>
        </p:grpSp>
        <p:grpSp>
          <p:nvGrpSpPr>
            <p:cNvPr id="454778" name="Group 122"/>
            <p:cNvGrpSpPr>
              <a:grpSpLocks/>
            </p:cNvGrpSpPr>
            <p:nvPr/>
          </p:nvGrpSpPr>
          <p:grpSpPr bwMode="auto">
            <a:xfrm>
              <a:off x="793" y="527"/>
              <a:ext cx="772" cy="1905"/>
              <a:chOff x="793" y="527"/>
              <a:chExt cx="772" cy="1905"/>
            </a:xfrm>
          </p:grpSpPr>
          <p:sp>
            <p:nvSpPr>
              <p:cNvPr id="454703" name="Text Box 47"/>
              <p:cNvSpPr txBox="1">
                <a:spLocks noChangeArrowheads="1"/>
              </p:cNvSpPr>
              <p:nvPr/>
            </p:nvSpPr>
            <p:spPr bwMode="auto">
              <a:xfrm>
                <a:off x="793" y="527"/>
                <a:ext cx="772" cy="1905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 dirty="0">
                    <a:latin typeface="宋体" pitchFamily="2" charset="-122"/>
                  </a:rPr>
                  <a:t>CPU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54704" name="Text Box 48"/>
              <p:cNvSpPr txBox="1">
                <a:spLocks noChangeArrowheads="1"/>
              </p:cNvSpPr>
              <p:nvPr/>
            </p:nvSpPr>
            <p:spPr bwMode="auto">
              <a:xfrm>
                <a:off x="1338" y="1434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13</a:t>
                </a:r>
              </a:p>
            </p:txBody>
          </p:sp>
          <p:sp>
            <p:nvSpPr>
              <p:cNvPr id="454705" name="Text Box 49"/>
              <p:cNvSpPr txBox="1">
                <a:spLocks noChangeArrowheads="1"/>
              </p:cNvSpPr>
              <p:nvPr/>
            </p:nvSpPr>
            <p:spPr bwMode="auto">
              <a:xfrm>
                <a:off x="1338" y="1570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12</a:t>
                </a:r>
              </a:p>
            </p:txBody>
          </p:sp>
          <p:sp>
            <p:nvSpPr>
              <p:cNvPr id="454706" name="Text Box 50"/>
              <p:cNvSpPr txBox="1">
                <a:spLocks noChangeArrowheads="1"/>
              </p:cNvSpPr>
              <p:nvPr/>
            </p:nvSpPr>
            <p:spPr bwMode="auto">
              <a:xfrm>
                <a:off x="1338" y="1298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14</a:t>
                </a:r>
              </a:p>
            </p:txBody>
          </p:sp>
          <p:sp>
            <p:nvSpPr>
              <p:cNvPr id="454707" name="Text Box 51"/>
              <p:cNvSpPr txBox="1">
                <a:spLocks noChangeArrowheads="1"/>
              </p:cNvSpPr>
              <p:nvPr/>
            </p:nvSpPr>
            <p:spPr bwMode="auto">
              <a:xfrm>
                <a:off x="1338" y="1162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15</a:t>
                </a:r>
              </a:p>
            </p:txBody>
          </p:sp>
          <p:sp>
            <p:nvSpPr>
              <p:cNvPr id="454708" name="Text Box 52"/>
              <p:cNvSpPr txBox="1">
                <a:spLocks noChangeArrowheads="1"/>
              </p:cNvSpPr>
              <p:nvPr/>
            </p:nvSpPr>
            <p:spPr bwMode="auto">
              <a:xfrm>
                <a:off x="1338" y="1706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11</a:t>
                </a:r>
              </a:p>
            </p:txBody>
          </p:sp>
          <p:sp>
            <p:nvSpPr>
              <p:cNvPr id="454709" name="Text Box 53"/>
              <p:cNvSpPr txBox="1">
                <a:spLocks noChangeArrowheads="1"/>
              </p:cNvSpPr>
              <p:nvPr/>
            </p:nvSpPr>
            <p:spPr bwMode="auto">
              <a:xfrm>
                <a:off x="1066" y="1888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10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54710" name="Group 54"/>
              <p:cNvGrpSpPr>
                <a:grpSpLocks/>
              </p:cNvGrpSpPr>
              <p:nvPr/>
            </p:nvGrpSpPr>
            <p:grpSpPr bwMode="auto">
              <a:xfrm>
                <a:off x="1340" y="754"/>
                <a:ext cx="181" cy="181"/>
                <a:chOff x="3198" y="2523"/>
                <a:chExt cx="181" cy="181"/>
              </a:xfrm>
            </p:grpSpPr>
            <p:sp>
              <p:nvSpPr>
                <p:cNvPr id="45471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RD</a:t>
                  </a:r>
                </a:p>
              </p:txBody>
            </p:sp>
            <p:sp>
              <p:nvSpPr>
                <p:cNvPr id="454712" name="Line 56"/>
                <p:cNvSpPr>
                  <a:spLocks noChangeShapeType="1"/>
                </p:cNvSpPr>
                <p:nvPr/>
              </p:nvSpPr>
              <p:spPr bwMode="auto">
                <a:xfrm>
                  <a:off x="3216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713" name="Group 57"/>
              <p:cNvGrpSpPr>
                <a:grpSpLocks/>
              </p:cNvGrpSpPr>
              <p:nvPr/>
            </p:nvGrpSpPr>
            <p:grpSpPr bwMode="auto">
              <a:xfrm>
                <a:off x="1340" y="935"/>
                <a:ext cx="181" cy="181"/>
                <a:chOff x="3198" y="2523"/>
                <a:chExt cx="181" cy="181"/>
              </a:xfrm>
            </p:grpSpPr>
            <p:sp>
              <p:nvSpPr>
                <p:cNvPr id="45471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WR</a:t>
                  </a:r>
                </a:p>
              </p:txBody>
            </p:sp>
            <p:sp>
              <p:nvSpPr>
                <p:cNvPr id="454715" name="Line 59"/>
                <p:cNvSpPr>
                  <a:spLocks noChangeShapeType="1"/>
                </p:cNvSpPr>
                <p:nvPr/>
              </p:nvSpPr>
              <p:spPr bwMode="auto">
                <a:xfrm>
                  <a:off x="3206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19" name="Text Box 63"/>
              <p:cNvSpPr txBox="1">
                <a:spLocks noChangeArrowheads="1"/>
              </p:cNvSpPr>
              <p:nvPr/>
            </p:nvSpPr>
            <p:spPr bwMode="auto">
              <a:xfrm>
                <a:off x="1112" y="2069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20" name="Text Box 64"/>
              <p:cNvSpPr txBox="1">
                <a:spLocks noChangeArrowheads="1"/>
              </p:cNvSpPr>
              <p:nvPr/>
            </p:nvSpPr>
            <p:spPr bwMode="auto">
              <a:xfrm>
                <a:off x="1112" y="225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7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4</a:t>
                </a:r>
              </a:p>
            </p:txBody>
          </p:sp>
          <p:grpSp>
            <p:nvGrpSpPr>
              <p:cNvPr id="454775" name="Group 119"/>
              <p:cNvGrpSpPr>
                <a:grpSpLocks/>
              </p:cNvGrpSpPr>
              <p:nvPr/>
            </p:nvGrpSpPr>
            <p:grpSpPr bwMode="auto">
              <a:xfrm>
                <a:off x="1156" y="574"/>
                <a:ext cx="363" cy="135"/>
                <a:chOff x="657" y="3067"/>
                <a:chExt cx="363" cy="135"/>
              </a:xfrm>
            </p:grpSpPr>
            <p:sp>
              <p:nvSpPr>
                <p:cNvPr id="45477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657" y="3067"/>
                  <a:ext cx="363" cy="13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pPr algn="ctr"/>
                  <a:r>
                    <a:rPr lang="en-US" altLang="zh-CN" sz="1800" b="1" u="none">
                      <a:latin typeface="宋体" pitchFamily="2" charset="-122"/>
                    </a:rPr>
                    <a:t>IO/M</a:t>
                  </a:r>
                </a:p>
              </p:txBody>
            </p:sp>
            <p:sp>
              <p:nvSpPr>
                <p:cNvPr id="454777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914" y="3073"/>
                  <a:ext cx="7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54809" name="Group 153"/>
          <p:cNvGrpSpPr>
            <a:grpSpLocks/>
          </p:cNvGrpSpPr>
          <p:nvPr/>
        </p:nvGrpSpPr>
        <p:grpSpPr bwMode="auto">
          <a:xfrm>
            <a:off x="3086077" y="1628800"/>
            <a:ext cx="2520950" cy="2305050"/>
            <a:chOff x="1882" y="1026"/>
            <a:chExt cx="1588" cy="1452"/>
          </a:xfrm>
        </p:grpSpPr>
        <p:sp>
          <p:nvSpPr>
            <p:cNvPr id="454789" name="Line 133"/>
            <p:cNvSpPr>
              <a:spLocks noChangeShapeType="1"/>
            </p:cNvSpPr>
            <p:nvPr/>
          </p:nvSpPr>
          <p:spPr bwMode="auto">
            <a:xfrm>
              <a:off x="1882" y="1026"/>
              <a:ext cx="0" cy="145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4" name="Line 138"/>
            <p:cNvSpPr>
              <a:spLocks noChangeShapeType="1"/>
            </p:cNvSpPr>
            <p:nvPr/>
          </p:nvSpPr>
          <p:spPr bwMode="auto">
            <a:xfrm flipV="1">
              <a:off x="1882" y="2478"/>
              <a:ext cx="1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08" name="Group 152"/>
          <p:cNvGrpSpPr>
            <a:grpSpLocks/>
          </p:cNvGrpSpPr>
          <p:nvPr/>
        </p:nvGrpSpPr>
        <p:grpSpPr bwMode="auto">
          <a:xfrm>
            <a:off x="2582840" y="1197347"/>
            <a:ext cx="3024188" cy="1079500"/>
            <a:chOff x="1565" y="754"/>
            <a:chExt cx="1905" cy="680"/>
          </a:xfrm>
        </p:grpSpPr>
        <p:sp>
          <p:nvSpPr>
            <p:cNvPr id="454783" name="Text Box 127"/>
            <p:cNvSpPr txBox="1">
              <a:spLocks noChangeArrowheads="1"/>
            </p:cNvSpPr>
            <p:nvPr/>
          </p:nvSpPr>
          <p:spPr bwMode="auto">
            <a:xfrm>
              <a:off x="2789" y="754"/>
              <a:ext cx="182" cy="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85" name="Line 129"/>
            <p:cNvSpPr>
              <a:spLocks noChangeShapeType="1"/>
            </p:cNvSpPr>
            <p:nvPr/>
          </p:nvSpPr>
          <p:spPr bwMode="auto">
            <a:xfrm flipV="1">
              <a:off x="1565" y="1253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8" name="Line 142"/>
            <p:cNvSpPr>
              <a:spLocks noChangeShapeType="1"/>
            </p:cNvSpPr>
            <p:nvPr/>
          </p:nvSpPr>
          <p:spPr bwMode="auto">
            <a:xfrm flipV="1">
              <a:off x="1565" y="1389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9" name="Oval 143"/>
            <p:cNvSpPr>
              <a:spLocks noChangeArrowheads="1"/>
            </p:cNvSpPr>
            <p:nvPr/>
          </p:nvSpPr>
          <p:spPr bwMode="auto">
            <a:xfrm>
              <a:off x="2743" y="1232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0" name="Oval 144"/>
            <p:cNvSpPr>
              <a:spLocks noChangeArrowheads="1"/>
            </p:cNvSpPr>
            <p:nvPr/>
          </p:nvSpPr>
          <p:spPr bwMode="auto">
            <a:xfrm>
              <a:off x="2744" y="1368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1" name="Oval 145"/>
            <p:cNvSpPr>
              <a:spLocks noChangeArrowheads="1"/>
            </p:cNvSpPr>
            <p:nvPr/>
          </p:nvSpPr>
          <p:spPr bwMode="auto">
            <a:xfrm>
              <a:off x="2970" y="1053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2" name="Line 146"/>
            <p:cNvSpPr>
              <a:spLocks noChangeShapeType="1"/>
            </p:cNvSpPr>
            <p:nvPr/>
          </p:nvSpPr>
          <p:spPr bwMode="auto">
            <a:xfrm flipV="1">
              <a:off x="3016" y="1071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2" name="Group 156"/>
          <p:cNvGrpSpPr>
            <a:grpSpLocks/>
          </p:cNvGrpSpPr>
          <p:nvPr/>
        </p:nvGrpSpPr>
        <p:grpSpPr bwMode="auto">
          <a:xfrm>
            <a:off x="2582840" y="3429372"/>
            <a:ext cx="3025775" cy="287337"/>
            <a:chOff x="1792" y="2115"/>
            <a:chExt cx="1906" cy="181"/>
          </a:xfrm>
        </p:grpSpPr>
        <p:sp>
          <p:nvSpPr>
            <p:cNvPr id="454784" name="Line 128"/>
            <p:cNvSpPr>
              <a:spLocks noChangeShapeType="1"/>
            </p:cNvSpPr>
            <p:nvPr/>
          </p:nvSpPr>
          <p:spPr bwMode="auto">
            <a:xfrm flipV="1">
              <a:off x="1792" y="2115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3" name="Line 147"/>
            <p:cNvSpPr>
              <a:spLocks noChangeShapeType="1"/>
            </p:cNvSpPr>
            <p:nvPr/>
          </p:nvSpPr>
          <p:spPr bwMode="auto">
            <a:xfrm flipV="1">
              <a:off x="1792" y="2296"/>
              <a:ext cx="190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13" name="Group 157"/>
          <p:cNvGrpSpPr>
            <a:grpSpLocks/>
          </p:cNvGrpSpPr>
          <p:nvPr/>
        </p:nvGrpSpPr>
        <p:grpSpPr bwMode="auto">
          <a:xfrm>
            <a:off x="2582840" y="2421309"/>
            <a:ext cx="3024188" cy="720725"/>
            <a:chOff x="1792" y="1480"/>
            <a:chExt cx="1905" cy="454"/>
          </a:xfrm>
        </p:grpSpPr>
        <p:sp>
          <p:nvSpPr>
            <p:cNvPr id="454782" name="Line 126"/>
            <p:cNvSpPr>
              <a:spLocks noChangeShapeType="1"/>
            </p:cNvSpPr>
            <p:nvPr/>
          </p:nvSpPr>
          <p:spPr bwMode="auto">
            <a:xfrm>
              <a:off x="1792" y="1934"/>
              <a:ext cx="190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4" name="Line 148"/>
            <p:cNvSpPr>
              <a:spLocks noChangeShapeType="1"/>
            </p:cNvSpPr>
            <p:nvPr/>
          </p:nvSpPr>
          <p:spPr bwMode="auto">
            <a:xfrm flipV="1">
              <a:off x="1792" y="1480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5" name="Line 149"/>
            <p:cNvSpPr>
              <a:spLocks noChangeShapeType="1"/>
            </p:cNvSpPr>
            <p:nvPr/>
          </p:nvSpPr>
          <p:spPr bwMode="auto">
            <a:xfrm flipV="1">
              <a:off x="1792" y="1616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806" name="Line 150"/>
            <p:cNvSpPr>
              <a:spLocks noChangeShapeType="1"/>
            </p:cNvSpPr>
            <p:nvPr/>
          </p:nvSpPr>
          <p:spPr bwMode="auto">
            <a:xfrm flipV="1">
              <a:off x="1792" y="1752"/>
              <a:ext cx="190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576557" y="981447"/>
            <a:ext cx="1949386" cy="719137"/>
            <a:chOff x="2576557" y="981447"/>
            <a:chExt cx="1949386" cy="719137"/>
          </a:xfrm>
        </p:grpSpPr>
        <p:sp>
          <p:nvSpPr>
            <p:cNvPr id="454786" name="Text Box 130"/>
            <p:cNvSpPr txBox="1">
              <a:spLocks noChangeArrowheads="1"/>
            </p:cNvSpPr>
            <p:nvPr/>
          </p:nvSpPr>
          <p:spPr bwMode="auto">
            <a:xfrm>
              <a:off x="3301980" y="1268784"/>
              <a:ext cx="288925" cy="431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=1</a:t>
              </a:r>
            </a:p>
          </p:txBody>
        </p:sp>
        <p:sp>
          <p:nvSpPr>
            <p:cNvPr id="454787" name="Line 131"/>
            <p:cNvSpPr>
              <a:spLocks noChangeShapeType="1"/>
            </p:cNvSpPr>
            <p:nvPr/>
          </p:nvSpPr>
          <p:spPr bwMode="auto">
            <a:xfrm flipV="1">
              <a:off x="2582842" y="1341809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0" name="Line 134"/>
            <p:cNvSpPr>
              <a:spLocks noChangeShapeType="1"/>
            </p:cNvSpPr>
            <p:nvPr/>
          </p:nvSpPr>
          <p:spPr bwMode="auto">
            <a:xfrm flipV="1">
              <a:off x="3590905" y="148468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1" name="Text Box 135"/>
            <p:cNvSpPr txBox="1">
              <a:spLocks noChangeArrowheads="1"/>
            </p:cNvSpPr>
            <p:nvPr/>
          </p:nvSpPr>
          <p:spPr bwMode="auto">
            <a:xfrm>
              <a:off x="3806805" y="981447"/>
              <a:ext cx="288925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92" name="Line 136"/>
            <p:cNvSpPr>
              <a:spLocks noChangeShapeType="1"/>
            </p:cNvSpPr>
            <p:nvPr/>
          </p:nvSpPr>
          <p:spPr bwMode="auto">
            <a:xfrm flipV="1">
              <a:off x="2582842" y="1052884"/>
              <a:ext cx="11509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3" name="Oval 137"/>
            <p:cNvSpPr>
              <a:spLocks noChangeArrowheads="1"/>
            </p:cNvSpPr>
            <p:nvPr/>
          </p:nvSpPr>
          <p:spPr bwMode="auto">
            <a:xfrm>
              <a:off x="3733780" y="1014784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95" name="Line 139"/>
            <p:cNvSpPr>
              <a:spLocks noChangeShapeType="1"/>
            </p:cNvSpPr>
            <p:nvPr/>
          </p:nvSpPr>
          <p:spPr bwMode="auto">
            <a:xfrm flipV="1">
              <a:off x="4094143" y="1268784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2"/>
            <p:cNvSpPr>
              <a:spLocks noChangeShapeType="1"/>
            </p:cNvSpPr>
            <p:nvPr/>
          </p:nvSpPr>
          <p:spPr bwMode="auto">
            <a:xfrm flipV="1">
              <a:off x="2576557" y="1628800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38734" y="908422"/>
            <a:ext cx="3365714" cy="357190"/>
            <a:chOff x="5238734" y="908422"/>
            <a:chExt cx="3365714" cy="357190"/>
          </a:xfrm>
        </p:grpSpPr>
        <p:sp>
          <p:nvSpPr>
            <p:cNvPr id="79" name="Text Box 237"/>
            <p:cNvSpPr txBox="1">
              <a:spLocks noChangeArrowheads="1"/>
            </p:cNvSpPr>
            <p:nvPr/>
          </p:nvSpPr>
          <p:spPr bwMode="auto">
            <a:xfrm>
              <a:off x="5238734" y="908422"/>
              <a:ext cx="3365714" cy="357190"/>
            </a:xfrm>
            <a:prstGeom prst="rect">
              <a:avLst/>
            </a:prstGeom>
            <a:solidFill>
              <a:srgbClr val="FFCCFF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54000" rIns="18000" bIns="10800" anchor="ctr" anchorCtr="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r>
                <a:rPr lang="zh-CN" altLang="en-US" sz="1800" b="1" u="none" dirty="0" smtClean="0">
                  <a:latin typeface="宋体" pitchFamily="2" charset="-122"/>
                </a:rPr>
                <a:t>＝</a:t>
              </a:r>
              <a:r>
                <a:rPr lang="en-US" altLang="zh-CN" sz="1800" b="1" u="none" dirty="0" smtClean="0">
                  <a:latin typeface="宋体" pitchFamily="2" charset="-122"/>
                </a:rPr>
                <a:t>(IO</a:t>
              </a:r>
              <a:r>
                <a:rPr lang="en-US" altLang="zh-CN" sz="1800" b="1" u="none" dirty="0" smtClean="0">
                  <a:latin typeface="+mn-lt"/>
                </a:rPr>
                <a:t>/</a:t>
              </a:r>
              <a:r>
                <a:rPr lang="en-US" altLang="zh-CN" sz="1800" b="1" u="none" dirty="0" smtClean="0">
                  <a:latin typeface="宋体" pitchFamily="2" charset="-122"/>
                </a:rPr>
                <a:t>M</a:t>
              </a:r>
              <a:r>
                <a:rPr lang="en-US" altLang="zh-CN" sz="1800" b="1" u="none" dirty="0" smtClean="0">
                  <a:latin typeface="+mn-lt"/>
                </a:rPr>
                <a:t>·</a:t>
              </a:r>
              <a:r>
                <a:rPr lang="en-US" altLang="zh-CN" sz="1800" b="1" u="none" dirty="0" smtClean="0">
                  <a:latin typeface="宋体" pitchFamily="2" charset="-122"/>
                </a:rPr>
                <a:t>(RD⊕WR))</a:t>
              </a:r>
              <a:r>
                <a:rPr lang="en-US" altLang="zh-CN" sz="1800" b="1" u="none" dirty="0" smtClean="0"/>
                <a:t>·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4000" dirty="0" smtClean="0">
                  <a:latin typeface="宋体" pitchFamily="2" charset="-122"/>
                </a:rPr>
                <a:t>15</a:t>
              </a:r>
              <a:r>
                <a:rPr lang="en-US" altLang="zh-CN" sz="16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&amp;</a:t>
              </a:r>
              <a:r>
                <a:rPr lang="en-US" altLang="zh-CN" sz="14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4000" dirty="0" smtClean="0">
                  <a:latin typeface="宋体" pitchFamily="2" charset="-122"/>
                </a:rPr>
                <a:t>14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6448393" y="977326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6138423" y="1014632"/>
              <a:ext cx="121229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5872936" y="979707"/>
              <a:ext cx="401005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5777396" y="928906"/>
              <a:ext cx="2735992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V="1">
              <a:off x="5264578" y="995853"/>
              <a:ext cx="221624" cy="298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914360" y="976305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7588996" y="976305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178239" y="977099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3639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45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750"/>
                                        <p:tgtEl>
                                          <p:spTgt spid="45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750"/>
                                        <p:tgtEl>
                                          <p:spTgt spid="45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45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75604"/>
            <a:ext cx="8784976" cy="602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kern="100" dirty="0" smtClean="0">
                <a:solidFill>
                  <a:srgbClr val="0000CC"/>
                </a:solidFill>
              </a:rPr>
              <a:t>例</a:t>
            </a:r>
            <a:r>
              <a:rPr lang="en-US" altLang="zh-CN" b="1" kern="100" dirty="0" smtClean="0">
                <a:solidFill>
                  <a:srgbClr val="0000CC"/>
                </a:solidFill>
              </a:rPr>
              <a:t>2</a:t>
            </a:r>
            <a:r>
              <a:rPr lang="zh-CN" altLang="en-US" b="1" kern="100" dirty="0" smtClean="0">
                <a:solidFill>
                  <a:srgbClr val="0000CC"/>
                </a:solidFill>
              </a:rPr>
              <a:t>：</a:t>
            </a:r>
            <a:r>
              <a:rPr lang="zh-CN" altLang="zh-CN" b="1" dirty="0"/>
              <a:t>第</a:t>
            </a:r>
            <a:r>
              <a:rPr lang="en-US" altLang="zh-CN" b="1" dirty="0"/>
              <a:t>3</a:t>
            </a:r>
            <a:r>
              <a:rPr lang="zh-CN" altLang="zh-CN" b="1" dirty="0"/>
              <a:t>章</a:t>
            </a:r>
            <a:r>
              <a:rPr lang="zh-CN" altLang="en-US" b="1" kern="100" dirty="0" smtClean="0"/>
              <a:t>作业第</a:t>
            </a:r>
            <a:r>
              <a:rPr lang="en-US" altLang="zh-CN" b="1" dirty="0" smtClean="0"/>
              <a:t>28</a:t>
            </a:r>
            <a:r>
              <a:rPr lang="zh-CN" altLang="en-US" b="1" dirty="0" smtClean="0"/>
              <a:t>题：</a:t>
            </a:r>
            <a:r>
              <a:rPr lang="zh-CN" altLang="zh-CN" b="1" dirty="0" smtClean="0"/>
              <a:t>某</a:t>
            </a:r>
            <a:r>
              <a:rPr lang="zh-CN" altLang="zh-CN" b="1" dirty="0"/>
              <a:t>计算机的存储器按字节编址，主存地址空间为</a:t>
            </a:r>
            <a:r>
              <a:rPr lang="en-US" altLang="zh-CN" b="1" dirty="0"/>
              <a:t>24</a:t>
            </a:r>
            <a:r>
              <a:rPr lang="zh-CN" altLang="zh-CN" b="1" dirty="0"/>
              <a:t>位，配置有</a:t>
            </a:r>
            <a:r>
              <a:rPr lang="en-US" altLang="zh-CN" b="1" dirty="0"/>
              <a:t>4MB</a:t>
            </a:r>
            <a:r>
              <a:rPr lang="zh-CN" altLang="zh-CN" b="1" dirty="0"/>
              <a:t>的主存，主存块大小为</a:t>
            </a:r>
            <a:r>
              <a:rPr lang="en-US" altLang="zh-CN" b="1" dirty="0"/>
              <a:t>32B</a:t>
            </a:r>
            <a:r>
              <a:rPr lang="zh-CN" altLang="zh-CN" b="1" dirty="0"/>
              <a:t>，</a:t>
            </a:r>
            <a:r>
              <a:rPr lang="en-US" altLang="zh-CN" b="1" dirty="0"/>
              <a:t>Cache</a:t>
            </a:r>
            <a:r>
              <a:rPr lang="zh-CN" altLang="zh-CN" b="1" dirty="0"/>
              <a:t>有</a:t>
            </a:r>
            <a:r>
              <a:rPr lang="en-US" altLang="zh-CN" b="1" dirty="0"/>
              <a:t>256</a:t>
            </a:r>
            <a:r>
              <a:rPr lang="zh-CN" altLang="zh-CN" b="1" dirty="0"/>
              <a:t>个行，采用</a:t>
            </a:r>
            <a:r>
              <a:rPr lang="en-US" altLang="zh-CN" b="1" dirty="0"/>
              <a:t>4</a:t>
            </a:r>
            <a:r>
              <a:rPr lang="zh-CN" altLang="zh-CN" b="1" dirty="0"/>
              <a:t>路组相联映射、</a:t>
            </a:r>
            <a:r>
              <a:rPr lang="en-US" altLang="zh-CN" b="1" dirty="0"/>
              <a:t>LRU</a:t>
            </a:r>
            <a:r>
              <a:rPr lang="zh-CN" altLang="zh-CN" b="1" dirty="0"/>
              <a:t>替换算法、写回法写策略，</a:t>
            </a:r>
            <a:r>
              <a:rPr lang="en-US" altLang="zh-CN" b="1" dirty="0"/>
              <a:t>Cache</a:t>
            </a:r>
            <a:r>
              <a:rPr lang="zh-CN" altLang="zh-CN" b="1" dirty="0"/>
              <a:t>行的管理信息至少有多少位？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b="1" dirty="0" smtClean="0">
                <a:solidFill>
                  <a:srgbClr val="0000CC"/>
                </a:solidFill>
              </a:rPr>
              <a:t>解</a:t>
            </a:r>
            <a:r>
              <a:rPr lang="zh-CN" altLang="zh-CN" b="1" dirty="0" smtClean="0">
                <a:solidFill>
                  <a:srgbClr val="0000CC"/>
                </a:solidFill>
              </a:rPr>
              <a:t>：</a:t>
            </a:r>
            <a:r>
              <a:rPr lang="en-US" altLang="zh-CN" b="1" dirty="0" smtClean="0"/>
              <a:t>Cache</a:t>
            </a:r>
            <a:r>
              <a:rPr lang="zh-CN" altLang="zh-CN" b="1" dirty="0"/>
              <a:t>组内行</a:t>
            </a:r>
            <a:r>
              <a:rPr lang="zh-CN" altLang="zh-CN" b="1" dirty="0" smtClean="0"/>
              <a:t>号</a:t>
            </a:r>
            <a:r>
              <a:rPr lang="zh-CN" altLang="en-US" b="1" dirty="0" smtClean="0"/>
              <a:t>：</a:t>
            </a:r>
            <a:r>
              <a:rPr lang="en-US" altLang="zh-CN" b="1" dirty="0" smtClean="0"/>
              <a:t>log</a:t>
            </a:r>
            <a:r>
              <a:rPr lang="en-US" altLang="zh-CN" b="1" baseline="-25000" dirty="0" smtClean="0"/>
              <a:t>2</a:t>
            </a:r>
            <a:r>
              <a:rPr lang="en-US" altLang="zh-CN" b="1" dirty="0" smtClean="0"/>
              <a:t>4</a:t>
            </a:r>
            <a:r>
              <a:rPr lang="zh-CN" altLang="zh-CN" b="1" dirty="0"/>
              <a:t>＝</a:t>
            </a:r>
            <a:r>
              <a:rPr lang="en-US" altLang="zh-CN" b="1" dirty="0"/>
              <a:t>2</a:t>
            </a:r>
            <a:r>
              <a:rPr lang="zh-CN" altLang="zh-CN" b="1" dirty="0"/>
              <a:t>位，组号为</a:t>
            </a:r>
            <a:r>
              <a:rPr lang="en-US" altLang="zh-CN" b="1" dirty="0"/>
              <a:t>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256</a:t>
            </a:r>
            <a:r>
              <a:rPr lang="zh-CN" altLang="zh-CN" b="1" dirty="0"/>
              <a:t>―</a:t>
            </a:r>
            <a:r>
              <a:rPr lang="en-US" altLang="zh-CN" b="1" dirty="0"/>
              <a:t>2</a:t>
            </a:r>
            <a:r>
              <a:rPr lang="zh-CN" altLang="zh-CN" b="1" dirty="0"/>
              <a:t>＝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zh-CN" b="1" dirty="0">
                <a:solidFill>
                  <a:srgbClr val="FF0000"/>
                </a:solidFill>
              </a:rPr>
              <a:t>位</a:t>
            </a:r>
            <a:r>
              <a:rPr lang="zh-CN" altLang="zh-CN" b="1" dirty="0" smtClean="0"/>
              <a:t>；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smtClean="0"/>
              <a:t>    </a:t>
            </a:r>
            <a:r>
              <a:rPr lang="zh-CN" altLang="zh-CN" b="1" dirty="0" smtClean="0"/>
              <a:t>主存地址</a:t>
            </a:r>
            <a:r>
              <a:rPr lang="zh-CN" altLang="en-US" b="1" dirty="0" smtClean="0"/>
              <a:t>：</a:t>
            </a:r>
            <a:r>
              <a:rPr lang="zh-CN" altLang="zh-CN" b="1" dirty="0" smtClean="0"/>
              <a:t>由</a:t>
            </a:r>
            <a:r>
              <a:rPr lang="zh-CN" altLang="zh-CN" b="1" dirty="0"/>
              <a:t>群号、群内块号、块内地址</a:t>
            </a:r>
            <a:r>
              <a:rPr lang="zh-CN" altLang="zh-CN" b="1" dirty="0" smtClean="0"/>
              <a:t>组成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smtClean="0"/>
              <a:t>    </a:t>
            </a:r>
            <a:r>
              <a:rPr lang="zh-CN" altLang="zh-CN" b="1" dirty="0" smtClean="0"/>
              <a:t>块</a:t>
            </a:r>
            <a:r>
              <a:rPr lang="zh-CN" altLang="zh-CN" b="1" dirty="0"/>
              <a:t>内地址为</a:t>
            </a:r>
            <a:r>
              <a:rPr lang="en-US" altLang="zh-CN" b="1" dirty="0"/>
              <a:t>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(32B/1B)</a:t>
            </a:r>
            <a:r>
              <a:rPr lang="zh-CN" altLang="zh-CN" b="1" dirty="0"/>
              <a:t>＝</a:t>
            </a:r>
            <a:r>
              <a:rPr lang="en-US" altLang="zh-CN" b="1" dirty="0"/>
              <a:t>5</a:t>
            </a:r>
            <a:r>
              <a:rPr lang="zh-CN" altLang="zh-CN" b="1" dirty="0"/>
              <a:t>位，群内块号为</a:t>
            </a:r>
            <a:r>
              <a:rPr lang="en-US" altLang="zh-CN" b="1" dirty="0">
                <a:solidFill>
                  <a:srgbClr val="FF0000"/>
                </a:solidFill>
              </a:rPr>
              <a:t>6</a:t>
            </a:r>
            <a:r>
              <a:rPr lang="zh-CN" altLang="zh-CN" b="1" dirty="0" smtClean="0">
                <a:solidFill>
                  <a:srgbClr val="FF0000"/>
                </a:solidFill>
              </a:rPr>
              <a:t>位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smtClean="0"/>
              <a:t>    </a:t>
            </a:r>
            <a:r>
              <a:rPr lang="zh-CN" altLang="zh-CN" b="1" dirty="0" smtClean="0"/>
              <a:t>群</a:t>
            </a:r>
            <a:r>
              <a:rPr lang="zh-CN" altLang="zh-CN" b="1" dirty="0"/>
              <a:t>号为</a:t>
            </a:r>
            <a:r>
              <a:rPr lang="en-US" altLang="zh-CN" b="1" dirty="0" smtClean="0"/>
              <a:t>24 – </a:t>
            </a:r>
            <a:r>
              <a:rPr lang="en-US" altLang="zh-CN" b="1" dirty="0"/>
              <a:t>6 – </a:t>
            </a:r>
            <a:r>
              <a:rPr lang="en-US" altLang="zh-CN" b="1" dirty="0" smtClean="0"/>
              <a:t>5</a:t>
            </a:r>
            <a:r>
              <a:rPr lang="zh-CN" altLang="zh-CN" b="1" dirty="0"/>
              <a:t>＝</a:t>
            </a:r>
            <a:r>
              <a:rPr lang="en-US" altLang="zh-CN" b="1" dirty="0"/>
              <a:t>13</a:t>
            </a:r>
            <a:r>
              <a:rPr lang="zh-CN" altLang="zh-CN" b="1" dirty="0" smtClean="0"/>
              <a:t>位</a:t>
            </a:r>
            <a:r>
              <a:rPr lang="zh-CN" altLang="en-US" b="1" dirty="0" smtClean="0"/>
              <a:t>，</a:t>
            </a:r>
            <a:r>
              <a:rPr lang="zh-CN" altLang="zh-CN" b="1" dirty="0" smtClean="0"/>
              <a:t>故</a:t>
            </a:r>
            <a:r>
              <a:rPr lang="en-US" altLang="zh-CN" b="1" dirty="0">
                <a:solidFill>
                  <a:srgbClr val="FF3399"/>
                </a:solidFill>
              </a:rPr>
              <a:t>Cache</a:t>
            </a:r>
            <a:r>
              <a:rPr lang="zh-CN" altLang="zh-CN" b="1" dirty="0">
                <a:solidFill>
                  <a:srgbClr val="FF3399"/>
                </a:solidFill>
              </a:rPr>
              <a:t>行的标记为</a:t>
            </a:r>
            <a:r>
              <a:rPr lang="en-US" altLang="zh-CN" b="1" dirty="0">
                <a:solidFill>
                  <a:srgbClr val="FF3399"/>
                </a:solidFill>
              </a:rPr>
              <a:t>13</a:t>
            </a:r>
            <a:r>
              <a:rPr lang="zh-CN" altLang="zh-CN" b="1" dirty="0" smtClean="0">
                <a:solidFill>
                  <a:srgbClr val="FF3399"/>
                </a:solidFill>
              </a:rPr>
              <a:t>位</a:t>
            </a:r>
            <a:r>
              <a:rPr lang="zh-CN" altLang="en-US" b="1" dirty="0" smtClean="0">
                <a:solidFill>
                  <a:srgbClr val="FF3399"/>
                </a:solidFill>
              </a:rPr>
              <a:t>；</a:t>
            </a:r>
            <a:endParaRPr lang="zh-CN" altLang="zh-CN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smtClean="0"/>
              <a:t>    </a:t>
            </a:r>
            <a:r>
              <a:rPr lang="zh-CN" altLang="zh-CN" b="1" dirty="0" smtClean="0"/>
              <a:t>采用</a:t>
            </a:r>
            <a:r>
              <a:rPr lang="en-US" altLang="zh-CN" b="1" dirty="0"/>
              <a:t>LRU</a:t>
            </a:r>
            <a:r>
              <a:rPr lang="zh-CN" altLang="zh-CN" b="1" dirty="0"/>
              <a:t>替换算法时，每个</a:t>
            </a:r>
            <a:r>
              <a:rPr lang="en-US" altLang="zh-CN" b="1" dirty="0"/>
              <a:t>Cache</a:t>
            </a:r>
            <a:r>
              <a:rPr lang="zh-CN" altLang="zh-CN" b="1" dirty="0"/>
              <a:t>行的</a:t>
            </a:r>
            <a:r>
              <a:rPr lang="en-US" altLang="zh-CN" b="1" dirty="0"/>
              <a:t>LRU</a:t>
            </a:r>
            <a:r>
              <a:rPr lang="zh-CN" altLang="zh-CN" b="1" dirty="0"/>
              <a:t>位为</a:t>
            </a:r>
            <a:r>
              <a:rPr lang="en-US" altLang="zh-CN" b="1" dirty="0"/>
              <a:t>log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4</a:t>
            </a:r>
            <a:r>
              <a:rPr lang="zh-CN" altLang="zh-CN" b="1" dirty="0"/>
              <a:t>＝</a:t>
            </a:r>
            <a:r>
              <a:rPr lang="en-US" altLang="zh-CN" b="1" dirty="0"/>
              <a:t>2</a:t>
            </a:r>
            <a:r>
              <a:rPr lang="zh-CN" altLang="zh-CN" b="1" dirty="0" smtClean="0"/>
              <a:t>位</a:t>
            </a:r>
            <a:r>
              <a:rPr lang="zh-CN" altLang="en-US" b="1" dirty="0" smtClean="0"/>
              <a:t>；</a:t>
            </a:r>
            <a:endParaRPr lang="zh-CN" altLang="zh-CN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smtClean="0"/>
              <a:t>    </a:t>
            </a:r>
            <a:r>
              <a:rPr lang="zh-CN" altLang="zh-CN" b="1" dirty="0" smtClean="0"/>
              <a:t>采用</a:t>
            </a:r>
            <a:r>
              <a:rPr lang="zh-CN" altLang="zh-CN" b="1" dirty="0">
                <a:solidFill>
                  <a:srgbClr val="FF0000"/>
                </a:solidFill>
              </a:rPr>
              <a:t>写回法</a:t>
            </a:r>
            <a:r>
              <a:rPr lang="zh-CN" altLang="zh-CN" b="1" dirty="0"/>
              <a:t>写策略时，每个</a:t>
            </a:r>
            <a:r>
              <a:rPr lang="en-US" altLang="zh-CN" b="1" dirty="0"/>
              <a:t>Cache</a:t>
            </a:r>
            <a:r>
              <a:rPr lang="zh-CN" altLang="zh-CN" b="1" dirty="0"/>
              <a:t>行需设置脏位（</a:t>
            </a:r>
            <a:r>
              <a:rPr lang="en-US" altLang="zh-CN" b="1" dirty="0"/>
              <a:t>1</a:t>
            </a:r>
            <a:r>
              <a:rPr lang="zh-CN" altLang="zh-CN" b="1" dirty="0"/>
              <a:t>位</a:t>
            </a:r>
            <a:r>
              <a:rPr lang="zh-CN" altLang="zh-CN" b="1" dirty="0" smtClean="0"/>
              <a:t>）</a:t>
            </a:r>
            <a:r>
              <a:rPr lang="zh-CN" altLang="en-US" b="1" dirty="0" smtClean="0"/>
              <a:t>；</a:t>
            </a:r>
            <a:endParaRPr lang="zh-CN" altLang="zh-CN" b="1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b="1" dirty="0" smtClean="0">
                <a:solidFill>
                  <a:srgbClr val="7030A0"/>
                </a:solidFill>
              </a:rPr>
              <a:t>    </a:t>
            </a:r>
            <a:r>
              <a:rPr lang="zh-CN" altLang="zh-CN" b="1" dirty="0" smtClean="0">
                <a:solidFill>
                  <a:srgbClr val="7030A0"/>
                </a:solidFill>
              </a:rPr>
              <a:t>每个</a:t>
            </a:r>
            <a:r>
              <a:rPr lang="en-US" altLang="zh-CN" b="1" dirty="0">
                <a:solidFill>
                  <a:srgbClr val="7030A0"/>
                </a:solidFill>
              </a:rPr>
              <a:t>Cache</a:t>
            </a:r>
            <a:r>
              <a:rPr lang="zh-CN" altLang="zh-CN" b="1" dirty="0">
                <a:solidFill>
                  <a:srgbClr val="7030A0"/>
                </a:solidFill>
              </a:rPr>
              <a:t>行的</a:t>
            </a:r>
            <a:r>
              <a:rPr lang="zh-CN" altLang="zh-CN" b="1" dirty="0">
                <a:solidFill>
                  <a:srgbClr val="FF0000"/>
                </a:solidFill>
              </a:rPr>
              <a:t>管理</a:t>
            </a:r>
            <a:r>
              <a:rPr lang="zh-CN" altLang="zh-CN" b="1" dirty="0">
                <a:solidFill>
                  <a:srgbClr val="7030A0"/>
                </a:solidFill>
              </a:rPr>
              <a:t>信息至少有</a:t>
            </a:r>
            <a:r>
              <a:rPr lang="zh-CN" altLang="zh-CN" b="1" dirty="0" smtClean="0">
                <a:solidFill>
                  <a:srgbClr val="7030A0"/>
                </a:solidFill>
              </a:rPr>
              <a:t>：</a:t>
            </a:r>
            <a:endParaRPr lang="en-US" altLang="zh-CN" b="1" dirty="0" smtClean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 smtClean="0">
                <a:solidFill>
                  <a:srgbClr val="7030A0"/>
                </a:solidFill>
              </a:rPr>
              <a:t>    </a:t>
            </a:r>
            <a:r>
              <a:rPr lang="zh-CN" altLang="zh-CN" b="1" dirty="0" smtClean="0">
                <a:solidFill>
                  <a:srgbClr val="7030A0"/>
                </a:solidFill>
              </a:rPr>
              <a:t>有效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>
                <a:solidFill>
                  <a:srgbClr val="7030A0"/>
                </a:solidFill>
              </a:rPr>
              <a:t>(1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 smtClean="0">
                <a:solidFill>
                  <a:srgbClr val="7030A0"/>
                </a:solidFill>
              </a:rPr>
              <a:t>)+</a:t>
            </a:r>
            <a:r>
              <a:rPr lang="zh-CN" altLang="zh-CN" b="1" dirty="0" smtClean="0">
                <a:solidFill>
                  <a:srgbClr val="7030A0"/>
                </a:solidFill>
              </a:rPr>
              <a:t>标记</a:t>
            </a:r>
            <a:r>
              <a:rPr lang="en-US" altLang="zh-CN" b="1" dirty="0">
                <a:solidFill>
                  <a:srgbClr val="7030A0"/>
                </a:solidFill>
              </a:rPr>
              <a:t>(13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 smtClean="0">
                <a:solidFill>
                  <a:srgbClr val="7030A0"/>
                </a:solidFill>
              </a:rPr>
              <a:t>)+LRU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>
                <a:solidFill>
                  <a:srgbClr val="7030A0"/>
                </a:solidFill>
              </a:rPr>
              <a:t>(2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 smtClean="0">
                <a:solidFill>
                  <a:srgbClr val="7030A0"/>
                </a:solidFill>
              </a:rPr>
              <a:t>)+</a:t>
            </a:r>
            <a:r>
              <a:rPr lang="zh-CN" altLang="zh-CN" b="1" dirty="0" smtClean="0">
                <a:solidFill>
                  <a:srgbClr val="7030A0"/>
                </a:solidFill>
              </a:rPr>
              <a:t>脏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>
                <a:solidFill>
                  <a:srgbClr val="7030A0"/>
                </a:solidFill>
              </a:rPr>
              <a:t>(1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en-US" altLang="zh-CN" b="1" dirty="0" smtClean="0">
                <a:solidFill>
                  <a:srgbClr val="7030A0"/>
                </a:solidFill>
              </a:rPr>
              <a:t>)=17</a:t>
            </a:r>
            <a:r>
              <a:rPr lang="zh-CN" altLang="zh-CN" b="1" dirty="0">
                <a:solidFill>
                  <a:srgbClr val="7030A0"/>
                </a:solidFill>
              </a:rPr>
              <a:t>位</a:t>
            </a:r>
            <a:r>
              <a:rPr lang="zh-CN" altLang="zh-CN" b="1" dirty="0"/>
              <a:t>。</a:t>
            </a:r>
            <a:endParaRPr lang="en-US" altLang="zh-CN" b="1" kern="100" dirty="0" smtClean="0"/>
          </a:p>
        </p:txBody>
      </p:sp>
    </p:spTree>
    <p:extLst>
      <p:ext uri="{BB962C8B-B14F-4D97-AF65-F5344CB8AC3E}">
        <p14:creationId xmlns:p14="http://schemas.microsoft.com/office/powerpoint/2010/main" val="27247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5" name="Text Box 132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latin typeface="+mn-lt"/>
              </a:rPr>
              <a:t>第</a:t>
            </a:r>
            <a:r>
              <a:rPr lang="en-US" altLang="zh-CN" sz="3200" b="1" dirty="0" smtClean="0">
                <a:latin typeface="+mn-lt"/>
              </a:rPr>
              <a:t>5</a:t>
            </a:r>
            <a:r>
              <a:rPr lang="zh-CN" altLang="en-US" sz="3200" b="1" dirty="0" smtClean="0">
                <a:latin typeface="+mn-lt"/>
              </a:rPr>
              <a:t>章 </a:t>
            </a:r>
            <a:r>
              <a:rPr lang="zh-CN" altLang="en-US" sz="3200" b="1" dirty="0">
                <a:latin typeface="+mn-lt"/>
              </a:rPr>
              <a:t>指令系统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393606"/>
            <a:ext cx="8812212" cy="240065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、指令系统组成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</a:t>
            </a:r>
            <a:r>
              <a:rPr lang="zh-CN" altLang="en-US" sz="2000" b="1" dirty="0" smtClean="0">
                <a:latin typeface="宋体" pitchFamily="2" charset="-122"/>
              </a:rPr>
              <a:t>信息约定方法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指令功能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数据操作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(OP/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存结果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指令地址计算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(2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类</a:t>
            </a:r>
            <a:r>
              <a:rPr lang="en-US" altLang="zh-CN" sz="2000" b="1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指令格式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zh-CN" altLang="en-US" b="1" dirty="0" smtClean="0">
                <a:latin typeface="宋体" pitchFamily="2" charset="-122"/>
              </a:rPr>
              <a:t>需约定信息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OP/</a:t>
            </a:r>
            <a:r>
              <a:rPr lang="zh-CN" altLang="en-US" sz="2000" b="1" dirty="0" smtClean="0">
                <a:latin typeface="宋体" pitchFamily="2" charset="-122"/>
              </a:rPr>
              <a:t>格式、</a:t>
            </a:r>
            <a:r>
              <a:rPr lang="zh-CN" altLang="en-US" sz="2000" b="1" dirty="0">
                <a:latin typeface="宋体" pitchFamily="2" charset="-122"/>
              </a:rPr>
              <a:t>源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目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指令地址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→组成，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性能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点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→信息的表示方法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显式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隐式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信息的编码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显式信息的约定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，指令字长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指令格式，</a:t>
            </a:r>
            <a:r>
              <a:rPr lang="en-US" altLang="zh-CN" sz="2200" b="1" dirty="0" smtClean="0">
                <a:latin typeface="宋体" pitchFamily="2" charset="-122"/>
              </a:rPr>
              <a:t>OPD</a:t>
            </a:r>
            <a:r>
              <a:rPr lang="zh-CN" altLang="en-US" sz="2200" b="1" dirty="0" smtClean="0">
                <a:latin typeface="宋体" pitchFamily="2" charset="-122"/>
              </a:rPr>
              <a:t>的存放，寻址方式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9512" y="367976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OPD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的存放            </a:t>
            </a:r>
            <a:r>
              <a:rPr lang="zh-CN" altLang="en-US" sz="2000" b="1" dirty="0" smtClean="0">
                <a:latin typeface="宋体" pitchFamily="2" charset="-122"/>
              </a:rPr>
              <a:t>◇理解概念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125468"/>
              </p:ext>
            </p:extLst>
          </p:nvPr>
        </p:nvGraphicFramePr>
        <p:xfrm>
          <a:off x="323528" y="4255824"/>
          <a:ext cx="8712968" cy="185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512168"/>
                <a:gridCol w="2088232"/>
                <a:gridCol w="1872208"/>
                <a:gridCol w="20882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长度表示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存放方法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数据地址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码指明</a:t>
                      </a:r>
                      <a:endParaRPr lang="en-US" altLang="zh-CN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显式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隐式</a:t>
                      </a: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所有位、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低端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部分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编号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大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小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最小单元地址</a:t>
                      </a:r>
                      <a:endParaRPr lang="en-US" altLang="zh-CN" sz="24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值受对齐影响</a:t>
                      </a: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指令中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同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对齐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2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 Box 132"/>
          <p:cNvSpPr txBox="1">
            <a:spLocks noChangeArrowheads="1"/>
          </p:cNvSpPr>
          <p:nvPr/>
        </p:nvSpPr>
        <p:spPr bwMode="auto">
          <a:xfrm>
            <a:off x="683568" y="2348880"/>
            <a:ext cx="136815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34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511512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三、寻址方式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6" name="Text Box 85"/>
          <p:cNvSpPr txBox="1">
            <a:spLocks noChangeArrowheads="1"/>
          </p:cNvSpPr>
          <p:nvPr/>
        </p:nvSpPr>
        <p:spPr bwMode="auto">
          <a:xfrm>
            <a:off x="179388" y="996633"/>
            <a:ext cx="7416948" cy="289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指令寻址方式           </a:t>
            </a:r>
            <a:r>
              <a:rPr lang="zh-CN" altLang="en-US" sz="2000" b="1" dirty="0" smtClean="0">
                <a:latin typeface="宋体" pitchFamily="2" charset="-122"/>
              </a:rPr>
              <a:t>☆掌握概念、理解原理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数据寻址方式           </a:t>
            </a:r>
            <a:r>
              <a:rPr lang="zh-CN" altLang="en-US" sz="2000" b="1" dirty="0" smtClean="0">
                <a:latin typeface="宋体" pitchFamily="2" charset="-122"/>
              </a:rPr>
              <a:t>☆掌握概念、理解原理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1447616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寻址类型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顺序、跳跃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，寻址方式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隐含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sz="2000" b="1" dirty="0" smtClean="0">
                <a:latin typeface="宋体" pitchFamily="2" charset="-122"/>
              </a:rPr>
              <a:t>直接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相对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隐含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寻址方式的识别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无、译码时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与实现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取指时、执行时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9512" y="286571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寻址方式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立即</a:t>
            </a:r>
            <a:r>
              <a:rPr lang="en-US" altLang="zh-CN" sz="2000" b="1" dirty="0" smtClean="0">
                <a:latin typeface="宋体" pitchFamily="2" charset="-122"/>
              </a:rPr>
              <a:t>/REG/</a:t>
            </a:r>
            <a:r>
              <a:rPr lang="zh-CN" altLang="en-US" sz="2000" b="1" dirty="0" smtClean="0">
                <a:latin typeface="宋体" pitchFamily="2" charset="-122"/>
              </a:rPr>
              <a:t>直接</a:t>
            </a:r>
            <a:r>
              <a:rPr lang="en-US" altLang="zh-CN" sz="2000" b="1" dirty="0" smtClean="0">
                <a:latin typeface="宋体" pitchFamily="2" charset="-122"/>
              </a:rPr>
              <a:t>/REG</a:t>
            </a:r>
            <a:r>
              <a:rPr lang="zh-CN" altLang="en-US" sz="2000" b="1" dirty="0" smtClean="0">
                <a:latin typeface="宋体" pitchFamily="2" charset="-122"/>
              </a:rPr>
              <a:t>间接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基址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变址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隐含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地址码编码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方式位、地址参数的表示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，寻址方式的识别与实现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388" y="4039904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四、指令系统发展         </a:t>
            </a:r>
            <a:r>
              <a:rPr lang="zh-CN" altLang="en-US" sz="2000" b="1" dirty="0" smtClean="0">
                <a:latin typeface="+mn-ea"/>
                <a:ea typeface="+mn-ea"/>
              </a:rPr>
              <a:t>△理解相关概念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179512" y="461596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dirty="0" smtClean="0">
                <a:latin typeface="宋体" pitchFamily="2" charset="-122"/>
              </a:rPr>
              <a:t>①理解指令信息的约定方法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表示方式及编码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②理解数据在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zh-CN" altLang="en-US" b="1" dirty="0" smtClean="0">
                <a:latin typeface="宋体" pitchFamily="2" charset="-122"/>
              </a:rPr>
              <a:t>中的存放方法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～地址码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③理解寻址方式的地址形成方法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～</a:t>
            </a:r>
            <a:r>
              <a:rPr lang="zh-CN" altLang="en-US" b="1" dirty="0" smtClean="0">
                <a:latin typeface="宋体" pitchFamily="2" charset="-122"/>
              </a:rPr>
              <a:t>地址码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683568" y="2908101"/>
            <a:ext cx="136815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74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B1A9-3221-4966-99E7-B96DFE6AA525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179388" y="285728"/>
            <a:ext cx="8785225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0000CC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某</a:t>
            </a:r>
            <a:r>
              <a:rPr lang="zh-CN" altLang="en-US" b="1" dirty="0">
                <a:latin typeface="宋体" pitchFamily="2" charset="-122"/>
              </a:rPr>
              <a:t>计算机主存按字节</a:t>
            </a:r>
            <a:r>
              <a:rPr lang="zh-CN" altLang="en-US" b="1" dirty="0" smtClean="0">
                <a:latin typeface="宋体" pitchFamily="2" charset="-122"/>
              </a:rPr>
              <a:t>编址，有</a:t>
            </a:r>
            <a:r>
              <a:rPr lang="zh-CN" altLang="en-US" b="1" dirty="0">
                <a:latin typeface="宋体" pitchFamily="2" charset="-122"/>
              </a:rPr>
              <a:t>符号</a:t>
            </a:r>
            <a:r>
              <a:rPr lang="zh-CN" altLang="en-US" b="1" dirty="0" smtClean="0">
                <a:latin typeface="宋体" pitchFamily="2" charset="-122"/>
              </a:rPr>
              <a:t>定点数用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补码表示</a:t>
            </a:r>
            <a:r>
              <a:rPr lang="zh-CN" altLang="en-US" b="1" dirty="0" smtClean="0">
                <a:latin typeface="宋体" pitchFamily="2" charset="-122"/>
              </a:rPr>
              <a:t>，单地址指令</a:t>
            </a:r>
            <a:r>
              <a:rPr lang="zh-CN" altLang="en-US" b="1" dirty="0">
                <a:latin typeface="宋体" pitchFamily="2" charset="-122"/>
              </a:rPr>
              <a:t>格式</a:t>
            </a:r>
            <a:r>
              <a:rPr lang="zh-CN" altLang="en-US" b="1" dirty="0" smtClean="0">
                <a:latin typeface="宋体" pitchFamily="2" charset="-122"/>
              </a:rPr>
              <a:t>如下图</a:t>
            </a:r>
            <a:r>
              <a:rPr lang="zh-CN" altLang="en-US" b="1" dirty="0">
                <a:latin typeface="宋体" pitchFamily="2" charset="-122"/>
              </a:rPr>
              <a:t>所</a:t>
            </a:r>
            <a:r>
              <a:rPr lang="zh-CN" altLang="en-US" b="1" dirty="0" smtClean="0">
                <a:latin typeface="宋体" pitchFamily="2" charset="-122"/>
              </a:rPr>
              <a:t>示，基址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和变址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各有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分别记为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。设</a:t>
            </a:r>
            <a:r>
              <a:rPr lang="en-US" altLang="zh-CN" b="1" dirty="0">
                <a:latin typeface="宋体" pitchFamily="2" charset="-122"/>
              </a:rPr>
              <a:t>(RB</a:t>
            </a:r>
            <a:r>
              <a:rPr lang="en-US" altLang="zh-CN" b="1" dirty="0" smtClean="0">
                <a:latin typeface="宋体" pitchFamily="2" charset="-122"/>
              </a:rPr>
              <a:t>)=8000H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)=0007H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(PC)=1234H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取指令时自动完成</a:t>
            </a:r>
            <a:r>
              <a:rPr lang="en-US" altLang="zh-CN" b="1" dirty="0">
                <a:latin typeface="宋体" pitchFamily="2" charset="-122"/>
              </a:rPr>
              <a:t>PC←(PC)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请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 smtClean="0">
                <a:latin typeface="宋体" pitchFamily="2" charset="-122"/>
              </a:rPr>
              <a:t>计算下列指令字① </a:t>
            </a:r>
            <a:r>
              <a:rPr lang="en-US" altLang="zh-CN" b="1" dirty="0" smtClean="0">
                <a:latin typeface="宋体" pitchFamily="2" charset="-122"/>
              </a:rPr>
              <a:t>4428H ② 2244H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 dirty="0" smtClean="0">
                <a:latin typeface="宋体" pitchFamily="2" charset="-122"/>
              </a:rPr>
              <a:t>③ 1390H ④ 3592H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或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179389" y="2863828"/>
            <a:ext cx="568875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</a:rPr>
              <a:t>解：</a:t>
            </a:r>
            <a:r>
              <a:rPr lang="en-US" altLang="zh-CN" b="1" dirty="0" smtClean="0">
                <a:latin typeface="宋体" pitchFamily="2" charset="-122"/>
              </a:rPr>
              <a:t>①4428H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0100</a:t>
            </a:r>
            <a:r>
              <a:rPr lang="en-US" altLang="zh-CN" b="1" dirty="0" smtClean="0"/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0010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1000B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179388" y="3297214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②2244H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0010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0100B</a:t>
            </a:r>
            <a:r>
              <a:rPr lang="zh-CN" altLang="en-US" b="1" dirty="0">
                <a:latin typeface="宋体" pitchFamily="2" charset="-122"/>
              </a:rPr>
              <a:t>，基址</a:t>
            </a:r>
            <a:r>
              <a:rPr lang="zh-CN" altLang="en-US" b="1" dirty="0" smtClean="0">
                <a:latin typeface="宋体" pitchFamily="2" charset="-122"/>
              </a:rPr>
              <a:t>寻址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A=44H)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179388" y="4154470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③1392H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0001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1001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0000B</a:t>
            </a:r>
            <a:r>
              <a:rPr lang="zh-CN" altLang="en-US" b="1" dirty="0">
                <a:latin typeface="宋体" pitchFamily="2" charset="-122"/>
              </a:rPr>
              <a:t>，变址寻址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A=90H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79388" y="5011726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④3592H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0011</a:t>
            </a:r>
            <a:r>
              <a:rPr lang="en-US" altLang="zh-CN" b="1" dirty="0" smtClean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01</a:t>
            </a:r>
            <a:r>
              <a:rPr lang="en-US" altLang="zh-CN" b="1" dirty="0"/>
              <a:t> </a:t>
            </a:r>
            <a:r>
              <a:rPr lang="en-US" altLang="zh-CN" b="1" dirty="0" smtClean="0">
                <a:latin typeface="宋体" pitchFamily="2" charset="-122"/>
              </a:rPr>
              <a:t>1001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latin typeface="宋体" pitchFamily="2" charset="-122"/>
              </a:rPr>
              <a:t>0010B</a:t>
            </a:r>
            <a:r>
              <a:rPr lang="zh-CN" altLang="en-US" b="1" dirty="0">
                <a:latin typeface="宋体" pitchFamily="2" charset="-122"/>
              </a:rPr>
              <a:t>，相对寻址</a:t>
            </a:r>
            <a:r>
              <a:rPr lang="en-US" altLang="zh-CN" b="1" dirty="0">
                <a:latin typeface="宋体" pitchFamily="2" charset="-122"/>
              </a:rPr>
              <a:t>(A=92H)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grpSp>
        <p:nvGrpSpPr>
          <p:cNvPr id="170004" name="Group 20"/>
          <p:cNvGrpSpPr>
            <a:grpSpLocks/>
          </p:cNvGrpSpPr>
          <p:nvPr/>
        </p:nvGrpSpPr>
        <p:grpSpPr bwMode="auto">
          <a:xfrm>
            <a:off x="5364088" y="1628973"/>
            <a:ext cx="3457575" cy="1223963"/>
            <a:chOff x="3198" y="565"/>
            <a:chExt cx="2178" cy="771"/>
          </a:xfrm>
        </p:grpSpPr>
        <p:sp>
          <p:nvSpPr>
            <p:cNvPr id="169990" name="Text Box 6"/>
            <p:cNvSpPr txBox="1">
              <a:spLocks noChangeArrowheads="1"/>
            </p:cNvSpPr>
            <p:nvPr/>
          </p:nvSpPr>
          <p:spPr bwMode="auto">
            <a:xfrm>
              <a:off x="3243" y="708"/>
              <a:ext cx="784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4027" y="708"/>
              <a:ext cx="1303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 F       A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3243" y="565"/>
              <a:ext cx="213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  </a:t>
              </a:r>
              <a:r>
                <a:rPr lang="en-US" altLang="zh-CN" sz="1800" b="1" dirty="0" smtClean="0">
                  <a:latin typeface="宋体" pitchFamily="2" charset="-122"/>
                </a:rPr>
                <a:t>    10 </a:t>
              </a:r>
              <a:r>
                <a:rPr lang="en-US" altLang="zh-CN" sz="1800" b="1" dirty="0">
                  <a:latin typeface="宋体" pitchFamily="2" charset="-122"/>
                </a:rPr>
                <a:t>9 </a:t>
              </a:r>
              <a:r>
                <a:rPr lang="en-US" altLang="zh-CN" sz="1800" b="1" dirty="0" smtClean="0">
                  <a:latin typeface="宋体" pitchFamily="2" charset="-122"/>
                </a:rPr>
                <a:t> 8 7         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>
              <a:off x="4377" y="70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198" y="928"/>
              <a:ext cx="2178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00</a:t>
              </a:r>
              <a:r>
                <a:rPr lang="zh-CN" altLang="en-US" sz="1800" b="1" dirty="0">
                  <a:latin typeface="宋体" pitchFamily="2" charset="-122"/>
                </a:rPr>
                <a:t>为立即寻址，</a:t>
              </a:r>
              <a:r>
                <a:rPr lang="en-US" altLang="zh-CN" sz="1800" b="1" dirty="0">
                  <a:latin typeface="宋体" pitchFamily="2" charset="-122"/>
                </a:rPr>
                <a:t>01</a:t>
              </a:r>
              <a:r>
                <a:rPr lang="zh-CN" altLang="en-US" sz="1800" b="1" dirty="0">
                  <a:latin typeface="宋体" pitchFamily="2" charset="-122"/>
                </a:rPr>
                <a:t>为相对寻址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</a:t>
              </a:r>
              <a:r>
                <a:rPr lang="zh-CN" altLang="en-US" sz="1800" b="1" dirty="0" smtClean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10</a:t>
              </a:r>
              <a:r>
                <a:rPr lang="zh-CN" altLang="en-US" sz="1800" b="1" dirty="0">
                  <a:latin typeface="宋体" pitchFamily="2" charset="-122"/>
                </a:rPr>
                <a:t>为基址寻址，</a:t>
              </a: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zh-CN" altLang="en-US" sz="1800" b="1" dirty="0">
                  <a:latin typeface="宋体" pitchFamily="2" charset="-122"/>
                </a:rPr>
                <a:t>为变址寻址</a:t>
              </a:r>
            </a:p>
          </p:txBody>
        </p:sp>
      </p:grpSp>
      <p:sp>
        <p:nvSpPr>
          <p:cNvPr id="170008" name="Text Box 24"/>
          <p:cNvSpPr txBox="1">
            <a:spLocks noChangeArrowheads="1"/>
          </p:cNvSpPr>
          <p:nvPr/>
        </p:nvSpPr>
        <p:spPr bwMode="auto">
          <a:xfrm>
            <a:off x="5868144" y="2852936"/>
            <a:ext cx="216024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 smtClean="0">
                <a:latin typeface="宋体" pitchFamily="2" charset="-122"/>
              </a:rPr>
              <a:t>[OPD]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28H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09" name="Text Box 25"/>
          <p:cNvSpPr txBox="1">
            <a:spLocks noChangeArrowheads="1"/>
          </p:cNvSpPr>
          <p:nvPr/>
        </p:nvSpPr>
        <p:spPr bwMode="auto">
          <a:xfrm>
            <a:off x="179388" y="3725842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8000H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宋体" pitchFamily="2" charset="-122"/>
              </a:rPr>
              <a:t>44H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8044H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0" name="Text Box 26"/>
          <p:cNvSpPr txBox="1">
            <a:spLocks noChangeArrowheads="1"/>
          </p:cNvSpPr>
          <p:nvPr/>
        </p:nvSpPr>
        <p:spPr bwMode="auto">
          <a:xfrm>
            <a:off x="179388" y="4583098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RI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0007H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 smtClean="0">
                <a:latin typeface="宋体" pitchFamily="2" charset="-122"/>
              </a:rPr>
              <a:t>90H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0097H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70011" name="Text Box 27"/>
          <p:cNvSpPr txBox="1">
            <a:spLocks noChangeArrowheads="1"/>
          </p:cNvSpPr>
          <p:nvPr/>
        </p:nvSpPr>
        <p:spPr bwMode="auto">
          <a:xfrm>
            <a:off x="179388" y="5436051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[</a:t>
            </a:r>
            <a:r>
              <a:rPr lang="en-US" altLang="zh-CN" dirty="0" err="1" smtClean="0">
                <a:latin typeface="+mn-lt"/>
              </a:rPr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 smtClean="0">
                <a:latin typeface="宋体" pitchFamily="2" charset="-122"/>
              </a:rPr>
              <a:t>补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92H</a:t>
            </a:r>
            <a:r>
              <a:rPr lang="zh-CN" altLang="en-US" b="1" dirty="0">
                <a:latin typeface="宋体" pitchFamily="2" charset="-122"/>
              </a:rPr>
              <a:t>，位扩展后的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 smtClean="0"/>
              <a:t>disp</a:t>
            </a:r>
            <a:r>
              <a:rPr lang="en-US" altLang="zh-CN" b="1" dirty="0" smtClean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FF92H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</a:t>
            </a:r>
            <a:r>
              <a:rPr lang="zh-CN" altLang="en-US" b="1" dirty="0" smtClean="0">
                <a:latin typeface="宋体" pitchFamily="2" charset="-122"/>
              </a:rPr>
              <a:t>转移目标的</a:t>
            </a:r>
            <a:r>
              <a:rPr lang="en-US" altLang="zh-CN" b="1" dirty="0" smtClean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dirty="0" err="1" smtClean="0"/>
              <a:t>disp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dirty="0" smtClean="0">
                <a:latin typeface="宋体" pitchFamily="2" charset="-122"/>
              </a:rPr>
              <a:t>1234H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2)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FF92H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11C8H</a:t>
            </a:r>
            <a:endParaRPr lang="zh-CN" altLang="en-US" sz="2000" b="1" dirty="0">
              <a:latin typeface="宋体" pitchFamily="2" charset="-122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70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5" grpId="0"/>
      <p:bldP spid="169996" grpId="0"/>
      <p:bldP spid="169997" grpId="0"/>
      <p:bldP spid="169998" grpId="0"/>
      <p:bldP spid="170008" grpId="0"/>
      <p:bldP spid="170009" grpId="0"/>
      <p:bldP spid="170010" grpId="0"/>
      <p:bldP spid="1700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79388" y="62068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 smtClean="0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指令系统的功能与格式：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en-US" altLang="zh-CN" b="1" dirty="0" smtClean="0">
                <a:latin typeface="宋体" pitchFamily="2" charset="-122"/>
              </a:rPr>
              <a:t>OPD</a:t>
            </a:r>
            <a:r>
              <a:rPr lang="zh-CN" altLang="en-US" b="1" dirty="0" smtClean="0">
                <a:latin typeface="宋体" pitchFamily="2" charset="-122"/>
              </a:rPr>
              <a:t>仅定点数一种类型，寄存器为通用寄存器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80355" y="1714487"/>
            <a:ext cx="8856712" cy="4018769"/>
            <a:chOff x="180355" y="1714487"/>
            <a:chExt cx="8856712" cy="4018769"/>
          </a:xfrm>
        </p:grpSpPr>
        <p:sp>
          <p:nvSpPr>
            <p:cNvPr id="6" name="Text Box 135"/>
            <p:cNvSpPr txBox="1">
              <a:spLocks noChangeArrowheads="1"/>
            </p:cNvSpPr>
            <p:nvPr/>
          </p:nvSpPr>
          <p:spPr bwMode="auto">
            <a:xfrm>
              <a:off x="5147692" y="1716076"/>
              <a:ext cx="3889375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  <a:r>
                <a:rPr lang="zh-CN" altLang="en-US" sz="1800" b="1" dirty="0" smtClean="0">
                  <a:solidFill>
                    <a:schemeClr val="accent2"/>
                  </a:solidFill>
                  <a:latin typeface="宋体" pitchFamily="2" charset="-122"/>
                </a:rPr>
                <a:t>寻址方式     指令寻址方式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</a:t>
              </a:r>
              <a:r>
                <a:rPr lang="zh-CN" altLang="en-US" sz="1800" b="1" dirty="0" smtClean="0">
                  <a:latin typeface="宋体" pitchFamily="2" charset="-122"/>
                </a:rPr>
                <a:t>间接、寄存器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寄存器、寄存器</a:t>
              </a:r>
              <a:r>
                <a:rPr lang="zh-CN" altLang="en-US" sz="1800" b="1" dirty="0">
                  <a:latin typeface="宋体" pitchFamily="2" charset="-122"/>
                </a:rPr>
                <a:t>间接 </a:t>
              </a:r>
              <a:r>
                <a:rPr lang="zh-CN" altLang="en-US" sz="1800" b="1" dirty="0" smtClean="0">
                  <a:latin typeface="宋体" pitchFamily="2" charset="-122"/>
                </a:rPr>
                <a:t>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</a:t>
              </a:r>
              <a:r>
                <a:rPr lang="zh-CN" altLang="en-US" sz="1800" b="1" dirty="0" smtClean="0">
                  <a:latin typeface="宋体" pitchFamily="2" charset="-122"/>
                </a:rPr>
                <a:t>寄存器     隐含</a:t>
              </a:r>
              <a:r>
                <a:rPr lang="en-US" altLang="zh-CN" sz="1800" b="1" dirty="0">
                  <a:latin typeface="宋体" pitchFamily="2" charset="-122"/>
                </a:rPr>
                <a:t>EA=(PC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 </a:t>
              </a:r>
              <a:r>
                <a:rPr lang="zh-CN" altLang="en-US" sz="1800" b="1" dirty="0" smtClean="0">
                  <a:latin typeface="宋体" pitchFamily="2" charset="-122"/>
                </a:rPr>
                <a:t>直接</a:t>
              </a:r>
              <a:r>
                <a:rPr lang="en-US" altLang="zh-CN" sz="1800" b="1" dirty="0" smtClean="0">
                  <a:latin typeface="宋体" pitchFamily="2" charset="-122"/>
                </a:rPr>
                <a:t>EA=ADDR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2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</a:t>
              </a:r>
              <a:r>
                <a:rPr lang="zh-CN" altLang="en-US" sz="1800" b="1" dirty="0" smtClean="0">
                  <a:latin typeface="宋体" pitchFamily="2" charset="-122"/>
                </a:rPr>
                <a:t> 相对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 smtClean="0">
                  <a:latin typeface="宋体" pitchFamily="2" charset="-122"/>
                </a:rPr>
                <a:t>或隐含</a:t>
              </a:r>
              <a:r>
                <a:rPr lang="en-US" altLang="zh-CN" sz="1800" b="1" dirty="0" smtClean="0">
                  <a:latin typeface="宋体" pitchFamily="2" charset="-122"/>
                </a:rPr>
                <a:t>EA</a:t>
              </a:r>
              <a:r>
                <a:rPr lang="en-US" altLang="zh-CN" sz="1800" b="1" dirty="0">
                  <a:latin typeface="宋体" pitchFamily="2" charset="-122"/>
                </a:rPr>
                <a:t>=(PC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8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0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1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2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3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>
                  <a:latin typeface="宋体" pitchFamily="2" charset="-122"/>
                </a:rPr>
                <a:t>4</a:t>
              </a:r>
              <a:r>
                <a:rPr lang="zh-CN" altLang="en-US" sz="1600" b="1">
                  <a:latin typeface="宋体" pitchFamily="2" charset="-122"/>
                </a:rPr>
                <a:t>位  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 </a:t>
              </a:r>
              <a:r>
                <a:rPr lang="zh-CN" altLang="en-US" sz="1600" b="1"/>
                <a:t> </a:t>
              </a:r>
              <a:r>
                <a:rPr lang="en-US" altLang="zh-CN" sz="1600" b="1">
                  <a:latin typeface="宋体" pitchFamily="2" charset="-122"/>
                </a:rPr>
                <a:t>2</a:t>
              </a:r>
              <a:r>
                <a:rPr lang="zh-CN" altLang="en-US" sz="1600" b="1">
                  <a:latin typeface="宋体" pitchFamily="2" charset="-122"/>
                </a:rPr>
                <a:t>位</a:t>
              </a:r>
            </a:p>
          </p:txBody>
        </p:sp>
        <p:sp>
          <p:nvSpPr>
            <p:cNvPr id="14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1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22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24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25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6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8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29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0" name="Text Box 159"/>
            <p:cNvSpPr txBox="1">
              <a:spLocks noChangeArrowheads="1"/>
            </p:cNvSpPr>
            <p:nvPr/>
          </p:nvSpPr>
          <p:spPr bwMode="auto">
            <a:xfrm>
              <a:off x="3636392" y="1714488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指令格式</a:t>
              </a:r>
            </a:p>
          </p:txBody>
        </p:sp>
        <p:sp>
          <p:nvSpPr>
            <p:cNvPr id="31" name="Text Box 160"/>
            <p:cNvSpPr txBox="1">
              <a:spLocks noChangeArrowheads="1"/>
            </p:cNvSpPr>
            <p:nvPr/>
          </p:nvSpPr>
          <p:spPr bwMode="auto">
            <a:xfrm>
              <a:off x="180355" y="1714487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solidFill>
                    <a:srgbClr val="990099"/>
                  </a:solidFill>
                  <a:latin typeface="宋体" pitchFamily="2" charset="-122"/>
                </a:rPr>
                <a:t>RD</a:t>
              </a:r>
              <a:r>
                <a:rPr lang="en-US" altLang="zh-CN" sz="1800" b="1" dirty="0" err="1" smtClean="0">
                  <a:solidFill>
                    <a:srgbClr val="990099"/>
                  </a:solidFill>
                  <a:latin typeface="宋体" pitchFamily="2" charset="-122"/>
                </a:rPr>
                <a:t>←Imme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</a:t>
              </a:r>
              <a:r>
                <a:rPr lang="en-US" altLang="zh-CN" sz="1800" b="1" dirty="0" smtClean="0">
                  <a:latin typeface="宋体" pitchFamily="2" charset="-122"/>
                </a:rPr>
                <a:t>←M</a:t>
              </a:r>
              <a:r>
                <a:rPr lang="en-US" altLang="zh-CN" sz="1800" b="1" spc="-200" dirty="0" smtClean="0">
                  <a:latin typeface="宋体" pitchFamily="2" charset="-122"/>
                </a:rPr>
                <a:t>[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spc="-300" dirty="0" smtClean="0">
                  <a:latin typeface="宋体" pitchFamily="2" charset="-122"/>
                </a:rPr>
                <a:t>(</a:t>
              </a:r>
              <a:r>
                <a:rPr lang="en-US" altLang="zh-CN" sz="1800" b="1" dirty="0" smtClean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 smtClean="0">
                  <a:latin typeface="宋体" pitchFamily="2" charset="-122"/>
                </a:rPr>
                <a:t>]</a:t>
              </a:r>
              <a:r>
                <a:rPr lang="en-US" altLang="zh-CN" sz="1800" b="1" dirty="0">
                  <a:latin typeface="宋体" pitchFamily="2" charset="-122"/>
                </a:rPr>
                <a:t>←(</a:t>
              </a:r>
              <a:r>
                <a:rPr lang="en-US" altLang="zh-CN" sz="1800" b="1" dirty="0" smtClean="0">
                  <a:latin typeface="宋体" pitchFamily="2" charset="-122"/>
                </a:rPr>
                <a:t>RD)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RS)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 smtClean="0">
                  <a:latin typeface="宋体" pitchFamily="2" charset="-122"/>
                </a:rPr>
                <a:t>   RD</a:t>
              </a:r>
              <a:r>
                <a:rPr lang="en-US" altLang="zh-CN" sz="1800" b="1" dirty="0">
                  <a:latin typeface="宋体" pitchFamily="2" charset="-122"/>
                </a:rPr>
                <a:t>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M</a:t>
              </a:r>
              <a:r>
                <a:rPr lang="en-US" altLang="zh-CN" sz="1800" b="1" spc="-300" dirty="0" smtClean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减法</a:t>
              </a:r>
              <a:r>
                <a:rPr lang="en-US" altLang="zh-CN" sz="1800" b="1" dirty="0" smtClean="0">
                  <a:latin typeface="宋体" pitchFamily="2" charset="-122"/>
                </a:rPr>
                <a:t>(SUB</a:t>
              </a:r>
              <a:r>
                <a:rPr lang="en-US" altLang="zh-CN" sz="1800" b="1" dirty="0">
                  <a:latin typeface="宋体" pitchFamily="2" charset="-122"/>
                </a:rPr>
                <a:t>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自</a:t>
              </a:r>
              <a:r>
                <a:rPr lang="zh-CN" altLang="en-US" sz="1800" b="1" dirty="0">
                  <a:latin typeface="宋体" pitchFamily="2" charset="-122"/>
                </a:rPr>
                <a:t>增</a:t>
              </a:r>
              <a:r>
                <a:rPr lang="en-US" altLang="zh-CN" sz="1800" b="1" dirty="0">
                  <a:latin typeface="宋体" pitchFamily="2" charset="-122"/>
                </a:rPr>
                <a:t>(INC):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</a:t>
              </a:r>
              <a:r>
                <a:rPr lang="en-US" altLang="zh-CN" sz="1800" b="1" dirty="0" smtClean="0">
                  <a:latin typeface="宋体" pitchFamily="2" charset="-122"/>
                </a:rPr>
                <a:t>)</a:t>
              </a:r>
              <a:r>
                <a:rPr lang="zh-CN" altLang="en-US" sz="1800" b="1" dirty="0" smtClean="0">
                  <a:latin typeface="宋体" pitchFamily="2" charset="-122"/>
                </a:rPr>
                <a:t>－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 smtClean="0">
                  <a:solidFill>
                    <a:srgbClr val="990099"/>
                  </a:solidFill>
                  <a:latin typeface="宋体" pitchFamily="2" charset="-122"/>
                </a:rPr>
                <a:t>分支</a:t>
              </a:r>
              <a:r>
                <a:rPr lang="en-US" altLang="zh-CN" sz="1800" b="1" dirty="0" smtClean="0">
                  <a:solidFill>
                    <a:srgbClr val="990099"/>
                  </a:solidFill>
                  <a:latin typeface="宋体" pitchFamily="2" charset="-122"/>
                </a:rPr>
                <a:t>(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JNZ): </a:t>
              </a:r>
              <a:endParaRPr lang="en-US" altLang="zh-CN" sz="1800" b="1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   ZF</a:t>
              </a:r>
              <a:r>
                <a:rPr lang="zh-CN" altLang="en-US" sz="1800" b="1" dirty="0" smtClean="0">
                  <a:latin typeface="宋体" pitchFamily="2" charset="-122"/>
                </a:rPr>
                <a:t>＝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zh-CN" altLang="en-US" sz="1800" b="1" dirty="0" smtClean="0">
                  <a:latin typeface="宋体" pitchFamily="2" charset="-122"/>
                </a:rPr>
                <a:t>时</a:t>
              </a:r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err="1" smtClean="0">
                  <a:latin typeface="宋体" pitchFamily="2" charset="-122"/>
                </a:rPr>
                <a:t>Addr</a:t>
              </a:r>
              <a:endParaRPr lang="zh-CN" altLang="en-US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</a:t>
              </a:r>
              <a:r>
                <a:rPr lang="zh-CN" altLang="en-US" sz="1800" b="1" dirty="0" smtClean="0">
                  <a:latin typeface="宋体" pitchFamily="2" charset="-122"/>
                </a:rPr>
                <a:t> 或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33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4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3420492" y="400605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6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0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7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8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39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40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1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 smtClean="0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b="1" dirty="0" smtClean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3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44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5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6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7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48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smtClean="0">
                  <a:latin typeface="宋体" pitchFamily="2" charset="-122"/>
                </a:rPr>
                <a:t>RS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3419872" y="3718620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85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613537"/>
            <a:ext cx="8785225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0000CC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lang="zh-CN" altLang="en-US" sz="2200" b="1" dirty="0" smtClean="0">
                <a:latin typeface="宋体" pitchFamily="2" charset="-122"/>
              </a:rPr>
              <a:t>某计算机采用</a:t>
            </a:r>
            <a:r>
              <a:rPr lang="en-US" altLang="zh-CN" sz="2200" b="1" dirty="0" err="1" smtClean="0">
                <a:latin typeface="宋体" pitchFamily="2" charset="-122"/>
              </a:rPr>
              <a:t>Demo_IS</a:t>
            </a:r>
            <a:r>
              <a:rPr lang="zh-CN" altLang="en-US" sz="2200" b="1" dirty="0" smtClean="0">
                <a:latin typeface="宋体" pitchFamily="2" charset="-122"/>
              </a:rPr>
              <a:t>指令系统，有</a:t>
            </a:r>
            <a:r>
              <a:rPr lang="zh-CN" altLang="en-US" sz="2200" b="1" dirty="0">
                <a:latin typeface="宋体" pitchFamily="2" charset="-122"/>
              </a:rPr>
              <a:t>符号</a:t>
            </a:r>
            <a:r>
              <a:rPr lang="zh-CN" altLang="en-US" sz="2200" b="1" dirty="0" smtClean="0">
                <a:latin typeface="宋体" pitchFamily="2" charset="-122"/>
              </a:rPr>
              <a:t>定点数用</a:t>
            </a:r>
            <a:r>
              <a:rPr lang="zh-CN" altLang="en-US" sz="2200" b="1" dirty="0" smtClean="0">
                <a:solidFill>
                  <a:srgbClr val="FF0000"/>
                </a:solidFill>
                <a:latin typeface="宋体" pitchFamily="2" charset="-122"/>
              </a:rPr>
              <a:t>补码表示</a:t>
            </a:r>
            <a:r>
              <a:rPr lang="zh-CN" altLang="en-US" sz="2200" b="1" dirty="0" smtClean="0">
                <a:latin typeface="宋体" pitchFamily="2" charset="-122"/>
              </a:rPr>
              <a:t>，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取</a:t>
            </a:r>
            <a:r>
              <a:rPr lang="zh-CN" altLang="en-US" sz="2200" b="1" dirty="0">
                <a:latin typeface="宋体" pitchFamily="2" charset="-122"/>
              </a:rPr>
              <a:t>指令</a:t>
            </a:r>
            <a:r>
              <a:rPr lang="zh-CN" altLang="en-US" sz="2200" b="1" dirty="0" smtClean="0">
                <a:latin typeface="宋体" pitchFamily="2" charset="-122"/>
              </a:rPr>
              <a:t>时自动</a:t>
            </a:r>
            <a:r>
              <a:rPr lang="zh-CN" altLang="en-US" sz="2200" b="1" dirty="0">
                <a:latin typeface="宋体" pitchFamily="2" charset="-122"/>
              </a:rPr>
              <a:t>完成</a:t>
            </a:r>
            <a:r>
              <a:rPr lang="en-US" altLang="zh-CN" sz="2200" b="1" dirty="0">
                <a:latin typeface="宋体" pitchFamily="2" charset="-122"/>
              </a:rPr>
              <a:t>PC←(PC</a:t>
            </a:r>
            <a:r>
              <a:rPr lang="en-US" altLang="zh-CN" sz="2200" b="1" dirty="0" smtClean="0">
                <a:latin typeface="宋体" pitchFamily="2" charset="-122"/>
              </a:rPr>
              <a:t>)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zh-CN" altLang="en-US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sz="2200" b="1" dirty="0" smtClean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200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sz="2200" b="1" dirty="0" smtClean="0">
                <a:latin typeface="宋体" pitchFamily="2" charset="-122"/>
              </a:rPr>
              <a:t>。⑴说明指令字</a:t>
            </a:r>
            <a:r>
              <a:rPr lang="en-US" altLang="zh-CN" sz="2200" b="1" dirty="0" smtClean="0">
                <a:latin typeface="宋体" pitchFamily="2" charset="-122"/>
              </a:rPr>
              <a:t>84H</a:t>
            </a:r>
            <a:r>
              <a:rPr lang="zh-CN" altLang="en-US" sz="2200" b="1" dirty="0" smtClean="0">
                <a:latin typeface="宋体" pitchFamily="2" charset="-122"/>
              </a:rPr>
              <a:t>的功能；⑵写出</a:t>
            </a:r>
            <a:r>
              <a:rPr lang="en-US" altLang="zh-CN" sz="2200" b="1" dirty="0" smtClean="0">
                <a:latin typeface="宋体" pitchFamily="2" charset="-122"/>
              </a:rPr>
              <a:t>y=</a:t>
            </a:r>
            <a:r>
              <a:rPr lang="en-US" altLang="zh-CN" sz="2200" b="1" dirty="0" err="1" smtClean="0">
                <a:latin typeface="宋体" pitchFamily="2" charset="-122"/>
              </a:rPr>
              <a:t>x+y</a:t>
            </a:r>
            <a:r>
              <a:rPr lang="zh-CN" altLang="en-US" sz="2200" b="1" dirty="0" smtClean="0">
                <a:latin typeface="宋体" pitchFamily="2" charset="-122"/>
              </a:rPr>
              <a:t>的指令序列，</a:t>
            </a:r>
            <a:r>
              <a:rPr lang="en-US" altLang="zh-CN" sz="2200" b="1" dirty="0" smtClean="0">
                <a:latin typeface="宋体" pitchFamily="2" charset="-122"/>
              </a:rPr>
              <a:t>x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y</a:t>
            </a:r>
            <a:r>
              <a:rPr lang="zh-CN" altLang="en-US" sz="2200" b="1" dirty="0" smtClean="0">
                <a:latin typeface="宋体" pitchFamily="2" charset="-122"/>
              </a:rPr>
              <a:t>的</a:t>
            </a:r>
            <a:r>
              <a:rPr lang="en-US" altLang="zh-CN" sz="2200" b="1" dirty="0" smtClean="0">
                <a:latin typeface="宋体" pitchFamily="2" charset="-122"/>
              </a:rPr>
              <a:t>MEM</a:t>
            </a:r>
            <a:r>
              <a:rPr lang="zh-CN" altLang="en-US" sz="2200" b="1" dirty="0" smtClean="0">
                <a:latin typeface="宋体" pitchFamily="2" charset="-122"/>
              </a:rPr>
              <a:t>地址分别为</a:t>
            </a:r>
            <a:r>
              <a:rPr lang="en-US" altLang="zh-CN" sz="2200" b="1" dirty="0" smtClean="0">
                <a:latin typeface="宋体" pitchFamily="2" charset="-122"/>
              </a:rPr>
              <a:t>14H</a:t>
            </a:r>
            <a:r>
              <a:rPr lang="zh-CN" altLang="en-US" sz="2200" b="1" dirty="0" smtClean="0">
                <a:latin typeface="宋体" pitchFamily="2" charset="-122"/>
              </a:rPr>
              <a:t>、</a:t>
            </a:r>
            <a:r>
              <a:rPr lang="en-US" altLang="zh-CN" sz="2200" b="1" dirty="0" smtClean="0">
                <a:latin typeface="宋体" pitchFamily="2" charset="-122"/>
              </a:rPr>
              <a:t>15H</a:t>
            </a:r>
            <a:r>
              <a:rPr lang="zh-CN" altLang="en-US" sz="2200" b="1" dirty="0" smtClean="0">
                <a:latin typeface="宋体" pitchFamily="2" charset="-122"/>
              </a:rPr>
              <a:t>；⑶操作码只可放在高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位，最多还可定义多少条指令？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179388" y="231664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</a:rPr>
              <a:t>解：</a:t>
            </a:r>
            <a:r>
              <a:rPr lang="zh-CN" altLang="en-US" sz="2200" b="1" dirty="0" smtClean="0">
                <a:latin typeface="宋体" pitchFamily="2" charset="-122"/>
              </a:rPr>
              <a:t>⑴</a:t>
            </a:r>
            <a:r>
              <a:rPr lang="en-US" altLang="zh-CN" sz="2200" b="1" dirty="0" smtClean="0">
                <a:latin typeface="宋体" pitchFamily="2" charset="-122"/>
              </a:rPr>
              <a:t>84H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solidFill>
                  <a:srgbClr val="FF3399"/>
                </a:solidFill>
                <a:latin typeface="宋体" pitchFamily="2" charset="-122"/>
              </a:rPr>
              <a:t>1000</a:t>
            </a:r>
            <a:r>
              <a:rPr lang="en-US" altLang="zh-CN" sz="2200" b="1" dirty="0" smtClean="0">
                <a:solidFill>
                  <a:srgbClr val="FFC000"/>
                </a:solidFill>
                <a:latin typeface="宋体" pitchFamily="2" charset="-122"/>
              </a:rPr>
              <a:t>01</a:t>
            </a:r>
            <a:r>
              <a:rPr lang="en-US" altLang="zh-CN" sz="2200" b="1" dirty="0" smtClean="0">
                <a:latin typeface="宋体" pitchFamily="2" charset="-122"/>
              </a:rPr>
              <a:t>00B</a:t>
            </a:r>
            <a:r>
              <a:rPr lang="zh-CN" altLang="en-US" sz="2200" b="1" dirty="0" smtClean="0">
                <a:latin typeface="宋体" pitchFamily="2" charset="-122"/>
              </a:rPr>
              <a:t>，指令功能为</a:t>
            </a:r>
            <a:r>
              <a:rPr lang="en-US" altLang="zh-CN" sz="2200" b="1" dirty="0" smtClean="0">
                <a:latin typeface="宋体" pitchFamily="2" charset="-122"/>
              </a:rPr>
              <a:t>R1←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dirty="0" smtClean="0">
                <a:latin typeface="宋体" pitchFamily="2" charset="-122"/>
              </a:rPr>
              <a:t>R1)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1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179512" y="2748697"/>
            <a:ext cx="8785225" cy="171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⑵指令序列为</a:t>
            </a:r>
            <a:r>
              <a:rPr lang="zh-CN" altLang="en-US" sz="2200" b="1" spc="200" dirty="0" smtClean="0">
                <a:latin typeface="宋体" pitchFamily="2" charset="-122"/>
              </a:rPr>
              <a:t>：</a:t>
            </a:r>
            <a:r>
              <a:rPr lang="en-US" altLang="zh-CN" sz="2000" b="1" dirty="0" smtClean="0">
                <a:latin typeface="宋体" pitchFamily="2" charset="-122"/>
              </a:rPr>
              <a:t>00000000 00010100  // R0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14H           ;&amp;x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00100100           // R1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M[(R0)]        </a:t>
            </a:r>
          </a:p>
          <a:p>
            <a:r>
              <a:rPr lang="en-US" altLang="zh-CN" sz="2000" b="1" dirty="0">
                <a:latin typeface="宋体" pitchFamily="2" charset="-122"/>
              </a:rPr>
              <a:t> </a:t>
            </a:r>
            <a:r>
              <a:rPr lang="en-US" altLang="zh-CN" sz="2000" b="1" dirty="0" smtClean="0">
                <a:latin typeface="宋体" pitchFamily="2" charset="-122"/>
              </a:rPr>
              <a:t>                   10000000           // R0←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R0)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1       ;&amp;y</a:t>
            </a:r>
            <a:endParaRPr lang="en-US" altLang="zh-CN" sz="2000" b="1" dirty="0">
              <a:latin typeface="宋体" pitchFamily="2" charset="-122"/>
            </a:endParaRPr>
          </a:p>
          <a:p>
            <a:r>
              <a:rPr lang="en-US" altLang="zh-CN" sz="2000" b="1" dirty="0" smtClean="0">
                <a:latin typeface="宋体" pitchFamily="2" charset="-122"/>
              </a:rPr>
              <a:t>                    01010100           // R1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 smtClean="0">
                <a:latin typeface="宋体" pitchFamily="2" charset="-122"/>
              </a:rPr>
              <a:t>(R1)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en-US" altLang="zh-CN" sz="2000" b="1" dirty="0" smtClean="0">
                <a:latin typeface="宋体" pitchFamily="2" charset="-122"/>
              </a:rPr>
              <a:t>M</a:t>
            </a:r>
            <a:r>
              <a:rPr lang="en-US" altLang="zh-CN" sz="2000" b="1" dirty="0">
                <a:latin typeface="宋体" pitchFamily="2" charset="-122"/>
              </a:rPr>
              <a:t>[(R0)]</a:t>
            </a:r>
          </a:p>
          <a:p>
            <a:r>
              <a:rPr lang="en-US" altLang="zh-CN" sz="2000" b="1" dirty="0" smtClean="0">
                <a:latin typeface="宋体" pitchFamily="2" charset="-122"/>
              </a:rPr>
              <a:t>                    00100100           // M</a:t>
            </a:r>
            <a:r>
              <a:rPr lang="en-US" altLang="zh-CN" sz="2000" b="1" dirty="0">
                <a:latin typeface="宋体" pitchFamily="2" charset="-122"/>
              </a:rPr>
              <a:t>[(R0</a:t>
            </a:r>
            <a:r>
              <a:rPr lang="en-US" altLang="zh-CN" sz="2000" b="1" dirty="0" smtClean="0">
                <a:latin typeface="宋体" pitchFamily="2" charset="-122"/>
              </a:rPr>
              <a:t>)]</a:t>
            </a:r>
            <a:r>
              <a:rPr lang="zh-CN" altLang="en-US" sz="2000" b="1" dirty="0" smtClean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en-US" altLang="zh-CN" sz="2000" b="1" dirty="0" smtClean="0">
                <a:latin typeface="宋体" pitchFamily="2" charset="-122"/>
              </a:rPr>
              <a:t>R1)      </a:t>
            </a:r>
            <a:endParaRPr lang="zh-CN" altLang="en-US" sz="2000" b="1" dirty="0" smtClean="0">
              <a:latin typeface="宋体" pitchFamily="2" charset="-122"/>
            </a:endParaRPr>
          </a:p>
        </p:txBody>
      </p:sp>
      <p:sp>
        <p:nvSpPr>
          <p:cNvPr id="6" name="Text Box 141"/>
          <p:cNvSpPr txBox="1">
            <a:spLocks noChangeArrowheads="1"/>
          </p:cNvSpPr>
          <p:nvPr/>
        </p:nvSpPr>
        <p:spPr bwMode="auto">
          <a:xfrm>
            <a:off x="179512" y="4404881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 smtClean="0">
                <a:latin typeface="宋体" pitchFamily="2" charset="-122"/>
              </a:rPr>
              <a:t>⑶已定义指令占用了高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位的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r>
              <a:rPr lang="zh-CN" altLang="en-US" sz="2200" b="1" dirty="0" smtClean="0">
                <a:latin typeface="宋体" pitchFamily="2" charset="-122"/>
              </a:rPr>
              <a:t>个编码，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宋体" pitchFamily="2" charset="-122"/>
              </a:rPr>
              <a:t>      操作码</a:t>
            </a:r>
            <a:r>
              <a:rPr lang="zh-CN" altLang="en-US" sz="2200" b="1" dirty="0">
                <a:latin typeface="宋体" pitchFamily="2" charset="-122"/>
              </a:rPr>
              <a:t>只可放</a:t>
            </a:r>
            <a:r>
              <a:rPr lang="zh-CN" altLang="en-US" sz="2200" b="1" dirty="0" smtClean="0">
                <a:latin typeface="宋体" pitchFamily="2" charset="-122"/>
              </a:rPr>
              <a:t>在高</a:t>
            </a:r>
            <a:r>
              <a:rPr lang="en-US" altLang="zh-CN" sz="2200" b="1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位时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zh-CN" altLang="en-US" sz="2200" b="1" u="sng" dirty="0" smtClean="0">
                <a:latin typeface="宋体" pitchFamily="2" charset="-122"/>
              </a:rPr>
              <a:t>最多</a:t>
            </a:r>
            <a:r>
              <a:rPr lang="zh-CN" altLang="en-US" sz="2200" b="1" dirty="0" smtClean="0">
                <a:latin typeface="宋体" pitchFamily="2" charset="-122"/>
              </a:rPr>
              <a:t>还可定义的指令数为：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2</a:t>
            </a:r>
            <a:r>
              <a:rPr lang="en-US" altLang="zh-CN" sz="2200" b="1" baseline="30000" dirty="0" smtClean="0">
                <a:latin typeface="宋体" pitchFamily="2" charset="-122"/>
              </a:rPr>
              <a:t>4</a:t>
            </a:r>
            <a:r>
              <a:rPr lang="zh-CN" altLang="en-US" sz="2200" b="1" dirty="0" smtClean="0">
                <a:latin typeface="宋体" pitchFamily="2" charset="-122"/>
              </a:rPr>
              <a:t>－</a:t>
            </a:r>
            <a:r>
              <a:rPr lang="en-US" altLang="zh-CN" sz="2200" b="1" dirty="0" smtClean="0">
                <a:latin typeface="宋体" pitchFamily="2" charset="-122"/>
              </a:rPr>
              <a:t>10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6</a:t>
            </a:r>
            <a:r>
              <a:rPr lang="zh-CN" altLang="en-US" sz="2200" b="1" dirty="0" smtClean="0">
                <a:latin typeface="宋体" pitchFamily="2" charset="-122"/>
              </a:rPr>
              <a:t>条；       </a:t>
            </a:r>
            <a:r>
              <a:rPr lang="zh-CN" altLang="en-US" sz="2200" dirty="0" smtClean="0">
                <a:solidFill>
                  <a:srgbClr val="990099"/>
                </a:solidFill>
                <a:latin typeface="宋体" pitchFamily="2" charset="-122"/>
              </a:rPr>
              <a:t>└←</a:t>
            </a:r>
            <a:r>
              <a:rPr lang="zh-CN" altLang="en-US" sz="2000" b="1" dirty="0" smtClean="0">
                <a:latin typeface="宋体" pitchFamily="2" charset="-122"/>
              </a:rPr>
              <a:t>每</a:t>
            </a:r>
            <a:r>
              <a:rPr lang="zh-CN" altLang="en-US" sz="2000" b="1" dirty="0">
                <a:latin typeface="宋体" pitchFamily="2" charset="-122"/>
              </a:rPr>
              <a:t>条指令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占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个操作码</a:t>
            </a:r>
            <a:endParaRPr lang="zh-CN" altLang="en-US" sz="2200" b="1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62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512" y="3645024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132"/>
          <p:cNvSpPr txBox="1">
            <a:spLocks noChangeArrowheads="1"/>
          </p:cNvSpPr>
          <p:nvPr/>
        </p:nvSpPr>
        <p:spPr bwMode="auto">
          <a:xfrm>
            <a:off x="179388" y="1844824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3" name="Text Box 76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latin typeface="+mn-lt"/>
              </a:rPr>
              <a:t>第</a:t>
            </a:r>
            <a:r>
              <a:rPr lang="en-US" altLang="zh-CN" sz="3200" b="1" dirty="0" smtClean="0">
                <a:latin typeface="+mn-lt"/>
              </a:rPr>
              <a:t>6</a:t>
            </a:r>
            <a:r>
              <a:rPr lang="zh-CN" altLang="en-US" sz="3200" b="1" dirty="0" smtClean="0">
                <a:latin typeface="+mn-lt"/>
              </a:rPr>
              <a:t>章 </a:t>
            </a:r>
            <a:r>
              <a:rPr lang="zh-CN" altLang="en-US" sz="3200" b="1" dirty="0">
                <a:latin typeface="+mn-lt"/>
              </a:rPr>
              <a:t>中央处理器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93871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en-US" altLang="zh-CN" sz="2200" b="1" dirty="0" smtClean="0">
                <a:latin typeface="宋体" pitchFamily="2" charset="-122"/>
              </a:rPr>
              <a:t>CPU</a:t>
            </a:r>
            <a:r>
              <a:rPr lang="zh-CN" altLang="en-US" sz="2200" b="1" dirty="0" smtClean="0">
                <a:latin typeface="宋体" pitchFamily="2" charset="-122"/>
              </a:rPr>
              <a:t>组成与工作流程，数据通路组织，控制单元组成，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 smtClean="0">
                <a:latin typeface="宋体" pitchFamily="2" charset="-122"/>
              </a:rPr>
              <a:t>           </a:t>
            </a:r>
            <a:r>
              <a:rPr lang="zh-CN" altLang="en-US" sz="2200" b="1" dirty="0" smtClean="0">
                <a:latin typeface="宋体" pitchFamily="2" charset="-122"/>
              </a:rPr>
              <a:t>异常及中断处理，指令流水线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1772816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组成与工作流程    </a:t>
            </a:r>
            <a:r>
              <a:rPr lang="zh-CN" altLang="en-US" sz="2000" b="1" dirty="0" smtClean="0">
                <a:latin typeface="+mn-ea"/>
                <a:ea typeface="+mn-ea"/>
              </a:rPr>
              <a:t>☆深入理解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CPU</a:t>
            </a:r>
            <a:r>
              <a:rPr lang="zh-CN" altLang="en-US" b="1" dirty="0" smtClean="0">
                <a:latin typeface="宋体" pitchFamily="2" charset="-122"/>
              </a:rPr>
              <a:t>的功能、组成、工作流程，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指令的执行过程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*</a:t>
            </a:r>
            <a:r>
              <a:rPr lang="zh-CN" altLang="en-US" sz="2000" b="1" dirty="0" smtClean="0">
                <a:latin typeface="宋体" pitchFamily="2" charset="-122"/>
              </a:rPr>
              <a:t>步骤及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操作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基础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需求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冯氏模型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结构及工作过程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，指令系统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3140968"/>
            <a:ext cx="8812212" cy="240065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二、数据通路的组织       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数据通路的组成         </a:t>
            </a:r>
            <a:r>
              <a:rPr lang="zh-CN" altLang="en-US" sz="2000" b="1" dirty="0" smtClean="0">
                <a:latin typeface="宋体" pitchFamily="2" charset="-122"/>
              </a:rPr>
              <a:t>☆深入理解、熟练运用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79512" y="4069521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通路部件、通路结构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总线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dirty="0" err="1" smtClean="0">
                <a:latin typeface="+mn-lt"/>
              </a:rPr>
              <a:t>μ</a:t>
            </a:r>
            <a:r>
              <a:rPr lang="en-US" altLang="zh-CN" b="1" dirty="0" err="1" smtClean="0">
                <a:latin typeface="宋体" pitchFamily="2" charset="-122"/>
              </a:rPr>
              <a:t>OP</a:t>
            </a:r>
            <a:r>
              <a:rPr lang="zh-CN" altLang="en-US" b="1" dirty="0" smtClean="0">
                <a:latin typeface="宋体" pitchFamily="2" charset="-122"/>
              </a:rPr>
              <a:t>及其控制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err="1" smtClean="0"/>
              <a:t>μ</a:t>
            </a:r>
            <a:r>
              <a:rPr lang="en-US" altLang="zh-CN" b="1" dirty="0" err="1" smtClean="0">
                <a:latin typeface="宋体" pitchFamily="2" charset="-122"/>
              </a:rPr>
              <a:t>OPCmd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指令执行过程的组织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各</a:t>
            </a:r>
            <a:r>
              <a:rPr lang="en-US" altLang="zh-CN" sz="2000" dirty="0" err="1">
                <a:solidFill>
                  <a:srgbClr val="990099"/>
                </a:solidFill>
              </a:rPr>
              <a:t>μ</a:t>
            </a:r>
            <a:r>
              <a:rPr lang="en-US" altLang="zh-CN" sz="2000" b="1" dirty="0" err="1">
                <a:solidFill>
                  <a:srgbClr val="990099"/>
                </a:solidFill>
                <a:latin typeface="宋体" pitchFamily="2" charset="-122"/>
              </a:rPr>
              <a:t>OPCmd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序列</a:t>
            </a:r>
            <a:r>
              <a:rPr lang="zh-CN" altLang="en-US" sz="2000" b="1" dirty="0" smtClean="0">
                <a:latin typeface="宋体" pitchFamily="2" charset="-122"/>
              </a:rPr>
              <a:t>→</a:t>
            </a:r>
            <a:r>
              <a:rPr lang="en-US" altLang="zh-CN" sz="2000" b="1" dirty="0" smtClean="0">
                <a:latin typeface="宋体" pitchFamily="2" charset="-122"/>
              </a:rPr>
              <a:t>CPU</a:t>
            </a:r>
            <a:r>
              <a:rPr lang="zh-CN" altLang="en-US" sz="2000" b="1" dirty="0" smtClean="0">
                <a:latin typeface="宋体" pitchFamily="2" charset="-122"/>
              </a:rPr>
              <a:t>控制需求</a:t>
            </a:r>
            <a:r>
              <a:rPr lang="en-US" altLang="zh-CN" sz="2000" b="1" dirty="0" smtClean="0">
                <a:latin typeface="宋体" pitchFamily="2" charset="-122"/>
              </a:rPr>
              <a:t>[</a:t>
            </a:r>
            <a:r>
              <a:rPr lang="zh-CN" altLang="en-US" sz="2000" b="1" dirty="0" smtClean="0">
                <a:latin typeface="宋体" pitchFamily="2" charset="-122"/>
              </a:rPr>
              <a:t>状态转换图</a:t>
            </a:r>
            <a:r>
              <a:rPr lang="en-US" altLang="zh-CN" sz="2000" b="1" dirty="0" smtClean="0">
                <a:latin typeface="宋体" pitchFamily="2" charset="-122"/>
              </a:rPr>
              <a:t>])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〖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〗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教材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P180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例起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5.1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及例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5.2</a:t>
            </a:r>
            <a:r>
              <a:rPr lang="zh-CN" altLang="en-US" b="1" dirty="0" smtClean="0">
                <a:latin typeface="宋体" pitchFamily="2" charset="-122"/>
              </a:rPr>
              <a:t>，注意寻址方式的实现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9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" grpId="0"/>
      <p:bldP spid="6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405036"/>
              </p:ext>
            </p:extLst>
          </p:nvPr>
        </p:nvGraphicFramePr>
        <p:xfrm>
          <a:off x="1044476" y="1428297"/>
          <a:ext cx="6911900" cy="3080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r:id="rId3" imgW="4122765" imgH="1843203" progId="Visio.Drawing.11">
                  <p:embed/>
                </p:oleObj>
              </mc:Choice>
              <mc:Fallback>
                <p:oleObj r:id="rId3" imgW="4122765" imgH="184320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476" y="1428297"/>
                        <a:ext cx="6911900" cy="30808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3528" y="4725144"/>
            <a:ext cx="8136904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数据通路的设计         </a:t>
            </a:r>
            <a:r>
              <a:rPr lang="zh-CN" altLang="en-US" sz="2000" b="1" dirty="0">
                <a:latin typeface="宋体" pitchFamily="2" charset="-122"/>
              </a:rPr>
              <a:t>△了解设计</a:t>
            </a:r>
            <a:r>
              <a:rPr lang="zh-CN" altLang="en-US" sz="2000" b="1" dirty="0" smtClean="0">
                <a:latin typeface="宋体" pitchFamily="2" charset="-122"/>
              </a:rPr>
              <a:t>流程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指令周期</a:t>
            </a:r>
            <a:r>
              <a:rPr lang="zh-CN" altLang="en-US" b="1" dirty="0">
                <a:latin typeface="宋体" pitchFamily="2" charset="-122"/>
              </a:rPr>
              <a:t>类型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数据宽度</a:t>
            </a:r>
            <a:r>
              <a:rPr lang="zh-CN" altLang="en-US" b="1" dirty="0" smtClean="0">
                <a:latin typeface="宋体" pitchFamily="2" charset="-122"/>
              </a:rPr>
              <a:t>、设计</a:t>
            </a:r>
            <a:r>
              <a:rPr lang="zh-CN" altLang="en-US" b="1" dirty="0">
                <a:latin typeface="宋体" pitchFamily="2" charset="-122"/>
              </a:rPr>
              <a:t>方法，单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多周期</a:t>
            </a:r>
            <a:r>
              <a:rPr lang="en-US" altLang="zh-CN" b="1" dirty="0">
                <a:latin typeface="宋体" pitchFamily="2" charset="-122"/>
              </a:rPr>
              <a:t>DP</a:t>
            </a:r>
            <a:r>
              <a:rPr lang="zh-CN" altLang="en-US" b="1" dirty="0">
                <a:latin typeface="宋体" pitchFamily="2" charset="-122"/>
              </a:rPr>
              <a:t>的设计示例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552" y="692696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数据通路的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组成实例：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2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6DD8-8223-495E-BB24-1835C3AAC9EE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838200" y="287338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latin typeface="+mn-lt"/>
              </a:rPr>
              <a:t>第</a:t>
            </a:r>
            <a:r>
              <a:rPr lang="en-US" altLang="zh-CN" sz="3200" b="1" dirty="0" smtClean="0">
                <a:latin typeface="+mn-lt"/>
              </a:rPr>
              <a:t>2</a:t>
            </a:r>
            <a:r>
              <a:rPr lang="zh-CN" altLang="en-US" sz="3200" b="1" dirty="0" smtClean="0">
                <a:latin typeface="+mn-lt"/>
              </a:rPr>
              <a:t>章 </a:t>
            </a:r>
            <a:r>
              <a:rPr lang="zh-CN" altLang="en-US" sz="3200" b="1" dirty="0">
                <a:latin typeface="+mn-lt"/>
              </a:rPr>
              <a:t>计算机系统</a:t>
            </a:r>
            <a:r>
              <a:rPr lang="zh-CN" altLang="en-US" sz="3200" b="1" dirty="0" smtClean="0">
                <a:latin typeface="+mn-lt"/>
              </a:rPr>
              <a:t>概述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79388" y="1325240"/>
            <a:ext cx="8812212" cy="55976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计算机硬件组成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0215" name="Text Box 55"/>
          <p:cNvSpPr txBox="1">
            <a:spLocks noChangeArrowheads="1"/>
          </p:cNvSpPr>
          <p:nvPr/>
        </p:nvSpPr>
        <p:spPr bwMode="auto">
          <a:xfrm>
            <a:off x="179388" y="2103239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冯</a:t>
            </a:r>
            <a:r>
              <a:rPr lang="en-US" altLang="zh-CN" b="1" dirty="0">
                <a:solidFill>
                  <a:srgbClr val="FF3399"/>
                </a:solidFill>
                <a:latin typeface="+mn-lt"/>
              </a:rPr>
              <a:t>·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诺依曼计算机        </a:t>
            </a:r>
            <a:r>
              <a:rPr lang="zh-CN" altLang="en-US" sz="2000" b="1" dirty="0" smtClean="0">
                <a:latin typeface="宋体" pitchFamily="2" charset="-122"/>
              </a:rPr>
              <a:t>☆建立软硬件模型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20216" name="Text Box 56"/>
          <p:cNvSpPr txBox="1">
            <a:spLocks noChangeArrowheads="1"/>
          </p:cNvSpPr>
          <p:nvPr/>
        </p:nvSpPr>
        <p:spPr bwMode="auto">
          <a:xfrm>
            <a:off x="179389" y="2714144"/>
            <a:ext cx="8785224" cy="19389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硬件结构：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运算器</a:t>
            </a:r>
            <a:r>
              <a:rPr lang="zh-CN" altLang="en-US" sz="1600" b="1" dirty="0" smtClean="0">
                <a:latin typeface="宋体" pitchFamily="2" charset="-122"/>
              </a:rPr>
              <a:t>（中心）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zh-CN" altLang="en-US" b="1" dirty="0">
                <a:latin typeface="宋体" pitchFamily="2" charset="-122"/>
              </a:rPr>
              <a:t>存储器、控制器、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设备。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latin typeface="宋体" pitchFamily="2" charset="-122"/>
              </a:rPr>
              <a:t>   存储器</a:t>
            </a:r>
            <a:r>
              <a:rPr lang="zh-CN" altLang="en-US" b="1" dirty="0">
                <a:latin typeface="宋体" pitchFamily="2" charset="-122"/>
              </a:rPr>
              <a:t>结构：</a:t>
            </a:r>
            <a:r>
              <a:rPr lang="zh-CN" altLang="en-US" sz="2000" b="1" dirty="0">
                <a:latin typeface="宋体" pitchFamily="2" charset="-122"/>
              </a:rPr>
              <a:t>由</a:t>
            </a:r>
            <a:r>
              <a:rPr lang="zh-CN" altLang="en-US" sz="2000" b="1" u="sng" dirty="0">
                <a:solidFill>
                  <a:srgbClr val="990099"/>
                </a:solidFill>
                <a:latin typeface="宋体" pitchFamily="2" charset="-122"/>
              </a:rPr>
              <a:t>定长单元</a:t>
            </a:r>
            <a:r>
              <a:rPr lang="zh-CN" altLang="en-US" sz="2000" b="1" dirty="0">
                <a:latin typeface="宋体" pitchFamily="2" charset="-122"/>
              </a:rPr>
              <a:t>构成的</a:t>
            </a:r>
            <a:r>
              <a:rPr lang="zh-CN" altLang="en-US" sz="2000" b="1" u="sng" dirty="0">
                <a:solidFill>
                  <a:srgbClr val="990099"/>
                </a:solidFill>
                <a:latin typeface="宋体" pitchFamily="2" charset="-122"/>
              </a:rPr>
              <a:t>一维</a:t>
            </a:r>
            <a:r>
              <a:rPr lang="zh-CN" altLang="en-US" sz="2000" b="1" dirty="0">
                <a:latin typeface="宋体" pitchFamily="2" charset="-122"/>
              </a:rPr>
              <a:t>空间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线性空间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zh-CN" altLang="en-US" sz="2000" b="1" u="sng" dirty="0">
                <a:solidFill>
                  <a:srgbClr val="990099"/>
                </a:solidFill>
                <a:latin typeface="宋体" pitchFamily="2" charset="-122"/>
              </a:rPr>
              <a:t>按地址</a:t>
            </a:r>
            <a:r>
              <a:rPr lang="zh-CN" altLang="en-US" sz="2000" b="1" dirty="0" smtClean="0">
                <a:latin typeface="宋体" pitchFamily="2" charset="-122"/>
              </a:rPr>
              <a:t>访问。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zh-CN" altLang="en-US" b="1" dirty="0">
                <a:latin typeface="宋体" pitchFamily="2" charset="-122"/>
              </a:rPr>
              <a:t>组成：由指令序列组成，指令有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顺序型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跳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转型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  工作方式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预先存放到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MEM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、自动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/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逐条取指令并执行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619672" y="5013176"/>
            <a:ext cx="6552728" cy="936104"/>
            <a:chOff x="1403648" y="4725144"/>
            <a:chExt cx="6552728" cy="936104"/>
          </a:xfrm>
        </p:grpSpPr>
        <p:sp>
          <p:nvSpPr>
            <p:cNvPr id="34" name="矩形 33"/>
            <p:cNvSpPr/>
            <p:nvPr/>
          </p:nvSpPr>
          <p:spPr bwMode="auto">
            <a:xfrm>
              <a:off x="1403648" y="4725144"/>
              <a:ext cx="4608511" cy="593975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Text Box 311"/>
            <p:cNvSpPr txBox="1">
              <a:spLocks noChangeArrowheads="1"/>
            </p:cNvSpPr>
            <p:nvPr/>
          </p:nvSpPr>
          <p:spPr bwMode="auto">
            <a:xfrm>
              <a:off x="1572743" y="4851985"/>
              <a:ext cx="1072104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36" name="Text Box 314"/>
            <p:cNvSpPr txBox="1">
              <a:spLocks noChangeArrowheads="1"/>
            </p:cNvSpPr>
            <p:nvPr/>
          </p:nvSpPr>
          <p:spPr bwMode="auto">
            <a:xfrm>
              <a:off x="3203848" y="4851985"/>
              <a:ext cx="1030012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37" name="Text Box 316"/>
            <p:cNvSpPr txBox="1">
              <a:spLocks noChangeArrowheads="1"/>
            </p:cNvSpPr>
            <p:nvPr/>
          </p:nvSpPr>
          <p:spPr bwMode="auto">
            <a:xfrm>
              <a:off x="4763136" y="4851985"/>
              <a:ext cx="1104104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38" name="直接箭头连接符 37"/>
            <p:cNvCxnSpPr>
              <a:stCxn id="35" idx="3"/>
              <a:endCxn id="36" idx="1"/>
            </p:cNvCxnSpPr>
            <p:nvPr/>
          </p:nvCxnSpPr>
          <p:spPr bwMode="auto">
            <a:xfrm>
              <a:off x="2644847" y="5031373"/>
              <a:ext cx="559001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36" idx="3"/>
              <a:endCxn id="37" idx="1"/>
            </p:cNvCxnSpPr>
            <p:nvPr/>
          </p:nvCxnSpPr>
          <p:spPr bwMode="auto">
            <a:xfrm>
              <a:off x="4233860" y="5031373"/>
              <a:ext cx="52927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Text Box 316"/>
            <p:cNvSpPr txBox="1">
              <a:spLocks noChangeArrowheads="1"/>
            </p:cNvSpPr>
            <p:nvPr/>
          </p:nvSpPr>
          <p:spPr bwMode="auto">
            <a:xfrm>
              <a:off x="6372200" y="4853570"/>
              <a:ext cx="1584176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计算指令地址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7" idx="3"/>
              <a:endCxn id="40" idx="1"/>
            </p:cNvCxnSpPr>
            <p:nvPr/>
          </p:nvCxnSpPr>
          <p:spPr bwMode="auto">
            <a:xfrm>
              <a:off x="5867240" y="5031373"/>
              <a:ext cx="504960" cy="7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27"/>
            <p:cNvCxnSpPr>
              <a:stCxn id="40" idx="3"/>
              <a:endCxn id="35" idx="1"/>
            </p:cNvCxnSpPr>
            <p:nvPr/>
          </p:nvCxnSpPr>
          <p:spPr bwMode="auto">
            <a:xfrm flipH="1" flipV="1">
              <a:off x="1572743" y="5031373"/>
              <a:ext cx="6383633" cy="792"/>
            </a:xfrm>
            <a:prstGeom prst="bentConnector5">
              <a:avLst>
                <a:gd name="adj1" fmla="val -3581"/>
                <a:gd name="adj2" fmla="val 51613636"/>
                <a:gd name="adj3" fmla="val 103581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316"/>
            <p:cNvSpPr txBox="1">
              <a:spLocks noChangeArrowheads="1"/>
            </p:cNvSpPr>
            <p:nvPr/>
          </p:nvSpPr>
          <p:spPr bwMode="auto">
            <a:xfrm>
              <a:off x="1619672" y="5409853"/>
              <a:ext cx="1010252" cy="25139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指令地址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4" name="Line 97"/>
            <p:cNvSpPr>
              <a:spLocks noChangeShapeType="1"/>
            </p:cNvSpPr>
            <p:nvPr/>
          </p:nvSpPr>
          <p:spPr bwMode="auto">
            <a:xfrm flipH="1" flipV="1">
              <a:off x="2108795" y="5210760"/>
              <a:ext cx="0" cy="21671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5" name="直接箭头连接符 41"/>
            <p:cNvCxnSpPr>
              <a:stCxn id="40" idx="2"/>
              <a:endCxn id="43" idx="3"/>
            </p:cNvCxnSpPr>
            <p:nvPr/>
          </p:nvCxnSpPr>
          <p:spPr bwMode="auto">
            <a:xfrm rot="5400000">
              <a:off x="4734711" y="3105973"/>
              <a:ext cx="324791" cy="4534364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179512" y="836712"/>
            <a:ext cx="8785101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硬件组成，工作过程，性能指标</a:t>
            </a:r>
            <a:endParaRPr lang="zh-CN" altLang="en-US" sz="22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215" grpId="0" animBg="1"/>
      <p:bldP spid="2202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6192812" cy="544764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三、控制器的组成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控制器的基本结构       </a:t>
            </a:r>
            <a:r>
              <a:rPr lang="zh-CN" altLang="en-US" sz="2000" b="1" dirty="0" smtClean="0">
                <a:latin typeface="+mn-ea"/>
                <a:ea typeface="+mn-ea"/>
              </a:rPr>
              <a:t>◇理解原理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时序信号的形成    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理解原理</a:t>
            </a: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3.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en-US" altLang="zh-CN" dirty="0" err="1" smtClean="0">
                <a:solidFill>
                  <a:srgbClr val="FF3399"/>
                </a:solidFill>
              </a:rPr>
              <a:t>μ</a:t>
            </a:r>
            <a:r>
              <a:rPr lang="en-US" altLang="zh-CN" b="1" dirty="0" err="1" smtClean="0">
                <a:solidFill>
                  <a:srgbClr val="FF3399"/>
                </a:solidFill>
                <a:latin typeface="宋体" pitchFamily="2" charset="-122"/>
              </a:rPr>
              <a:t>OP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控制信号的形成   </a:t>
            </a:r>
            <a:r>
              <a:rPr lang="zh-CN" altLang="en-US" sz="1600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zh-CN" altLang="en-US" sz="2000" b="1" dirty="0" smtClean="0">
                <a:latin typeface="宋体" pitchFamily="2" charset="-122"/>
              </a:rPr>
              <a:t>△了解功能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硬布线控制器的设计     </a:t>
            </a:r>
            <a:r>
              <a:rPr lang="zh-CN" altLang="en-US" sz="2000" b="1" dirty="0" smtClean="0">
                <a:latin typeface="宋体" pitchFamily="2" charset="-122"/>
              </a:rPr>
              <a:t>△了解设计流程</a:t>
            </a: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5.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微程序控制器的设计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理解原理</a:t>
            </a:r>
            <a:endParaRPr lang="en-US" altLang="zh-CN" sz="2000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261209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组成</a:t>
            </a:r>
            <a:r>
              <a:rPr lang="en-US" altLang="zh-CN" sz="2000" b="1" dirty="0" smtClean="0">
                <a:latin typeface="宋体" pitchFamily="2" charset="-122"/>
              </a:rPr>
              <a:t>(3</a:t>
            </a:r>
            <a:r>
              <a:rPr lang="zh-CN" altLang="en-US" sz="2000" b="1" dirty="0" smtClean="0">
                <a:latin typeface="宋体" pitchFamily="2" charset="-122"/>
              </a:rPr>
              <a:t>个部件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，工作原理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循环产生</a:t>
            </a:r>
            <a:r>
              <a:rPr lang="en-US" altLang="zh-CN" sz="2000" dirty="0" err="1"/>
              <a:t>μ</a:t>
            </a:r>
            <a:r>
              <a:rPr lang="en-US" altLang="zh-CN" sz="2000" b="1" dirty="0" err="1">
                <a:latin typeface="宋体" pitchFamily="2" charset="-122"/>
              </a:rPr>
              <a:t>OPCmd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，类型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基础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需求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状态转换图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指令及中断响应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OPCmd</a:t>
            </a:r>
            <a:r>
              <a:rPr lang="zh-CN" altLang="en-US" sz="2000" b="1" dirty="0" smtClean="0">
                <a:latin typeface="宋体" pitchFamily="2" charset="-122"/>
              </a:rPr>
              <a:t>序列的整合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629361"/>
            <a:ext cx="8812212" cy="13065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时序系统组织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基于状态转换</a:t>
            </a:r>
            <a:r>
              <a:rPr lang="zh-CN" altLang="en-US" sz="2000" b="1" dirty="0" smtClean="0">
                <a:latin typeface="宋体" pitchFamily="2" charset="-122"/>
              </a:rPr>
              <a:t>图，信号个数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序列种类</a:t>
            </a:r>
            <a:r>
              <a:rPr lang="en-US" altLang="zh-CN" sz="2000" b="1" dirty="0" smtClean="0">
                <a:latin typeface="宋体" pitchFamily="2" charset="-122"/>
              </a:rPr>
              <a:t>[</a:t>
            </a:r>
            <a:r>
              <a:rPr lang="zh-CN" altLang="en-US" sz="2000" b="1" dirty="0" smtClean="0">
                <a:latin typeface="宋体" pitchFamily="2" charset="-122"/>
              </a:rPr>
              <a:t>如图</a:t>
            </a:r>
            <a:r>
              <a:rPr lang="en-US" altLang="zh-CN" sz="2000" b="1" dirty="0" smtClean="0">
                <a:latin typeface="宋体" pitchFamily="2" charset="-122"/>
              </a:rPr>
              <a:t>5.25])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时序</a:t>
            </a:r>
            <a:r>
              <a:rPr lang="zh-CN" altLang="en-US" b="1" dirty="0" smtClean="0">
                <a:latin typeface="宋体" pitchFamily="2" charset="-122"/>
              </a:rPr>
              <a:t>电路组成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定时</a:t>
            </a:r>
            <a:r>
              <a:rPr lang="zh-CN" altLang="en-US" sz="2000" b="1" dirty="0" smtClean="0">
                <a:latin typeface="宋体" pitchFamily="2" charset="-122"/>
              </a:rPr>
              <a:t>逻辑、信号发生器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，定时方式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基于</a:t>
            </a:r>
            <a:r>
              <a:rPr lang="en-US" altLang="zh-CN" sz="2000" dirty="0" err="1" smtClean="0"/>
              <a:t>μ</a:t>
            </a:r>
            <a:r>
              <a:rPr lang="en-US" altLang="zh-CN" sz="2000" b="1" dirty="0" err="1" smtClean="0">
                <a:latin typeface="宋体" pitchFamily="2" charset="-122"/>
              </a:rPr>
              <a:t>OP</a:t>
            </a:r>
            <a:r>
              <a:rPr lang="zh-CN" altLang="en-US" sz="2000" b="1" dirty="0" smtClean="0">
                <a:latin typeface="宋体" pitchFamily="2" charset="-122"/>
              </a:rPr>
              <a:t>，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种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 smtClean="0">
                <a:latin typeface="宋体" pitchFamily="2" charset="-122"/>
              </a:rPr>
              <a:t>                     [CLK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en-US" altLang="zh-CN" sz="1800" b="1" dirty="0" smtClean="0">
                <a:latin typeface="宋体" pitchFamily="2" charset="-122"/>
              </a:rPr>
              <a:t>CP]</a:t>
            </a:r>
            <a:r>
              <a:rPr lang="zh-CN" altLang="en-US" sz="1800" b="1" dirty="0" smtClean="0">
                <a:latin typeface="宋体" pitchFamily="2" charset="-122"/>
              </a:rPr>
              <a:t> </a:t>
            </a:r>
            <a:r>
              <a:rPr lang="en-US" altLang="zh-CN" sz="1800" b="1" dirty="0" smtClean="0">
                <a:latin typeface="宋体" pitchFamily="2" charset="-122"/>
              </a:rPr>
              <a:t>[CP</a:t>
            </a:r>
            <a:r>
              <a:rPr lang="zh-CN" altLang="en-US" sz="1800" b="1" dirty="0" smtClean="0">
                <a:latin typeface="宋体" pitchFamily="2" charset="-122"/>
              </a:rPr>
              <a:t>→</a:t>
            </a:r>
            <a:r>
              <a:rPr lang="zh-CN" altLang="en-US" sz="1800" b="1" dirty="0" smtClean="0">
                <a:solidFill>
                  <a:srgbClr val="990099"/>
                </a:solidFill>
                <a:latin typeface="宋体" pitchFamily="2" charset="-122"/>
              </a:rPr>
              <a:t>节拍</a:t>
            </a:r>
            <a:r>
              <a:rPr lang="zh-CN" altLang="en-US" sz="1800" b="1" dirty="0" smtClean="0">
                <a:latin typeface="宋体" pitchFamily="2" charset="-122"/>
              </a:rPr>
              <a:t>及脉冲</a:t>
            </a:r>
            <a:r>
              <a:rPr lang="en-US" altLang="zh-CN" sz="1800" b="1" dirty="0" smtClean="0">
                <a:latin typeface="宋体" pitchFamily="2" charset="-122"/>
              </a:rPr>
              <a:t>]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4243154"/>
            <a:ext cx="8812212" cy="490519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引脚信号、内部逻辑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状态转换图的需求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600" b="1" dirty="0" smtClean="0">
              <a:latin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512" y="566124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工作流程的实现方法，</a:t>
            </a:r>
            <a:r>
              <a:rPr lang="en-US" altLang="zh-CN" b="1" dirty="0" smtClean="0">
                <a:latin typeface="宋体" pitchFamily="2" charset="-122"/>
              </a:rPr>
              <a:t>CU</a:t>
            </a:r>
            <a:r>
              <a:rPr lang="zh-CN" altLang="en-US" b="1" dirty="0" smtClean="0">
                <a:latin typeface="宋体" pitchFamily="2" charset="-122"/>
              </a:rPr>
              <a:t>组成、工作原理   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8" name="Text Box 132"/>
          <p:cNvSpPr txBox="1">
            <a:spLocks noChangeArrowheads="1"/>
          </p:cNvSpPr>
          <p:nvPr/>
        </p:nvSpPr>
        <p:spPr bwMode="auto">
          <a:xfrm>
            <a:off x="179388" y="2247255"/>
            <a:ext cx="8785225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62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13092" cy="286232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、异常及中断的处理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基本概念               </a:t>
            </a:r>
            <a:r>
              <a:rPr lang="zh-CN" altLang="en-US" sz="2000" b="1" dirty="0" smtClean="0">
                <a:latin typeface="宋体" pitchFamily="2" charset="-122"/>
              </a:rPr>
              <a:t>◇掌握概念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异常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dirty="0" smtClean="0">
                <a:latin typeface="宋体" pitchFamily="2" charset="-122"/>
              </a:rPr>
              <a:t>中断的处理</a:t>
            </a:r>
            <a:r>
              <a:rPr lang="zh-CN" altLang="en-US" b="1" dirty="0">
                <a:latin typeface="宋体" pitchFamily="2" charset="-122"/>
              </a:rPr>
              <a:t>时机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分类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返回</a:t>
            </a:r>
            <a:r>
              <a:rPr lang="zh-CN" altLang="en-US" b="1" dirty="0" smtClean="0">
                <a:latin typeface="宋体" pitchFamily="2" charset="-122"/>
              </a:rPr>
              <a:t>方式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处理过程               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◇理解原理</a:t>
            </a: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  <a:ea typeface="+mn-ea"/>
              </a:rPr>
              <a:t>   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处理过程</a:t>
            </a:r>
            <a:r>
              <a:rPr lang="en-US" altLang="zh-CN" sz="2000" b="1" dirty="0" smtClean="0">
                <a:latin typeface="宋体" pitchFamily="2" charset="-122"/>
                <a:ea typeface="+mn-ea"/>
              </a:rPr>
              <a:t>(3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段</a:t>
            </a:r>
            <a:r>
              <a:rPr lang="en-US" altLang="zh-CN" sz="2000" b="1" dirty="0" smtClean="0">
                <a:latin typeface="宋体" pitchFamily="2" charset="-122"/>
                <a:ea typeface="+mn-ea"/>
              </a:rPr>
              <a:t>)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，响应需完成的任务</a:t>
            </a:r>
            <a:r>
              <a:rPr lang="en-US" altLang="zh-CN" b="1" dirty="0" smtClean="0">
                <a:latin typeface="宋体" pitchFamily="2" charset="-122"/>
              </a:rPr>
              <a:t>(3</a:t>
            </a:r>
            <a:r>
              <a:rPr lang="zh-CN" altLang="en-US" b="1" dirty="0" smtClean="0">
                <a:latin typeface="宋体" pitchFamily="2" charset="-122"/>
              </a:rPr>
              <a:t>点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  <a:ea typeface="+mn-ea"/>
              </a:rPr>
              <a:t>中断机构的组成         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△了解基本结构及功能</a:t>
            </a:r>
            <a:endParaRPr lang="en-US" altLang="zh-CN" sz="2000" b="1" dirty="0" smtClean="0">
              <a:latin typeface="宋体" pitchFamily="2" charset="-122"/>
              <a:ea typeface="+mn-ea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3133417"/>
            <a:ext cx="871309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五、指令流水线技术       </a:t>
            </a:r>
            <a:r>
              <a:rPr lang="zh-CN" altLang="en-US" sz="2000" b="1" dirty="0" smtClean="0">
                <a:latin typeface="宋体" pitchFamily="2" charset="-122"/>
              </a:rPr>
              <a:t>◇掌握概念、理解</a:t>
            </a:r>
            <a:r>
              <a:rPr lang="zh-CN" altLang="en-US" sz="2000" b="1" dirty="0">
                <a:latin typeface="宋体" pitchFamily="2" charset="-122"/>
              </a:rPr>
              <a:t>原理</a:t>
            </a:r>
            <a:endParaRPr lang="en-US" altLang="zh-CN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工作原理、组成要求、性能、分类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43"/>
          <p:cNvSpPr txBox="1">
            <a:spLocks noChangeArrowheads="1"/>
          </p:cNvSpPr>
          <p:nvPr/>
        </p:nvSpPr>
        <p:spPr bwMode="auto">
          <a:xfrm>
            <a:off x="179512" y="4077072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dirty="0" smtClean="0">
                <a:latin typeface="宋体" pitchFamily="2" charset="-122"/>
              </a:rPr>
              <a:t>①理解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的组成与工作流程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②能够组织指令的执行过程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基于</a:t>
            </a:r>
            <a:r>
              <a:rPr lang="en-US" altLang="zh-CN" b="1" dirty="0" smtClean="0">
                <a:latin typeface="宋体" pitchFamily="2" charset="-122"/>
              </a:rPr>
              <a:t>DP)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③理解状态转换图的</a:t>
            </a:r>
            <a:r>
              <a:rPr lang="zh-CN" altLang="en-US" b="1" dirty="0">
                <a:latin typeface="宋体" pitchFamily="2" charset="-122"/>
              </a:rPr>
              <a:t>实现</a:t>
            </a:r>
            <a:r>
              <a:rPr lang="zh-CN" altLang="en-US" b="1" dirty="0" smtClean="0">
                <a:latin typeface="宋体" pitchFamily="2" charset="-122"/>
              </a:rPr>
              <a:t>方法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时序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dirty="0" err="1"/>
              <a:t>μ</a:t>
            </a:r>
            <a:r>
              <a:rPr lang="en-US" altLang="zh-CN" b="1" dirty="0" err="1">
                <a:latin typeface="宋体" pitchFamily="2" charset="-122"/>
              </a:rPr>
              <a:t>OP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            </a:t>
            </a:r>
            <a:r>
              <a:rPr lang="zh-CN" altLang="en-US" b="1" dirty="0" smtClean="0">
                <a:latin typeface="宋体" pitchFamily="2" charset="-122"/>
              </a:rPr>
              <a:t>④理解中断响应的任务及相关概念</a:t>
            </a:r>
            <a:r>
              <a:rPr lang="en-US" altLang="zh-CN" b="1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⑤了解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流水线的基本组成及工作原理</a:t>
            </a:r>
            <a:endParaRPr lang="en-US" altLang="zh-CN" sz="20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42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3"/>
          <p:cNvSpPr txBox="1">
            <a:spLocks noChangeArrowheads="1"/>
          </p:cNvSpPr>
          <p:nvPr/>
        </p:nvSpPr>
        <p:spPr bwMode="auto">
          <a:xfrm>
            <a:off x="323528" y="390723"/>
            <a:ext cx="8424936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0000CC"/>
                </a:solidFill>
                <a:latin typeface="+mn-lt"/>
              </a:rPr>
              <a:t>例</a:t>
            </a:r>
            <a:r>
              <a:rPr lang="en-US" altLang="zh-CN" sz="2200" b="1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sz="2200" b="1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zh-CN" sz="2200" b="1" dirty="0" smtClean="0">
                <a:latin typeface="+mn-lt"/>
              </a:rPr>
              <a:t>某</a:t>
            </a:r>
            <a:r>
              <a:rPr lang="zh-CN" altLang="zh-CN" sz="2200" b="1" dirty="0">
                <a:latin typeface="+mn-lt"/>
              </a:rPr>
              <a:t>计算机的机器字长与存储单元长度均为</a:t>
            </a:r>
            <a:r>
              <a:rPr lang="en-US" altLang="zh-CN" sz="2200" b="1" dirty="0">
                <a:latin typeface="+mn-lt"/>
              </a:rPr>
              <a:t>16</a:t>
            </a:r>
            <a:r>
              <a:rPr lang="zh-CN" altLang="zh-CN" sz="2200" b="1" dirty="0">
                <a:latin typeface="+mn-lt"/>
              </a:rPr>
              <a:t>位，</a:t>
            </a:r>
            <a:r>
              <a:rPr lang="en-US" altLang="zh-CN" sz="2200" b="1" dirty="0">
                <a:latin typeface="+mn-lt"/>
              </a:rPr>
              <a:t>CPU</a:t>
            </a:r>
            <a:r>
              <a:rPr lang="zh-CN" altLang="zh-CN" sz="2200" b="1" dirty="0">
                <a:latin typeface="+mn-lt"/>
              </a:rPr>
              <a:t>内部结构及数据通路如下图所示。</a:t>
            </a:r>
            <a:r>
              <a:rPr lang="en-US" altLang="zh-CN" sz="2200" b="1" dirty="0">
                <a:latin typeface="+mn-lt"/>
              </a:rPr>
              <a:t>ALU</a:t>
            </a:r>
            <a:r>
              <a:rPr lang="zh-CN" altLang="zh-CN" sz="2200" b="1" dirty="0">
                <a:latin typeface="+mn-lt"/>
              </a:rPr>
              <a:t>可实现加法、减法运算</a:t>
            </a:r>
            <a:r>
              <a:rPr lang="en-US" altLang="zh-CN" sz="2200" b="1" dirty="0">
                <a:latin typeface="+mn-lt"/>
              </a:rPr>
              <a:t>(Op</a:t>
            </a:r>
            <a:r>
              <a:rPr lang="zh-CN" altLang="zh-CN" sz="2200" b="1" dirty="0">
                <a:latin typeface="+mn-lt"/>
              </a:rPr>
              <a:t>＝</a:t>
            </a:r>
            <a:r>
              <a:rPr lang="en-US" altLang="zh-CN" sz="2200" b="1" dirty="0">
                <a:latin typeface="+mn-lt"/>
              </a:rPr>
              <a:t>0</a:t>
            </a:r>
            <a:r>
              <a:rPr lang="zh-CN" altLang="zh-CN" sz="2200" b="1" dirty="0">
                <a:latin typeface="+mn-lt"/>
              </a:rPr>
              <a:t>时为加法</a:t>
            </a:r>
            <a:r>
              <a:rPr lang="en-US" altLang="zh-CN" sz="2200" b="1" dirty="0">
                <a:latin typeface="+mn-lt"/>
              </a:rPr>
              <a:t>)</a:t>
            </a:r>
            <a:r>
              <a:rPr lang="zh-CN" altLang="zh-CN" sz="2200" b="1" dirty="0">
                <a:latin typeface="+mn-lt"/>
              </a:rPr>
              <a:t>；</a:t>
            </a:r>
            <a:r>
              <a:rPr lang="en-US" altLang="zh-CN" sz="2200" b="1" dirty="0">
                <a:latin typeface="+mn-lt"/>
              </a:rPr>
              <a:t>DE</a:t>
            </a:r>
            <a:r>
              <a:rPr lang="zh-CN" altLang="zh-CN" sz="2200" b="1" dirty="0">
                <a:latin typeface="+mn-lt"/>
              </a:rPr>
              <a:t>可实现位扩展操作（扩展数据位数、保持真值不变），对应于无符号整数、有符号整数</a:t>
            </a:r>
            <a:r>
              <a:rPr lang="en-US" altLang="zh-CN" sz="2200" b="1" dirty="0">
                <a:latin typeface="+mn-lt"/>
              </a:rPr>
              <a:t>(</a:t>
            </a:r>
            <a:r>
              <a:rPr lang="zh-CN" altLang="zh-CN" sz="2200" b="1" dirty="0">
                <a:latin typeface="+mn-lt"/>
              </a:rPr>
              <a:t>补码</a:t>
            </a:r>
            <a:r>
              <a:rPr lang="en-US" altLang="zh-CN" sz="2200" b="1" dirty="0">
                <a:latin typeface="+mn-lt"/>
              </a:rPr>
              <a:t>)</a:t>
            </a:r>
            <a:r>
              <a:rPr lang="zh-CN" altLang="zh-CN" sz="2200" b="1" dirty="0">
                <a:latin typeface="+mn-lt"/>
              </a:rPr>
              <a:t>，有零扩展、符号扩展</a:t>
            </a:r>
            <a:r>
              <a:rPr lang="en-US" altLang="zh-CN" sz="2200" b="1" dirty="0">
                <a:latin typeface="+mn-lt"/>
              </a:rPr>
              <a:t>2</a:t>
            </a:r>
            <a:r>
              <a:rPr lang="zh-CN" altLang="zh-CN" sz="2200" b="1" dirty="0">
                <a:latin typeface="+mn-lt"/>
              </a:rPr>
              <a:t>种功能</a:t>
            </a:r>
            <a:r>
              <a:rPr lang="en-US" altLang="zh-CN" sz="2200" b="1" dirty="0">
                <a:latin typeface="+mn-lt"/>
              </a:rPr>
              <a:t>(</a:t>
            </a:r>
            <a:r>
              <a:rPr lang="en-US" altLang="zh-CN" sz="2200" b="1" dirty="0" err="1">
                <a:latin typeface="+mn-lt"/>
              </a:rPr>
              <a:t>DE</a:t>
            </a:r>
            <a:r>
              <a:rPr lang="en-US" altLang="zh-CN" sz="2200" b="1" baseline="-25000" dirty="0" err="1">
                <a:latin typeface="+mn-lt"/>
              </a:rPr>
              <a:t>Sgn</a:t>
            </a:r>
            <a:r>
              <a:rPr lang="zh-CN" altLang="zh-CN" sz="2200" b="1" dirty="0">
                <a:latin typeface="+mn-lt"/>
              </a:rPr>
              <a:t>＝</a:t>
            </a:r>
            <a:r>
              <a:rPr lang="en-US" altLang="zh-CN" sz="2200" b="1" dirty="0">
                <a:latin typeface="+mn-lt"/>
              </a:rPr>
              <a:t>1</a:t>
            </a:r>
            <a:r>
              <a:rPr lang="zh-CN" altLang="zh-CN" sz="2200" b="1" dirty="0">
                <a:latin typeface="+mn-lt"/>
              </a:rPr>
              <a:t>时为符号扩展</a:t>
            </a:r>
            <a:r>
              <a:rPr lang="en-US" altLang="zh-CN" sz="2200" b="1" dirty="0">
                <a:latin typeface="+mn-lt"/>
              </a:rPr>
              <a:t>)</a:t>
            </a:r>
            <a:r>
              <a:rPr lang="zh-CN" altLang="zh-CN" sz="2200" b="1" dirty="0">
                <a:latin typeface="+mn-lt"/>
              </a:rPr>
              <a:t>；时序系统采用联合控制定时方式</a:t>
            </a:r>
            <a:r>
              <a:rPr lang="en-US" altLang="zh-CN" sz="2200" b="1" dirty="0">
                <a:latin typeface="+mn-lt"/>
              </a:rPr>
              <a:t>(</a:t>
            </a:r>
            <a:r>
              <a:rPr lang="zh-CN" altLang="zh-CN" sz="2200" b="1" dirty="0">
                <a:latin typeface="+mn-lt"/>
              </a:rPr>
              <a:t>控制信号为</a:t>
            </a:r>
            <a:r>
              <a:rPr lang="en-US" altLang="zh-CN" sz="2200" b="1" dirty="0">
                <a:latin typeface="+mn-lt"/>
              </a:rPr>
              <a:t>WMFC)</a:t>
            </a:r>
            <a:r>
              <a:rPr lang="zh-CN" altLang="zh-CN" sz="2200" b="1" dirty="0">
                <a:latin typeface="+mn-lt"/>
              </a:rPr>
              <a:t>，除寄存器外的</a:t>
            </a:r>
            <a:r>
              <a:rPr lang="en-US" altLang="zh-CN" sz="2200" b="1" dirty="0" err="1">
                <a:latin typeface="+mn-lt"/>
              </a:rPr>
              <a:t>uOP</a:t>
            </a:r>
            <a:r>
              <a:rPr lang="zh-CN" altLang="zh-CN" sz="2200" b="1" dirty="0">
                <a:latin typeface="+mn-lt"/>
              </a:rPr>
              <a:t>控制信号已在图中标出，寄存器的</a:t>
            </a:r>
            <a:r>
              <a:rPr lang="en-US" altLang="zh-CN" sz="2200" b="1" dirty="0" err="1">
                <a:latin typeface="+mn-lt"/>
              </a:rPr>
              <a:t>uOP</a:t>
            </a:r>
            <a:r>
              <a:rPr lang="zh-CN" altLang="zh-CN" sz="2200" b="1" dirty="0">
                <a:latin typeface="+mn-lt"/>
              </a:rPr>
              <a:t>控制信号用</a:t>
            </a:r>
            <a:r>
              <a:rPr lang="en-US" altLang="zh-CN" sz="2200" b="1" dirty="0" err="1">
                <a:latin typeface="+mn-lt"/>
              </a:rPr>
              <a:t>Rx</a:t>
            </a:r>
            <a:r>
              <a:rPr lang="en-US" altLang="zh-CN" sz="2200" b="1" baseline="-25000" dirty="0" err="1">
                <a:latin typeface="+mn-lt"/>
              </a:rPr>
              <a:t>in</a:t>
            </a:r>
            <a:r>
              <a:rPr lang="zh-CN" altLang="zh-CN" sz="2200" b="1" dirty="0">
                <a:latin typeface="+mn-lt"/>
              </a:rPr>
              <a:t>及</a:t>
            </a:r>
            <a:r>
              <a:rPr lang="en-US" altLang="zh-CN" sz="2200" b="1" dirty="0" err="1">
                <a:latin typeface="+mn-lt"/>
              </a:rPr>
              <a:t>Rx</a:t>
            </a:r>
            <a:r>
              <a:rPr lang="en-US" altLang="zh-CN" sz="2200" b="1" baseline="-25000" dirty="0" err="1">
                <a:latin typeface="+mn-lt"/>
              </a:rPr>
              <a:t>out</a:t>
            </a:r>
            <a:r>
              <a:rPr lang="zh-CN" altLang="zh-CN" sz="2200" b="1" dirty="0">
                <a:latin typeface="+mn-lt"/>
              </a:rPr>
              <a:t>表示</a:t>
            </a:r>
            <a:r>
              <a:rPr lang="en-US" altLang="zh-CN" sz="2200" b="1" dirty="0">
                <a:latin typeface="+mn-lt"/>
              </a:rPr>
              <a:t>(</a:t>
            </a:r>
            <a:r>
              <a:rPr lang="zh-CN" altLang="zh-CN" sz="2200" b="1" dirty="0">
                <a:latin typeface="+mn-lt"/>
              </a:rPr>
              <a:t>如</a:t>
            </a:r>
            <a:r>
              <a:rPr lang="en-US" altLang="zh-CN" sz="2200" b="1" dirty="0">
                <a:latin typeface="+mn-lt"/>
              </a:rPr>
              <a:t>R0</a:t>
            </a:r>
            <a:r>
              <a:rPr lang="en-US" altLang="zh-CN" sz="2200" b="1" baseline="-25000" dirty="0">
                <a:latin typeface="+mn-lt"/>
              </a:rPr>
              <a:t>in</a:t>
            </a:r>
            <a:r>
              <a:rPr lang="zh-CN" altLang="zh-CN" sz="2200" b="1" dirty="0">
                <a:latin typeface="+mn-lt"/>
              </a:rPr>
              <a:t>及</a:t>
            </a:r>
            <a:r>
              <a:rPr lang="en-US" altLang="zh-CN" sz="2200" b="1" dirty="0">
                <a:latin typeface="+mn-lt"/>
              </a:rPr>
              <a:t>R0</a:t>
            </a:r>
            <a:r>
              <a:rPr lang="en-US" altLang="zh-CN" sz="2200" b="1" baseline="-25000" dirty="0">
                <a:latin typeface="+mn-lt"/>
              </a:rPr>
              <a:t>out</a:t>
            </a:r>
            <a:r>
              <a:rPr lang="en-US" altLang="zh-CN" sz="2200" b="1" dirty="0">
                <a:latin typeface="+mn-lt"/>
              </a:rPr>
              <a:t>)</a:t>
            </a:r>
            <a:r>
              <a:rPr lang="zh-CN" altLang="zh-CN" sz="2200" b="1" dirty="0" smtClean="0">
                <a:latin typeface="+mn-lt"/>
              </a:rPr>
              <a:t>。</a:t>
            </a:r>
            <a:endParaRPr lang="en-US" altLang="zh-CN" sz="2200" b="1" dirty="0" smtClean="0">
              <a:latin typeface="+mn-lt"/>
            </a:endParaRPr>
          </a:p>
        </p:txBody>
      </p:sp>
      <p:sp>
        <p:nvSpPr>
          <p:cNvPr id="45059" name="Rectangle 9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839264"/>
              </p:ext>
            </p:extLst>
          </p:nvPr>
        </p:nvGraphicFramePr>
        <p:xfrm>
          <a:off x="467544" y="2901513"/>
          <a:ext cx="8132514" cy="3623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r:id="rId3" imgW="4122765" imgH="1843203" progId="Visio.Drawing.11">
                  <p:embed/>
                </p:oleObj>
              </mc:Choice>
              <mc:Fallback>
                <p:oleObj r:id="rId3" imgW="4122765" imgH="1843203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901513"/>
                        <a:ext cx="8132514" cy="3623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10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512" y="511161"/>
            <a:ext cx="8712968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100" dirty="0" smtClean="0">
                <a:latin typeface="+mn-lt"/>
              </a:rPr>
              <a:t>  1</a:t>
            </a:r>
            <a:r>
              <a:rPr lang="zh-CN" altLang="zh-CN" sz="2400" b="1" kern="100" dirty="0">
                <a:latin typeface="+mn-lt"/>
              </a:rPr>
              <a:t>）寄存器</a:t>
            </a:r>
            <a:r>
              <a:rPr lang="en-US" altLang="zh-CN" sz="2400" b="1" kern="100" dirty="0">
                <a:latin typeface="+mn-lt"/>
              </a:rPr>
              <a:t>Y</a:t>
            </a:r>
            <a:r>
              <a:rPr lang="zh-CN" altLang="zh-CN" sz="2400" b="1" kern="100" dirty="0">
                <a:latin typeface="+mn-lt"/>
              </a:rPr>
              <a:t>和</a:t>
            </a:r>
            <a:r>
              <a:rPr lang="en-US" altLang="zh-CN" sz="2400" b="1" kern="100" dirty="0">
                <a:latin typeface="+mn-lt"/>
              </a:rPr>
              <a:t>Z</a:t>
            </a:r>
            <a:r>
              <a:rPr lang="zh-CN" altLang="zh-CN" sz="2400" b="1" kern="100" dirty="0">
                <a:latin typeface="+mn-lt"/>
              </a:rPr>
              <a:t>可以减少一个吗？为什么？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100" dirty="0" smtClean="0">
                <a:latin typeface="+mn-lt"/>
              </a:rPr>
              <a:t>  2</a:t>
            </a:r>
            <a:r>
              <a:rPr lang="zh-CN" altLang="zh-CN" sz="2400" b="1" kern="100" dirty="0">
                <a:latin typeface="+mn-lt"/>
              </a:rPr>
              <a:t>）</a:t>
            </a:r>
            <a:r>
              <a:rPr lang="zh-CN" altLang="en-US" sz="2400" b="1" dirty="0" smtClean="0">
                <a:latin typeface="+mn-lt"/>
              </a:rPr>
              <a:t>单字指令，将</a:t>
            </a:r>
            <a:r>
              <a:rPr lang="zh-CN" altLang="en-US" sz="2400" b="1" dirty="0">
                <a:latin typeface="+mn-lt"/>
              </a:rPr>
              <a:t>存储单元（地址在</a:t>
            </a:r>
            <a:r>
              <a:rPr lang="en-US" altLang="zh-CN" sz="2400" b="1" dirty="0">
                <a:latin typeface="+mn-lt"/>
              </a:rPr>
              <a:t>R2</a:t>
            </a:r>
            <a:r>
              <a:rPr lang="zh-CN" altLang="en-US" sz="2400" b="1" dirty="0">
                <a:latin typeface="+mn-lt"/>
              </a:rPr>
              <a:t>中</a:t>
            </a:r>
            <a:r>
              <a:rPr lang="en-US" altLang="zh-CN" sz="2400" b="1" dirty="0">
                <a:latin typeface="+mn-lt"/>
              </a:rPr>
              <a:t>)</a:t>
            </a:r>
            <a:r>
              <a:rPr lang="zh-CN" altLang="en-US" sz="2400" b="1" dirty="0">
                <a:latin typeface="+mn-lt"/>
              </a:rPr>
              <a:t>的内容加到寄存器</a:t>
            </a:r>
            <a:r>
              <a:rPr lang="en-US" altLang="zh-CN" sz="2400" b="1" dirty="0">
                <a:latin typeface="+mn-lt"/>
              </a:rPr>
              <a:t>R1</a:t>
            </a:r>
            <a:r>
              <a:rPr lang="zh-CN" altLang="en-US" sz="2400" b="1" dirty="0" smtClean="0">
                <a:latin typeface="+mn-lt"/>
              </a:rPr>
              <a:t>中；</a:t>
            </a:r>
            <a:r>
              <a:rPr lang="zh-CN" altLang="zh-CN" sz="2400" b="1" kern="100" dirty="0"/>
              <a:t>写出该指令的</a:t>
            </a:r>
            <a:r>
              <a:rPr lang="en-US" altLang="zh-CN" sz="2400" b="1" kern="100" dirty="0" err="1"/>
              <a:t>uOP</a:t>
            </a:r>
            <a:r>
              <a:rPr lang="zh-CN" altLang="zh-CN" sz="2400" b="1" kern="100" dirty="0"/>
              <a:t>命令序列</a:t>
            </a:r>
            <a:r>
              <a:rPr lang="zh-CN" altLang="zh-CN" sz="2400" b="1" kern="100" dirty="0" smtClean="0"/>
              <a:t>。</a:t>
            </a:r>
            <a:endParaRPr lang="en-US" altLang="zh-CN" sz="2400" b="1" dirty="0" smtClean="0">
              <a:latin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100" dirty="0" smtClean="0">
                <a:latin typeface="+mn-lt"/>
              </a:rPr>
              <a:t>  3</a:t>
            </a:r>
            <a:r>
              <a:rPr lang="zh-CN" altLang="zh-CN" sz="2400" b="1" kern="100" dirty="0" smtClean="0">
                <a:latin typeface="+mn-lt"/>
              </a:rPr>
              <a:t>）</a:t>
            </a:r>
            <a:r>
              <a:rPr lang="zh-CN" altLang="zh-CN" sz="2400" b="1" kern="100" dirty="0">
                <a:latin typeface="+mn-lt"/>
              </a:rPr>
              <a:t>无条件转移指令</a:t>
            </a:r>
            <a:r>
              <a:rPr lang="en-US" altLang="zh-CN" sz="2400" b="1" kern="100" dirty="0">
                <a:latin typeface="+mn-lt"/>
              </a:rPr>
              <a:t>JMP  A</a:t>
            </a:r>
            <a:r>
              <a:rPr lang="zh-CN" altLang="zh-CN" sz="2400" b="1" kern="100" dirty="0">
                <a:latin typeface="+mn-lt"/>
              </a:rPr>
              <a:t>为单字长指令，地址码采用相对寻址方式（</a:t>
            </a:r>
            <a:r>
              <a:rPr lang="en-US" altLang="zh-CN" sz="2400" b="1" kern="100" dirty="0">
                <a:latin typeface="+mn-lt"/>
              </a:rPr>
              <a:t>A</a:t>
            </a:r>
            <a:r>
              <a:rPr lang="zh-CN" altLang="zh-CN" sz="2400" b="1" kern="100" dirty="0">
                <a:latin typeface="+mn-lt"/>
              </a:rPr>
              <a:t>为有符号的偏移量），写出该指令的</a:t>
            </a:r>
            <a:r>
              <a:rPr lang="en-US" altLang="zh-CN" sz="2400" b="1" kern="100" dirty="0" err="1">
                <a:latin typeface="+mn-lt"/>
              </a:rPr>
              <a:t>uOP</a:t>
            </a:r>
            <a:r>
              <a:rPr lang="zh-CN" altLang="zh-CN" sz="2400" b="1" kern="100" dirty="0">
                <a:latin typeface="+mn-lt"/>
              </a:rPr>
              <a:t>命令</a:t>
            </a:r>
            <a:r>
              <a:rPr lang="zh-CN" altLang="zh-CN" sz="2400" b="1" kern="100" dirty="0" smtClean="0">
                <a:latin typeface="+mn-lt"/>
              </a:rPr>
              <a:t>序列。</a:t>
            </a:r>
            <a:endParaRPr lang="zh-CN" altLang="zh-CN" sz="2400" b="1" kern="100" dirty="0">
              <a:latin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100" dirty="0">
                <a:latin typeface="+mn-lt"/>
              </a:rPr>
              <a:t> </a:t>
            </a:r>
            <a:r>
              <a:rPr lang="en-US" altLang="zh-CN" sz="2400" b="1" kern="100" dirty="0" smtClean="0">
                <a:latin typeface="+mn-lt"/>
              </a:rPr>
              <a:t> 4</a:t>
            </a:r>
            <a:r>
              <a:rPr lang="zh-CN" altLang="zh-CN" sz="2400" b="1" kern="100" dirty="0" smtClean="0">
                <a:latin typeface="+mn-lt"/>
              </a:rPr>
              <a:t>）</a:t>
            </a:r>
            <a:r>
              <a:rPr lang="zh-CN" altLang="zh-CN" sz="2400" b="1" kern="100" dirty="0">
                <a:latin typeface="+mn-lt"/>
              </a:rPr>
              <a:t>若</a:t>
            </a:r>
            <a:r>
              <a:rPr lang="en-US" altLang="zh-CN" sz="2400" b="1" kern="100" dirty="0">
                <a:latin typeface="+mn-lt"/>
              </a:rPr>
              <a:t>DE</a:t>
            </a:r>
            <a:r>
              <a:rPr lang="zh-CN" altLang="zh-CN" sz="2400" b="1" kern="100" dirty="0">
                <a:latin typeface="+mn-lt"/>
              </a:rPr>
              <a:t>入端记为</a:t>
            </a:r>
            <a:r>
              <a:rPr lang="en-US" altLang="zh-CN" sz="2400" b="1" kern="100" dirty="0">
                <a:latin typeface="+mn-lt"/>
              </a:rPr>
              <a:t>I</a:t>
            </a:r>
            <a:r>
              <a:rPr lang="en-US" altLang="zh-CN" sz="2400" b="1" kern="100" baseline="-25000" dirty="0">
                <a:latin typeface="+mn-lt"/>
              </a:rPr>
              <a:t>7</a:t>
            </a:r>
            <a:r>
              <a:rPr lang="en-US" altLang="zh-CN" sz="2400" b="1" kern="100" dirty="0">
                <a:latin typeface="+mn-lt"/>
              </a:rPr>
              <a:t>~I</a:t>
            </a:r>
            <a:r>
              <a:rPr lang="en-US" altLang="zh-CN" sz="2400" b="1" kern="100" baseline="-25000" dirty="0">
                <a:latin typeface="+mn-lt"/>
              </a:rPr>
              <a:t>0</a:t>
            </a:r>
            <a:r>
              <a:rPr lang="zh-CN" altLang="zh-CN" sz="2400" b="1" kern="100" dirty="0">
                <a:latin typeface="+mn-lt"/>
              </a:rPr>
              <a:t>、出端记为</a:t>
            </a:r>
            <a:r>
              <a:rPr lang="en-US" altLang="zh-CN" sz="2400" b="1" kern="100" dirty="0">
                <a:latin typeface="+mn-lt"/>
              </a:rPr>
              <a:t>D</a:t>
            </a:r>
            <a:r>
              <a:rPr lang="en-US" altLang="zh-CN" sz="2400" b="1" kern="100" baseline="-25000" dirty="0">
                <a:latin typeface="+mn-lt"/>
              </a:rPr>
              <a:t>15</a:t>
            </a:r>
            <a:r>
              <a:rPr lang="en-US" altLang="zh-CN" sz="2400" b="1" kern="100" dirty="0">
                <a:latin typeface="+mn-lt"/>
              </a:rPr>
              <a:t>~D</a:t>
            </a:r>
            <a:r>
              <a:rPr lang="en-US" altLang="zh-CN" sz="2400" b="1" kern="100" baseline="-25000" dirty="0">
                <a:latin typeface="+mn-lt"/>
              </a:rPr>
              <a:t>0</a:t>
            </a:r>
            <a:r>
              <a:rPr lang="zh-CN" altLang="zh-CN" sz="2400" b="1" kern="100" dirty="0">
                <a:latin typeface="+mn-lt"/>
              </a:rPr>
              <a:t>，画出部件内部电路图，或写出输出信号的逻辑表达式</a:t>
            </a:r>
            <a:r>
              <a:rPr lang="zh-CN" altLang="zh-CN" sz="2400" b="1" kern="100" dirty="0" smtClean="0">
                <a:latin typeface="+mn-lt"/>
              </a:rPr>
              <a:t>。</a:t>
            </a:r>
            <a:endParaRPr lang="en-US" altLang="zh-CN" sz="2400" b="1" kern="100" dirty="0" smtClean="0">
              <a:latin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kern="100" dirty="0">
                <a:latin typeface="+mn-lt"/>
              </a:rPr>
              <a:t> </a:t>
            </a:r>
            <a:r>
              <a:rPr lang="en-US" altLang="zh-CN" sz="2400" b="1" kern="100" dirty="0" smtClean="0">
                <a:latin typeface="+mn-lt"/>
              </a:rPr>
              <a:t> 5</a:t>
            </a:r>
            <a:r>
              <a:rPr lang="zh-CN" altLang="zh-CN" sz="2400" b="1" kern="100" dirty="0" smtClean="0">
                <a:latin typeface="+mn-lt"/>
              </a:rPr>
              <a:t>）</a:t>
            </a:r>
            <a:r>
              <a:rPr lang="zh-CN" altLang="zh-CN" sz="2400" b="1" kern="100" dirty="0">
                <a:latin typeface="+mn-lt"/>
              </a:rPr>
              <a:t>该计算机系统中，最多可配置多大容量的主存？为什么？</a:t>
            </a:r>
            <a:endParaRPr lang="zh-CN" altLang="zh-CN" sz="2400" b="1" kern="100" dirty="0">
              <a:latin typeface="+mn-lt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6304" y="4455344"/>
            <a:ext cx="848617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>
                <a:solidFill>
                  <a:srgbClr val="0000CC"/>
                </a:solidFill>
              </a:rPr>
              <a:t>解：</a:t>
            </a:r>
            <a:endParaRPr lang="en-US" altLang="zh-CN" b="1" dirty="0" smtClean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1</a:t>
            </a:r>
            <a:r>
              <a:rPr lang="zh-CN" altLang="zh-CN" b="1" dirty="0" smtClean="0"/>
              <a:t>）</a:t>
            </a:r>
            <a:r>
              <a:rPr lang="zh-CN" altLang="en-US" b="1" dirty="0" smtClean="0"/>
              <a:t>不</a:t>
            </a:r>
            <a:r>
              <a:rPr lang="zh-CN" altLang="zh-CN" b="1" kern="100" dirty="0" smtClean="0"/>
              <a:t>可以减少</a:t>
            </a:r>
            <a:r>
              <a:rPr lang="zh-CN" altLang="en-US" b="1" kern="100" dirty="0" smtClean="0"/>
              <a:t>，</a:t>
            </a:r>
            <a:r>
              <a:rPr lang="zh-CN" altLang="zh-CN" b="1" dirty="0" smtClean="0"/>
              <a:t>单总线</a:t>
            </a:r>
            <a:r>
              <a:rPr lang="zh-CN" altLang="zh-CN" b="1" dirty="0"/>
              <a:t>通路中，同一组合逻辑部件只能有一个端口直接连到总线</a:t>
            </a:r>
            <a:r>
              <a:rPr lang="zh-CN" altLang="zh-CN" b="1" dirty="0" smtClean="0"/>
              <a:t>。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20761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89248" y="707778"/>
            <a:ext cx="7139136" cy="509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宋体" charset="-122"/>
                <a:ea typeface="宋体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</a:rPr>
              <a:t>）</a:t>
            </a:r>
            <a:r>
              <a:rPr lang="zh-CN" altLang="en-US" sz="2400" b="1" dirty="0">
                <a:latin typeface="Times New Roman" pitchFamily="18" charset="0"/>
              </a:rPr>
              <a:t>单</a:t>
            </a:r>
            <a:r>
              <a:rPr lang="zh-CN" altLang="en-US" sz="2400" b="1" dirty="0"/>
              <a:t>字指令</a:t>
            </a:r>
            <a:r>
              <a:rPr lang="en-US" altLang="zh-CN" sz="2400" b="1" dirty="0"/>
              <a:t>,</a:t>
            </a:r>
            <a:r>
              <a:rPr lang="zh-CN" altLang="en-US" sz="2400" b="1" dirty="0">
                <a:latin typeface="Times New Roman" pitchFamily="18" charset="0"/>
              </a:rPr>
              <a:t>将存储单元（地址在</a:t>
            </a:r>
            <a:r>
              <a:rPr lang="en-US" altLang="zh-CN" sz="2400" b="1" dirty="0">
                <a:latin typeface="Times New Roman" pitchFamily="18" charset="0"/>
              </a:rPr>
              <a:t>R2</a:t>
            </a:r>
            <a:r>
              <a:rPr lang="zh-CN" altLang="en-US" sz="2400" b="1" dirty="0">
                <a:latin typeface="Times New Roman" pitchFamily="18" charset="0"/>
              </a:rPr>
              <a:t>中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</a:rPr>
              <a:t>的内容加到寄存器</a:t>
            </a:r>
            <a:r>
              <a:rPr lang="en-US" altLang="zh-CN" sz="2400" b="1" dirty="0">
                <a:latin typeface="Times New Roman" pitchFamily="18" charset="0"/>
              </a:rPr>
              <a:t>R1</a:t>
            </a:r>
            <a:r>
              <a:rPr lang="zh-CN" altLang="en-US" sz="2400" b="1" dirty="0">
                <a:latin typeface="Times New Roman" pitchFamily="18" charset="0"/>
              </a:rPr>
              <a:t>中</a:t>
            </a:r>
            <a:r>
              <a:rPr lang="zh-CN" altLang="en-US" sz="2400" b="1" dirty="0" smtClean="0">
                <a:latin typeface="Times New Roman" pitchFamily="18" charset="0"/>
              </a:rPr>
              <a:t>；</a:t>
            </a:r>
            <a:r>
              <a:rPr lang="en-US" altLang="zh-CN" sz="2400" b="1" kern="100" dirty="0"/>
              <a:t> </a:t>
            </a:r>
            <a:r>
              <a:rPr lang="en-US" altLang="zh-CN" sz="2400" b="1" kern="100" dirty="0" err="1">
                <a:solidFill>
                  <a:srgbClr val="FF0000"/>
                </a:solidFill>
              </a:rPr>
              <a:t>uOP</a:t>
            </a:r>
            <a:r>
              <a:rPr lang="zh-CN" altLang="zh-CN" sz="2400" b="1" kern="100" dirty="0">
                <a:solidFill>
                  <a:srgbClr val="FF0000"/>
                </a:solidFill>
              </a:rPr>
              <a:t>命令</a:t>
            </a:r>
            <a:r>
              <a:rPr lang="zh-CN" altLang="zh-CN" sz="2400" b="1" kern="100" dirty="0" smtClean="0">
                <a:solidFill>
                  <a:srgbClr val="FF0000"/>
                </a:solidFill>
              </a:rPr>
              <a:t>序列</a:t>
            </a:r>
            <a:r>
              <a:rPr lang="zh-CN" altLang="en-US" sz="2400" b="1" kern="100" dirty="0" smtClean="0">
                <a:solidFill>
                  <a:srgbClr val="FF0000"/>
                </a:solidFill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sz="2400" b="1" dirty="0" err="1" smtClean="0">
                <a:latin typeface="Times New Roman" pitchFamily="18" charset="0"/>
              </a:rPr>
              <a:t>PC</a:t>
            </a:r>
            <a:r>
              <a:rPr lang="en-US" altLang="zh-CN" sz="2400" b="1" baseline="-30000" dirty="0" err="1" smtClean="0">
                <a:latin typeface="Times New Roman" pitchFamily="18" charset="0"/>
              </a:rPr>
              <a:t>out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dirty="0" err="1">
                <a:latin typeface="Times New Roman" pitchFamily="18" charset="0"/>
              </a:rPr>
              <a:t>MAR</a:t>
            </a:r>
            <a:r>
              <a:rPr lang="en-US" altLang="zh-CN" sz="2400" b="1" baseline="-30000" dirty="0" err="1">
                <a:latin typeface="Times New Roman" pitchFamily="18" charset="0"/>
              </a:rPr>
              <a:t>in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</a:rPr>
              <a:t>READ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zh-CN" sz="2400" b="1" dirty="0" smtClean="0">
                <a:latin typeface="Times New Roman" pitchFamily="18" charset="0"/>
              </a:rPr>
              <a:t>WMFC</a:t>
            </a:r>
            <a:endParaRPr lang="en-US" altLang="zh-CN" sz="2400" b="1" dirty="0">
              <a:latin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3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r>
              <a:rPr lang="en-US" altLang="zh-CN" sz="2400" b="1" dirty="0" err="1" smtClean="0">
                <a:latin typeface="Times New Roman" pitchFamily="18" charset="0"/>
              </a:rPr>
              <a:t>MDR</a:t>
            </a:r>
            <a:r>
              <a:rPr lang="en-US" altLang="zh-CN" sz="2400" b="1" baseline="-30000" dirty="0" err="1" smtClean="0">
                <a:latin typeface="Times New Roman" pitchFamily="18" charset="0"/>
              </a:rPr>
              <a:t>out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dirty="0" err="1">
                <a:latin typeface="Times New Roman" pitchFamily="18" charset="0"/>
              </a:rPr>
              <a:t>IR</a:t>
            </a:r>
            <a:r>
              <a:rPr lang="en-US" altLang="zh-CN" sz="2400" b="1" baseline="-30000" dirty="0" err="1">
                <a:latin typeface="Times New Roman" pitchFamily="18" charset="0"/>
              </a:rPr>
              <a:t>in</a:t>
            </a:r>
            <a:endParaRPr lang="en-US" altLang="zh-CN" sz="2400" b="1" dirty="0">
              <a:latin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4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R2</a:t>
            </a:r>
            <a:r>
              <a:rPr lang="en-US" altLang="zh-CN" sz="2400" b="1" baseline="-30000" dirty="0" smtClean="0">
                <a:solidFill>
                  <a:srgbClr val="0000CC"/>
                </a:solidFill>
                <a:latin typeface="Times New Roman" pitchFamily="18" charset="0"/>
              </a:rPr>
              <a:t>out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 err="1">
                <a:solidFill>
                  <a:srgbClr val="0000CC"/>
                </a:solidFill>
                <a:latin typeface="Times New Roman" pitchFamily="18" charset="0"/>
              </a:rPr>
              <a:t>MAR</a:t>
            </a:r>
            <a:r>
              <a:rPr lang="en-US" altLang="zh-CN" sz="2400" b="1" baseline="-30000" dirty="0" err="1">
                <a:solidFill>
                  <a:srgbClr val="0000CC"/>
                </a:solidFill>
                <a:latin typeface="Times New Roman" pitchFamily="18" charset="0"/>
              </a:rPr>
              <a:t>in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READ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5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WMFC</a:t>
            </a:r>
            <a:endParaRPr lang="en-US" altLang="zh-CN" sz="24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6</a:t>
            </a:r>
            <a:r>
              <a:rPr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：</a:t>
            </a:r>
            <a:r>
              <a:rPr lang="en-US" altLang="zh-CN" sz="2400" b="1" dirty="0" err="1" smtClean="0">
                <a:solidFill>
                  <a:srgbClr val="0000CC"/>
                </a:solidFill>
                <a:latin typeface="Times New Roman" pitchFamily="18" charset="0"/>
              </a:rPr>
              <a:t>MDR</a:t>
            </a:r>
            <a:r>
              <a:rPr lang="en-US" altLang="zh-CN" sz="2400" b="1" baseline="-30000" dirty="0" err="1" smtClean="0">
                <a:solidFill>
                  <a:srgbClr val="0000CC"/>
                </a:solidFill>
                <a:latin typeface="Times New Roman" pitchFamily="18" charset="0"/>
              </a:rPr>
              <a:t>out</a:t>
            </a:r>
            <a:r>
              <a:rPr lang="zh-CN" altLang="en-US" sz="2400" b="1" dirty="0">
                <a:solidFill>
                  <a:srgbClr val="0000CC"/>
                </a:solidFill>
                <a:latin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itchFamily="18" charset="0"/>
              </a:rPr>
              <a:t>Y</a:t>
            </a:r>
            <a:r>
              <a:rPr lang="en-US" altLang="zh-CN" sz="2400" b="1" baseline="-30000" dirty="0">
                <a:solidFill>
                  <a:srgbClr val="0000CC"/>
                </a:solidFill>
                <a:latin typeface="Times New Roman" pitchFamily="18" charset="0"/>
              </a:rPr>
              <a:t>in</a:t>
            </a:r>
            <a:endParaRPr lang="en-US" altLang="zh-CN" sz="24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7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r>
              <a:rPr lang="en-US" altLang="zh-CN" sz="2400" b="1" dirty="0" smtClean="0">
                <a:latin typeface="Times New Roman" pitchFamily="18" charset="0"/>
              </a:rPr>
              <a:t>R1</a:t>
            </a:r>
            <a:r>
              <a:rPr lang="en-US" altLang="zh-CN" sz="2400" b="1" baseline="-30000" dirty="0" smtClean="0">
                <a:latin typeface="Times New Roman" pitchFamily="18" charset="0"/>
              </a:rPr>
              <a:t>out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</a:rPr>
              <a:t>ADD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en-US" altLang="zh-CN" sz="2400" b="1" dirty="0" err="1">
                <a:latin typeface="Times New Roman" pitchFamily="18" charset="0"/>
              </a:rPr>
              <a:t>Z</a:t>
            </a:r>
            <a:r>
              <a:rPr lang="en-US" altLang="zh-CN" sz="2400" b="1" baseline="-30000" dirty="0" err="1">
                <a:latin typeface="Times New Roman" pitchFamily="18" charset="0"/>
              </a:rPr>
              <a:t>in</a:t>
            </a:r>
            <a:endParaRPr lang="en-US" altLang="zh-CN" sz="2400" b="1" dirty="0">
              <a:latin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latin typeface="Times New Roman" pitchFamily="18" charset="0"/>
              </a:rPr>
              <a:t>8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latin typeface="Times New Roman" pitchFamily="18" charset="0"/>
              </a:rPr>
              <a:t>Z</a:t>
            </a:r>
            <a:r>
              <a:rPr lang="en-US" altLang="zh-CN" sz="2400" b="1" baseline="-30000" dirty="0" err="1">
                <a:latin typeface="Times New Roman" pitchFamily="18" charset="0"/>
              </a:rPr>
              <a:t>out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latin typeface="Times New Roman" pitchFamily="18" charset="0"/>
              </a:rPr>
              <a:t>R1</a:t>
            </a:r>
            <a:r>
              <a:rPr lang="en-US" altLang="zh-CN" sz="2400" b="1" baseline="-30000" dirty="0">
                <a:latin typeface="Times New Roman" pitchFamily="18" charset="0"/>
              </a:rPr>
              <a:t>in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latin typeface="Times New Roman" pitchFamily="18" charset="0"/>
              </a:rPr>
              <a:t>END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654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244408" y="6525344"/>
            <a:ext cx="899592" cy="288032"/>
          </a:xfrm>
        </p:spPr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550320" y="765742"/>
            <a:ext cx="8126136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 smtClean="0"/>
              <a:t>3</a:t>
            </a:r>
            <a:r>
              <a:rPr lang="zh-CN" altLang="zh-CN" b="1" dirty="0" smtClean="0"/>
              <a:t>）</a:t>
            </a:r>
            <a:r>
              <a:rPr lang="en-US" altLang="zh-CN" b="1" kern="100" dirty="0" err="1">
                <a:solidFill>
                  <a:srgbClr val="FF0000"/>
                </a:solidFill>
              </a:rPr>
              <a:t>uOP</a:t>
            </a:r>
            <a:r>
              <a:rPr lang="zh-CN" altLang="zh-CN" b="1" kern="100" dirty="0">
                <a:solidFill>
                  <a:srgbClr val="FF0000"/>
                </a:solidFill>
              </a:rPr>
              <a:t>命令序列</a:t>
            </a:r>
            <a:r>
              <a:rPr lang="zh-CN" altLang="en-US" b="1" kern="100" dirty="0">
                <a:solidFill>
                  <a:srgbClr val="FF0000"/>
                </a:solidFill>
              </a:rPr>
              <a:t>：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      t1</a:t>
            </a:r>
            <a:r>
              <a:rPr lang="en-US" altLang="zh-CN" b="1" dirty="0"/>
              <a:t>: </a:t>
            </a:r>
            <a:r>
              <a:rPr lang="en-US" altLang="zh-CN" b="1" dirty="0" err="1"/>
              <a:t>PC</a:t>
            </a:r>
            <a:r>
              <a:rPr lang="en-US" altLang="zh-CN" b="1" baseline="-25000" dirty="0" err="1"/>
              <a:t>out</a:t>
            </a:r>
            <a:r>
              <a:rPr lang="zh-CN" altLang="zh-CN" b="1" dirty="0"/>
              <a:t>，</a:t>
            </a:r>
            <a:r>
              <a:rPr lang="en-US" altLang="zh-CN" b="1" dirty="0" err="1"/>
              <a:t>MAR</a:t>
            </a:r>
            <a:r>
              <a:rPr lang="en-US" altLang="zh-CN" b="1" baseline="-25000" dirty="0" err="1"/>
              <a:t>in</a:t>
            </a:r>
            <a:r>
              <a:rPr lang="zh-CN" altLang="zh-CN" b="1" dirty="0"/>
              <a:t>，</a:t>
            </a:r>
            <a:r>
              <a:rPr lang="en-US" altLang="zh-CN" b="1" dirty="0"/>
              <a:t>Read    </a:t>
            </a:r>
            <a:r>
              <a:rPr lang="en-US" altLang="zh-CN" b="1" dirty="0" smtClean="0"/>
              <a:t>    </a:t>
            </a:r>
            <a:r>
              <a:rPr lang="en-US" altLang="zh-CN" b="1" dirty="0"/>
              <a:t>t4: </a:t>
            </a:r>
            <a:r>
              <a:rPr lang="en-US" altLang="zh-CN" b="1" dirty="0" err="1"/>
              <a:t>PC</a:t>
            </a:r>
            <a:r>
              <a:rPr lang="en-US" altLang="zh-CN" b="1" baseline="-25000" dirty="0" err="1"/>
              <a:t>out</a:t>
            </a:r>
            <a:r>
              <a:rPr lang="zh-CN" altLang="zh-CN" b="1" dirty="0"/>
              <a:t>，</a:t>
            </a:r>
            <a:r>
              <a:rPr lang="en-US" altLang="zh-CN" b="1" dirty="0"/>
              <a:t>Y</a:t>
            </a:r>
            <a:r>
              <a:rPr lang="en-US" altLang="zh-CN" b="1" baseline="-25000" dirty="0"/>
              <a:t>in</a:t>
            </a:r>
            <a:r>
              <a:rPr lang="en-US" altLang="zh-CN" b="1" dirty="0"/>
              <a:t>            </a:t>
            </a:r>
            <a:endParaRPr lang="zh-CN" altLang="zh-CN" b="1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      </a:t>
            </a:r>
            <a:r>
              <a:rPr lang="en-US" altLang="zh-CN" b="1" dirty="0" smtClean="0"/>
              <a:t>t2</a:t>
            </a:r>
            <a:r>
              <a:rPr lang="en-US" altLang="zh-CN" b="1" dirty="0"/>
              <a:t>: PC</a:t>
            </a:r>
            <a:r>
              <a:rPr lang="en-US" altLang="zh-CN" b="1" baseline="-25000" dirty="0"/>
              <a:t>+1</a:t>
            </a:r>
            <a:r>
              <a:rPr lang="zh-CN" altLang="zh-CN" b="1" dirty="0"/>
              <a:t>，</a:t>
            </a:r>
            <a:r>
              <a:rPr lang="en-US" altLang="zh-CN" b="1" dirty="0"/>
              <a:t>WMFC             </a:t>
            </a:r>
            <a:r>
              <a:rPr lang="en-US" altLang="zh-CN" b="1" dirty="0" smtClean="0"/>
              <a:t>       </a:t>
            </a:r>
            <a:r>
              <a:rPr lang="en-US" altLang="zh-CN" b="1" dirty="0" smtClean="0">
                <a:solidFill>
                  <a:srgbClr val="0000CC"/>
                </a:solidFill>
              </a:rPr>
              <a:t>t5</a:t>
            </a:r>
            <a:r>
              <a:rPr lang="en-US" altLang="zh-CN" b="1" dirty="0">
                <a:solidFill>
                  <a:srgbClr val="0000CC"/>
                </a:solidFill>
              </a:rPr>
              <a:t>: </a:t>
            </a:r>
            <a:r>
              <a:rPr lang="en-US" altLang="zh-CN" b="1" dirty="0" err="1">
                <a:solidFill>
                  <a:srgbClr val="0000CC"/>
                </a:solidFill>
              </a:rPr>
              <a:t>DE</a:t>
            </a:r>
            <a:r>
              <a:rPr lang="en-US" altLang="zh-CN" b="1" baseline="-25000" dirty="0" err="1">
                <a:solidFill>
                  <a:srgbClr val="0000CC"/>
                </a:solidFill>
              </a:rPr>
              <a:t>Sgn</a:t>
            </a:r>
            <a:r>
              <a:rPr lang="zh-CN" altLang="zh-CN" b="1" dirty="0">
                <a:solidFill>
                  <a:srgbClr val="0000CC"/>
                </a:solidFill>
              </a:rPr>
              <a:t>，</a:t>
            </a:r>
            <a:r>
              <a:rPr lang="en-US" altLang="zh-CN" b="1" dirty="0" err="1">
                <a:solidFill>
                  <a:srgbClr val="0000CC"/>
                </a:solidFill>
              </a:rPr>
              <a:t>DE</a:t>
            </a:r>
            <a:r>
              <a:rPr lang="en-US" altLang="zh-CN" b="1" baseline="-25000" dirty="0" err="1">
                <a:solidFill>
                  <a:srgbClr val="0000CC"/>
                </a:solidFill>
              </a:rPr>
              <a:t>out</a:t>
            </a:r>
            <a:r>
              <a:rPr lang="zh-CN" altLang="zh-CN" b="1" dirty="0">
                <a:solidFill>
                  <a:srgbClr val="0000CC"/>
                </a:solidFill>
              </a:rPr>
              <a:t>，</a:t>
            </a:r>
            <a:r>
              <a:rPr lang="en-US" altLang="zh-CN" b="1" dirty="0" err="1">
                <a:solidFill>
                  <a:srgbClr val="0000CC"/>
                </a:solidFill>
              </a:rPr>
              <a:t>Z</a:t>
            </a:r>
            <a:r>
              <a:rPr lang="en-US" altLang="zh-CN" b="1" baseline="-25000" dirty="0" err="1">
                <a:solidFill>
                  <a:srgbClr val="0000CC"/>
                </a:solidFill>
              </a:rPr>
              <a:t>in</a:t>
            </a:r>
            <a:r>
              <a:rPr lang="en-US" altLang="zh-CN" b="1" baseline="-25000" dirty="0">
                <a:solidFill>
                  <a:srgbClr val="0000CC"/>
                </a:solidFill>
              </a:rPr>
              <a:t>   </a:t>
            </a:r>
            <a:endParaRPr lang="zh-CN" altLang="zh-CN" b="1" dirty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b="1" dirty="0"/>
              <a:t>      </a:t>
            </a:r>
            <a:r>
              <a:rPr lang="en-US" altLang="zh-CN" b="1" dirty="0" smtClean="0"/>
              <a:t>t3</a:t>
            </a:r>
            <a:r>
              <a:rPr lang="en-US" altLang="zh-CN" b="1" dirty="0"/>
              <a:t>: </a:t>
            </a:r>
            <a:r>
              <a:rPr lang="en-US" altLang="zh-CN" b="1" dirty="0" err="1"/>
              <a:t>MDR</a:t>
            </a:r>
            <a:r>
              <a:rPr lang="en-US" altLang="zh-CN" b="1" baseline="-25000" dirty="0" err="1"/>
              <a:t>out</a:t>
            </a:r>
            <a:r>
              <a:rPr lang="zh-CN" altLang="zh-CN" b="1" dirty="0"/>
              <a:t>、</a:t>
            </a:r>
            <a:r>
              <a:rPr lang="en-US" altLang="zh-CN" b="1" dirty="0" err="1"/>
              <a:t>IR</a:t>
            </a:r>
            <a:r>
              <a:rPr lang="en-US" altLang="zh-CN" b="1" baseline="-25000" dirty="0" err="1"/>
              <a:t>in</a:t>
            </a:r>
            <a:r>
              <a:rPr lang="en-US" altLang="zh-CN" b="1" dirty="0"/>
              <a:t>           </a:t>
            </a:r>
            <a:r>
              <a:rPr lang="en-US" altLang="zh-CN" b="1" dirty="0" smtClean="0"/>
              <a:t>          </a:t>
            </a:r>
            <a:r>
              <a:rPr lang="en-US" altLang="zh-CN" b="1" dirty="0"/>
              <a:t>t6:</a:t>
            </a:r>
            <a:r>
              <a:rPr lang="de-DE" altLang="zh-CN" b="1" dirty="0"/>
              <a:t> Z</a:t>
            </a:r>
            <a:r>
              <a:rPr lang="de-DE" altLang="zh-CN" b="1" baseline="-25000" dirty="0"/>
              <a:t>out</a:t>
            </a:r>
            <a:r>
              <a:rPr lang="zh-CN" altLang="zh-CN" b="1" dirty="0"/>
              <a:t>、</a:t>
            </a:r>
            <a:r>
              <a:rPr lang="de-DE" altLang="zh-CN" b="1" dirty="0"/>
              <a:t>PC</a:t>
            </a:r>
            <a:r>
              <a:rPr lang="de-DE" altLang="zh-CN" b="1" baseline="-25000" dirty="0"/>
              <a:t>in</a:t>
            </a:r>
            <a:r>
              <a:rPr lang="zh-CN" altLang="zh-CN" b="1" dirty="0"/>
              <a:t>、</a:t>
            </a:r>
            <a:r>
              <a:rPr lang="de-DE" altLang="zh-CN" b="1" dirty="0"/>
              <a:t>End      </a:t>
            </a:r>
            <a:endParaRPr lang="zh-CN" altLang="zh-CN" b="1" dirty="0"/>
          </a:p>
          <a:p>
            <a:pPr>
              <a:lnSpc>
                <a:spcPct val="120000"/>
              </a:lnSpc>
            </a:pP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4</a:t>
            </a:r>
            <a:r>
              <a:rPr lang="zh-CN" altLang="zh-CN" b="1" dirty="0" smtClean="0"/>
              <a:t>）</a:t>
            </a:r>
            <a:r>
              <a:rPr lang="zh-CN" altLang="zh-CN" b="1" dirty="0"/>
              <a:t>电路逻辑：对于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15</a:t>
            </a:r>
            <a:r>
              <a:rPr lang="en-US" altLang="zh-CN" b="1" dirty="0"/>
              <a:t>~D</a:t>
            </a:r>
            <a:r>
              <a:rPr lang="en-US" altLang="zh-CN" b="1" baseline="-25000" dirty="0"/>
              <a:t>8</a:t>
            </a:r>
            <a:r>
              <a:rPr lang="zh-CN" altLang="zh-CN" b="1" dirty="0"/>
              <a:t>，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i</a:t>
            </a:r>
            <a:r>
              <a:rPr lang="en-US" altLang="zh-CN" b="1" dirty="0"/>
              <a:t> = I</a:t>
            </a:r>
            <a:r>
              <a:rPr lang="en-US" altLang="zh-CN" b="1" baseline="-25000" dirty="0"/>
              <a:t>7</a:t>
            </a:r>
            <a:r>
              <a:rPr lang="en-US" altLang="zh-CN" b="1" dirty="0"/>
              <a:t> &amp; </a:t>
            </a:r>
            <a:r>
              <a:rPr lang="en-US" altLang="zh-CN" b="1" dirty="0" err="1"/>
              <a:t>DE</a:t>
            </a:r>
            <a:r>
              <a:rPr lang="en-US" altLang="zh-CN" b="1" baseline="-25000" dirty="0" err="1"/>
              <a:t>Sgn</a:t>
            </a:r>
            <a:r>
              <a:rPr lang="zh-CN" altLang="zh-CN" b="1" dirty="0" smtClean="0"/>
              <a:t>；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/>
              <a:t> </a:t>
            </a:r>
            <a:r>
              <a:rPr lang="en-US" altLang="zh-CN" b="1" dirty="0" smtClean="0"/>
              <a:t>                          </a:t>
            </a:r>
            <a:r>
              <a:rPr lang="zh-CN" altLang="zh-CN" b="1" dirty="0"/>
              <a:t>对于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7</a:t>
            </a:r>
            <a:r>
              <a:rPr lang="en-US" altLang="zh-CN" b="1" dirty="0"/>
              <a:t>~D</a:t>
            </a:r>
            <a:r>
              <a:rPr lang="en-US" altLang="zh-CN" b="1" baseline="-25000" dirty="0"/>
              <a:t>0</a:t>
            </a:r>
            <a:r>
              <a:rPr lang="zh-CN" altLang="zh-CN" b="1" dirty="0"/>
              <a:t>， </a:t>
            </a:r>
            <a:r>
              <a:rPr lang="en-US" altLang="zh-CN" b="1" dirty="0"/>
              <a:t>D</a:t>
            </a:r>
            <a:r>
              <a:rPr lang="en-US" altLang="zh-CN" b="1" baseline="-25000" dirty="0"/>
              <a:t>i</a:t>
            </a:r>
            <a:r>
              <a:rPr lang="en-US" altLang="zh-CN" b="1" dirty="0"/>
              <a:t> = </a:t>
            </a:r>
            <a:r>
              <a:rPr lang="en-US" altLang="zh-CN" b="1" dirty="0" smtClean="0"/>
              <a:t>I</a:t>
            </a:r>
            <a:r>
              <a:rPr lang="en-US" altLang="zh-CN" b="1" baseline="-25000" dirty="0" smtClean="0"/>
              <a:t>i</a:t>
            </a:r>
            <a:endParaRPr lang="zh-CN" altLang="zh-CN" b="1" dirty="0"/>
          </a:p>
          <a:p>
            <a:pPr>
              <a:lnSpc>
                <a:spcPct val="120000"/>
              </a:lnSpc>
            </a:pPr>
            <a:endParaRPr lang="en-US" altLang="zh-CN" b="1" dirty="0" smtClean="0"/>
          </a:p>
          <a:p>
            <a:pPr>
              <a:lnSpc>
                <a:spcPct val="120000"/>
              </a:lnSpc>
            </a:pPr>
            <a:r>
              <a:rPr lang="en-US" altLang="zh-CN" b="1" dirty="0" smtClean="0"/>
              <a:t>5</a:t>
            </a:r>
            <a:r>
              <a:rPr lang="zh-CN" altLang="zh-CN" b="1" dirty="0" smtClean="0"/>
              <a:t>）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16</a:t>
            </a:r>
            <a:r>
              <a:rPr lang="en-US" altLang="zh-CN" b="1" dirty="0"/>
              <a:t>*16bit=128KB</a:t>
            </a:r>
            <a:r>
              <a:rPr lang="zh-CN" altLang="zh-CN" b="1" dirty="0" smtClean="0"/>
              <a:t>。</a:t>
            </a:r>
            <a:endParaRPr lang="zh-CN" altLang="zh-CN" b="1" dirty="0"/>
          </a:p>
          <a:p>
            <a:pPr marL="450850" indent="-450850">
              <a:lnSpc>
                <a:spcPct val="120000"/>
              </a:lnSpc>
            </a:pPr>
            <a:r>
              <a:rPr lang="en-US" altLang="zh-CN" b="1" dirty="0" smtClean="0"/>
              <a:t>      16</a:t>
            </a:r>
            <a:r>
              <a:rPr lang="zh-CN" altLang="zh-CN" b="1" dirty="0"/>
              <a:t>为</a:t>
            </a:r>
            <a:r>
              <a:rPr lang="en-US" altLang="zh-CN" b="1" dirty="0"/>
              <a:t>CPU</a:t>
            </a:r>
            <a:r>
              <a:rPr lang="zh-CN" altLang="zh-CN" b="1" dirty="0"/>
              <a:t>中</a:t>
            </a:r>
            <a:r>
              <a:rPr lang="en-US" altLang="zh-CN" b="1" dirty="0"/>
              <a:t>MAR</a:t>
            </a:r>
            <a:r>
              <a:rPr lang="zh-CN" altLang="zh-CN" b="1" dirty="0"/>
              <a:t>位</a:t>
            </a:r>
            <a:r>
              <a:rPr lang="en-US" altLang="zh-CN" b="1" dirty="0"/>
              <a:t>16</a:t>
            </a:r>
            <a:r>
              <a:rPr lang="zh-CN" altLang="zh-CN" b="1" dirty="0"/>
              <a:t>位，</a:t>
            </a:r>
            <a:r>
              <a:rPr lang="en-US" altLang="zh-CN" b="1" dirty="0"/>
              <a:t>MAR</a:t>
            </a:r>
            <a:r>
              <a:rPr lang="zh-CN" altLang="zh-CN" b="1" dirty="0"/>
              <a:t>直接连接到地址总线，地址空间为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16</a:t>
            </a:r>
            <a:r>
              <a:rPr lang="zh-CN" altLang="zh-CN" b="1" dirty="0" smtClean="0"/>
              <a:t>。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70952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476672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latin typeface="+mn-lt"/>
              </a:rPr>
              <a:t>第</a:t>
            </a:r>
            <a:r>
              <a:rPr lang="en-US" altLang="zh-CN" sz="3200" b="1" dirty="0" smtClean="0">
                <a:latin typeface="+mn-lt"/>
              </a:rPr>
              <a:t>7</a:t>
            </a:r>
            <a:r>
              <a:rPr lang="zh-CN" altLang="en-US" sz="3200" b="1" dirty="0" smtClean="0">
                <a:latin typeface="+mn-lt"/>
              </a:rPr>
              <a:t>章 </a:t>
            </a:r>
            <a:r>
              <a:rPr lang="zh-CN" altLang="en-US" sz="3200" b="1" dirty="0">
                <a:latin typeface="+mn-lt"/>
              </a:rPr>
              <a:t>总线及互连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388" y="1052736"/>
            <a:ext cx="8812212" cy="449353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+mn-ea"/>
                <a:ea typeface="+mn-ea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  <a:ea typeface="+mn-ea"/>
              </a:rPr>
              <a:t>基本概念               </a:t>
            </a:r>
            <a:r>
              <a:rPr lang="zh-CN" altLang="en-US" sz="2000" b="1" dirty="0" smtClean="0">
                <a:latin typeface="+mn-ea"/>
                <a:ea typeface="+mn-ea"/>
              </a:rPr>
              <a:t>☆掌握概念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 分类、特性</a:t>
            </a:r>
            <a:r>
              <a:rPr lang="en-US" altLang="zh-CN" sz="2000" b="1" dirty="0">
                <a:latin typeface="宋体" pitchFamily="2" charset="-122"/>
              </a:rPr>
              <a:t>(4</a:t>
            </a:r>
            <a:r>
              <a:rPr lang="zh-CN" altLang="en-US" sz="2000" b="1" dirty="0">
                <a:latin typeface="宋体" pitchFamily="2" charset="-122"/>
              </a:rPr>
              <a:t>点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性能指标</a:t>
            </a:r>
            <a:r>
              <a:rPr lang="zh-CN" altLang="en-US" b="1" dirty="0">
                <a:latin typeface="宋体" pitchFamily="2" charset="-122"/>
              </a:rPr>
              <a:t>，操作过程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步骤及操作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en-US" altLang="zh-CN" b="1" dirty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总线仲裁          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</a:t>
            </a:r>
            <a:r>
              <a:rPr lang="zh-CN" altLang="en-US" sz="2000" b="1" dirty="0" smtClean="0">
                <a:latin typeface="+mn-ea"/>
              </a:rPr>
              <a:t>原理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第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步的组织</a:t>
            </a:r>
            <a:r>
              <a:rPr lang="en-US" altLang="zh-CN" sz="2000" b="1" dirty="0" smtClean="0">
                <a:latin typeface="+mn-ea"/>
              </a:rPr>
              <a:t>)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总线定时               </a:t>
            </a:r>
            <a:r>
              <a:rPr lang="zh-CN" altLang="en-US" sz="2000" b="1" dirty="0" smtClean="0">
                <a:latin typeface="+mn-ea"/>
              </a:rPr>
              <a:t>◇</a:t>
            </a:r>
            <a:r>
              <a:rPr lang="zh-CN" altLang="en-US" sz="2000" b="1" dirty="0">
                <a:latin typeface="+mn-ea"/>
              </a:rPr>
              <a:t>理解</a:t>
            </a:r>
            <a:r>
              <a:rPr lang="zh-CN" altLang="en-US" sz="2000" b="1" dirty="0" smtClean="0">
                <a:latin typeface="+mn-ea"/>
              </a:rPr>
              <a:t>原理       </a:t>
            </a:r>
            <a:r>
              <a:rPr lang="en-US" altLang="zh-CN" sz="2000" b="1" dirty="0" smtClean="0">
                <a:latin typeface="+mn-ea"/>
              </a:rPr>
              <a:t>(</a:t>
            </a:r>
            <a:r>
              <a:rPr lang="zh-CN" altLang="en-US" sz="2000" b="1" dirty="0" smtClean="0">
                <a:latin typeface="+mn-ea"/>
              </a:rPr>
              <a:t>每步时长</a:t>
            </a:r>
            <a:r>
              <a:rPr lang="zh-CN" altLang="en-US" sz="2000" b="1" dirty="0">
                <a:latin typeface="+mn-ea"/>
              </a:rPr>
              <a:t>的</a:t>
            </a:r>
            <a:r>
              <a:rPr lang="zh-CN" altLang="en-US" sz="2000" b="1" dirty="0" smtClean="0">
                <a:latin typeface="+mn-ea"/>
              </a:rPr>
              <a:t>组织</a:t>
            </a:r>
            <a:r>
              <a:rPr lang="en-US" altLang="zh-CN" sz="2000" b="1" dirty="0">
                <a:latin typeface="+mn-ea"/>
              </a:rPr>
              <a:t>)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总线传输               </a:t>
            </a:r>
            <a:r>
              <a:rPr lang="zh-CN" altLang="en-US" sz="2000" b="1" dirty="0" smtClean="0">
                <a:latin typeface="宋体" pitchFamily="2" charset="-122"/>
              </a:rPr>
              <a:t>△了解           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后</a:t>
            </a:r>
            <a:r>
              <a:rPr lang="en-US" altLang="zh-CN" sz="2000" b="1" dirty="0" smtClean="0">
                <a:latin typeface="宋体" pitchFamily="2" charset="-122"/>
              </a:rPr>
              <a:t>3</a:t>
            </a:r>
            <a:r>
              <a:rPr lang="zh-CN" altLang="en-US" sz="2000" b="1" dirty="0" smtClean="0">
                <a:latin typeface="宋体" pitchFamily="2" charset="-122"/>
              </a:rPr>
              <a:t>步的组织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2000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5.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总线结构               </a:t>
            </a:r>
            <a:r>
              <a:rPr lang="zh-CN" altLang="en-US" sz="2000" b="1" dirty="0" smtClean="0">
                <a:latin typeface="宋体" pitchFamily="2" charset="-122"/>
              </a:rPr>
              <a:t>△了解</a:t>
            </a:r>
            <a:r>
              <a:rPr lang="zh-CN" altLang="en-US" sz="2000" b="1" dirty="0">
                <a:latin typeface="宋体" pitchFamily="2" charset="-122"/>
              </a:rPr>
              <a:t>提高</a:t>
            </a:r>
            <a:r>
              <a:rPr lang="zh-CN" altLang="en-US" sz="2000" b="1" dirty="0" smtClean="0">
                <a:latin typeface="宋体" pitchFamily="2" charset="-122"/>
              </a:rPr>
              <a:t>性能的方法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6" name="Text Box 132"/>
          <p:cNvSpPr txBox="1">
            <a:spLocks noChangeArrowheads="1"/>
          </p:cNvSpPr>
          <p:nvPr/>
        </p:nvSpPr>
        <p:spPr bwMode="auto">
          <a:xfrm>
            <a:off x="4572000" y="1556792"/>
            <a:ext cx="1368152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242088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集中式仲裁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的仲裁线连接、仲裁时机、仲裁方法、特点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512" y="330705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种定时方式</a:t>
            </a:r>
            <a:r>
              <a:rPr lang="zh-CN" altLang="en-US" sz="1600" b="1" dirty="0" smtClean="0">
                <a:latin typeface="宋体" pitchFamily="2" charset="-122"/>
              </a:rPr>
              <a:t>（同步、异步、半同步）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定时原理</a:t>
            </a:r>
            <a:r>
              <a:rPr lang="zh-CN" altLang="en-US" b="1" dirty="0" smtClean="0">
                <a:latin typeface="宋体" pitchFamily="2" charset="-122"/>
              </a:rPr>
              <a:t>、联络方式、特点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512" y="4243154"/>
            <a:ext cx="8812212" cy="8771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传输需求、所支持模式的表示与实现，总线标准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特性</a:t>
            </a:r>
            <a:r>
              <a:rPr lang="zh-CN" altLang="en-US" sz="2000" b="1" dirty="0">
                <a:latin typeface="宋体" pitchFamily="2" charset="-122"/>
              </a:rPr>
              <a:t>示例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           (</a:t>
            </a:r>
            <a:r>
              <a:rPr lang="zh-CN" altLang="en-US" sz="2000" b="1" dirty="0">
                <a:latin typeface="宋体" pitchFamily="2" charset="-122"/>
              </a:rPr>
              <a:t>不同</a:t>
            </a:r>
            <a:r>
              <a:rPr lang="zh-CN" altLang="en-US" sz="2000" b="1" dirty="0" smtClean="0">
                <a:latin typeface="宋体" pitchFamily="2" charset="-122"/>
              </a:rPr>
              <a:t>事务</a:t>
            </a:r>
            <a:r>
              <a:rPr lang="en-US" altLang="zh-CN" sz="2000" b="1" dirty="0" smtClean="0">
                <a:latin typeface="宋体" pitchFamily="2" charset="-122"/>
              </a:rPr>
              <a:t>)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不同协议</a:t>
            </a:r>
            <a:r>
              <a:rPr lang="en-US" altLang="zh-CN" sz="2000" b="1" dirty="0" smtClean="0">
                <a:latin typeface="宋体" pitchFamily="2" charset="-122"/>
              </a:rPr>
              <a:t>) 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051720" y="1988840"/>
            <a:ext cx="6048672" cy="237626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79512" y="5395282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总线结构</a:t>
            </a:r>
            <a:r>
              <a:rPr lang="en-US" altLang="zh-CN" b="1" dirty="0" smtClean="0">
                <a:latin typeface="宋体" pitchFamily="2" charset="-122"/>
              </a:rPr>
              <a:t>(3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的类型、特点，总线接口单元的类型、功能</a:t>
            </a:r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706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83E3-1F2B-4276-987D-E0C0767C99F9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14889" name="Text Box 201"/>
          <p:cNvSpPr txBox="1">
            <a:spLocks noChangeArrowheads="1"/>
          </p:cNvSpPr>
          <p:nvPr/>
        </p:nvSpPr>
        <p:spPr bwMode="auto">
          <a:xfrm>
            <a:off x="179388" y="950595"/>
            <a:ext cx="8750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总线宽度：</a:t>
            </a:r>
            <a:r>
              <a:rPr lang="zh-CN" altLang="en-US" b="1" dirty="0"/>
              <a:t>指</a:t>
            </a:r>
            <a:r>
              <a:rPr lang="zh-CN" altLang="en-US" b="1" dirty="0" smtClean="0">
                <a:solidFill>
                  <a:srgbClr val="990099"/>
                </a:solidFill>
              </a:rPr>
              <a:t>数据总线</a:t>
            </a:r>
            <a:r>
              <a:rPr lang="zh-CN" altLang="en-US" b="1" dirty="0" smtClean="0"/>
              <a:t>的位数，常用</a:t>
            </a:r>
            <a:r>
              <a:rPr lang="en-US" altLang="zh-CN" dirty="0" smtClean="0">
                <a:latin typeface="+mn-lt"/>
              </a:rPr>
              <a:t>bit</a:t>
            </a:r>
            <a:r>
              <a:rPr lang="zh-CN" altLang="en-US" b="1" dirty="0" smtClean="0"/>
              <a:t>表示</a:t>
            </a:r>
            <a:endParaRPr lang="zh-CN" altLang="en-US" b="1" dirty="0"/>
          </a:p>
        </p:txBody>
      </p:sp>
      <p:sp>
        <p:nvSpPr>
          <p:cNvPr id="114891" name="Text Box 203"/>
          <p:cNvSpPr txBox="1">
            <a:spLocks noChangeArrowheads="1"/>
          </p:cNvSpPr>
          <p:nvPr/>
        </p:nvSpPr>
        <p:spPr bwMode="auto">
          <a:xfrm>
            <a:off x="179388" y="389608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6.</a:t>
            </a:r>
            <a:r>
              <a:rPr lang="zh-CN" altLang="en-US" b="1" dirty="0" smtClean="0">
                <a:solidFill>
                  <a:srgbClr val="FF3399"/>
                </a:solidFill>
                <a:latin typeface="黑体" pitchFamily="2" charset="-122"/>
                <a:ea typeface="黑体" pitchFamily="2" charset="-122"/>
              </a:rPr>
              <a:t>总线</a:t>
            </a:r>
            <a:r>
              <a:rPr lang="zh-CN" altLang="en-US" b="1" dirty="0">
                <a:solidFill>
                  <a:srgbClr val="FF3399"/>
                </a:solidFill>
                <a:latin typeface="黑体" pitchFamily="2" charset="-122"/>
                <a:ea typeface="黑体" pitchFamily="2" charset="-122"/>
              </a:rPr>
              <a:t>的性能指标</a:t>
            </a:r>
          </a:p>
        </p:txBody>
      </p:sp>
      <p:sp>
        <p:nvSpPr>
          <p:cNvPr id="114894" name="Text Box 206"/>
          <p:cNvSpPr txBox="1">
            <a:spLocks noChangeArrowheads="1"/>
          </p:cNvSpPr>
          <p:nvPr/>
        </p:nvSpPr>
        <p:spPr bwMode="auto">
          <a:xfrm>
            <a:off x="179388" y="1412776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47888" indent="-2147888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总线</a:t>
            </a:r>
            <a:r>
              <a:rPr lang="zh-CN" altLang="en-US" b="1" dirty="0" smtClean="0">
                <a:solidFill>
                  <a:srgbClr val="C00000"/>
                </a:solidFill>
              </a:rPr>
              <a:t>带宽：</a:t>
            </a:r>
            <a:r>
              <a:rPr lang="zh-CN" altLang="en-US" b="1" dirty="0" smtClean="0"/>
              <a:t>指总线的</a:t>
            </a:r>
            <a:r>
              <a:rPr lang="zh-CN" altLang="en-US" b="1" dirty="0" smtClean="0">
                <a:solidFill>
                  <a:srgbClr val="990099"/>
                </a:solidFill>
              </a:rPr>
              <a:t>最大</a:t>
            </a:r>
            <a:r>
              <a:rPr lang="zh-CN" altLang="en-US" b="1" dirty="0" smtClean="0"/>
              <a:t>数据传输率</a:t>
            </a:r>
            <a:r>
              <a:rPr lang="zh-CN" altLang="en-US" b="1" dirty="0"/>
              <a:t>，常用</a:t>
            </a:r>
            <a:r>
              <a:rPr lang="en-US" altLang="zh-CN" b="1" dirty="0" smtClean="0"/>
              <a:t>Mbps(MB/s</a:t>
            </a:r>
            <a:r>
              <a:rPr lang="en-US" altLang="zh-CN" b="1" dirty="0"/>
              <a:t>)</a:t>
            </a:r>
            <a:r>
              <a:rPr lang="zh-CN" altLang="en-US" b="1" dirty="0"/>
              <a:t>表示</a:t>
            </a:r>
            <a:endParaRPr lang="en-US" altLang="zh-CN" b="1" dirty="0" smtClean="0"/>
          </a:p>
          <a:p>
            <a:pPr marL="2147888" indent="-2147888"/>
            <a:r>
              <a:rPr lang="zh-CN" altLang="en-US" b="1" dirty="0" smtClean="0"/>
              <a:t>                          数据传输率＝</a:t>
            </a:r>
            <a:r>
              <a:rPr lang="zh-CN" altLang="en-US" b="1" dirty="0"/>
              <a:t>总线宽度</a:t>
            </a:r>
            <a:r>
              <a:rPr lang="en-US" altLang="zh-CN" b="1" dirty="0" smtClean="0"/>
              <a:t>×</a:t>
            </a:r>
            <a:r>
              <a:rPr lang="zh-CN" altLang="en-US" b="1" dirty="0" smtClean="0"/>
              <a:t>数据传输</a:t>
            </a:r>
            <a:r>
              <a:rPr lang="zh-CN" altLang="en-US" b="1" dirty="0"/>
              <a:t>次数</a:t>
            </a:r>
            <a:r>
              <a:rPr lang="en-US" altLang="zh-CN" b="1" dirty="0"/>
              <a:t>/</a:t>
            </a:r>
            <a:r>
              <a:rPr lang="zh-CN" altLang="en-US" b="1" dirty="0" smtClean="0"/>
              <a:t>秒</a:t>
            </a:r>
            <a:endParaRPr lang="en-US" altLang="zh-CN" b="1" dirty="0" smtClean="0"/>
          </a:p>
        </p:txBody>
      </p:sp>
      <p:sp>
        <p:nvSpPr>
          <p:cNvPr id="114895" name="Text Box 207"/>
          <p:cNvSpPr txBox="1">
            <a:spLocks noChangeArrowheads="1"/>
          </p:cNvSpPr>
          <p:nvPr/>
        </p:nvSpPr>
        <p:spPr bwMode="auto">
          <a:xfrm>
            <a:off x="179388" y="3933056"/>
            <a:ext cx="8785225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5600" indent="-355600" eaLnBrk="0" hangingPunct="0"/>
            <a:r>
              <a:rPr lang="en-US" altLang="zh-CN" b="1" dirty="0">
                <a:solidFill>
                  <a:srgbClr val="990099"/>
                </a:solidFill>
              </a:rPr>
              <a:t>     </a:t>
            </a:r>
            <a:r>
              <a:rPr lang="zh-CN" altLang="en-US" b="1" dirty="0" smtClean="0">
                <a:solidFill>
                  <a:srgbClr val="0000CC"/>
                </a:solidFill>
              </a:rPr>
              <a:t>例</a:t>
            </a:r>
            <a:r>
              <a:rPr lang="en-US" altLang="zh-CN" b="1" dirty="0" smtClean="0">
                <a:solidFill>
                  <a:srgbClr val="0000CC"/>
                </a:solidFill>
              </a:rPr>
              <a:t>1</a:t>
            </a:r>
            <a:r>
              <a:rPr lang="zh-CN" altLang="en-US" b="1" dirty="0" smtClean="0">
                <a:solidFill>
                  <a:srgbClr val="0000CC"/>
                </a:solidFill>
              </a:rPr>
              <a:t>：</a:t>
            </a:r>
            <a:r>
              <a:rPr lang="zh-CN" altLang="en-US" b="1" dirty="0" smtClean="0"/>
              <a:t>某</a:t>
            </a:r>
            <a:r>
              <a:rPr lang="en-US" altLang="zh-CN" b="1" dirty="0" smtClean="0"/>
              <a:t>32</a:t>
            </a:r>
            <a:r>
              <a:rPr lang="zh-CN" altLang="en-US" b="1" dirty="0" smtClean="0"/>
              <a:t>位同步总线的时钟频率为</a:t>
            </a:r>
            <a:r>
              <a:rPr lang="en-US" altLang="zh-CN" b="1" dirty="0" smtClean="0"/>
              <a:t>100MHz</a:t>
            </a:r>
            <a:r>
              <a:rPr lang="zh-CN" altLang="en-US" b="1" dirty="0" smtClean="0"/>
              <a:t>，每个时钟可传输一次数据，该总线的带宽＝</a:t>
            </a:r>
            <a:r>
              <a:rPr lang="en-US" altLang="zh-CN" b="1" dirty="0" smtClean="0"/>
              <a:t>32bit×(100MHz/1)=3.2Gbps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eaLnBrk="0" hangingPunct="0"/>
            <a:r>
              <a:rPr lang="zh-CN" altLang="en-US" b="1" dirty="0" smtClean="0"/>
              <a:t>    若需将该总线带宽提高一倍，有哪些方法？</a:t>
            </a:r>
            <a:endParaRPr lang="en-US" altLang="zh-CN" b="1" dirty="0"/>
          </a:p>
        </p:txBody>
      </p:sp>
      <p:sp>
        <p:nvSpPr>
          <p:cNvPr id="114897" name="Text Box 209"/>
          <p:cNvSpPr txBox="1">
            <a:spLocks noChangeArrowheads="1"/>
          </p:cNvSpPr>
          <p:nvPr/>
        </p:nvSpPr>
        <p:spPr bwMode="auto">
          <a:xfrm>
            <a:off x="179388" y="5293657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00325" indent="-2600325"/>
            <a:r>
              <a:rPr lang="en-US" altLang="zh-CN" b="1" dirty="0">
                <a:solidFill>
                  <a:srgbClr val="C00000"/>
                </a:solidFill>
              </a:rPr>
              <a:t>   *</a:t>
            </a:r>
            <a:r>
              <a:rPr lang="zh-CN" altLang="en-US" b="1" dirty="0">
                <a:solidFill>
                  <a:srgbClr val="C00000"/>
                </a:solidFill>
              </a:rPr>
              <a:t>总线负载能力：</a:t>
            </a:r>
            <a:r>
              <a:rPr lang="zh-CN" altLang="en-US" b="1" dirty="0" smtClean="0"/>
              <a:t>指信号电平保持</a:t>
            </a:r>
            <a:r>
              <a:rPr lang="zh-CN" altLang="en-US" b="1" dirty="0" smtClean="0">
                <a:solidFill>
                  <a:srgbClr val="990099"/>
                </a:solidFill>
              </a:rPr>
              <a:t>在有效范围内</a:t>
            </a:r>
            <a:r>
              <a:rPr lang="zh-CN" altLang="en-US" b="1" dirty="0" smtClean="0"/>
              <a:t>时，所</a:t>
            </a:r>
            <a:r>
              <a:rPr lang="zh-CN" altLang="en-US" b="1" dirty="0"/>
              <a:t>能连接</a:t>
            </a:r>
            <a:r>
              <a:rPr lang="zh-CN" altLang="en-US" b="1" dirty="0" smtClean="0"/>
              <a:t>的设备</a:t>
            </a:r>
            <a:r>
              <a:rPr lang="zh-CN" altLang="en-US" b="1" dirty="0"/>
              <a:t>数量，常用</a:t>
            </a:r>
            <a:r>
              <a:rPr lang="zh-CN" altLang="en-US" b="1" dirty="0" smtClean="0"/>
              <a:t>个表示。</a:t>
            </a:r>
            <a:endParaRPr lang="zh-CN" altLang="en-US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5841268" y="2338175"/>
            <a:ext cx="2187116" cy="370745"/>
            <a:chOff x="5841268" y="2338175"/>
            <a:chExt cx="2187116" cy="370745"/>
          </a:xfrm>
        </p:grpSpPr>
        <p:sp>
          <p:nvSpPr>
            <p:cNvPr id="2" name="右大括号 1"/>
            <p:cNvSpPr/>
            <p:nvPr/>
          </p:nvSpPr>
          <p:spPr bwMode="auto">
            <a:xfrm rot="5400000">
              <a:off x="6889694" y="1289749"/>
              <a:ext cx="90264" cy="2187116"/>
            </a:xfrm>
            <a:prstGeom prst="rightBrace">
              <a:avLst>
                <a:gd name="adj1" fmla="val 3647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336800" marR="0" indent="-233680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Text Box 107"/>
            <p:cNvSpPr txBox="1">
              <a:spLocks noChangeArrowheads="1"/>
            </p:cNvSpPr>
            <p:nvPr/>
          </p:nvSpPr>
          <p:spPr bwMode="auto">
            <a:xfrm>
              <a:off x="6106734" y="2420888"/>
              <a:ext cx="165618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 smtClean="0">
                  <a:solidFill>
                    <a:srgbClr val="990099"/>
                  </a:solidFill>
                </a:rPr>
                <a:t>总线工作频率</a:t>
              </a:r>
              <a:endParaRPr lang="zh-CN" altLang="en-US" sz="2000" b="1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47864" y="3501008"/>
            <a:ext cx="5544616" cy="447288"/>
            <a:chOff x="3275856" y="3557776"/>
            <a:chExt cx="5544616" cy="447288"/>
          </a:xfrm>
        </p:grpSpPr>
        <p:sp>
          <p:nvSpPr>
            <p:cNvPr id="15" name="Text Box 107"/>
            <p:cNvSpPr txBox="1">
              <a:spLocks noChangeArrowheads="1"/>
            </p:cNvSpPr>
            <p:nvPr/>
          </p:nvSpPr>
          <p:spPr bwMode="auto">
            <a:xfrm>
              <a:off x="3275856" y="3717032"/>
              <a:ext cx="5544616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zh-CN" sz="1800" b="1" dirty="0"/>
                <a:t>总线宽度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</a:t>
              </a:r>
              <a:r>
                <a:rPr lang="zh-CN" altLang="zh-CN" sz="1800" b="1" dirty="0" smtClean="0"/>
                <a:t>总线</a:t>
              </a:r>
              <a:r>
                <a:rPr lang="zh-CN" altLang="zh-CN" sz="1800" b="1" dirty="0"/>
                <a:t>时钟频率</a:t>
              </a:r>
              <a:r>
                <a:rPr lang="en-US" altLang="zh-CN" sz="1800" b="1" dirty="0"/>
                <a:t> </a:t>
              </a:r>
              <a:r>
                <a:rPr lang="en-US" altLang="zh-CN" sz="1800" b="1" dirty="0" smtClean="0"/>
                <a:t> </a:t>
              </a:r>
              <a:r>
                <a:rPr lang="zh-CN" altLang="zh-CN" sz="1800" b="1" dirty="0" smtClean="0"/>
                <a:t>所</a:t>
              </a:r>
              <a:r>
                <a:rPr lang="zh-CN" altLang="zh-CN" sz="1800" b="1" dirty="0"/>
                <a:t>需时钟周期</a:t>
              </a:r>
              <a:r>
                <a:rPr lang="zh-CN" altLang="zh-CN" sz="1800" b="1" dirty="0" smtClean="0"/>
                <a:t>数</a:t>
              </a:r>
              <a:r>
                <a:rPr lang="en-US" altLang="zh-CN" sz="1800" b="1" dirty="0" smtClean="0"/>
                <a:t>/</a:t>
              </a:r>
              <a:r>
                <a:rPr lang="zh-CN" altLang="en-US" sz="1800" b="1" dirty="0" smtClean="0"/>
                <a:t>数据传输</a:t>
              </a:r>
              <a:endParaRPr lang="zh-CN" altLang="en-US" sz="2000" b="1" dirty="0"/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 flipH="1">
              <a:off x="4139952" y="3557776"/>
              <a:ext cx="606544" cy="15925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5292080" y="3645024"/>
              <a:ext cx="144016" cy="7200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5719720" y="3603496"/>
              <a:ext cx="652480" cy="11353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sm"/>
            </a:ln>
            <a:effectLst/>
          </p:spPr>
        </p:cxnSp>
      </p:grpSp>
      <p:cxnSp>
        <p:nvCxnSpPr>
          <p:cNvPr id="19" name="直接箭头连接符 18"/>
          <p:cNvCxnSpPr/>
          <p:nvPr/>
        </p:nvCxnSpPr>
        <p:spPr bwMode="auto">
          <a:xfrm flipH="1">
            <a:off x="1835696" y="1844824"/>
            <a:ext cx="2160240" cy="936104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9" name="Text Box 201"/>
          <p:cNvSpPr txBox="1">
            <a:spLocks noChangeArrowheads="1"/>
          </p:cNvSpPr>
          <p:nvPr/>
        </p:nvSpPr>
        <p:spPr bwMode="auto">
          <a:xfrm>
            <a:off x="179512" y="2658978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b="1" dirty="0" smtClean="0">
                <a:solidFill>
                  <a:schemeClr val="accent2"/>
                </a:solidFill>
              </a:rPr>
              <a:t>      </a:t>
            </a:r>
            <a:r>
              <a:rPr lang="zh-CN" altLang="en-US" dirty="0" smtClean="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zh-CN" altLang="en-US" b="1" dirty="0" smtClean="0">
                <a:solidFill>
                  <a:schemeClr val="accent2"/>
                </a:solidFill>
              </a:rPr>
              <a:t>最大</a:t>
            </a:r>
            <a:r>
              <a:rPr lang="zh-CN" altLang="en-US" dirty="0" smtClean="0">
                <a:solidFill>
                  <a:schemeClr val="accent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不考虑</a:t>
            </a:r>
            <a:r>
              <a:rPr lang="zh-CN" altLang="en-US" b="1" u="sng" dirty="0"/>
              <a:t>非数据传输操作</a:t>
            </a:r>
            <a:r>
              <a:rPr lang="zh-CN" altLang="en-US" b="1" dirty="0"/>
              <a:t>的时间，</a:t>
            </a:r>
            <a:r>
              <a:rPr lang="zh-CN" altLang="en-US" sz="2000" b="1" dirty="0"/>
              <a:t>如地址传送、仲裁等</a:t>
            </a:r>
            <a:endParaRPr lang="zh-CN" altLang="en-US" b="1" dirty="0"/>
          </a:p>
        </p:txBody>
      </p:sp>
      <p:sp>
        <p:nvSpPr>
          <p:cNvPr id="30" name="Text Box 201"/>
          <p:cNvSpPr txBox="1">
            <a:spLocks noChangeArrowheads="1"/>
          </p:cNvSpPr>
          <p:nvPr/>
        </p:nvSpPr>
        <p:spPr bwMode="auto">
          <a:xfrm>
            <a:off x="179512" y="3091026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2"/>
                </a:solidFill>
              </a:rPr>
              <a:t>      同步总线</a:t>
            </a:r>
            <a:r>
              <a:rPr lang="zh-CN" altLang="en-US" b="1" dirty="0">
                <a:solidFill>
                  <a:schemeClr val="accent2"/>
                </a:solidFill>
              </a:rPr>
              <a:t>的总线带宽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en-US" altLang="zh-CN" b="1" i="1" dirty="0" smtClean="0"/>
              <a:t>B</a:t>
            </a:r>
            <a:r>
              <a:rPr lang="en-US" altLang="zh-CN" b="1" i="1" dirty="0" smtClean="0">
                <a:latin typeface="+mn-lt"/>
              </a:rPr>
              <a:t> </a:t>
            </a:r>
            <a:r>
              <a:rPr lang="zh-CN" altLang="zh-CN" b="1" dirty="0" smtClean="0"/>
              <a:t>＝</a:t>
            </a:r>
            <a:r>
              <a:rPr lang="en-US" altLang="zh-CN" b="1" i="1" dirty="0">
                <a:latin typeface="+mn-lt"/>
              </a:rPr>
              <a:t>w</a:t>
            </a:r>
            <a:r>
              <a:rPr lang="zh-CN" altLang="zh-CN" b="1" dirty="0"/>
              <a:t>×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i="1" baseline="-25000" dirty="0">
                <a:latin typeface="+mn-lt"/>
              </a:rPr>
              <a:t> </a:t>
            </a:r>
            <a:r>
              <a:rPr lang="en-US" altLang="zh-CN" b="1" dirty="0"/>
              <a:t>/</a:t>
            </a:r>
            <a:r>
              <a:rPr lang="en-US" altLang="zh-CN" b="1" i="1" dirty="0">
                <a:latin typeface="+mn-lt"/>
              </a:rPr>
              <a:t>m</a:t>
            </a:r>
            <a:endParaRPr lang="zh-CN" altLang="en-US" b="1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480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1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89" grpId="0"/>
      <p:bldP spid="114894" grpId="0"/>
      <p:bldP spid="114895" grpId="0"/>
      <p:bldP spid="114897" grpId="0"/>
      <p:bldP spid="29" grpId="0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32"/>
          <p:cNvSpPr txBox="1">
            <a:spLocks noChangeArrowheads="1"/>
          </p:cNvSpPr>
          <p:nvPr/>
        </p:nvSpPr>
        <p:spPr bwMode="auto">
          <a:xfrm>
            <a:off x="179512" y="2852936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38200" y="332656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latin typeface="+mn-lt"/>
              </a:rPr>
              <a:t>第</a:t>
            </a:r>
            <a:r>
              <a:rPr lang="en-US" altLang="zh-CN" sz="3200" b="1" dirty="0" smtClean="0">
                <a:latin typeface="+mn-lt"/>
              </a:rPr>
              <a:t>8</a:t>
            </a:r>
            <a:r>
              <a:rPr lang="zh-CN" altLang="en-US" sz="3200" b="1" dirty="0" smtClean="0">
                <a:latin typeface="+mn-lt"/>
              </a:rPr>
              <a:t>章 输入输出系统</a:t>
            </a:r>
            <a:endParaRPr lang="zh-CN" altLang="en-US" sz="3200" b="1" dirty="0">
              <a:latin typeface="+mn-lt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812088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en-US" altLang="zh-CN" sz="2200" b="1" dirty="0" smtClean="0">
                <a:latin typeface="宋体" pitchFamily="2" charset="-122"/>
              </a:rPr>
              <a:t>I/O</a:t>
            </a:r>
            <a:r>
              <a:rPr lang="zh-CN" altLang="en-US" sz="2200" b="1" dirty="0" smtClean="0">
                <a:latin typeface="宋体" pitchFamily="2" charset="-122"/>
              </a:rPr>
              <a:t>系统组成，外设组成，接口组成，传送控制方式组织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388" y="1412776"/>
            <a:ext cx="8812212" cy="336092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系统组成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1.I/O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系统组成            </a:t>
            </a:r>
            <a:r>
              <a:rPr lang="zh-CN" altLang="en-US" sz="2000" b="1" dirty="0" smtClean="0">
                <a:latin typeface="宋体" pitchFamily="2" charset="-122"/>
              </a:rPr>
              <a:t>△了解软</a:t>
            </a:r>
            <a:r>
              <a:rPr lang="en-US" altLang="zh-CN" sz="2000" b="1" dirty="0" smtClean="0">
                <a:latin typeface="宋体" pitchFamily="2" charset="-122"/>
              </a:rPr>
              <a:t>/</a:t>
            </a:r>
            <a:r>
              <a:rPr lang="zh-CN" altLang="en-US" sz="2000" b="1" dirty="0" smtClean="0">
                <a:latin typeface="宋体" pitchFamily="2" charset="-122"/>
              </a:rPr>
              <a:t>硬件关系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I/O</a:t>
            </a:r>
            <a:r>
              <a:rPr lang="zh-CN" altLang="en-US" b="1" dirty="0" smtClean="0">
                <a:latin typeface="宋体" pitchFamily="2" charset="-122"/>
              </a:rPr>
              <a:t>的性能，硬件组成，软件组成</a:t>
            </a:r>
            <a:r>
              <a:rPr lang="en-US" altLang="zh-CN" sz="2000" b="1" dirty="0" smtClean="0">
                <a:latin typeface="宋体" pitchFamily="2" charset="-122"/>
              </a:rPr>
              <a:t>(I/O</a:t>
            </a:r>
            <a:r>
              <a:rPr lang="zh-CN" altLang="en-US" sz="2000" b="1" dirty="0" smtClean="0">
                <a:latin typeface="宋体" pitchFamily="2" charset="-122"/>
              </a:rPr>
              <a:t>指令格式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外设与主机的联系       </a:t>
            </a:r>
            <a:r>
              <a:rPr lang="zh-CN" altLang="en-US" sz="2000" b="1" dirty="0">
                <a:latin typeface="宋体" pitchFamily="2" charset="-122"/>
              </a:rPr>
              <a:t>☆</a:t>
            </a:r>
            <a:r>
              <a:rPr lang="zh-CN" altLang="en-US" sz="2000" b="1" dirty="0" smtClean="0">
                <a:latin typeface="宋体" pitchFamily="2" charset="-122"/>
              </a:rPr>
              <a:t>掌握传送实现的基本条件及组织方法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 smtClean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3.I/O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的传送控制方式</a:t>
            </a:r>
            <a:endParaRPr lang="en-US" altLang="zh-CN" b="1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5085184"/>
            <a:ext cx="8812212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二、外部设备             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△</a:t>
            </a:r>
            <a:r>
              <a:rPr lang="zh-CN" altLang="en-US" sz="2000" b="1" dirty="0">
                <a:latin typeface="+mn-ea"/>
                <a:ea typeface="+mn-ea"/>
              </a:rPr>
              <a:t>掌握</a:t>
            </a:r>
            <a:r>
              <a:rPr lang="zh-CN" altLang="en-US" sz="2000" b="1" dirty="0" smtClean="0">
                <a:latin typeface="+mn-ea"/>
                <a:ea typeface="+mn-ea"/>
              </a:rPr>
              <a:t>概念、了解组成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输入设备、输出设备的组成、工作原理，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磁盘的结构、工作原理，</a:t>
            </a:r>
            <a:r>
              <a:rPr lang="zh-CN" altLang="en-US" b="1" dirty="0" smtClean="0">
                <a:solidFill>
                  <a:srgbClr val="FF0000"/>
                </a:solidFill>
                <a:latin typeface="宋体" pitchFamily="2" charset="-122"/>
              </a:rPr>
              <a:t>辅存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性能指标</a:t>
            </a:r>
            <a:r>
              <a:rPr lang="zh-CN" altLang="en-US" b="1" dirty="0" smtClean="0">
                <a:latin typeface="宋体" pitchFamily="2" charset="-122"/>
              </a:rPr>
              <a:t>，磁盘信息记录格式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8" name="Text Box 352"/>
          <p:cNvSpPr txBox="1">
            <a:spLocks noChangeArrowheads="1"/>
          </p:cNvSpPr>
          <p:nvPr/>
        </p:nvSpPr>
        <p:spPr bwMode="auto">
          <a:xfrm>
            <a:off x="188944" y="3284984"/>
            <a:ext cx="8812212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连接方式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传送实现原理、总线地址含义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，编址方式，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识别方法，数据传送方式</a:t>
            </a:r>
            <a:r>
              <a:rPr lang="en-US" altLang="zh-CN" b="1" dirty="0" smtClean="0">
                <a:latin typeface="宋体" pitchFamily="2" charset="-122"/>
              </a:rPr>
              <a:t>(2</a:t>
            </a:r>
            <a:r>
              <a:rPr lang="zh-CN" altLang="en-US" b="1" dirty="0" smtClean="0">
                <a:latin typeface="宋体" pitchFamily="2" charset="-122"/>
              </a:rPr>
              <a:t>种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0" name="Text Box 352"/>
          <p:cNvSpPr txBox="1">
            <a:spLocks noChangeArrowheads="1"/>
          </p:cNvSpPr>
          <p:nvPr/>
        </p:nvSpPr>
        <p:spPr bwMode="auto">
          <a:xfrm>
            <a:off x="179512" y="4653136"/>
            <a:ext cx="8812212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目标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种</a:t>
            </a:r>
            <a:r>
              <a:rPr lang="zh-CN" altLang="en-US" b="1" dirty="0">
                <a:latin typeface="宋体" pitchFamily="2" charset="-122"/>
              </a:rPr>
              <a:t>方式的传送控制原理、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所占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时间计算*</a:t>
            </a:r>
            <a:endParaRPr lang="zh-CN" altLang="en-US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619672" y="4699302"/>
            <a:ext cx="3312368" cy="46166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altLang="zh-CN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63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7" grpId="0"/>
      <p:bldP spid="8" grpId="0"/>
      <p:bldP spid="10" grpId="0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179388" y="3129349"/>
            <a:ext cx="8785225" cy="3323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+mn-ea"/>
                <a:ea typeface="+mn-ea"/>
              </a:rPr>
              <a:t>    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0000CC"/>
                </a:solidFill>
                <a:latin typeface="+mn-ea"/>
                <a:ea typeface="+mn-ea"/>
              </a:rPr>
              <a:t>1</a:t>
            </a:r>
            <a:r>
              <a:rPr lang="zh-CN" altLang="en-US" b="1" dirty="0" smtClean="0">
                <a:solidFill>
                  <a:srgbClr val="0000CC"/>
                </a:solidFill>
                <a:latin typeface="+mn-ea"/>
                <a:ea typeface="+mn-ea"/>
              </a:rPr>
              <a:t>：</a:t>
            </a:r>
            <a:r>
              <a:rPr lang="zh-CN" altLang="en-US" b="1" dirty="0" smtClean="0">
                <a:latin typeface="+mn-ea"/>
                <a:ea typeface="+mn-ea"/>
              </a:rPr>
              <a:t>某单面磁盘</a:t>
            </a:r>
            <a:r>
              <a:rPr lang="zh-CN" altLang="zh-CN" b="1" dirty="0">
                <a:latin typeface="+mn-ea"/>
                <a:ea typeface="+mn-ea"/>
              </a:rPr>
              <a:t>存储区域的内径为</a:t>
            </a:r>
            <a:r>
              <a:rPr lang="en-US" altLang="zh-CN" b="1" dirty="0">
                <a:latin typeface="+mn-ea"/>
                <a:ea typeface="+mn-ea"/>
              </a:rPr>
              <a:t>20cm</a:t>
            </a:r>
            <a:r>
              <a:rPr lang="zh-CN" altLang="zh-CN" b="1" dirty="0">
                <a:latin typeface="+mn-ea"/>
                <a:ea typeface="+mn-ea"/>
              </a:rPr>
              <a:t>、外径为</a:t>
            </a:r>
            <a:r>
              <a:rPr lang="en-US" altLang="zh-CN" b="1" dirty="0">
                <a:latin typeface="+mn-ea"/>
                <a:ea typeface="+mn-ea"/>
              </a:rPr>
              <a:t>30cm</a:t>
            </a:r>
            <a:r>
              <a:rPr lang="zh-CN" altLang="zh-CN" b="1" dirty="0">
                <a:latin typeface="+mn-ea"/>
                <a:ea typeface="+mn-ea"/>
              </a:rPr>
              <a:t>，道密度为</a:t>
            </a:r>
            <a:r>
              <a:rPr lang="en-US" altLang="zh-CN" b="1" dirty="0">
                <a:latin typeface="+mn-ea"/>
                <a:ea typeface="+mn-ea"/>
              </a:rPr>
              <a:t>1000</a:t>
            </a:r>
            <a:r>
              <a:rPr lang="zh-CN" altLang="zh-CN" b="1" dirty="0">
                <a:latin typeface="+mn-ea"/>
                <a:ea typeface="+mn-ea"/>
              </a:rPr>
              <a:t>道</a:t>
            </a:r>
            <a:r>
              <a:rPr lang="en-US" altLang="zh-CN" b="1" dirty="0">
                <a:latin typeface="+mn-ea"/>
                <a:ea typeface="+mn-ea"/>
              </a:rPr>
              <a:t>/cm</a:t>
            </a:r>
            <a:r>
              <a:rPr lang="zh-CN" altLang="zh-CN" b="1" dirty="0">
                <a:latin typeface="+mn-ea"/>
                <a:ea typeface="+mn-ea"/>
              </a:rPr>
              <a:t>，最内圈位密度为</a:t>
            </a:r>
            <a:r>
              <a:rPr lang="en-US" altLang="zh-CN" b="1" dirty="0">
                <a:latin typeface="+mn-ea"/>
                <a:ea typeface="+mn-ea"/>
              </a:rPr>
              <a:t>30000</a:t>
            </a:r>
            <a:r>
              <a:rPr lang="zh-CN" altLang="zh-CN" b="1" dirty="0">
                <a:latin typeface="+mn-ea"/>
                <a:ea typeface="+mn-ea"/>
              </a:rPr>
              <a:t>位</a:t>
            </a:r>
            <a:r>
              <a:rPr lang="en-US" altLang="zh-CN" b="1" dirty="0">
                <a:latin typeface="+mn-ea"/>
                <a:ea typeface="+mn-ea"/>
              </a:rPr>
              <a:t>/cm</a:t>
            </a:r>
            <a:r>
              <a:rPr lang="zh-CN" altLang="zh-CN" b="1" dirty="0">
                <a:latin typeface="+mn-ea"/>
                <a:ea typeface="+mn-ea"/>
              </a:rPr>
              <a:t>，盘片转速为</a:t>
            </a:r>
            <a:r>
              <a:rPr lang="en-US" altLang="zh-CN" b="1" dirty="0" smtClean="0">
                <a:latin typeface="+mn-ea"/>
                <a:ea typeface="+mn-ea"/>
              </a:rPr>
              <a:t>5400rpm(</a:t>
            </a:r>
            <a:r>
              <a:rPr lang="zh-CN" altLang="zh-CN" b="1" dirty="0" smtClean="0">
                <a:latin typeface="+mn-ea"/>
                <a:ea typeface="+mn-ea"/>
              </a:rPr>
              <a:t>转</a:t>
            </a:r>
            <a:r>
              <a:rPr lang="en-US" altLang="zh-CN" b="1" dirty="0">
                <a:latin typeface="+mn-ea"/>
                <a:ea typeface="+mn-ea"/>
              </a:rPr>
              <a:t>/</a:t>
            </a:r>
            <a:r>
              <a:rPr lang="zh-CN" altLang="zh-CN" b="1" dirty="0" smtClean="0">
                <a:latin typeface="+mn-ea"/>
                <a:ea typeface="+mn-ea"/>
              </a:rPr>
              <a:t>分钟</a:t>
            </a:r>
            <a:r>
              <a:rPr lang="en-US" altLang="zh-CN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，</a:t>
            </a:r>
            <a:r>
              <a:rPr lang="zh-CN" altLang="zh-CN" b="1" dirty="0" smtClean="0">
                <a:latin typeface="+mn-ea"/>
                <a:ea typeface="+mn-ea"/>
              </a:rPr>
              <a:t>请</a:t>
            </a:r>
            <a:r>
              <a:rPr lang="zh-CN" altLang="zh-CN" b="1" dirty="0">
                <a:latin typeface="+mn-ea"/>
                <a:ea typeface="+mn-ea"/>
              </a:rPr>
              <a:t>回答下列问题</a:t>
            </a:r>
            <a:r>
              <a:rPr lang="zh-CN" altLang="zh-CN" b="1" dirty="0" smtClean="0">
                <a:latin typeface="+mn-ea"/>
                <a:ea typeface="+mn-ea"/>
              </a:rPr>
              <a:t>：</a:t>
            </a:r>
            <a:endParaRPr lang="en-US" altLang="zh-CN" b="1" dirty="0" smtClean="0">
              <a:latin typeface="+mn-ea"/>
              <a:ea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1)</a:t>
            </a:r>
            <a:r>
              <a:rPr lang="zh-CN" altLang="en-US" b="1" dirty="0">
                <a:latin typeface="宋体" panose="02010600030101010101" pitchFamily="2" charset="-122"/>
              </a:rPr>
              <a:t>磁道数量＝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2)</a:t>
            </a:r>
            <a:r>
              <a:rPr lang="zh-CN" altLang="en-US" b="1" dirty="0">
                <a:latin typeface="宋体" panose="02010600030101010101" pitchFamily="2" charset="-122"/>
              </a:rPr>
              <a:t>存储容量＝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3)</a:t>
            </a:r>
            <a:r>
              <a:rPr lang="zh-CN" altLang="en-US" b="1" dirty="0">
                <a:latin typeface="宋体" panose="02010600030101010101" pitchFamily="2" charset="-122"/>
              </a:rPr>
              <a:t>平均寻址时间＝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4)</a:t>
            </a:r>
            <a:r>
              <a:rPr lang="zh-CN" altLang="en-US" b="1" dirty="0">
                <a:latin typeface="宋体" panose="02010600030101010101" pitchFamily="2" charset="-122"/>
              </a:rPr>
              <a:t>数据传输率＝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FB63-B979-4FAE-8763-D7093A979077}" type="slidenum">
              <a:rPr lang="en-US" altLang="zh-CN" smtClean="0"/>
              <a:t>39</a:t>
            </a:fld>
            <a:endParaRPr lang="en-US" altLang="zh-CN"/>
          </a:p>
        </p:txBody>
      </p:sp>
      <p:sp>
        <p:nvSpPr>
          <p:cNvPr id="3" name="Text Box 173"/>
          <p:cNvSpPr txBox="1">
            <a:spLocks noChangeArrowheads="1"/>
          </p:cNvSpPr>
          <p:nvPr/>
        </p:nvSpPr>
        <p:spPr bwMode="auto">
          <a:xfrm>
            <a:off x="179388" y="307851"/>
            <a:ext cx="8785225" cy="290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辅存性能指标：</a:t>
            </a:r>
          </a:p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存储密度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存储容量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寻址时间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数据传输率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误码率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4" name="Text Box 174"/>
          <p:cNvSpPr txBox="1">
            <a:spLocks noChangeArrowheads="1"/>
          </p:cNvSpPr>
          <p:nvPr/>
        </p:nvSpPr>
        <p:spPr bwMode="auto">
          <a:xfrm>
            <a:off x="2771775" y="1721148"/>
            <a:ext cx="619283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smtClean="0">
                <a:latin typeface="+mn-lt"/>
              </a:rPr>
              <a:t>T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a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zh-CN" altLang="en-US" b="1" dirty="0">
                <a:latin typeface="宋体" panose="02010600030101010101" pitchFamily="2" charset="-122"/>
              </a:rPr>
              <a:t>平均寻道时间＋平均</a:t>
            </a:r>
            <a:r>
              <a:rPr lang="zh-CN" altLang="en-US" b="1" dirty="0" smtClean="0">
                <a:latin typeface="宋体" panose="02010600030101010101" pitchFamily="2" charset="-122"/>
              </a:rPr>
              <a:t>等待时间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" name="Text Box 180"/>
          <p:cNvSpPr txBox="1">
            <a:spLocks noChangeArrowheads="1"/>
          </p:cNvSpPr>
          <p:nvPr/>
        </p:nvSpPr>
        <p:spPr bwMode="auto">
          <a:xfrm>
            <a:off x="2771775" y="784523"/>
            <a:ext cx="295235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SD</a:t>
            </a:r>
            <a:r>
              <a:rPr lang="zh-CN" altLang="en-US" b="1" dirty="0">
                <a:latin typeface="宋体" panose="02010600030101010101" pitchFamily="2" charset="-122"/>
              </a:rPr>
              <a:t>＝道密度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 smtClean="0">
                <a:latin typeface="宋体" panose="02010600030101010101" pitchFamily="2" charset="-122"/>
              </a:rPr>
              <a:t>位密度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" name="Text Box 181"/>
          <p:cNvSpPr txBox="1">
            <a:spLocks noChangeArrowheads="1"/>
          </p:cNvSpPr>
          <p:nvPr/>
        </p:nvSpPr>
        <p:spPr bwMode="auto">
          <a:xfrm>
            <a:off x="2771775" y="1262361"/>
            <a:ext cx="619283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>
                <a:latin typeface="+mn-lt"/>
              </a:rPr>
              <a:t>S</a:t>
            </a:r>
            <a:r>
              <a:rPr lang="zh-CN" altLang="en-US" b="1" dirty="0">
                <a:latin typeface="宋体" panose="02010600030101010101" pitchFamily="2" charset="-122"/>
              </a:rPr>
              <a:t>＝磁道数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 smtClean="0">
                <a:latin typeface="宋体" panose="02010600030101010101" pitchFamily="2" charset="-122"/>
              </a:rPr>
              <a:t>记录密度    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←记录密度≤位密度</a:t>
            </a:r>
            <a:endParaRPr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7" name="Text Box 182"/>
          <p:cNvSpPr txBox="1">
            <a:spLocks noChangeArrowheads="1"/>
          </p:cNvSpPr>
          <p:nvPr/>
        </p:nvSpPr>
        <p:spPr bwMode="auto">
          <a:xfrm>
            <a:off x="3059113" y="2197398"/>
            <a:ext cx="363696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i="1" dirty="0" err="1" smtClean="0">
                <a:latin typeface="+mn-lt"/>
              </a:rPr>
              <a:t>D</a:t>
            </a:r>
            <a:r>
              <a:rPr lang="en-US" altLang="zh-CN" b="1" baseline="-18000" dirty="0" err="1" smtClean="0">
                <a:latin typeface="宋体" panose="02010600030101010101" pitchFamily="2" charset="-122"/>
              </a:rPr>
              <a:t>r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zh-CN" altLang="en-US" b="1" dirty="0">
                <a:latin typeface="宋体" panose="02010600030101010101" pitchFamily="2" charset="-122"/>
              </a:rPr>
              <a:t>记录密度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磁盘</a:t>
            </a:r>
            <a:r>
              <a:rPr lang="zh-CN" altLang="en-US" b="1" dirty="0" smtClean="0">
                <a:latin typeface="宋体" panose="02010600030101010101" pitchFamily="2" charset="-122"/>
              </a:rPr>
              <a:t>转速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9" name="Text Box 86"/>
          <p:cNvSpPr txBox="1">
            <a:spLocks noChangeArrowheads="1"/>
          </p:cNvSpPr>
          <p:nvPr/>
        </p:nvSpPr>
        <p:spPr bwMode="auto">
          <a:xfrm>
            <a:off x="3780284" y="5387731"/>
            <a:ext cx="489642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8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[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en-US" altLang="zh-CN" b="1" dirty="0" smtClean="0">
                <a:latin typeface="宋体" panose="02010600030101010101" pitchFamily="2" charset="-122"/>
              </a:rPr>
              <a:t>/(5400÷60)]÷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13.556ms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0" name="Text Box 89"/>
          <p:cNvSpPr txBox="1">
            <a:spLocks noChangeArrowheads="1"/>
          </p:cNvSpPr>
          <p:nvPr/>
        </p:nvSpPr>
        <p:spPr bwMode="auto">
          <a:xfrm>
            <a:off x="3203848" y="4955683"/>
            <a:ext cx="547285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5000×(20×3.14×30000)≈111</a:t>
            </a:r>
            <a:r>
              <a:rPr lang="en-US" altLang="zh-CN" b="1" dirty="0" smtClean="0"/>
              <a:t>.</a:t>
            </a:r>
            <a:r>
              <a:rPr lang="en-US" altLang="zh-CN" b="1" dirty="0" smtClean="0">
                <a:latin typeface="宋体" panose="02010600030101010101" pitchFamily="2" charset="-122"/>
              </a:rPr>
              <a:t>295MB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3419872" y="5869721"/>
            <a:ext cx="554474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20×3.14×30000</a:t>
            </a:r>
            <a:r>
              <a:rPr lang="en-US" altLang="zh-CN" b="1" dirty="0" smtClean="0">
                <a:latin typeface="宋体" panose="02010600030101010101" pitchFamily="2" charset="-122"/>
              </a:rPr>
              <a:t>)×(5400÷60)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…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2" name="Text Box 89"/>
          <p:cNvSpPr txBox="1">
            <a:spLocks noChangeArrowheads="1"/>
          </p:cNvSpPr>
          <p:nvPr/>
        </p:nvSpPr>
        <p:spPr bwMode="auto">
          <a:xfrm>
            <a:off x="3131840" y="4501569"/>
            <a:ext cx="5544866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latin typeface="宋体" panose="02010600030101010101" pitchFamily="2" charset="-122"/>
              </a:rPr>
              <a:t>30-20</a:t>
            </a:r>
            <a:r>
              <a:rPr lang="en-US" altLang="zh-CN" b="1" dirty="0" smtClean="0">
                <a:latin typeface="宋体" panose="02010600030101010101" pitchFamily="2" charset="-122"/>
              </a:rPr>
              <a:t>)÷2×1000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5000</a:t>
            </a:r>
            <a:r>
              <a:rPr lang="zh-CN" altLang="en-US" b="1" dirty="0" smtClean="0">
                <a:latin typeface="宋体" panose="02010600030101010101" pitchFamily="2" charset="-122"/>
              </a:rPr>
              <a:t>个</a:t>
            </a:r>
            <a:r>
              <a:rPr lang="en-US" altLang="zh-CN" b="1" dirty="0" smtClean="0">
                <a:latin typeface="宋体" panose="02010600030101010101" pitchFamily="2" charset="-122"/>
              </a:rPr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685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6DD8-8223-495E-BB24-1835C3AAC9EE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79388" y="445715"/>
            <a:ext cx="8785348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硬件的结构与组成       </a:t>
            </a:r>
            <a:r>
              <a:rPr lang="zh-CN" altLang="en-US" sz="2000" b="1" dirty="0" smtClean="0">
                <a:latin typeface="宋体" pitchFamily="2" charset="-122"/>
              </a:rPr>
              <a:t>☆建立硬件结构、掌握基本概念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179512" y="907380"/>
            <a:ext cx="8812088" cy="5539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基本结构</a:t>
            </a:r>
            <a:r>
              <a:rPr lang="en-US" altLang="zh-CN" sz="1800" b="1" dirty="0" smtClean="0">
                <a:latin typeface="宋体" pitchFamily="2" charset="-122"/>
              </a:rPr>
              <a:t>(2</a:t>
            </a:r>
            <a:r>
              <a:rPr lang="zh-CN" altLang="en-US" sz="1800" b="1" dirty="0" smtClean="0">
                <a:latin typeface="宋体" pitchFamily="2" charset="-122"/>
              </a:rPr>
              <a:t>点改进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，部件组成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功能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结构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部件</a:t>
            </a:r>
            <a:r>
              <a:rPr lang="zh-CN" altLang="en-US" b="1" dirty="0" smtClean="0">
                <a:latin typeface="宋体" pitchFamily="2" charset="-122"/>
              </a:rPr>
              <a:t>互连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连接</a:t>
            </a:r>
            <a:r>
              <a:rPr lang="en-US" altLang="zh-CN" sz="1800" b="1" dirty="0" smtClean="0">
                <a:latin typeface="宋体" pitchFamily="2" charset="-122"/>
              </a:rPr>
              <a:t>/</a:t>
            </a:r>
            <a:r>
              <a:rPr lang="zh-CN" altLang="en-US" sz="1800" b="1" dirty="0" smtClean="0">
                <a:latin typeface="宋体" pitchFamily="2" charset="-122"/>
              </a:rPr>
              <a:t>传输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zh-CN" altLang="en-US" sz="1600" b="1" dirty="0">
              <a:latin typeface="宋体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43608" y="1555452"/>
            <a:ext cx="7273999" cy="937444"/>
            <a:chOff x="755576" y="5157192"/>
            <a:chExt cx="7273999" cy="937444"/>
          </a:xfrm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755576" y="5383336"/>
              <a:ext cx="1008188" cy="7113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endParaRPr lang="en-US" altLang="zh-CN" sz="2000" b="1" dirty="0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dirty="0" smtClean="0">
                  <a:solidFill>
                    <a:srgbClr val="FF0000"/>
                  </a:solidFill>
                  <a:latin typeface="宋体" pitchFamily="2" charset="-122"/>
                </a:rPr>
                <a:t>CPU</a:t>
              </a:r>
              <a:endParaRPr lang="en-US" altLang="zh-CN" sz="2000" b="1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1331640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1907555" y="5804892"/>
              <a:ext cx="1296293" cy="28815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0000CC"/>
                  </a:solidFill>
                  <a:latin typeface="宋体" pitchFamily="2" charset="-122"/>
                </a:rPr>
                <a:t>主存</a:t>
              </a:r>
            </a:p>
          </p:txBody>
        </p: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>
              <a:off x="5075238" y="5374680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V="1">
              <a:off x="755576" y="5158779"/>
              <a:ext cx="7272412" cy="158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2555776" y="5157192"/>
              <a:ext cx="0" cy="2174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5651500" y="5160367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Text Box 14"/>
            <p:cNvSpPr txBox="1">
              <a:spLocks noChangeArrowheads="1"/>
            </p:cNvSpPr>
            <p:nvPr/>
          </p:nvSpPr>
          <p:spPr bwMode="auto">
            <a:xfrm>
              <a:off x="6227763" y="5374680"/>
              <a:ext cx="577850" cy="431800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/>
                <a:t>…</a:t>
              </a: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5075238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5651500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7453313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127"/>
            <p:cNvSpPr txBox="1">
              <a:spLocks noChangeArrowheads="1"/>
            </p:cNvSpPr>
            <p:nvPr/>
          </p:nvSpPr>
          <p:spPr bwMode="auto">
            <a:xfrm>
              <a:off x="6877050" y="5374680"/>
              <a:ext cx="115252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I/O</a:t>
              </a:r>
              <a:r>
                <a:rPr lang="zh-CN" altLang="en-US" sz="1800" b="1">
                  <a:latin typeface="宋体" pitchFamily="2" charset="-122"/>
                </a:rPr>
                <a:t>接口</a:t>
              </a:r>
              <a:r>
                <a:rPr lang="en-US" altLang="zh-CN" sz="1800" b="1">
                  <a:latin typeface="宋体" pitchFamily="2" charset="-122"/>
                </a:rPr>
                <a:t>n</a:t>
              </a:r>
            </a:p>
          </p:txBody>
        </p:sp>
        <p:sp>
          <p:nvSpPr>
            <p:cNvPr id="60" name="Text Box 128"/>
            <p:cNvSpPr txBox="1">
              <a:spLocks noChangeArrowheads="1"/>
            </p:cNvSpPr>
            <p:nvPr/>
          </p:nvSpPr>
          <p:spPr bwMode="auto">
            <a:xfrm>
              <a:off x="6877050" y="5808067"/>
              <a:ext cx="1152525" cy="28575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smtClean="0">
                  <a:latin typeface="宋体" pitchFamily="2" charset="-122"/>
                </a:rPr>
                <a:t>I/O</a:t>
              </a:r>
              <a:r>
                <a:rPr lang="zh-CN" altLang="en-US" sz="1800" b="1" dirty="0" smtClean="0">
                  <a:latin typeface="宋体" pitchFamily="2" charset="-122"/>
                </a:rPr>
                <a:t>设备</a:t>
              </a:r>
              <a:r>
                <a:rPr lang="en-US" altLang="zh-CN" sz="1800" b="1" dirty="0" smtClean="0">
                  <a:latin typeface="宋体" pitchFamily="2" charset="-122"/>
                </a:rPr>
                <a:t>n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61" name="Line 129"/>
            <p:cNvSpPr>
              <a:spLocks noChangeShapeType="1"/>
            </p:cNvSpPr>
            <p:nvPr/>
          </p:nvSpPr>
          <p:spPr bwMode="auto">
            <a:xfrm>
              <a:off x="7453313" y="5662017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136"/>
            <p:cNvSpPr txBox="1">
              <a:spLocks noChangeArrowheads="1"/>
            </p:cNvSpPr>
            <p:nvPr/>
          </p:nvSpPr>
          <p:spPr bwMode="auto">
            <a:xfrm>
              <a:off x="3348038" y="5374680"/>
              <a:ext cx="14398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磁盘适配器</a:t>
              </a:r>
            </a:p>
          </p:txBody>
        </p:sp>
        <p:sp>
          <p:nvSpPr>
            <p:cNvPr id="63" name="Line 137"/>
            <p:cNvSpPr>
              <a:spLocks noChangeShapeType="1"/>
            </p:cNvSpPr>
            <p:nvPr/>
          </p:nvSpPr>
          <p:spPr bwMode="auto">
            <a:xfrm>
              <a:off x="4067175" y="5158780"/>
              <a:ext cx="0" cy="2159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38"/>
            <p:cNvSpPr txBox="1">
              <a:spLocks noChangeArrowheads="1"/>
            </p:cNvSpPr>
            <p:nvPr/>
          </p:nvSpPr>
          <p:spPr bwMode="auto">
            <a:xfrm>
              <a:off x="3348038" y="5806480"/>
              <a:ext cx="14398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辅存</a:t>
              </a:r>
              <a:r>
                <a:rPr lang="en-US" altLang="zh-CN" sz="1800" b="1" dirty="0" smtClean="0">
                  <a:latin typeface="宋体" pitchFamily="2" charset="-122"/>
                </a:rPr>
                <a:t>(</a:t>
              </a:r>
              <a:r>
                <a:rPr lang="zh-CN" altLang="en-US" sz="1800" b="1" dirty="0" smtClean="0">
                  <a:latin typeface="宋体" pitchFamily="2" charset="-122"/>
                </a:rPr>
                <a:t>如</a:t>
              </a:r>
              <a:r>
                <a:rPr lang="en-US" altLang="zh-CN" sz="1800" b="1" dirty="0" smtClean="0">
                  <a:latin typeface="宋体" pitchFamily="2" charset="-122"/>
                </a:rPr>
                <a:t>HD)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5" name="Line 139"/>
            <p:cNvSpPr>
              <a:spLocks noChangeShapeType="1"/>
            </p:cNvSpPr>
            <p:nvPr/>
          </p:nvSpPr>
          <p:spPr bwMode="auto">
            <a:xfrm>
              <a:off x="4067175" y="5660430"/>
              <a:ext cx="0" cy="1444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136"/>
            <p:cNvSpPr txBox="1">
              <a:spLocks noChangeArrowheads="1"/>
            </p:cNvSpPr>
            <p:nvPr/>
          </p:nvSpPr>
          <p:spPr bwMode="auto">
            <a:xfrm>
              <a:off x="1907555" y="5383336"/>
              <a:ext cx="1296293" cy="27709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主存控制器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69" name="Text Box 136"/>
            <p:cNvSpPr txBox="1">
              <a:spLocks noChangeArrowheads="1"/>
            </p:cNvSpPr>
            <p:nvPr/>
          </p:nvSpPr>
          <p:spPr bwMode="auto">
            <a:xfrm>
              <a:off x="755576" y="5373216"/>
              <a:ext cx="100811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 smtClean="0">
                  <a:latin typeface="宋体" pitchFamily="2" charset="-122"/>
                </a:rPr>
                <a:t>总线接口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755576" y="5661248"/>
              <a:ext cx="1008188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Line 139"/>
            <p:cNvSpPr>
              <a:spLocks noChangeShapeType="1"/>
            </p:cNvSpPr>
            <p:nvPr/>
          </p:nvSpPr>
          <p:spPr bwMode="auto">
            <a:xfrm>
              <a:off x="2555776" y="5661248"/>
              <a:ext cx="0" cy="144463"/>
            </a:xfrm>
            <a:prstGeom prst="line">
              <a:avLst/>
            </a:prstGeom>
            <a:noFill/>
            <a:ln w="254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" name="Text Box 72"/>
          <p:cNvSpPr txBox="1">
            <a:spLocks noChangeArrowheads="1"/>
          </p:cNvSpPr>
          <p:nvPr/>
        </p:nvSpPr>
        <p:spPr bwMode="auto">
          <a:xfrm>
            <a:off x="179388" y="27309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改进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多种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存储器共存</a:t>
            </a:r>
            <a:r>
              <a:rPr lang="zh-CN" altLang="en-US" b="1" dirty="0">
                <a:latin typeface="宋体" pitchFamily="2" charset="-122"/>
              </a:rPr>
              <a:t>的存储器结构  </a:t>
            </a:r>
            <a:r>
              <a:rPr lang="zh-CN" altLang="en-US" sz="1800" b="1" dirty="0" smtClean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提高性价</a:t>
            </a:r>
            <a:r>
              <a:rPr lang="zh-CN" altLang="en-US" sz="1800" b="1" dirty="0" smtClean="0">
                <a:latin typeface="宋体" pitchFamily="2" charset="-122"/>
              </a:rPr>
              <a:t>比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1" name="Text Box 17"/>
          <p:cNvSpPr txBox="1">
            <a:spLocks noChangeArrowheads="1"/>
          </p:cNvSpPr>
          <p:nvPr/>
        </p:nvSpPr>
        <p:spPr bwMode="auto">
          <a:xfrm>
            <a:off x="-108769" y="323504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只直接访问主存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179512" y="3714417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改进</a:t>
            </a: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以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存储器为中心</a:t>
            </a:r>
            <a:r>
              <a:rPr lang="zh-CN" altLang="en-US" b="1" dirty="0">
                <a:latin typeface="宋体" pitchFamily="2" charset="-122"/>
              </a:rPr>
              <a:t>的硬件</a:t>
            </a:r>
            <a:r>
              <a:rPr lang="zh-CN" altLang="en-US" b="1" dirty="0" smtClean="0">
                <a:latin typeface="宋体" pitchFamily="2" charset="-122"/>
              </a:rPr>
              <a:t>结构   </a:t>
            </a:r>
            <a:r>
              <a:rPr lang="zh-CN" altLang="en-US" sz="1800" b="1" dirty="0" smtClean="0">
                <a:latin typeface="宋体" pitchFamily="2" charset="-122"/>
              </a:rPr>
              <a:t>←提高性能</a:t>
            </a:r>
            <a:r>
              <a:rPr lang="en-US" altLang="zh-CN" sz="1800" b="1" dirty="0" smtClean="0">
                <a:latin typeface="宋体" pitchFamily="2" charset="-122"/>
              </a:rPr>
              <a:t>(</a:t>
            </a:r>
            <a:r>
              <a:rPr lang="zh-CN" altLang="en-US" sz="1800" b="1" dirty="0" smtClean="0">
                <a:latin typeface="宋体" pitchFamily="2" charset="-122"/>
              </a:rPr>
              <a:t>并行化</a:t>
            </a:r>
            <a:r>
              <a:rPr lang="en-US" altLang="zh-CN" sz="1800" b="1" dirty="0" smtClean="0">
                <a:latin typeface="宋体" pitchFamily="2" charset="-122"/>
              </a:rPr>
              <a:t>)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smtClean="0">
                <a:latin typeface="宋体" pitchFamily="2" charset="-122"/>
              </a:rPr>
              <a:t>              (</a:t>
            </a:r>
            <a:r>
              <a:rPr lang="zh-CN" altLang="en-US" sz="2000" b="1" dirty="0" smtClean="0">
                <a:latin typeface="宋体" pitchFamily="2" charset="-122"/>
              </a:rPr>
              <a:t>缓冲技术＋</a:t>
            </a:r>
            <a:r>
              <a:rPr lang="en-US" altLang="zh-CN" sz="2000" b="1" dirty="0" smtClean="0">
                <a:latin typeface="宋体" pitchFamily="2" charset="-122"/>
              </a:rPr>
              <a:t>DMA</a:t>
            </a:r>
            <a:r>
              <a:rPr lang="zh-CN" altLang="en-US" sz="2000" b="1" dirty="0" smtClean="0">
                <a:latin typeface="宋体" pitchFamily="2" charset="-122"/>
              </a:rPr>
              <a:t>技术</a:t>
            </a:r>
            <a:r>
              <a:rPr lang="en-US" altLang="zh-CN" sz="2000" b="1" dirty="0" smtClean="0">
                <a:latin typeface="宋体" pitchFamily="2" charset="-122"/>
              </a:rPr>
              <a:t>)    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宋体" pitchFamily="2" charset="-122"/>
            </a:endParaRPr>
          </a:p>
        </p:txBody>
      </p:sp>
      <p:sp>
        <p:nvSpPr>
          <p:cNvPr id="74" name="Text Box 19"/>
          <p:cNvSpPr txBox="1">
            <a:spLocks noChangeArrowheads="1"/>
          </p:cNvSpPr>
          <p:nvPr/>
        </p:nvSpPr>
        <p:spPr bwMode="auto">
          <a:xfrm>
            <a:off x="539428" y="4586352"/>
            <a:ext cx="835305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存储器</a:t>
            </a:r>
            <a:r>
              <a:rPr lang="en-US" altLang="zh-CN" sz="1600" b="1" dirty="0" smtClean="0">
                <a:latin typeface="宋体" pitchFamily="2" charset="-122"/>
              </a:rPr>
              <a:t>(</a:t>
            </a:r>
            <a:r>
              <a:rPr lang="zh-CN" altLang="en-US" sz="1600" b="1" dirty="0">
                <a:latin typeface="宋体" pitchFamily="2" charset="-122"/>
              </a:rPr>
              <a:t>主存</a:t>
            </a:r>
            <a:r>
              <a:rPr lang="en-US" altLang="zh-CN" sz="16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存储</a:t>
            </a:r>
            <a:r>
              <a:rPr lang="zh-CN" altLang="en-US" b="1" dirty="0" smtClean="0">
                <a:latin typeface="宋体" pitchFamily="2" charset="-122"/>
              </a:rPr>
              <a:t>信息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指令和数据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，可以按地址</a:t>
            </a:r>
            <a:r>
              <a:rPr lang="zh-CN" altLang="en-US" b="1" u="sng" dirty="0" smtClean="0">
                <a:solidFill>
                  <a:srgbClr val="990099"/>
                </a:solidFill>
                <a:latin typeface="宋体" pitchFamily="2" charset="-122"/>
              </a:rPr>
              <a:t>访问</a:t>
            </a:r>
            <a:r>
              <a:rPr lang="zh-CN" altLang="en-US" b="1" dirty="0" smtClean="0">
                <a:latin typeface="宋体" pitchFamily="2" charset="-122"/>
              </a:rPr>
              <a:t>；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运算器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多种运算、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暂存</a:t>
            </a:r>
            <a:r>
              <a:rPr lang="zh-CN" altLang="en-US" b="1" dirty="0">
                <a:latin typeface="宋体" pitchFamily="2" charset="-122"/>
              </a:rPr>
              <a:t>运算</a:t>
            </a:r>
            <a:r>
              <a:rPr lang="zh-CN" altLang="en-US" b="1" dirty="0" smtClean="0">
                <a:latin typeface="宋体" pitchFamily="2" charset="-122"/>
              </a:rPr>
              <a:t>结果；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控制器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控制</a:t>
            </a:r>
            <a:r>
              <a:rPr lang="zh-CN" altLang="en-US" b="1" dirty="0">
                <a:latin typeface="宋体" pitchFamily="2" charset="-122"/>
              </a:rPr>
              <a:t>各部件协调地工作，以实现</a:t>
            </a:r>
            <a:r>
              <a:rPr lang="zh-CN" altLang="en-US" b="1" u="sng" dirty="0">
                <a:latin typeface="宋体" pitchFamily="2" charset="-122"/>
              </a:rPr>
              <a:t>程序执行</a:t>
            </a:r>
            <a:r>
              <a:rPr lang="zh-CN" altLang="en-US" b="1" u="sng" dirty="0" smtClean="0">
                <a:latin typeface="宋体" pitchFamily="2" charset="-122"/>
              </a:rPr>
              <a:t>过程</a:t>
            </a:r>
            <a:r>
              <a:rPr lang="zh-CN" altLang="en-US" b="1" dirty="0" smtClean="0">
                <a:latin typeface="宋体" pitchFamily="2" charset="-122"/>
              </a:rPr>
              <a:t>；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输入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/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输出设备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dirty="0">
                <a:latin typeface="宋体" pitchFamily="2" charset="-122"/>
              </a:rPr>
              <a:t>信息的输入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输出、格式</a:t>
            </a:r>
            <a:r>
              <a:rPr lang="zh-CN" altLang="en-US" b="1" dirty="0" smtClean="0">
                <a:latin typeface="宋体" pitchFamily="2" charset="-122"/>
              </a:rPr>
              <a:t>转换。</a:t>
            </a:r>
            <a:endParaRPr lang="en-US" altLang="zh-CN" sz="2000" b="1" u="sng" dirty="0">
              <a:solidFill>
                <a:srgbClr val="990099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3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67" grpId="0"/>
      <p:bldP spid="70" grpId="0"/>
      <p:bldP spid="71" grpId="0"/>
      <p:bldP spid="72" grpId="0"/>
      <p:bldP spid="7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4169-754D-4000-857E-135EC6515C03}" type="slidenum">
              <a:rPr lang="en-US" altLang="zh-CN"/>
              <a:t>40</a:t>
            </a:fld>
            <a:endParaRPr lang="en-US" altLang="zh-CN" dirty="0"/>
          </a:p>
        </p:txBody>
      </p:sp>
      <p:sp>
        <p:nvSpPr>
          <p:cNvPr id="241723" name="Text Box 59"/>
          <p:cNvSpPr txBox="1">
            <a:spLocks noChangeArrowheads="1"/>
          </p:cNvSpPr>
          <p:nvPr/>
        </p:nvSpPr>
        <p:spPr bwMode="auto">
          <a:xfrm>
            <a:off x="179388" y="836712"/>
            <a:ext cx="8785225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某磁盘有</a:t>
            </a:r>
            <a:r>
              <a:rPr lang="en-US" altLang="zh-CN" b="1" dirty="0">
                <a:latin typeface="宋体" panose="02010600030101010101" pitchFamily="2" charset="-122"/>
              </a:rPr>
              <a:t>6</a:t>
            </a:r>
            <a:r>
              <a:rPr lang="zh-CN" altLang="en-US" b="1" dirty="0">
                <a:latin typeface="宋体" panose="02010600030101010101" pitchFamily="2" charset="-122"/>
              </a:rPr>
              <a:t>个双面盘片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最</a:t>
            </a:r>
            <a:r>
              <a:rPr lang="zh-CN" altLang="en-US" b="1" dirty="0" smtClean="0">
                <a:latin typeface="宋体" panose="02010600030101010101" pitchFamily="2" charset="-122"/>
              </a:rPr>
              <a:t>外侧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个盘面位保护面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，每个盘面有</a:t>
            </a:r>
            <a:r>
              <a:rPr lang="en-US" altLang="zh-CN" b="1" dirty="0">
                <a:latin typeface="宋体" panose="02010600030101010101" pitchFamily="2" charset="-122"/>
              </a:rPr>
              <a:t>204</a:t>
            </a:r>
            <a:r>
              <a:rPr lang="zh-CN" altLang="en-US" b="1" dirty="0">
                <a:latin typeface="宋体" panose="02010600030101010101" pitchFamily="2" charset="-122"/>
              </a:rPr>
              <a:t>个磁道、每个磁道</a:t>
            </a:r>
            <a:r>
              <a:rPr lang="zh-CN" altLang="en-US" b="1" dirty="0" smtClean="0">
                <a:latin typeface="宋体" panose="02010600030101010101" pitchFamily="2" charset="-122"/>
              </a:rPr>
              <a:t>有</a:t>
            </a:r>
            <a:r>
              <a:rPr lang="en-US" altLang="zh-CN" b="1" dirty="0" smtClean="0">
                <a:solidFill>
                  <a:srgbClr val="990099"/>
                </a:solidFill>
                <a:latin typeface="宋体" panose="02010600030101010101" pitchFamily="2" charset="-122"/>
              </a:rPr>
              <a:t>60</a:t>
            </a:r>
            <a:r>
              <a:rPr lang="zh-CN" altLang="en-US" b="1" dirty="0" smtClean="0">
                <a:latin typeface="宋体" panose="02010600030101010101" pitchFamily="2" charset="-122"/>
              </a:rPr>
              <a:t>个</a:t>
            </a:r>
            <a:r>
              <a:rPr lang="zh-CN" altLang="en-US" b="1" dirty="0">
                <a:latin typeface="宋体" panose="02010600030101010101" pitchFamily="2" charset="-122"/>
              </a:rPr>
              <a:t>扇区、每个扇区可记录</a:t>
            </a:r>
            <a:r>
              <a:rPr lang="en-US" altLang="zh-CN" b="1" dirty="0">
                <a:latin typeface="宋体" panose="02010600030101010101" pitchFamily="2" charset="-122"/>
              </a:rPr>
              <a:t>512B</a:t>
            </a:r>
            <a:r>
              <a:rPr lang="zh-CN" altLang="en-US" b="1" dirty="0">
                <a:latin typeface="宋体" panose="02010600030101010101" pitchFamily="2" charset="-122"/>
              </a:rPr>
              <a:t>数据，磁盘机转速为</a:t>
            </a:r>
            <a:r>
              <a:rPr lang="en-US" altLang="zh-CN" b="1" dirty="0">
                <a:latin typeface="宋体" panose="02010600030101010101" pitchFamily="2" charset="-122"/>
              </a:rPr>
              <a:t>7200rpm</a:t>
            </a:r>
            <a:r>
              <a:rPr lang="zh-CN" altLang="en-US" b="1" dirty="0">
                <a:latin typeface="宋体" panose="02010600030101010101" pitchFamily="2" charset="-122"/>
              </a:rPr>
              <a:t>，平均寻道时间为</a:t>
            </a:r>
            <a:r>
              <a:rPr lang="en-US" altLang="zh-CN" b="1" dirty="0">
                <a:latin typeface="宋体" panose="02010600030101010101" pitchFamily="2" charset="-122"/>
              </a:rPr>
              <a:t>8ms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latin typeface="宋体" panose="02010600030101010101" pitchFamily="2" charset="-122"/>
              </a:rPr>
              <a:t>⑴</a:t>
            </a:r>
            <a:r>
              <a:rPr lang="zh-CN" altLang="en-US" b="1" dirty="0">
                <a:latin typeface="宋体" panose="02010600030101010101" pitchFamily="2" charset="-122"/>
              </a:rPr>
              <a:t>计算</a:t>
            </a:r>
            <a:r>
              <a:rPr lang="zh-CN" altLang="en-US" b="1" dirty="0" smtClean="0">
                <a:latin typeface="宋体" panose="02010600030101010101" pitchFamily="2" charset="-122"/>
              </a:rPr>
              <a:t>磁盘的存储容量；⑵写出</a:t>
            </a:r>
            <a:r>
              <a:rPr lang="zh-CN" altLang="en-US" b="1" dirty="0">
                <a:latin typeface="宋体" panose="02010600030101010101" pitchFamily="2" charset="-122"/>
              </a:rPr>
              <a:t>磁盘</a:t>
            </a:r>
            <a:r>
              <a:rPr lang="zh-CN" altLang="en-US" b="1" dirty="0" smtClean="0">
                <a:latin typeface="宋体" panose="02010600030101010101" pitchFamily="2" charset="-122"/>
              </a:rPr>
              <a:t>地址的格式</a:t>
            </a:r>
            <a:r>
              <a:rPr lang="zh-CN" altLang="en-US" b="1" dirty="0">
                <a:latin typeface="宋体" panose="02010600030101010101" pitchFamily="2" charset="-122"/>
              </a:rPr>
              <a:t>及参数；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⑶计算磁盘的平均访问</a:t>
            </a:r>
            <a:r>
              <a:rPr lang="zh-CN" altLang="en-US" b="1" dirty="0" smtClean="0">
                <a:latin typeface="宋体" panose="02010600030101010101" pitchFamily="2" charset="-122"/>
              </a:rPr>
              <a:t>时间；⑷计算</a:t>
            </a:r>
            <a:r>
              <a:rPr lang="zh-CN" altLang="en-US" b="1" dirty="0">
                <a:latin typeface="宋体" panose="02010600030101010101" pitchFamily="2" charset="-122"/>
              </a:rPr>
              <a:t>磁盘的数据传输率</a:t>
            </a:r>
          </a:p>
        </p:txBody>
      </p:sp>
      <p:sp>
        <p:nvSpPr>
          <p:cNvPr id="241724" name="Text Box 60"/>
          <p:cNvSpPr txBox="1">
            <a:spLocks noChangeArrowheads="1"/>
          </p:cNvSpPr>
          <p:nvPr/>
        </p:nvSpPr>
        <p:spPr bwMode="auto">
          <a:xfrm>
            <a:off x="179388" y="3133417"/>
            <a:ext cx="4463950" cy="31947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b="1" dirty="0" smtClean="0">
                <a:latin typeface="宋体" panose="02010600030101010101" pitchFamily="2" charset="-122"/>
              </a:rPr>
              <a:t>(1)</a:t>
            </a:r>
            <a:r>
              <a:rPr lang="zh-CN" altLang="en-US" b="1" dirty="0" smtClean="0">
                <a:latin typeface="宋体" panose="02010600030101010101" pitchFamily="2" charset="-122"/>
              </a:rPr>
              <a:t>存储容量＝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     (2)</a:t>
            </a:r>
            <a:r>
              <a:rPr lang="zh-CN" altLang="en-US" b="1" dirty="0" smtClean="0">
                <a:latin typeface="宋体" panose="02010600030101010101" pitchFamily="2" charset="-122"/>
              </a:rPr>
              <a:t>磁盘地址组成：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90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(3)</a:t>
            </a:r>
            <a:r>
              <a:rPr lang="zh-CN" altLang="en-US" b="1" dirty="0">
                <a:latin typeface="宋体" panose="02010600030101010101" pitchFamily="2" charset="-122"/>
              </a:rPr>
              <a:t>磁盘转一圈时间＝</a:t>
            </a:r>
          </a:p>
          <a:p>
            <a:pPr algn="l"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       </a:t>
            </a:r>
            <a:r>
              <a:rPr lang="zh-CN" altLang="en-US" b="1" dirty="0">
                <a:latin typeface="宋体" panose="02010600030101010101" pitchFamily="2" charset="-122"/>
              </a:rPr>
              <a:t>平均寻址时间＝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平均访问时间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      (</a:t>
            </a:r>
            <a:r>
              <a:rPr lang="en-US" altLang="zh-CN" b="1" dirty="0">
                <a:latin typeface="宋体" panose="02010600030101010101" pitchFamily="2" charset="-122"/>
              </a:rPr>
              <a:t>4)</a:t>
            </a:r>
            <a:r>
              <a:rPr lang="zh-CN" altLang="en-US" b="1" dirty="0">
                <a:latin typeface="宋体" panose="02010600030101010101" pitchFamily="2" charset="-122"/>
              </a:rPr>
              <a:t>数据传输率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39" name="Text Box 75"/>
          <p:cNvSpPr txBox="1">
            <a:spLocks noChangeArrowheads="1"/>
          </p:cNvSpPr>
          <p:nvPr/>
        </p:nvSpPr>
        <p:spPr bwMode="auto">
          <a:xfrm>
            <a:off x="4715743" y="4077072"/>
            <a:ext cx="2520950" cy="28766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pPr algn="l"/>
            <a:r>
              <a:rPr lang="en-US" altLang="zh-CN" sz="1800" b="1" dirty="0">
                <a:latin typeface="宋体" panose="02010600030101010101" pitchFamily="2" charset="-122"/>
              </a:rPr>
              <a:t>8</a:t>
            </a:r>
            <a:r>
              <a:rPr lang="zh-CN" altLang="en-US" sz="1800" b="1" dirty="0">
                <a:latin typeface="宋体" panose="02010600030101010101" pitchFamily="2" charset="-122"/>
              </a:rPr>
              <a:t>位      </a:t>
            </a:r>
            <a:r>
              <a:rPr lang="en-US" altLang="zh-CN" sz="1800" b="1" dirty="0">
                <a:latin typeface="宋体" panose="02010600030101010101" pitchFamily="2" charset="-122"/>
              </a:rPr>
              <a:t>4</a:t>
            </a:r>
            <a:r>
              <a:rPr lang="zh-CN" altLang="en-US" sz="1800" b="1" dirty="0">
                <a:latin typeface="宋体" panose="02010600030101010101" pitchFamily="2" charset="-122"/>
              </a:rPr>
              <a:t>位      </a:t>
            </a:r>
            <a:r>
              <a:rPr lang="en-US" altLang="zh-CN" sz="1800" b="1" dirty="0" smtClean="0">
                <a:latin typeface="宋体" panose="02010600030101010101" pitchFamily="2" charset="-122"/>
              </a:rPr>
              <a:t>6</a:t>
            </a:r>
            <a:r>
              <a:rPr lang="zh-CN" altLang="en-US" sz="1800" b="1" dirty="0" smtClean="0">
                <a:latin typeface="宋体" panose="02010600030101010101" pitchFamily="2" charset="-122"/>
              </a:rPr>
              <a:t>位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grpSp>
        <p:nvGrpSpPr>
          <p:cNvPr id="241757" name="Group 93"/>
          <p:cNvGrpSpPr/>
          <p:nvPr/>
        </p:nvGrpSpPr>
        <p:grpSpPr bwMode="auto">
          <a:xfrm>
            <a:off x="4212357" y="3717032"/>
            <a:ext cx="3455987" cy="647700"/>
            <a:chOff x="2653" y="3203"/>
            <a:chExt cx="2177" cy="408"/>
          </a:xfrm>
        </p:grpSpPr>
        <p:sp>
          <p:nvSpPr>
            <p:cNvPr id="241731" name="Text Box 67"/>
            <p:cNvSpPr txBox="1">
              <a:spLocks noChangeArrowheads="1"/>
            </p:cNvSpPr>
            <p:nvPr/>
          </p:nvSpPr>
          <p:spPr bwMode="auto">
            <a:xfrm>
              <a:off x="2653" y="3203"/>
              <a:ext cx="816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磁道号</a:t>
              </a:r>
            </a:p>
          </p:txBody>
        </p:sp>
        <p:sp>
          <p:nvSpPr>
            <p:cNvPr id="241732" name="Text Box 68"/>
            <p:cNvSpPr txBox="1">
              <a:spLocks noChangeArrowheads="1"/>
            </p:cNvSpPr>
            <p:nvPr/>
          </p:nvSpPr>
          <p:spPr bwMode="auto">
            <a:xfrm>
              <a:off x="3469" y="3203"/>
              <a:ext cx="544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盘面号</a:t>
              </a:r>
            </a:p>
          </p:txBody>
        </p:sp>
        <p:sp>
          <p:nvSpPr>
            <p:cNvPr id="241733" name="Text Box 69"/>
            <p:cNvSpPr txBox="1">
              <a:spLocks noChangeArrowheads="1"/>
            </p:cNvSpPr>
            <p:nvPr/>
          </p:nvSpPr>
          <p:spPr bwMode="auto">
            <a:xfrm>
              <a:off x="4013" y="3203"/>
              <a:ext cx="816" cy="227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扇区号</a:t>
              </a:r>
            </a:p>
          </p:txBody>
        </p:sp>
        <p:sp>
          <p:nvSpPr>
            <p:cNvPr id="241735" name="Line 71"/>
            <p:cNvSpPr>
              <a:spLocks noChangeShapeType="1"/>
            </p:cNvSpPr>
            <p:nvPr/>
          </p:nvSpPr>
          <p:spPr bwMode="auto">
            <a:xfrm>
              <a:off x="2653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6" name="Line 72"/>
            <p:cNvSpPr>
              <a:spLocks noChangeShapeType="1"/>
            </p:cNvSpPr>
            <p:nvPr/>
          </p:nvSpPr>
          <p:spPr bwMode="auto">
            <a:xfrm flipH="1">
              <a:off x="3469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7" name="Line 73"/>
            <p:cNvSpPr>
              <a:spLocks noChangeShapeType="1"/>
            </p:cNvSpPr>
            <p:nvPr/>
          </p:nvSpPr>
          <p:spPr bwMode="auto">
            <a:xfrm>
              <a:off x="4013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38" name="Line 74"/>
            <p:cNvSpPr>
              <a:spLocks noChangeShapeType="1"/>
            </p:cNvSpPr>
            <p:nvPr/>
          </p:nvSpPr>
          <p:spPr bwMode="auto">
            <a:xfrm>
              <a:off x="4830" y="3475"/>
              <a:ext cx="0" cy="1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0" name="Line 76"/>
            <p:cNvSpPr>
              <a:spLocks noChangeShapeType="1"/>
            </p:cNvSpPr>
            <p:nvPr/>
          </p:nvSpPr>
          <p:spPr bwMode="auto">
            <a:xfrm flipH="1">
              <a:off x="2653" y="3542"/>
              <a:ext cx="2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1" name="Line 77"/>
            <p:cNvSpPr>
              <a:spLocks noChangeShapeType="1"/>
            </p:cNvSpPr>
            <p:nvPr/>
          </p:nvSpPr>
          <p:spPr bwMode="auto">
            <a:xfrm>
              <a:off x="3242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2" name="Line 78"/>
            <p:cNvSpPr>
              <a:spLocks noChangeShapeType="1"/>
            </p:cNvSpPr>
            <p:nvPr/>
          </p:nvSpPr>
          <p:spPr bwMode="auto">
            <a:xfrm>
              <a:off x="3877" y="354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3" name="Line 79"/>
            <p:cNvSpPr>
              <a:spLocks noChangeShapeType="1"/>
            </p:cNvSpPr>
            <p:nvPr/>
          </p:nvSpPr>
          <p:spPr bwMode="auto">
            <a:xfrm>
              <a:off x="4603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4" name="Line 80"/>
            <p:cNvSpPr>
              <a:spLocks noChangeShapeType="1"/>
            </p:cNvSpPr>
            <p:nvPr/>
          </p:nvSpPr>
          <p:spPr bwMode="auto">
            <a:xfrm flipH="1">
              <a:off x="3469" y="3542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745" name="Line 81"/>
            <p:cNvSpPr>
              <a:spLocks noChangeShapeType="1"/>
            </p:cNvSpPr>
            <p:nvPr/>
          </p:nvSpPr>
          <p:spPr bwMode="auto">
            <a:xfrm flipH="1">
              <a:off x="4013" y="3542"/>
              <a:ext cx="22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1750" name="Text Box 86"/>
          <p:cNvSpPr txBox="1">
            <a:spLocks noChangeArrowheads="1"/>
          </p:cNvSpPr>
          <p:nvPr/>
        </p:nvSpPr>
        <p:spPr bwMode="auto">
          <a:xfrm>
            <a:off x="4068192" y="5301208"/>
            <a:ext cx="4896422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12.165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8.33/60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12.304ms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3" name="Text Box 89"/>
          <p:cNvSpPr txBox="1">
            <a:spLocks noChangeArrowheads="1"/>
          </p:cNvSpPr>
          <p:nvPr/>
        </p:nvSpPr>
        <p:spPr bwMode="auto">
          <a:xfrm>
            <a:off x="3422078" y="3140968"/>
            <a:ext cx="554253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(6×2-2)×</a:t>
            </a:r>
            <a:r>
              <a:rPr lang="en-US" altLang="zh-CN" b="1" dirty="0" smtClean="0">
                <a:latin typeface="宋体" panose="02010600030101010101" pitchFamily="2" charset="-122"/>
              </a:rPr>
              <a:t>204×60×512B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612</a:t>
            </a:r>
            <a:r>
              <a:rPr lang="en-US" altLang="zh-CN" b="1" dirty="0" smtClean="0">
                <a:latin typeface="+mn-ea"/>
                <a:ea typeface="+mn-ea"/>
              </a:rPr>
              <a:t>0</a:t>
            </a:r>
            <a:r>
              <a:rPr lang="en-US" altLang="zh-CN" b="1" dirty="0" smtClean="0">
                <a:latin typeface="宋体" panose="02010600030101010101" pitchFamily="2" charset="-122"/>
              </a:rPr>
              <a:t>0KB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4" name="Text Box 90"/>
          <p:cNvSpPr txBox="1">
            <a:spLocks noChangeArrowheads="1"/>
          </p:cNvSpPr>
          <p:nvPr/>
        </p:nvSpPr>
        <p:spPr bwMode="auto">
          <a:xfrm>
            <a:off x="4068192" y="4365104"/>
            <a:ext cx="4896421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  [</a:t>
            </a:r>
            <a:r>
              <a:rPr lang="en-US" altLang="zh-CN" b="1" dirty="0">
                <a:latin typeface="宋体" panose="02010600030101010101" pitchFamily="2" charset="-122"/>
              </a:rPr>
              <a:t>1/(7200÷60</a:t>
            </a:r>
            <a:r>
              <a:rPr lang="en-US" altLang="zh-CN" b="1" dirty="0" smtClean="0">
                <a:latin typeface="宋体" panose="02010600030101010101" pitchFamily="2" charset="-122"/>
              </a:rPr>
              <a:t>)]≈8.33ms</a:t>
            </a:r>
            <a:r>
              <a:rPr lang="zh-CN" altLang="en-US" b="1" dirty="0" smtClean="0">
                <a:latin typeface="宋体" panose="02010600030101010101" pitchFamily="2" charset="-122"/>
              </a:rPr>
              <a:t>，</a:t>
            </a:r>
            <a:endParaRPr lang="en-US" altLang="zh-CN" b="1" dirty="0" smtClean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8.33/2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12.165ms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41755" name="Text Box 91"/>
          <p:cNvSpPr txBox="1">
            <a:spLocks noChangeArrowheads="1"/>
          </p:cNvSpPr>
          <p:nvPr/>
        </p:nvSpPr>
        <p:spPr bwMode="auto">
          <a:xfrm>
            <a:off x="3779837" y="5733256"/>
            <a:ext cx="518477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 smtClean="0">
                <a:latin typeface="宋体" panose="02010600030101010101" pitchFamily="2" charset="-122"/>
              </a:rPr>
              <a:t>60×512B</a:t>
            </a:r>
            <a:r>
              <a:rPr lang="en-US" altLang="zh-CN" b="1" dirty="0">
                <a:latin typeface="宋体" panose="02010600030101010101" pitchFamily="2" charset="-122"/>
              </a:rPr>
              <a:t>×(7200÷60)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3686.4KB/s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244408" y="3573016"/>
            <a:ext cx="360040" cy="2277467"/>
            <a:chOff x="8244408" y="2996952"/>
            <a:chExt cx="360040" cy="2277467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H="1" flipV="1">
              <a:off x="8244408" y="2996952"/>
              <a:ext cx="360040" cy="122413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  <p:cxnSp>
          <p:nvCxnSpPr>
            <p:cNvPr id="35" name="直接箭头连接符 34"/>
            <p:cNvCxnSpPr/>
            <p:nvPr/>
          </p:nvCxnSpPr>
          <p:spPr bwMode="auto">
            <a:xfrm flipH="1">
              <a:off x="8316416" y="4249663"/>
              <a:ext cx="288032" cy="1024756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</p:spPr>
        </p:cxnSp>
      </p:grpSp>
      <p:sp>
        <p:nvSpPr>
          <p:cNvPr id="43" name="Text Box 547"/>
          <p:cNvSpPr txBox="1">
            <a:spLocks noChangeArrowheads="1"/>
          </p:cNvSpPr>
          <p:nvPr/>
        </p:nvSpPr>
        <p:spPr bwMode="auto">
          <a:xfrm>
            <a:off x="179512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磁盘访问时间：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en-US" altLang="zh-CN" b="1" baseline="-18000" dirty="0" smtClean="0">
                <a:latin typeface="宋体" panose="02010600030101010101" pitchFamily="2" charset="-122"/>
              </a:rPr>
              <a:t>M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寻道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等待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读写</a:t>
            </a:r>
            <a:r>
              <a:rPr lang="zh-CN" altLang="en-US" b="1" dirty="0" smtClean="0">
                <a:latin typeface="宋体" panose="02010600030101010101" pitchFamily="2" charset="-122"/>
              </a:rPr>
              <a:t>，通常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 smtClean="0">
                <a:latin typeface="宋体" panose="02010600030101010101" pitchFamily="2" charset="-122"/>
              </a:rPr>
              <a:t>读写</a:t>
            </a:r>
            <a:r>
              <a:rPr lang="en-US" altLang="zh-CN" b="1" dirty="0" smtClean="0">
                <a:latin typeface="宋体" panose="02010600030101010101" pitchFamily="2" charset="-122"/>
              </a:rPr>
              <a:t>&lt;&lt;</a:t>
            </a:r>
            <a:r>
              <a:rPr lang="en-US" altLang="zh-CN" b="1" i="1" dirty="0" smtClean="0">
                <a:latin typeface="宋体" panose="02010600030101010101" pitchFamily="2" charset="-122"/>
              </a:rPr>
              <a:t>T</a:t>
            </a:r>
            <a:r>
              <a:rPr lang="zh-CN" altLang="en-US" b="1" baseline="-18000" dirty="0">
                <a:latin typeface="宋体" panose="02010600030101010101" pitchFamily="2" charset="-122"/>
              </a:rPr>
              <a:t>等待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33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4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23" grpId="0"/>
      <p:bldP spid="241724" grpId="0"/>
      <p:bldP spid="241739" grpId="0"/>
      <p:bldP spid="241750" grpId="0"/>
      <p:bldP spid="241753" grpId="0"/>
      <p:bldP spid="241754" grpId="0"/>
      <p:bldP spid="24175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1309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              </a:t>
            </a:r>
            <a:r>
              <a:rPr lang="zh-CN" altLang="en-US" sz="2000" b="1" dirty="0" smtClean="0">
                <a:latin typeface="宋体" pitchFamily="2" charset="-122"/>
              </a:rPr>
              <a:t>△</a:t>
            </a:r>
            <a:r>
              <a:rPr lang="zh-CN" altLang="en-US" sz="2000" b="1" dirty="0">
                <a:latin typeface="宋体" pitchFamily="2" charset="-122"/>
              </a:rPr>
              <a:t>了解概念</a:t>
            </a:r>
            <a:endParaRPr lang="en-US" altLang="zh-CN" sz="2000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功能、</a:t>
            </a:r>
            <a:r>
              <a:rPr lang="en-US" altLang="zh-CN" b="1" dirty="0" smtClean="0">
                <a:latin typeface="宋体" pitchFamily="2" charset="-122"/>
              </a:rPr>
              <a:t>I/O</a:t>
            </a:r>
            <a:r>
              <a:rPr lang="zh-CN" altLang="en-US" b="1" dirty="0" smtClean="0">
                <a:latin typeface="宋体" pitchFamily="2" charset="-122"/>
              </a:rPr>
              <a:t>端口类型，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组成</a:t>
            </a:r>
            <a:r>
              <a:rPr lang="zh-CN" altLang="en-US" b="1" dirty="0" smtClean="0">
                <a:latin typeface="宋体" pitchFamily="2" charset="-122"/>
              </a:rPr>
              <a:t>、信息中转原理，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端口</a:t>
            </a:r>
            <a:r>
              <a:rPr lang="zh-CN" altLang="en-US" b="1" dirty="0" smtClean="0">
                <a:latin typeface="宋体" pitchFamily="2" charset="-122"/>
              </a:rPr>
              <a:t>的访问</a:t>
            </a:r>
            <a:endParaRPr lang="en-US" altLang="zh-CN" b="1" dirty="0" smtClean="0">
              <a:latin typeface="宋体" pitchFamily="2" charset="-122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713092" cy="378565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四、程序直接控制</a:t>
            </a:r>
            <a:r>
              <a:rPr lang="en-US" altLang="zh-CN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  </a:t>
            </a:r>
            <a:r>
              <a:rPr lang="zh-CN" altLang="en-US" sz="2000" b="1" dirty="0" smtClean="0">
                <a:latin typeface="+mn-ea"/>
                <a:ea typeface="+mn-ea"/>
              </a:rPr>
              <a:t>◇理解控制流程→硬件组织</a:t>
            </a:r>
            <a:endParaRPr lang="en-US" altLang="zh-CN" b="1" dirty="0" smtClean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程序查询方式</a:t>
            </a:r>
            <a:r>
              <a:rPr lang="en-US" altLang="zh-CN" b="1" dirty="0" smtClean="0">
                <a:latin typeface="宋体" pitchFamily="2" charset="-122"/>
              </a:rPr>
              <a:t>—I/O</a:t>
            </a:r>
            <a:r>
              <a:rPr lang="zh-CN" altLang="en-US" b="1" dirty="0" smtClean="0">
                <a:latin typeface="宋体" pitchFamily="2" charset="-122"/>
              </a:rPr>
              <a:t>控制流程，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I/O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接口组织</a:t>
            </a:r>
            <a:r>
              <a:rPr lang="zh-CN" altLang="en-US" b="1" dirty="0" smtClean="0">
                <a:latin typeface="宋体" pitchFamily="2" charset="-122"/>
              </a:rPr>
              <a:t>、工作过程组织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  <a:ea typeface="+mn-ea"/>
              </a:rPr>
              <a:t> </a:t>
            </a:r>
            <a:r>
              <a:rPr lang="en-US" altLang="zh-CN" b="1" dirty="0" smtClean="0">
                <a:latin typeface="宋体" pitchFamily="2" charset="-122"/>
                <a:ea typeface="+mn-ea"/>
              </a:rPr>
              <a:t>  </a:t>
            </a:r>
            <a:r>
              <a:rPr lang="zh-CN" altLang="en-US" b="1" dirty="0" smtClean="0">
                <a:latin typeface="宋体" pitchFamily="2" charset="-122"/>
                <a:ea typeface="+mn-ea"/>
              </a:rPr>
              <a:t>直接传送方式</a:t>
            </a:r>
            <a:r>
              <a:rPr lang="en-US" altLang="zh-CN" b="1" dirty="0" smtClean="0">
                <a:latin typeface="宋体" pitchFamily="2" charset="-122"/>
                <a:ea typeface="+mn-ea"/>
              </a:rPr>
              <a:t>—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控制流程，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接口</a:t>
            </a:r>
            <a:r>
              <a:rPr lang="zh-CN" altLang="en-US" b="1" dirty="0" smtClean="0">
                <a:latin typeface="宋体" pitchFamily="2" charset="-122"/>
              </a:rPr>
              <a:t>组织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五、程序中断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 smtClean="0">
              <a:latin typeface="宋体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</a:t>
            </a:r>
            <a:r>
              <a:rPr lang="en-US" altLang="zh-CN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DMA I/O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方式</a:t>
            </a:r>
            <a:endParaRPr lang="en-US" altLang="zh-CN" b="1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2636912"/>
            <a:ext cx="8784976" cy="193899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</a:rPr>
              <a:t>                         </a:t>
            </a:r>
            <a:r>
              <a:rPr lang="zh-CN" altLang="en-US" sz="2000" b="1" dirty="0" smtClean="0">
                <a:latin typeface="+mn-ea"/>
              </a:rPr>
              <a:t>◇理解中断过程→软</a:t>
            </a:r>
            <a:r>
              <a:rPr lang="en-US" altLang="zh-CN" sz="2000" b="1" dirty="0" smtClean="0">
                <a:latin typeface="+mn-ea"/>
              </a:rPr>
              <a:t>/</a:t>
            </a:r>
            <a:r>
              <a:rPr lang="zh-CN" altLang="en-US" sz="2000" b="1" dirty="0" smtClean="0">
                <a:latin typeface="+mn-ea"/>
              </a:rPr>
              <a:t>硬件组织</a:t>
            </a:r>
            <a:endParaRPr lang="en-US" altLang="zh-CN" sz="2000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I/O</a:t>
            </a:r>
            <a:r>
              <a:rPr lang="zh-CN" altLang="en-US" b="1" dirty="0">
                <a:latin typeface="宋体" pitchFamily="2" charset="-122"/>
              </a:rPr>
              <a:t>控制流程</a:t>
            </a:r>
            <a:r>
              <a:rPr lang="zh-CN" altLang="en-US" b="1" dirty="0" smtClean="0">
                <a:latin typeface="宋体" pitchFamily="2" charset="-122"/>
              </a:rPr>
              <a:t>，中断的类型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＋</a:t>
            </a:r>
            <a:r>
              <a:rPr lang="zh-CN" altLang="en-US" sz="2000" b="1" dirty="0" smtClean="0">
                <a:latin typeface="宋体" pitchFamily="2" charset="-122"/>
                <a:ea typeface="+mn-ea"/>
              </a:rPr>
              <a:t>多重</a:t>
            </a:r>
            <a:r>
              <a:rPr lang="zh-CN" altLang="en-US" sz="2000" b="1" dirty="0">
                <a:latin typeface="宋体" pitchFamily="2" charset="-122"/>
                <a:ea typeface="+mn-ea"/>
              </a:rPr>
              <a:t>中断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，中断过程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面向实现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   I/O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接口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组织</a:t>
            </a:r>
            <a:r>
              <a:rPr lang="zh-CN" altLang="en-US" b="1" dirty="0" smtClean="0">
                <a:latin typeface="宋体" pitchFamily="2" charset="-122"/>
              </a:rPr>
              <a:t>，识别中断源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→中断控制器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中断系统举例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solidFill>
                  <a:srgbClr val="990099"/>
                </a:solidFill>
                <a:latin typeface="宋体" pitchFamily="2" charset="-122"/>
              </a:rPr>
              <a:t>理解各部件如何协同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，多重中断及中断屏蔽</a:t>
            </a:r>
            <a:endParaRPr lang="en-US" altLang="zh-CN" sz="1800" b="1" dirty="0" smtClean="0">
              <a:latin typeface="宋体" pitchFamily="2" charset="-122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4437112"/>
            <a:ext cx="8784976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                  </a:t>
            </a:r>
            <a:r>
              <a:rPr lang="zh-CN" altLang="en-US" sz="2000" b="1" dirty="0" smtClean="0">
                <a:latin typeface="宋体" pitchFamily="2" charset="-122"/>
              </a:rPr>
              <a:t>△了解</a:t>
            </a:r>
            <a:r>
              <a:rPr lang="en-US" altLang="zh-CN" sz="2000" b="1" dirty="0" smtClean="0">
                <a:latin typeface="宋体" pitchFamily="2" charset="-122"/>
              </a:rPr>
              <a:t>DMA</a:t>
            </a:r>
            <a:r>
              <a:rPr lang="zh-CN" altLang="en-US" sz="2000" b="1" dirty="0">
                <a:latin typeface="宋体" pitchFamily="2" charset="-122"/>
              </a:rPr>
              <a:t>的</a:t>
            </a:r>
            <a:r>
              <a:rPr lang="zh-CN" altLang="en-US" sz="2000" b="1" dirty="0" smtClean="0">
                <a:latin typeface="宋体" pitchFamily="2" charset="-122"/>
              </a:rPr>
              <a:t>传送过程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I/O</a:t>
            </a:r>
            <a:r>
              <a:rPr lang="zh-CN" altLang="en-US" b="1" dirty="0">
                <a:latin typeface="宋体" pitchFamily="2" charset="-122"/>
              </a:rPr>
              <a:t>控制流程</a:t>
            </a:r>
            <a:r>
              <a:rPr lang="zh-CN" altLang="en-US" b="1" dirty="0" smtClean="0">
                <a:latin typeface="宋体" pitchFamily="2" charset="-122"/>
              </a:rPr>
              <a:t>，传送方式，</a:t>
            </a:r>
            <a:r>
              <a:rPr lang="en-US" altLang="zh-CN" b="1" dirty="0">
                <a:latin typeface="宋体" pitchFamily="2" charset="-122"/>
              </a:rPr>
              <a:t>I/O</a:t>
            </a:r>
            <a:r>
              <a:rPr lang="zh-CN" altLang="en-US" b="1" dirty="0">
                <a:latin typeface="宋体" pitchFamily="2" charset="-122"/>
              </a:rPr>
              <a:t>功能→</a:t>
            </a:r>
            <a:r>
              <a:rPr lang="en-US" altLang="zh-CN" b="1" dirty="0">
                <a:latin typeface="宋体" pitchFamily="2" charset="-122"/>
              </a:rPr>
              <a:t>DMA</a:t>
            </a:r>
            <a:r>
              <a:rPr lang="zh-CN" altLang="en-US" b="1" dirty="0">
                <a:latin typeface="宋体" pitchFamily="2" charset="-122"/>
              </a:rPr>
              <a:t>接口</a:t>
            </a:r>
            <a:r>
              <a:rPr lang="zh-CN" altLang="en-US" b="1" dirty="0" smtClean="0">
                <a:latin typeface="宋体" pitchFamily="2" charset="-122"/>
              </a:rPr>
              <a:t>结</a:t>
            </a:r>
            <a:r>
              <a:rPr lang="zh-CN" altLang="en-US" b="1" dirty="0">
                <a:latin typeface="宋体" pitchFamily="2" charset="-122"/>
              </a:rPr>
              <a:t>构</a:t>
            </a:r>
            <a:r>
              <a:rPr lang="zh-CN" altLang="en-US" b="1" dirty="0" smtClean="0">
                <a:latin typeface="宋体" pitchFamily="2" charset="-122"/>
              </a:rPr>
              <a:t>→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传送过程</a:t>
            </a:r>
            <a:endParaRPr lang="en-US" altLang="zh-CN" b="1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I/O</a:t>
            </a:r>
            <a:r>
              <a:rPr lang="zh-CN" altLang="en-US" b="1" dirty="0" smtClean="0">
                <a:latin typeface="宋体" pitchFamily="2" charset="-122"/>
              </a:rPr>
              <a:t>接口组织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通用型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zh-CN" altLang="en-US" b="1" dirty="0" smtClean="0">
                <a:latin typeface="宋体" pitchFamily="2" charset="-122"/>
              </a:rPr>
              <a:t>增强型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707904" y="3140968"/>
            <a:ext cx="3672408" cy="1008112"/>
            <a:chOff x="3707904" y="3140968"/>
            <a:chExt cx="3672408" cy="1008112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H="1">
              <a:off x="4860032" y="3602633"/>
              <a:ext cx="1296144" cy="546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0" name="Text Box 132"/>
            <p:cNvSpPr txBox="1">
              <a:spLocks noChangeArrowheads="1"/>
            </p:cNvSpPr>
            <p:nvPr/>
          </p:nvSpPr>
          <p:spPr bwMode="auto">
            <a:xfrm>
              <a:off x="6084168" y="3140968"/>
              <a:ext cx="1296144" cy="46166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altLang="zh-CN" b="1" dirty="0" smtClean="0">
                <a:latin typeface="宋体" pitchFamily="2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3707904" y="4005064"/>
              <a:ext cx="1008112" cy="1440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179512" y="5827330"/>
            <a:ext cx="896448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r>
              <a:rPr lang="zh-CN" altLang="en-US" b="1" spc="-150" dirty="0" smtClean="0">
                <a:latin typeface="宋体" pitchFamily="2" charset="-122"/>
              </a:rPr>
              <a:t>掌握</a:t>
            </a:r>
            <a:r>
              <a:rPr lang="en-US" altLang="zh-CN" b="1" spc="-150" dirty="0" smtClean="0">
                <a:latin typeface="宋体" pitchFamily="2" charset="-122"/>
              </a:rPr>
              <a:t>I/O</a:t>
            </a:r>
            <a:r>
              <a:rPr lang="zh-CN" altLang="en-US" b="1" spc="-150" dirty="0" smtClean="0">
                <a:latin typeface="宋体" pitchFamily="2" charset="-122"/>
              </a:rPr>
              <a:t>的软硬件关联，理解各</a:t>
            </a:r>
            <a:r>
              <a:rPr lang="en-US" altLang="zh-CN" b="1" spc="-150" dirty="0" smtClean="0">
                <a:latin typeface="宋体" pitchFamily="2" charset="-122"/>
              </a:rPr>
              <a:t>I/O</a:t>
            </a:r>
            <a:r>
              <a:rPr lang="zh-CN" altLang="en-US" b="1" spc="-150" dirty="0" smtClean="0">
                <a:latin typeface="宋体" pitchFamily="2" charset="-122"/>
              </a:rPr>
              <a:t>方式的接口组成</a:t>
            </a:r>
            <a:endParaRPr lang="en-US" altLang="zh-CN" sz="2000" b="1" spc="-150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6109-367B-41F5-B3B0-C0A98F48424B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389277" name="Text Box 157"/>
          <p:cNvSpPr txBox="1">
            <a:spLocks noChangeArrowheads="1"/>
          </p:cNvSpPr>
          <p:nvPr/>
        </p:nvSpPr>
        <p:spPr bwMode="auto">
          <a:xfrm>
            <a:off x="755452" y="1628800"/>
            <a:ext cx="7776988" cy="3292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 smtClean="0">
                <a:latin typeface="宋体" panose="02010600030101010101" pitchFamily="2" charset="-122"/>
              </a:rPr>
              <a:t>某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主频＝</a:t>
            </a:r>
            <a:r>
              <a:rPr lang="en-US" altLang="zh-CN" b="1" dirty="0">
                <a:latin typeface="宋体" panose="02010600030101010101" pitchFamily="2" charset="-122"/>
              </a:rPr>
              <a:t>500MHz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CPI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5</a:t>
            </a:r>
            <a:r>
              <a:rPr lang="zh-CN" altLang="en-US" b="1" dirty="0" smtClean="0">
                <a:latin typeface="宋体" panose="02010600030101010101" pitchFamily="2" charset="-122"/>
              </a:rPr>
              <a:t>、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DBus</a:t>
            </a:r>
            <a:r>
              <a:rPr lang="zh-CN" altLang="en-US" b="1" dirty="0" smtClean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32bit</a:t>
            </a:r>
            <a:r>
              <a:rPr lang="zh-CN" altLang="en-US" b="1" dirty="0">
                <a:latin typeface="宋体" panose="02010600030101010101" pitchFamily="2" charset="-122"/>
              </a:rPr>
              <a:t>，若外设数据缓冲器大小为</a:t>
            </a:r>
            <a:r>
              <a:rPr lang="en-US" altLang="zh-CN" b="1" dirty="0">
                <a:latin typeface="宋体" panose="02010600030101010101" pitchFamily="2" charset="-122"/>
              </a:rPr>
              <a:t>4B</a:t>
            </a:r>
            <a:r>
              <a:rPr lang="zh-CN" altLang="en-US" b="1" dirty="0">
                <a:latin typeface="宋体" panose="02010600030101010101" pitchFamily="2" charset="-122"/>
              </a:rPr>
              <a:t>，最大数据传输率＝</a:t>
            </a:r>
            <a:r>
              <a:rPr lang="en-US" altLang="zh-CN" b="1" dirty="0">
                <a:latin typeface="宋体" panose="02010600030101010101" pitchFamily="2" charset="-122"/>
              </a:rPr>
              <a:t>0.5MB/s</a:t>
            </a:r>
            <a:r>
              <a:rPr lang="zh-CN" altLang="en-US" b="1" dirty="0">
                <a:latin typeface="宋体" panose="02010600030101010101" pitchFamily="2" charset="-122"/>
              </a:rPr>
              <a:t>，中断</a:t>
            </a:r>
            <a:r>
              <a:rPr lang="zh-CN" altLang="en-US" b="1" dirty="0" smtClean="0">
                <a:latin typeface="宋体" panose="02010600030101010101" pitchFamily="2" charset="-122"/>
              </a:rPr>
              <a:t>程序＝</a:t>
            </a:r>
            <a:r>
              <a:rPr lang="en-US" altLang="zh-CN" b="1" dirty="0" smtClean="0">
                <a:latin typeface="宋体" panose="02010600030101010101" pitchFamily="2" charset="-122"/>
              </a:rPr>
              <a:t>18</a:t>
            </a:r>
            <a:r>
              <a:rPr lang="zh-CN" altLang="en-US" b="1" dirty="0" smtClean="0">
                <a:latin typeface="宋体" panose="02010600030101010101" pitchFamily="2" charset="-122"/>
              </a:rPr>
              <a:t>条指令、中断响应开销相当于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条指令时间。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⑴中断方式下，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用于该外设</a:t>
            </a:r>
            <a:r>
              <a:rPr lang="en-US" altLang="zh-CN" b="1" dirty="0" smtClean="0"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latin typeface="宋体" panose="02010600030101010101" pitchFamily="2" charset="-122"/>
              </a:rPr>
              <a:t>的时间百分比</a:t>
            </a:r>
            <a:r>
              <a:rPr lang="zh-CN" altLang="en-US" b="1" dirty="0">
                <a:latin typeface="宋体" panose="02010600030101010101" pitchFamily="2" charset="-122"/>
              </a:rPr>
              <a:t>？</a:t>
            </a:r>
          </a:p>
          <a:p>
            <a:pPr algn="l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⑵若外设数据传输率提高到</a:t>
            </a:r>
            <a:r>
              <a:rPr lang="en-US" altLang="zh-CN" b="1" dirty="0">
                <a:latin typeface="宋体" panose="02010600030101010101" pitchFamily="2" charset="-122"/>
              </a:rPr>
              <a:t>5MB/s</a:t>
            </a:r>
            <a:r>
              <a:rPr lang="zh-CN" altLang="en-US" b="1" dirty="0">
                <a:latin typeface="宋体" panose="02010600030101010101" pitchFamily="2" charset="-122"/>
              </a:rPr>
              <a:t>，改用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方式，</a:t>
            </a:r>
            <a:r>
              <a:rPr lang="en-US" altLang="zh-CN" b="1" dirty="0"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latin typeface="宋体" panose="02010600030101010101" pitchFamily="2" charset="-122"/>
              </a:rPr>
              <a:t>传送预处理及后处理共需</a:t>
            </a:r>
            <a:r>
              <a:rPr lang="en-US" altLang="zh-CN" b="1" dirty="0">
                <a:latin typeface="宋体" panose="02010600030101010101" pitchFamily="2" charset="-122"/>
              </a:rPr>
              <a:t>500T</a:t>
            </a:r>
            <a:r>
              <a:rPr lang="en-US" altLang="zh-CN" b="1" baseline="-14000" dirty="0">
                <a:latin typeface="宋体" panose="02010600030101010101" pitchFamily="2" charset="-122"/>
              </a:rPr>
              <a:t>C</a:t>
            </a:r>
            <a:r>
              <a:rPr lang="zh-CN" altLang="en-US" b="1" dirty="0">
                <a:latin typeface="宋体" panose="02010600030101010101" pitchFamily="2" charset="-122"/>
              </a:rPr>
              <a:t>、块大小＝</a:t>
            </a:r>
            <a:r>
              <a:rPr lang="en-US" altLang="zh-CN" b="1" dirty="0">
                <a:latin typeface="宋体" panose="02010600030101010101" pitchFamily="2" charset="-122"/>
              </a:rPr>
              <a:t>5000B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用于该外设</a:t>
            </a: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的时间</a:t>
            </a:r>
            <a:r>
              <a:rPr lang="zh-CN" altLang="en-US" b="1" dirty="0" smtClean="0">
                <a:latin typeface="宋体" panose="02010600030101010101" pitchFamily="2" charset="-122"/>
              </a:rPr>
              <a:t>百分比？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50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7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6E6ED-42D4-48E2-99C0-00377F1010D6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179388" y="359445"/>
            <a:ext cx="1944687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⑴</a:t>
            </a:r>
            <a:endParaRPr lang="en-US" altLang="zh-CN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393223" name="Text Box 7"/>
          <p:cNvSpPr txBox="1">
            <a:spLocks noChangeArrowheads="1"/>
          </p:cNvSpPr>
          <p:nvPr/>
        </p:nvSpPr>
        <p:spPr bwMode="auto">
          <a:xfrm>
            <a:off x="179388" y="1964887"/>
            <a:ext cx="8785225" cy="9417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INT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dirty="0" smtClean="0">
                <a:latin typeface="宋体" panose="02010600030101010101" pitchFamily="2" charset="-122"/>
              </a:rPr>
              <a:t>2</a:t>
            </a:r>
            <a:r>
              <a:rPr lang="zh-CN" altLang="en-US" b="1" dirty="0" smtClean="0">
                <a:latin typeface="宋体" panose="02010600030101010101" pitchFamily="2" charset="-122"/>
              </a:rPr>
              <a:t>＋</a:t>
            </a:r>
            <a:r>
              <a:rPr lang="en-US" altLang="zh-CN" b="1" dirty="0" smtClean="0">
                <a:latin typeface="宋体" panose="02010600030101010101" pitchFamily="2" charset="-122"/>
              </a:rPr>
              <a:t>18</a:t>
            </a:r>
            <a:r>
              <a:rPr lang="en-US" altLang="zh-CN" b="1" dirty="0">
                <a:latin typeface="宋体" panose="02010600030101010101" pitchFamily="2" charset="-122"/>
              </a:rPr>
              <a:t>)×5×[1÷(500×10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6</a:t>
            </a:r>
            <a:r>
              <a:rPr lang="en-US" altLang="zh-CN" b="1" dirty="0">
                <a:latin typeface="宋体" panose="02010600030101010101" pitchFamily="2" charset="-122"/>
              </a:rPr>
              <a:t>)]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0.2×10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-6</a:t>
            </a:r>
            <a:r>
              <a:rPr lang="en-US" altLang="zh-CN" b="1" dirty="0" smtClean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en-US" altLang="zh-CN" b="1" dirty="0" smtClean="0">
                <a:latin typeface="宋体" panose="02010600030101010101" pitchFamily="2" charset="-122"/>
              </a:rPr>
              <a:t>÷[0.5MB÷4B]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8×10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-6</a:t>
            </a:r>
            <a:r>
              <a:rPr lang="en-US" altLang="zh-CN" b="1" dirty="0" smtClean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3246" name="Text Box 30"/>
          <p:cNvSpPr txBox="1">
            <a:spLocks noChangeArrowheads="1"/>
          </p:cNvSpPr>
          <p:nvPr/>
        </p:nvSpPr>
        <p:spPr bwMode="auto">
          <a:xfrm>
            <a:off x="179388" y="2831657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用于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的时间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%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(0.2×10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</a:t>
            </a:r>
            <a:r>
              <a:rPr lang="en-US" altLang="zh-CN" b="1" dirty="0">
                <a:latin typeface="宋体" panose="02010600030101010101" pitchFamily="2" charset="-122"/>
              </a:rPr>
              <a:t>)/(8×10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2.5%</a:t>
            </a:r>
          </a:p>
        </p:txBody>
      </p:sp>
      <p:grpSp>
        <p:nvGrpSpPr>
          <p:cNvPr id="393283" name="Group 67"/>
          <p:cNvGrpSpPr/>
          <p:nvPr/>
        </p:nvGrpSpPr>
        <p:grpSpPr bwMode="auto">
          <a:xfrm>
            <a:off x="2054225" y="548680"/>
            <a:ext cx="6189663" cy="1439862"/>
            <a:chOff x="1340" y="255"/>
            <a:chExt cx="3899" cy="907"/>
          </a:xfrm>
        </p:grpSpPr>
        <p:sp>
          <p:nvSpPr>
            <p:cNvPr id="393225" name="Text Box 9"/>
            <p:cNvSpPr txBox="1">
              <a:spLocks noChangeArrowheads="1"/>
            </p:cNvSpPr>
            <p:nvPr/>
          </p:nvSpPr>
          <p:spPr bwMode="auto">
            <a:xfrm>
              <a:off x="3288" y="255"/>
              <a:ext cx="1271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1</a:t>
              </a:r>
              <a:r>
                <a:rPr lang="zh-CN" altLang="en-US" sz="1800" b="1">
                  <a:latin typeface="宋体" panose="02010600030101010101" pitchFamily="2" charset="-122"/>
                </a:rPr>
                <a:t>次</a:t>
              </a:r>
              <a:r>
                <a:rPr lang="en-US" altLang="zh-CN" sz="1800" b="1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393226" name="Text Box 10"/>
            <p:cNvSpPr txBox="1">
              <a:spLocks noChangeArrowheads="1"/>
            </p:cNvSpPr>
            <p:nvPr/>
          </p:nvSpPr>
          <p:spPr bwMode="auto">
            <a:xfrm>
              <a:off x="2563" y="572"/>
              <a:ext cx="998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执行中断程序</a:t>
              </a:r>
            </a:p>
          </p:txBody>
        </p:sp>
        <p:sp>
          <p:nvSpPr>
            <p:cNvPr id="393227" name="Text Box 11"/>
            <p:cNvSpPr txBox="1">
              <a:spLocks noChangeArrowheads="1"/>
            </p:cNvSpPr>
            <p:nvPr/>
          </p:nvSpPr>
          <p:spPr bwMode="auto">
            <a:xfrm>
              <a:off x="3561" y="572"/>
              <a:ext cx="998" cy="182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执行其它程序</a:t>
              </a:r>
            </a:p>
          </p:txBody>
        </p:sp>
        <p:sp>
          <p:nvSpPr>
            <p:cNvPr id="393228" name="Text Box 12"/>
            <p:cNvSpPr txBox="1">
              <a:spLocks noChangeArrowheads="1"/>
            </p:cNvSpPr>
            <p:nvPr/>
          </p:nvSpPr>
          <p:spPr bwMode="auto">
            <a:xfrm>
              <a:off x="1340" y="255"/>
              <a:ext cx="362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393229" name="Text Box 13"/>
            <p:cNvSpPr txBox="1">
              <a:spLocks noChangeArrowheads="1"/>
            </p:cNvSpPr>
            <p:nvPr/>
          </p:nvSpPr>
          <p:spPr bwMode="auto">
            <a:xfrm>
              <a:off x="1340" y="527"/>
              <a:ext cx="362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3230" name="Line 14"/>
            <p:cNvSpPr>
              <a:spLocks noChangeShapeType="1"/>
            </p:cNvSpPr>
            <p:nvPr/>
          </p:nvSpPr>
          <p:spPr bwMode="auto">
            <a:xfrm flipV="1">
              <a:off x="3288" y="436"/>
              <a:ext cx="0" cy="136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1" name="Line 15"/>
            <p:cNvSpPr>
              <a:spLocks noChangeShapeType="1"/>
            </p:cNvSpPr>
            <p:nvPr/>
          </p:nvSpPr>
          <p:spPr bwMode="auto">
            <a:xfrm>
              <a:off x="1928" y="436"/>
              <a:ext cx="0" cy="13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3" name="Text Box 17"/>
            <p:cNvSpPr txBox="1">
              <a:spLocks noChangeArrowheads="1"/>
            </p:cNvSpPr>
            <p:nvPr/>
          </p:nvSpPr>
          <p:spPr bwMode="auto">
            <a:xfrm>
              <a:off x="1928" y="572"/>
              <a:ext cx="635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中断响应</a:t>
              </a:r>
            </a:p>
          </p:txBody>
        </p:sp>
        <p:sp>
          <p:nvSpPr>
            <p:cNvPr id="393234" name="Line 18"/>
            <p:cNvSpPr>
              <a:spLocks noChangeShapeType="1"/>
            </p:cNvSpPr>
            <p:nvPr/>
          </p:nvSpPr>
          <p:spPr bwMode="auto">
            <a:xfrm>
              <a:off x="4559" y="436"/>
              <a:ext cx="0" cy="13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5" name="Line 19"/>
            <p:cNvSpPr>
              <a:spLocks noChangeShapeType="1"/>
            </p:cNvSpPr>
            <p:nvPr/>
          </p:nvSpPr>
          <p:spPr bwMode="auto">
            <a:xfrm>
              <a:off x="1747" y="799"/>
              <a:ext cx="3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6" name="Text Box 20"/>
            <p:cNvSpPr txBox="1">
              <a:spLocks noChangeArrowheads="1"/>
            </p:cNvSpPr>
            <p:nvPr/>
          </p:nvSpPr>
          <p:spPr bwMode="auto">
            <a:xfrm>
              <a:off x="5013" y="709"/>
              <a:ext cx="226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393237" name="Line 21"/>
            <p:cNvSpPr>
              <a:spLocks noChangeShapeType="1"/>
            </p:cNvSpPr>
            <p:nvPr/>
          </p:nvSpPr>
          <p:spPr bwMode="auto">
            <a:xfrm flipH="1">
              <a:off x="1927" y="799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8" name="Line 22"/>
            <p:cNvSpPr>
              <a:spLocks noChangeShapeType="1"/>
            </p:cNvSpPr>
            <p:nvPr/>
          </p:nvSpPr>
          <p:spPr bwMode="auto">
            <a:xfrm>
              <a:off x="3561" y="79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39" name="Line 23"/>
            <p:cNvSpPr>
              <a:spLocks noChangeShapeType="1"/>
            </p:cNvSpPr>
            <p:nvPr/>
          </p:nvSpPr>
          <p:spPr bwMode="auto">
            <a:xfrm flipH="1">
              <a:off x="4558" y="799"/>
              <a:ext cx="1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0" name="Text Box 24"/>
            <p:cNvSpPr txBox="1">
              <a:spLocks noChangeArrowheads="1"/>
            </p:cNvSpPr>
            <p:nvPr/>
          </p:nvSpPr>
          <p:spPr bwMode="auto">
            <a:xfrm>
              <a:off x="2608" y="799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INT</a:t>
              </a:r>
            </a:p>
          </p:txBody>
        </p:sp>
        <p:sp>
          <p:nvSpPr>
            <p:cNvPr id="393241" name="Text Box 25"/>
            <p:cNvSpPr txBox="1">
              <a:spLocks noChangeArrowheads="1"/>
            </p:cNvSpPr>
            <p:nvPr/>
          </p:nvSpPr>
          <p:spPr bwMode="auto">
            <a:xfrm>
              <a:off x="3379" y="981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393242" name="Line 26"/>
            <p:cNvSpPr>
              <a:spLocks noChangeShapeType="1"/>
            </p:cNvSpPr>
            <p:nvPr/>
          </p:nvSpPr>
          <p:spPr bwMode="auto">
            <a:xfrm>
              <a:off x="2926" y="890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3" name="Line 27"/>
            <p:cNvSpPr>
              <a:spLocks noChangeShapeType="1"/>
            </p:cNvSpPr>
            <p:nvPr/>
          </p:nvSpPr>
          <p:spPr bwMode="auto">
            <a:xfrm flipH="1">
              <a:off x="1928" y="890"/>
              <a:ext cx="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4" name="Line 28"/>
            <p:cNvSpPr>
              <a:spLocks noChangeShapeType="1"/>
            </p:cNvSpPr>
            <p:nvPr/>
          </p:nvSpPr>
          <p:spPr bwMode="auto">
            <a:xfrm>
              <a:off x="3742" y="1071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5" name="Line 29"/>
            <p:cNvSpPr>
              <a:spLocks noChangeShapeType="1"/>
            </p:cNvSpPr>
            <p:nvPr/>
          </p:nvSpPr>
          <p:spPr bwMode="auto">
            <a:xfrm flipH="1">
              <a:off x="1927" y="1071"/>
              <a:ext cx="14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9" name="Text Box 33"/>
            <p:cNvSpPr txBox="1">
              <a:spLocks noChangeArrowheads="1"/>
            </p:cNvSpPr>
            <p:nvPr/>
          </p:nvSpPr>
          <p:spPr bwMode="auto">
            <a:xfrm>
              <a:off x="4559" y="573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响应</a:t>
              </a:r>
            </a:p>
          </p:txBody>
        </p:sp>
        <p:sp>
          <p:nvSpPr>
            <p:cNvPr id="393250" name="Rectangle 34"/>
            <p:cNvSpPr>
              <a:spLocks noChangeArrowheads="1"/>
            </p:cNvSpPr>
            <p:nvPr/>
          </p:nvSpPr>
          <p:spPr bwMode="auto">
            <a:xfrm>
              <a:off x="1747" y="255"/>
              <a:ext cx="182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3252" name="Text Box 36"/>
          <p:cNvSpPr txBox="1">
            <a:spLocks noChangeArrowheads="1"/>
          </p:cNvSpPr>
          <p:nvPr/>
        </p:nvSpPr>
        <p:spPr bwMode="auto">
          <a:xfrm>
            <a:off x="179388" y="3284984"/>
            <a:ext cx="1944687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0000CC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b="1" dirty="0" smtClean="0">
                <a:solidFill>
                  <a:srgbClr val="0000CC"/>
                </a:solidFill>
                <a:latin typeface="宋体" panose="02010600030101010101" pitchFamily="2" charset="-122"/>
              </a:rPr>
              <a:t>⑵</a:t>
            </a:r>
            <a:endParaRPr lang="en-US" altLang="zh-CN" b="1" dirty="0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grpSp>
        <p:nvGrpSpPr>
          <p:cNvPr id="393284" name="Group 68"/>
          <p:cNvGrpSpPr/>
          <p:nvPr/>
        </p:nvGrpSpPr>
        <p:grpSpPr bwMode="auto">
          <a:xfrm>
            <a:off x="2124075" y="3429000"/>
            <a:ext cx="6769100" cy="1441450"/>
            <a:chOff x="1338" y="2250"/>
            <a:chExt cx="4264" cy="908"/>
          </a:xfrm>
        </p:grpSpPr>
        <p:sp>
          <p:nvSpPr>
            <p:cNvPr id="393254" name="Text Box 38"/>
            <p:cNvSpPr txBox="1">
              <a:spLocks noChangeArrowheads="1"/>
            </p:cNvSpPr>
            <p:nvPr/>
          </p:nvSpPr>
          <p:spPr bwMode="auto">
            <a:xfrm>
              <a:off x="2654" y="2251"/>
              <a:ext cx="1179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传送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块数据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  <p:sp>
          <p:nvSpPr>
            <p:cNvPr id="393255" name="Text Box 39"/>
            <p:cNvSpPr txBox="1">
              <a:spLocks noChangeArrowheads="1"/>
            </p:cNvSpPr>
            <p:nvPr/>
          </p:nvSpPr>
          <p:spPr bwMode="auto">
            <a:xfrm>
              <a:off x="2654" y="2568"/>
              <a:ext cx="1179" cy="181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执行其它程序</a:t>
              </a:r>
            </a:p>
          </p:txBody>
        </p:sp>
        <p:sp>
          <p:nvSpPr>
            <p:cNvPr id="393256" name="Text Box 40"/>
            <p:cNvSpPr txBox="1">
              <a:spLocks noChangeArrowheads="1"/>
            </p:cNvSpPr>
            <p:nvPr/>
          </p:nvSpPr>
          <p:spPr bwMode="auto">
            <a:xfrm>
              <a:off x="1338" y="2251"/>
              <a:ext cx="544" cy="165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DMA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93257" name="Text Box 41"/>
            <p:cNvSpPr txBox="1">
              <a:spLocks noChangeArrowheads="1"/>
            </p:cNvSpPr>
            <p:nvPr/>
          </p:nvSpPr>
          <p:spPr bwMode="auto">
            <a:xfrm>
              <a:off x="1520" y="2506"/>
              <a:ext cx="362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CPU</a:t>
              </a:r>
            </a:p>
          </p:txBody>
        </p:sp>
        <p:sp>
          <p:nvSpPr>
            <p:cNvPr id="393258" name="Line 42"/>
            <p:cNvSpPr>
              <a:spLocks noChangeShapeType="1"/>
            </p:cNvSpPr>
            <p:nvPr/>
          </p:nvSpPr>
          <p:spPr bwMode="auto">
            <a:xfrm flipV="1">
              <a:off x="1928" y="2432"/>
              <a:ext cx="0" cy="136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59" name="Line 43"/>
            <p:cNvSpPr>
              <a:spLocks noChangeShapeType="1"/>
            </p:cNvSpPr>
            <p:nvPr/>
          </p:nvSpPr>
          <p:spPr bwMode="auto">
            <a:xfrm>
              <a:off x="3833" y="2432"/>
              <a:ext cx="0" cy="136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0" name="Text Box 44"/>
            <p:cNvSpPr txBox="1">
              <a:spLocks noChangeArrowheads="1"/>
            </p:cNvSpPr>
            <p:nvPr/>
          </p:nvSpPr>
          <p:spPr bwMode="auto">
            <a:xfrm>
              <a:off x="1928" y="2568"/>
              <a:ext cx="726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预处理</a:t>
              </a:r>
            </a:p>
          </p:txBody>
        </p:sp>
        <p:sp>
          <p:nvSpPr>
            <p:cNvPr id="393261" name="Line 45"/>
            <p:cNvSpPr>
              <a:spLocks noChangeShapeType="1"/>
            </p:cNvSpPr>
            <p:nvPr/>
          </p:nvSpPr>
          <p:spPr bwMode="auto">
            <a:xfrm>
              <a:off x="1883" y="2795"/>
              <a:ext cx="3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2" name="Text Box 46"/>
            <p:cNvSpPr txBox="1">
              <a:spLocks noChangeArrowheads="1"/>
            </p:cNvSpPr>
            <p:nvPr/>
          </p:nvSpPr>
          <p:spPr bwMode="auto">
            <a:xfrm>
              <a:off x="5376" y="2688"/>
              <a:ext cx="226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</a:p>
          </p:txBody>
        </p:sp>
        <p:sp>
          <p:nvSpPr>
            <p:cNvPr id="393263" name="Line 47"/>
            <p:cNvSpPr>
              <a:spLocks noChangeShapeType="1"/>
            </p:cNvSpPr>
            <p:nvPr/>
          </p:nvSpPr>
          <p:spPr bwMode="auto">
            <a:xfrm flipH="1">
              <a:off x="2653" y="2795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4" name="Line 48"/>
            <p:cNvSpPr>
              <a:spLocks noChangeShapeType="1"/>
            </p:cNvSpPr>
            <p:nvPr/>
          </p:nvSpPr>
          <p:spPr bwMode="auto">
            <a:xfrm>
              <a:off x="3833" y="279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5" name="Line 49"/>
            <p:cNvSpPr>
              <a:spLocks noChangeShapeType="1"/>
            </p:cNvSpPr>
            <p:nvPr/>
          </p:nvSpPr>
          <p:spPr bwMode="auto">
            <a:xfrm flipH="1">
              <a:off x="5329" y="2795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6" name="Text Box 50"/>
            <p:cNvSpPr txBox="1">
              <a:spLocks noChangeArrowheads="1"/>
            </p:cNvSpPr>
            <p:nvPr/>
          </p:nvSpPr>
          <p:spPr bwMode="auto">
            <a:xfrm>
              <a:off x="3606" y="2932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I/O</a:t>
              </a:r>
            </a:p>
          </p:txBody>
        </p:sp>
        <p:sp>
          <p:nvSpPr>
            <p:cNvPr id="393267" name="Text Box 51"/>
            <p:cNvSpPr txBox="1">
              <a:spLocks noChangeArrowheads="1"/>
            </p:cNvSpPr>
            <p:nvPr/>
          </p:nvSpPr>
          <p:spPr bwMode="auto">
            <a:xfrm>
              <a:off x="4378" y="2795"/>
              <a:ext cx="363" cy="181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>
                  <a:latin typeface="宋体" panose="02010600030101010101" pitchFamily="2" charset="-122"/>
                </a:rPr>
                <a:t>DMA</a:t>
              </a:r>
            </a:p>
          </p:txBody>
        </p:sp>
        <p:sp>
          <p:nvSpPr>
            <p:cNvPr id="393268" name="Line 52"/>
            <p:cNvSpPr>
              <a:spLocks noChangeShapeType="1"/>
            </p:cNvSpPr>
            <p:nvPr/>
          </p:nvSpPr>
          <p:spPr bwMode="auto">
            <a:xfrm>
              <a:off x="4014" y="3067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9" name="Line 53"/>
            <p:cNvSpPr>
              <a:spLocks noChangeShapeType="1"/>
            </p:cNvSpPr>
            <p:nvPr/>
          </p:nvSpPr>
          <p:spPr bwMode="auto">
            <a:xfrm flipH="1">
              <a:off x="2654" y="3067"/>
              <a:ext cx="9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0" name="Line 54"/>
            <p:cNvSpPr>
              <a:spLocks noChangeShapeType="1"/>
            </p:cNvSpPr>
            <p:nvPr/>
          </p:nvSpPr>
          <p:spPr bwMode="auto">
            <a:xfrm>
              <a:off x="4740" y="2886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1" name="Line 55"/>
            <p:cNvSpPr>
              <a:spLocks noChangeShapeType="1"/>
            </p:cNvSpPr>
            <p:nvPr/>
          </p:nvSpPr>
          <p:spPr bwMode="auto">
            <a:xfrm flipH="1">
              <a:off x="3833" y="2886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3" name="Text Box 57"/>
            <p:cNvSpPr txBox="1">
              <a:spLocks noChangeArrowheads="1"/>
            </p:cNvSpPr>
            <p:nvPr/>
          </p:nvSpPr>
          <p:spPr bwMode="auto">
            <a:xfrm>
              <a:off x="1928" y="2250"/>
              <a:ext cx="725" cy="18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需求</a:t>
              </a:r>
            </a:p>
          </p:txBody>
        </p:sp>
        <p:sp>
          <p:nvSpPr>
            <p:cNvPr id="393274" name="Line 58"/>
            <p:cNvSpPr>
              <a:spLocks noChangeShapeType="1"/>
            </p:cNvSpPr>
            <p:nvPr/>
          </p:nvSpPr>
          <p:spPr bwMode="auto">
            <a:xfrm flipV="1">
              <a:off x="4604" y="2432"/>
              <a:ext cx="0" cy="136"/>
            </a:xfrm>
            <a:prstGeom prst="line">
              <a:avLst/>
            </a:prstGeom>
            <a:noFill/>
            <a:ln w="25400">
              <a:solidFill>
                <a:srgbClr val="FF3399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5" name="Text Box 59"/>
            <p:cNvSpPr txBox="1">
              <a:spLocks noChangeArrowheads="1"/>
            </p:cNvSpPr>
            <p:nvPr/>
          </p:nvSpPr>
          <p:spPr bwMode="auto">
            <a:xfrm>
              <a:off x="3833" y="2568"/>
              <a:ext cx="771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后处理</a:t>
              </a:r>
            </a:p>
          </p:txBody>
        </p:sp>
        <p:sp>
          <p:nvSpPr>
            <p:cNvPr id="393277" name="Text Box 61"/>
            <p:cNvSpPr txBox="1">
              <a:spLocks noChangeArrowheads="1"/>
            </p:cNvSpPr>
            <p:nvPr/>
          </p:nvSpPr>
          <p:spPr bwMode="auto">
            <a:xfrm>
              <a:off x="4604" y="2251"/>
              <a:ext cx="725" cy="18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 smtClean="0">
                  <a:latin typeface="宋体" panose="02010600030101010101" pitchFamily="2" charset="-122"/>
                </a:rPr>
                <a:t>接收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需求</a:t>
              </a:r>
            </a:p>
          </p:txBody>
        </p:sp>
        <p:sp>
          <p:nvSpPr>
            <p:cNvPr id="393278" name="Text Box 62"/>
            <p:cNvSpPr txBox="1">
              <a:spLocks noChangeArrowheads="1"/>
            </p:cNvSpPr>
            <p:nvPr/>
          </p:nvSpPr>
          <p:spPr bwMode="auto">
            <a:xfrm>
              <a:off x="4604" y="2568"/>
              <a:ext cx="726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预处理</a:t>
              </a:r>
            </a:p>
          </p:txBody>
        </p:sp>
      </p:grpSp>
      <p:sp>
        <p:nvSpPr>
          <p:cNvPr id="393279" name="Text Box 63"/>
          <p:cNvSpPr txBox="1">
            <a:spLocks noChangeArrowheads="1"/>
          </p:cNvSpPr>
          <p:nvPr/>
        </p:nvSpPr>
        <p:spPr bwMode="auto">
          <a:xfrm>
            <a:off x="179388" y="4869160"/>
            <a:ext cx="8785225" cy="9417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1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500×[1÷(500×10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6</a:t>
            </a:r>
            <a:r>
              <a:rPr lang="en-US" altLang="zh-CN" b="1" dirty="0">
                <a:latin typeface="宋体" panose="02010600030101010101" pitchFamily="2" charset="-122"/>
              </a:rPr>
              <a:t>)]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1×10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-6</a:t>
            </a:r>
            <a:r>
              <a:rPr lang="en-US" altLang="zh-CN" b="1" dirty="0" smtClean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1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T</a:t>
            </a:r>
            <a:r>
              <a:rPr lang="en-US" altLang="zh-CN" b="1" baseline="-18000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en-US" altLang="zh-CN" b="1" dirty="0" smtClean="0">
                <a:latin typeface="宋体" panose="02010600030101010101" pitchFamily="2" charset="-122"/>
              </a:rPr>
              <a:t>÷[5MB÷5000B]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 smtClean="0">
                <a:latin typeface="宋体" panose="02010600030101010101" pitchFamily="2" charset="-122"/>
              </a:rPr>
              <a:t>1×10</a:t>
            </a:r>
            <a:r>
              <a:rPr lang="en-US" altLang="zh-CN" b="1" baseline="30000" dirty="0" smtClean="0">
                <a:latin typeface="宋体" panose="02010600030101010101" pitchFamily="2" charset="-122"/>
              </a:rPr>
              <a:t>-3</a:t>
            </a:r>
            <a:r>
              <a:rPr lang="en-US" altLang="zh-CN" b="1" dirty="0" smtClean="0">
                <a:latin typeface="宋体" panose="02010600030101010101" pitchFamily="2" charset="-122"/>
              </a:rPr>
              <a:t>s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93280" name="Text Box 64"/>
          <p:cNvSpPr txBox="1">
            <a:spLocks noChangeArrowheads="1"/>
          </p:cNvSpPr>
          <p:nvPr/>
        </p:nvSpPr>
        <p:spPr bwMode="auto">
          <a:xfrm>
            <a:off x="179388" y="5734343"/>
            <a:ext cx="8785225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 CPU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用于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的时间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%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(1×10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-6 </a:t>
            </a:r>
            <a:r>
              <a:rPr lang="en-US" altLang="zh-CN" b="1" dirty="0">
                <a:latin typeface="宋体" panose="02010600030101010101" pitchFamily="2" charset="-122"/>
              </a:rPr>
              <a:t>)/(1×10</a:t>
            </a:r>
            <a:r>
              <a:rPr lang="en-US" altLang="zh-CN" b="1" baseline="30000" dirty="0">
                <a:latin typeface="宋体" panose="02010600030101010101" pitchFamily="2" charset="-122"/>
              </a:rPr>
              <a:t>-3</a:t>
            </a:r>
            <a:r>
              <a:rPr lang="en-US" altLang="zh-CN" b="1" dirty="0">
                <a:latin typeface="宋体" panose="02010600030101010101" pitchFamily="2" charset="-122"/>
              </a:rPr>
              <a:t>)=0.1%</a:t>
            </a:r>
          </a:p>
        </p:txBody>
      </p:sp>
    </p:spTree>
    <p:extLst>
      <p:ext uri="{BB962C8B-B14F-4D97-AF65-F5344CB8AC3E}">
        <p14:creationId xmlns:p14="http://schemas.microsoft.com/office/powerpoint/2010/main" val="191154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9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1000"/>
                                        <p:tgtEl>
                                          <p:spTgt spid="39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39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3" grpId="0"/>
      <p:bldP spid="393246" grpId="0"/>
      <p:bldP spid="393252" grpId="0"/>
      <p:bldP spid="393279" grpId="0"/>
      <p:bldP spid="39328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2640-5917-426C-BF82-0A115917F80D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394244" name="Text Box 4"/>
          <p:cNvSpPr txBox="1">
            <a:spLocks noChangeArrowheads="1"/>
          </p:cNvSpPr>
          <p:nvPr/>
        </p:nvSpPr>
        <p:spPr bwMode="auto">
          <a:xfrm>
            <a:off x="35496" y="653938"/>
            <a:ext cx="8785225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*DMA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方式与中断方式的比较</a:t>
            </a:r>
            <a:r>
              <a:rPr lang="zh-CN" altLang="en-US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endParaRPr lang="en-US" altLang="zh-CN" b="1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0" algn="l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相同点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①</a:t>
            </a:r>
            <a:r>
              <a:rPr lang="zh-CN" altLang="en-US" b="1" dirty="0">
                <a:latin typeface="宋体" panose="02010600030101010101" pitchFamily="2" charset="-122"/>
              </a:rPr>
              <a:t>对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而言，</a:t>
            </a:r>
            <a:r>
              <a:rPr lang="zh-CN" altLang="en-US" b="1" dirty="0" smtClean="0">
                <a:latin typeface="宋体" panose="02010600030101010101" pitchFamily="2" charset="-122"/>
              </a:rPr>
              <a:t>两者都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采用</a:t>
            </a:r>
            <a:r>
              <a:rPr lang="zh-CN" altLang="en-US" b="1" u="sng" dirty="0">
                <a:latin typeface="宋体" panose="02010600030101010101" pitchFamily="2" charset="-122"/>
              </a:rPr>
              <a:t>请求</a:t>
            </a:r>
            <a:r>
              <a:rPr lang="en-US" altLang="zh-CN" b="1" u="sng" dirty="0">
                <a:latin typeface="宋体" panose="02010600030101010101" pitchFamily="2" charset="-122"/>
              </a:rPr>
              <a:t>-</a:t>
            </a:r>
            <a:r>
              <a:rPr lang="zh-CN" altLang="en-US" b="1" u="sng" dirty="0">
                <a:latin typeface="宋体" panose="02010600030101010101" pitchFamily="2" charset="-122"/>
              </a:rPr>
              <a:t>响应方式</a:t>
            </a:r>
          </a:p>
          <a:p>
            <a:pPr lvl="0" algn="l">
              <a:lnSpc>
                <a:spcPct val="125000"/>
              </a:lnSpc>
            </a:pPr>
            <a:r>
              <a:rPr lang="zh-CN" altLang="en-US" b="1" dirty="0" smtClean="0">
                <a:latin typeface="宋体" panose="02010600030101010101" pitchFamily="2" charset="-122"/>
              </a:rPr>
              <a:t>              ②两者都须</a:t>
            </a:r>
            <a:r>
              <a:rPr lang="zh-CN" altLang="en-US" b="1" u="sng" dirty="0" smtClean="0">
                <a:latin typeface="宋体" panose="02010600030101010101" pitchFamily="2" charset="-122"/>
              </a:rPr>
              <a:t>软硬件</a:t>
            </a:r>
            <a:r>
              <a:rPr lang="zh-CN" altLang="en-US" b="1" u="sng" dirty="0">
                <a:latin typeface="宋体" panose="02010600030101010101" pitchFamily="2" charset="-122"/>
              </a:rPr>
              <a:t>共同完成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不同点</a:t>
            </a:r>
            <a:r>
              <a:rPr lang="en-US" altLang="zh-CN" b="1" dirty="0" smtClean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8987"/>
              </p:ext>
            </p:extLst>
          </p:nvPr>
        </p:nvGraphicFramePr>
        <p:xfrm>
          <a:off x="2555900" y="2166106"/>
          <a:ext cx="604867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920"/>
                <a:gridCol w="1919536"/>
                <a:gridCol w="194421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中断方式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DMA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传送字数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/CPU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干预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个字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多个字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传送实现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软件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硬件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DMAC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传送速度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个指令周期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个总线周期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传送对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的影响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暂停执行程序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暂停使用总线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请求优先级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DMA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＞中断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响应速度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指令周期结束时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总线周期结束时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传送错误处理能力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线形标注 2 11"/>
          <p:cNvSpPr/>
          <p:nvPr/>
        </p:nvSpPr>
        <p:spPr bwMode="auto">
          <a:xfrm>
            <a:off x="5580236" y="5262450"/>
            <a:ext cx="3240435" cy="686830"/>
          </a:xfrm>
          <a:prstGeom prst="borderCallout2">
            <a:avLst>
              <a:gd name="adj1" fmla="val 50909"/>
              <a:gd name="adj2" fmla="val -320"/>
              <a:gd name="adj3" fmla="val 51104"/>
              <a:gd name="adj4" fmla="val -7885"/>
              <a:gd name="adj5" fmla="val -352637"/>
              <a:gd name="adj6" fmla="val -9297"/>
            </a:avLst>
          </a:prstGeom>
          <a:solidFill>
            <a:srgbClr val="CCFFFF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8000" rIns="36000" bIns="18000" numCol="1" rtlCol="0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1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≤</a:t>
            </a:r>
            <a:r>
              <a:rPr lang="en-US" altLang="zh-CN" sz="1800" b="1" dirty="0">
                <a:latin typeface="宋体" panose="02010600030101010101" pitchFamily="2" charset="-122"/>
              </a:rPr>
              <a:t>I/O</a:t>
            </a:r>
            <a:r>
              <a:rPr lang="zh-CN" altLang="en-US" sz="1800" b="1" dirty="0">
                <a:latin typeface="宋体" panose="02010600030101010101" pitchFamily="2" charset="-122"/>
              </a:rPr>
              <a:t>接口的</a:t>
            </a:r>
            <a:r>
              <a:rPr lang="zh-CN" altLang="en-US" sz="1800" b="1" dirty="0">
                <a:solidFill>
                  <a:srgbClr val="FF3399"/>
                </a:solidFill>
                <a:latin typeface="宋体" panose="02010600030101010101" pitchFamily="2" charset="-122"/>
              </a:rPr>
              <a:t>数据缓冲器大小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</a:p>
          <a:p>
            <a:pPr algn="l">
              <a:lnSpc>
                <a:spcPct val="11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通常为总线宽度，或机器字长</a:t>
            </a:r>
          </a:p>
        </p:txBody>
      </p:sp>
    </p:spTree>
    <p:extLst>
      <p:ext uri="{BB962C8B-B14F-4D97-AF65-F5344CB8AC3E}">
        <p14:creationId xmlns:p14="http://schemas.microsoft.com/office/powerpoint/2010/main" val="35154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B93-8483-479B-9518-A9279CF2AAB5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812212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二、计算机的层次结构     </a:t>
            </a:r>
            <a:r>
              <a:rPr lang="zh-CN" altLang="en-US" sz="2000" b="1" dirty="0" smtClean="0">
                <a:latin typeface="+mn-ea"/>
                <a:ea typeface="+mn-ea"/>
              </a:rPr>
              <a:t>△理解组成的任务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含需求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层次结构</a:t>
            </a:r>
            <a:r>
              <a:rPr lang="zh-CN" altLang="en-US" b="1" dirty="0">
                <a:latin typeface="宋体" pitchFamily="2" charset="-122"/>
              </a:rPr>
              <a:t>，软件与硬件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性能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成本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，结构与组成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设计与实现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1268760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三、计算机的工作过程     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179388" y="1815207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计算机的工作方式       </a:t>
            </a:r>
            <a:r>
              <a:rPr lang="zh-CN" altLang="en-US" sz="2000" b="1" dirty="0" smtClean="0">
                <a:latin typeface="宋体" pitchFamily="2" charset="-122"/>
              </a:rPr>
              <a:t>☆深入理解实现</a:t>
            </a:r>
            <a:r>
              <a:rPr lang="zh-CN" altLang="en-US" sz="2000" b="1" dirty="0">
                <a:latin typeface="宋体" pitchFamily="2" charset="-122"/>
              </a:rPr>
              <a:t>方案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179512" y="2269321"/>
            <a:ext cx="8785224" cy="10156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程</a:t>
            </a:r>
            <a:r>
              <a:rPr lang="zh-CN" altLang="en-US" b="1" spc="-100" dirty="0" smtClean="0">
                <a:latin typeface="宋体" pitchFamily="2" charset="-122"/>
              </a:rPr>
              <a:t>序</a:t>
            </a:r>
            <a:r>
              <a:rPr lang="zh-CN" altLang="en-US" b="1" spc="-100" dirty="0">
                <a:latin typeface="宋体" pitchFamily="2" charset="-122"/>
              </a:rPr>
              <a:t>执行的顺序表示</a:t>
            </a:r>
            <a:r>
              <a:rPr lang="en-US" altLang="zh-CN" sz="2000" b="1" spc="-100" dirty="0" smtClean="0">
                <a:latin typeface="宋体" pitchFamily="2" charset="-122"/>
              </a:rPr>
              <a:t>(</a:t>
            </a:r>
            <a:r>
              <a:rPr lang="zh-CN" altLang="en-US" sz="2000" b="1" spc="-100" dirty="0" smtClean="0">
                <a:latin typeface="宋体" pitchFamily="2" charset="-122"/>
              </a:rPr>
              <a:t>指令地址序列</a:t>
            </a:r>
            <a:r>
              <a:rPr lang="en-US" altLang="zh-CN" sz="2000" b="1" spc="-100" dirty="0" smtClean="0">
                <a:latin typeface="宋体" pitchFamily="2" charset="-122"/>
              </a:rPr>
              <a:t>)</a:t>
            </a:r>
            <a:r>
              <a:rPr lang="zh-CN" altLang="en-US" b="1" spc="-100" dirty="0" smtClean="0">
                <a:latin typeface="宋体" pitchFamily="2" charset="-122"/>
              </a:rPr>
              <a:t>，下条指令地址的</a:t>
            </a:r>
            <a:r>
              <a:rPr lang="zh-CN" altLang="en-US" b="1" spc="-100" dirty="0">
                <a:latin typeface="宋体" pitchFamily="2" charset="-122"/>
              </a:rPr>
              <a:t>形成</a:t>
            </a:r>
            <a:r>
              <a:rPr lang="zh-CN" altLang="en-US" b="1" spc="-100" dirty="0" smtClean="0">
                <a:latin typeface="宋体" pitchFamily="2" charset="-122"/>
              </a:rPr>
              <a:t>特征，</a:t>
            </a:r>
            <a:endParaRPr lang="en-US" altLang="zh-CN" b="1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latin typeface="宋体" pitchFamily="2" charset="-122"/>
              </a:rPr>
              <a:t>   程序执行</a:t>
            </a:r>
            <a:r>
              <a:rPr lang="zh-CN" altLang="en-US" b="1" dirty="0">
                <a:latin typeface="宋体" pitchFamily="2" charset="-122"/>
              </a:rPr>
              <a:t>的机制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循环的指令执行过程、循环与指令执行重叠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179512" y="4365104"/>
            <a:ext cx="3888481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程序执行的实现      </a:t>
            </a:r>
            <a:r>
              <a:rPr lang="zh-CN" altLang="en-US" b="1" dirty="0" smtClean="0"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51720" y="3351291"/>
            <a:ext cx="6192687" cy="869797"/>
            <a:chOff x="1547665" y="3428999"/>
            <a:chExt cx="6192687" cy="869797"/>
          </a:xfrm>
        </p:grpSpPr>
        <p:sp>
          <p:nvSpPr>
            <p:cNvPr id="11" name="矩形 10"/>
            <p:cNvSpPr/>
            <p:nvPr/>
          </p:nvSpPr>
          <p:spPr bwMode="auto">
            <a:xfrm>
              <a:off x="1547665" y="3428999"/>
              <a:ext cx="6192687" cy="869797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Text Box 316"/>
            <p:cNvSpPr txBox="1">
              <a:spLocks noChangeArrowheads="1"/>
            </p:cNvSpPr>
            <p:nvPr/>
          </p:nvSpPr>
          <p:spPr bwMode="auto">
            <a:xfrm>
              <a:off x="5436096" y="3859783"/>
              <a:ext cx="2160240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←计算结果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" name="Text Box 311"/>
            <p:cNvSpPr txBox="1">
              <a:spLocks noChangeArrowheads="1"/>
            </p:cNvSpPr>
            <p:nvPr/>
          </p:nvSpPr>
          <p:spPr bwMode="auto">
            <a:xfrm>
              <a:off x="1691681" y="3501008"/>
              <a:ext cx="1872257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取</a:t>
              </a:r>
              <a:r>
                <a:rPr lang="zh-CN" altLang="en-US" sz="1800" b="1" dirty="0" smtClean="0">
                  <a:latin typeface="宋体" pitchFamily="2" charset="-122"/>
                </a:rPr>
                <a:t>指令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" name="Text Box 314"/>
            <p:cNvSpPr txBox="1">
              <a:spLocks noChangeArrowheads="1"/>
            </p:cNvSpPr>
            <p:nvPr/>
          </p:nvSpPr>
          <p:spPr bwMode="auto">
            <a:xfrm>
              <a:off x="3923928" y="3501008"/>
              <a:ext cx="1287024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15" name="Text Box 316"/>
            <p:cNvSpPr txBox="1">
              <a:spLocks noChangeArrowheads="1"/>
            </p:cNvSpPr>
            <p:nvPr/>
          </p:nvSpPr>
          <p:spPr bwMode="auto">
            <a:xfrm>
              <a:off x="5436096" y="3501008"/>
              <a:ext cx="2160240" cy="358775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16" name="直接箭头连接符 15"/>
            <p:cNvCxnSpPr>
              <a:stCxn id="13" idx="3"/>
              <a:endCxn id="14" idx="1"/>
            </p:cNvCxnSpPr>
            <p:nvPr/>
          </p:nvCxnSpPr>
          <p:spPr bwMode="auto">
            <a:xfrm>
              <a:off x="3563938" y="3680396"/>
              <a:ext cx="35999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stCxn id="14" idx="3"/>
              <a:endCxn id="15" idx="1"/>
            </p:cNvCxnSpPr>
            <p:nvPr/>
          </p:nvCxnSpPr>
          <p:spPr bwMode="auto">
            <a:xfrm>
              <a:off x="5210952" y="3680396"/>
              <a:ext cx="22514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316"/>
            <p:cNvSpPr txBox="1">
              <a:spLocks noChangeArrowheads="1"/>
            </p:cNvSpPr>
            <p:nvPr/>
          </p:nvSpPr>
          <p:spPr bwMode="auto">
            <a:xfrm>
              <a:off x="2267744" y="3859783"/>
              <a:ext cx="2943208" cy="35719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r>
                <a:rPr lang="zh-CN" altLang="en-US" sz="1800" b="1" dirty="0" smtClean="0">
                  <a:latin typeface="宋体" pitchFamily="2" charset="-122"/>
                </a:rPr>
                <a:t>←</a:t>
              </a:r>
              <a:r>
                <a:rPr lang="en-US" altLang="zh-CN" sz="1800" b="1" dirty="0" smtClean="0">
                  <a:latin typeface="宋体" pitchFamily="2" charset="-122"/>
                </a:rPr>
                <a:t>(PC)</a:t>
              </a:r>
              <a:r>
                <a:rPr lang="zh-CN" altLang="en-US" sz="1800" b="1" dirty="0" smtClean="0">
                  <a:latin typeface="宋体" pitchFamily="2" charset="-122"/>
                </a:rPr>
                <a:t>＋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800" b="1" dirty="0" smtClean="0">
                  <a:latin typeface="宋体" pitchFamily="2" charset="-122"/>
                </a:rPr>
                <a:t>1</a:t>
              </a:r>
              <a:r>
                <a:rPr lang="en-US" altLang="zh-CN" sz="18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9" name="直接箭头连接符 27"/>
            <p:cNvCxnSpPr>
              <a:stCxn id="15" idx="3"/>
              <a:endCxn id="13" idx="1"/>
            </p:cNvCxnSpPr>
            <p:nvPr/>
          </p:nvCxnSpPr>
          <p:spPr bwMode="auto">
            <a:xfrm flipH="1">
              <a:off x="1691681" y="3680396"/>
              <a:ext cx="5904655" cy="12700"/>
            </a:xfrm>
            <a:prstGeom prst="bentConnector5">
              <a:avLst>
                <a:gd name="adj1" fmla="val -3872"/>
                <a:gd name="adj2" fmla="val -2701780"/>
                <a:gd name="adj3" fmla="val 103872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1" name="组合 60"/>
          <p:cNvGrpSpPr/>
          <p:nvPr/>
        </p:nvGrpSpPr>
        <p:grpSpPr>
          <a:xfrm>
            <a:off x="3995936" y="4509120"/>
            <a:ext cx="4752528" cy="1742720"/>
            <a:chOff x="3995936" y="4509120"/>
            <a:chExt cx="4752528" cy="1742720"/>
          </a:xfrm>
        </p:grpSpPr>
        <p:sp>
          <p:nvSpPr>
            <p:cNvPr id="29" name="矩形 28"/>
            <p:cNvSpPr/>
            <p:nvPr/>
          </p:nvSpPr>
          <p:spPr bwMode="auto">
            <a:xfrm>
              <a:off x="7164288" y="5879778"/>
              <a:ext cx="648072" cy="35753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Text Box 352"/>
            <p:cNvSpPr txBox="1">
              <a:spLocks noChangeArrowheads="1"/>
            </p:cNvSpPr>
            <p:nvPr/>
          </p:nvSpPr>
          <p:spPr bwMode="auto">
            <a:xfrm>
              <a:off x="3995936" y="5253135"/>
              <a:ext cx="576064" cy="33610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PC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1" name="Text Box 354"/>
            <p:cNvSpPr txBox="1">
              <a:spLocks noChangeArrowheads="1"/>
            </p:cNvSpPr>
            <p:nvPr/>
          </p:nvSpPr>
          <p:spPr bwMode="auto">
            <a:xfrm>
              <a:off x="3995936" y="5878538"/>
              <a:ext cx="1440160" cy="35877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408"/>
            <p:cNvSpPr txBox="1">
              <a:spLocks noChangeArrowheads="1"/>
            </p:cNvSpPr>
            <p:nvPr/>
          </p:nvSpPr>
          <p:spPr bwMode="auto">
            <a:xfrm>
              <a:off x="6012160" y="5129705"/>
              <a:ext cx="648072" cy="604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ID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33" name="Text Box 439"/>
            <p:cNvSpPr txBox="1">
              <a:spLocks noChangeArrowheads="1"/>
            </p:cNvSpPr>
            <p:nvPr/>
          </p:nvSpPr>
          <p:spPr bwMode="auto">
            <a:xfrm>
              <a:off x="4860032" y="4653135"/>
              <a:ext cx="648072" cy="360041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/>
                <a:t>＋</a:t>
              </a:r>
              <a:r>
                <a:rPr lang="en-US" altLang="zh-CN" sz="1800" dirty="0" smtClean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“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”</a:t>
              </a:r>
            </a:p>
          </p:txBody>
        </p:sp>
        <p:sp>
          <p:nvSpPr>
            <p:cNvPr id="34" name="Text Box 460"/>
            <p:cNvSpPr txBox="1">
              <a:spLocks noChangeArrowheads="1"/>
            </p:cNvSpPr>
            <p:nvPr/>
          </p:nvSpPr>
          <p:spPr bwMode="auto">
            <a:xfrm>
              <a:off x="7308304" y="4581448"/>
              <a:ext cx="1440160" cy="35972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地址计算部件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5" name="Text Box 460"/>
            <p:cNvSpPr txBox="1">
              <a:spLocks noChangeArrowheads="1"/>
            </p:cNvSpPr>
            <p:nvPr/>
          </p:nvSpPr>
          <p:spPr bwMode="auto">
            <a:xfrm>
              <a:off x="7308304" y="5013176"/>
              <a:ext cx="1440160" cy="360039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功能部件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36" name="直接箭头连接符 35"/>
            <p:cNvCxnSpPr>
              <a:endCxn id="51" idx="2"/>
            </p:cNvCxnSpPr>
            <p:nvPr/>
          </p:nvCxnSpPr>
          <p:spPr bwMode="auto">
            <a:xfrm flipV="1">
              <a:off x="5148064" y="5589240"/>
              <a:ext cx="0" cy="28929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/>
            <p:cNvCxnSpPr>
              <a:stCxn id="30" idx="2"/>
            </p:cNvCxnSpPr>
            <p:nvPr/>
          </p:nvCxnSpPr>
          <p:spPr bwMode="auto">
            <a:xfrm>
              <a:off x="4283968" y="5589240"/>
              <a:ext cx="4" cy="289298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>
              <a:off x="5436096" y="5445224"/>
              <a:ext cx="57606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连接符 141"/>
            <p:cNvCxnSpPr/>
            <p:nvPr/>
          </p:nvCxnSpPr>
          <p:spPr bwMode="auto">
            <a:xfrm>
              <a:off x="6660232" y="5589240"/>
              <a:ext cx="1008112" cy="289298"/>
            </a:xfrm>
            <a:prstGeom prst="bentConnector3">
              <a:avLst>
                <a:gd name="adj1" fmla="val 9988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直接连接符 141"/>
            <p:cNvCxnSpPr/>
            <p:nvPr/>
          </p:nvCxnSpPr>
          <p:spPr bwMode="auto">
            <a:xfrm>
              <a:off x="6660232" y="5659982"/>
              <a:ext cx="702078" cy="218556"/>
            </a:xfrm>
            <a:prstGeom prst="bentConnector3">
              <a:avLst>
                <a:gd name="adj1" fmla="val 9992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V="1">
              <a:off x="7452320" y="5373215"/>
              <a:ext cx="0" cy="50656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6660232" y="5229200"/>
              <a:ext cx="648072" cy="0"/>
            </a:xfrm>
            <a:prstGeom prst="line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直接连接符 141"/>
            <p:cNvCxnSpPr/>
            <p:nvPr/>
          </p:nvCxnSpPr>
          <p:spPr bwMode="auto">
            <a:xfrm>
              <a:off x="6660232" y="5515966"/>
              <a:ext cx="1440160" cy="363813"/>
            </a:xfrm>
            <a:prstGeom prst="bentConnector3">
              <a:avLst>
                <a:gd name="adj1" fmla="val 99736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直接箭头连接符 160"/>
            <p:cNvCxnSpPr/>
            <p:nvPr/>
          </p:nvCxnSpPr>
          <p:spPr bwMode="auto">
            <a:xfrm>
              <a:off x="8172400" y="5372187"/>
              <a:ext cx="0" cy="507592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直接箭头连接符 222"/>
            <p:cNvCxnSpPr>
              <a:endCxn id="34" idx="1"/>
            </p:cNvCxnSpPr>
            <p:nvPr/>
          </p:nvCxnSpPr>
          <p:spPr bwMode="auto">
            <a:xfrm rot="5400000" flipH="1" flipV="1">
              <a:off x="6769991" y="4977653"/>
              <a:ext cx="754658" cy="321968"/>
            </a:xfrm>
            <a:prstGeom prst="bentConnector2">
              <a:avLst/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oval" w="sm" len="sm"/>
              <a:tailEnd type="triangle"/>
            </a:ln>
            <a:effectLst/>
          </p:spPr>
        </p:cxnSp>
        <p:sp>
          <p:nvSpPr>
            <p:cNvPr id="46" name="Text Box 479"/>
            <p:cNvSpPr txBox="1">
              <a:spLocks noChangeArrowheads="1"/>
            </p:cNvSpPr>
            <p:nvPr/>
          </p:nvSpPr>
          <p:spPr bwMode="auto">
            <a:xfrm>
              <a:off x="5940152" y="4509120"/>
              <a:ext cx="796224" cy="285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转移时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47" name="直接箭头连接符 222"/>
            <p:cNvCxnSpPr>
              <a:stCxn id="34" idx="3"/>
            </p:cNvCxnSpPr>
            <p:nvPr/>
          </p:nvCxnSpPr>
          <p:spPr bwMode="auto">
            <a:xfrm flipH="1" flipV="1">
              <a:off x="5652120" y="4509120"/>
              <a:ext cx="3096344" cy="252188"/>
            </a:xfrm>
            <a:prstGeom prst="bentConnector3">
              <a:avLst>
                <a:gd name="adj1" fmla="val -4733"/>
              </a:avLst>
            </a:prstGeom>
            <a:noFill/>
            <a:ln w="19050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222"/>
            <p:cNvCxnSpPr/>
            <p:nvPr/>
          </p:nvCxnSpPr>
          <p:spPr bwMode="auto">
            <a:xfrm>
              <a:off x="4716016" y="4869160"/>
              <a:ext cx="14401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222"/>
            <p:cNvCxnSpPr>
              <a:stCxn id="33" idx="3"/>
              <a:endCxn id="30" idx="0"/>
            </p:cNvCxnSpPr>
            <p:nvPr/>
          </p:nvCxnSpPr>
          <p:spPr bwMode="auto">
            <a:xfrm flipH="1">
              <a:off x="4283968" y="4833156"/>
              <a:ext cx="1224136" cy="419979"/>
            </a:xfrm>
            <a:prstGeom prst="bentConnector4">
              <a:avLst>
                <a:gd name="adj1" fmla="val -11492"/>
                <a:gd name="adj2" fmla="val -77347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222"/>
            <p:cNvCxnSpPr/>
            <p:nvPr/>
          </p:nvCxnSpPr>
          <p:spPr bwMode="auto">
            <a:xfrm rot="5400000" flipH="1" flipV="1">
              <a:off x="4085847" y="5067250"/>
              <a:ext cx="828260" cy="432081"/>
            </a:xfrm>
            <a:prstGeom prst="bentConnector3">
              <a:avLst>
                <a:gd name="adj1" fmla="val 320"/>
              </a:avLst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none"/>
            </a:ln>
            <a:effectLst/>
          </p:spPr>
        </p:cxnSp>
        <p:sp>
          <p:nvSpPr>
            <p:cNvPr id="51" name="Text Box 352"/>
            <p:cNvSpPr txBox="1">
              <a:spLocks noChangeArrowheads="1"/>
            </p:cNvSpPr>
            <p:nvPr/>
          </p:nvSpPr>
          <p:spPr bwMode="auto">
            <a:xfrm>
              <a:off x="4860032" y="5253135"/>
              <a:ext cx="576064" cy="33610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smtClean="0">
                  <a:latin typeface="宋体" pitchFamily="2" charset="-122"/>
                </a:rPr>
                <a:t>IR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 bwMode="auto">
            <a:xfrm flipV="1">
              <a:off x="7740352" y="5373216"/>
              <a:ext cx="0" cy="50656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矩形 52"/>
            <p:cNvSpPr/>
            <p:nvPr/>
          </p:nvSpPr>
          <p:spPr bwMode="auto">
            <a:xfrm>
              <a:off x="7812360" y="5877272"/>
              <a:ext cx="648072" cy="35753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354"/>
            <p:cNvSpPr txBox="1">
              <a:spLocks noChangeArrowheads="1"/>
            </p:cNvSpPr>
            <p:nvPr/>
          </p:nvSpPr>
          <p:spPr bwMode="auto">
            <a:xfrm>
              <a:off x="7164288" y="5878538"/>
              <a:ext cx="1296144" cy="3587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 smtClean="0">
                  <a:latin typeface="宋体" pitchFamily="2" charset="-122"/>
                </a:rPr>
                <a:t>主存</a:t>
              </a:r>
              <a:r>
                <a:rPr lang="en-US" altLang="zh-CN" sz="1800" b="1" dirty="0" smtClean="0">
                  <a:latin typeface="宋体" pitchFamily="2" charset="-122"/>
                </a:rPr>
                <a:t>/GPRs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 bwMode="auto">
            <a:xfrm>
              <a:off x="5796136" y="4636101"/>
              <a:ext cx="0" cy="15987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6804248" y="4653136"/>
              <a:ext cx="0" cy="15987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Text Box 55"/>
          <p:cNvSpPr txBox="1">
            <a:spLocks noChangeArrowheads="1"/>
          </p:cNvSpPr>
          <p:nvPr/>
        </p:nvSpPr>
        <p:spPr bwMode="auto">
          <a:xfrm>
            <a:off x="179512" y="4834320"/>
            <a:ext cx="3816424" cy="10156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执行准备</a:t>
            </a:r>
            <a:r>
              <a:rPr lang="en-US" altLang="zh-CN" sz="2000" b="1" dirty="0" smtClean="0">
                <a:latin typeface="宋体" pitchFamily="2" charset="-122"/>
              </a:rPr>
              <a:t>(2</a:t>
            </a:r>
            <a:r>
              <a:rPr lang="zh-CN" altLang="en-US" sz="2000" b="1" dirty="0" smtClean="0">
                <a:latin typeface="宋体" pitchFamily="2" charset="-122"/>
              </a:rPr>
              <a:t>点</a:t>
            </a:r>
            <a:r>
              <a:rPr lang="en-US" altLang="zh-CN" sz="2000" b="1" dirty="0" smtClean="0">
                <a:latin typeface="宋体" pitchFamily="2" charset="-122"/>
              </a:rPr>
              <a:t>[OS</a:t>
            </a:r>
            <a:r>
              <a:rPr lang="zh-CN" altLang="en-US" sz="2000" b="1" dirty="0" smtClean="0">
                <a:latin typeface="宋体" pitchFamily="2" charset="-122"/>
              </a:rPr>
              <a:t>负责</a:t>
            </a:r>
            <a:r>
              <a:rPr lang="en-US" altLang="zh-CN" sz="2000" b="1" dirty="0" smtClean="0">
                <a:latin typeface="宋体" pitchFamily="2" charset="-122"/>
              </a:rPr>
              <a:t>])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</a:t>
            </a:r>
            <a:r>
              <a:rPr lang="zh-CN" altLang="en-US" b="1" dirty="0" smtClean="0">
                <a:latin typeface="宋体" pitchFamily="2" charset="-122"/>
              </a:rPr>
              <a:t>操作过程</a:t>
            </a:r>
            <a:r>
              <a:rPr lang="en-US" altLang="zh-CN" sz="2000" b="1" dirty="0" smtClean="0">
                <a:latin typeface="宋体" pitchFamily="2" charset="-122"/>
              </a:rPr>
              <a:t>(</a:t>
            </a:r>
            <a:r>
              <a:rPr lang="zh-CN" altLang="en-US" sz="2000" b="1" dirty="0" smtClean="0">
                <a:latin typeface="宋体" pitchFamily="2" charset="-122"/>
              </a:rPr>
              <a:t>面向部件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28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83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C1B93-8483-479B-9518-A9279CF2AAB5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17" name="Text Box 5"/>
          <p:cNvSpPr txBox="1">
            <a:spLocks noChangeArrowheads="1"/>
          </p:cNvSpPr>
          <p:nvPr/>
        </p:nvSpPr>
        <p:spPr bwMode="auto">
          <a:xfrm>
            <a:off x="179388" y="62068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四、计算机的性能指标</a:t>
            </a:r>
            <a:endParaRPr lang="en-US" altLang="zh-CN" b="1" dirty="0" smtClean="0">
              <a:latin typeface="+mn-ea"/>
              <a:ea typeface="+mn-ea"/>
            </a:endParaRPr>
          </a:p>
        </p:txBody>
      </p:sp>
      <p:sp>
        <p:nvSpPr>
          <p:cNvPr id="118" name="Text Box 74"/>
          <p:cNvSpPr txBox="1">
            <a:spLocks noChangeArrowheads="1"/>
          </p:cNvSpPr>
          <p:nvPr/>
        </p:nvSpPr>
        <p:spPr bwMode="auto">
          <a:xfrm>
            <a:off x="179388" y="1124744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硬件的技术指标        </a:t>
            </a:r>
            <a:r>
              <a:rPr lang="zh-CN" altLang="en-US" sz="2000" b="1" dirty="0" smtClean="0">
                <a:latin typeface="+mn-ea"/>
              </a:rPr>
              <a:t>☆掌握</a:t>
            </a:r>
            <a:r>
              <a:rPr lang="zh-CN" altLang="en-US" sz="2000" b="1" dirty="0">
                <a:latin typeface="+mn-ea"/>
              </a:rPr>
              <a:t>概念、</a:t>
            </a:r>
            <a:r>
              <a:rPr lang="zh-CN" altLang="en-US" sz="2000" b="1" dirty="0" smtClean="0">
                <a:latin typeface="+mn-ea"/>
              </a:rPr>
              <a:t>关联知识点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19" name="Text Box 75"/>
          <p:cNvSpPr txBox="1">
            <a:spLocks noChangeArrowheads="1"/>
          </p:cNvSpPr>
          <p:nvPr/>
        </p:nvSpPr>
        <p:spPr bwMode="auto">
          <a:xfrm>
            <a:off x="179388" y="2132856"/>
            <a:ext cx="8785225" cy="46166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系统的性能指标        </a:t>
            </a:r>
            <a:r>
              <a:rPr lang="zh-CN" altLang="en-US" sz="2000" b="1" dirty="0" smtClean="0">
                <a:latin typeface="+mn-ea"/>
              </a:rPr>
              <a:t>☆熟练运用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21" name="Text Box 74"/>
          <p:cNvSpPr txBox="1">
            <a:spLocks noChangeArrowheads="1"/>
          </p:cNvSpPr>
          <p:nvPr/>
        </p:nvSpPr>
        <p:spPr bwMode="auto">
          <a:xfrm>
            <a:off x="179388" y="157032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机器字长</a:t>
            </a:r>
            <a:r>
              <a:rPr lang="zh-CN" altLang="en-US" sz="1800" b="1" dirty="0" smtClean="0">
                <a:solidFill>
                  <a:srgbClr val="FF0000"/>
                </a:solidFill>
                <a:latin typeface="宋体" pitchFamily="2" charset="-122"/>
              </a:rPr>
              <a:t>（数据</a:t>
            </a:r>
            <a:r>
              <a:rPr lang="en-US" altLang="zh-CN" sz="1800" b="1" dirty="0" smtClean="0">
                <a:solidFill>
                  <a:srgbClr val="FF0000"/>
                </a:solidFill>
                <a:latin typeface="宋体" pitchFamily="2" charset="-122"/>
              </a:rPr>
              <a:t>R</a:t>
            </a:r>
            <a:r>
              <a:rPr lang="zh-CN" altLang="en-US" sz="1800" b="1" dirty="0" smtClean="0">
                <a:solidFill>
                  <a:srgbClr val="FF0000"/>
                </a:solidFill>
                <a:latin typeface="宋体" pitchFamily="2" charset="-122"/>
              </a:rPr>
              <a:t>长度）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主频、存储容量</a:t>
            </a:r>
            <a:r>
              <a:rPr lang="en-US" altLang="zh-CN" sz="2000" b="1" dirty="0" smtClean="0">
                <a:latin typeface="宋体" pitchFamily="2" charset="-122"/>
              </a:rPr>
              <a:t>(CPU</a:t>
            </a:r>
            <a:r>
              <a:rPr lang="zh-CN" altLang="en-US" sz="2000" b="1" dirty="0" smtClean="0">
                <a:latin typeface="宋体" pitchFamily="2" charset="-122"/>
              </a:rPr>
              <a:t>可寻址空间</a:t>
            </a:r>
            <a:r>
              <a:rPr lang="en-US" altLang="zh-CN" sz="2000" b="1" dirty="0" smtClean="0">
                <a:latin typeface="宋体" pitchFamily="2" charset="-122"/>
              </a:rPr>
              <a:t>)</a:t>
            </a:r>
            <a:endParaRPr lang="en-US" altLang="zh-CN" sz="1800" b="1" dirty="0" smtClean="0">
              <a:latin typeface="宋体" pitchFamily="2" charset="-122"/>
            </a:endParaRPr>
          </a:p>
        </p:txBody>
      </p:sp>
      <p:sp>
        <p:nvSpPr>
          <p:cNvPr id="122" name="Text Box 78"/>
          <p:cNvSpPr txBox="1">
            <a:spLocks noChangeArrowheads="1"/>
          </p:cNvSpPr>
          <p:nvPr/>
        </p:nvSpPr>
        <p:spPr bwMode="auto">
          <a:xfrm>
            <a:off x="179388" y="26293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响应时间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14000" dirty="0">
                <a:latin typeface="宋体" pitchFamily="2" charset="-122"/>
              </a:rPr>
              <a:t>响应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zh-CN" altLang="en-US" b="1" baseline="-14000" dirty="0" smtClean="0">
                <a:latin typeface="宋体" pitchFamily="2" charset="-122"/>
              </a:rPr>
              <a:t>等待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4000" dirty="0">
                <a:latin typeface="宋体" pitchFamily="2" charset="-122"/>
              </a:rPr>
              <a:t>N</a:t>
            </a:r>
            <a:r>
              <a:rPr lang="en-US" altLang="zh-CN" b="1" dirty="0">
                <a:latin typeface="宋体" pitchFamily="2" charset="-122"/>
              </a:rPr>
              <a:t>×CPI×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4000" dirty="0">
                <a:latin typeface="宋体" pitchFamily="2" charset="-122"/>
              </a:rPr>
              <a:t>C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吞 </a:t>
            </a:r>
            <a:r>
              <a:rPr lang="zh-CN" altLang="en-US" b="1" dirty="0">
                <a:latin typeface="宋体" pitchFamily="2" charset="-122"/>
              </a:rPr>
              <a:t>吐 </a:t>
            </a:r>
            <a:r>
              <a:rPr lang="zh-CN" altLang="en-US" b="1" dirty="0" smtClean="0">
                <a:latin typeface="宋体" pitchFamily="2" charset="-122"/>
              </a:rPr>
              <a:t>率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4000" dirty="0" smtClean="0">
                <a:latin typeface="宋体" pitchFamily="2" charset="-122"/>
              </a:rPr>
              <a:t>P</a:t>
            </a:r>
            <a:r>
              <a:rPr lang="zh-CN" altLang="en-US" b="1" dirty="0">
                <a:latin typeface="宋体" pitchFamily="2" charset="-122"/>
              </a:rPr>
              <a:t>＝∑</a:t>
            </a:r>
            <a:r>
              <a:rPr lang="en-US" altLang="zh-CN" b="1" i="1" dirty="0" smtClean="0">
                <a:latin typeface="+mn-ea"/>
                <a:ea typeface="+mn-ea"/>
              </a:rPr>
              <a:t>I</a:t>
            </a:r>
            <a:r>
              <a:rPr lang="en-US" altLang="zh-CN" b="1" i="1" baseline="-14000" dirty="0" smtClean="0">
                <a:latin typeface="+mn-ea"/>
                <a:ea typeface="+mn-ea"/>
              </a:rPr>
              <a:t>N</a:t>
            </a:r>
            <a:r>
              <a:rPr lang="en-US" altLang="zh-CN" b="1" baseline="-14000" dirty="0" smtClean="0">
                <a:latin typeface="+mn-ea"/>
                <a:ea typeface="+mn-ea"/>
              </a:rPr>
              <a:t>(</a:t>
            </a:r>
            <a:r>
              <a:rPr lang="zh-CN" altLang="en-US" b="1" baseline="-14000" dirty="0" smtClean="0">
                <a:latin typeface="+mn-ea"/>
                <a:ea typeface="+mn-ea"/>
              </a:rPr>
              <a:t>任务</a:t>
            </a:r>
            <a:r>
              <a:rPr lang="en-US" altLang="zh-CN" b="1" i="1" baseline="-14000" dirty="0" err="1" smtClean="0">
                <a:latin typeface="+mn-lt"/>
                <a:ea typeface="+mn-ea"/>
              </a:rPr>
              <a:t>i</a:t>
            </a:r>
            <a:r>
              <a:rPr lang="en-US" altLang="zh-CN" b="1" baseline="-14000" dirty="0" smtClean="0">
                <a:latin typeface="+mn-ea"/>
                <a:ea typeface="+mn-ea"/>
              </a:rPr>
              <a:t>)</a:t>
            </a:r>
            <a:r>
              <a:rPr lang="en-US" altLang="zh-CN" b="1" dirty="0" smtClean="0">
                <a:latin typeface="+mn-ea"/>
                <a:ea typeface="+mn-ea"/>
              </a:rPr>
              <a:t>÷</a:t>
            </a:r>
            <a:r>
              <a:rPr lang="en-US" altLang="zh-CN" b="1" i="1" dirty="0" smtClean="0">
                <a:latin typeface="+mn-ea"/>
                <a:ea typeface="+mn-ea"/>
              </a:rPr>
              <a:t>T</a:t>
            </a:r>
            <a:r>
              <a:rPr lang="en-US" altLang="zh-CN" b="1" baseline="-14000" dirty="0" smtClean="0">
                <a:latin typeface="+mn-ea"/>
                <a:ea typeface="+mn-ea"/>
              </a:rPr>
              <a:t>CPU(</a:t>
            </a:r>
            <a:r>
              <a:rPr lang="zh-CN" altLang="en-US" b="1" baseline="-14000" dirty="0" smtClean="0">
                <a:latin typeface="+mn-ea"/>
                <a:ea typeface="+mn-ea"/>
              </a:rPr>
              <a:t>所有</a:t>
            </a:r>
            <a:r>
              <a:rPr lang="zh-CN" altLang="en-US" b="1" baseline="-14000" dirty="0" smtClean="0">
                <a:latin typeface="宋体" pitchFamily="2" charset="-122"/>
              </a:rPr>
              <a:t>任务</a:t>
            </a:r>
            <a:r>
              <a:rPr lang="en-US" altLang="zh-CN" b="1" baseline="-14000" dirty="0" smtClean="0">
                <a:latin typeface="宋体" pitchFamily="2" charset="-122"/>
              </a:rPr>
              <a:t>)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endParaRPr lang="en-US" altLang="zh-CN" b="1" baseline="-14000" dirty="0">
              <a:latin typeface="宋体" pitchFamily="2" charset="-122"/>
            </a:endParaRPr>
          </a:p>
        </p:txBody>
      </p:sp>
      <p:sp>
        <p:nvSpPr>
          <p:cNvPr id="9" name="Text Box 43"/>
          <p:cNvSpPr txBox="1">
            <a:spLocks noChangeArrowheads="1"/>
          </p:cNvSpPr>
          <p:nvPr/>
        </p:nvSpPr>
        <p:spPr bwMode="auto">
          <a:xfrm>
            <a:off x="179512" y="379426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latin typeface="宋体" pitchFamily="2" charset="-122"/>
              </a:rPr>
              <a:t>*本章总体要求：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 smtClean="0">
                <a:latin typeface="宋体" pitchFamily="2" charset="-122"/>
              </a:rPr>
              <a:t>①理解</a:t>
            </a:r>
            <a:r>
              <a:rPr lang="zh-CN" altLang="en-US" b="1" u="sng" dirty="0" smtClean="0">
                <a:latin typeface="宋体" pitchFamily="2" charset="-122"/>
              </a:rPr>
              <a:t>硬件组成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结构、部件、互连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②理解</a:t>
            </a:r>
            <a:r>
              <a:rPr lang="zh-CN" altLang="en-US" b="1" u="sng" dirty="0" smtClean="0">
                <a:latin typeface="宋体" pitchFamily="2" charset="-122"/>
              </a:rPr>
              <a:t>工作过程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执行准备、执行机制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</a:t>
            </a:r>
            <a:r>
              <a:rPr lang="en-US" altLang="zh-CN" b="1" dirty="0" smtClean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③学会</a:t>
            </a:r>
            <a:r>
              <a:rPr lang="zh-CN" altLang="en-US" b="1" u="sng" dirty="0">
                <a:latin typeface="宋体" pitchFamily="2" charset="-122"/>
              </a:rPr>
              <a:t>计算</a:t>
            </a:r>
            <a:r>
              <a:rPr lang="zh-CN" altLang="en-US" b="1" u="sng" dirty="0" smtClean="0">
                <a:latin typeface="宋体" pitchFamily="2" charset="-122"/>
              </a:rPr>
              <a:t>性能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zh-CN" altLang="en-US" b="1" dirty="0" smtClean="0">
                <a:latin typeface="宋体" pitchFamily="2" charset="-122"/>
              </a:rPr>
              <a:t>关联软硬件</a:t>
            </a:r>
            <a:r>
              <a:rPr lang="en-US" altLang="zh-CN" b="1" dirty="0" smtClean="0">
                <a:latin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872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AC38-6360-4109-9FCF-488A37030BC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179388" y="332259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0000CC"/>
                </a:solidFill>
                <a:latin typeface="宋体" pitchFamily="2" charset="-122"/>
              </a:rPr>
              <a:t>1</a:t>
            </a: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某机</a:t>
            </a:r>
            <a:r>
              <a:rPr lang="zh-CN" altLang="en-US" b="1" dirty="0">
                <a:latin typeface="宋体" pitchFamily="2" charset="-122"/>
              </a:rPr>
              <a:t>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指令系统包含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类指令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类及</a:t>
            </a:r>
            <a:r>
              <a:rPr lang="en-US" altLang="zh-CN" dirty="0" err="1" smtClean="0"/>
              <a:t>ⅠⅠ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，指令长度均为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2B</a:t>
            </a:r>
            <a:r>
              <a:rPr lang="en-US" altLang="zh-CN" b="1" dirty="0" smtClean="0">
                <a:latin typeface="宋体" pitchFamily="2" charset="-122"/>
              </a:rPr>
              <a:t>(</a:t>
            </a:r>
            <a:r>
              <a:rPr lang="en-US" altLang="zh-CN" dirty="0" smtClean="0">
                <a:latin typeface="+mn-lt"/>
              </a:rPr>
              <a:t>Byte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，一条指令执行时间分别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个和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8</a:t>
            </a:r>
            <a:r>
              <a:rPr lang="zh-CN" altLang="en-US" b="1" dirty="0" smtClean="0">
                <a:latin typeface="宋体" pitchFamily="2" charset="-122"/>
              </a:rPr>
              <a:t>个主时钟</a:t>
            </a:r>
            <a:r>
              <a:rPr lang="zh-CN" altLang="en-US" b="1" dirty="0">
                <a:latin typeface="宋体" pitchFamily="2" charset="-122"/>
              </a:rPr>
              <a:t>周期</a:t>
            </a:r>
            <a:r>
              <a:rPr lang="zh-CN" altLang="en-US" b="1" dirty="0" smtClean="0">
                <a:latin typeface="宋体" pitchFamily="2" charset="-122"/>
              </a:rPr>
              <a:t>。程序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执行时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dirty="0" smtClean="0"/>
              <a:t>Ⅰ</a:t>
            </a:r>
            <a:r>
              <a:rPr lang="zh-CN" altLang="en-US" b="1" dirty="0" smtClean="0">
                <a:latin typeface="宋体" pitchFamily="2" charset="-122"/>
              </a:rPr>
              <a:t>类指令执行了</a:t>
            </a:r>
            <a:r>
              <a:rPr lang="en-US" altLang="zh-CN" b="1" dirty="0" smtClean="0">
                <a:latin typeface="宋体" pitchFamily="2" charset="-122"/>
              </a:rPr>
              <a:t>3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条，</a:t>
            </a:r>
            <a:r>
              <a:rPr lang="en-US" altLang="zh-CN" dirty="0" smtClean="0"/>
              <a:t>Ⅱ</a:t>
            </a:r>
            <a:r>
              <a:rPr lang="zh-CN" altLang="en-US" b="1" dirty="0"/>
              <a:t>类</a:t>
            </a:r>
            <a:r>
              <a:rPr lang="zh-CN" altLang="en-US" b="1" dirty="0" smtClean="0">
                <a:latin typeface="宋体" pitchFamily="2" charset="-122"/>
              </a:rPr>
              <a:t>指令执行了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zh-CN" altLang="en-US" b="1" dirty="0" smtClean="0">
                <a:latin typeface="宋体" pitchFamily="2" charset="-122"/>
              </a:rPr>
              <a:t>条，求程序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执行的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时间。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en-US" altLang="zh-CN" b="1" dirty="0" smtClean="0">
                <a:latin typeface="宋体" pitchFamily="2" charset="-122"/>
              </a:rPr>
              <a:t> </a:t>
            </a: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</a:rPr>
              <a:t>解：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20000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(3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en-US" altLang="zh-CN" b="1" dirty="0" smtClean="0">
                <a:latin typeface="宋体" pitchFamily="2" charset="-122"/>
              </a:rPr>
              <a:t>×5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7</a:t>
            </a:r>
            <a:r>
              <a:rPr lang="zh-CN" altLang="en-US" b="1" dirty="0" smtClean="0">
                <a:latin typeface="宋体" pitchFamily="2" charset="-122"/>
              </a:rPr>
              <a:t>*</a:t>
            </a:r>
            <a:r>
              <a:rPr lang="en-US" altLang="zh-CN" b="1" dirty="0" smtClean="0">
                <a:latin typeface="宋体" pitchFamily="2" charset="-122"/>
              </a:rPr>
              <a:t>10</a:t>
            </a:r>
            <a:r>
              <a:rPr lang="en-US" altLang="zh-CN" b="1" baseline="30000" dirty="0" smtClean="0">
                <a:latin typeface="宋体" pitchFamily="2" charset="-122"/>
              </a:rPr>
              <a:t>5</a:t>
            </a:r>
            <a:r>
              <a:rPr lang="en-US" altLang="zh-CN" b="1" dirty="0" smtClean="0">
                <a:latin typeface="宋体" pitchFamily="2" charset="-122"/>
              </a:rPr>
              <a:t>×8)/(2×10</a:t>
            </a:r>
            <a:r>
              <a:rPr lang="en-US" altLang="zh-CN" b="1" baseline="30000" dirty="0" smtClean="0">
                <a:latin typeface="宋体" pitchFamily="2" charset="-122"/>
              </a:rPr>
              <a:t>9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3.55ms</a:t>
            </a:r>
            <a:endParaRPr lang="en-US" altLang="zh-CN" b="1" baseline="-20000" dirty="0">
              <a:latin typeface="宋体" pitchFamily="2" charset="-122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79388" y="274765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0000CC"/>
                </a:solidFill>
                <a:latin typeface="宋体" pitchFamily="2" charset="-122"/>
              </a:rPr>
              <a:t>2</a:t>
            </a: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续例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，程序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大小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2MB</a:t>
            </a:r>
            <a:r>
              <a:rPr lang="zh-CN" altLang="en-US" b="1" dirty="0">
                <a:latin typeface="宋体" pitchFamily="2" charset="-122"/>
              </a:rPr>
              <a:t>，其中</a:t>
            </a:r>
            <a:r>
              <a:rPr lang="en-US" altLang="zh-CN" b="1" dirty="0">
                <a:latin typeface="宋体" pitchFamily="2" charset="-122"/>
              </a:rPr>
              <a:t>30</a:t>
            </a:r>
            <a:r>
              <a:rPr lang="en-US" altLang="zh-CN" b="1" dirty="0" smtClean="0">
                <a:latin typeface="宋体" pitchFamily="2" charset="-122"/>
              </a:rPr>
              <a:t>%</a:t>
            </a:r>
            <a:r>
              <a:rPr lang="zh-CN" altLang="en-US" b="1" dirty="0" smtClean="0">
                <a:latin typeface="宋体" pitchFamily="2" charset="-122"/>
              </a:rPr>
              <a:t>为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</a:t>
            </a:r>
            <a:r>
              <a:rPr lang="zh-CN" altLang="en-US" b="1" dirty="0">
                <a:latin typeface="宋体" pitchFamily="2" charset="-122"/>
              </a:rPr>
              <a:t>指令；</a:t>
            </a:r>
            <a:r>
              <a:rPr lang="zh-CN" altLang="en-US" b="1" dirty="0" smtClean="0">
                <a:latin typeface="宋体" pitchFamily="2" charset="-122"/>
              </a:rPr>
              <a:t>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执行</a:t>
            </a:r>
            <a:r>
              <a:rPr lang="zh-CN" altLang="en-US" b="1" dirty="0">
                <a:latin typeface="宋体" pitchFamily="2" charset="-122"/>
              </a:rPr>
              <a:t>时</a:t>
            </a:r>
            <a:r>
              <a:rPr lang="zh-CN" altLang="en-US" b="1" dirty="0" smtClean="0">
                <a:latin typeface="宋体" pitchFamily="2" charset="-122"/>
              </a:rPr>
              <a:t>，有</a:t>
            </a:r>
            <a:r>
              <a:rPr lang="en-US" altLang="zh-CN" b="1" dirty="0" smtClean="0">
                <a:latin typeface="宋体" pitchFamily="2" charset="-122"/>
              </a:rPr>
              <a:t>10%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类指令和</a:t>
            </a:r>
            <a:r>
              <a:rPr lang="en-US" altLang="zh-CN" b="1" dirty="0" smtClean="0">
                <a:latin typeface="宋体" pitchFamily="2" charset="-122"/>
              </a:rPr>
              <a:t>20%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en-US" altLang="zh-CN" dirty="0" err="1" smtClean="0"/>
              <a:t>ⅠⅠ</a:t>
            </a:r>
            <a:r>
              <a:rPr lang="zh-CN" altLang="en-US" b="1" dirty="0" smtClean="0"/>
              <a:t>类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zh-CN" altLang="en-US" b="1" dirty="0" smtClean="0">
                <a:latin typeface="宋体" pitchFamily="2" charset="-122"/>
              </a:rPr>
              <a:t>各执行了</a:t>
            </a:r>
            <a:r>
              <a:rPr lang="en-US" altLang="zh-CN" b="1" dirty="0" smtClean="0">
                <a:latin typeface="宋体" pitchFamily="2" charset="-122"/>
              </a:rPr>
              <a:t>30</a:t>
            </a:r>
            <a:r>
              <a:rPr lang="zh-CN" altLang="en-US" b="1" dirty="0">
                <a:latin typeface="宋体" pitchFamily="2" charset="-122"/>
              </a:rPr>
              <a:t>次，其余指令</a:t>
            </a:r>
            <a:r>
              <a:rPr lang="zh-CN" altLang="en-US" b="1" dirty="0" smtClean="0">
                <a:latin typeface="宋体" pitchFamily="2" charset="-122"/>
              </a:rPr>
              <a:t>均只执行了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次。</a:t>
            </a:r>
            <a:r>
              <a:rPr lang="zh-CN" altLang="en-US" b="1" dirty="0" smtClean="0">
                <a:latin typeface="宋体" pitchFamily="2" charset="-122"/>
              </a:rPr>
              <a:t>求程序</a:t>
            </a:r>
            <a:r>
              <a:rPr lang="en-US" altLang="zh-CN" b="1" dirty="0" smtClean="0">
                <a:latin typeface="宋体" pitchFamily="2" charset="-122"/>
              </a:rPr>
              <a:t>B</a:t>
            </a:r>
            <a:r>
              <a:rPr lang="zh-CN" altLang="en-US" b="1" dirty="0" smtClean="0">
                <a:latin typeface="宋体" pitchFamily="2" charset="-122"/>
              </a:rPr>
              <a:t>执行所需的时钟周期数。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388" y="414338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解</a:t>
            </a: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指令数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dirty="0"/>
              <a:t>Ⅰ</a:t>
            </a:r>
            <a:r>
              <a:rPr lang="zh-CN" altLang="en-US" b="1" dirty="0" smtClean="0">
                <a:latin typeface="宋体" pitchFamily="2" charset="-122"/>
              </a:rPr>
              <a:t>类有</a:t>
            </a:r>
            <a:r>
              <a:rPr lang="en-US" altLang="zh-CN" b="1" dirty="0" smtClean="0">
                <a:latin typeface="宋体" pitchFamily="2" charset="-122"/>
              </a:rPr>
              <a:t>0.3*2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Ⅱ</a:t>
            </a:r>
            <a:r>
              <a:rPr lang="zh-CN" altLang="en-US" b="1" dirty="0" smtClean="0">
                <a:latin typeface="宋体" pitchFamily="2" charset="-122"/>
              </a:rPr>
              <a:t>类有</a:t>
            </a:r>
            <a:r>
              <a:rPr lang="en-US" altLang="zh-CN" b="1" dirty="0" smtClean="0">
                <a:latin typeface="宋体" pitchFamily="2" charset="-122"/>
              </a:rPr>
              <a:t>0.7*2</a:t>
            </a:r>
            <a:r>
              <a:rPr lang="en-US" altLang="zh-CN" b="1" baseline="30000" dirty="0" smtClean="0">
                <a:latin typeface="宋体" pitchFamily="2" charset="-122"/>
              </a:rPr>
              <a:t>20</a:t>
            </a:r>
            <a:r>
              <a:rPr lang="zh-CN" altLang="en-US" b="1" dirty="0">
                <a:latin typeface="宋体" pitchFamily="2" charset="-122"/>
              </a:rPr>
              <a:t>条；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79388" y="4645585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spc="-50" dirty="0" smtClean="0">
                <a:latin typeface="宋体" pitchFamily="2" charset="-122"/>
              </a:rPr>
              <a:t>执行指令数</a:t>
            </a:r>
            <a:r>
              <a:rPr lang="en-US" altLang="zh-CN" b="1" spc="-50" dirty="0" smtClean="0">
                <a:latin typeface="宋体" pitchFamily="2" charset="-122"/>
              </a:rPr>
              <a:t>—</a:t>
            </a:r>
            <a:r>
              <a:rPr lang="en-US" altLang="zh-CN" dirty="0"/>
              <a:t>Ⅰ</a:t>
            </a:r>
            <a:r>
              <a:rPr lang="zh-CN" altLang="en-US" b="1" spc="-50" dirty="0" smtClean="0">
                <a:latin typeface="宋体" pitchFamily="2" charset="-122"/>
              </a:rPr>
              <a:t>类为</a:t>
            </a:r>
            <a:r>
              <a:rPr lang="en-US" altLang="zh-CN" b="1" spc="-50" dirty="0" smtClean="0">
                <a:latin typeface="宋体" pitchFamily="2" charset="-122"/>
              </a:rPr>
              <a:t>0.3*2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en-US" altLang="zh-CN" b="1" spc="-50" dirty="0" smtClean="0">
                <a:latin typeface="宋体" pitchFamily="2" charset="-122"/>
              </a:rPr>
              <a:t>×(10%×30</a:t>
            </a:r>
            <a:r>
              <a:rPr lang="zh-CN" altLang="en-US" b="1" spc="-50" dirty="0" smtClean="0">
                <a:latin typeface="宋体" pitchFamily="2" charset="-122"/>
              </a:rPr>
              <a:t>＋</a:t>
            </a:r>
            <a:r>
              <a:rPr lang="en-US" altLang="zh-CN" b="1" spc="-50" dirty="0" smtClean="0">
                <a:latin typeface="宋体" pitchFamily="2" charset="-122"/>
              </a:rPr>
              <a:t>90%)</a:t>
            </a:r>
            <a:r>
              <a:rPr lang="zh-CN" altLang="en-US" b="1" spc="-50" dirty="0" smtClean="0">
                <a:latin typeface="宋体" pitchFamily="2" charset="-122"/>
              </a:rPr>
              <a:t>＝</a:t>
            </a:r>
            <a:r>
              <a:rPr lang="en-US" altLang="zh-CN" b="1" spc="-50" dirty="0" smtClean="0">
                <a:latin typeface="宋体" pitchFamily="2" charset="-122"/>
              </a:rPr>
              <a:t>1.17*2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zh-CN" altLang="en-US" b="1" spc="-50" dirty="0" smtClean="0">
                <a:latin typeface="宋体" pitchFamily="2" charset="-122"/>
              </a:rPr>
              <a:t>条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spc="-50" dirty="0" smtClean="0">
                <a:latin typeface="宋体" pitchFamily="2" charset="-122"/>
              </a:rPr>
              <a:t>                </a:t>
            </a:r>
            <a:r>
              <a:rPr lang="en-US" altLang="zh-CN" dirty="0" err="1" smtClean="0"/>
              <a:t>ⅠⅠ</a:t>
            </a:r>
            <a:r>
              <a:rPr lang="zh-CN" altLang="en-US" b="1" spc="-50" dirty="0" smtClean="0">
                <a:latin typeface="宋体" pitchFamily="2" charset="-122"/>
              </a:rPr>
              <a:t>类为</a:t>
            </a:r>
            <a:r>
              <a:rPr lang="en-US" altLang="zh-CN" b="1" spc="-50" dirty="0" smtClean="0">
                <a:latin typeface="宋体" pitchFamily="2" charset="-122"/>
              </a:rPr>
              <a:t>0.7*2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en-US" altLang="zh-CN" b="1" spc="-50" dirty="0" smtClean="0">
                <a:latin typeface="宋体" pitchFamily="2" charset="-122"/>
              </a:rPr>
              <a:t>×(20%×30</a:t>
            </a:r>
            <a:r>
              <a:rPr lang="zh-CN" altLang="en-US" b="1" spc="-50" dirty="0" smtClean="0">
                <a:latin typeface="宋体" pitchFamily="2" charset="-122"/>
              </a:rPr>
              <a:t>＋</a:t>
            </a:r>
            <a:r>
              <a:rPr lang="en-US" altLang="zh-CN" b="1" spc="-50" dirty="0" smtClean="0">
                <a:latin typeface="宋体" pitchFamily="2" charset="-122"/>
              </a:rPr>
              <a:t>80%)</a:t>
            </a:r>
            <a:r>
              <a:rPr lang="zh-CN" altLang="en-US" b="1" spc="-50" dirty="0" smtClean="0">
                <a:latin typeface="宋体" pitchFamily="2" charset="-122"/>
              </a:rPr>
              <a:t>＝</a:t>
            </a:r>
            <a:r>
              <a:rPr lang="en-US" altLang="zh-CN" b="1" spc="-50" dirty="0" smtClean="0">
                <a:latin typeface="宋体" pitchFamily="2" charset="-122"/>
              </a:rPr>
              <a:t>4.76*2</a:t>
            </a:r>
            <a:r>
              <a:rPr lang="en-US" altLang="zh-CN" b="1" spc="-50" baseline="30000" dirty="0" smtClean="0">
                <a:latin typeface="宋体" pitchFamily="2" charset="-122"/>
              </a:rPr>
              <a:t>20</a:t>
            </a:r>
            <a:r>
              <a:rPr lang="zh-CN" altLang="en-US" b="1" spc="-50" dirty="0">
                <a:latin typeface="宋体" pitchFamily="2" charset="-122"/>
              </a:rPr>
              <a:t>条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79388" y="5572140"/>
            <a:ext cx="8785225" cy="502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所需时钟周期数</a:t>
            </a:r>
            <a:r>
              <a:rPr lang="en-US" altLang="zh-CN" b="1" dirty="0" smtClean="0">
                <a:latin typeface="宋体" pitchFamily="2" charset="-122"/>
              </a:rPr>
              <a:t>—</a:t>
            </a:r>
            <a:r>
              <a:rPr lang="en-US" altLang="zh-CN" sz="2200" b="1" dirty="0" smtClean="0">
                <a:latin typeface="宋体" pitchFamily="2" charset="-122"/>
              </a:rPr>
              <a:t>(1.17*2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en-US" altLang="zh-CN" sz="2200" b="1" dirty="0" smtClean="0">
                <a:latin typeface="宋体" pitchFamily="2" charset="-122"/>
              </a:rPr>
              <a:t>×5</a:t>
            </a:r>
            <a:r>
              <a:rPr lang="zh-CN" altLang="en-US" sz="2200" b="1" dirty="0" smtClean="0">
                <a:latin typeface="宋体" pitchFamily="2" charset="-122"/>
              </a:rPr>
              <a:t>＋</a:t>
            </a:r>
            <a:r>
              <a:rPr lang="en-US" altLang="zh-CN" sz="2200" b="1" dirty="0" smtClean="0">
                <a:latin typeface="宋体" pitchFamily="2" charset="-122"/>
              </a:rPr>
              <a:t>4.76*2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en-US" altLang="zh-CN" sz="2200" b="1" dirty="0" smtClean="0">
                <a:latin typeface="宋体" pitchFamily="2" charset="-122"/>
              </a:rPr>
              <a:t>×8)</a:t>
            </a:r>
            <a:r>
              <a:rPr lang="zh-CN" altLang="en-US" sz="2200" b="1" dirty="0" smtClean="0">
                <a:latin typeface="宋体" pitchFamily="2" charset="-122"/>
              </a:rPr>
              <a:t>＝</a:t>
            </a:r>
            <a:r>
              <a:rPr lang="en-US" altLang="zh-CN" sz="2200" b="1" dirty="0" smtClean="0">
                <a:latin typeface="宋体" pitchFamily="2" charset="-122"/>
              </a:rPr>
              <a:t>43.93×2</a:t>
            </a:r>
            <a:r>
              <a:rPr lang="en-US" altLang="zh-CN" sz="2200" b="1" baseline="30000" dirty="0" smtClean="0">
                <a:latin typeface="宋体" pitchFamily="2" charset="-122"/>
              </a:rPr>
              <a:t>20</a:t>
            </a:r>
            <a:r>
              <a:rPr lang="zh-CN" altLang="en-US" sz="2200" b="1" dirty="0" smtClean="0">
                <a:latin typeface="宋体" pitchFamily="2" charset="-122"/>
              </a:rPr>
              <a:t>个</a:t>
            </a:r>
            <a:endParaRPr lang="en-US" altLang="zh-CN" sz="2200" b="1" dirty="0"/>
          </a:p>
        </p:txBody>
      </p:sp>
    </p:spTree>
    <p:extLst>
      <p:ext uri="{BB962C8B-B14F-4D97-AF65-F5344CB8AC3E}">
        <p14:creationId xmlns:p14="http://schemas.microsoft.com/office/powerpoint/2010/main" val="414189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75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1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0075-6A9C-4F36-9F5B-72E0214112E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179388" y="35716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0000CC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</a:rPr>
              <a:t>例</a:t>
            </a:r>
            <a:r>
              <a:rPr lang="en-US" altLang="zh-CN" b="1" dirty="0" smtClean="0">
                <a:solidFill>
                  <a:srgbClr val="0000CC"/>
                </a:solidFill>
                <a:latin typeface="宋体" pitchFamily="2" charset="-122"/>
              </a:rPr>
              <a:t>3</a:t>
            </a: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lang="zh-CN" altLang="en-US" b="1" dirty="0" smtClean="0">
                <a:latin typeface="宋体" pitchFamily="2" charset="-122"/>
              </a:rPr>
              <a:t>计算机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主频为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 smtClean="0">
                <a:latin typeface="宋体" pitchFamily="2" charset="-122"/>
              </a:rPr>
              <a:t>，计算机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具有相同的</a:t>
            </a:r>
            <a:r>
              <a:rPr lang="en-US" altLang="zh-CN" b="1" dirty="0" smtClean="0">
                <a:latin typeface="宋体" pitchFamily="2" charset="-122"/>
              </a:rPr>
              <a:t>ISA (</a:t>
            </a:r>
            <a:r>
              <a:rPr lang="en-US" altLang="zh-CN" sz="2000" dirty="0" smtClean="0">
                <a:latin typeface="+mn-lt"/>
              </a:rPr>
              <a:t>Instruction Set Architecture</a:t>
            </a:r>
            <a:r>
              <a:rPr lang="en-US" altLang="zh-CN" b="1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，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的主频</a:t>
            </a:r>
            <a:r>
              <a:rPr lang="zh-CN" altLang="en-US" b="1" dirty="0">
                <a:latin typeface="宋体" pitchFamily="2" charset="-122"/>
              </a:rPr>
              <a:t>高于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CPI</a:t>
            </a:r>
            <a:r>
              <a:rPr lang="zh-CN" altLang="en-US" b="1" dirty="0">
                <a:latin typeface="宋体" pitchFamily="2" charset="-122"/>
              </a:rPr>
              <a:t>大于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。</a:t>
            </a:r>
            <a:r>
              <a:rPr lang="zh-CN" altLang="en-US" b="1" dirty="0">
                <a:latin typeface="宋体" pitchFamily="2" charset="-122"/>
              </a:rPr>
              <a:t>若程序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上的运行时间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 smtClean="0">
                <a:latin typeface="宋体" pitchFamily="2" charset="-122"/>
              </a:rPr>
              <a:t>10s</a:t>
            </a:r>
            <a:r>
              <a:rPr lang="zh-CN" altLang="en-US" b="1" dirty="0" smtClean="0">
                <a:latin typeface="宋体" pitchFamily="2" charset="-122"/>
              </a:rPr>
              <a:t>，程序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上</a:t>
            </a:r>
            <a:r>
              <a:rPr lang="zh-CN" altLang="en-US" b="1" dirty="0" smtClean="0">
                <a:latin typeface="宋体" pitchFamily="2" charset="-122"/>
              </a:rPr>
              <a:t>运行所</a:t>
            </a:r>
            <a:r>
              <a:rPr lang="zh-CN" altLang="en-US" b="1" dirty="0">
                <a:latin typeface="宋体" pitchFamily="2" charset="-122"/>
              </a:rPr>
              <a:t>需时钟周期数为在</a:t>
            </a:r>
            <a:r>
              <a:rPr lang="en-US" altLang="zh-CN" b="1" dirty="0">
                <a:latin typeface="宋体" pitchFamily="2" charset="-122"/>
              </a:rPr>
              <a:t>M1</a:t>
            </a:r>
            <a:r>
              <a:rPr lang="zh-CN" altLang="en-US" b="1" dirty="0">
                <a:latin typeface="宋体" pitchFamily="2" charset="-122"/>
              </a:rPr>
              <a:t>上的</a:t>
            </a:r>
            <a:r>
              <a:rPr lang="en-US" altLang="zh-CN" b="1" dirty="0">
                <a:latin typeface="宋体" pitchFamily="2" charset="-122"/>
              </a:rPr>
              <a:t>1.5</a:t>
            </a:r>
            <a:r>
              <a:rPr lang="zh-CN" altLang="en-US" b="1" dirty="0">
                <a:latin typeface="宋体" pitchFamily="2" charset="-122"/>
              </a:rPr>
              <a:t>倍</a:t>
            </a:r>
            <a:r>
              <a:rPr lang="zh-CN" altLang="en-US" b="1" dirty="0" smtClean="0">
                <a:latin typeface="宋体" pitchFamily="2" charset="-122"/>
              </a:rPr>
              <a:t>，欲使程序</a:t>
            </a:r>
            <a:r>
              <a:rPr lang="en-US" altLang="zh-CN" b="1" dirty="0" smtClean="0">
                <a:latin typeface="宋体" pitchFamily="2" charset="-122"/>
              </a:rPr>
              <a:t>A</a:t>
            </a:r>
            <a:r>
              <a:rPr lang="zh-CN" altLang="en-US" b="1" dirty="0" smtClean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上运行时间为</a:t>
            </a:r>
            <a:r>
              <a:rPr lang="en-US" altLang="zh-CN" b="1" dirty="0" smtClean="0">
                <a:latin typeface="宋体" pitchFamily="2" charset="-122"/>
              </a:rPr>
              <a:t>6s</a:t>
            </a:r>
            <a:r>
              <a:rPr lang="zh-CN" altLang="en-US" b="1" dirty="0" smtClean="0">
                <a:latin typeface="宋体" pitchFamily="2" charset="-122"/>
              </a:rPr>
              <a:t>，则</a:t>
            </a:r>
            <a:r>
              <a:rPr lang="en-US" altLang="zh-CN" b="1" dirty="0">
                <a:latin typeface="宋体" pitchFamily="2" charset="-122"/>
              </a:rPr>
              <a:t>M2</a:t>
            </a:r>
            <a:r>
              <a:rPr lang="zh-CN" altLang="en-US" b="1" dirty="0">
                <a:latin typeface="宋体" pitchFamily="2" charset="-122"/>
              </a:rPr>
              <a:t>的主频</a:t>
            </a:r>
            <a:r>
              <a:rPr lang="zh-CN" altLang="en-US" b="1" dirty="0" smtClean="0">
                <a:latin typeface="宋体" pitchFamily="2" charset="-122"/>
              </a:rPr>
              <a:t>至少为多少？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179388" y="263683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0000CC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设 程序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en-US" altLang="zh-CN" b="1" dirty="0" smtClean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b="1" dirty="0" smtClean="0">
                <a:latin typeface="宋体" pitchFamily="2" charset="-122"/>
              </a:rPr>
              <a:t>M2</a:t>
            </a:r>
            <a:r>
              <a:rPr lang="zh-CN" altLang="en-US" b="1" dirty="0" smtClean="0">
                <a:latin typeface="宋体" pitchFamily="2" charset="-122"/>
              </a:rPr>
              <a:t>上</a:t>
            </a:r>
            <a:r>
              <a:rPr lang="zh-CN" altLang="en-US" b="1" dirty="0">
                <a:latin typeface="宋体" pitchFamily="2" charset="-122"/>
              </a:rPr>
              <a:t>运行所需时钟周期</a:t>
            </a:r>
            <a:r>
              <a:rPr lang="zh-CN" altLang="en-US" b="1" dirty="0" smtClean="0">
                <a:latin typeface="宋体" pitchFamily="2" charset="-122"/>
              </a:rPr>
              <a:t>数各为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1</a:t>
            </a:r>
            <a:r>
              <a:rPr lang="zh-CN" altLang="en-US" b="1" dirty="0" smtClean="0">
                <a:latin typeface="宋体" pitchFamily="2" charset="-122"/>
              </a:rPr>
              <a:t>、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则 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</a:t>
            </a:r>
            <a:r>
              <a:rPr lang="en-US" altLang="zh-CN" b="1" baseline="-14000" dirty="0" smtClean="0">
                <a:latin typeface="宋体" pitchFamily="2" charset="-122"/>
              </a:rPr>
              <a:t>M1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CPUM1 </a:t>
            </a:r>
            <a:r>
              <a:rPr lang="en-US" altLang="zh-CN" b="1" dirty="0" smtClean="0">
                <a:latin typeface="+mn-lt"/>
              </a:rPr>
              <a:t>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10s</a:t>
            </a:r>
            <a:r>
              <a:rPr lang="en-US" altLang="zh-CN" b="1" dirty="0">
                <a:latin typeface="+mn-lt"/>
              </a:rPr>
              <a:t>×</a:t>
            </a:r>
            <a:r>
              <a:rPr lang="en-US" altLang="zh-CN" b="1" dirty="0">
                <a:latin typeface="宋体" pitchFamily="2" charset="-122"/>
              </a:rPr>
              <a:t>2GHz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20G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179388" y="36436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        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 smtClean="0">
                <a:latin typeface="宋体" pitchFamily="2" charset="-122"/>
              </a:rPr>
              <a:t>  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1.5×</a:t>
            </a:r>
            <a:r>
              <a:rPr lang="en-US" altLang="zh-CN" i="1" dirty="0">
                <a:latin typeface="+mn-lt"/>
              </a:rPr>
              <a:t>N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1.5×20G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30G</a:t>
            </a:r>
            <a:r>
              <a:rPr lang="zh-CN" altLang="en-US" b="1" dirty="0" smtClean="0">
                <a:latin typeface="宋体" pitchFamily="2" charset="-122"/>
              </a:rPr>
              <a:t>个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179388" y="4146906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</a:t>
            </a:r>
            <a:r>
              <a:rPr lang="en-US" altLang="zh-CN" b="1" dirty="0" smtClean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依题意 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2×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6s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    则 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</a:t>
            </a:r>
            <a:r>
              <a:rPr lang="en-US" altLang="zh-CN" b="1" dirty="0">
                <a:sym typeface="Symbol"/>
              </a:rPr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zh-CN" altLang="en-US" b="1" dirty="0" smtClean="0"/>
              <a:t>＝ </a:t>
            </a:r>
            <a:r>
              <a:rPr lang="en-US" altLang="zh-CN" i="1" dirty="0" smtClean="0">
                <a:latin typeface="+mn-lt"/>
              </a:rPr>
              <a:t>N</a:t>
            </a:r>
            <a:r>
              <a:rPr lang="en-US" altLang="zh-CN" b="1" dirty="0" smtClean="0">
                <a:latin typeface="宋体" pitchFamily="2" charset="-122"/>
              </a:rPr>
              <a:t>2</a:t>
            </a:r>
            <a:r>
              <a:rPr lang="en-US" altLang="zh-CN" b="1" baseline="-25000" dirty="0" smtClean="0">
                <a:latin typeface="宋体" pitchFamily="2" charset="-122"/>
              </a:rPr>
              <a:t> </a:t>
            </a:r>
            <a:r>
              <a:rPr lang="en-US" altLang="zh-CN" b="1" dirty="0" smtClean="0"/>
              <a:t>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30G/6s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5GHz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179388" y="512798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rgbClr val="0000CC"/>
                </a:solidFill>
                <a:latin typeface="宋体" pitchFamily="2" charset="-122"/>
              </a:rPr>
              <a:t>分析：</a:t>
            </a:r>
            <a:r>
              <a:rPr lang="en-US" altLang="zh-CN" b="1" dirty="0" smtClean="0">
                <a:latin typeface="宋体" pitchFamily="2" charset="-122"/>
              </a:rPr>
              <a:t>∵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b="1" i="1" dirty="0"/>
              <a:t> </a:t>
            </a:r>
            <a:r>
              <a:rPr lang="en-US" altLang="zh-CN" b="1" dirty="0" smtClean="0">
                <a:sym typeface="Symbol"/>
              </a:rPr>
              <a:t>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i="1" dirty="0">
                <a:latin typeface="+mn-lt"/>
              </a:rPr>
              <a:t>f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5/2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2.5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CPUM1</a:t>
            </a:r>
            <a:r>
              <a:rPr lang="en-US" altLang="zh-CN" b="1" dirty="0" smtClean="0">
                <a:latin typeface="宋体" pitchFamily="2" charset="-122"/>
              </a:rPr>
              <a:t>/</a:t>
            </a:r>
            <a:r>
              <a:rPr lang="en-US" altLang="zh-CN" b="1" i="1" dirty="0" smtClean="0">
                <a:latin typeface="宋体" pitchFamily="2" charset="-122"/>
              </a:rPr>
              <a:t>T</a:t>
            </a:r>
            <a:r>
              <a:rPr lang="en-US" altLang="zh-CN" b="1" baseline="-18000" dirty="0" smtClean="0">
                <a:latin typeface="宋体" pitchFamily="2" charset="-122"/>
              </a:rPr>
              <a:t>CPUM2</a:t>
            </a:r>
            <a:r>
              <a:rPr lang="zh-CN" altLang="en-US" b="1" dirty="0" smtClean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10/6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smtClean="0">
                <a:latin typeface="宋体" pitchFamily="2" charset="-122"/>
              </a:rPr>
              <a:t>1.67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∴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主频只是影响系统性能的因素之一</a:t>
            </a:r>
          </a:p>
        </p:txBody>
      </p:sp>
    </p:spTree>
    <p:extLst>
      <p:ext uri="{BB962C8B-B14F-4D97-AF65-F5344CB8AC3E}">
        <p14:creationId xmlns:p14="http://schemas.microsoft.com/office/powerpoint/2010/main" val="318922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10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9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7" grpId="0"/>
      <p:bldP spid="294919" grpId="0"/>
      <p:bldP spid="294921" grpId="0"/>
      <p:bldP spid="2949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32"/>
          <p:cNvSpPr txBox="1">
            <a:spLocks noChangeArrowheads="1"/>
          </p:cNvSpPr>
          <p:nvPr/>
        </p:nvSpPr>
        <p:spPr bwMode="auto">
          <a:xfrm>
            <a:off x="179388" y="2319263"/>
            <a:ext cx="8785225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C1B93-8483-479B-9518-A9279CF2AAB5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200" b="1" dirty="0" smtClean="0">
                <a:latin typeface="+mn-lt"/>
              </a:rPr>
              <a:t>第</a:t>
            </a:r>
            <a:r>
              <a:rPr lang="en-US" altLang="zh-CN" sz="3200" b="1" dirty="0" smtClean="0">
                <a:latin typeface="+mn-lt"/>
              </a:rPr>
              <a:t>3</a:t>
            </a:r>
            <a:r>
              <a:rPr lang="zh-CN" altLang="en-US" sz="3200" b="1" dirty="0" smtClean="0">
                <a:latin typeface="+mn-lt"/>
              </a:rPr>
              <a:t>章 </a:t>
            </a:r>
            <a:r>
              <a:rPr lang="zh-CN" altLang="en-US" sz="3200" b="1" dirty="0">
                <a:latin typeface="+mn-lt"/>
              </a:rPr>
              <a:t>数据的表示与运算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1375608"/>
            <a:ext cx="8812212" cy="55399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、数据的编码</a:t>
            </a:r>
            <a:endParaRPr lang="en-US" altLang="zh-CN" b="1" dirty="0" smtClean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79388" y="1834445"/>
            <a:ext cx="8713787" cy="29361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smtClean="0">
                <a:solidFill>
                  <a:srgbClr val="FF3399"/>
                </a:solidFill>
                <a:latin typeface="宋体" pitchFamily="2" charset="-122"/>
              </a:rPr>
              <a:t>1.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数制转换               </a:t>
            </a:r>
            <a:r>
              <a:rPr lang="zh-CN" altLang="en-US" sz="2000" b="1" dirty="0" smtClean="0">
                <a:latin typeface="+mn-ea"/>
              </a:rPr>
              <a:t>☆熟练运用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机器数编码             </a:t>
            </a:r>
            <a:r>
              <a:rPr lang="zh-CN" altLang="en-US" sz="2000" b="1" dirty="0">
                <a:latin typeface="+mn-ea"/>
              </a:rPr>
              <a:t>☆熟练</a:t>
            </a:r>
            <a:r>
              <a:rPr lang="zh-CN" altLang="en-US" sz="2000" b="1" dirty="0" smtClean="0">
                <a:latin typeface="+mn-ea"/>
              </a:rPr>
              <a:t>运用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35000"/>
              </a:lnSpc>
            </a:pPr>
            <a:endParaRPr lang="en-US" altLang="zh-CN" b="1" dirty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十进制数编码   </a:t>
            </a:r>
            <a:r>
              <a:rPr lang="zh-CN" altLang="en-US" b="1" dirty="0">
                <a:latin typeface="+mn-ea"/>
              </a:rPr>
              <a:t>        </a:t>
            </a:r>
            <a:r>
              <a:rPr lang="zh-CN" altLang="en-US" sz="2000" b="1" dirty="0">
                <a:latin typeface="+mn-ea"/>
              </a:rPr>
              <a:t>△了解</a:t>
            </a:r>
            <a:r>
              <a:rPr lang="en-US" altLang="zh-CN" sz="2000" b="1" dirty="0">
                <a:latin typeface="+mn-ea"/>
              </a:rPr>
              <a:t>8421</a:t>
            </a:r>
            <a:r>
              <a:rPr lang="zh-CN" altLang="en-US" sz="2000" b="1" dirty="0">
                <a:latin typeface="+mn-ea"/>
              </a:rPr>
              <a:t>码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4.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字符及字符串编码       </a:t>
            </a:r>
            <a:r>
              <a:rPr lang="zh-CN" altLang="en-US" sz="2000" b="1" dirty="0" smtClean="0">
                <a:latin typeface="+mn-ea"/>
              </a:rPr>
              <a:t>△了解编码方法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5.</a:t>
            </a:r>
            <a:r>
              <a:rPr lang="zh-CN" altLang="en-US" b="1" dirty="0">
                <a:solidFill>
                  <a:srgbClr val="FF3399"/>
                </a:solidFill>
                <a:latin typeface="+mn-ea"/>
              </a:rPr>
              <a:t>校验</a:t>
            </a:r>
            <a:r>
              <a:rPr lang="zh-CN" altLang="en-US" b="1" dirty="0" smtClean="0">
                <a:solidFill>
                  <a:srgbClr val="FF3399"/>
                </a:solidFill>
                <a:latin typeface="+mn-ea"/>
              </a:rPr>
              <a:t>码</a:t>
            </a:r>
            <a:endParaRPr lang="zh-CN" altLang="en-US" b="1" dirty="0">
              <a:solidFill>
                <a:srgbClr val="FF3399"/>
              </a:solidFill>
              <a:latin typeface="+mn-ea"/>
            </a:endParaRP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179388" y="2780928"/>
            <a:ext cx="8812212" cy="549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原码、</a:t>
            </a:r>
            <a:r>
              <a:rPr lang="zh-CN" altLang="en-US" b="1" dirty="0" smtClean="0">
                <a:latin typeface="宋体" pitchFamily="2" charset="-122"/>
              </a:rPr>
              <a:t>补码、</a:t>
            </a:r>
            <a:r>
              <a:rPr lang="zh-CN" altLang="en-US" b="1" dirty="0">
                <a:latin typeface="宋体" pitchFamily="2" charset="-122"/>
              </a:rPr>
              <a:t>移码</a:t>
            </a:r>
            <a:r>
              <a:rPr lang="zh-CN" altLang="en-US" b="1" dirty="0" smtClean="0">
                <a:latin typeface="宋体" pitchFamily="2" charset="-122"/>
              </a:rPr>
              <a:t>的定义</a:t>
            </a:r>
            <a:r>
              <a:rPr lang="zh-CN" altLang="en-US" b="1" dirty="0">
                <a:latin typeface="宋体" pitchFamily="2" charset="-122"/>
              </a:rPr>
              <a:t>、特性、相互转换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79388" y="4615968"/>
            <a:ext cx="8812212" cy="14773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+mn-ea"/>
                <a:ea typeface="+mn-ea"/>
              </a:rPr>
              <a:t>   冗余</a:t>
            </a:r>
            <a:r>
              <a:rPr lang="zh-CN" altLang="en-US" b="1" dirty="0">
                <a:latin typeface="+mn-ea"/>
                <a:ea typeface="+mn-ea"/>
              </a:rPr>
              <a:t>检验</a:t>
            </a:r>
            <a:r>
              <a:rPr lang="zh-CN" altLang="en-US" b="1" dirty="0" smtClean="0">
                <a:latin typeface="+mn-ea"/>
                <a:ea typeface="+mn-ea"/>
              </a:rPr>
              <a:t>思想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检错及纠错的原理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r>
              <a:rPr lang="zh-CN" altLang="en-US" b="1" dirty="0" smtClean="0">
                <a:latin typeface="+mn-ea"/>
                <a:ea typeface="+mn-ea"/>
              </a:rPr>
              <a:t>                </a:t>
            </a:r>
            <a:r>
              <a:rPr lang="zh-CN" altLang="en-US" sz="2000" b="1" dirty="0" smtClean="0">
                <a:latin typeface="+mn-ea"/>
                <a:ea typeface="+mn-ea"/>
              </a:rPr>
              <a:t>◇掌握</a:t>
            </a:r>
            <a:endParaRPr lang="en-US" altLang="zh-CN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b="1" dirty="0" smtClean="0">
                <a:latin typeface="+mn-ea"/>
                <a:ea typeface="+mn-ea"/>
              </a:rPr>
              <a:t>  </a:t>
            </a:r>
            <a:r>
              <a:rPr lang="zh-CN" altLang="en-US" b="1" dirty="0" smtClean="0">
                <a:latin typeface="+mn-ea"/>
                <a:ea typeface="+mn-ea"/>
              </a:rPr>
              <a:t>奇偶校验码</a:t>
            </a:r>
            <a:r>
              <a:rPr lang="en-US" altLang="zh-CN" b="1" dirty="0" smtClean="0">
                <a:latin typeface="+mn-ea"/>
                <a:ea typeface="+mn-ea"/>
              </a:rPr>
              <a:t>—</a:t>
            </a:r>
            <a:r>
              <a:rPr lang="zh-CN" altLang="en-US" b="1" dirty="0" smtClean="0">
                <a:latin typeface="+mn-ea"/>
                <a:ea typeface="+mn-ea"/>
              </a:rPr>
              <a:t>编码</a:t>
            </a:r>
            <a:r>
              <a:rPr lang="zh-CN" altLang="en-US" b="1" dirty="0">
                <a:latin typeface="+mn-ea"/>
                <a:ea typeface="+mn-ea"/>
              </a:rPr>
              <a:t>原理</a:t>
            </a:r>
            <a:r>
              <a:rPr lang="zh-CN" altLang="en-US" b="1" dirty="0" smtClean="0">
                <a:latin typeface="+mn-ea"/>
                <a:ea typeface="+mn-ea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+mn-ea"/>
                <a:ea typeface="+mn-ea"/>
              </a:rPr>
              <a:t>编码方法</a:t>
            </a:r>
            <a:r>
              <a:rPr lang="zh-CN" altLang="en-US" b="1" dirty="0">
                <a:latin typeface="+mn-ea"/>
                <a:ea typeface="+mn-ea"/>
              </a:rPr>
              <a:t>、校验</a:t>
            </a:r>
            <a:r>
              <a:rPr lang="zh-CN" altLang="en-US" b="1" dirty="0" smtClean="0">
                <a:latin typeface="+mn-ea"/>
                <a:ea typeface="+mn-ea"/>
              </a:rPr>
              <a:t>能力   </a:t>
            </a:r>
            <a:r>
              <a:rPr lang="zh-CN" altLang="en-US" sz="2000" b="1" dirty="0" smtClean="0">
                <a:latin typeface="+mn-ea"/>
                <a:ea typeface="+mn-ea"/>
              </a:rPr>
              <a:t>◇掌握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 smtClean="0">
                <a:latin typeface="+mn-ea"/>
                <a:ea typeface="+mn-ea"/>
              </a:rPr>
              <a:t>   </a:t>
            </a:r>
            <a:r>
              <a:rPr lang="zh-CN" altLang="en-US" b="1" dirty="0" smtClean="0">
                <a:latin typeface="+mn-ea"/>
                <a:ea typeface="+mn-ea"/>
              </a:rPr>
              <a:t>海</a:t>
            </a:r>
            <a:r>
              <a:rPr lang="zh-CN" altLang="en-US" b="1" dirty="0">
                <a:latin typeface="+mn-ea"/>
                <a:ea typeface="+mn-ea"/>
              </a:rPr>
              <a:t>明校验</a:t>
            </a:r>
            <a:r>
              <a:rPr lang="zh-CN" altLang="en-US" b="1" dirty="0" smtClean="0">
                <a:latin typeface="+mn-ea"/>
                <a:ea typeface="+mn-ea"/>
              </a:rPr>
              <a:t>码</a:t>
            </a:r>
            <a:r>
              <a:rPr lang="en-US" altLang="zh-CN" b="1" dirty="0" smtClean="0">
                <a:latin typeface="+mn-ea"/>
                <a:ea typeface="+mn-ea"/>
              </a:rPr>
              <a:t>—</a:t>
            </a:r>
            <a:r>
              <a:rPr lang="zh-CN" altLang="en-US" b="1" u="sng" dirty="0" smtClean="0">
                <a:latin typeface="+mn-ea"/>
                <a:ea typeface="+mn-ea"/>
              </a:rPr>
              <a:t>编码</a:t>
            </a:r>
            <a:r>
              <a:rPr lang="zh-CN" altLang="en-US" b="1" u="sng" dirty="0">
                <a:latin typeface="+mn-ea"/>
                <a:ea typeface="+mn-ea"/>
              </a:rPr>
              <a:t>原理</a:t>
            </a:r>
            <a:r>
              <a:rPr lang="zh-CN" altLang="en-US" b="1" dirty="0">
                <a:latin typeface="+mn-ea"/>
                <a:ea typeface="+mn-ea"/>
              </a:rPr>
              <a:t>、校验能力、</a:t>
            </a:r>
            <a:r>
              <a:rPr lang="zh-CN" altLang="en-US" b="1" dirty="0" smtClean="0">
                <a:latin typeface="+mn-ea"/>
                <a:ea typeface="+mn-ea"/>
              </a:rPr>
              <a:t>编码方法   </a:t>
            </a:r>
            <a:r>
              <a:rPr lang="zh-CN" altLang="en-US" sz="2000" b="1" dirty="0" smtClean="0">
                <a:latin typeface="+mn-ea"/>
                <a:ea typeface="+mn-ea"/>
              </a:rPr>
              <a:t>△理解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179512" y="908720"/>
            <a:ext cx="8713787" cy="5155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宋体" pitchFamily="2" charset="-122"/>
              </a:rPr>
              <a:t>  主要内容：</a:t>
            </a:r>
            <a:r>
              <a:rPr lang="zh-CN" altLang="en-US" sz="2200" b="1" dirty="0" smtClean="0">
                <a:latin typeface="宋体" pitchFamily="2" charset="-122"/>
              </a:rPr>
              <a:t>数据编码，数据表示，定点运算，运算器组织</a:t>
            </a:r>
            <a:endParaRPr lang="zh-CN" altLang="en-US" sz="2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68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7" grpId="0"/>
      <p:bldP spid="19" grpId="0"/>
      <p:bldP spid="2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21897</TotalTime>
  <Words>6477</Words>
  <Application>Microsoft Office PowerPoint</Application>
  <PresentationFormat>全屏显示(4:3)</PresentationFormat>
  <Paragraphs>776</Paragraphs>
  <Slides>44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6" baseType="lpstr">
      <vt:lpstr>默认设计模板</vt:lpstr>
      <vt:lpstr>Visio.Drawing.11</vt:lpstr>
      <vt:lpstr>东南大学软件学院</vt:lpstr>
      <vt:lpstr>第1章  数字逻辑基础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718</cp:revision>
  <dcterms:created xsi:type="dcterms:W3CDTF">2002-02-16T03:40:16Z</dcterms:created>
  <dcterms:modified xsi:type="dcterms:W3CDTF">2018-12-04T14:19:21Z</dcterms:modified>
</cp:coreProperties>
</file>