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586" r:id="rId2"/>
    <p:sldId id="256" r:id="rId3"/>
    <p:sldId id="558" r:id="rId4"/>
    <p:sldId id="321" r:id="rId5"/>
    <p:sldId id="323" r:id="rId6"/>
    <p:sldId id="326" r:id="rId7"/>
    <p:sldId id="324" r:id="rId8"/>
    <p:sldId id="377" r:id="rId9"/>
    <p:sldId id="311" r:id="rId10"/>
    <p:sldId id="300" r:id="rId11"/>
    <p:sldId id="263" r:id="rId12"/>
    <p:sldId id="501" r:id="rId13"/>
    <p:sldId id="382" r:id="rId14"/>
    <p:sldId id="264" r:id="rId15"/>
    <p:sldId id="502" r:id="rId16"/>
    <p:sldId id="503" r:id="rId17"/>
    <p:sldId id="548" r:id="rId18"/>
    <p:sldId id="384" r:id="rId19"/>
    <p:sldId id="383" r:id="rId20"/>
    <p:sldId id="504" r:id="rId21"/>
    <p:sldId id="344" r:id="rId22"/>
    <p:sldId id="387" r:id="rId23"/>
    <p:sldId id="506" r:id="rId24"/>
    <p:sldId id="507" r:id="rId25"/>
    <p:sldId id="386" r:id="rId26"/>
    <p:sldId id="391" r:id="rId27"/>
    <p:sldId id="392" r:id="rId28"/>
    <p:sldId id="508" r:id="rId29"/>
    <p:sldId id="356" r:id="rId30"/>
    <p:sldId id="396" r:id="rId31"/>
    <p:sldId id="259" r:id="rId32"/>
    <p:sldId id="368" r:id="rId33"/>
    <p:sldId id="509" r:id="rId34"/>
    <p:sldId id="510" r:id="rId35"/>
    <p:sldId id="367" r:id="rId36"/>
    <p:sldId id="511" r:id="rId37"/>
    <p:sldId id="399" r:id="rId38"/>
    <p:sldId id="512" r:id="rId39"/>
    <p:sldId id="400" r:id="rId40"/>
    <p:sldId id="346" r:id="rId41"/>
    <p:sldId id="379" r:id="rId42"/>
    <p:sldId id="334" r:id="rId43"/>
    <p:sldId id="513" r:id="rId44"/>
    <p:sldId id="406" r:id="rId45"/>
    <p:sldId id="543" r:id="rId46"/>
    <p:sldId id="549" r:id="rId47"/>
    <p:sldId id="350" r:id="rId48"/>
    <p:sldId id="409" r:id="rId49"/>
    <p:sldId id="515" r:id="rId50"/>
    <p:sldId id="514" r:id="rId51"/>
    <p:sldId id="516" r:id="rId52"/>
    <p:sldId id="353" r:id="rId53"/>
    <p:sldId id="412" r:id="rId54"/>
    <p:sldId id="354" r:id="rId55"/>
    <p:sldId id="332" r:id="rId56"/>
    <p:sldId id="550" r:id="rId57"/>
    <p:sldId id="416" r:id="rId58"/>
    <p:sldId id="551" r:id="rId59"/>
    <p:sldId id="552" r:id="rId60"/>
    <p:sldId id="417" r:id="rId61"/>
    <p:sldId id="517" r:id="rId62"/>
    <p:sldId id="413" r:id="rId63"/>
    <p:sldId id="425" r:id="rId64"/>
    <p:sldId id="426" r:id="rId65"/>
    <p:sldId id="436" r:id="rId66"/>
    <p:sldId id="559" r:id="rId67"/>
    <p:sldId id="427" r:id="rId68"/>
    <p:sldId id="428" r:id="rId69"/>
    <p:sldId id="562" r:id="rId70"/>
    <p:sldId id="563" r:id="rId71"/>
    <p:sldId id="500" r:id="rId72"/>
    <p:sldId id="557" r:id="rId73"/>
    <p:sldId id="418" r:id="rId74"/>
    <p:sldId id="518" r:id="rId75"/>
    <p:sldId id="419" r:id="rId76"/>
    <p:sldId id="565" r:id="rId77"/>
    <p:sldId id="544" r:id="rId78"/>
    <p:sldId id="521" r:id="rId79"/>
    <p:sldId id="437" r:id="rId80"/>
    <p:sldId id="566" r:id="rId81"/>
    <p:sldId id="567" r:id="rId82"/>
    <p:sldId id="568" r:id="rId83"/>
    <p:sldId id="569" r:id="rId84"/>
    <p:sldId id="570" r:id="rId85"/>
    <p:sldId id="571" r:id="rId86"/>
    <p:sldId id="572" r:id="rId87"/>
    <p:sldId id="573" r:id="rId88"/>
    <p:sldId id="574" r:id="rId89"/>
    <p:sldId id="575" r:id="rId90"/>
    <p:sldId id="576" r:id="rId91"/>
    <p:sldId id="577" r:id="rId92"/>
    <p:sldId id="546" r:id="rId93"/>
    <p:sldId id="473" r:id="rId94"/>
    <p:sldId id="470" r:id="rId95"/>
    <p:sldId id="475" r:id="rId96"/>
    <p:sldId id="537" r:id="rId97"/>
    <p:sldId id="476" r:id="rId98"/>
    <p:sldId id="478" r:id="rId99"/>
    <p:sldId id="477" r:id="rId100"/>
    <p:sldId id="538" r:id="rId101"/>
    <p:sldId id="479" r:id="rId102"/>
    <p:sldId id="578" r:id="rId103"/>
    <p:sldId id="579" r:id="rId104"/>
    <p:sldId id="580" r:id="rId105"/>
    <p:sldId id="554" r:id="rId106"/>
    <p:sldId id="556" r:id="rId107"/>
    <p:sldId id="483" r:id="rId108"/>
    <p:sldId id="539" r:id="rId109"/>
    <p:sldId id="485" r:id="rId110"/>
    <p:sldId id="541" r:id="rId111"/>
    <p:sldId id="581" r:id="rId112"/>
    <p:sldId id="582" r:id="rId113"/>
    <p:sldId id="583" r:id="rId114"/>
    <p:sldId id="584" r:id="rId115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3300"/>
    <a:srgbClr val="FF3399"/>
    <a:srgbClr val="FFCCFF"/>
    <a:srgbClr val="CCFFFF"/>
    <a:srgbClr val="FFCC99"/>
    <a:srgbClr val="CCCCFF"/>
    <a:srgbClr val="9966FF"/>
    <a:srgbClr val="CCE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0" autoAdjust="0"/>
    <p:restoredTop sz="98471" autoAdjust="0"/>
  </p:normalViewPr>
  <p:slideViewPr>
    <p:cSldViewPr>
      <p:cViewPr>
        <p:scale>
          <a:sx n="80" d="100"/>
          <a:sy n="80" d="100"/>
        </p:scale>
        <p:origin x="-175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F9B27F6-252B-4348-BABE-898E991E8D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222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CFE8EDC-34A9-4DEA-B9EA-ED3551F667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520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位权由进位规则决定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257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Unicode</a:t>
            </a:r>
            <a:r>
              <a:rPr lang="zh-CN" altLang="en-US" dirty="0" smtClean="0"/>
              <a:t>有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UCS-2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UTF-16</a:t>
            </a:r>
            <a:r>
              <a:rPr lang="zh-CN" altLang="en-US" dirty="0" smtClean="0"/>
              <a:t>等多种编码格式，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UTF-16</a:t>
            </a:r>
            <a:r>
              <a:rPr lang="zh-CN" altLang="en-US" dirty="0" smtClean="0"/>
              <a:t>为变长编码，</a:t>
            </a:r>
            <a:r>
              <a:rPr lang="en-US" altLang="zh-CN" dirty="0" smtClean="0"/>
              <a:t>UCS-2</a:t>
            </a:r>
            <a:r>
              <a:rPr lang="zh-CN" altLang="en-US" dirty="0" smtClean="0"/>
              <a:t>为定长编码。</a:t>
            </a:r>
            <a:endParaRPr lang="en-US" altLang="zh-CN" dirty="0" smtClean="0"/>
          </a:p>
          <a:p>
            <a:r>
              <a:rPr lang="en-US" altLang="zh-CN" dirty="0" smtClean="0"/>
              <a:t>UTF-8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1B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4B</a:t>
            </a:r>
            <a:r>
              <a:rPr lang="zh-CN" altLang="en-US" dirty="0" smtClean="0"/>
              <a:t>，欧系语言字符用</a:t>
            </a:r>
            <a:r>
              <a:rPr lang="en-US" altLang="zh-CN" dirty="0" smtClean="0"/>
              <a:t>1</a:t>
            </a:r>
            <a:r>
              <a:rPr lang="en-US" dirty="0" smtClean="0"/>
              <a:t>Bytes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</a:t>
            </a:r>
            <a:r>
              <a:rPr lang="en-US" dirty="0" smtClean="0"/>
              <a:t>Bytes</a:t>
            </a:r>
            <a:r>
              <a:rPr lang="zh-CN" altLang="en-US" dirty="0" smtClean="0"/>
              <a:t>表示，大部分亚系语言字符用</a:t>
            </a:r>
            <a:r>
              <a:rPr lang="en-US" altLang="zh-CN" dirty="0" smtClean="0"/>
              <a:t>3</a:t>
            </a:r>
            <a:r>
              <a:rPr lang="en-US" dirty="0" smtClean="0"/>
              <a:t>Bytes</a:t>
            </a:r>
            <a:r>
              <a:rPr lang="zh-CN" altLang="en-US" dirty="0" smtClean="0"/>
              <a:t>表示，一些补充字符用</a:t>
            </a:r>
            <a:r>
              <a:rPr lang="en-US" altLang="zh-CN" dirty="0" smtClean="0"/>
              <a:t>4</a:t>
            </a:r>
            <a:r>
              <a:rPr lang="en-US" dirty="0" smtClean="0"/>
              <a:t>Bytes</a:t>
            </a:r>
            <a:r>
              <a:rPr lang="zh-CN" altLang="en-US" dirty="0" smtClean="0"/>
              <a:t>表示。</a:t>
            </a:r>
            <a:endParaRPr lang="en-US" altLang="zh-CN" dirty="0" smtClean="0"/>
          </a:p>
          <a:p>
            <a:r>
              <a:rPr lang="en-US" altLang="zh-CN" dirty="0" smtClean="0"/>
              <a:t>UCS-2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2B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UTF-16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2B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4B</a:t>
            </a:r>
            <a:r>
              <a:rPr lang="zh-CN" altLang="en-US" dirty="0" smtClean="0"/>
              <a:t>，欧系语言的字符（包括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码）和大部分的亚系语言是用</a:t>
            </a:r>
            <a:r>
              <a:rPr lang="en-US" altLang="zh-CN" dirty="0" smtClean="0"/>
              <a:t>2Bytes</a:t>
            </a:r>
            <a:r>
              <a:rPr lang="zh-CN" altLang="en-US" dirty="0" smtClean="0"/>
              <a:t>表示的。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EF768-BCD1-46FA-91AA-17BB7AED8EB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教材中图不妥当</a:t>
            </a:r>
            <a:r>
              <a:rPr lang="en-US" altLang="zh-CN" dirty="0" smtClean="0"/>
              <a:t>(</a:t>
            </a:r>
            <a:r>
              <a:rPr lang="zh-CN" altLang="en-US" dirty="0" smtClean="0"/>
              <a:t>宽度线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725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60E08A-E696-4975-9F90-114D1330CFD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197E5-CD6B-4E25-92D3-F93262E84D8D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8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SEC(</a:t>
            </a:r>
            <a:r>
              <a:rPr kumimoji="1" lang="en-US" altLang="zh-CN" sz="18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Single error correction</a:t>
            </a:r>
            <a:r>
              <a:rPr kumimoji="1" lang="en-US" altLang="zh-CN" sz="18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endParaRPr lang="zh-CN" altLang="zh-CN" sz="18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48F21-25A8-44C9-A2F8-7713AD637361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校验位错的损耗小于数据位，故如此安排</a:t>
            </a:r>
            <a:r>
              <a:rPr lang="en-US" altLang="zh-CN" smtClean="0"/>
              <a:t>P1P2P3P4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8DBF7-3EB9-4DF8-B7EF-B2D775D85028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2BB05-08DE-4D2E-A70F-2506C1BA5FB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F3C22-F383-4687-9BE2-DE694A572A84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数据结构中数据类型的定义：是一个值的集合以及定义在这个值集上的一组操作。 </a:t>
            </a:r>
            <a:endParaRPr lang="zh-CN" altLang="en-US" dirty="0">
              <a:solidFill>
                <a:srgbClr val="FF3399"/>
              </a:solidFill>
            </a:endParaRPr>
          </a:p>
          <a:p>
            <a:r>
              <a:rPr lang="zh-CN" altLang="en-US" dirty="0">
                <a:solidFill>
                  <a:srgbClr val="FF3399"/>
                </a:solidFill>
              </a:rPr>
              <a:t>→不同的值集或不同的操作集属于不同的数据类型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A0035-2D0D-4B7B-A0C0-0073C48FB84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无符号数有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种方法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为数值、恒为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，前者值域增大</a:t>
            </a:r>
            <a:r>
              <a:rPr lang="en-US" altLang="zh-CN" dirty="0" smtClean="0"/>
              <a:t>1</a:t>
            </a:r>
            <a:r>
              <a:rPr lang="zh-CN" altLang="en-US" dirty="0" smtClean="0"/>
              <a:t>倍。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B2958-8808-4C5A-A21E-238716B6508C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位机器中</a:t>
            </a:r>
            <a:r>
              <a:rPr lang="en-US" altLang="zh-CN" dirty="0" err="1"/>
              <a:t>int</a:t>
            </a:r>
            <a:r>
              <a:rPr lang="zh-CN" altLang="en-US" dirty="0"/>
              <a:t>和</a:t>
            </a:r>
            <a:r>
              <a:rPr lang="en-US" altLang="zh-CN" dirty="0"/>
              <a:t>long </a:t>
            </a:r>
            <a:r>
              <a:rPr lang="en-US" altLang="zh-CN" dirty="0" err="1"/>
              <a:t>int</a:t>
            </a:r>
            <a:r>
              <a:rPr lang="zh-CN" altLang="en-US" dirty="0"/>
              <a:t>数据长度相同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642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DB513-E615-41B2-847F-1451662208B9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DF8B98-FB28-4A7D-A5E6-556048424D1F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—X+Y=00100111</a:t>
            </a:r>
            <a:r>
              <a:rPr lang="zh-CN" altLang="en-US"/>
              <a:t>，</a:t>
            </a:r>
            <a:r>
              <a:rPr lang="en-US" altLang="zh-CN"/>
              <a:t>X-Y=11110111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0DF1D-44FC-4B5F-B12F-F7B19867F30D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＋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6FC2B-17C4-47AB-AD0F-9779176E3C3F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A9C76-2F73-48B8-9480-7A0D9E088AF2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6F32C-6782-42FC-9308-83A6BB7761D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1—=(</a:t>
            </a:r>
            <a:r>
              <a:rPr lang="en-US" altLang="zh-CN" dirty="0"/>
              <a:t>10011.1011)</a:t>
            </a:r>
            <a:r>
              <a:rPr lang="en-US" altLang="zh-CN" baseline="-18000" dirty="0"/>
              <a:t>2</a:t>
            </a:r>
            <a:r>
              <a:rPr lang="en-US" altLang="zh-CN" dirty="0"/>
              <a:t>=(23.54)</a:t>
            </a:r>
            <a:r>
              <a:rPr lang="en-US" altLang="zh-CN" baseline="-20000" dirty="0"/>
              <a:t>8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6735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66218D-CF26-420E-88A9-6DFABCD03378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22890-F605-42A2-9D27-A2D60802600B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练习</a:t>
            </a:r>
            <a:r>
              <a:rPr lang="en-US" altLang="zh-CN" dirty="0" smtClean="0"/>
              <a:t>2—</a:t>
            </a:r>
            <a:r>
              <a:rPr lang="en-US" altLang="zh-CN" dirty="0" smtClean="0">
                <a:solidFill>
                  <a:schemeClr val="tx1"/>
                </a:solidFill>
              </a:rPr>
              <a:t>(21.75)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r>
              <a:rPr lang="en-US" altLang="zh-CN" dirty="0" smtClean="0"/>
              <a:t>=(10101.11)</a:t>
            </a:r>
            <a:r>
              <a:rPr lang="en-US" altLang="zh-CN" baseline="-18000" dirty="0" smtClean="0"/>
              <a:t>2</a:t>
            </a:r>
            <a:r>
              <a:rPr lang="en-US" altLang="zh-CN" dirty="0" smtClean="0"/>
              <a:t>=(25.6)</a:t>
            </a:r>
            <a:r>
              <a:rPr lang="en-US" altLang="zh-CN" baseline="-20000" dirty="0" smtClean="0"/>
              <a:t>8</a:t>
            </a:r>
            <a:r>
              <a:rPr lang="en-US" altLang="zh-CN" dirty="0" smtClean="0"/>
              <a:t>=(15.C)</a:t>
            </a:r>
            <a:r>
              <a:rPr lang="en-US" altLang="zh-CN" baseline="-20000" dirty="0" smtClean="0"/>
              <a:t>16</a:t>
            </a:r>
            <a:r>
              <a:rPr lang="en-US" altLang="zh-CN" baseline="0" dirty="0" smtClean="0"/>
              <a:t>,</a:t>
            </a:r>
            <a:r>
              <a:rPr lang="en-US" altLang="zh-CN" dirty="0" smtClean="0">
                <a:solidFill>
                  <a:schemeClr val="tx1"/>
                </a:solidFill>
              </a:rPr>
              <a:t> (2D.E)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(101101.111)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(55.7)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(45.875)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94546-C328-4B28-8ED5-6E26C79F56F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负数用正补数表示，加法运算时操作数的符号相同，只进行加法，结果符号按规则确定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-2</a:t>
            </a:r>
            <a:r>
              <a:rPr lang="en-US" altLang="zh-CN" baseline="30000" dirty="0" smtClean="0"/>
              <a:t>n-1</a:t>
            </a:r>
            <a:r>
              <a:rPr lang="zh-CN" altLang="en-US" baseline="0" dirty="0" smtClean="0"/>
              <a:t>补码由于数值位多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位，只能用定义公式计算：</a:t>
            </a:r>
            <a:r>
              <a:rPr lang="en-US" altLang="zh-CN" baseline="0" dirty="0" smtClean="0"/>
              <a:t>2</a:t>
            </a:r>
            <a:r>
              <a:rPr lang="en-US" altLang="zh-CN" baseline="30000" dirty="0" smtClean="0"/>
              <a:t>n</a:t>
            </a:r>
            <a:r>
              <a:rPr lang="en-US" altLang="zh-CN" dirty="0" smtClean="0"/>
              <a:t>-2</a:t>
            </a:r>
            <a:r>
              <a:rPr lang="en-US" altLang="zh-CN" baseline="30000" dirty="0" smtClean="0"/>
              <a:t>n-1</a:t>
            </a:r>
            <a:r>
              <a:rPr lang="en-US" altLang="zh-CN" baseline="0" dirty="0" smtClean="0"/>
              <a:t>=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n-1</a:t>
            </a: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AF18F-04AB-450F-904F-078C1A5CD72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8421</a:t>
            </a:r>
            <a:r>
              <a:rPr lang="zh-CN" altLang="en-US" dirty="0"/>
              <a:t>码</a:t>
            </a:r>
            <a:r>
              <a:rPr lang="en-US" altLang="zh-CN" dirty="0"/>
              <a:t>—</a:t>
            </a:r>
            <a:r>
              <a:rPr lang="zh-CN" altLang="en-US" dirty="0"/>
              <a:t>便于运算；格雷码</a:t>
            </a:r>
            <a:r>
              <a:rPr lang="en-US" altLang="zh-CN" dirty="0"/>
              <a:t>—</a:t>
            </a:r>
            <a:r>
              <a:rPr lang="zh-CN" altLang="en-US" dirty="0"/>
              <a:t>用于计数器时，每次只有一位变化；其他码</a:t>
            </a:r>
            <a:r>
              <a:rPr lang="en-US" altLang="zh-CN" dirty="0"/>
              <a:t>--</a:t>
            </a:r>
            <a:r>
              <a:rPr lang="zh-CN" altLang="en-US" dirty="0"/>
              <a:t>加减法时，最高位能正确产生进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</a:p>
          <a:p>
            <a:r>
              <a:rPr lang="en-US" altLang="zh-CN" dirty="0"/>
              <a:t>2421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5211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84-2-1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的权为－</a:t>
            </a:r>
            <a:r>
              <a:rPr lang="en-US" altLang="zh-CN" dirty="0"/>
              <a:t>2(</a:t>
            </a:r>
            <a:r>
              <a:rPr lang="zh-CN" altLang="en-US" dirty="0"/>
              <a:t>负</a:t>
            </a:r>
            <a:r>
              <a:rPr lang="en-US" altLang="zh-CN" dirty="0"/>
              <a:t>2)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的权为－</a:t>
            </a:r>
            <a:r>
              <a:rPr lang="en-US" altLang="zh-CN" dirty="0"/>
              <a:t>1(</a:t>
            </a:r>
            <a:r>
              <a:rPr lang="zh-CN" altLang="en-US" dirty="0"/>
              <a:t>负</a:t>
            </a:r>
            <a:r>
              <a:rPr lang="en-US" altLang="zh-CN" dirty="0"/>
              <a:t>1)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4311</a:t>
            </a:r>
            <a:r>
              <a:rPr lang="zh-CN" altLang="en-US" dirty="0"/>
              <a:t>码</a:t>
            </a:r>
            <a:r>
              <a:rPr lang="en-US" altLang="zh-CN" dirty="0"/>
              <a:t>-- bit3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后</a:t>
            </a:r>
            <a:r>
              <a:rPr lang="en-US" altLang="zh-CN" dirty="0"/>
              <a:t>4</a:t>
            </a:r>
            <a:r>
              <a:rPr lang="zh-CN" altLang="en-US" dirty="0"/>
              <a:t>种编码的特征：</a:t>
            </a:r>
            <a:r>
              <a:rPr lang="en-US" altLang="zh-CN" dirty="0"/>
              <a:t>0-9</a:t>
            </a:r>
            <a:r>
              <a:rPr lang="zh-CN" altLang="en-US" dirty="0"/>
              <a:t>、</a:t>
            </a:r>
            <a:r>
              <a:rPr lang="en-US" altLang="zh-CN" dirty="0"/>
              <a:t>1-8</a:t>
            </a:r>
            <a:r>
              <a:rPr lang="zh-CN" altLang="en-US" dirty="0"/>
              <a:t>、</a:t>
            </a:r>
            <a:r>
              <a:rPr lang="en-US" altLang="zh-CN" dirty="0"/>
              <a:t>2-7</a:t>
            </a:r>
            <a:r>
              <a:rPr lang="zh-CN" altLang="en-US" dirty="0"/>
              <a:t>、</a:t>
            </a:r>
            <a:r>
              <a:rPr lang="en-US" altLang="zh-CN" dirty="0"/>
              <a:t>3-6</a:t>
            </a:r>
            <a:r>
              <a:rPr lang="zh-CN" altLang="en-US" dirty="0"/>
              <a:t>、</a:t>
            </a:r>
            <a:r>
              <a:rPr lang="en-US" altLang="zh-CN" dirty="0"/>
              <a:t>4-5</a:t>
            </a:r>
            <a:r>
              <a:rPr lang="zh-CN" altLang="en-US" dirty="0"/>
              <a:t>按位或的结果刚好为</a:t>
            </a:r>
            <a:r>
              <a:rPr lang="en-US" altLang="zh-CN" dirty="0"/>
              <a:t>1111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D9526-6BBD-4A50-A669-516FE580F7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0C549-99FE-4843-AD6F-6249B5E470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4D215-3808-4588-927C-A27939A24F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0FAEB-EB5E-4D31-9EB0-9E44A91E62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B9B86-2936-4B08-BD86-E74C881D64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63C00-78FB-4CDD-A48C-06E9CF06F1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FD5D0-E101-4D84-8971-D7C8C16F48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2A0D0-3E82-4FF3-9CEB-6E3B37107FC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CA591-8AB8-422E-B769-DC3EBB4193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A7E77-9B5E-4915-B2B7-6B73A385B0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1E5E7-4E2F-449F-B4DE-60BB993E18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2A93905D-6CB0-41A5-B23C-35C9B333FA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" Target="slide97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" Target="slide111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0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8.xml"/><Relationship Id="rId4" Type="http://schemas.openxmlformats.org/officeDocument/2006/relationships/slide" Target="sl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5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7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0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6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6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84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85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slide" Target="slide85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86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9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" Target="slide8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" Target="slide99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" Target="slide100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" Target="slide9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26" descr="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90550"/>
            <a:ext cx="4462463" cy="6096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99"/>
                </a:solidFill>
                <a:ea typeface="华文行楷" pitchFamily="2" charset="-122"/>
              </a:rPr>
              <a:t>东南</a:t>
            </a:r>
            <a:r>
              <a:rPr lang="zh-CN" altLang="en-US" sz="3600">
                <a:solidFill>
                  <a:srgbClr val="000099"/>
                </a:solidFill>
                <a:ea typeface="华文行楷" pitchFamily="2" charset="-122"/>
              </a:rPr>
              <a:t>大学软件学院</a:t>
            </a:r>
            <a:endParaRPr lang="zh-CN" altLang="en-US" sz="3600" dirty="0" smtClean="0">
              <a:solidFill>
                <a:srgbClr val="000099"/>
              </a:solidFill>
              <a:ea typeface="华文行楷" pitchFamily="2" charset="-122"/>
            </a:endParaRPr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3856038" y="314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zh-CN" b="1">
              <a:solidFill>
                <a:srgbClr val="0000FF"/>
              </a:solidFill>
            </a:endParaRPr>
          </a:p>
        </p:txBody>
      </p:sp>
      <p:sp>
        <p:nvSpPr>
          <p:cNvPr id="3077" name="Rectangle 1030"/>
          <p:cNvSpPr>
            <a:spLocks noChangeArrowheads="1"/>
          </p:cNvSpPr>
          <p:nvPr/>
        </p:nvSpPr>
        <p:spPr bwMode="auto">
          <a:xfrm>
            <a:off x="2876550" y="4891088"/>
            <a:ext cx="4124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99"/>
                </a:solidFill>
              </a:rPr>
              <a:t>主讲教师： 徐造林</a:t>
            </a:r>
          </a:p>
        </p:txBody>
      </p:sp>
      <p:sp>
        <p:nvSpPr>
          <p:cNvPr id="3078" name="Rectangle 1031"/>
          <p:cNvSpPr>
            <a:spLocks noChangeArrowheads="1"/>
          </p:cNvSpPr>
          <p:nvPr/>
        </p:nvSpPr>
        <p:spPr bwMode="auto">
          <a:xfrm>
            <a:off x="1219200" y="23463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>
                <a:solidFill>
                  <a:schemeClr val="tx2"/>
                </a:solidFill>
                <a:latin typeface="Arial Narrow" pitchFamily="34" charset="0"/>
              </a:rPr>
              <a:t>计算机系统组成</a:t>
            </a:r>
          </a:p>
        </p:txBody>
      </p:sp>
    </p:spTree>
    <p:extLst>
      <p:ext uri="{BB962C8B-B14F-4D97-AF65-F5344CB8AC3E}">
        <p14:creationId xmlns:p14="http://schemas.microsoft.com/office/powerpoint/2010/main" val="13892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4957-6FDA-4729-A919-80B8C066808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79388" y="285728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小数原码定义：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=±0.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-(n-1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0</a:t>
            </a:r>
            <a:r>
              <a:rPr lang="en-US" altLang="zh-CN" sz="1000" baseline="-18000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-1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</a:t>
            </a:r>
            <a:r>
              <a:rPr lang="en-US" altLang="zh-CN" baseline="-18000" dirty="0">
                <a:solidFill>
                  <a:schemeClr val="tx1"/>
                </a:solidFill>
              </a:rPr>
              <a:t>(n-1)</a:t>
            </a:r>
          </a:p>
        </p:txBody>
      </p:sp>
      <p:grpSp>
        <p:nvGrpSpPr>
          <p:cNvPr id="67622" name="Group 38"/>
          <p:cNvGrpSpPr>
            <a:grpSpLocks/>
          </p:cNvGrpSpPr>
          <p:nvPr/>
        </p:nvGrpSpPr>
        <p:grpSpPr bwMode="auto">
          <a:xfrm>
            <a:off x="1835150" y="1293791"/>
            <a:ext cx="5113338" cy="862012"/>
            <a:chOff x="1292" y="755"/>
            <a:chExt cx="3221" cy="543"/>
          </a:xfrm>
        </p:grpSpPr>
        <p:sp>
          <p:nvSpPr>
            <p:cNvPr id="67595" name="Text Box 11"/>
            <p:cNvSpPr txBox="1">
              <a:spLocks noChangeArrowheads="1"/>
            </p:cNvSpPr>
            <p:nvPr/>
          </p:nvSpPr>
          <p:spPr bwMode="auto">
            <a:xfrm>
              <a:off x="1292" y="913"/>
              <a:ext cx="680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>
                  <a:solidFill>
                    <a:schemeClr val="tx1"/>
                  </a:solidFill>
                </a:rPr>
                <a:t>[</a:t>
              </a: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>
                  <a:solidFill>
                    <a:schemeClr val="tx1"/>
                  </a:solidFill>
                </a:rPr>
                <a:t>]</a:t>
              </a:r>
              <a:r>
                <a:rPr lang="zh-CN" altLang="en-US" baseline="-18000">
                  <a:solidFill>
                    <a:schemeClr val="tx1"/>
                  </a:solidFill>
                </a:rPr>
                <a:t>原</a:t>
              </a:r>
              <a:r>
                <a:rPr lang="zh-CN" altLang="en-US" baseline="-20000">
                  <a:solidFill>
                    <a:schemeClr val="tx1"/>
                  </a:solidFill>
                </a:rPr>
                <a:t> </a:t>
              </a:r>
              <a:r>
                <a:rPr lang="en-US" altLang="zh-CN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67596" name="Text Box 12"/>
            <p:cNvSpPr txBox="1">
              <a:spLocks noChangeArrowheads="1"/>
            </p:cNvSpPr>
            <p:nvPr/>
          </p:nvSpPr>
          <p:spPr bwMode="auto">
            <a:xfrm>
              <a:off x="2141" y="755"/>
              <a:ext cx="2372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>
                  <a:solidFill>
                    <a:schemeClr val="tx1"/>
                  </a:solidFill>
                </a:rPr>
                <a:t>             </a:t>
              </a:r>
              <a:r>
                <a:rPr lang="en-US" altLang="zh-CN">
                  <a:solidFill>
                    <a:schemeClr val="tx1"/>
                  </a:solidFill>
                </a:rPr>
                <a:t>0≤</a:t>
              </a: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>
                  <a:solidFill>
                    <a:schemeClr val="tx1"/>
                  </a:solidFill>
                </a:rPr>
                <a:t>＜</a:t>
              </a:r>
              <a:r>
                <a:rPr lang="en-US" altLang="zh-CN">
                  <a:solidFill>
                    <a:schemeClr val="tx1"/>
                  </a:solidFill>
                </a:rPr>
                <a:t>1</a:t>
              </a:r>
              <a:endParaRPr lang="en-US" altLang="zh-CN" baseline="3000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3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1-</a:t>
              </a: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>
                  <a:solidFill>
                    <a:schemeClr val="tx1"/>
                  </a:solidFill>
                </a:rPr>
                <a:t>=1+|</a:t>
              </a: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>
                  <a:solidFill>
                    <a:schemeClr val="tx1"/>
                  </a:solidFill>
                </a:rPr>
                <a:t>|     -1</a:t>
              </a:r>
              <a:r>
                <a:rPr lang="zh-CN" altLang="en-US">
                  <a:solidFill>
                    <a:schemeClr val="tx1"/>
                  </a:solidFill>
                </a:rPr>
                <a:t>＜</a:t>
              </a:r>
              <a:r>
                <a:rPr lang="en-US" altLang="zh-CN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>
                  <a:solidFill>
                    <a:schemeClr val="tx1"/>
                  </a:solidFill>
                </a:rPr>
                <a:t>≤0</a:t>
              </a:r>
            </a:p>
          </p:txBody>
        </p:sp>
        <p:sp>
          <p:nvSpPr>
            <p:cNvPr id="67597" name="AutoShape 13"/>
            <p:cNvSpPr>
              <a:spLocks/>
            </p:cNvSpPr>
            <p:nvPr/>
          </p:nvSpPr>
          <p:spPr bwMode="auto">
            <a:xfrm>
              <a:off x="2018" y="823"/>
              <a:ext cx="46" cy="408"/>
            </a:xfrm>
            <a:prstGeom prst="leftBrace">
              <a:avLst>
                <a:gd name="adj1" fmla="val 7391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79388" y="22082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3—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+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.1001]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.1001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-0</a:t>
            </a:r>
            <a:r>
              <a:rPr lang="en-US" altLang="zh-CN" dirty="0">
                <a:solidFill>
                  <a:schemeClr val="tx1"/>
                </a:solidFill>
              </a:rPr>
              <a:t>.1001]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.1001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.01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-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.01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179388" y="322651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原码的特性：</a:t>
            </a:r>
          </a:p>
        </p:txBody>
      </p:sp>
      <p:sp>
        <p:nvSpPr>
          <p:cNvPr id="67624" name="Text Box 40"/>
          <p:cNvSpPr txBox="1">
            <a:spLocks noChangeArrowheads="1"/>
          </p:cNvSpPr>
          <p:nvPr/>
        </p:nvSpPr>
        <p:spPr bwMode="auto">
          <a:xfrm>
            <a:off x="179388" y="3731617"/>
            <a:ext cx="878522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①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与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关系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表示值的范围</a:t>
            </a:r>
            <a:r>
              <a:rPr lang="zh-CN" altLang="en-US" dirty="0" smtClean="0">
                <a:solidFill>
                  <a:schemeClr val="tx1"/>
                </a:solidFill>
              </a:rPr>
              <a:t>相同，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              [+</a:t>
            </a:r>
            <a:r>
              <a:rPr lang="en-US" altLang="zh-CN" dirty="0">
                <a:solidFill>
                  <a:schemeClr val="tx1"/>
                </a:solidFill>
              </a:rPr>
              <a:t>0]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≠</a:t>
            </a:r>
            <a:r>
              <a:rPr lang="en-US" altLang="zh-CN" dirty="0">
                <a:solidFill>
                  <a:schemeClr val="tx1"/>
                </a:solidFill>
              </a:rPr>
              <a:t>[-0]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en-US" altLang="zh-CN" sz="1800" baseline="30000" dirty="0" smtClean="0">
                <a:solidFill>
                  <a:schemeClr val="tx1"/>
                </a:solidFill>
              </a:rPr>
              <a:t>n</a:t>
            </a:r>
            <a:r>
              <a:rPr lang="zh-CN" altLang="en-US" sz="1800" dirty="0">
                <a:solidFill>
                  <a:schemeClr val="tx1"/>
                </a:solidFill>
              </a:rPr>
              <a:t>个码</a:t>
            </a:r>
            <a:r>
              <a:rPr lang="zh-CN" altLang="en-US" sz="1800" dirty="0" smtClean="0">
                <a:solidFill>
                  <a:schemeClr val="tx1"/>
                </a:solidFill>
              </a:rPr>
              <a:t>表示</a:t>
            </a: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en-US" altLang="zh-CN" sz="1800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</a:rPr>
              <a:t>-1</a:t>
            </a:r>
            <a:r>
              <a:rPr lang="zh-CN" altLang="en-US" sz="1800" dirty="0" smtClean="0">
                <a:solidFill>
                  <a:schemeClr val="tx1"/>
                </a:solidFill>
              </a:rPr>
              <a:t>个数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7625" name="Text Box 41"/>
          <p:cNvSpPr txBox="1">
            <a:spLocks noChangeArrowheads="1"/>
          </p:cNvSpPr>
          <p:nvPr/>
        </p:nvSpPr>
        <p:spPr bwMode="auto">
          <a:xfrm>
            <a:off x="179388" y="4653136"/>
            <a:ext cx="8785225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②</a:t>
            </a:r>
            <a:r>
              <a:rPr lang="zh-CN" altLang="en-US" dirty="0">
                <a:solidFill>
                  <a:schemeClr val="accent2"/>
                </a:solidFill>
              </a:rPr>
              <a:t>运算方法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符号与数值</a:t>
            </a:r>
            <a:r>
              <a:rPr lang="zh-CN" altLang="en-US" u="sng" dirty="0">
                <a:solidFill>
                  <a:schemeClr val="tx1"/>
                </a:solidFill>
              </a:rPr>
              <a:t>分开</a:t>
            </a:r>
            <a:r>
              <a:rPr lang="zh-CN" altLang="en-US" u="sng" dirty="0" smtClean="0">
                <a:solidFill>
                  <a:schemeClr val="tx1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、减法</a:t>
            </a:r>
            <a:r>
              <a:rPr lang="zh-CN" altLang="en-US" u="sng" dirty="0" smtClean="0">
                <a:solidFill>
                  <a:schemeClr val="tx1"/>
                </a:solidFill>
              </a:rPr>
              <a:t>先比较大小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sz="2000" dirty="0">
                <a:solidFill>
                  <a:schemeClr val="accent2"/>
                </a:solidFill>
              </a:rPr>
              <a:t>                          </a:t>
            </a:r>
            <a:r>
              <a:rPr lang="en-US" altLang="zh-CN" sz="2000" dirty="0" smtClean="0">
                <a:solidFill>
                  <a:schemeClr val="accent2"/>
                </a:solidFill>
              </a:rPr>
              <a:t>      </a:t>
            </a:r>
            <a:r>
              <a:rPr lang="en-US" altLang="zh-CN" sz="2000" b="0" dirty="0" smtClean="0">
                <a:solidFill>
                  <a:srgbClr val="990099"/>
                </a:solidFill>
              </a:rPr>
              <a:t>└</a:t>
            </a:r>
            <a:r>
              <a:rPr lang="en-US" altLang="zh-CN" sz="2000" dirty="0" smtClean="0">
                <a:solidFill>
                  <a:srgbClr val="990099"/>
                </a:solidFill>
              </a:rPr>
              <a:t>→</a:t>
            </a:r>
            <a:r>
              <a:rPr lang="zh-CN" altLang="en-US" sz="2000" dirty="0" smtClean="0">
                <a:solidFill>
                  <a:srgbClr val="990099"/>
                </a:solidFill>
              </a:rPr>
              <a:t>不利于硬件实现←</a:t>
            </a:r>
            <a:r>
              <a:rPr lang="zh-CN" altLang="en-US" sz="2000" b="0" dirty="0" smtClean="0">
                <a:solidFill>
                  <a:srgbClr val="990099"/>
                </a:solidFill>
              </a:rPr>
              <a:t>┘</a:t>
            </a:r>
            <a:endParaRPr lang="zh-CN" altLang="en-US" sz="2000" b="0" dirty="0">
              <a:solidFill>
                <a:srgbClr val="990099"/>
              </a:solidFill>
            </a:endParaRPr>
          </a:p>
        </p:txBody>
      </p:sp>
      <p:sp>
        <p:nvSpPr>
          <p:cNvPr id="67626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29"/>
          <p:cNvSpPr>
            <a:spLocks/>
          </p:cNvSpPr>
          <p:nvPr/>
        </p:nvSpPr>
        <p:spPr bwMode="auto">
          <a:xfrm>
            <a:off x="6559649" y="429174"/>
            <a:ext cx="1928826" cy="335530"/>
          </a:xfrm>
          <a:prstGeom prst="borderCallout2">
            <a:avLst>
              <a:gd name="adj1" fmla="val 54480"/>
              <a:gd name="adj2" fmla="val 239"/>
              <a:gd name="adj3" fmla="val 53633"/>
              <a:gd name="adj4" fmla="val -11680"/>
              <a:gd name="adj5" fmla="val 189590"/>
              <a:gd name="adj6" fmla="val -4054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机器</a:t>
            </a:r>
            <a:r>
              <a:rPr lang="zh-CN" altLang="en-US" sz="2000" dirty="0" smtClean="0">
                <a:solidFill>
                  <a:schemeClr val="tx1"/>
                </a:solidFill>
              </a:rPr>
              <a:t>数中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  <a:r>
              <a:rPr lang="zh-CN" altLang="en-US" sz="2000" dirty="0" smtClean="0">
                <a:solidFill>
                  <a:schemeClr val="tx1"/>
                </a:solidFill>
              </a:rPr>
              <a:t>隐含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339752" y="407514"/>
            <a:ext cx="3240360" cy="573214"/>
            <a:chOff x="4488592" y="1482139"/>
            <a:chExt cx="3240360" cy="573214"/>
          </a:xfrm>
        </p:grpSpPr>
        <p:sp>
          <p:nvSpPr>
            <p:cNvPr id="16" name="Text Box 305"/>
            <p:cNvSpPr txBox="1">
              <a:spLocks noChangeArrowheads="1"/>
            </p:cNvSpPr>
            <p:nvPr/>
          </p:nvSpPr>
          <p:spPr bwMode="auto">
            <a:xfrm>
              <a:off x="5784736" y="1482139"/>
              <a:ext cx="1565936" cy="35719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编码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时省略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16" idx="3"/>
            </p:cNvCxnSpPr>
            <p:nvPr/>
          </p:nvCxnSpPr>
          <p:spPr bwMode="auto">
            <a:xfrm>
              <a:off x="7350672" y="1660734"/>
              <a:ext cx="378280" cy="394619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直接箭头连接符 17"/>
            <p:cNvCxnSpPr>
              <a:stCxn id="16" idx="1"/>
            </p:cNvCxnSpPr>
            <p:nvPr/>
          </p:nvCxnSpPr>
          <p:spPr bwMode="auto">
            <a:xfrm flipH="1">
              <a:off x="4488592" y="1660734"/>
              <a:ext cx="1296144" cy="394619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9" grpId="0"/>
      <p:bldP spid="67620" grpId="0"/>
      <p:bldP spid="67624" grpId="0"/>
      <p:bldP spid="6762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680B-FE3D-429B-8905-1CA0379B1CA3}" type="slidenum">
              <a:rPr lang="en-US" altLang="zh-CN"/>
              <a:pPr/>
              <a:t>100</a:t>
            </a:fld>
            <a:endParaRPr lang="en-US" altLang="zh-CN" dirty="0"/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179388" y="36749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⑷尾数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舍入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符号＝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、附加位＝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，应选择舍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990099"/>
                </a:solidFill>
                <a:latin typeface="+mn-ea"/>
                <a:ea typeface="+mn-ea"/>
              </a:rPr>
              <a:t>         </a:t>
            </a:r>
            <a:r>
              <a:rPr lang="zh-CN" altLang="en-US" dirty="0" smtClean="0">
                <a:solidFill>
                  <a:srgbClr val="990099"/>
                </a:solidFill>
                <a:latin typeface="+mn-ea"/>
                <a:ea typeface="+mn-ea"/>
              </a:rPr>
              <a:t>      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[M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11.00010101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00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011</a:t>
            </a:r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179388" y="1375608"/>
            <a:ext cx="89291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⑸溢出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判断：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符号＝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00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，不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溢出，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en-US" altLang="zh-CN" spc="-50" dirty="0" smtClean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M</a:t>
            </a:r>
            <a:r>
              <a:rPr lang="en-US" altLang="zh-CN" spc="-50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spc="-50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1.00010101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spc="-50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spc="-50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 smtClean="0">
                <a:solidFill>
                  <a:schemeClr val="tx1"/>
                </a:solidFill>
                <a:latin typeface="+mn-ea"/>
                <a:ea typeface="+mn-ea"/>
              </a:rPr>
              <a:t>0011</a:t>
            </a:r>
            <a:r>
              <a:rPr lang="zh-CN" altLang="en-US" spc="-50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pc="-50" dirty="0" smtClean="0">
                <a:solidFill>
                  <a:schemeClr val="tx1"/>
                </a:solidFill>
                <a:latin typeface="+mn-ea"/>
                <a:ea typeface="+mn-ea"/>
              </a:rPr>
              <a:t>[F]</a:t>
            </a:r>
            <a:r>
              <a:rPr lang="zh-CN" altLang="en-US" spc="-50" baseline="-16000" dirty="0" smtClean="0">
                <a:solidFill>
                  <a:schemeClr val="tx1"/>
                </a:solidFill>
                <a:latin typeface="+mn-ea"/>
                <a:ea typeface="+mn-ea"/>
              </a:rPr>
              <a:t>浮</a:t>
            </a:r>
            <a:r>
              <a:rPr lang="zh-CN" altLang="en-US" spc="-50" dirty="0" smtClean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 smtClean="0">
                <a:solidFill>
                  <a:schemeClr val="tx1"/>
                </a:solidFill>
                <a:latin typeface="+mn-ea"/>
                <a:ea typeface="+mn-ea"/>
              </a:rPr>
              <a:t>0011;100010101</a:t>
            </a:r>
            <a:endParaRPr lang="en-US" altLang="zh-CN" spc="-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17801" name="Text Box 9"/>
          <p:cNvSpPr txBox="1">
            <a:spLocks noChangeArrowheads="1"/>
          </p:cNvSpPr>
          <p:nvPr/>
        </p:nvSpPr>
        <p:spPr bwMode="auto">
          <a:xfrm>
            <a:off x="179388" y="24557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浮点数的尾数用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位补码、阶用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位移码表示，附加位为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位，采用单</a:t>
            </a:r>
            <a:r>
              <a:rPr lang="zh-CN" altLang="en-US" dirty="0">
                <a:solidFill>
                  <a:schemeClr val="tx1"/>
                </a:solidFill>
              </a:rPr>
              <a:t>符号位</a:t>
            </a:r>
            <a:r>
              <a:rPr lang="zh-CN" altLang="en-US" dirty="0" smtClean="0">
                <a:solidFill>
                  <a:schemeClr val="tx1"/>
                </a:solidFill>
              </a:rPr>
              <a:t>运算，尾数采用舍入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0.111101001×2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+0.110010101×2</a:t>
            </a:r>
            <a:r>
              <a:rPr lang="en-US" altLang="zh-CN" baseline="30000" dirty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的浮点数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7802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7807" name="Group 15"/>
          <p:cNvGrpSpPr>
            <a:grpSpLocks/>
          </p:cNvGrpSpPr>
          <p:nvPr/>
        </p:nvGrpSpPr>
        <p:grpSpPr bwMode="auto">
          <a:xfrm>
            <a:off x="3995936" y="6454775"/>
            <a:ext cx="360363" cy="287338"/>
            <a:chOff x="975" y="4065"/>
            <a:chExt cx="227" cy="181"/>
          </a:xfrm>
        </p:grpSpPr>
        <p:sp>
          <p:nvSpPr>
            <p:cNvPr id="417808" name="AutoShape 16"/>
            <p:cNvSpPr>
              <a:spLocks noChangeArrowheads="1"/>
            </p:cNvSpPr>
            <p:nvPr/>
          </p:nvSpPr>
          <p:spPr bwMode="auto">
            <a:xfrm rot="16200000">
              <a:off x="998" y="4042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809" name="Text Box 17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998" y="4094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96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8" grpId="0"/>
      <p:bldP spid="41780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F046-C5DA-4321-8B0D-6634E89CDC53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、浮点加减运算流程</a:t>
            </a:r>
            <a:endParaRPr lang="zh-CN" altLang="en-US" dirty="0">
              <a:solidFill>
                <a:srgbClr val="FF3399"/>
              </a:solidFill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251595" y="836712"/>
            <a:ext cx="8640885" cy="5400734"/>
            <a:chOff x="179512" y="836712"/>
            <a:chExt cx="8640885" cy="5400734"/>
          </a:xfrm>
        </p:grpSpPr>
        <p:sp>
          <p:nvSpPr>
            <p:cNvPr id="325704" name="Text Box 72"/>
            <p:cNvSpPr txBox="1">
              <a:spLocks noChangeArrowheads="1"/>
            </p:cNvSpPr>
            <p:nvPr/>
          </p:nvSpPr>
          <p:spPr bwMode="auto">
            <a:xfrm>
              <a:off x="3203773" y="1146110"/>
              <a:ext cx="2366415" cy="33328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求阶差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endParaRPr lang="en-US" altLang="zh-CN" sz="20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325732" name="Text Box 100"/>
            <p:cNvSpPr txBox="1">
              <a:spLocks noChangeArrowheads="1"/>
            </p:cNvSpPr>
            <p:nvPr/>
          </p:nvSpPr>
          <p:spPr bwMode="auto">
            <a:xfrm>
              <a:off x="467544" y="1969985"/>
              <a:ext cx="3610199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×2</a:t>
              </a:r>
              <a:r>
                <a:rPr lang="en-US" altLang="zh-CN" sz="2000" baseline="30000" dirty="0" smtClean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endParaRPr lang="zh-CN" altLang="en-US" sz="2000" baseline="30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>
              <a:off x="3851920" y="867330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4930899" y="867330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直接箭头连接符 19"/>
            <p:cNvCxnSpPr>
              <a:stCxn id="325704" idx="2"/>
              <a:endCxn id="21" idx="0"/>
            </p:cNvCxnSpPr>
            <p:nvPr/>
          </p:nvCxnSpPr>
          <p:spPr bwMode="auto">
            <a:xfrm>
              <a:off x="4386981" y="1479398"/>
              <a:ext cx="475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AutoShape 55"/>
            <p:cNvSpPr>
              <a:spLocks noChangeArrowheads="1"/>
            </p:cNvSpPr>
            <p:nvPr/>
          </p:nvSpPr>
          <p:spPr bwMode="auto">
            <a:xfrm>
              <a:off x="3347441" y="1623414"/>
              <a:ext cx="2088580" cy="324036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dirty="0" smtClean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＜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？</a:t>
              </a:r>
              <a:endParaRPr lang="zh-CN" altLang="en-US" sz="2000" dirty="0"/>
            </a:p>
          </p:txBody>
        </p:sp>
        <p:sp>
          <p:nvSpPr>
            <p:cNvPr id="22" name="Text Box 100"/>
            <p:cNvSpPr txBox="1">
              <a:spLocks noChangeArrowheads="1"/>
            </p:cNvSpPr>
            <p:nvPr/>
          </p:nvSpPr>
          <p:spPr bwMode="auto">
            <a:xfrm>
              <a:off x="4715941" y="1974202"/>
              <a:ext cx="3672333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×2</a:t>
              </a:r>
              <a:r>
                <a:rPr lang="en-US" altLang="zh-CN" sz="2000" baseline="30000" dirty="0" smtClean="0">
                  <a:solidFill>
                    <a:schemeClr val="tx1"/>
                  </a:solidFill>
                </a:rPr>
                <a:t>-ΔE</a:t>
              </a:r>
              <a:endParaRPr lang="zh-CN" altLang="en-US" sz="2000" baseline="30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23" name="直接箭头连接符 22"/>
            <p:cNvCxnSpPr>
              <a:stCxn id="21" idx="1"/>
              <a:endCxn id="325732" idx="0"/>
            </p:cNvCxnSpPr>
            <p:nvPr/>
          </p:nvCxnSpPr>
          <p:spPr bwMode="auto">
            <a:xfrm rot="10800000" flipV="1">
              <a:off x="2272645" y="1785431"/>
              <a:ext cx="1074797" cy="18455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>
              <a:stCxn id="21" idx="3"/>
              <a:endCxn id="22" idx="0"/>
            </p:cNvCxnSpPr>
            <p:nvPr/>
          </p:nvCxnSpPr>
          <p:spPr bwMode="auto">
            <a:xfrm>
              <a:off x="5436021" y="1785432"/>
              <a:ext cx="1116087" cy="18877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Line 121"/>
            <p:cNvSpPr>
              <a:spLocks noChangeShapeType="1"/>
            </p:cNvSpPr>
            <p:nvPr/>
          </p:nvSpPr>
          <p:spPr bwMode="auto">
            <a:xfrm flipV="1">
              <a:off x="2267744" y="2483366"/>
              <a:ext cx="4284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33" name="直接箭头连接符 32"/>
            <p:cNvCxnSpPr>
              <a:stCxn id="325732" idx="2"/>
            </p:cNvCxnSpPr>
            <p:nvPr/>
          </p:nvCxnSpPr>
          <p:spPr bwMode="auto">
            <a:xfrm flipH="1">
              <a:off x="2272643" y="2330348"/>
              <a:ext cx="1" cy="15301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>
              <a:stCxn id="22" idx="2"/>
              <a:endCxn id="32" idx="1"/>
            </p:cNvCxnSpPr>
            <p:nvPr/>
          </p:nvCxnSpPr>
          <p:spPr bwMode="auto">
            <a:xfrm flipH="1">
              <a:off x="6552107" y="2334565"/>
              <a:ext cx="1" cy="1488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Text Box 78"/>
            <p:cNvSpPr txBox="1">
              <a:spLocks noChangeArrowheads="1"/>
            </p:cNvSpPr>
            <p:nvPr/>
          </p:nvSpPr>
          <p:spPr bwMode="auto">
            <a:xfrm>
              <a:off x="3563814" y="5909155"/>
              <a:ext cx="1548066" cy="3282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获得结果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9" name="AutoShape 55"/>
            <p:cNvSpPr>
              <a:spLocks noChangeArrowheads="1"/>
            </p:cNvSpPr>
            <p:nvPr/>
          </p:nvSpPr>
          <p:spPr bwMode="auto">
            <a:xfrm>
              <a:off x="5111880" y="4752431"/>
              <a:ext cx="1836309" cy="34807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r"/>
              <a:r>
                <a:rPr lang="en-US" altLang="zh-CN" sz="2000" dirty="0" smtClean="0">
                  <a:solidFill>
                    <a:schemeClr val="tx1"/>
                  </a:solidFill>
                </a:rPr>
                <a:t>|M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|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＞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？</a:t>
              </a:r>
              <a:endParaRPr lang="zh-CN" altLang="en-US" sz="2000" dirty="0"/>
            </a:p>
          </p:txBody>
        </p:sp>
        <p:sp>
          <p:nvSpPr>
            <p:cNvPr id="90" name="Text Box 127"/>
            <p:cNvSpPr txBox="1">
              <a:spLocks noChangeArrowheads="1"/>
            </p:cNvSpPr>
            <p:nvPr/>
          </p:nvSpPr>
          <p:spPr bwMode="auto">
            <a:xfrm>
              <a:off x="5868069" y="5187810"/>
              <a:ext cx="295232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&gt;&gt;1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1" name="AutoShape 55"/>
            <p:cNvSpPr>
              <a:spLocks noChangeArrowheads="1"/>
            </p:cNvSpPr>
            <p:nvPr/>
          </p:nvSpPr>
          <p:spPr bwMode="auto">
            <a:xfrm>
              <a:off x="3275856" y="5286570"/>
              <a:ext cx="2087090" cy="356630"/>
            </a:xfrm>
            <a:prstGeom prst="flowChartDecision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溢出？</a:t>
              </a:r>
              <a:endParaRPr lang="zh-CN" altLang="en-US" sz="2000" dirty="0"/>
            </a:p>
          </p:txBody>
        </p:sp>
        <p:sp>
          <p:nvSpPr>
            <p:cNvPr id="111" name="Text Box 128"/>
            <p:cNvSpPr txBox="1">
              <a:spLocks noChangeArrowheads="1"/>
            </p:cNvSpPr>
            <p:nvPr/>
          </p:nvSpPr>
          <p:spPr bwMode="auto">
            <a:xfrm>
              <a:off x="3069629" y="154503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13" name="Text Box 128"/>
            <p:cNvSpPr txBox="1">
              <a:spLocks noChangeArrowheads="1"/>
            </p:cNvSpPr>
            <p:nvPr/>
          </p:nvSpPr>
          <p:spPr bwMode="auto">
            <a:xfrm>
              <a:off x="5438675" y="154503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 Box 103"/>
            <p:cNvSpPr txBox="1">
              <a:spLocks noChangeArrowheads="1"/>
            </p:cNvSpPr>
            <p:nvPr/>
          </p:nvSpPr>
          <p:spPr bwMode="auto">
            <a:xfrm>
              <a:off x="2699717" y="2628683"/>
              <a:ext cx="3312368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尾数加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减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B</a:t>
              </a:r>
              <a:endParaRPr lang="en-US" altLang="zh-CN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149" name="直接箭头连接符 148"/>
            <p:cNvCxnSpPr>
              <a:endCxn id="148" idx="0"/>
            </p:cNvCxnSpPr>
            <p:nvPr/>
          </p:nvCxnSpPr>
          <p:spPr bwMode="auto">
            <a:xfrm flipH="1">
              <a:off x="4355901" y="2483366"/>
              <a:ext cx="75" cy="14531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>
              <a:stCxn id="148" idx="2"/>
            </p:cNvCxnSpPr>
            <p:nvPr/>
          </p:nvCxnSpPr>
          <p:spPr bwMode="auto">
            <a:xfrm flipH="1">
              <a:off x="4355690" y="2989046"/>
              <a:ext cx="211" cy="2033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1" name="直接箭头连接符 150"/>
            <p:cNvCxnSpPr/>
            <p:nvPr/>
          </p:nvCxnSpPr>
          <p:spPr bwMode="auto">
            <a:xfrm>
              <a:off x="4355976" y="3198338"/>
              <a:ext cx="0" cy="30267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2" name="直接箭头连接符 79"/>
            <p:cNvCxnSpPr>
              <a:endCxn id="154" idx="0"/>
            </p:cNvCxnSpPr>
            <p:nvPr/>
          </p:nvCxnSpPr>
          <p:spPr bwMode="auto">
            <a:xfrm>
              <a:off x="1655664" y="3207072"/>
              <a:ext cx="0" cy="29393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82"/>
            <p:cNvCxnSpPr>
              <a:stCxn id="164" idx="1"/>
              <a:endCxn id="155" idx="0"/>
            </p:cNvCxnSpPr>
            <p:nvPr/>
          </p:nvCxnSpPr>
          <p:spPr bwMode="auto">
            <a:xfrm>
              <a:off x="7056275" y="3192433"/>
              <a:ext cx="1" cy="29393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4" name="Text Box 127"/>
            <p:cNvSpPr txBox="1">
              <a:spLocks noChangeArrowheads="1"/>
            </p:cNvSpPr>
            <p:nvPr/>
          </p:nvSpPr>
          <p:spPr bwMode="auto">
            <a:xfrm>
              <a:off x="179512" y="3501008"/>
              <a:ext cx="2952304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&lt;&lt;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x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x</a:t>
              </a:r>
              <a:endParaRPr lang="en-US" altLang="zh-CN" sz="2000" i="1" baseline="-25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5" name="Text Box 127"/>
            <p:cNvSpPr txBox="1">
              <a:spLocks noChangeArrowheads="1"/>
            </p:cNvSpPr>
            <p:nvPr/>
          </p:nvSpPr>
          <p:spPr bwMode="auto">
            <a:xfrm>
              <a:off x="5580112" y="3486370"/>
              <a:ext cx="295232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&gt;&gt;1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56" name="Text Box 70"/>
            <p:cNvSpPr txBox="1">
              <a:spLocks noChangeArrowheads="1"/>
            </p:cNvSpPr>
            <p:nvPr/>
          </p:nvSpPr>
          <p:spPr bwMode="auto">
            <a:xfrm>
              <a:off x="2987824" y="4125117"/>
              <a:ext cx="2735883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舍入，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y</a:t>
              </a:r>
              <a:endParaRPr lang="zh-CN" altLang="en-US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57" name="Text Box 128"/>
            <p:cNvSpPr txBox="1">
              <a:spLocks noChangeArrowheads="1"/>
            </p:cNvSpPr>
            <p:nvPr/>
          </p:nvSpPr>
          <p:spPr bwMode="auto">
            <a:xfrm>
              <a:off x="7040015" y="3126332"/>
              <a:ext cx="916361" cy="348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＞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58" name="Text Box 128"/>
            <p:cNvSpPr txBox="1">
              <a:spLocks noChangeArrowheads="1"/>
            </p:cNvSpPr>
            <p:nvPr/>
          </p:nvSpPr>
          <p:spPr bwMode="auto">
            <a:xfrm>
              <a:off x="467544" y="3126331"/>
              <a:ext cx="1152129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＜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0.5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直接箭头连接符 158"/>
            <p:cNvCxnSpPr/>
            <p:nvPr/>
          </p:nvCxnSpPr>
          <p:spPr bwMode="auto">
            <a:xfrm flipH="1">
              <a:off x="4355826" y="3990426"/>
              <a:ext cx="75" cy="14531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0" name="Line 121"/>
            <p:cNvSpPr>
              <a:spLocks noChangeShapeType="1"/>
            </p:cNvSpPr>
            <p:nvPr/>
          </p:nvSpPr>
          <p:spPr bwMode="auto">
            <a:xfrm>
              <a:off x="1655664" y="4005064"/>
              <a:ext cx="54006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161" name="直接箭头连接符 160"/>
            <p:cNvCxnSpPr>
              <a:stCxn id="154" idx="2"/>
              <a:endCxn id="160" idx="0"/>
            </p:cNvCxnSpPr>
            <p:nvPr/>
          </p:nvCxnSpPr>
          <p:spPr bwMode="auto">
            <a:xfrm>
              <a:off x="1655664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2" name="直接箭头连接符 161"/>
            <p:cNvCxnSpPr>
              <a:stCxn id="155" idx="2"/>
              <a:endCxn id="160" idx="1"/>
            </p:cNvCxnSpPr>
            <p:nvPr/>
          </p:nvCxnSpPr>
          <p:spPr bwMode="auto">
            <a:xfrm>
              <a:off x="7056276" y="3846410"/>
              <a:ext cx="0" cy="1586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128"/>
            <p:cNvSpPr txBox="1">
              <a:spLocks noChangeArrowheads="1"/>
            </p:cNvSpPr>
            <p:nvPr/>
          </p:nvSpPr>
          <p:spPr bwMode="auto">
            <a:xfrm>
              <a:off x="2843733" y="3192433"/>
              <a:ext cx="1512168" cy="293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0.5</a:t>
              </a:r>
              <a:r>
                <a:rPr lang="zh-CN" altLang="en-US" sz="1800" dirty="0">
                  <a:solidFill>
                    <a:schemeClr val="tx1"/>
                  </a:solidFill>
                </a:rPr>
                <a:t>≤</a:t>
              </a: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>
                  <a:solidFill>
                    <a:schemeClr val="tx1"/>
                  </a:solidFill>
                </a:rPr>
                <a:t>＜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4" name="Line 121"/>
            <p:cNvSpPr>
              <a:spLocks noChangeShapeType="1"/>
            </p:cNvSpPr>
            <p:nvPr/>
          </p:nvSpPr>
          <p:spPr bwMode="auto">
            <a:xfrm flipV="1">
              <a:off x="1655664" y="3192433"/>
              <a:ext cx="54006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165" name="直接箭头连接符 164"/>
            <p:cNvCxnSpPr>
              <a:stCxn id="156" idx="2"/>
              <a:endCxn id="89" idx="0"/>
            </p:cNvCxnSpPr>
            <p:nvPr/>
          </p:nvCxnSpPr>
          <p:spPr bwMode="auto">
            <a:xfrm rot="16200000" flipH="1">
              <a:off x="5059425" y="3781820"/>
              <a:ext cx="266951" cy="167426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7" name="直接箭头连接符 166"/>
            <p:cNvCxnSpPr>
              <a:stCxn id="89" idx="3"/>
              <a:endCxn id="90" idx="0"/>
            </p:cNvCxnSpPr>
            <p:nvPr/>
          </p:nvCxnSpPr>
          <p:spPr bwMode="auto">
            <a:xfrm>
              <a:off x="6948189" y="4926470"/>
              <a:ext cx="396044" cy="2613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 Box 128"/>
            <p:cNvSpPr txBox="1">
              <a:spLocks noChangeArrowheads="1"/>
            </p:cNvSpPr>
            <p:nvPr/>
          </p:nvSpPr>
          <p:spPr bwMode="auto">
            <a:xfrm>
              <a:off x="6876181" y="465367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Y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77" name="直接箭头连接符 176"/>
            <p:cNvCxnSpPr>
              <a:stCxn id="89" idx="1"/>
              <a:endCxn id="91" idx="0"/>
            </p:cNvCxnSpPr>
            <p:nvPr/>
          </p:nvCxnSpPr>
          <p:spPr bwMode="auto">
            <a:xfrm rot="10800000" flipV="1">
              <a:off x="4319402" y="4926470"/>
              <a:ext cx="792479" cy="36010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0" name="直接箭头连接符 166"/>
            <p:cNvCxnSpPr>
              <a:stCxn id="90" idx="2"/>
            </p:cNvCxnSpPr>
            <p:nvPr/>
          </p:nvCxnSpPr>
          <p:spPr bwMode="auto">
            <a:xfrm rot="5400000" flipH="1">
              <a:off x="5619424" y="3823041"/>
              <a:ext cx="424712" cy="3024906"/>
            </a:xfrm>
            <a:prstGeom prst="bentConnector4">
              <a:avLst>
                <a:gd name="adj1" fmla="val -31896"/>
                <a:gd name="adj2" fmla="val 5844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3" name="Text Box 80"/>
            <p:cNvSpPr txBox="1">
              <a:spLocks noChangeArrowheads="1"/>
            </p:cNvSpPr>
            <p:nvPr/>
          </p:nvSpPr>
          <p:spPr bwMode="auto">
            <a:xfrm>
              <a:off x="1619597" y="5907568"/>
              <a:ext cx="1440979" cy="32974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置溢出标志</a:t>
              </a:r>
            </a:p>
          </p:txBody>
        </p:sp>
        <p:cxnSp>
          <p:nvCxnSpPr>
            <p:cNvPr id="195" name="直接箭头连接符 176"/>
            <p:cNvCxnSpPr>
              <a:stCxn id="91" idx="2"/>
              <a:endCxn id="42" idx="0"/>
            </p:cNvCxnSpPr>
            <p:nvPr/>
          </p:nvCxnSpPr>
          <p:spPr bwMode="auto">
            <a:xfrm>
              <a:off x="4319401" y="5643200"/>
              <a:ext cx="18446" cy="2659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176"/>
            <p:cNvCxnSpPr>
              <a:stCxn id="91" idx="1"/>
              <a:endCxn id="193" idx="0"/>
            </p:cNvCxnSpPr>
            <p:nvPr/>
          </p:nvCxnSpPr>
          <p:spPr bwMode="auto">
            <a:xfrm rot="10800000" flipV="1">
              <a:off x="2340088" y="5464884"/>
              <a:ext cx="935769" cy="44268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3" name="Text Box 128"/>
            <p:cNvSpPr txBox="1">
              <a:spLocks noChangeArrowheads="1"/>
            </p:cNvSpPr>
            <p:nvPr/>
          </p:nvSpPr>
          <p:spPr bwMode="auto">
            <a:xfrm>
              <a:off x="4879701" y="465367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43" name="Text Box 128"/>
            <p:cNvSpPr txBox="1">
              <a:spLocks noChangeArrowheads="1"/>
            </p:cNvSpPr>
            <p:nvPr/>
          </p:nvSpPr>
          <p:spPr bwMode="auto">
            <a:xfrm>
              <a:off x="3059757" y="5199617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Y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 Box 128"/>
            <p:cNvSpPr txBox="1">
              <a:spLocks noChangeArrowheads="1"/>
            </p:cNvSpPr>
            <p:nvPr/>
          </p:nvSpPr>
          <p:spPr bwMode="auto">
            <a:xfrm>
              <a:off x="4067869" y="5619858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50" name="Text Box 128"/>
            <p:cNvSpPr txBox="1">
              <a:spLocks noChangeArrowheads="1"/>
            </p:cNvSpPr>
            <p:nvPr/>
          </p:nvSpPr>
          <p:spPr bwMode="auto">
            <a:xfrm>
              <a:off x="2676163" y="836712"/>
              <a:ext cx="117568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A=M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×2</a:t>
              </a:r>
              <a:r>
                <a:rPr lang="en-US" altLang="zh-CN" sz="1800" baseline="30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1600" baseline="26000" dirty="0" smtClean="0">
                  <a:solidFill>
                    <a:schemeClr val="tx1"/>
                  </a:solidFill>
                </a:rPr>
                <a:t>A</a:t>
              </a:r>
              <a:endParaRPr lang="en-US" altLang="zh-CN" sz="1800" baseline="26000" dirty="0">
                <a:solidFill>
                  <a:schemeClr val="tx1"/>
                </a:solidFill>
              </a:endParaRPr>
            </a:p>
          </p:txBody>
        </p:sp>
        <p:sp>
          <p:nvSpPr>
            <p:cNvPr id="251" name="Text Box 128"/>
            <p:cNvSpPr txBox="1">
              <a:spLocks noChangeArrowheads="1"/>
            </p:cNvSpPr>
            <p:nvPr/>
          </p:nvSpPr>
          <p:spPr bwMode="auto">
            <a:xfrm>
              <a:off x="4931965" y="836712"/>
              <a:ext cx="1175682" cy="285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B=M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×2</a:t>
              </a:r>
              <a:r>
                <a:rPr lang="en-US" altLang="zh-CN" sz="1800" baseline="30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1600" baseline="26000" dirty="0" smtClean="0">
                  <a:solidFill>
                    <a:schemeClr val="tx1"/>
                  </a:solidFill>
                </a:rPr>
                <a:t>B</a:t>
              </a:r>
              <a:endParaRPr lang="en-US" altLang="zh-CN" sz="1800" baseline="26000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 Box 127"/>
            <p:cNvSpPr txBox="1">
              <a:spLocks noChangeArrowheads="1"/>
            </p:cNvSpPr>
            <p:nvPr/>
          </p:nvSpPr>
          <p:spPr bwMode="auto">
            <a:xfrm>
              <a:off x="3275856" y="3501008"/>
              <a:ext cx="21945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F</a:t>
              </a:r>
              <a:endParaRPr lang="en-US" altLang="zh-CN" sz="2000" i="1" baseline="-250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55" name="直接箭头连接符 254"/>
            <p:cNvCxnSpPr/>
            <p:nvPr/>
          </p:nvCxnSpPr>
          <p:spPr bwMode="auto">
            <a:xfrm>
              <a:off x="4355976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102</a:t>
            </a:fld>
            <a:endParaRPr lang="en-US" altLang="zh-CN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838200" y="260648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 smtClean="0">
                <a:solidFill>
                  <a:schemeClr val="tx1"/>
                </a:solidFill>
              </a:rPr>
              <a:t>§3.5 </a:t>
            </a:r>
            <a:r>
              <a:rPr lang="zh-CN" altLang="en-US" sz="3600" dirty="0" smtClean="0">
                <a:solidFill>
                  <a:schemeClr val="tx1"/>
                </a:solidFill>
              </a:rPr>
              <a:t>十进制数的加减运算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9388" y="980728"/>
            <a:ext cx="8785225" cy="1477328"/>
            <a:chOff x="179388" y="1074802"/>
            <a:chExt cx="8785225" cy="1477328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179388" y="1074802"/>
              <a:ext cx="87852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rIns="1800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</a:rPr>
                <a:t>   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*十进制数的表示方法：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十进制、定点格式、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BCD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码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(8421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码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)</a:t>
              </a:r>
              <a:endParaRPr lang="en-US" altLang="zh-CN" sz="2800" dirty="0" smtClean="0">
                <a:solidFill>
                  <a:schemeClr val="tx1"/>
                </a:solidFill>
              </a:endParaRPr>
            </a:p>
            <a:p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 smtClean="0">
                  <a:solidFill>
                    <a:srgbClr val="C00000"/>
                  </a:solidFill>
                </a:rPr>
                <a:t>   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*十进制数的数据类型：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多种长度，运算时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种长度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475656" y="1588383"/>
              <a:ext cx="7200800" cy="432048"/>
              <a:chOff x="1475656" y="1660391"/>
              <a:chExt cx="7200800" cy="432048"/>
            </a:xfrm>
          </p:grpSpPr>
          <p:sp>
            <p:nvSpPr>
              <p:cNvPr id="9" name="Text Box 19"/>
              <p:cNvSpPr txBox="1">
                <a:spLocks noChangeArrowheads="1"/>
              </p:cNvSpPr>
              <p:nvPr/>
            </p:nvSpPr>
            <p:spPr bwMode="auto">
              <a:xfrm>
                <a:off x="3065113" y="1660391"/>
                <a:ext cx="1434556" cy="36036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i="1" dirty="0" smtClean="0">
                    <a:solidFill>
                      <a:schemeClr val="tx1"/>
                    </a:solidFill>
                    <a:latin typeface="+mn-lt"/>
                  </a:rPr>
                  <a:t>d</a:t>
                </a:r>
                <a:r>
                  <a:rPr lang="en-US" altLang="zh-CN" sz="2000" baseline="-16000" dirty="0" smtClean="0">
                    <a:solidFill>
                      <a:schemeClr val="tx1"/>
                    </a:solidFill>
                  </a:rPr>
                  <a:t>k-1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… 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+mn-lt"/>
                  </a:rPr>
                  <a:t>d</a:t>
                </a:r>
                <a:r>
                  <a:rPr lang="en-US" altLang="zh-CN" sz="2000" baseline="-16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1" name="Text Box 22"/>
              <p:cNvSpPr txBox="1">
                <a:spLocks noChangeArrowheads="1"/>
              </p:cNvSpPr>
              <p:nvPr/>
            </p:nvSpPr>
            <p:spPr bwMode="auto">
              <a:xfrm>
                <a:off x="4499669" y="1660391"/>
                <a:ext cx="360363" cy="360362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 i="1" dirty="0" err="1" smtClean="0">
                    <a:solidFill>
                      <a:schemeClr val="tx1"/>
                    </a:solidFill>
                    <a:latin typeface="+mn-lt"/>
                  </a:rPr>
                  <a:t>d</a:t>
                </a:r>
                <a:r>
                  <a:rPr lang="en-US" altLang="zh-CN" sz="2000" baseline="-20000" dirty="0" err="1" smtClean="0">
                    <a:solidFill>
                      <a:schemeClr val="tx1"/>
                    </a:solidFill>
                  </a:rPr>
                  <a:t>S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 Box 23"/>
              <p:cNvSpPr txBox="1">
                <a:spLocks noChangeArrowheads="1"/>
              </p:cNvSpPr>
              <p:nvPr/>
            </p:nvSpPr>
            <p:spPr bwMode="auto">
              <a:xfrm>
                <a:off x="1475656" y="1663566"/>
                <a:ext cx="1517773" cy="3603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2200" dirty="0" smtClean="0">
                    <a:solidFill>
                      <a:schemeClr val="accent2"/>
                    </a:solidFill>
                  </a:rPr>
                  <a:t>表示格式</a:t>
                </a:r>
                <a:r>
                  <a:rPr lang="en-US" altLang="zh-CN" sz="2200" dirty="0" smtClean="0">
                    <a:solidFill>
                      <a:schemeClr val="accent2"/>
                    </a:solidFill>
                  </a:rPr>
                  <a:t>—</a:t>
                </a:r>
              </a:p>
            </p:txBody>
          </p:sp>
          <p:sp>
            <p:nvSpPr>
              <p:cNvPr id="13" name="椭圆 12"/>
              <p:cNvSpPr/>
              <p:nvPr/>
            </p:nvSpPr>
            <p:spPr bwMode="auto">
              <a:xfrm>
                <a:off x="4499669" y="2046720"/>
                <a:ext cx="45719" cy="45719"/>
              </a:xfrm>
              <a:prstGeom prst="ellipse">
                <a:avLst/>
              </a:prstGeom>
              <a:solidFill>
                <a:srgbClr val="FF3399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smtClean="0">
                  <a:ln>
                    <a:noFill/>
                  </a:ln>
                  <a:solidFill>
                    <a:srgbClr val="CC3300"/>
                  </a:solidFill>
                  <a:effectLst/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5" name="Text Box 23"/>
              <p:cNvSpPr txBox="1">
                <a:spLocks noChangeArrowheads="1"/>
              </p:cNvSpPr>
              <p:nvPr/>
            </p:nvSpPr>
            <p:spPr bwMode="auto">
              <a:xfrm>
                <a:off x="5004048" y="1660391"/>
                <a:ext cx="3672408" cy="3603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dirty="0" smtClean="0">
                    <a:solidFill>
                      <a:schemeClr val="tx1"/>
                    </a:solidFill>
                    <a:latin typeface="+mn-lt"/>
                  </a:rPr>
                  <a:t>其中，</a:t>
                </a:r>
                <a:r>
                  <a:rPr lang="en-US" altLang="zh-CN" sz="1800" i="1" dirty="0" err="1" smtClean="0">
                    <a:solidFill>
                      <a:schemeClr val="tx1"/>
                    </a:solidFill>
                    <a:latin typeface="+mn-lt"/>
                  </a:rPr>
                  <a:t>d</a:t>
                </a:r>
                <a:r>
                  <a:rPr lang="en-US" altLang="zh-CN" sz="1800" baseline="-16000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800" dirty="0" smtClean="0">
                    <a:solidFill>
                      <a:schemeClr val="tx1"/>
                    </a:solidFill>
                  </a:rPr>
                  <a:t>为特定编码</a:t>
                </a:r>
                <a:r>
                  <a:rPr lang="en-US" altLang="zh-CN" sz="1800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sz="1800" dirty="0" smtClean="0">
                    <a:solidFill>
                      <a:schemeClr val="tx1"/>
                    </a:solidFill>
                  </a:rPr>
                  <a:t>如</a:t>
                </a:r>
                <a:r>
                  <a:rPr lang="en-US" altLang="zh-CN" sz="1800" dirty="0" smtClean="0">
                    <a:solidFill>
                      <a:schemeClr val="tx1"/>
                    </a:solidFill>
                  </a:rPr>
                  <a:t>1100/1101)</a:t>
                </a:r>
              </a:p>
            </p:txBody>
          </p:sp>
        </p:grp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2915493" y="6454775"/>
            <a:ext cx="360363" cy="287338"/>
            <a:chOff x="975" y="4065"/>
            <a:chExt cx="227" cy="181"/>
          </a:xfrm>
        </p:grpSpPr>
        <p:sp>
          <p:nvSpPr>
            <p:cNvPr id="19" name="AutoShape 13"/>
            <p:cNvSpPr>
              <a:spLocks noChangeArrowheads="1"/>
            </p:cNvSpPr>
            <p:nvPr/>
          </p:nvSpPr>
          <p:spPr bwMode="auto">
            <a:xfrm rot="16200000">
              <a:off x="998" y="4042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4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998" y="4094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22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79512" y="237094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*十进制数的</a:t>
            </a:r>
            <a:r>
              <a:rPr lang="zh-CN" altLang="en-US" dirty="0">
                <a:solidFill>
                  <a:srgbClr val="C00000"/>
                </a:solidFill>
              </a:rPr>
              <a:t>运算</a:t>
            </a:r>
            <a:r>
              <a:rPr lang="zh-CN" altLang="en-US" dirty="0" smtClean="0">
                <a:solidFill>
                  <a:srgbClr val="C00000"/>
                </a:solidFill>
              </a:rPr>
              <a:t>方法：</a:t>
            </a:r>
            <a:r>
              <a:rPr lang="zh-CN" altLang="en-US" dirty="0" smtClean="0">
                <a:solidFill>
                  <a:schemeClr val="tx1"/>
                </a:solidFill>
              </a:rPr>
              <a:t>二进制运算＋结果校正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179512" y="2852936"/>
            <a:ext cx="8785225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、十进制</a:t>
            </a:r>
            <a:r>
              <a:rPr lang="zh-CN" altLang="en-US" dirty="0" smtClean="0">
                <a:solidFill>
                  <a:srgbClr val="FF3399"/>
                </a:solidFill>
              </a:rPr>
              <a:t>加法校正</a:t>
            </a:r>
            <a:r>
              <a:rPr lang="en-US" altLang="zh-CN" dirty="0">
                <a:solidFill>
                  <a:srgbClr val="FF3399"/>
                </a:solidFill>
              </a:rPr>
              <a:t>(</a:t>
            </a:r>
            <a:r>
              <a:rPr lang="en-US" altLang="zh-CN" b="0" dirty="0">
                <a:solidFill>
                  <a:srgbClr val="FF3399"/>
                </a:solidFill>
                <a:latin typeface="+mn-lt"/>
              </a:rPr>
              <a:t>Adjust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规则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*加法校正规则：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dirty="0" smtClean="0">
                <a:solidFill>
                  <a:schemeClr val="tx1"/>
                </a:solidFill>
              </a:rPr>
              <a:t>BCD</a:t>
            </a:r>
            <a:r>
              <a:rPr lang="zh-CN" altLang="en-US" dirty="0" smtClean="0">
                <a:solidFill>
                  <a:schemeClr val="tx1"/>
                </a:solidFill>
              </a:rPr>
              <a:t>码相加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二进制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的和为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</a:p>
          <a:p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</a:rPr>
              <a:t>           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i="1" dirty="0" smtClean="0">
                <a:solidFill>
                  <a:srgbClr val="990099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rgbClr val="990099"/>
                </a:solidFill>
              </a:rPr>
              <a:t>≤</a:t>
            </a:r>
            <a:r>
              <a:rPr lang="en-US" altLang="zh-CN" sz="2200" dirty="0" smtClean="0">
                <a:solidFill>
                  <a:srgbClr val="990099"/>
                </a:solidFill>
              </a:rPr>
              <a:t>9</a:t>
            </a:r>
            <a:r>
              <a:rPr lang="zh-CN" altLang="en-US" sz="2200" dirty="0" smtClean="0">
                <a:solidFill>
                  <a:srgbClr val="990099"/>
                </a:solidFill>
              </a:rPr>
              <a:t>时</a:t>
            </a:r>
            <a:r>
              <a:rPr lang="en-US" altLang="zh-CN" sz="2200" dirty="0" smtClean="0">
                <a:solidFill>
                  <a:srgbClr val="990099"/>
                </a:solidFill>
              </a:rPr>
              <a:t>—</a:t>
            </a:r>
            <a:r>
              <a:rPr lang="zh-CN" altLang="en-US" sz="2200" dirty="0" smtClean="0">
                <a:solidFill>
                  <a:schemeClr val="tx1"/>
                </a:solidFill>
              </a:rPr>
              <a:t>无需校正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未产生进位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2200" dirty="0">
                <a:solidFill>
                  <a:srgbClr val="990099"/>
                </a:solidFill>
              </a:rPr>
              <a:t> </a:t>
            </a:r>
            <a:r>
              <a:rPr lang="en-US" altLang="zh-CN" sz="2200" dirty="0" smtClean="0">
                <a:solidFill>
                  <a:srgbClr val="990099"/>
                </a:solidFill>
              </a:rPr>
              <a:t>       10</a:t>
            </a:r>
            <a:r>
              <a:rPr lang="zh-CN" altLang="en-US" sz="2200" dirty="0" smtClean="0">
                <a:solidFill>
                  <a:srgbClr val="990099"/>
                </a:solidFill>
              </a:rPr>
              <a:t>≤</a:t>
            </a:r>
            <a:r>
              <a:rPr lang="en-US" altLang="zh-CN" sz="2200" i="1" dirty="0">
                <a:solidFill>
                  <a:srgbClr val="990099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rgbClr val="990099"/>
                </a:solidFill>
              </a:rPr>
              <a:t>≤</a:t>
            </a:r>
            <a:r>
              <a:rPr lang="en-US" altLang="zh-CN" sz="2200" dirty="0" smtClean="0">
                <a:solidFill>
                  <a:srgbClr val="990099"/>
                </a:solidFill>
              </a:rPr>
              <a:t>15</a:t>
            </a:r>
            <a:r>
              <a:rPr lang="zh-CN" altLang="en-US" sz="2200" dirty="0" smtClean="0">
                <a:solidFill>
                  <a:srgbClr val="990099"/>
                </a:solidFill>
              </a:rPr>
              <a:t>时</a:t>
            </a:r>
            <a:r>
              <a:rPr lang="en-US" altLang="zh-CN" sz="2200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</a:rPr>
              <a:t>、需产生进位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rgbClr val="990099"/>
                </a:solidFill>
              </a:rPr>
              <a:t>            </a:t>
            </a:r>
            <a:r>
              <a:rPr lang="en-US" altLang="zh-CN" sz="2200" i="1" dirty="0">
                <a:solidFill>
                  <a:srgbClr val="990099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rgbClr val="990099"/>
                </a:solidFill>
              </a:rPr>
              <a:t>＞</a:t>
            </a:r>
            <a:r>
              <a:rPr lang="en-US" altLang="zh-CN" sz="2200" dirty="0" smtClean="0">
                <a:solidFill>
                  <a:srgbClr val="990099"/>
                </a:solidFill>
              </a:rPr>
              <a:t>15</a:t>
            </a:r>
            <a:r>
              <a:rPr lang="zh-CN" altLang="en-US" sz="2200" dirty="0" smtClean="0">
                <a:solidFill>
                  <a:srgbClr val="990099"/>
                </a:solidFill>
              </a:rPr>
              <a:t>时</a:t>
            </a:r>
            <a:r>
              <a:rPr lang="en-US" altLang="zh-CN" sz="2200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6 (</a:t>
            </a:r>
            <a:r>
              <a:rPr lang="zh-CN" altLang="en-US" sz="2200" dirty="0" smtClean="0">
                <a:solidFill>
                  <a:schemeClr val="tx1"/>
                </a:solidFill>
              </a:rPr>
              <a:t>已产生进位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179512" y="501317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*加法校正的组织：</a:t>
            </a:r>
            <a:r>
              <a:rPr lang="zh-CN" altLang="en-US" dirty="0" smtClean="0">
                <a:solidFill>
                  <a:schemeClr val="tx1"/>
                </a:solidFill>
              </a:rPr>
              <a:t>设和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>
                <a:solidFill>
                  <a:schemeClr val="tx1"/>
                </a:solidFill>
              </a:rPr>
              <a:t>2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>
                <a:solidFill>
                  <a:schemeClr val="tx1"/>
                </a:solidFill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进位为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校正条件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 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校正操作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←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←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0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5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173108" y="1284799"/>
            <a:ext cx="176169" cy="648965"/>
            <a:chOff x="6173108" y="1284799"/>
            <a:chExt cx="176169" cy="648965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6173108" y="1644839"/>
              <a:ext cx="176169" cy="28892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6173108" y="1284799"/>
              <a:ext cx="176169" cy="28892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103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260648"/>
            <a:ext cx="87852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、十进制减法</a:t>
            </a:r>
            <a:r>
              <a:rPr lang="zh-CN" altLang="en-US" dirty="0">
                <a:solidFill>
                  <a:srgbClr val="FF3399"/>
                </a:solidFill>
              </a:rPr>
              <a:t>校正规则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二进制减法特征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用加法实现，够减时产生进位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            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</a:rPr>
              <a:t>0101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0011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0101</a:t>
            </a:r>
            <a:r>
              <a:rPr lang="zh-CN" altLang="en-US" sz="20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</a:rPr>
              <a:t>1101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1 0010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0101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0111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0101</a:t>
            </a:r>
            <a:r>
              <a:rPr lang="zh-CN" altLang="en-US" sz="2000" dirty="0">
                <a:solidFill>
                  <a:schemeClr val="tx1"/>
                </a:solidFill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</a:rPr>
              <a:t>1001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1110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*减法校正规则：</a:t>
            </a:r>
            <a:r>
              <a:rPr lang="zh-CN" altLang="en-US" sz="2200" dirty="0" smtClean="0">
                <a:solidFill>
                  <a:schemeClr val="tx1"/>
                </a:solidFill>
              </a:rPr>
              <a:t>设</a:t>
            </a:r>
            <a:r>
              <a:rPr lang="en-US" altLang="zh-CN" sz="2200" dirty="0" smtClean="0">
                <a:solidFill>
                  <a:schemeClr val="tx1"/>
                </a:solidFill>
              </a:rPr>
              <a:t>BCD</a:t>
            </a:r>
            <a:r>
              <a:rPr lang="zh-CN" altLang="en-US" sz="2200" dirty="0" smtClean="0">
                <a:solidFill>
                  <a:schemeClr val="tx1"/>
                </a:solidFill>
              </a:rPr>
              <a:t>码相减的差为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chemeClr val="tx1"/>
                </a:solidFill>
              </a:rPr>
              <a:t>中最高位的</a:t>
            </a:r>
            <a:r>
              <a:rPr lang="zh-CN" altLang="en-US" sz="2200" dirty="0">
                <a:solidFill>
                  <a:schemeClr val="tx1"/>
                </a:solidFill>
              </a:rPr>
              <a:t>进位为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3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en-US" altLang="zh-CN" i="1" dirty="0" smtClean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rgbClr val="990099"/>
                </a:solidFill>
                <a:latin typeface="+mn-ea"/>
                <a:ea typeface="+mn-ea"/>
              </a:rPr>
              <a:t>3</a:t>
            </a:r>
            <a:r>
              <a:rPr lang="zh-CN" altLang="en-US" dirty="0" smtClean="0">
                <a:solidFill>
                  <a:srgbClr val="990099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r>
              <a:rPr lang="zh-CN" altLang="en-US" dirty="0" smtClean="0">
                <a:solidFill>
                  <a:srgbClr val="990099"/>
                </a:solidFill>
              </a:rPr>
              <a:t>时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无需校正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en-US" altLang="zh-CN" i="1" dirty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rgbClr val="990099"/>
                </a:solidFill>
                <a:latin typeface="+mn-ea"/>
              </a:rPr>
              <a:t>3</a:t>
            </a:r>
            <a:r>
              <a:rPr lang="zh-CN" altLang="en-US" dirty="0" smtClean="0">
                <a:solidFill>
                  <a:srgbClr val="990099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r>
              <a:rPr lang="zh-CN" altLang="en-US" dirty="0" smtClean="0">
                <a:solidFill>
                  <a:srgbClr val="990099"/>
                </a:solidFill>
              </a:rPr>
              <a:t>时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←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chemeClr val="tx1"/>
                </a:solidFill>
              </a:rPr>
              <a:t>需</a:t>
            </a:r>
            <a:r>
              <a:rPr lang="zh-CN" altLang="en-US" dirty="0" smtClean="0">
                <a:solidFill>
                  <a:schemeClr val="tx1"/>
                </a:solidFill>
              </a:rPr>
              <a:t>产生借位  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zh-CN" altLang="en-US" sz="2000" dirty="0" smtClean="0">
                <a:solidFill>
                  <a:schemeClr val="tx1"/>
                </a:solidFill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</a:rPr>
              <a:t>1110</a:t>
            </a:r>
            <a:r>
              <a:rPr lang="zh-CN" altLang="en-US" sz="2000" dirty="0" smtClean="0">
                <a:solidFill>
                  <a:schemeClr val="tx1"/>
                </a:solidFill>
              </a:rPr>
              <a:t>－</a:t>
            </a:r>
            <a:r>
              <a:rPr lang="en-US" altLang="zh-CN" sz="2000" dirty="0" smtClean="0">
                <a:solidFill>
                  <a:schemeClr val="tx1"/>
                </a:solidFill>
              </a:rPr>
              <a:t>0110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1000]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79512" y="335699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*减法校正的组织：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中最高位</a:t>
            </a:r>
            <a:r>
              <a:rPr lang="zh-CN" altLang="en-US" dirty="0" smtClean="0">
                <a:solidFill>
                  <a:schemeClr val="tx1"/>
                </a:solidFill>
              </a:rPr>
              <a:t>的进位为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校正条件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 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校正操作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←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←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2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104</a:t>
            </a:fld>
            <a:endParaRPr lang="en-US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9512" y="26064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、十进制加减法器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*校正需求：</a:t>
            </a:r>
            <a:r>
              <a:rPr lang="zh-CN" altLang="en-US" dirty="0" smtClean="0">
                <a:solidFill>
                  <a:schemeClr val="accent2"/>
                </a:solidFill>
              </a:rPr>
              <a:t>条件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加法</a:t>
            </a:r>
            <a:r>
              <a:rPr lang="zh-CN" altLang="en-US" sz="2200" dirty="0" smtClean="0">
                <a:solidFill>
                  <a:schemeClr val="tx1"/>
                </a:solidFill>
              </a:rPr>
              <a:t>为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zh-CN" sz="2200" baseline="-160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 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</a:rPr>
              <a:t>，减法为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>
                <a:solidFill>
                  <a:schemeClr val="tx1"/>
                </a:solidFill>
              </a:rPr>
              <a:t>3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0</a:t>
            </a:r>
            <a:endParaRPr lang="en-US" altLang="zh-CN" sz="2200" dirty="0" smtClean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        操作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dirty="0" smtClean="0">
                <a:solidFill>
                  <a:schemeClr val="tx1"/>
                </a:solidFill>
              </a:rPr>
              <a:t>加法为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</a:rPr>
              <a:t>、减法</a:t>
            </a:r>
            <a:r>
              <a:rPr lang="zh-CN" altLang="en-US" sz="2200" dirty="0">
                <a:solidFill>
                  <a:schemeClr val="tx1"/>
                </a:solidFill>
              </a:rPr>
              <a:t>为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－</a:t>
            </a:r>
            <a:r>
              <a:rPr lang="en-US" altLang="zh-CN" sz="2200" dirty="0">
                <a:solidFill>
                  <a:schemeClr val="tx1"/>
                </a:solidFill>
              </a:rPr>
              <a:t>6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i="1" dirty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rgbClr val="990099"/>
                </a:solidFill>
              </a:rPr>
              <a:t>3</a:t>
            </a:r>
            <a:r>
              <a:rPr lang="zh-CN" altLang="en-US" sz="2200" dirty="0">
                <a:solidFill>
                  <a:srgbClr val="990099"/>
                </a:solidFill>
              </a:rPr>
              <a:t>←</a:t>
            </a:r>
            <a:r>
              <a:rPr lang="en-US" altLang="zh-CN" sz="2200" dirty="0" smtClean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0" name="组合 179"/>
          <p:cNvGrpSpPr/>
          <p:nvPr/>
        </p:nvGrpSpPr>
        <p:grpSpPr>
          <a:xfrm>
            <a:off x="1344972" y="2997076"/>
            <a:ext cx="6611404" cy="2952204"/>
            <a:chOff x="1344972" y="2997076"/>
            <a:chExt cx="6611404" cy="2952204"/>
          </a:xfrm>
        </p:grpSpPr>
        <p:sp>
          <p:nvSpPr>
            <p:cNvPr id="104" name="Text Box 421"/>
            <p:cNvSpPr txBox="1">
              <a:spLocks noChangeArrowheads="1"/>
            </p:cNvSpPr>
            <p:nvPr/>
          </p:nvSpPr>
          <p:spPr bwMode="auto">
            <a:xfrm>
              <a:off x="1896368" y="3429124"/>
              <a:ext cx="5472608" cy="209376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十进制加减法器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8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 Box 151"/>
            <p:cNvSpPr txBox="1">
              <a:spLocks noChangeArrowheads="1"/>
            </p:cNvSpPr>
            <p:nvPr/>
          </p:nvSpPr>
          <p:spPr bwMode="auto">
            <a:xfrm>
              <a:off x="3757239" y="4941292"/>
              <a:ext cx="3107679" cy="4318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位二进制加减法器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计算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 Box 151"/>
            <p:cNvSpPr txBox="1">
              <a:spLocks noChangeArrowheads="1"/>
            </p:cNvSpPr>
            <p:nvPr/>
          </p:nvSpPr>
          <p:spPr bwMode="auto">
            <a:xfrm>
              <a:off x="3901257" y="3501132"/>
              <a:ext cx="3107679" cy="43180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位二进制加减法器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校正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V="1">
              <a:off x="3966827" y="5373092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 flipV="1">
              <a:off x="4254859" y="5373340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V="1">
              <a:off x="4739771" y="5373340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5027803" y="5373588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flipV="1">
              <a:off x="5558616" y="5373340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V="1">
              <a:off x="5846648" y="5373588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 flipV="1">
              <a:off x="6360864" y="5373588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 flipV="1">
              <a:off x="6648896" y="5373836"/>
              <a:ext cx="0" cy="288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155"/>
            <p:cNvSpPr txBox="1">
              <a:spLocks noChangeArrowheads="1"/>
            </p:cNvSpPr>
            <p:nvPr/>
          </p:nvSpPr>
          <p:spPr bwMode="auto">
            <a:xfrm>
              <a:off x="3877046" y="5661372"/>
              <a:ext cx="2987872" cy="2879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3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3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A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A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A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 Box 155"/>
            <p:cNvSpPr txBox="1">
              <a:spLocks noChangeArrowheads="1"/>
            </p:cNvSpPr>
            <p:nvPr/>
          </p:nvSpPr>
          <p:spPr bwMode="auto">
            <a:xfrm>
              <a:off x="4128615" y="4653384"/>
              <a:ext cx="2691457" cy="2879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3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S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2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S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S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flipV="1">
              <a:off x="4128614" y="3932932"/>
              <a:ext cx="2" cy="100860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V="1">
              <a:off x="4920703" y="3932932"/>
              <a:ext cx="1" cy="100885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5712792" y="3932932"/>
              <a:ext cx="0" cy="100885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6504880" y="3932932"/>
              <a:ext cx="0" cy="100910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4416648" y="3932176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H="1">
              <a:off x="2029049" y="4077196"/>
              <a:ext cx="397177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5208736" y="3932176"/>
              <a:ext cx="0" cy="14414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6000824" y="3932176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6792912" y="3935910"/>
              <a:ext cx="0" cy="4330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flipH="1">
              <a:off x="4416648" y="4148200"/>
              <a:ext cx="237626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H="1">
              <a:off x="3092777" y="5230750"/>
              <a:ext cx="67423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 flipH="1">
              <a:off x="2456080" y="5229324"/>
              <a:ext cx="309177" cy="142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flipH="1">
              <a:off x="2456080" y="4667794"/>
              <a:ext cx="36505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 Box 421"/>
            <p:cNvSpPr txBox="1">
              <a:spLocks noChangeArrowheads="1"/>
            </p:cNvSpPr>
            <p:nvPr/>
          </p:nvSpPr>
          <p:spPr bwMode="auto">
            <a:xfrm>
              <a:off x="2189455" y="4581250"/>
              <a:ext cx="271641" cy="717229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MUX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箭头连接符 85"/>
            <p:cNvCxnSpPr>
              <a:stCxn id="82" idx="1"/>
            </p:cNvCxnSpPr>
            <p:nvPr/>
          </p:nvCxnSpPr>
          <p:spPr bwMode="auto">
            <a:xfrm rot="10800000">
              <a:off x="2029049" y="3789041"/>
              <a:ext cx="160406" cy="115082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6" name="Text Box 155"/>
            <p:cNvSpPr txBox="1">
              <a:spLocks noChangeArrowheads="1"/>
            </p:cNvSpPr>
            <p:nvPr/>
          </p:nvSpPr>
          <p:spPr bwMode="auto">
            <a:xfrm>
              <a:off x="6711188" y="4365736"/>
              <a:ext cx="180020" cy="2152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 bwMode="auto">
            <a:xfrm flipH="1">
              <a:off x="1669008" y="3789040"/>
              <a:ext cx="36004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5" name="Text Box 155"/>
            <p:cNvSpPr txBox="1">
              <a:spLocks noChangeArrowheads="1"/>
            </p:cNvSpPr>
            <p:nvPr/>
          </p:nvSpPr>
          <p:spPr bwMode="auto">
            <a:xfrm>
              <a:off x="1344972" y="3721975"/>
              <a:ext cx="324036" cy="2788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3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H="1">
              <a:off x="6864918" y="5157192"/>
              <a:ext cx="64807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3" name="直接箭头连接符 112"/>
            <p:cNvCxnSpPr>
              <a:endCxn id="7" idx="3"/>
            </p:cNvCxnSpPr>
            <p:nvPr/>
          </p:nvCxnSpPr>
          <p:spPr bwMode="auto">
            <a:xfrm rot="16200000" flipV="1">
              <a:off x="6396868" y="4329100"/>
              <a:ext cx="1440160" cy="216024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/>
            </a:ln>
            <a:effectLst/>
          </p:spPr>
        </p:cxnSp>
        <p:cxnSp>
          <p:nvCxnSpPr>
            <p:cNvPr id="116" name="直接箭头连接符 112"/>
            <p:cNvCxnSpPr>
              <a:endCxn id="82" idx="0"/>
            </p:cNvCxnSpPr>
            <p:nvPr/>
          </p:nvCxnSpPr>
          <p:spPr bwMode="auto">
            <a:xfrm rot="10800000" flipV="1">
              <a:off x="2325276" y="4234734"/>
              <a:ext cx="4899684" cy="346516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/>
            </a:ln>
            <a:effectLst/>
          </p:spPr>
        </p:cxnSp>
        <p:sp>
          <p:nvSpPr>
            <p:cNvPr id="127" name="Text Box 155"/>
            <p:cNvSpPr txBox="1">
              <a:spLocks noChangeArrowheads="1"/>
            </p:cNvSpPr>
            <p:nvPr/>
          </p:nvSpPr>
          <p:spPr bwMode="auto">
            <a:xfrm>
              <a:off x="3289188" y="5229324"/>
              <a:ext cx="324036" cy="2788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3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 flipV="1">
              <a:off x="4272632" y="328510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/>
            <p:cNvCxnSpPr/>
            <p:nvPr/>
          </p:nvCxnSpPr>
          <p:spPr bwMode="auto">
            <a:xfrm flipV="1">
              <a:off x="5064720" y="328510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1" name="直接箭头连接符 130"/>
            <p:cNvCxnSpPr/>
            <p:nvPr/>
          </p:nvCxnSpPr>
          <p:spPr bwMode="auto">
            <a:xfrm flipV="1">
              <a:off x="5856808" y="328510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 flipV="1">
              <a:off x="6648896" y="3285108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3" name="Text Box 155"/>
            <p:cNvSpPr txBox="1">
              <a:spLocks noChangeArrowheads="1"/>
            </p:cNvSpPr>
            <p:nvPr/>
          </p:nvSpPr>
          <p:spPr bwMode="auto">
            <a:xfrm>
              <a:off x="4200624" y="2997076"/>
              <a:ext cx="2736304" cy="2879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3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S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S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sz="1800" baseline="-26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S</a:t>
              </a:r>
              <a:r>
                <a:rPr lang="en-US" altLang="zh-CN" sz="1800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 Box 155"/>
            <p:cNvSpPr txBox="1">
              <a:spLocks noChangeArrowheads="1"/>
            </p:cNvSpPr>
            <p:nvPr/>
          </p:nvSpPr>
          <p:spPr bwMode="auto">
            <a:xfrm>
              <a:off x="7440984" y="4989230"/>
              <a:ext cx="515392" cy="31197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op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7" name="Text Box 2"/>
          <p:cNvSpPr txBox="1">
            <a:spLocks noChangeArrowheads="1"/>
          </p:cNvSpPr>
          <p:nvPr/>
        </p:nvSpPr>
        <p:spPr bwMode="auto">
          <a:xfrm>
            <a:off x="179512" y="16288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*十进制加减法器：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个加减法器、校正条件电路、操作选择电路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dirty="0" smtClean="0">
                <a:solidFill>
                  <a:schemeClr val="tx1"/>
                </a:solidFill>
              </a:rPr>
              <a:t>校正时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2200" dirty="0" smtClean="0">
                <a:solidFill>
                  <a:schemeClr val="tx1"/>
                </a:solidFill>
              </a:rPr>
              <a:t>±6</a:t>
            </a:r>
            <a:r>
              <a:rPr lang="zh-CN" altLang="en-US" sz="2200" dirty="0" smtClean="0">
                <a:solidFill>
                  <a:schemeClr val="tx1"/>
                </a:solidFill>
              </a:rPr>
              <a:t>，否则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zh-CN" altLang="en-US" sz="2200" dirty="0">
                <a:solidFill>
                  <a:schemeClr val="tx1"/>
                </a:solidFill>
              </a:rPr>
              <a:t>←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2200" dirty="0" smtClean="0">
                <a:solidFill>
                  <a:schemeClr val="tx1"/>
                </a:solidFill>
              </a:rPr>
              <a:t>±0</a:t>
            </a:r>
            <a:r>
              <a:rPr lang="zh-CN" altLang="en-US" sz="2200" dirty="0" smtClean="0">
                <a:solidFill>
                  <a:schemeClr val="tx1"/>
                </a:solidFill>
              </a:rPr>
              <a:t>，用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进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/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借位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(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 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3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控制；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         校正时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 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</a:rPr>
              <a:t>←</a:t>
            </a:r>
            <a:r>
              <a:rPr lang="en-US" altLang="zh-CN" sz="22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</a:rPr>
              <a:t>，故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 </a:t>
            </a:r>
            <a:r>
              <a:rPr lang="en-US" altLang="zh-CN" sz="22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</a:rPr>
              <a:t>与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校正条件</a:t>
            </a:r>
            <a:r>
              <a:rPr lang="zh-CN" altLang="en-US" sz="2200" dirty="0">
                <a:solidFill>
                  <a:schemeClr val="tx1"/>
                </a:solidFill>
              </a:rPr>
              <a:t>的</a:t>
            </a:r>
            <a:r>
              <a:rPr lang="zh-CN" altLang="en-US" sz="2200" dirty="0" smtClean="0">
                <a:solidFill>
                  <a:schemeClr val="tx1"/>
                </a:solidFill>
              </a:rPr>
              <a:t>逻辑相同</a:t>
            </a:r>
            <a:endParaRPr lang="en-US" altLang="zh-CN" sz="2200" dirty="0" smtClean="0">
              <a:solidFill>
                <a:schemeClr val="tx1"/>
              </a:solidFill>
            </a:endParaRPr>
          </a:p>
        </p:txBody>
      </p:sp>
      <p:sp>
        <p:nvSpPr>
          <p:cNvPr id="178" name="Text Box 2"/>
          <p:cNvSpPr txBox="1">
            <a:spLocks noChangeArrowheads="1"/>
          </p:cNvSpPr>
          <p:nvPr/>
        </p:nvSpPr>
        <p:spPr bwMode="auto">
          <a:xfrm>
            <a:off x="179263" y="589933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*二</a:t>
            </a:r>
            <a:r>
              <a:rPr lang="en-US" altLang="zh-CN" dirty="0" smtClean="0">
                <a:solidFill>
                  <a:srgbClr val="C00000"/>
                </a:solidFill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</a:rPr>
              <a:t>十进制加减法</a:t>
            </a:r>
            <a:r>
              <a:rPr lang="zh-CN" altLang="en-US" dirty="0">
                <a:solidFill>
                  <a:srgbClr val="C00000"/>
                </a:solidFill>
              </a:rPr>
              <a:t>器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方法有选择输出、选择输入</a:t>
            </a:r>
            <a:r>
              <a:rPr lang="en-US" altLang="zh-CN" sz="2000" dirty="0" smtClean="0">
                <a:solidFill>
                  <a:schemeClr val="tx1"/>
                </a:solidFill>
              </a:rPr>
              <a:t>(2</a:t>
            </a:r>
            <a:r>
              <a:rPr lang="zh-CN" altLang="en-US" sz="2000" dirty="0" smtClean="0">
                <a:solidFill>
                  <a:schemeClr val="tx1"/>
                </a:solidFill>
              </a:rPr>
              <a:t>条指令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2749128" y="4297336"/>
            <a:ext cx="2963664" cy="1073152"/>
            <a:chOff x="2749128" y="4297336"/>
            <a:chExt cx="2963664" cy="1073152"/>
          </a:xfrm>
        </p:grpSpPr>
        <p:cxnSp>
          <p:nvCxnSpPr>
            <p:cNvPr id="25" name="直接箭头连接符 24"/>
            <p:cNvCxnSpPr>
              <a:stCxn id="18" idx="1"/>
            </p:cNvCxnSpPr>
            <p:nvPr/>
          </p:nvCxnSpPr>
          <p:spPr bwMode="auto">
            <a:xfrm flipH="1" flipV="1">
              <a:off x="3371044" y="4797276"/>
              <a:ext cx="757571" cy="6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flipH="1">
              <a:off x="3371042" y="4653384"/>
              <a:ext cx="234175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 flipV="1">
              <a:off x="3371044" y="4365104"/>
              <a:ext cx="1549659" cy="6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54" name="Text Box 418"/>
            <p:cNvSpPr txBox="1">
              <a:spLocks noChangeArrowheads="1"/>
            </p:cNvSpPr>
            <p:nvPr/>
          </p:nvSpPr>
          <p:spPr bwMode="auto">
            <a:xfrm>
              <a:off x="2821136" y="4297337"/>
              <a:ext cx="288032" cy="7188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200" dirty="0">
                  <a:solidFill>
                    <a:schemeClr val="tx1"/>
                  </a:solidFill>
                </a:rPr>
                <a:t>≥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6" name="Text Box 421"/>
            <p:cNvSpPr txBox="1">
              <a:spLocks noChangeArrowheads="1"/>
            </p:cNvSpPr>
            <p:nvPr/>
          </p:nvSpPr>
          <p:spPr bwMode="auto">
            <a:xfrm>
              <a:off x="3109862" y="4584104"/>
              <a:ext cx="261180" cy="2851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63" name="Text Box 434"/>
            <p:cNvSpPr txBox="1">
              <a:spLocks noChangeArrowheads="1"/>
            </p:cNvSpPr>
            <p:nvPr/>
          </p:nvSpPr>
          <p:spPr bwMode="auto">
            <a:xfrm>
              <a:off x="3109862" y="4297336"/>
              <a:ext cx="261180" cy="2839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65" name="Text Box 421"/>
            <p:cNvSpPr txBox="1">
              <a:spLocks noChangeArrowheads="1"/>
            </p:cNvSpPr>
            <p:nvPr/>
          </p:nvSpPr>
          <p:spPr bwMode="auto">
            <a:xfrm>
              <a:off x="2821136" y="5085308"/>
              <a:ext cx="271641" cy="2851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 bwMode="auto">
            <a:xfrm rot="10800000">
              <a:off x="3109863" y="4942036"/>
              <a:ext cx="337114" cy="288714"/>
            </a:xfrm>
            <a:prstGeom prst="bentConnector3">
              <a:avLst>
                <a:gd name="adj1" fmla="val -148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76" name="椭圆 75"/>
            <p:cNvSpPr/>
            <p:nvPr/>
          </p:nvSpPr>
          <p:spPr bwMode="auto">
            <a:xfrm>
              <a:off x="2749128" y="5188684"/>
              <a:ext cx="72008" cy="72008"/>
            </a:xfrm>
            <a:prstGeom prst="ellips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90" name="直接箭头连接符 89"/>
            <p:cNvCxnSpPr/>
            <p:nvPr/>
          </p:nvCxnSpPr>
          <p:spPr bwMode="auto">
            <a:xfrm flipH="1">
              <a:off x="3371042" y="4509120"/>
              <a:ext cx="75757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</p:grpSp>
      <p:sp>
        <p:nvSpPr>
          <p:cNvPr id="181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78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105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 smtClean="0">
                <a:solidFill>
                  <a:schemeClr val="tx1"/>
                </a:solidFill>
              </a:rPr>
              <a:t>§3.6 </a:t>
            </a:r>
            <a:r>
              <a:rPr lang="zh-CN" altLang="en-US" sz="3600" dirty="0" smtClean="0">
                <a:solidFill>
                  <a:schemeClr val="tx1"/>
                </a:solidFill>
              </a:rPr>
              <a:t>运算器的组成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、常用数字逻辑电路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9388" y="20608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*组合逻辑电路：</a:t>
            </a:r>
            <a:r>
              <a:rPr lang="zh-CN" altLang="en-US" dirty="0" smtClean="0">
                <a:solidFill>
                  <a:schemeClr val="tx1"/>
                </a:solidFill>
              </a:rPr>
              <a:t>又称</a:t>
            </a:r>
            <a:r>
              <a:rPr lang="zh-CN" altLang="en-US" u="sng" dirty="0" smtClean="0">
                <a:solidFill>
                  <a:srgbClr val="990099"/>
                </a:solidFill>
              </a:rPr>
              <a:t>操作单元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输出仅与输入有关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有三态门、译码器、数据选择器、加法器等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274763"/>
              </p:ext>
            </p:extLst>
          </p:nvPr>
        </p:nvGraphicFramePr>
        <p:xfrm>
          <a:off x="1547664" y="3068960"/>
          <a:ext cx="7056784" cy="170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3312368"/>
                <a:gridCol w="1440160"/>
                <a:gridCol w="1224136"/>
              </a:tblGrid>
              <a:tr h="288032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功能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输入信号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输出信号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72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三态门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输出</a:t>
                      </a:r>
                      <a:r>
                        <a:rPr lang="zh-CN" altLang="en-US" sz="2000" b="1" i="0" dirty="0" smtClean="0">
                          <a:solidFill>
                            <a:srgbClr val="990099"/>
                          </a:solidFill>
                        </a:rPr>
                        <a:t>三种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状态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dirty="0" smtClean="0">
                          <a:solidFill>
                            <a:srgbClr val="CC3300"/>
                          </a:solidFill>
                        </a:rPr>
                        <a:t>？</a:t>
                      </a:r>
                      <a:endParaRPr lang="zh-CN" altLang="en-US" sz="2000" b="1" dirty="0">
                        <a:solidFill>
                          <a:srgbClr val="CC3300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65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译码器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每个编码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都有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不同的电位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7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选择器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从多个通道中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选择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一个输出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加法器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进行全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加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运算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CN" altLang="en-US" sz="2000" b="1" kern="1200" dirty="0" smtClean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9512" y="15567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类别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chemeClr val="tx1"/>
                </a:solidFill>
              </a:rPr>
              <a:t>组合逻辑</a:t>
            </a:r>
            <a:r>
              <a:rPr lang="zh-CN" altLang="en-US" dirty="0" smtClean="0">
                <a:solidFill>
                  <a:schemeClr val="tx1"/>
                </a:solidFill>
              </a:rPr>
              <a:t>电路、</a:t>
            </a:r>
            <a:r>
              <a:rPr lang="zh-CN" altLang="en-US" u="sng" dirty="0" smtClean="0">
                <a:solidFill>
                  <a:schemeClr val="tx1"/>
                </a:solidFill>
              </a:rPr>
              <a:t>时序逻辑</a:t>
            </a:r>
            <a:r>
              <a:rPr lang="zh-CN" altLang="en-US" dirty="0" smtClean="0">
                <a:solidFill>
                  <a:schemeClr val="tx1"/>
                </a:solidFill>
              </a:rPr>
              <a:t>电路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79512" y="48691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画出</a:t>
            </a:r>
            <a:r>
              <a:rPr lang="en-US" altLang="zh-CN" dirty="0" smtClean="0">
                <a:solidFill>
                  <a:schemeClr val="tx1"/>
                </a:solidFill>
              </a:rPr>
              <a:t>Y=A&amp;B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CN" dirty="0" smtClean="0">
                <a:solidFill>
                  <a:schemeClr val="tx1"/>
                </a:solidFill>
              </a:rPr>
              <a:t>Y=B</a:t>
            </a:r>
            <a:r>
              <a:rPr lang="zh-CN" altLang="en-US" dirty="0" smtClean="0">
                <a:solidFill>
                  <a:schemeClr val="tx1"/>
                </a:solidFill>
              </a:rPr>
              <a:t>的电路。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179512" y="537321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  </a:t>
            </a:r>
            <a:r>
              <a:rPr lang="zh-CN" altLang="en-US" dirty="0" smtClean="0">
                <a:solidFill>
                  <a:srgbClr val="990099"/>
                </a:solidFill>
              </a:rPr>
              <a:t>思考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可用三态门控制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端实现吗？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47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929323" y="6452443"/>
            <a:ext cx="1090950" cy="2889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转</a:t>
            </a:r>
            <a:r>
              <a:rPr lang="en-US" altLang="zh-CN" sz="1600" dirty="0" smtClean="0">
                <a:solidFill>
                  <a:schemeClr val="accent2"/>
                </a:solidFill>
              </a:rPr>
              <a:t>ALU</a:t>
            </a:r>
            <a:r>
              <a:rPr lang="zh-CN" altLang="en-US" sz="1600" dirty="0" smtClean="0">
                <a:solidFill>
                  <a:schemeClr val="accent2"/>
                </a:solidFill>
              </a:rPr>
              <a:t>组成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38" grpId="0"/>
      <p:bldP spid="54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106</a:t>
            </a:fld>
            <a:endParaRPr lang="en-US" altLang="zh-CN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79512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*时序逻辑电路：</a:t>
            </a:r>
            <a:r>
              <a:rPr lang="zh-CN" altLang="en-US" dirty="0" smtClean="0">
                <a:solidFill>
                  <a:schemeClr val="tx1"/>
                </a:solidFill>
              </a:rPr>
              <a:t>又称</a:t>
            </a:r>
            <a:r>
              <a:rPr lang="zh-CN" altLang="en-US" u="sng" dirty="0" smtClean="0">
                <a:solidFill>
                  <a:srgbClr val="990099"/>
                </a:solidFill>
              </a:rPr>
              <a:t>状态单元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输出与此前的输出有关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有触发器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电平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</a:rPr>
              <a:t>边沿</a:t>
            </a:r>
            <a:r>
              <a:rPr lang="zh-CN" altLang="en-US" sz="2000" dirty="0">
                <a:solidFill>
                  <a:schemeClr val="tx1"/>
                </a:solidFill>
              </a:rPr>
              <a:t>方式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、寄存器、计数器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43609"/>
              </p:ext>
            </p:extLst>
          </p:nvPr>
        </p:nvGraphicFramePr>
        <p:xfrm>
          <a:off x="1547664" y="1345720"/>
          <a:ext cx="7056784" cy="136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808312"/>
                <a:gridCol w="1944216"/>
                <a:gridCol w="1224136"/>
              </a:tblGrid>
              <a:tr h="216024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操作类型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输入信号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输出信号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5264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触发器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写入、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、清零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CP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4504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寄存器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写入、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、清零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80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计数器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计数、</a:t>
                      </a:r>
                      <a:r>
                        <a:rPr lang="zh-CN" altLang="en-US" sz="2000" b="1" dirty="0" smtClean="0">
                          <a:solidFill>
                            <a:srgbClr val="CC3300"/>
                          </a:solidFill>
                        </a:rPr>
                        <a:t>？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、清零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200" dirty="0" smtClean="0">
                          <a:solidFill>
                            <a:srgbClr val="CC3300"/>
                          </a:solidFill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2000" b="1" kern="1200" dirty="0" smtClean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Text Box 7"/>
          <p:cNvSpPr txBox="1">
            <a:spLocks noChangeArrowheads="1"/>
          </p:cNvSpPr>
          <p:nvPr/>
        </p:nvSpPr>
        <p:spPr bwMode="auto">
          <a:xfrm>
            <a:off x="179512" y="27869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触发器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chemeClr val="tx1"/>
                </a:solidFill>
                <a:latin typeface="+mn-lt"/>
              </a:rPr>
              <a:t>写入值</a:t>
            </a:r>
            <a:r>
              <a:rPr lang="zh-CN" altLang="en-US" dirty="0" smtClean="0">
                <a:solidFill>
                  <a:schemeClr val="tx1"/>
                </a:solidFill>
              </a:rPr>
              <a:t>应满足建立时间、保持时间的要求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2195736" y="3356992"/>
            <a:ext cx="5544616" cy="1181518"/>
            <a:chOff x="2195736" y="4192961"/>
            <a:chExt cx="5544616" cy="1181518"/>
          </a:xfrm>
        </p:grpSpPr>
        <p:sp>
          <p:nvSpPr>
            <p:cNvPr id="120" name="Text Box 430"/>
            <p:cNvSpPr txBox="1">
              <a:spLocks noChangeArrowheads="1"/>
            </p:cNvSpPr>
            <p:nvPr/>
          </p:nvSpPr>
          <p:spPr bwMode="auto">
            <a:xfrm>
              <a:off x="5148064" y="4555247"/>
              <a:ext cx="648072" cy="22370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1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 Box 430"/>
            <p:cNvSpPr txBox="1">
              <a:spLocks noChangeArrowheads="1"/>
            </p:cNvSpPr>
            <p:nvPr/>
          </p:nvSpPr>
          <p:spPr bwMode="auto">
            <a:xfrm>
              <a:off x="5724129" y="4914862"/>
              <a:ext cx="144016" cy="20834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 Box 430"/>
            <p:cNvSpPr txBox="1">
              <a:spLocks noChangeArrowheads="1"/>
            </p:cNvSpPr>
            <p:nvPr/>
          </p:nvSpPr>
          <p:spPr bwMode="auto">
            <a:xfrm>
              <a:off x="3566608" y="4554823"/>
              <a:ext cx="1578736" cy="216024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 Box 430"/>
            <p:cNvSpPr txBox="1">
              <a:spLocks noChangeArrowheads="1"/>
            </p:cNvSpPr>
            <p:nvPr/>
          </p:nvSpPr>
          <p:spPr bwMode="auto">
            <a:xfrm>
              <a:off x="2555777" y="4547144"/>
              <a:ext cx="288032" cy="216024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 Box 430"/>
            <p:cNvSpPr txBox="1">
              <a:spLocks noChangeArrowheads="1"/>
            </p:cNvSpPr>
            <p:nvPr/>
          </p:nvSpPr>
          <p:spPr bwMode="auto">
            <a:xfrm>
              <a:off x="2555777" y="4907183"/>
              <a:ext cx="936101" cy="216024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 Box 430"/>
            <p:cNvSpPr txBox="1">
              <a:spLocks noChangeArrowheads="1"/>
            </p:cNvSpPr>
            <p:nvPr/>
          </p:nvSpPr>
          <p:spPr bwMode="auto">
            <a:xfrm>
              <a:off x="2843808" y="4547145"/>
              <a:ext cx="720080" cy="22370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26" name="Line 425"/>
            <p:cNvSpPr>
              <a:spLocks noChangeShapeType="1"/>
            </p:cNvSpPr>
            <p:nvPr/>
          </p:nvSpPr>
          <p:spPr bwMode="auto">
            <a:xfrm flipV="1">
              <a:off x="4370235" y="419296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425"/>
            <p:cNvSpPr>
              <a:spLocks noChangeShapeType="1"/>
            </p:cNvSpPr>
            <p:nvPr/>
          </p:nvSpPr>
          <p:spPr bwMode="auto">
            <a:xfrm flipV="1">
              <a:off x="2555778" y="4410246"/>
              <a:ext cx="67216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425"/>
            <p:cNvSpPr>
              <a:spLocks noChangeShapeType="1"/>
            </p:cNvSpPr>
            <p:nvPr/>
          </p:nvSpPr>
          <p:spPr bwMode="auto">
            <a:xfrm>
              <a:off x="3563888" y="4547142"/>
              <a:ext cx="1584176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430"/>
            <p:cNvSpPr txBox="1">
              <a:spLocks noChangeArrowheads="1"/>
            </p:cNvSpPr>
            <p:nvPr/>
          </p:nvSpPr>
          <p:spPr bwMode="auto">
            <a:xfrm>
              <a:off x="2265138" y="4520279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</a:rPr>
                <a:t>D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30" name="Line 425"/>
            <p:cNvSpPr>
              <a:spLocks noChangeShapeType="1"/>
            </p:cNvSpPr>
            <p:nvPr/>
          </p:nvSpPr>
          <p:spPr bwMode="auto">
            <a:xfrm flipV="1">
              <a:off x="2555777" y="4547143"/>
              <a:ext cx="288031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425"/>
            <p:cNvSpPr>
              <a:spLocks noChangeShapeType="1"/>
            </p:cNvSpPr>
            <p:nvPr/>
          </p:nvSpPr>
          <p:spPr bwMode="auto">
            <a:xfrm>
              <a:off x="2843808" y="4770843"/>
              <a:ext cx="720080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425"/>
            <p:cNvSpPr>
              <a:spLocks noChangeShapeType="1"/>
            </p:cNvSpPr>
            <p:nvPr/>
          </p:nvSpPr>
          <p:spPr bwMode="auto">
            <a:xfrm flipH="1" flipV="1">
              <a:off x="5148064" y="4547143"/>
              <a:ext cx="645704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430"/>
            <p:cNvSpPr txBox="1">
              <a:spLocks noChangeArrowheads="1"/>
            </p:cNvSpPr>
            <p:nvPr/>
          </p:nvSpPr>
          <p:spPr bwMode="auto">
            <a:xfrm>
              <a:off x="3491878" y="4914863"/>
              <a:ext cx="2232250" cy="21672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34" name="Line 425"/>
            <p:cNvSpPr>
              <a:spLocks noChangeShapeType="1"/>
            </p:cNvSpPr>
            <p:nvPr/>
          </p:nvSpPr>
          <p:spPr bwMode="auto">
            <a:xfrm flipV="1">
              <a:off x="3491882" y="5123206"/>
              <a:ext cx="2232247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425"/>
            <p:cNvSpPr>
              <a:spLocks noChangeShapeType="1"/>
            </p:cNvSpPr>
            <p:nvPr/>
          </p:nvSpPr>
          <p:spPr bwMode="auto">
            <a:xfrm flipV="1">
              <a:off x="5508104" y="419296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425"/>
            <p:cNvSpPr>
              <a:spLocks noChangeShapeType="1"/>
            </p:cNvSpPr>
            <p:nvPr/>
          </p:nvSpPr>
          <p:spPr bwMode="auto">
            <a:xfrm flipV="1">
              <a:off x="3230953" y="419296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425"/>
            <p:cNvSpPr>
              <a:spLocks noChangeShapeType="1"/>
            </p:cNvSpPr>
            <p:nvPr/>
          </p:nvSpPr>
          <p:spPr bwMode="auto">
            <a:xfrm>
              <a:off x="3227944" y="4192964"/>
              <a:ext cx="114229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425"/>
            <p:cNvSpPr>
              <a:spLocks noChangeShapeType="1"/>
            </p:cNvSpPr>
            <p:nvPr/>
          </p:nvSpPr>
          <p:spPr bwMode="auto">
            <a:xfrm flipV="1">
              <a:off x="5508103" y="4192961"/>
              <a:ext cx="360039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425"/>
            <p:cNvSpPr>
              <a:spLocks noChangeShapeType="1"/>
            </p:cNvSpPr>
            <p:nvPr/>
          </p:nvSpPr>
          <p:spPr bwMode="auto">
            <a:xfrm flipV="1">
              <a:off x="2843808" y="4547143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425"/>
            <p:cNvSpPr>
              <a:spLocks noChangeShapeType="1"/>
            </p:cNvSpPr>
            <p:nvPr/>
          </p:nvSpPr>
          <p:spPr bwMode="auto">
            <a:xfrm flipV="1">
              <a:off x="3563888" y="4547143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425"/>
            <p:cNvSpPr>
              <a:spLocks noChangeShapeType="1"/>
            </p:cNvSpPr>
            <p:nvPr/>
          </p:nvSpPr>
          <p:spPr bwMode="auto">
            <a:xfrm flipV="1">
              <a:off x="2555778" y="4905925"/>
              <a:ext cx="93610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425"/>
            <p:cNvSpPr>
              <a:spLocks noChangeShapeType="1"/>
            </p:cNvSpPr>
            <p:nvPr/>
          </p:nvSpPr>
          <p:spPr bwMode="auto">
            <a:xfrm flipV="1">
              <a:off x="3491880" y="4905925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425"/>
            <p:cNvSpPr>
              <a:spLocks noChangeShapeType="1"/>
            </p:cNvSpPr>
            <p:nvPr/>
          </p:nvSpPr>
          <p:spPr bwMode="auto">
            <a:xfrm>
              <a:off x="4370235" y="4410248"/>
              <a:ext cx="114229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425"/>
            <p:cNvSpPr>
              <a:spLocks noChangeShapeType="1"/>
            </p:cNvSpPr>
            <p:nvPr/>
          </p:nvSpPr>
          <p:spPr bwMode="auto">
            <a:xfrm flipV="1">
              <a:off x="5148064" y="454588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425"/>
            <p:cNvSpPr>
              <a:spLocks noChangeShapeType="1"/>
            </p:cNvSpPr>
            <p:nvPr/>
          </p:nvSpPr>
          <p:spPr bwMode="auto">
            <a:xfrm>
              <a:off x="5724126" y="4914863"/>
              <a:ext cx="2" cy="20834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425"/>
            <p:cNvSpPr>
              <a:spLocks noChangeShapeType="1"/>
            </p:cNvSpPr>
            <p:nvPr/>
          </p:nvSpPr>
          <p:spPr bwMode="auto">
            <a:xfrm flipV="1">
              <a:off x="5796136" y="454588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425"/>
            <p:cNvSpPr>
              <a:spLocks noChangeShapeType="1"/>
            </p:cNvSpPr>
            <p:nvPr/>
          </p:nvSpPr>
          <p:spPr bwMode="auto">
            <a:xfrm flipV="1">
              <a:off x="5793768" y="4763167"/>
              <a:ext cx="74377" cy="21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425"/>
            <p:cNvSpPr>
              <a:spLocks noChangeShapeType="1"/>
            </p:cNvSpPr>
            <p:nvPr/>
          </p:nvSpPr>
          <p:spPr bwMode="auto">
            <a:xfrm flipV="1">
              <a:off x="2555776" y="4773084"/>
              <a:ext cx="288031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25"/>
            <p:cNvSpPr>
              <a:spLocks noChangeShapeType="1"/>
            </p:cNvSpPr>
            <p:nvPr/>
          </p:nvSpPr>
          <p:spPr bwMode="auto">
            <a:xfrm flipV="1">
              <a:off x="3566608" y="4768647"/>
              <a:ext cx="15814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425"/>
            <p:cNvSpPr>
              <a:spLocks noChangeShapeType="1"/>
            </p:cNvSpPr>
            <p:nvPr/>
          </p:nvSpPr>
          <p:spPr bwMode="auto">
            <a:xfrm flipH="1">
              <a:off x="2699792" y="4547142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425"/>
            <p:cNvSpPr>
              <a:spLocks noChangeShapeType="1"/>
            </p:cNvSpPr>
            <p:nvPr/>
          </p:nvSpPr>
          <p:spPr bwMode="auto">
            <a:xfrm flipH="1">
              <a:off x="2566660" y="4544324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425"/>
            <p:cNvSpPr>
              <a:spLocks noChangeShapeType="1"/>
            </p:cNvSpPr>
            <p:nvPr/>
          </p:nvSpPr>
          <p:spPr bwMode="auto">
            <a:xfrm flipH="1">
              <a:off x="3737130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425"/>
            <p:cNvSpPr>
              <a:spLocks noChangeShapeType="1"/>
            </p:cNvSpPr>
            <p:nvPr/>
          </p:nvSpPr>
          <p:spPr bwMode="auto">
            <a:xfrm flipH="1">
              <a:off x="3603998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25"/>
            <p:cNvSpPr>
              <a:spLocks noChangeShapeType="1"/>
            </p:cNvSpPr>
            <p:nvPr/>
          </p:nvSpPr>
          <p:spPr bwMode="auto">
            <a:xfrm flipH="1">
              <a:off x="4003400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425"/>
            <p:cNvSpPr>
              <a:spLocks noChangeShapeType="1"/>
            </p:cNvSpPr>
            <p:nvPr/>
          </p:nvSpPr>
          <p:spPr bwMode="auto">
            <a:xfrm flipH="1">
              <a:off x="3870268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425"/>
            <p:cNvSpPr>
              <a:spLocks noChangeShapeType="1"/>
            </p:cNvSpPr>
            <p:nvPr/>
          </p:nvSpPr>
          <p:spPr bwMode="auto">
            <a:xfrm flipH="1">
              <a:off x="4291432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425"/>
            <p:cNvSpPr>
              <a:spLocks noChangeShapeType="1"/>
            </p:cNvSpPr>
            <p:nvPr/>
          </p:nvSpPr>
          <p:spPr bwMode="auto">
            <a:xfrm flipH="1">
              <a:off x="415830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425"/>
            <p:cNvSpPr>
              <a:spLocks noChangeShapeType="1"/>
            </p:cNvSpPr>
            <p:nvPr/>
          </p:nvSpPr>
          <p:spPr bwMode="auto">
            <a:xfrm flipH="1">
              <a:off x="4557702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425"/>
            <p:cNvSpPr>
              <a:spLocks noChangeShapeType="1"/>
            </p:cNvSpPr>
            <p:nvPr/>
          </p:nvSpPr>
          <p:spPr bwMode="auto">
            <a:xfrm flipH="1">
              <a:off x="442457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425"/>
            <p:cNvSpPr>
              <a:spLocks noChangeShapeType="1"/>
            </p:cNvSpPr>
            <p:nvPr/>
          </p:nvSpPr>
          <p:spPr bwMode="auto">
            <a:xfrm flipH="1">
              <a:off x="4839012" y="4549961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425"/>
            <p:cNvSpPr>
              <a:spLocks noChangeShapeType="1"/>
            </p:cNvSpPr>
            <p:nvPr/>
          </p:nvSpPr>
          <p:spPr bwMode="auto">
            <a:xfrm flipH="1">
              <a:off x="470588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425"/>
            <p:cNvSpPr>
              <a:spLocks noChangeShapeType="1"/>
            </p:cNvSpPr>
            <p:nvPr/>
          </p:nvSpPr>
          <p:spPr bwMode="auto">
            <a:xfrm flipH="1">
              <a:off x="4972150" y="4547143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425"/>
            <p:cNvSpPr>
              <a:spLocks noChangeShapeType="1"/>
            </p:cNvSpPr>
            <p:nvPr/>
          </p:nvSpPr>
          <p:spPr bwMode="auto">
            <a:xfrm flipH="1">
              <a:off x="3227942" y="4437111"/>
              <a:ext cx="3010" cy="937368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425"/>
            <p:cNvSpPr>
              <a:spLocks noChangeShapeType="1"/>
            </p:cNvSpPr>
            <p:nvPr/>
          </p:nvSpPr>
          <p:spPr bwMode="auto">
            <a:xfrm flipH="1">
              <a:off x="3563888" y="4294359"/>
              <a:ext cx="0" cy="728465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425"/>
            <p:cNvSpPr>
              <a:spLocks noChangeShapeType="1"/>
            </p:cNvSpPr>
            <p:nvPr/>
          </p:nvSpPr>
          <p:spPr bwMode="auto">
            <a:xfrm flipH="1">
              <a:off x="2843808" y="4786070"/>
              <a:ext cx="1" cy="58714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425"/>
            <p:cNvSpPr>
              <a:spLocks noChangeShapeType="1"/>
            </p:cNvSpPr>
            <p:nvPr/>
          </p:nvSpPr>
          <p:spPr bwMode="auto">
            <a:xfrm>
              <a:off x="3491879" y="5123206"/>
              <a:ext cx="3" cy="251273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425"/>
            <p:cNvSpPr>
              <a:spLocks noChangeShapeType="1"/>
            </p:cNvSpPr>
            <p:nvPr/>
          </p:nvSpPr>
          <p:spPr bwMode="auto">
            <a:xfrm>
              <a:off x="5508103" y="4437111"/>
              <a:ext cx="4423" cy="937367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425"/>
            <p:cNvSpPr>
              <a:spLocks noChangeShapeType="1"/>
            </p:cNvSpPr>
            <p:nvPr/>
          </p:nvSpPr>
          <p:spPr bwMode="auto">
            <a:xfrm flipH="1">
              <a:off x="5148063" y="4763165"/>
              <a:ext cx="0" cy="611313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425"/>
            <p:cNvSpPr>
              <a:spLocks noChangeShapeType="1"/>
            </p:cNvSpPr>
            <p:nvPr/>
          </p:nvSpPr>
          <p:spPr bwMode="auto">
            <a:xfrm flipH="1" flipV="1">
              <a:off x="5719394" y="4917585"/>
              <a:ext cx="148749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Text Box 430"/>
            <p:cNvSpPr txBox="1">
              <a:spLocks noChangeArrowheads="1"/>
            </p:cNvSpPr>
            <p:nvPr/>
          </p:nvSpPr>
          <p:spPr bwMode="auto">
            <a:xfrm>
              <a:off x="2267744" y="4880319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 Box 430"/>
            <p:cNvSpPr txBox="1">
              <a:spLocks noChangeArrowheads="1"/>
            </p:cNvSpPr>
            <p:nvPr/>
          </p:nvSpPr>
          <p:spPr bwMode="auto">
            <a:xfrm>
              <a:off x="2195736" y="4194224"/>
              <a:ext cx="29063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CP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 Box 430"/>
            <p:cNvSpPr txBox="1">
              <a:spLocks noChangeArrowheads="1"/>
            </p:cNvSpPr>
            <p:nvPr/>
          </p:nvSpPr>
          <p:spPr bwMode="auto">
            <a:xfrm>
              <a:off x="2900876" y="5131591"/>
              <a:ext cx="26696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①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 Box 430"/>
            <p:cNvSpPr txBox="1">
              <a:spLocks noChangeArrowheads="1"/>
            </p:cNvSpPr>
            <p:nvPr/>
          </p:nvSpPr>
          <p:spPr bwMode="auto">
            <a:xfrm>
              <a:off x="3224912" y="5131591"/>
              <a:ext cx="26696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③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4" name="Text Box 430"/>
            <p:cNvSpPr txBox="1">
              <a:spLocks noChangeArrowheads="1"/>
            </p:cNvSpPr>
            <p:nvPr/>
          </p:nvSpPr>
          <p:spPr bwMode="auto">
            <a:xfrm>
              <a:off x="3275856" y="4258260"/>
              <a:ext cx="26696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②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75" name="Text Box 430"/>
            <p:cNvSpPr txBox="1">
              <a:spLocks noChangeArrowheads="1"/>
            </p:cNvSpPr>
            <p:nvPr/>
          </p:nvSpPr>
          <p:spPr bwMode="auto">
            <a:xfrm>
              <a:off x="6204908" y="4221089"/>
              <a:ext cx="1535444" cy="1080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2000" dirty="0" smtClean="0">
                  <a:solidFill>
                    <a:schemeClr val="tx1"/>
                  </a:solidFill>
                </a:rPr>
                <a:t>①建立时间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l"/>
              <a:r>
                <a:rPr lang="zh-CN" altLang="en-US" sz="2000" dirty="0" smtClean="0">
                  <a:solidFill>
                    <a:schemeClr val="tx1"/>
                  </a:solidFill>
                </a:rPr>
                <a:t>②保持时间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l"/>
              <a:r>
                <a:rPr lang="zh-CN" altLang="en-US" sz="2000" dirty="0" smtClean="0">
                  <a:solidFill>
                    <a:schemeClr val="tx1"/>
                  </a:solidFill>
                </a:rPr>
                <a:t>③写入延迟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76" name="Line 425"/>
            <p:cNvSpPr>
              <a:spLocks noChangeShapeType="1"/>
            </p:cNvSpPr>
            <p:nvPr/>
          </p:nvSpPr>
          <p:spPr bwMode="auto">
            <a:xfrm flipV="1">
              <a:off x="3230951" y="4243660"/>
              <a:ext cx="0" cy="144016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425"/>
            <p:cNvSpPr>
              <a:spLocks noChangeShapeType="1"/>
            </p:cNvSpPr>
            <p:nvPr/>
          </p:nvSpPr>
          <p:spPr bwMode="auto">
            <a:xfrm flipV="1">
              <a:off x="5508103" y="4227440"/>
              <a:ext cx="0" cy="144016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8" name="Text Box 7"/>
          <p:cNvSpPr txBox="1">
            <a:spLocks noChangeArrowheads="1"/>
          </p:cNvSpPr>
          <p:nvPr/>
        </p:nvSpPr>
        <p:spPr bwMode="auto">
          <a:xfrm>
            <a:off x="179512" y="452265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 移位寄存器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基于寄存器，功能有串→并、并→串等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81" name="组合 180"/>
          <p:cNvGrpSpPr/>
          <p:nvPr/>
        </p:nvGrpSpPr>
        <p:grpSpPr>
          <a:xfrm>
            <a:off x="3131840" y="5245529"/>
            <a:ext cx="3312368" cy="1207807"/>
            <a:chOff x="5508104" y="3733361"/>
            <a:chExt cx="3312368" cy="1207807"/>
          </a:xfrm>
        </p:grpSpPr>
        <p:sp>
          <p:nvSpPr>
            <p:cNvPr id="182" name="Text Box 430"/>
            <p:cNvSpPr txBox="1">
              <a:spLocks noChangeArrowheads="1"/>
            </p:cNvSpPr>
            <p:nvPr/>
          </p:nvSpPr>
          <p:spPr bwMode="auto">
            <a:xfrm>
              <a:off x="5868144" y="4698280"/>
              <a:ext cx="24989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D</a:t>
              </a:r>
              <a:r>
                <a:rPr lang="en-US" altLang="zh-CN" sz="1800" b="1" baseline="-16000" dirty="0" smtClean="0">
                  <a:solidFill>
                    <a:schemeClr val="tx1"/>
                  </a:solidFill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     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       D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3" name="Rectangle 412"/>
            <p:cNvSpPr>
              <a:spLocks noChangeArrowheads="1"/>
            </p:cNvSpPr>
            <p:nvPr/>
          </p:nvSpPr>
          <p:spPr bwMode="auto">
            <a:xfrm>
              <a:off x="5508104" y="3733361"/>
              <a:ext cx="3312368" cy="93617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3131839" y="5244122"/>
            <a:ext cx="3312369" cy="1303288"/>
            <a:chOff x="5508103" y="3731954"/>
            <a:chExt cx="3312369" cy="1303288"/>
          </a:xfrm>
        </p:grpSpPr>
        <p:sp>
          <p:nvSpPr>
            <p:cNvPr id="185" name="Rectangle 412"/>
            <p:cNvSpPr>
              <a:spLocks noChangeArrowheads="1"/>
            </p:cNvSpPr>
            <p:nvPr/>
          </p:nvSpPr>
          <p:spPr bwMode="auto">
            <a:xfrm>
              <a:off x="5508103" y="3731954"/>
              <a:ext cx="3312369" cy="103177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86" name="直接箭头连接符 109"/>
            <p:cNvCxnSpPr/>
            <p:nvPr/>
          </p:nvCxnSpPr>
          <p:spPr bwMode="auto">
            <a:xfrm flipV="1">
              <a:off x="7004133" y="3778522"/>
              <a:ext cx="1096259" cy="924488"/>
            </a:xfrm>
            <a:prstGeom prst="bentConnector3">
              <a:avLst>
                <a:gd name="adj1" fmla="val 70853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7" name="直接箭头连接符 109"/>
            <p:cNvCxnSpPr/>
            <p:nvPr/>
          </p:nvCxnSpPr>
          <p:spPr bwMode="auto">
            <a:xfrm flipV="1">
              <a:off x="5902126" y="3778522"/>
              <a:ext cx="1118146" cy="924488"/>
            </a:xfrm>
            <a:prstGeom prst="bentConnector3">
              <a:avLst>
                <a:gd name="adj1" fmla="val 70445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8" name="直接箭头连接符 187"/>
            <p:cNvCxnSpPr/>
            <p:nvPr/>
          </p:nvCxnSpPr>
          <p:spPr bwMode="auto">
            <a:xfrm flipV="1">
              <a:off x="8102574" y="4653136"/>
              <a:ext cx="0" cy="166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89" name="Text Box 430"/>
            <p:cNvSpPr txBox="1">
              <a:spLocks noChangeArrowheads="1"/>
            </p:cNvSpPr>
            <p:nvPr/>
          </p:nvSpPr>
          <p:spPr bwMode="auto">
            <a:xfrm>
              <a:off x="8008961" y="4797152"/>
              <a:ext cx="156936" cy="238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D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2771800" y="4941168"/>
            <a:ext cx="3613235" cy="1346018"/>
            <a:chOff x="5148064" y="3429000"/>
            <a:chExt cx="3613235" cy="1346018"/>
          </a:xfrm>
        </p:grpSpPr>
        <p:sp>
          <p:nvSpPr>
            <p:cNvPr id="191" name="Text Box 419"/>
            <p:cNvSpPr txBox="1">
              <a:spLocks noChangeArrowheads="1"/>
            </p:cNvSpPr>
            <p:nvPr/>
          </p:nvSpPr>
          <p:spPr bwMode="auto">
            <a:xfrm>
              <a:off x="5711293" y="3838914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D CP R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92" name="Line 425"/>
            <p:cNvSpPr>
              <a:spLocks noChangeShapeType="1"/>
            </p:cNvSpPr>
            <p:nvPr/>
          </p:nvSpPr>
          <p:spPr bwMode="auto">
            <a:xfrm flipH="1" flipV="1">
              <a:off x="6315026" y="3875361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Text Box 419"/>
            <p:cNvSpPr txBox="1">
              <a:spLocks noChangeArrowheads="1"/>
            </p:cNvSpPr>
            <p:nvPr/>
          </p:nvSpPr>
          <p:spPr bwMode="auto">
            <a:xfrm>
              <a:off x="6789989" y="3838914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D CP R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94" name="Line 425"/>
            <p:cNvSpPr>
              <a:spLocks noChangeShapeType="1"/>
            </p:cNvSpPr>
            <p:nvPr/>
          </p:nvSpPr>
          <p:spPr bwMode="auto">
            <a:xfrm flipH="1" flipV="1">
              <a:off x="7402680" y="3875361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Text Box 419"/>
            <p:cNvSpPr txBox="1">
              <a:spLocks noChangeArrowheads="1"/>
            </p:cNvSpPr>
            <p:nvPr/>
          </p:nvSpPr>
          <p:spPr bwMode="auto">
            <a:xfrm>
              <a:off x="7884368" y="3838914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D CP R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96" name="Line 425"/>
            <p:cNvSpPr>
              <a:spLocks noChangeShapeType="1"/>
            </p:cNvSpPr>
            <p:nvPr/>
          </p:nvSpPr>
          <p:spPr bwMode="auto">
            <a:xfrm flipH="1" flipV="1">
              <a:off x="8488101" y="3875361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97" name="直接箭头连接符 196"/>
            <p:cNvCxnSpPr/>
            <p:nvPr/>
          </p:nvCxnSpPr>
          <p:spPr bwMode="auto">
            <a:xfrm flipH="1" flipV="1">
              <a:off x="5902126" y="3671888"/>
              <a:ext cx="1882" cy="16703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8" name="直接箭头连接符 197"/>
            <p:cNvCxnSpPr/>
            <p:nvPr/>
          </p:nvCxnSpPr>
          <p:spPr bwMode="auto">
            <a:xfrm flipH="1" flipV="1">
              <a:off x="5902126" y="4385550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9" name="直接箭头连接符 198"/>
            <p:cNvCxnSpPr/>
            <p:nvPr/>
          </p:nvCxnSpPr>
          <p:spPr bwMode="auto">
            <a:xfrm flipV="1">
              <a:off x="6192039" y="4385549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0" name="直接箭头连接符 199"/>
            <p:cNvCxnSpPr/>
            <p:nvPr/>
          </p:nvCxnSpPr>
          <p:spPr bwMode="auto">
            <a:xfrm flipV="1">
              <a:off x="6496802" y="4385549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01" name="Line 425"/>
            <p:cNvSpPr>
              <a:spLocks noChangeShapeType="1"/>
            </p:cNvSpPr>
            <p:nvPr/>
          </p:nvSpPr>
          <p:spPr bwMode="auto">
            <a:xfrm flipH="1" flipV="1">
              <a:off x="5606548" y="4508270"/>
              <a:ext cx="306990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425"/>
            <p:cNvSpPr>
              <a:spLocks noChangeShapeType="1"/>
            </p:cNvSpPr>
            <p:nvPr/>
          </p:nvSpPr>
          <p:spPr bwMode="auto">
            <a:xfrm flipH="1" flipV="1">
              <a:off x="5436095" y="4631000"/>
              <a:ext cx="293559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03" name="直接箭头连接符 202"/>
            <p:cNvCxnSpPr/>
            <p:nvPr/>
          </p:nvCxnSpPr>
          <p:spPr bwMode="auto">
            <a:xfrm flipV="1">
              <a:off x="7277314" y="4385549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 bwMode="auto">
            <a:xfrm flipV="1">
              <a:off x="7582077" y="4385549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5" name="直接箭头连接符 204"/>
            <p:cNvCxnSpPr/>
            <p:nvPr/>
          </p:nvCxnSpPr>
          <p:spPr bwMode="auto">
            <a:xfrm flipV="1">
              <a:off x="8371693" y="4385549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6" name="直接箭头连接符 205"/>
            <p:cNvCxnSpPr/>
            <p:nvPr/>
          </p:nvCxnSpPr>
          <p:spPr bwMode="auto">
            <a:xfrm flipV="1">
              <a:off x="8676456" y="4385549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 flipH="1" flipV="1">
              <a:off x="7004133" y="3683612"/>
              <a:ext cx="1880" cy="15530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8" name="直接箭头连接符 207"/>
            <p:cNvCxnSpPr/>
            <p:nvPr/>
          </p:nvCxnSpPr>
          <p:spPr bwMode="auto">
            <a:xfrm flipH="1" flipV="1">
              <a:off x="7004133" y="4385550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9" name="直接箭头连接符 208"/>
            <p:cNvCxnSpPr/>
            <p:nvPr/>
          </p:nvCxnSpPr>
          <p:spPr bwMode="auto">
            <a:xfrm flipH="1" flipV="1">
              <a:off x="8098512" y="3671888"/>
              <a:ext cx="1880" cy="16702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0" name="直接箭头连接符 209"/>
            <p:cNvCxnSpPr/>
            <p:nvPr/>
          </p:nvCxnSpPr>
          <p:spPr bwMode="auto">
            <a:xfrm flipH="1" flipV="1">
              <a:off x="8098512" y="4385550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1" name="直接箭头连接符 184"/>
            <p:cNvCxnSpPr/>
            <p:nvPr/>
          </p:nvCxnSpPr>
          <p:spPr bwMode="auto">
            <a:xfrm rot="16200000" flipV="1">
              <a:off x="5384647" y="4286371"/>
              <a:ext cx="273353" cy="170454"/>
            </a:xfrm>
            <a:prstGeom prst="bentConnector3">
              <a:avLst>
                <a:gd name="adj1" fmla="val 9717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12" name="Text Box 470"/>
            <p:cNvSpPr txBox="1">
              <a:spLocks noChangeArrowheads="1"/>
            </p:cNvSpPr>
            <p:nvPr/>
          </p:nvSpPr>
          <p:spPr bwMode="auto">
            <a:xfrm>
              <a:off x="5148064" y="4054938"/>
              <a:ext cx="319345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R</a:t>
              </a:r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CP</a:t>
              </a:r>
            </a:p>
          </p:txBody>
        </p:sp>
        <p:sp>
          <p:nvSpPr>
            <p:cNvPr id="213" name="Text Box 430"/>
            <p:cNvSpPr txBox="1">
              <a:spLocks noChangeArrowheads="1"/>
            </p:cNvSpPr>
            <p:nvPr/>
          </p:nvSpPr>
          <p:spPr bwMode="auto">
            <a:xfrm>
              <a:off x="5823904" y="3429000"/>
              <a:ext cx="256452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r>
                <a:rPr lang="en-US" altLang="zh-CN" sz="1800" b="1" baseline="-16000" dirty="0" smtClean="0">
                  <a:solidFill>
                    <a:schemeClr val="tx1"/>
                  </a:solidFill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     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        Q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4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7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78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A7DB-9E27-4F29-B9ED-B7652044F7CE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二、加法器的组成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179388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全加器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*真值表：</a:t>
            </a:r>
            <a:r>
              <a:rPr lang="zh-CN" altLang="en-US" dirty="0" smtClean="0">
                <a:solidFill>
                  <a:schemeClr val="tx1"/>
                </a:solidFill>
              </a:rPr>
              <a:t>半加器没有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i-1</a:t>
            </a:r>
            <a:endParaRPr lang="zh-CN" altLang="en-US" baseline="-16000" dirty="0">
              <a:solidFill>
                <a:schemeClr val="tx1"/>
              </a:solidFill>
            </a:endParaRPr>
          </a:p>
        </p:txBody>
      </p:sp>
      <p:sp>
        <p:nvSpPr>
          <p:cNvPr id="338128" name="Text Box 208"/>
          <p:cNvSpPr txBox="1">
            <a:spLocks noChangeArrowheads="1"/>
          </p:cNvSpPr>
          <p:nvPr/>
        </p:nvSpPr>
        <p:spPr bwMode="auto">
          <a:xfrm>
            <a:off x="179388" y="4378641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输出信号的逻辑：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338336" name="Group 4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008164"/>
              </p:ext>
            </p:extLst>
          </p:nvPr>
        </p:nvGraphicFramePr>
        <p:xfrm>
          <a:off x="1187698" y="1935672"/>
          <a:ext cx="3816350" cy="2357424"/>
        </p:xfrm>
        <a:graphic>
          <a:graphicData uri="http://schemas.openxmlformats.org/drawingml/2006/table">
            <a:tbl>
              <a:tblPr/>
              <a:tblGrid>
                <a:gridCol w="360363"/>
                <a:gridCol w="431800"/>
                <a:gridCol w="503237"/>
                <a:gridCol w="576263"/>
                <a:gridCol w="1079500"/>
                <a:gridCol w="865187"/>
              </a:tblGrid>
              <a:tr h="10636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真值表</a:t>
                      </a:r>
                    </a:p>
                  </a:txBody>
                  <a:tcPr marL="36000" marR="36000" marT="18000" marB="1800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全加和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进位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18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-18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90000"/>
                      </a:srgbClr>
                    </a:solidFill>
                  </a:tcPr>
                </a:tc>
              </a:tr>
              <a:tr h="7000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</a:tr>
              <a:tr h="682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8316" name="Object 3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789274"/>
              </p:ext>
            </p:extLst>
          </p:nvPr>
        </p:nvGraphicFramePr>
        <p:xfrm>
          <a:off x="1331913" y="4887689"/>
          <a:ext cx="68484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22" name="公式" r:id="rId4" imgW="3810000" imgH="508000" progId="Equation.3">
                  <p:embed/>
                </p:oleObj>
              </mc:Choice>
              <mc:Fallback>
                <p:oleObj name="公式" r:id="rId4" imgW="3810000" imgH="508000" progId="Equation.3">
                  <p:embed/>
                  <p:pic>
                    <p:nvPicPr>
                      <p:cNvPr id="0" name="Picture 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887689"/>
                        <a:ext cx="684847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17" name="Object 3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654154"/>
              </p:ext>
            </p:extLst>
          </p:nvPr>
        </p:nvGraphicFramePr>
        <p:xfrm>
          <a:off x="1331913" y="5805264"/>
          <a:ext cx="73437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23" name="公式" r:id="rId6" imgW="4254500" imgH="241300" progId="Equation.3">
                  <p:embed/>
                </p:oleObj>
              </mc:Choice>
              <mc:Fallback>
                <p:oleObj name="公式" r:id="rId6" imgW="4254500" imgH="241300" progId="Equation.3">
                  <p:embed/>
                  <p:pic>
                    <p:nvPicPr>
                      <p:cNvPr id="0" name="Picture 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05264"/>
                        <a:ext cx="73437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320" name="Group 400"/>
          <p:cNvGrpSpPr>
            <a:grpSpLocks/>
          </p:cNvGrpSpPr>
          <p:nvPr/>
        </p:nvGrpSpPr>
        <p:grpSpPr bwMode="auto">
          <a:xfrm>
            <a:off x="5220072" y="1845742"/>
            <a:ext cx="3311525" cy="2519362"/>
            <a:chOff x="3334" y="1253"/>
            <a:chExt cx="2086" cy="1587"/>
          </a:xfrm>
        </p:grpSpPr>
        <p:sp>
          <p:nvSpPr>
            <p:cNvPr id="338321" name="Line 401"/>
            <p:cNvSpPr>
              <a:spLocks noChangeShapeType="1"/>
            </p:cNvSpPr>
            <p:nvPr/>
          </p:nvSpPr>
          <p:spPr bwMode="auto">
            <a:xfrm flipH="1" flipV="1">
              <a:off x="4467" y="2523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2" name="Line 402"/>
            <p:cNvSpPr>
              <a:spLocks noChangeShapeType="1"/>
            </p:cNvSpPr>
            <p:nvPr/>
          </p:nvSpPr>
          <p:spPr bwMode="auto">
            <a:xfrm flipV="1">
              <a:off x="4785" y="2523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3" name="Rectangle 403"/>
            <p:cNvSpPr>
              <a:spLocks noChangeArrowheads="1"/>
            </p:cNvSpPr>
            <p:nvPr/>
          </p:nvSpPr>
          <p:spPr bwMode="auto">
            <a:xfrm>
              <a:off x="3605" y="1570"/>
              <a:ext cx="1452" cy="95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24" name="Line 404"/>
            <p:cNvSpPr>
              <a:spLocks noChangeShapeType="1"/>
            </p:cNvSpPr>
            <p:nvPr/>
          </p:nvSpPr>
          <p:spPr bwMode="auto">
            <a:xfrm flipH="1" flipV="1">
              <a:off x="4513" y="1434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5" name="Text Box 405"/>
            <p:cNvSpPr txBox="1">
              <a:spLocks noChangeArrowheads="1"/>
            </p:cNvSpPr>
            <p:nvPr/>
          </p:nvSpPr>
          <p:spPr bwMode="auto">
            <a:xfrm>
              <a:off x="4422" y="1253"/>
              <a:ext cx="22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338326" name="Text Box 406"/>
            <p:cNvSpPr txBox="1">
              <a:spLocks noChangeArrowheads="1"/>
            </p:cNvSpPr>
            <p:nvPr/>
          </p:nvSpPr>
          <p:spPr bwMode="auto">
            <a:xfrm>
              <a:off x="3334" y="1842"/>
              <a:ext cx="22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i</a:t>
              </a:r>
            </a:p>
          </p:txBody>
        </p:sp>
        <p:sp>
          <p:nvSpPr>
            <p:cNvPr id="338327" name="Text Box 407"/>
            <p:cNvSpPr txBox="1">
              <a:spLocks noChangeArrowheads="1"/>
            </p:cNvSpPr>
            <p:nvPr/>
          </p:nvSpPr>
          <p:spPr bwMode="auto">
            <a:xfrm>
              <a:off x="4421" y="2659"/>
              <a:ext cx="50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18000">
                  <a:solidFill>
                    <a:schemeClr val="accent2"/>
                  </a:solidFill>
                </a:rPr>
                <a:t>i</a:t>
              </a:r>
              <a:r>
                <a:rPr lang="en-US" altLang="zh-CN" sz="2000">
                  <a:solidFill>
                    <a:schemeClr val="accent2"/>
                  </a:solidFill>
                </a:rPr>
                <a:t>  B</a:t>
              </a:r>
              <a:r>
                <a:rPr lang="en-US" altLang="zh-CN" sz="2000" baseline="-18000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338328" name="Text Box 408"/>
            <p:cNvSpPr txBox="1">
              <a:spLocks noChangeArrowheads="1"/>
            </p:cNvSpPr>
            <p:nvPr/>
          </p:nvSpPr>
          <p:spPr bwMode="auto">
            <a:xfrm>
              <a:off x="5102" y="1797"/>
              <a:ext cx="31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i-1</a:t>
              </a:r>
            </a:p>
          </p:txBody>
        </p:sp>
        <p:sp>
          <p:nvSpPr>
            <p:cNvPr id="338329" name="Line 409"/>
            <p:cNvSpPr>
              <a:spLocks noChangeShapeType="1"/>
            </p:cNvSpPr>
            <p:nvPr/>
          </p:nvSpPr>
          <p:spPr bwMode="auto">
            <a:xfrm flipH="1">
              <a:off x="3334" y="2069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0" name="Line 410"/>
            <p:cNvSpPr>
              <a:spLocks noChangeShapeType="1"/>
            </p:cNvSpPr>
            <p:nvPr/>
          </p:nvSpPr>
          <p:spPr bwMode="auto">
            <a:xfrm flipH="1">
              <a:off x="5056" y="2024"/>
              <a:ext cx="31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337" name="Group 417"/>
          <p:cNvGrpSpPr>
            <a:grpSpLocks/>
          </p:cNvGrpSpPr>
          <p:nvPr/>
        </p:nvGrpSpPr>
        <p:grpSpPr bwMode="auto">
          <a:xfrm>
            <a:off x="5654253" y="2780928"/>
            <a:ext cx="1870075" cy="938213"/>
            <a:chOff x="1021" y="1842"/>
            <a:chExt cx="1178" cy="591"/>
          </a:xfrm>
        </p:grpSpPr>
        <p:sp>
          <p:nvSpPr>
            <p:cNvPr id="338338" name="Text Box 418"/>
            <p:cNvSpPr txBox="1">
              <a:spLocks noChangeArrowheads="1"/>
            </p:cNvSpPr>
            <p:nvPr/>
          </p:nvSpPr>
          <p:spPr bwMode="auto">
            <a:xfrm>
              <a:off x="1111" y="1842"/>
              <a:ext cx="226" cy="45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≥</a:t>
              </a:r>
              <a:r>
                <a:rPr lang="en-US" altLang="zh-CN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8339" name="Line 419"/>
            <p:cNvSpPr>
              <a:spLocks noChangeShapeType="1"/>
            </p:cNvSpPr>
            <p:nvPr/>
          </p:nvSpPr>
          <p:spPr bwMode="auto">
            <a:xfrm flipV="1">
              <a:off x="1700" y="211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1" name="Text Box 421"/>
            <p:cNvSpPr txBox="1">
              <a:spLocks noChangeArrowheads="1"/>
            </p:cNvSpPr>
            <p:nvPr/>
          </p:nvSpPr>
          <p:spPr bwMode="auto">
            <a:xfrm>
              <a:off x="1337" y="2069"/>
              <a:ext cx="181" cy="2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338343" name="Line 423"/>
            <p:cNvSpPr>
              <a:spLocks noChangeShapeType="1"/>
            </p:cNvSpPr>
            <p:nvPr/>
          </p:nvSpPr>
          <p:spPr bwMode="auto">
            <a:xfrm flipH="1" flipV="1">
              <a:off x="1609" y="2432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4" name="Line 424"/>
            <p:cNvSpPr>
              <a:spLocks noChangeShapeType="1"/>
            </p:cNvSpPr>
            <p:nvPr/>
          </p:nvSpPr>
          <p:spPr bwMode="auto">
            <a:xfrm flipH="1" flipV="1">
              <a:off x="1700" y="234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0" name="Line 430"/>
            <p:cNvSpPr>
              <a:spLocks noChangeShapeType="1"/>
            </p:cNvSpPr>
            <p:nvPr/>
          </p:nvSpPr>
          <p:spPr bwMode="auto">
            <a:xfrm flipH="1" flipV="1">
              <a:off x="1021" y="2069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1" name="Line 431"/>
            <p:cNvSpPr>
              <a:spLocks noChangeShapeType="1"/>
            </p:cNvSpPr>
            <p:nvPr/>
          </p:nvSpPr>
          <p:spPr bwMode="auto">
            <a:xfrm flipV="1">
              <a:off x="1609" y="2251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2" name="Line 432"/>
            <p:cNvSpPr>
              <a:spLocks noChangeShapeType="1"/>
            </p:cNvSpPr>
            <p:nvPr/>
          </p:nvSpPr>
          <p:spPr bwMode="auto">
            <a:xfrm flipH="1" flipV="1">
              <a:off x="1518" y="211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3" name="Line 433"/>
            <p:cNvSpPr>
              <a:spLocks noChangeShapeType="1"/>
            </p:cNvSpPr>
            <p:nvPr/>
          </p:nvSpPr>
          <p:spPr bwMode="auto">
            <a:xfrm flipH="1" flipV="1">
              <a:off x="1518" y="2251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4" name="Text Box 434"/>
            <p:cNvSpPr txBox="1">
              <a:spLocks noChangeArrowheads="1"/>
            </p:cNvSpPr>
            <p:nvPr/>
          </p:nvSpPr>
          <p:spPr bwMode="auto">
            <a:xfrm>
              <a:off x="1337" y="1842"/>
              <a:ext cx="181" cy="2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338355" name="Line 435"/>
            <p:cNvSpPr>
              <a:spLocks noChangeShapeType="1"/>
            </p:cNvSpPr>
            <p:nvPr/>
          </p:nvSpPr>
          <p:spPr bwMode="auto">
            <a:xfrm flipH="1" flipV="1">
              <a:off x="1518" y="1888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357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2" name="Group 417"/>
          <p:cNvGrpSpPr>
            <a:grpSpLocks/>
          </p:cNvGrpSpPr>
          <p:nvPr/>
        </p:nvGrpSpPr>
        <p:grpSpPr bwMode="auto">
          <a:xfrm>
            <a:off x="6444208" y="2348880"/>
            <a:ext cx="1512888" cy="1514475"/>
            <a:chOff x="1518" y="1570"/>
            <a:chExt cx="953" cy="954"/>
          </a:xfrm>
        </p:grpSpPr>
        <p:sp>
          <p:nvSpPr>
            <p:cNvPr id="45" name="Line 420"/>
            <p:cNvSpPr>
              <a:spLocks noChangeShapeType="1"/>
            </p:cNvSpPr>
            <p:nvPr/>
          </p:nvSpPr>
          <p:spPr bwMode="auto">
            <a:xfrm flipV="1">
              <a:off x="1881" y="2251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22"/>
            <p:cNvSpPr>
              <a:spLocks noChangeShapeType="1"/>
            </p:cNvSpPr>
            <p:nvPr/>
          </p:nvSpPr>
          <p:spPr bwMode="auto">
            <a:xfrm flipV="1">
              <a:off x="2199" y="2251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25"/>
            <p:cNvSpPr>
              <a:spLocks noChangeShapeType="1"/>
            </p:cNvSpPr>
            <p:nvPr/>
          </p:nvSpPr>
          <p:spPr bwMode="auto">
            <a:xfrm flipV="1">
              <a:off x="2108" y="1797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26"/>
            <p:cNvSpPr>
              <a:spLocks noChangeShapeType="1"/>
            </p:cNvSpPr>
            <p:nvPr/>
          </p:nvSpPr>
          <p:spPr bwMode="auto">
            <a:xfrm flipH="1" flipV="1">
              <a:off x="1518" y="2024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427"/>
            <p:cNvSpPr txBox="1">
              <a:spLocks noChangeArrowheads="1"/>
            </p:cNvSpPr>
            <p:nvPr/>
          </p:nvSpPr>
          <p:spPr bwMode="auto">
            <a:xfrm>
              <a:off x="1836" y="2115"/>
              <a:ext cx="408" cy="13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53" name="Text Box 428"/>
            <p:cNvSpPr txBox="1">
              <a:spLocks noChangeArrowheads="1"/>
            </p:cNvSpPr>
            <p:nvPr/>
          </p:nvSpPr>
          <p:spPr bwMode="auto">
            <a:xfrm>
              <a:off x="1745" y="1661"/>
              <a:ext cx="408" cy="13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54" name="Line 429"/>
            <p:cNvSpPr>
              <a:spLocks noChangeShapeType="1"/>
            </p:cNvSpPr>
            <p:nvPr/>
          </p:nvSpPr>
          <p:spPr bwMode="auto">
            <a:xfrm flipV="1">
              <a:off x="1790" y="1797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436"/>
            <p:cNvSpPr>
              <a:spLocks noChangeShapeType="1"/>
            </p:cNvSpPr>
            <p:nvPr/>
          </p:nvSpPr>
          <p:spPr bwMode="auto">
            <a:xfrm flipH="1" flipV="1">
              <a:off x="1927" y="1570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33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7" grpId="0"/>
      <p:bldP spid="338128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1609-D5AD-4BC7-9915-45D6E081292C}" type="slidenum">
              <a:rPr lang="en-US" altLang="zh-CN"/>
              <a:pPr/>
              <a:t>108</a:t>
            </a:fld>
            <a:endParaRPr lang="en-US" altLang="zh-CN"/>
          </a:p>
        </p:txBody>
      </p:sp>
      <p:sp>
        <p:nvSpPr>
          <p:cNvPr id="419219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222" name="AutoShape 4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235" name="Text Box 419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、串行进位加法器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*组成：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个全加器、串行进位逻辑；</a:t>
            </a:r>
          </a:p>
        </p:txBody>
      </p:sp>
      <p:grpSp>
        <p:nvGrpSpPr>
          <p:cNvPr id="419295" name="Group 479"/>
          <p:cNvGrpSpPr>
            <a:grpSpLocks/>
          </p:cNvGrpSpPr>
          <p:nvPr/>
        </p:nvGrpSpPr>
        <p:grpSpPr bwMode="auto">
          <a:xfrm>
            <a:off x="1476375" y="1270199"/>
            <a:ext cx="6626225" cy="1582737"/>
            <a:chOff x="930" y="755"/>
            <a:chExt cx="4174" cy="997"/>
          </a:xfrm>
        </p:grpSpPr>
        <p:sp>
          <p:nvSpPr>
            <p:cNvPr id="419237" name="Text Box 421"/>
            <p:cNvSpPr txBox="1">
              <a:spLocks noChangeArrowheads="1"/>
            </p:cNvSpPr>
            <p:nvPr/>
          </p:nvSpPr>
          <p:spPr bwMode="auto">
            <a:xfrm>
              <a:off x="4195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38" name="Text Box 422"/>
            <p:cNvSpPr txBox="1">
              <a:spLocks noChangeArrowheads="1"/>
            </p:cNvSpPr>
            <p:nvPr/>
          </p:nvSpPr>
          <p:spPr bwMode="auto">
            <a:xfrm>
              <a:off x="4331" y="755"/>
              <a:ext cx="22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19239" name="Text Box 423"/>
            <p:cNvSpPr txBox="1">
              <a:spLocks noChangeArrowheads="1"/>
            </p:cNvSpPr>
            <p:nvPr/>
          </p:nvSpPr>
          <p:spPr bwMode="auto">
            <a:xfrm>
              <a:off x="3968" y="1027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419240" name="Text Box 424"/>
            <p:cNvSpPr txBox="1">
              <a:spLocks noChangeArrowheads="1"/>
            </p:cNvSpPr>
            <p:nvPr/>
          </p:nvSpPr>
          <p:spPr bwMode="auto">
            <a:xfrm>
              <a:off x="4286" y="1526"/>
              <a:ext cx="499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  <a:r>
                <a:rPr lang="en-US" altLang="zh-CN" sz="2000">
                  <a:solidFill>
                    <a:schemeClr val="accent2"/>
                  </a:solidFill>
                </a:rPr>
                <a:t> 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19241" name="Text Box 425"/>
            <p:cNvSpPr txBox="1">
              <a:spLocks noChangeArrowheads="1"/>
            </p:cNvSpPr>
            <p:nvPr/>
          </p:nvSpPr>
          <p:spPr bwMode="auto">
            <a:xfrm>
              <a:off x="4876" y="1027"/>
              <a:ext cx="22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419242" name="Line 426"/>
            <p:cNvSpPr>
              <a:spLocks noChangeShapeType="1"/>
            </p:cNvSpPr>
            <p:nvPr/>
          </p:nvSpPr>
          <p:spPr bwMode="auto">
            <a:xfrm flipH="1" flipV="1">
              <a:off x="3923" y="1254"/>
              <a:ext cx="2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3" name="Line 427"/>
            <p:cNvSpPr>
              <a:spLocks noChangeShapeType="1"/>
            </p:cNvSpPr>
            <p:nvPr/>
          </p:nvSpPr>
          <p:spPr bwMode="auto">
            <a:xfrm flipH="1" flipV="1">
              <a:off x="4740" y="1253"/>
              <a:ext cx="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4" name="Text Box 428"/>
            <p:cNvSpPr txBox="1">
              <a:spLocks noChangeArrowheads="1"/>
            </p:cNvSpPr>
            <p:nvPr/>
          </p:nvSpPr>
          <p:spPr bwMode="auto">
            <a:xfrm>
              <a:off x="2336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45" name="Text Box 429"/>
            <p:cNvSpPr txBox="1">
              <a:spLocks noChangeArrowheads="1"/>
            </p:cNvSpPr>
            <p:nvPr/>
          </p:nvSpPr>
          <p:spPr bwMode="auto">
            <a:xfrm>
              <a:off x="2019" y="1027"/>
              <a:ext cx="31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n-2</a:t>
              </a:r>
            </a:p>
          </p:txBody>
        </p:sp>
        <p:sp>
          <p:nvSpPr>
            <p:cNvPr id="419246" name="Line 430"/>
            <p:cNvSpPr>
              <a:spLocks noChangeShapeType="1"/>
            </p:cNvSpPr>
            <p:nvPr/>
          </p:nvSpPr>
          <p:spPr bwMode="auto">
            <a:xfrm flipH="1" flipV="1">
              <a:off x="1928" y="1254"/>
              <a:ext cx="40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7" name="Line 431"/>
            <p:cNvSpPr>
              <a:spLocks noChangeShapeType="1"/>
            </p:cNvSpPr>
            <p:nvPr/>
          </p:nvSpPr>
          <p:spPr bwMode="auto">
            <a:xfrm flipH="1" flipV="1">
              <a:off x="2880" y="1254"/>
              <a:ext cx="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8" name="Text Box 432"/>
            <p:cNvSpPr txBox="1">
              <a:spLocks noChangeArrowheads="1"/>
            </p:cNvSpPr>
            <p:nvPr/>
          </p:nvSpPr>
          <p:spPr bwMode="auto">
            <a:xfrm>
              <a:off x="1382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49" name="Line 433"/>
            <p:cNvSpPr>
              <a:spLocks noChangeShapeType="1"/>
            </p:cNvSpPr>
            <p:nvPr/>
          </p:nvSpPr>
          <p:spPr bwMode="auto">
            <a:xfrm flipV="1">
              <a:off x="1654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0" name="Text Box 434"/>
            <p:cNvSpPr txBox="1">
              <a:spLocks noChangeArrowheads="1"/>
            </p:cNvSpPr>
            <p:nvPr/>
          </p:nvSpPr>
          <p:spPr bwMode="auto">
            <a:xfrm>
              <a:off x="1564" y="755"/>
              <a:ext cx="31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  <a:r>
                <a:rPr lang="en-US" altLang="zh-CN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419251" name="Text Box 435"/>
            <p:cNvSpPr txBox="1">
              <a:spLocks noChangeArrowheads="1"/>
            </p:cNvSpPr>
            <p:nvPr/>
          </p:nvSpPr>
          <p:spPr bwMode="auto">
            <a:xfrm>
              <a:off x="975" y="1027"/>
              <a:ext cx="27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n-1</a:t>
              </a:r>
            </a:p>
          </p:txBody>
        </p:sp>
        <p:sp>
          <p:nvSpPr>
            <p:cNvPr id="419252" name="Text Box 436"/>
            <p:cNvSpPr txBox="1">
              <a:spLocks noChangeArrowheads="1"/>
            </p:cNvSpPr>
            <p:nvPr/>
          </p:nvSpPr>
          <p:spPr bwMode="auto">
            <a:xfrm>
              <a:off x="1456" y="1551"/>
              <a:ext cx="608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  <a:r>
                <a:rPr lang="en-US" altLang="zh-CN" sz="2000">
                  <a:solidFill>
                    <a:schemeClr val="accent2"/>
                  </a:solidFill>
                </a:rPr>
                <a:t>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</a:p>
          </p:txBody>
        </p:sp>
        <p:sp>
          <p:nvSpPr>
            <p:cNvPr id="419253" name="Line 437"/>
            <p:cNvSpPr>
              <a:spLocks noChangeShapeType="1"/>
            </p:cNvSpPr>
            <p:nvPr/>
          </p:nvSpPr>
          <p:spPr bwMode="auto">
            <a:xfrm flipH="1" flipV="1">
              <a:off x="930" y="1253"/>
              <a:ext cx="452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4" name="Line 438"/>
            <p:cNvSpPr>
              <a:spLocks noChangeShapeType="1"/>
            </p:cNvSpPr>
            <p:nvPr/>
          </p:nvSpPr>
          <p:spPr bwMode="auto">
            <a:xfrm flipH="1" flipV="1">
              <a:off x="1836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5" name="Line 439"/>
            <p:cNvSpPr>
              <a:spLocks noChangeShapeType="1"/>
            </p:cNvSpPr>
            <p:nvPr/>
          </p:nvSpPr>
          <p:spPr bwMode="auto">
            <a:xfrm flipH="1" flipV="1">
              <a:off x="1518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6" name="Text Box 440"/>
            <p:cNvSpPr txBox="1">
              <a:spLocks noChangeArrowheads="1"/>
            </p:cNvSpPr>
            <p:nvPr/>
          </p:nvSpPr>
          <p:spPr bwMode="auto">
            <a:xfrm>
              <a:off x="2972" y="1027"/>
              <a:ext cx="31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n-3</a:t>
              </a:r>
            </a:p>
          </p:txBody>
        </p:sp>
        <p:sp>
          <p:nvSpPr>
            <p:cNvPr id="419257" name="Text Box 441"/>
            <p:cNvSpPr txBox="1">
              <a:spLocks noChangeArrowheads="1"/>
            </p:cNvSpPr>
            <p:nvPr/>
          </p:nvSpPr>
          <p:spPr bwMode="auto">
            <a:xfrm>
              <a:off x="3334" y="1072"/>
              <a:ext cx="590" cy="3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……</a:t>
              </a:r>
              <a:endParaRPr lang="en-US" altLang="zh-CN" sz="2800" baseline="-20000">
                <a:solidFill>
                  <a:schemeClr val="tx1"/>
                </a:solidFill>
              </a:endParaRPr>
            </a:p>
          </p:txBody>
        </p:sp>
        <p:sp>
          <p:nvSpPr>
            <p:cNvPr id="419258" name="Line 442"/>
            <p:cNvSpPr>
              <a:spLocks noChangeShapeType="1"/>
            </p:cNvSpPr>
            <p:nvPr/>
          </p:nvSpPr>
          <p:spPr bwMode="auto">
            <a:xfrm flipV="1">
              <a:off x="2608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9" name="Text Box 443"/>
            <p:cNvSpPr txBox="1">
              <a:spLocks noChangeArrowheads="1"/>
            </p:cNvSpPr>
            <p:nvPr/>
          </p:nvSpPr>
          <p:spPr bwMode="auto">
            <a:xfrm>
              <a:off x="2535" y="755"/>
              <a:ext cx="31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  <a:r>
                <a:rPr lang="en-US" altLang="zh-CN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419260" name="Text Box 444"/>
            <p:cNvSpPr txBox="1">
              <a:spLocks noChangeArrowheads="1"/>
            </p:cNvSpPr>
            <p:nvPr/>
          </p:nvSpPr>
          <p:spPr bwMode="auto">
            <a:xfrm>
              <a:off x="2427" y="1551"/>
              <a:ext cx="635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  <a:r>
                <a:rPr lang="en-US" altLang="zh-CN" sz="2000">
                  <a:solidFill>
                    <a:schemeClr val="accent2"/>
                  </a:solidFill>
                </a:rPr>
                <a:t>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</a:p>
          </p:txBody>
        </p:sp>
        <p:sp>
          <p:nvSpPr>
            <p:cNvPr id="419261" name="Line 445"/>
            <p:cNvSpPr>
              <a:spLocks noChangeShapeType="1"/>
            </p:cNvSpPr>
            <p:nvPr/>
          </p:nvSpPr>
          <p:spPr bwMode="auto">
            <a:xfrm flipH="1" flipV="1">
              <a:off x="2790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2" name="Line 446"/>
            <p:cNvSpPr>
              <a:spLocks noChangeShapeType="1"/>
            </p:cNvSpPr>
            <p:nvPr/>
          </p:nvSpPr>
          <p:spPr bwMode="auto">
            <a:xfrm flipH="1" flipV="1">
              <a:off x="2472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3" name="Line 447"/>
            <p:cNvSpPr>
              <a:spLocks noChangeShapeType="1"/>
            </p:cNvSpPr>
            <p:nvPr/>
          </p:nvSpPr>
          <p:spPr bwMode="auto">
            <a:xfrm flipV="1">
              <a:off x="4467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4" name="Line 448"/>
            <p:cNvSpPr>
              <a:spLocks noChangeShapeType="1"/>
            </p:cNvSpPr>
            <p:nvPr/>
          </p:nvSpPr>
          <p:spPr bwMode="auto">
            <a:xfrm flipH="1" flipV="1">
              <a:off x="4649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5" name="Line 449"/>
            <p:cNvSpPr>
              <a:spLocks noChangeShapeType="1"/>
            </p:cNvSpPr>
            <p:nvPr/>
          </p:nvSpPr>
          <p:spPr bwMode="auto">
            <a:xfrm flipH="1" flipV="1">
              <a:off x="4331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6" name="Rectangle 450"/>
            <p:cNvSpPr>
              <a:spLocks noChangeArrowheads="1"/>
            </p:cNvSpPr>
            <p:nvPr/>
          </p:nvSpPr>
          <p:spPr bwMode="auto">
            <a:xfrm>
              <a:off x="1292" y="1028"/>
              <a:ext cx="3538" cy="49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9278" name="Text Box 462"/>
          <p:cNvSpPr txBox="1">
            <a:spLocks noChangeArrowheads="1"/>
          </p:cNvSpPr>
          <p:nvPr/>
        </p:nvSpPr>
        <p:spPr bwMode="auto">
          <a:xfrm>
            <a:off x="179388" y="285293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串行进位逻辑：</a:t>
            </a:r>
            <a:r>
              <a:rPr lang="en-US" altLang="zh-CN" dirty="0" err="1">
                <a:solidFill>
                  <a:schemeClr val="tx1"/>
                </a:solidFill>
              </a:rPr>
              <a:t>C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A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b="0" dirty="0" err="1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)C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i-1</a:t>
            </a:r>
            <a:r>
              <a:rPr lang="zh-CN" altLang="en-US" dirty="0">
                <a:solidFill>
                  <a:schemeClr val="tx1"/>
                </a:solidFill>
              </a:rPr>
              <a:t>，串行形成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～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endParaRPr lang="en-US" altLang="zh-CN" baseline="-18000" dirty="0">
              <a:solidFill>
                <a:schemeClr val="tx1"/>
              </a:solidFill>
            </a:endParaRPr>
          </a:p>
        </p:txBody>
      </p:sp>
      <p:sp>
        <p:nvSpPr>
          <p:cNvPr id="419283" name="Text Box 467"/>
          <p:cNvSpPr txBox="1">
            <a:spLocks noChangeArrowheads="1"/>
          </p:cNvSpPr>
          <p:nvPr/>
        </p:nvSpPr>
        <p:spPr bwMode="auto">
          <a:xfrm>
            <a:off x="179388" y="331177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加法器特点：</a:t>
            </a:r>
            <a:r>
              <a:rPr lang="zh-CN" altLang="en-US" dirty="0">
                <a:solidFill>
                  <a:schemeClr val="tx1"/>
                </a:solidFill>
              </a:rPr>
              <a:t>进位电路简单，运算速度慢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zh-CN" altLang="en-US" baseline="-18000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n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Δt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9285" name="Text Box 469"/>
          <p:cNvSpPr txBox="1">
            <a:spLocks noChangeArrowheads="1"/>
          </p:cNvSpPr>
          <p:nvPr/>
        </p:nvSpPr>
        <p:spPr bwMode="auto">
          <a:xfrm>
            <a:off x="179388" y="38610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、先行进位</a:t>
            </a:r>
            <a:r>
              <a:rPr lang="zh-CN" altLang="en-US" dirty="0" smtClean="0">
                <a:solidFill>
                  <a:srgbClr val="FF3399"/>
                </a:solidFill>
              </a:rPr>
              <a:t>加法器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同时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并行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形成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～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，以提高运算速度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19287" name="Text Box 471"/>
          <p:cNvSpPr txBox="1">
            <a:spLocks noChangeArrowheads="1"/>
          </p:cNvSpPr>
          <p:nvPr/>
        </p:nvSpPr>
        <p:spPr bwMode="auto">
          <a:xfrm>
            <a:off x="191294" y="479715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进位辅助函数：</a:t>
            </a:r>
            <a:r>
              <a:rPr lang="zh-CN" altLang="en-US" dirty="0">
                <a:solidFill>
                  <a:schemeClr val="tx1"/>
                </a:solidFill>
              </a:rPr>
              <a:t>假设</a:t>
            </a:r>
            <a:r>
              <a:rPr lang="en-US" altLang="zh-CN" dirty="0" err="1">
                <a:solidFill>
                  <a:schemeClr val="tx1"/>
                </a:solidFill>
              </a:rPr>
              <a:t>C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b="0" dirty="0" err="1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)C</a:t>
            </a:r>
            <a:r>
              <a:rPr lang="en-US" altLang="zh-CN" baseline="-18000" dirty="0">
                <a:solidFill>
                  <a:schemeClr val="tx1"/>
                </a:solidFill>
              </a:rPr>
              <a:t>i-1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i-1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产生</a:t>
            </a:r>
            <a:r>
              <a:rPr lang="zh-CN" altLang="en-US" dirty="0">
                <a:solidFill>
                  <a:schemeClr val="accent2"/>
                </a:solidFill>
              </a:rPr>
              <a:t>函数</a:t>
            </a:r>
            <a:r>
              <a:rPr lang="en-US" altLang="zh-CN" dirty="0" err="1">
                <a:solidFill>
                  <a:schemeClr val="accent2"/>
                </a:solidFill>
              </a:rPr>
              <a:t>G</a:t>
            </a:r>
            <a:r>
              <a:rPr lang="en-US" altLang="zh-CN" baseline="-20000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，本地</a:t>
            </a:r>
            <a:r>
              <a:rPr lang="zh-CN" altLang="en-US" u="sng" dirty="0">
                <a:solidFill>
                  <a:schemeClr val="tx1"/>
                </a:solidFill>
              </a:rPr>
              <a:t>产生</a:t>
            </a:r>
            <a:r>
              <a:rPr lang="zh-CN" altLang="en-US" dirty="0">
                <a:solidFill>
                  <a:schemeClr val="tx1"/>
                </a:solidFill>
              </a:rPr>
              <a:t>进位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不依赖于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i-1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传递函数</a:t>
            </a:r>
            <a:r>
              <a:rPr lang="en-US" altLang="zh-CN" dirty="0">
                <a:solidFill>
                  <a:schemeClr val="accent2"/>
                </a:solidFill>
              </a:rPr>
              <a:t>P</a:t>
            </a:r>
            <a:r>
              <a:rPr lang="en-US" altLang="zh-CN" baseline="-20000" dirty="0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b="0" dirty="0" err="1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，本地</a:t>
            </a:r>
            <a:r>
              <a:rPr lang="zh-CN" altLang="en-US" u="sng" dirty="0" smtClean="0">
                <a:solidFill>
                  <a:schemeClr val="tx1"/>
                </a:solidFill>
              </a:rPr>
              <a:t>传递</a:t>
            </a:r>
            <a:r>
              <a:rPr lang="zh-CN" altLang="en-US" dirty="0" smtClean="0">
                <a:solidFill>
                  <a:schemeClr val="tx1"/>
                </a:solidFill>
              </a:rPr>
              <a:t>进位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依赖于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i-1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278" grpId="0"/>
      <p:bldP spid="419283" grpId="0"/>
      <p:bldP spid="419285" grpId="0"/>
      <p:bldP spid="419287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7D1D-A64B-4C93-9293-5BEB3CC7A7C2}" type="slidenum">
              <a:rPr lang="en-US" altLang="zh-CN"/>
              <a:pPr/>
              <a:t>109</a:t>
            </a:fld>
            <a:endParaRPr lang="en-US" altLang="zh-CN"/>
          </a:p>
        </p:txBody>
      </p:sp>
      <p:sp>
        <p:nvSpPr>
          <p:cNvPr id="336051" name="Text Box 179"/>
          <p:cNvSpPr txBox="1">
            <a:spLocks noChangeArrowheads="1"/>
          </p:cNvSpPr>
          <p:nvPr/>
        </p:nvSpPr>
        <p:spPr bwMode="auto">
          <a:xfrm>
            <a:off x="179388" y="24928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*4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  <a:r>
              <a:rPr lang="zh-CN" altLang="en-US" dirty="0" smtClean="0">
                <a:solidFill>
                  <a:srgbClr val="C00000"/>
                </a:solidFill>
              </a:rPr>
              <a:t>先行进位电路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</a:p>
        </p:txBody>
      </p:sp>
      <p:sp>
        <p:nvSpPr>
          <p:cNvPr id="336133" name="AutoShape 2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6137" name="AutoShape 265"/>
          <p:cNvSpPr>
            <a:spLocks noChangeArrowheads="1"/>
          </p:cNvSpPr>
          <p:nvPr/>
        </p:nvSpPr>
        <p:spPr bwMode="auto">
          <a:xfrm>
            <a:off x="6588125" y="1050925"/>
            <a:ext cx="2160588" cy="433388"/>
          </a:xfrm>
          <a:prstGeom prst="wedgeRectCallout">
            <a:avLst>
              <a:gd name="adj1" fmla="val -66755"/>
              <a:gd name="adj2" fmla="val 47435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～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可同时形成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827088" y="2925763"/>
            <a:ext cx="8135937" cy="2808287"/>
            <a:chOff x="827088" y="2925763"/>
            <a:chExt cx="8135937" cy="2808287"/>
          </a:xfrm>
        </p:grpSpPr>
        <p:sp>
          <p:nvSpPr>
            <p:cNvPr id="336143" name="Rectangle 271"/>
            <p:cNvSpPr>
              <a:spLocks noChangeArrowheads="1"/>
            </p:cNvSpPr>
            <p:nvPr/>
          </p:nvSpPr>
          <p:spPr bwMode="auto">
            <a:xfrm>
              <a:off x="2843213" y="3789363"/>
              <a:ext cx="649287" cy="215900"/>
            </a:xfrm>
            <a:prstGeom prst="rect">
              <a:avLst/>
            </a:prstGeom>
            <a:solidFill>
              <a:srgbClr val="CC66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6144" name="Rectangle 272"/>
            <p:cNvSpPr>
              <a:spLocks noChangeArrowheads="1"/>
            </p:cNvSpPr>
            <p:nvPr/>
          </p:nvSpPr>
          <p:spPr bwMode="auto">
            <a:xfrm>
              <a:off x="827088" y="3357563"/>
              <a:ext cx="7632700" cy="2016125"/>
            </a:xfrm>
            <a:prstGeom prst="rect">
              <a:avLst/>
            </a:prstGeom>
            <a:solidFill>
              <a:srgbClr val="CCFF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6145" name="Text Box 273"/>
            <p:cNvSpPr txBox="1">
              <a:spLocks noChangeArrowheads="1"/>
            </p:cNvSpPr>
            <p:nvPr/>
          </p:nvSpPr>
          <p:spPr bwMode="auto">
            <a:xfrm>
              <a:off x="7596188" y="3502025"/>
              <a:ext cx="792162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≥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46" name="Line 274"/>
            <p:cNvSpPr>
              <a:spLocks noChangeShapeType="1"/>
            </p:cNvSpPr>
            <p:nvPr/>
          </p:nvSpPr>
          <p:spPr bwMode="auto">
            <a:xfrm>
              <a:off x="3562350" y="4222750"/>
              <a:ext cx="496887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47" name="Text Box 275"/>
            <p:cNvSpPr txBox="1">
              <a:spLocks noChangeArrowheads="1"/>
            </p:cNvSpPr>
            <p:nvPr/>
          </p:nvSpPr>
          <p:spPr bwMode="auto">
            <a:xfrm>
              <a:off x="8602663" y="4006850"/>
              <a:ext cx="360362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336148" name="Rectangle 276"/>
            <p:cNvSpPr>
              <a:spLocks noChangeArrowheads="1"/>
            </p:cNvSpPr>
            <p:nvPr/>
          </p:nvSpPr>
          <p:spPr bwMode="auto">
            <a:xfrm>
              <a:off x="7596188" y="3790950"/>
              <a:ext cx="2889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49" name="Rectangle 277"/>
            <p:cNvSpPr>
              <a:spLocks noChangeArrowheads="1"/>
            </p:cNvSpPr>
            <p:nvPr/>
          </p:nvSpPr>
          <p:spPr bwMode="auto">
            <a:xfrm>
              <a:off x="7883525" y="3790950"/>
              <a:ext cx="5048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0" name="Text Box 278"/>
            <p:cNvSpPr txBox="1">
              <a:spLocks noChangeArrowheads="1"/>
            </p:cNvSpPr>
            <p:nvPr/>
          </p:nvSpPr>
          <p:spPr bwMode="auto">
            <a:xfrm>
              <a:off x="6083300" y="3502025"/>
              <a:ext cx="122555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≥</a:t>
              </a:r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51" name="Rectangle 279"/>
            <p:cNvSpPr>
              <a:spLocks noChangeArrowheads="1"/>
            </p:cNvSpPr>
            <p:nvPr/>
          </p:nvSpPr>
          <p:spPr bwMode="auto">
            <a:xfrm>
              <a:off x="6083300" y="3790950"/>
              <a:ext cx="217487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2" name="Rectangle 280"/>
            <p:cNvSpPr>
              <a:spLocks noChangeArrowheads="1"/>
            </p:cNvSpPr>
            <p:nvPr/>
          </p:nvSpPr>
          <p:spPr bwMode="auto">
            <a:xfrm>
              <a:off x="6300788" y="3790950"/>
              <a:ext cx="4318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3" name="Rectangle 281"/>
            <p:cNvSpPr>
              <a:spLocks noChangeArrowheads="1"/>
            </p:cNvSpPr>
            <p:nvPr/>
          </p:nvSpPr>
          <p:spPr bwMode="auto">
            <a:xfrm>
              <a:off x="6732588" y="3790950"/>
              <a:ext cx="576262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4" name="Text Box 282"/>
            <p:cNvSpPr txBox="1">
              <a:spLocks noChangeArrowheads="1"/>
            </p:cNvSpPr>
            <p:nvPr/>
          </p:nvSpPr>
          <p:spPr bwMode="auto">
            <a:xfrm>
              <a:off x="3922713" y="3502025"/>
              <a:ext cx="1944687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≥</a:t>
              </a:r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55" name="Rectangle 283"/>
            <p:cNvSpPr>
              <a:spLocks noChangeArrowheads="1"/>
            </p:cNvSpPr>
            <p:nvPr/>
          </p:nvSpPr>
          <p:spPr bwMode="auto">
            <a:xfrm>
              <a:off x="3922713" y="3790950"/>
              <a:ext cx="217487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156" name="Rectangle 284"/>
            <p:cNvSpPr>
              <a:spLocks noChangeArrowheads="1"/>
            </p:cNvSpPr>
            <p:nvPr/>
          </p:nvSpPr>
          <p:spPr bwMode="auto">
            <a:xfrm>
              <a:off x="4138613" y="3790950"/>
              <a:ext cx="4318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7" name="Rectangle 285"/>
            <p:cNvSpPr>
              <a:spLocks noChangeArrowheads="1"/>
            </p:cNvSpPr>
            <p:nvPr/>
          </p:nvSpPr>
          <p:spPr bwMode="auto">
            <a:xfrm>
              <a:off x="4570413" y="3790950"/>
              <a:ext cx="576262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8" name="Rectangle 286"/>
            <p:cNvSpPr>
              <a:spLocks noChangeArrowheads="1"/>
            </p:cNvSpPr>
            <p:nvPr/>
          </p:nvSpPr>
          <p:spPr bwMode="auto">
            <a:xfrm>
              <a:off x="5146675" y="3790950"/>
              <a:ext cx="7207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9" name="Text Box 287"/>
            <p:cNvSpPr txBox="1">
              <a:spLocks noChangeArrowheads="1"/>
            </p:cNvSpPr>
            <p:nvPr/>
          </p:nvSpPr>
          <p:spPr bwMode="auto">
            <a:xfrm>
              <a:off x="898525" y="3502025"/>
              <a:ext cx="2809875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≥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60" name="Rectangle 288"/>
            <p:cNvSpPr>
              <a:spLocks noChangeArrowheads="1"/>
            </p:cNvSpPr>
            <p:nvPr/>
          </p:nvSpPr>
          <p:spPr bwMode="auto">
            <a:xfrm>
              <a:off x="898525" y="3790950"/>
              <a:ext cx="217487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1" name="Rectangle 289"/>
            <p:cNvSpPr>
              <a:spLocks noChangeArrowheads="1"/>
            </p:cNvSpPr>
            <p:nvPr/>
          </p:nvSpPr>
          <p:spPr bwMode="auto">
            <a:xfrm>
              <a:off x="1116013" y="3790950"/>
              <a:ext cx="431800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2" name="Rectangle 290"/>
            <p:cNvSpPr>
              <a:spLocks noChangeArrowheads="1"/>
            </p:cNvSpPr>
            <p:nvPr/>
          </p:nvSpPr>
          <p:spPr bwMode="auto">
            <a:xfrm>
              <a:off x="1547813" y="3790950"/>
              <a:ext cx="576262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3" name="Rectangle 291"/>
            <p:cNvSpPr>
              <a:spLocks noChangeArrowheads="1"/>
            </p:cNvSpPr>
            <p:nvPr/>
          </p:nvSpPr>
          <p:spPr bwMode="auto">
            <a:xfrm>
              <a:off x="2124075" y="3790950"/>
              <a:ext cx="720725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4" name="Rectangle 292"/>
            <p:cNvSpPr>
              <a:spLocks noChangeArrowheads="1"/>
            </p:cNvSpPr>
            <p:nvPr/>
          </p:nvSpPr>
          <p:spPr bwMode="auto">
            <a:xfrm>
              <a:off x="2844800" y="3790950"/>
              <a:ext cx="8636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5" name="Line 293"/>
            <p:cNvSpPr>
              <a:spLocks noChangeShapeType="1"/>
            </p:cNvSpPr>
            <p:nvPr/>
          </p:nvSpPr>
          <p:spPr bwMode="auto">
            <a:xfrm>
              <a:off x="3419475" y="4365625"/>
              <a:ext cx="4608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6" name="Line 294"/>
            <p:cNvSpPr>
              <a:spLocks noChangeShapeType="1"/>
            </p:cNvSpPr>
            <p:nvPr/>
          </p:nvSpPr>
          <p:spPr bwMode="auto">
            <a:xfrm flipV="1">
              <a:off x="2698750" y="4510088"/>
              <a:ext cx="5040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7" name="Line 295"/>
            <p:cNvSpPr>
              <a:spLocks noChangeShapeType="1"/>
            </p:cNvSpPr>
            <p:nvPr/>
          </p:nvSpPr>
          <p:spPr bwMode="auto">
            <a:xfrm flipV="1">
              <a:off x="2554288" y="4654550"/>
              <a:ext cx="4321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8" name="Line 296"/>
            <p:cNvSpPr>
              <a:spLocks noChangeShapeType="1"/>
            </p:cNvSpPr>
            <p:nvPr/>
          </p:nvSpPr>
          <p:spPr bwMode="auto">
            <a:xfrm flipV="1">
              <a:off x="1978025" y="4799013"/>
              <a:ext cx="42497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9" name="Line 297"/>
            <p:cNvSpPr>
              <a:spLocks noChangeShapeType="1"/>
            </p:cNvSpPr>
            <p:nvPr/>
          </p:nvSpPr>
          <p:spPr bwMode="auto">
            <a:xfrm flipH="1">
              <a:off x="8243888" y="4006850"/>
              <a:ext cx="1587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0" name="Line 298"/>
            <p:cNvSpPr>
              <a:spLocks noChangeShapeType="1"/>
            </p:cNvSpPr>
            <p:nvPr/>
          </p:nvSpPr>
          <p:spPr bwMode="auto">
            <a:xfrm flipV="1">
              <a:off x="80295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1" name="Line 299"/>
            <p:cNvSpPr>
              <a:spLocks noChangeShapeType="1"/>
            </p:cNvSpPr>
            <p:nvPr/>
          </p:nvSpPr>
          <p:spPr bwMode="auto">
            <a:xfrm flipV="1">
              <a:off x="77406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2" name="Line 300"/>
            <p:cNvSpPr>
              <a:spLocks noChangeShapeType="1"/>
            </p:cNvSpPr>
            <p:nvPr/>
          </p:nvSpPr>
          <p:spPr bwMode="auto">
            <a:xfrm flipV="1">
              <a:off x="62293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3" name="Line 301"/>
            <p:cNvSpPr>
              <a:spLocks noChangeShapeType="1"/>
            </p:cNvSpPr>
            <p:nvPr/>
          </p:nvSpPr>
          <p:spPr bwMode="auto">
            <a:xfrm>
              <a:off x="6443663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4" name="Line 302"/>
            <p:cNvSpPr>
              <a:spLocks noChangeShapeType="1"/>
            </p:cNvSpPr>
            <p:nvPr/>
          </p:nvSpPr>
          <p:spPr bwMode="auto">
            <a:xfrm>
              <a:off x="6659563" y="4006850"/>
              <a:ext cx="1587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5" name="Line 303"/>
            <p:cNvSpPr>
              <a:spLocks noChangeShapeType="1"/>
            </p:cNvSpPr>
            <p:nvPr/>
          </p:nvSpPr>
          <p:spPr bwMode="auto">
            <a:xfrm flipH="1">
              <a:off x="7162800" y="4006850"/>
              <a:ext cx="1587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6" name="Line 304"/>
            <p:cNvSpPr>
              <a:spLocks noChangeShapeType="1"/>
            </p:cNvSpPr>
            <p:nvPr/>
          </p:nvSpPr>
          <p:spPr bwMode="auto">
            <a:xfrm>
              <a:off x="7019925" y="4006850"/>
              <a:ext cx="1587" cy="360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7" name="Line 305"/>
            <p:cNvSpPr>
              <a:spLocks noChangeShapeType="1"/>
            </p:cNvSpPr>
            <p:nvPr/>
          </p:nvSpPr>
          <p:spPr bwMode="auto">
            <a:xfrm flipV="1">
              <a:off x="68770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8" name="Line 306"/>
            <p:cNvSpPr>
              <a:spLocks noChangeShapeType="1"/>
            </p:cNvSpPr>
            <p:nvPr/>
          </p:nvSpPr>
          <p:spPr bwMode="auto">
            <a:xfrm>
              <a:off x="1836738" y="4941888"/>
              <a:ext cx="34559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9" name="Line 307"/>
            <p:cNvSpPr>
              <a:spLocks noChangeShapeType="1"/>
            </p:cNvSpPr>
            <p:nvPr/>
          </p:nvSpPr>
          <p:spPr bwMode="auto">
            <a:xfrm>
              <a:off x="1403350" y="5086350"/>
              <a:ext cx="2665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0" name="Line 308"/>
            <p:cNvSpPr>
              <a:spLocks noChangeShapeType="1"/>
            </p:cNvSpPr>
            <p:nvPr/>
          </p:nvSpPr>
          <p:spPr bwMode="auto">
            <a:xfrm>
              <a:off x="1260475" y="5230813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1" name="Text Box 309"/>
            <p:cNvSpPr txBox="1">
              <a:spLocks noChangeArrowheads="1"/>
            </p:cNvSpPr>
            <p:nvPr/>
          </p:nvSpPr>
          <p:spPr bwMode="auto">
            <a:xfrm>
              <a:off x="7929563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6182" name="Text Box 310"/>
            <p:cNvSpPr txBox="1">
              <a:spLocks noChangeArrowheads="1"/>
            </p:cNvSpPr>
            <p:nvPr/>
          </p:nvSpPr>
          <p:spPr bwMode="auto">
            <a:xfrm>
              <a:off x="7596188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6183" name="Line 311"/>
            <p:cNvSpPr>
              <a:spLocks noChangeShapeType="1"/>
            </p:cNvSpPr>
            <p:nvPr/>
          </p:nvSpPr>
          <p:spPr bwMode="auto">
            <a:xfrm flipV="1">
              <a:off x="529272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4" name="Line 312"/>
            <p:cNvSpPr>
              <a:spLocks noChangeShapeType="1"/>
            </p:cNvSpPr>
            <p:nvPr/>
          </p:nvSpPr>
          <p:spPr bwMode="auto">
            <a:xfrm>
              <a:off x="5435600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5" name="Line 313"/>
            <p:cNvSpPr>
              <a:spLocks noChangeShapeType="1"/>
            </p:cNvSpPr>
            <p:nvPr/>
          </p:nvSpPr>
          <p:spPr bwMode="auto">
            <a:xfrm>
              <a:off x="5722938" y="4006850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6" name="Line 314"/>
            <p:cNvSpPr>
              <a:spLocks noChangeShapeType="1"/>
            </p:cNvSpPr>
            <p:nvPr/>
          </p:nvSpPr>
          <p:spPr bwMode="auto">
            <a:xfrm>
              <a:off x="5578475" y="4006850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7" name="Line 315"/>
            <p:cNvSpPr>
              <a:spLocks noChangeShapeType="1"/>
            </p:cNvSpPr>
            <p:nvPr/>
          </p:nvSpPr>
          <p:spPr bwMode="auto">
            <a:xfrm>
              <a:off x="4714875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8" name="Line 316"/>
            <p:cNvSpPr>
              <a:spLocks noChangeShapeType="1"/>
            </p:cNvSpPr>
            <p:nvPr/>
          </p:nvSpPr>
          <p:spPr bwMode="auto">
            <a:xfrm>
              <a:off x="4859338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9" name="Line 317"/>
            <p:cNvSpPr>
              <a:spLocks noChangeShapeType="1"/>
            </p:cNvSpPr>
            <p:nvPr/>
          </p:nvSpPr>
          <p:spPr bwMode="auto">
            <a:xfrm>
              <a:off x="5002213" y="4006850"/>
              <a:ext cx="1587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0" name="Line 318"/>
            <p:cNvSpPr>
              <a:spLocks noChangeShapeType="1"/>
            </p:cNvSpPr>
            <p:nvPr/>
          </p:nvSpPr>
          <p:spPr bwMode="auto">
            <a:xfrm flipV="1">
              <a:off x="4068763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1" name="Line 319"/>
            <p:cNvSpPr>
              <a:spLocks noChangeShapeType="1"/>
            </p:cNvSpPr>
            <p:nvPr/>
          </p:nvSpPr>
          <p:spPr bwMode="auto">
            <a:xfrm>
              <a:off x="4283075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2" name="Line 320"/>
            <p:cNvSpPr>
              <a:spLocks noChangeShapeType="1"/>
            </p:cNvSpPr>
            <p:nvPr/>
          </p:nvSpPr>
          <p:spPr bwMode="auto">
            <a:xfrm>
              <a:off x="4427538" y="4006850"/>
              <a:ext cx="1587" cy="792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3" name="Line 321"/>
            <p:cNvSpPr>
              <a:spLocks noChangeShapeType="1"/>
            </p:cNvSpPr>
            <p:nvPr/>
          </p:nvSpPr>
          <p:spPr bwMode="auto">
            <a:xfrm>
              <a:off x="3130550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4" name="Line 322"/>
            <p:cNvSpPr>
              <a:spLocks noChangeShapeType="1"/>
            </p:cNvSpPr>
            <p:nvPr/>
          </p:nvSpPr>
          <p:spPr bwMode="auto">
            <a:xfrm>
              <a:off x="3275013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5" name="Line 323"/>
            <p:cNvSpPr>
              <a:spLocks noChangeShapeType="1"/>
            </p:cNvSpPr>
            <p:nvPr/>
          </p:nvSpPr>
          <p:spPr bwMode="auto">
            <a:xfrm flipV="1">
              <a:off x="3562350" y="4008438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6" name="Line 324"/>
            <p:cNvSpPr>
              <a:spLocks noChangeShapeType="1"/>
            </p:cNvSpPr>
            <p:nvPr/>
          </p:nvSpPr>
          <p:spPr bwMode="auto">
            <a:xfrm flipV="1">
              <a:off x="3419475" y="4006850"/>
              <a:ext cx="0" cy="360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7" name="Line 325"/>
            <p:cNvSpPr>
              <a:spLocks noChangeShapeType="1"/>
            </p:cNvSpPr>
            <p:nvPr/>
          </p:nvSpPr>
          <p:spPr bwMode="auto">
            <a:xfrm flipV="1">
              <a:off x="29876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8" name="Line 326"/>
            <p:cNvSpPr>
              <a:spLocks noChangeShapeType="1"/>
            </p:cNvSpPr>
            <p:nvPr/>
          </p:nvSpPr>
          <p:spPr bwMode="auto">
            <a:xfrm>
              <a:off x="2411413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9" name="Line 327"/>
            <p:cNvSpPr>
              <a:spLocks noChangeShapeType="1"/>
            </p:cNvSpPr>
            <p:nvPr/>
          </p:nvSpPr>
          <p:spPr bwMode="auto">
            <a:xfrm flipH="1" flipV="1">
              <a:off x="2555875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0" name="Line 328"/>
            <p:cNvSpPr>
              <a:spLocks noChangeShapeType="1"/>
            </p:cNvSpPr>
            <p:nvPr/>
          </p:nvSpPr>
          <p:spPr bwMode="auto">
            <a:xfrm flipV="1">
              <a:off x="2698750" y="4006850"/>
              <a:ext cx="0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1" name="Line 329"/>
            <p:cNvSpPr>
              <a:spLocks noChangeShapeType="1"/>
            </p:cNvSpPr>
            <p:nvPr/>
          </p:nvSpPr>
          <p:spPr bwMode="auto">
            <a:xfrm flipH="1">
              <a:off x="2266950" y="4006850"/>
              <a:ext cx="0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2" name="Line 330"/>
            <p:cNvSpPr>
              <a:spLocks noChangeShapeType="1"/>
            </p:cNvSpPr>
            <p:nvPr/>
          </p:nvSpPr>
          <p:spPr bwMode="auto">
            <a:xfrm flipV="1">
              <a:off x="1836738" y="4006850"/>
              <a:ext cx="0" cy="936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3" name="Line 331"/>
            <p:cNvSpPr>
              <a:spLocks noChangeShapeType="1"/>
            </p:cNvSpPr>
            <p:nvPr/>
          </p:nvSpPr>
          <p:spPr bwMode="auto">
            <a:xfrm flipH="1" flipV="1">
              <a:off x="1978025" y="4006850"/>
              <a:ext cx="0" cy="792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4" name="Line 332"/>
            <p:cNvSpPr>
              <a:spLocks noChangeShapeType="1"/>
            </p:cNvSpPr>
            <p:nvPr/>
          </p:nvSpPr>
          <p:spPr bwMode="auto">
            <a:xfrm>
              <a:off x="1690688" y="4006850"/>
              <a:ext cx="1587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5" name="Line 333"/>
            <p:cNvSpPr>
              <a:spLocks noChangeShapeType="1"/>
            </p:cNvSpPr>
            <p:nvPr/>
          </p:nvSpPr>
          <p:spPr bwMode="auto">
            <a:xfrm flipH="1" flipV="1">
              <a:off x="1401763" y="4006850"/>
              <a:ext cx="0" cy="10810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6" name="Line 334"/>
            <p:cNvSpPr>
              <a:spLocks noChangeShapeType="1"/>
            </p:cNvSpPr>
            <p:nvPr/>
          </p:nvSpPr>
          <p:spPr bwMode="auto">
            <a:xfrm flipV="1">
              <a:off x="1260475" y="4006850"/>
              <a:ext cx="0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7" name="Line 335"/>
            <p:cNvSpPr>
              <a:spLocks noChangeShapeType="1"/>
            </p:cNvSpPr>
            <p:nvPr/>
          </p:nvSpPr>
          <p:spPr bwMode="auto">
            <a:xfrm flipV="1">
              <a:off x="10445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8" name="Text Box 336"/>
            <p:cNvSpPr txBox="1">
              <a:spLocks noChangeArrowheads="1"/>
            </p:cNvSpPr>
            <p:nvPr/>
          </p:nvSpPr>
          <p:spPr bwMode="auto">
            <a:xfrm>
              <a:off x="6791325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209" name="Text Box 337"/>
            <p:cNvSpPr txBox="1">
              <a:spLocks noChangeArrowheads="1"/>
            </p:cNvSpPr>
            <p:nvPr/>
          </p:nvSpPr>
          <p:spPr bwMode="auto">
            <a:xfrm>
              <a:off x="6127750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210" name="Text Box 338"/>
            <p:cNvSpPr txBox="1">
              <a:spLocks noChangeArrowheads="1"/>
            </p:cNvSpPr>
            <p:nvPr/>
          </p:nvSpPr>
          <p:spPr bwMode="auto">
            <a:xfrm>
              <a:off x="5208588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6211" name="Text Box 339"/>
            <p:cNvSpPr txBox="1">
              <a:spLocks noChangeArrowheads="1"/>
            </p:cNvSpPr>
            <p:nvPr/>
          </p:nvSpPr>
          <p:spPr bwMode="auto">
            <a:xfrm>
              <a:off x="3952875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6212" name="Text Box 340"/>
            <p:cNvSpPr txBox="1">
              <a:spLocks noChangeArrowheads="1"/>
            </p:cNvSpPr>
            <p:nvPr/>
          </p:nvSpPr>
          <p:spPr bwMode="auto">
            <a:xfrm>
              <a:off x="2889250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6213" name="Text Box 341"/>
            <p:cNvSpPr txBox="1">
              <a:spLocks noChangeArrowheads="1"/>
            </p:cNvSpPr>
            <p:nvPr/>
          </p:nvSpPr>
          <p:spPr bwMode="auto">
            <a:xfrm>
              <a:off x="957263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6214" name="Line 342"/>
            <p:cNvSpPr>
              <a:spLocks noChangeShapeType="1"/>
            </p:cNvSpPr>
            <p:nvPr/>
          </p:nvSpPr>
          <p:spPr bwMode="auto">
            <a:xfrm flipV="1">
              <a:off x="8026400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15" name="Text Box 343"/>
            <p:cNvSpPr txBox="1">
              <a:spLocks noChangeArrowheads="1"/>
            </p:cNvSpPr>
            <p:nvPr/>
          </p:nvSpPr>
          <p:spPr bwMode="auto">
            <a:xfrm>
              <a:off x="7885113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336216" name="Text Box 344"/>
            <p:cNvSpPr txBox="1">
              <a:spLocks noChangeArrowheads="1"/>
            </p:cNvSpPr>
            <p:nvPr/>
          </p:nvSpPr>
          <p:spPr bwMode="auto">
            <a:xfrm>
              <a:off x="6588125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336217" name="Text Box 345"/>
            <p:cNvSpPr txBox="1">
              <a:spLocks noChangeArrowheads="1"/>
            </p:cNvSpPr>
            <p:nvPr/>
          </p:nvSpPr>
          <p:spPr bwMode="auto">
            <a:xfrm>
              <a:off x="4787900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336218" name="Text Box 346"/>
            <p:cNvSpPr txBox="1">
              <a:spLocks noChangeArrowheads="1"/>
            </p:cNvSpPr>
            <p:nvPr/>
          </p:nvSpPr>
          <p:spPr bwMode="auto">
            <a:xfrm>
              <a:off x="2197100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3</a:t>
              </a:r>
            </a:p>
          </p:txBody>
        </p:sp>
        <p:sp>
          <p:nvSpPr>
            <p:cNvPr id="336219" name="Line 347"/>
            <p:cNvSpPr>
              <a:spLocks noChangeShapeType="1"/>
            </p:cNvSpPr>
            <p:nvPr/>
          </p:nvSpPr>
          <p:spPr bwMode="auto">
            <a:xfrm flipV="1">
              <a:off x="6659563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20" name="Line 348"/>
            <p:cNvSpPr>
              <a:spLocks noChangeShapeType="1"/>
            </p:cNvSpPr>
            <p:nvPr/>
          </p:nvSpPr>
          <p:spPr bwMode="auto">
            <a:xfrm flipV="1">
              <a:off x="4857750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21" name="Line 349"/>
            <p:cNvSpPr>
              <a:spLocks noChangeShapeType="1"/>
            </p:cNvSpPr>
            <p:nvPr/>
          </p:nvSpPr>
          <p:spPr bwMode="auto">
            <a:xfrm flipV="1">
              <a:off x="2266950" y="3216275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03363" y="832817"/>
            <a:ext cx="288925" cy="1588071"/>
            <a:chOff x="1503363" y="832817"/>
            <a:chExt cx="288925" cy="1588071"/>
          </a:xfrm>
        </p:grpSpPr>
        <p:sp>
          <p:nvSpPr>
            <p:cNvPr id="335940" name="Rectangle 68"/>
            <p:cNvSpPr>
              <a:spLocks noChangeArrowheads="1"/>
            </p:cNvSpPr>
            <p:nvPr/>
          </p:nvSpPr>
          <p:spPr bwMode="auto">
            <a:xfrm>
              <a:off x="1503363" y="2060525"/>
              <a:ext cx="288925" cy="360363"/>
            </a:xfrm>
            <a:prstGeom prst="rect">
              <a:avLst/>
            </a:prstGeom>
            <a:solidFill>
              <a:srgbClr val="CCFF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1" name="Rectangle 69"/>
            <p:cNvSpPr>
              <a:spLocks noChangeArrowheads="1"/>
            </p:cNvSpPr>
            <p:nvPr/>
          </p:nvSpPr>
          <p:spPr bwMode="auto">
            <a:xfrm>
              <a:off x="1503363" y="832817"/>
              <a:ext cx="288925" cy="360363"/>
            </a:xfrm>
            <a:prstGeom prst="rect">
              <a:avLst/>
            </a:prstGeom>
            <a:solidFill>
              <a:srgbClr val="99C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3" name="Rectangle 71"/>
            <p:cNvSpPr>
              <a:spLocks noChangeArrowheads="1"/>
            </p:cNvSpPr>
            <p:nvPr/>
          </p:nvSpPr>
          <p:spPr bwMode="auto">
            <a:xfrm>
              <a:off x="1503363" y="1228104"/>
              <a:ext cx="288925" cy="360363"/>
            </a:xfrm>
            <a:prstGeom prst="rect">
              <a:avLst/>
            </a:prstGeom>
            <a:solidFill>
              <a:schemeClr val="hlink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4" name="Rectangle 72"/>
            <p:cNvSpPr>
              <a:spLocks noChangeArrowheads="1"/>
            </p:cNvSpPr>
            <p:nvPr/>
          </p:nvSpPr>
          <p:spPr bwMode="auto">
            <a:xfrm>
              <a:off x="1503363" y="1647850"/>
              <a:ext cx="288925" cy="360363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5946" name="Text Box 74"/>
          <p:cNvSpPr txBox="1">
            <a:spLocks noChangeArrowheads="1"/>
          </p:cNvSpPr>
          <p:nvPr/>
        </p:nvSpPr>
        <p:spPr bwMode="auto">
          <a:xfrm>
            <a:off x="179388" y="313838"/>
            <a:ext cx="8785225" cy="217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*4</a:t>
            </a:r>
            <a:r>
              <a:rPr lang="zh-CN" altLang="en-US" dirty="0">
                <a:solidFill>
                  <a:srgbClr val="C00000"/>
                </a:solidFill>
              </a:rPr>
              <a:t>位先行进位逻辑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其中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 err="1" smtClean="0">
                <a:solidFill>
                  <a:schemeClr val="tx1"/>
                </a:solidFill>
              </a:rPr>
              <a:t>A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b="0" dirty="0" err="1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0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1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2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7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0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724-601E-435D-B6AA-51BC763A6C42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补码</a:t>
            </a:r>
            <a:r>
              <a:rPr lang="en-US" altLang="zh-CN" dirty="0" smtClean="0">
                <a:solidFill>
                  <a:srgbClr val="FF3399"/>
                </a:solidFill>
              </a:rPr>
              <a:t>(</a:t>
            </a:r>
            <a:r>
              <a:rPr lang="en-US" altLang="zh-CN" dirty="0" err="1" smtClean="0">
                <a:solidFill>
                  <a:srgbClr val="FF3399"/>
                </a:solidFill>
              </a:rPr>
              <a:t>t</a:t>
            </a:r>
            <a:r>
              <a:rPr lang="en-US" altLang="zh-CN" b="0" dirty="0" err="1" smtClean="0">
                <a:solidFill>
                  <a:srgbClr val="FF3399"/>
                </a:solidFill>
                <a:latin typeface="+mn-lt"/>
              </a:rPr>
              <a:t>wo</a:t>
            </a:r>
            <a:r>
              <a:rPr lang="en-US" altLang="zh-CN" b="0" dirty="0" err="1" smtClean="0">
                <a:solidFill>
                  <a:srgbClr val="FF3399"/>
                </a:solidFill>
                <a:latin typeface="+mn-lt"/>
                <a:sym typeface="Symbol"/>
              </a:rPr>
              <a:t></a:t>
            </a:r>
            <a:r>
              <a:rPr lang="en-US" altLang="zh-CN" b="0" dirty="0" err="1" smtClean="0">
                <a:solidFill>
                  <a:srgbClr val="FF3399"/>
                </a:solidFill>
                <a:latin typeface="+mn-lt"/>
              </a:rPr>
              <a:t>s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</a:rPr>
              <a:t> complement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表示</a:t>
            </a:r>
            <a:r>
              <a:rPr lang="zh-CN" altLang="en-US" dirty="0">
                <a:solidFill>
                  <a:srgbClr val="FF3399"/>
                </a:solidFill>
              </a:rPr>
              <a:t>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编码目标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符号与数值</a:t>
            </a:r>
            <a:r>
              <a:rPr lang="zh-CN" altLang="en-US" u="sng" dirty="0">
                <a:solidFill>
                  <a:srgbClr val="990099"/>
                </a:solidFill>
              </a:rPr>
              <a:t>一起</a:t>
            </a:r>
            <a:r>
              <a:rPr lang="zh-CN" altLang="en-US" u="sng" dirty="0" smtClean="0">
                <a:solidFill>
                  <a:srgbClr val="990099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，减法</a:t>
            </a:r>
            <a:r>
              <a:rPr lang="zh-CN" altLang="en-US" u="sng" dirty="0" smtClean="0">
                <a:solidFill>
                  <a:srgbClr val="990099"/>
                </a:solidFill>
              </a:rPr>
              <a:t>无需比较大小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79388" y="1342405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(1)</a:t>
            </a:r>
            <a:r>
              <a:rPr lang="zh-CN" altLang="en-US" dirty="0">
                <a:solidFill>
                  <a:srgbClr val="FF3399"/>
                </a:solidFill>
              </a:rPr>
              <a:t>有模运算与补数</a:t>
            </a:r>
            <a:endParaRPr lang="zh-CN" altLang="en-US" dirty="0"/>
          </a:p>
          <a:p>
            <a:pPr marL="2786063" indent="-2786063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有模运算：</a:t>
            </a:r>
            <a:r>
              <a:rPr lang="zh-CN" altLang="en-US" dirty="0">
                <a:solidFill>
                  <a:schemeClr val="tx1"/>
                </a:solidFill>
              </a:rPr>
              <a:t>运算仅计量小于</a:t>
            </a:r>
            <a:r>
              <a:rPr lang="en-US" altLang="zh-CN" b="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模</a:t>
            </a:r>
            <a:r>
              <a:rPr lang="en-US" altLang="zh-CN" b="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的部分，其余部分被丢弃</a:t>
            </a:r>
          </a:p>
          <a:p>
            <a:pPr marL="2786063" indent="-2786063"/>
            <a:r>
              <a:rPr lang="zh-CN" altLang="en-US" sz="2200" dirty="0">
                <a:solidFill>
                  <a:srgbClr val="990099"/>
                </a:solidFill>
              </a:rPr>
              <a:t> </a:t>
            </a:r>
            <a:r>
              <a:rPr lang="zh-CN" altLang="en-US" sz="2200" dirty="0" smtClean="0">
                <a:solidFill>
                  <a:srgbClr val="990099"/>
                </a:solidFill>
              </a:rPr>
              <a:t>      示例</a:t>
            </a:r>
            <a:r>
              <a:rPr lang="zh-CN" altLang="en-US" sz="2200" dirty="0">
                <a:solidFill>
                  <a:srgbClr val="990099"/>
                </a:solidFill>
              </a:rPr>
              <a:t>：</a:t>
            </a:r>
            <a:r>
              <a:rPr lang="zh-CN" altLang="en-US" sz="2200" dirty="0">
                <a:solidFill>
                  <a:schemeClr val="tx1"/>
                </a:solidFill>
              </a:rPr>
              <a:t>时针从</a:t>
            </a:r>
            <a:r>
              <a:rPr lang="en-US" altLang="zh-CN" sz="2200" dirty="0">
                <a:solidFill>
                  <a:schemeClr val="tx1"/>
                </a:solidFill>
              </a:rPr>
              <a:t>10</a:t>
            </a:r>
            <a:r>
              <a:rPr lang="zh-CN" altLang="en-US" sz="2200" dirty="0">
                <a:solidFill>
                  <a:schemeClr val="tx1"/>
                </a:solidFill>
              </a:rPr>
              <a:t>点拨向</a:t>
            </a:r>
            <a:r>
              <a:rPr lang="en-US" altLang="zh-CN" sz="2200" dirty="0">
                <a:solidFill>
                  <a:schemeClr val="tx1"/>
                </a:solidFill>
              </a:rPr>
              <a:t>7</a:t>
            </a:r>
            <a:r>
              <a:rPr lang="zh-CN" altLang="en-US" sz="2200" dirty="0">
                <a:solidFill>
                  <a:schemeClr val="tx1"/>
                </a:solidFill>
              </a:rPr>
              <a:t>点：①</a:t>
            </a:r>
            <a:r>
              <a:rPr lang="en-US" altLang="zh-CN" sz="2200" dirty="0">
                <a:solidFill>
                  <a:schemeClr val="tx1"/>
                </a:solidFill>
              </a:rPr>
              <a:t>10-3=7</a:t>
            </a:r>
            <a:r>
              <a:rPr lang="zh-CN" altLang="en-US" sz="2200" dirty="0">
                <a:solidFill>
                  <a:schemeClr val="tx1"/>
                </a:solidFill>
              </a:rPr>
              <a:t>，②</a:t>
            </a:r>
            <a:r>
              <a:rPr lang="en-US" altLang="zh-CN" sz="2200" dirty="0">
                <a:solidFill>
                  <a:schemeClr val="tx1"/>
                </a:solidFill>
              </a:rPr>
              <a:t>10+9=7+12=7</a:t>
            </a:r>
            <a:r>
              <a:rPr lang="zh-CN" altLang="en-US" dirty="0" smtClean="0">
                <a:solidFill>
                  <a:schemeClr val="accent2"/>
                </a:solidFill>
              </a:rPr>
              <a:t>      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marL="2786063" indent="-2786063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  </a:t>
            </a:r>
            <a:r>
              <a:rPr lang="zh-CN" altLang="en-US" dirty="0" smtClean="0">
                <a:solidFill>
                  <a:schemeClr val="accent2"/>
                </a:solidFill>
              </a:rPr>
              <a:t>模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计量系统的计数</a:t>
            </a:r>
            <a:r>
              <a:rPr lang="zh-CN" altLang="en-US" dirty="0" smtClean="0">
                <a:solidFill>
                  <a:schemeClr val="tx1"/>
                </a:solidFill>
              </a:rPr>
              <a:t>范围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79388" y="417586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补数：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满足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dirty="0" err="1">
                <a:solidFill>
                  <a:schemeClr val="tx1"/>
                </a:solidFill>
              </a:rPr>
              <a:t>+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，称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i="1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互为模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u="sng" dirty="0">
                <a:solidFill>
                  <a:srgbClr val="990099"/>
                </a:solidFill>
              </a:rPr>
              <a:t>补数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179388" y="3140968"/>
            <a:ext cx="87852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786063" indent="-2786063">
              <a:lnSpc>
                <a:spcPct val="13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满足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itchFamily="18" charset="0"/>
              </a:rPr>
              <a:t>kM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为有符号整数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</a:p>
          <a:p>
            <a:pPr marL="2786063" indent="-2786063">
              <a:lnSpc>
                <a:spcPct val="13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   则记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≡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(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mod</a:t>
            </a:r>
            <a:r>
              <a:rPr lang="en-US" altLang="zh-CN" i="1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，称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为模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u="sng" dirty="0">
                <a:solidFill>
                  <a:srgbClr val="990099"/>
                </a:solidFill>
                <a:latin typeface="Times New Roman" pitchFamily="18" charset="0"/>
              </a:rPr>
              <a:t>同余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179388" y="4653136"/>
            <a:ext cx="8857108" cy="144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运算特征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en-US" altLang="zh-CN" dirty="0">
                <a:solidFill>
                  <a:srgbClr val="990099"/>
                </a:solidFill>
              </a:rPr>
              <a:t>-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a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-(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en-US" altLang="zh-CN" dirty="0" err="1">
                <a:solidFill>
                  <a:srgbClr val="990099"/>
                </a:solidFill>
              </a:rPr>
              <a:t>+</a:t>
            </a:r>
            <a:r>
              <a:rPr lang="en-US" altLang="zh-CN" i="1" dirty="0" err="1">
                <a:solidFill>
                  <a:srgbClr val="990099"/>
                </a:solidFill>
                <a:latin typeface="Times New Roman" pitchFamily="18" charset="0"/>
              </a:rPr>
              <a:t>b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即</a:t>
            </a:r>
            <a:r>
              <a:rPr lang="zh-CN" altLang="en-US" u="sng" dirty="0">
                <a:solidFill>
                  <a:srgbClr val="990099"/>
                </a:solidFill>
              </a:rPr>
              <a:t>减去</a:t>
            </a:r>
            <a:r>
              <a:rPr lang="zh-CN" altLang="en-US" dirty="0">
                <a:solidFill>
                  <a:schemeClr val="tx1"/>
                </a:solidFill>
              </a:rPr>
              <a:t>一个数</a:t>
            </a:r>
            <a:r>
              <a:rPr lang="zh-CN" altLang="en-US" u="sng" dirty="0">
                <a:solidFill>
                  <a:srgbClr val="990099"/>
                </a:solidFill>
              </a:rPr>
              <a:t>等价于加上</a:t>
            </a:r>
            <a:r>
              <a:rPr lang="zh-CN" altLang="en-US" dirty="0">
                <a:solidFill>
                  <a:schemeClr val="tx1"/>
                </a:solidFill>
              </a:rPr>
              <a:t>这个数的</a:t>
            </a:r>
            <a:r>
              <a:rPr lang="zh-CN" altLang="en-US" u="sng" dirty="0">
                <a:solidFill>
                  <a:schemeClr val="tx1"/>
                </a:solidFill>
              </a:rPr>
              <a:t>补数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                    </a:t>
            </a:r>
            <a:r>
              <a:rPr lang="zh-CN" altLang="en-US" b="0" dirty="0" smtClean="0">
                <a:solidFill>
                  <a:schemeClr val="tx1"/>
                </a:solidFill>
              </a:rPr>
              <a:t>└</a:t>
            </a:r>
            <a:r>
              <a:rPr lang="zh-CN" altLang="en-US" dirty="0" smtClean="0">
                <a:solidFill>
                  <a:schemeClr val="tx1"/>
                </a:solidFill>
              </a:rPr>
              <a:t>→</a:t>
            </a:r>
            <a:r>
              <a:rPr lang="zh-CN" altLang="en-US" sz="2000" dirty="0" smtClean="0"/>
              <a:t>减法</a:t>
            </a:r>
            <a:r>
              <a:rPr lang="zh-CN" altLang="en-US" sz="2000" dirty="0" smtClean="0">
                <a:solidFill>
                  <a:schemeClr val="tx1"/>
                </a:solidFill>
              </a:rPr>
              <a:t>可</a:t>
            </a:r>
            <a:r>
              <a:rPr lang="zh-CN" altLang="en-US" sz="2000" u="sng" dirty="0" smtClean="0">
                <a:solidFill>
                  <a:schemeClr val="tx1"/>
                </a:solidFill>
              </a:rPr>
              <a:t>转化</a:t>
            </a:r>
            <a:r>
              <a:rPr lang="zh-CN" altLang="en-US" sz="2000" dirty="0">
                <a:solidFill>
                  <a:schemeClr val="tx1"/>
                </a:solidFill>
              </a:rPr>
              <a:t>为</a:t>
            </a:r>
            <a:r>
              <a:rPr lang="zh-CN" altLang="en-US" sz="2000" dirty="0" smtClean="0"/>
              <a:t>加法</a:t>
            </a:r>
            <a:r>
              <a:rPr lang="zh-CN" altLang="en-US" sz="2000" dirty="0" smtClean="0">
                <a:solidFill>
                  <a:schemeClr val="tx1"/>
                </a:solidFill>
              </a:rPr>
              <a:t>→简化硬件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336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29"/>
          <p:cNvSpPr>
            <a:spLocks/>
          </p:cNvSpPr>
          <p:nvPr/>
        </p:nvSpPr>
        <p:spPr bwMode="auto">
          <a:xfrm>
            <a:off x="6628952" y="1484784"/>
            <a:ext cx="2263528" cy="335530"/>
          </a:xfrm>
          <a:prstGeom prst="borderCallout2">
            <a:avLst>
              <a:gd name="adj1" fmla="val 54480"/>
              <a:gd name="adj2" fmla="val 239"/>
              <a:gd name="adj3" fmla="val 53633"/>
              <a:gd name="adj4" fmla="val -11680"/>
              <a:gd name="adj5" fmla="val 101587"/>
              <a:gd name="adj6" fmla="val -33646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符合硬件运算特征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0" grpId="0"/>
      <p:bldP spid="13331" grpId="0"/>
      <p:bldP spid="13334" grpId="0"/>
      <p:bldP spid="13335" grpId="0"/>
      <p:bldP spid="1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270-E5D0-45A1-93FB-91A17CADD169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179388" y="27418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*4</a:t>
            </a:r>
            <a:r>
              <a:rPr lang="zh-CN" altLang="en-US" dirty="0">
                <a:solidFill>
                  <a:srgbClr val="C00000"/>
                </a:solidFill>
              </a:rPr>
              <a:t>位先行进位加法器组成：</a:t>
            </a:r>
          </a:p>
        </p:txBody>
      </p:sp>
      <p:sp>
        <p:nvSpPr>
          <p:cNvPr id="420925" name="Text Box 61"/>
          <p:cNvSpPr txBox="1">
            <a:spLocks noChangeArrowheads="1"/>
          </p:cNvSpPr>
          <p:nvPr/>
        </p:nvSpPr>
        <p:spPr bwMode="auto">
          <a:xfrm>
            <a:off x="179388" y="313341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*n</a:t>
            </a:r>
            <a:r>
              <a:rPr lang="zh-CN" altLang="en-US" dirty="0">
                <a:solidFill>
                  <a:srgbClr val="C00000"/>
                </a:solidFill>
              </a:rPr>
              <a:t>位先行进位加法器组成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进位逻辑有</a:t>
            </a:r>
            <a:r>
              <a:rPr lang="zh-CN" altLang="en-US" u="sng" dirty="0" smtClean="0">
                <a:solidFill>
                  <a:schemeClr val="tx1"/>
                </a:solidFill>
              </a:rPr>
              <a:t>全并行</a:t>
            </a:r>
            <a:r>
              <a:rPr lang="zh-CN" altLang="en-US" dirty="0" smtClean="0">
                <a:solidFill>
                  <a:schemeClr val="tx1"/>
                </a:solidFill>
              </a:rPr>
              <a:t>、组间串行、组间并行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种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21069" name="Group 205"/>
          <p:cNvGrpSpPr>
            <a:grpSpLocks/>
          </p:cNvGrpSpPr>
          <p:nvPr/>
        </p:nvGrpSpPr>
        <p:grpSpPr bwMode="auto">
          <a:xfrm>
            <a:off x="1042988" y="836712"/>
            <a:ext cx="7566025" cy="2232025"/>
            <a:chOff x="657" y="436"/>
            <a:chExt cx="4766" cy="1406"/>
          </a:xfrm>
        </p:grpSpPr>
        <p:sp>
          <p:nvSpPr>
            <p:cNvPr id="421013" name="Rectangle 149"/>
            <p:cNvSpPr>
              <a:spLocks noChangeArrowheads="1"/>
            </p:cNvSpPr>
            <p:nvPr/>
          </p:nvSpPr>
          <p:spPr bwMode="auto">
            <a:xfrm>
              <a:off x="975" y="436"/>
              <a:ext cx="4082" cy="1225"/>
            </a:xfrm>
            <a:prstGeom prst="rect">
              <a:avLst/>
            </a:prstGeom>
            <a:solidFill>
              <a:srgbClr val="CCFF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1015" name="Text Box 151"/>
            <p:cNvSpPr txBox="1">
              <a:spLocks noChangeArrowheads="1"/>
            </p:cNvSpPr>
            <p:nvPr/>
          </p:nvSpPr>
          <p:spPr bwMode="auto">
            <a:xfrm>
              <a:off x="1202" y="526"/>
              <a:ext cx="3583" cy="27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位先行进位产生电路</a:t>
              </a:r>
            </a:p>
          </p:txBody>
        </p:sp>
        <p:sp>
          <p:nvSpPr>
            <p:cNvPr id="421016" name="Text Box 152"/>
            <p:cNvSpPr txBox="1">
              <a:spLocks noChangeArrowheads="1"/>
            </p:cNvSpPr>
            <p:nvPr/>
          </p:nvSpPr>
          <p:spPr bwMode="auto">
            <a:xfrm>
              <a:off x="1202" y="1251"/>
              <a:ext cx="545" cy="31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17" name="Line 153"/>
            <p:cNvSpPr>
              <a:spLocks noChangeShapeType="1"/>
            </p:cNvSpPr>
            <p:nvPr/>
          </p:nvSpPr>
          <p:spPr bwMode="auto">
            <a:xfrm flipH="1" flipV="1">
              <a:off x="1248" y="1070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18" name="Text Box 154"/>
            <p:cNvSpPr txBox="1">
              <a:spLocks noChangeArrowheads="1"/>
            </p:cNvSpPr>
            <p:nvPr/>
          </p:nvSpPr>
          <p:spPr bwMode="auto">
            <a:xfrm>
              <a:off x="1202" y="933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21019" name="Text Box 155"/>
            <p:cNvSpPr txBox="1">
              <a:spLocks noChangeArrowheads="1"/>
            </p:cNvSpPr>
            <p:nvPr/>
          </p:nvSpPr>
          <p:spPr bwMode="auto">
            <a:xfrm>
              <a:off x="1293" y="1705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3</a:t>
              </a:r>
              <a:r>
                <a:rPr lang="en-US" altLang="zh-CN" sz="1800" dirty="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21020" name="Line 156"/>
            <p:cNvSpPr>
              <a:spLocks noChangeShapeType="1"/>
            </p:cNvSpPr>
            <p:nvPr/>
          </p:nvSpPr>
          <p:spPr bwMode="auto">
            <a:xfrm flipH="1" flipV="1">
              <a:off x="1610" y="1569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1" name="Line 157"/>
            <p:cNvSpPr>
              <a:spLocks noChangeShapeType="1"/>
            </p:cNvSpPr>
            <p:nvPr/>
          </p:nvSpPr>
          <p:spPr bwMode="auto">
            <a:xfrm flipH="1" flipV="1">
              <a:off x="1338" y="1569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2" name="Line 158"/>
            <p:cNvSpPr>
              <a:spLocks noChangeShapeType="1"/>
            </p:cNvSpPr>
            <p:nvPr/>
          </p:nvSpPr>
          <p:spPr bwMode="auto">
            <a:xfrm flipH="1" flipV="1">
              <a:off x="1747" y="1432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3" name="Line 159"/>
            <p:cNvSpPr>
              <a:spLocks noChangeShapeType="1"/>
            </p:cNvSpPr>
            <p:nvPr/>
          </p:nvSpPr>
          <p:spPr bwMode="auto">
            <a:xfrm flipH="1" flipV="1">
              <a:off x="1565" y="797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4" name="Line 160"/>
            <p:cNvSpPr>
              <a:spLocks noChangeShapeType="1"/>
            </p:cNvSpPr>
            <p:nvPr/>
          </p:nvSpPr>
          <p:spPr bwMode="auto">
            <a:xfrm flipH="1" flipV="1">
              <a:off x="1701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5" name="Text Box 161"/>
            <p:cNvSpPr txBox="1">
              <a:spLocks noChangeArrowheads="1"/>
            </p:cNvSpPr>
            <p:nvPr/>
          </p:nvSpPr>
          <p:spPr bwMode="auto">
            <a:xfrm>
              <a:off x="1384" y="798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3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21026" name="Line 162"/>
            <p:cNvSpPr>
              <a:spLocks noChangeShapeType="1"/>
            </p:cNvSpPr>
            <p:nvPr/>
          </p:nvSpPr>
          <p:spPr bwMode="auto">
            <a:xfrm>
              <a:off x="1973" y="798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7" name="Line 163"/>
            <p:cNvSpPr>
              <a:spLocks noChangeShapeType="1"/>
            </p:cNvSpPr>
            <p:nvPr/>
          </p:nvSpPr>
          <p:spPr bwMode="auto">
            <a:xfrm>
              <a:off x="1066" y="662"/>
              <a:ext cx="0" cy="77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8" name="Line 164"/>
            <p:cNvSpPr>
              <a:spLocks noChangeShapeType="1"/>
            </p:cNvSpPr>
            <p:nvPr/>
          </p:nvSpPr>
          <p:spPr bwMode="auto">
            <a:xfrm flipH="1" flipV="1">
              <a:off x="1066" y="662"/>
              <a:ext cx="13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9" name="Line 165"/>
            <p:cNvSpPr>
              <a:spLocks noChangeShapeType="1"/>
            </p:cNvSpPr>
            <p:nvPr/>
          </p:nvSpPr>
          <p:spPr bwMode="auto">
            <a:xfrm flipH="1" flipV="1">
              <a:off x="839" y="1433"/>
              <a:ext cx="22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0" name="Text Box 166"/>
            <p:cNvSpPr txBox="1">
              <a:spLocks noChangeArrowheads="1"/>
            </p:cNvSpPr>
            <p:nvPr/>
          </p:nvSpPr>
          <p:spPr bwMode="auto">
            <a:xfrm>
              <a:off x="1791" y="1251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421031" name="Text Box 167"/>
            <p:cNvSpPr txBox="1">
              <a:spLocks noChangeArrowheads="1"/>
            </p:cNvSpPr>
            <p:nvPr/>
          </p:nvSpPr>
          <p:spPr bwMode="auto">
            <a:xfrm>
              <a:off x="2200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32" name="Line 168"/>
            <p:cNvSpPr>
              <a:spLocks noChangeShapeType="1"/>
            </p:cNvSpPr>
            <p:nvPr/>
          </p:nvSpPr>
          <p:spPr bwMode="auto">
            <a:xfrm flipH="1" flipV="1">
              <a:off x="2246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3" name="Text Box 169"/>
            <p:cNvSpPr txBox="1">
              <a:spLocks noChangeArrowheads="1"/>
            </p:cNvSpPr>
            <p:nvPr/>
          </p:nvSpPr>
          <p:spPr bwMode="auto">
            <a:xfrm>
              <a:off x="2200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21034" name="Text Box 170"/>
            <p:cNvSpPr txBox="1">
              <a:spLocks noChangeArrowheads="1"/>
            </p:cNvSpPr>
            <p:nvPr/>
          </p:nvSpPr>
          <p:spPr bwMode="auto">
            <a:xfrm>
              <a:off x="2291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21035" name="Line 171"/>
            <p:cNvSpPr>
              <a:spLocks noChangeShapeType="1"/>
            </p:cNvSpPr>
            <p:nvPr/>
          </p:nvSpPr>
          <p:spPr bwMode="auto">
            <a:xfrm flipH="1" flipV="1">
              <a:off x="2608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6" name="Line 172"/>
            <p:cNvSpPr>
              <a:spLocks noChangeShapeType="1"/>
            </p:cNvSpPr>
            <p:nvPr/>
          </p:nvSpPr>
          <p:spPr bwMode="auto">
            <a:xfrm flipH="1" flipV="1">
              <a:off x="2336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7" name="Line 173"/>
            <p:cNvSpPr>
              <a:spLocks noChangeShapeType="1"/>
            </p:cNvSpPr>
            <p:nvPr/>
          </p:nvSpPr>
          <p:spPr bwMode="auto">
            <a:xfrm flipH="1" flipV="1">
              <a:off x="2745" y="1433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8" name="Line 174"/>
            <p:cNvSpPr>
              <a:spLocks noChangeShapeType="1"/>
            </p:cNvSpPr>
            <p:nvPr/>
          </p:nvSpPr>
          <p:spPr bwMode="auto">
            <a:xfrm flipH="1" flipV="1">
              <a:off x="2563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9" name="Line 175"/>
            <p:cNvSpPr>
              <a:spLocks noChangeShapeType="1"/>
            </p:cNvSpPr>
            <p:nvPr/>
          </p:nvSpPr>
          <p:spPr bwMode="auto">
            <a:xfrm flipH="1" flipV="1">
              <a:off x="2699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0" name="Text Box 176"/>
            <p:cNvSpPr txBox="1">
              <a:spLocks noChangeArrowheads="1"/>
            </p:cNvSpPr>
            <p:nvPr/>
          </p:nvSpPr>
          <p:spPr bwMode="auto">
            <a:xfrm>
              <a:off x="2382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2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1041" name="Line 177"/>
            <p:cNvSpPr>
              <a:spLocks noChangeShapeType="1"/>
            </p:cNvSpPr>
            <p:nvPr/>
          </p:nvSpPr>
          <p:spPr bwMode="auto">
            <a:xfrm>
              <a:off x="2971" y="799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2" name="Text Box 178"/>
            <p:cNvSpPr txBox="1">
              <a:spLocks noChangeArrowheads="1"/>
            </p:cNvSpPr>
            <p:nvPr/>
          </p:nvSpPr>
          <p:spPr bwMode="auto">
            <a:xfrm>
              <a:off x="2789" y="1252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421043" name="Text Box 179"/>
            <p:cNvSpPr txBox="1">
              <a:spLocks noChangeArrowheads="1"/>
            </p:cNvSpPr>
            <p:nvPr/>
          </p:nvSpPr>
          <p:spPr bwMode="auto">
            <a:xfrm>
              <a:off x="3195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44" name="Line 180"/>
            <p:cNvSpPr>
              <a:spLocks noChangeShapeType="1"/>
            </p:cNvSpPr>
            <p:nvPr/>
          </p:nvSpPr>
          <p:spPr bwMode="auto">
            <a:xfrm flipH="1" flipV="1">
              <a:off x="3241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5" name="Text Box 181"/>
            <p:cNvSpPr txBox="1">
              <a:spLocks noChangeArrowheads="1"/>
            </p:cNvSpPr>
            <p:nvPr/>
          </p:nvSpPr>
          <p:spPr bwMode="auto">
            <a:xfrm>
              <a:off x="3195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1046" name="Text Box 182"/>
            <p:cNvSpPr txBox="1">
              <a:spLocks noChangeArrowheads="1"/>
            </p:cNvSpPr>
            <p:nvPr/>
          </p:nvSpPr>
          <p:spPr bwMode="auto">
            <a:xfrm>
              <a:off x="3286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1047" name="Line 183"/>
            <p:cNvSpPr>
              <a:spLocks noChangeShapeType="1"/>
            </p:cNvSpPr>
            <p:nvPr/>
          </p:nvSpPr>
          <p:spPr bwMode="auto">
            <a:xfrm flipH="1" flipV="1">
              <a:off x="3603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8" name="Line 184"/>
            <p:cNvSpPr>
              <a:spLocks noChangeShapeType="1"/>
            </p:cNvSpPr>
            <p:nvPr/>
          </p:nvSpPr>
          <p:spPr bwMode="auto">
            <a:xfrm flipH="1" flipV="1">
              <a:off x="3331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9" name="Line 185"/>
            <p:cNvSpPr>
              <a:spLocks noChangeShapeType="1"/>
            </p:cNvSpPr>
            <p:nvPr/>
          </p:nvSpPr>
          <p:spPr bwMode="auto">
            <a:xfrm flipH="1" flipV="1">
              <a:off x="3740" y="1433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0" name="Line 186"/>
            <p:cNvSpPr>
              <a:spLocks noChangeShapeType="1"/>
            </p:cNvSpPr>
            <p:nvPr/>
          </p:nvSpPr>
          <p:spPr bwMode="auto">
            <a:xfrm flipH="1" flipV="1">
              <a:off x="3558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1" name="Line 187"/>
            <p:cNvSpPr>
              <a:spLocks noChangeShapeType="1"/>
            </p:cNvSpPr>
            <p:nvPr/>
          </p:nvSpPr>
          <p:spPr bwMode="auto">
            <a:xfrm flipH="1" flipV="1">
              <a:off x="3694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2" name="Text Box 188"/>
            <p:cNvSpPr txBox="1">
              <a:spLocks noChangeArrowheads="1"/>
            </p:cNvSpPr>
            <p:nvPr/>
          </p:nvSpPr>
          <p:spPr bwMode="auto">
            <a:xfrm>
              <a:off x="3377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1053" name="Line 189"/>
            <p:cNvSpPr>
              <a:spLocks noChangeShapeType="1"/>
            </p:cNvSpPr>
            <p:nvPr/>
          </p:nvSpPr>
          <p:spPr bwMode="auto">
            <a:xfrm>
              <a:off x="3966" y="799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4" name="Text Box 190"/>
            <p:cNvSpPr txBox="1">
              <a:spLocks noChangeArrowheads="1"/>
            </p:cNvSpPr>
            <p:nvPr/>
          </p:nvSpPr>
          <p:spPr bwMode="auto">
            <a:xfrm>
              <a:off x="3784" y="1252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421055" name="Text Box 191"/>
            <p:cNvSpPr txBox="1">
              <a:spLocks noChangeArrowheads="1"/>
            </p:cNvSpPr>
            <p:nvPr/>
          </p:nvSpPr>
          <p:spPr bwMode="auto">
            <a:xfrm>
              <a:off x="4238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56" name="Line 192"/>
            <p:cNvSpPr>
              <a:spLocks noChangeShapeType="1"/>
            </p:cNvSpPr>
            <p:nvPr/>
          </p:nvSpPr>
          <p:spPr bwMode="auto">
            <a:xfrm flipH="1" flipV="1">
              <a:off x="4284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7" name="Text Box 193"/>
            <p:cNvSpPr txBox="1">
              <a:spLocks noChangeArrowheads="1"/>
            </p:cNvSpPr>
            <p:nvPr/>
          </p:nvSpPr>
          <p:spPr bwMode="auto">
            <a:xfrm>
              <a:off x="4238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21058" name="Text Box 194"/>
            <p:cNvSpPr txBox="1">
              <a:spLocks noChangeArrowheads="1"/>
            </p:cNvSpPr>
            <p:nvPr/>
          </p:nvSpPr>
          <p:spPr bwMode="auto">
            <a:xfrm>
              <a:off x="4329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21059" name="Line 195"/>
            <p:cNvSpPr>
              <a:spLocks noChangeShapeType="1"/>
            </p:cNvSpPr>
            <p:nvPr/>
          </p:nvSpPr>
          <p:spPr bwMode="auto">
            <a:xfrm flipH="1" flipV="1">
              <a:off x="4646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0" name="Line 196"/>
            <p:cNvSpPr>
              <a:spLocks noChangeShapeType="1"/>
            </p:cNvSpPr>
            <p:nvPr/>
          </p:nvSpPr>
          <p:spPr bwMode="auto">
            <a:xfrm flipH="1" flipV="1">
              <a:off x="4374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1" name="Line 197"/>
            <p:cNvSpPr>
              <a:spLocks noChangeShapeType="1"/>
            </p:cNvSpPr>
            <p:nvPr/>
          </p:nvSpPr>
          <p:spPr bwMode="auto">
            <a:xfrm flipH="1" flipV="1">
              <a:off x="4783" y="1434"/>
              <a:ext cx="36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2" name="Line 198"/>
            <p:cNvSpPr>
              <a:spLocks noChangeShapeType="1"/>
            </p:cNvSpPr>
            <p:nvPr/>
          </p:nvSpPr>
          <p:spPr bwMode="auto">
            <a:xfrm flipH="1" flipV="1">
              <a:off x="4601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3" name="Line 199"/>
            <p:cNvSpPr>
              <a:spLocks noChangeShapeType="1"/>
            </p:cNvSpPr>
            <p:nvPr/>
          </p:nvSpPr>
          <p:spPr bwMode="auto">
            <a:xfrm flipH="1" flipV="1">
              <a:off x="4737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4" name="Text Box 200"/>
            <p:cNvSpPr txBox="1">
              <a:spLocks noChangeArrowheads="1"/>
            </p:cNvSpPr>
            <p:nvPr/>
          </p:nvSpPr>
          <p:spPr bwMode="auto">
            <a:xfrm>
              <a:off x="4420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0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21065" name="Text Box 201"/>
            <p:cNvSpPr txBox="1">
              <a:spLocks noChangeArrowheads="1"/>
            </p:cNvSpPr>
            <p:nvPr/>
          </p:nvSpPr>
          <p:spPr bwMode="auto">
            <a:xfrm>
              <a:off x="5192" y="1343"/>
              <a:ext cx="231" cy="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421066" name="Line 202"/>
            <p:cNvSpPr>
              <a:spLocks noChangeShapeType="1"/>
            </p:cNvSpPr>
            <p:nvPr/>
          </p:nvSpPr>
          <p:spPr bwMode="auto">
            <a:xfrm>
              <a:off x="4969" y="661"/>
              <a:ext cx="0" cy="77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7" name="Line 203"/>
            <p:cNvSpPr>
              <a:spLocks noChangeShapeType="1"/>
            </p:cNvSpPr>
            <p:nvPr/>
          </p:nvSpPr>
          <p:spPr bwMode="auto">
            <a:xfrm flipH="1" flipV="1">
              <a:off x="4785" y="661"/>
              <a:ext cx="18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8" name="Text Box 204"/>
            <p:cNvSpPr txBox="1">
              <a:spLocks noChangeArrowheads="1"/>
            </p:cNvSpPr>
            <p:nvPr/>
          </p:nvSpPr>
          <p:spPr bwMode="auto">
            <a:xfrm>
              <a:off x="657" y="1342"/>
              <a:ext cx="231" cy="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3</a:t>
              </a:r>
            </a:p>
          </p:txBody>
        </p:sp>
      </p:grpSp>
      <p:sp>
        <p:nvSpPr>
          <p:cNvPr id="421070" name="AutoShape 20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500687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AutoShape 4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63613" y="4149080"/>
            <a:ext cx="7712076" cy="2232248"/>
            <a:chOff x="963613" y="4005982"/>
            <a:chExt cx="7712076" cy="2232248"/>
          </a:xfrm>
        </p:grpSpPr>
        <p:sp>
          <p:nvSpPr>
            <p:cNvPr id="112" name="Rectangle 618"/>
            <p:cNvSpPr>
              <a:spLocks noChangeArrowheads="1"/>
            </p:cNvSpPr>
            <p:nvPr/>
          </p:nvSpPr>
          <p:spPr bwMode="auto">
            <a:xfrm>
              <a:off x="1547813" y="4005982"/>
              <a:ext cx="6552579" cy="1906811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963" name="Text Box 99"/>
            <p:cNvSpPr txBox="1">
              <a:spLocks noChangeArrowheads="1"/>
            </p:cNvSpPr>
            <p:nvPr/>
          </p:nvSpPr>
          <p:spPr bwMode="auto">
            <a:xfrm>
              <a:off x="1900238" y="4149080"/>
              <a:ext cx="5832475" cy="4318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200" dirty="0"/>
                <a:t>16</a:t>
              </a:r>
              <a:r>
                <a:rPr lang="zh-CN" altLang="en-US" sz="2200" dirty="0"/>
                <a:t>位</a:t>
              </a:r>
              <a:r>
                <a:rPr lang="zh-CN" altLang="en-US" sz="2000" dirty="0">
                  <a:solidFill>
                    <a:schemeClr val="tx1"/>
                  </a:solidFill>
                </a:rPr>
                <a:t>先行进位产生电路</a:t>
              </a:r>
            </a:p>
          </p:txBody>
        </p:sp>
        <p:sp>
          <p:nvSpPr>
            <p:cNvPr id="420964" name="Text Box 100"/>
            <p:cNvSpPr txBox="1">
              <a:spLocks noChangeArrowheads="1"/>
            </p:cNvSpPr>
            <p:nvPr/>
          </p:nvSpPr>
          <p:spPr bwMode="auto">
            <a:xfrm>
              <a:off x="1971676" y="5300018"/>
              <a:ext cx="865188" cy="5048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0965" name="Line 101"/>
            <p:cNvSpPr>
              <a:spLocks noChangeShapeType="1"/>
            </p:cNvSpPr>
            <p:nvPr/>
          </p:nvSpPr>
          <p:spPr bwMode="auto">
            <a:xfrm flipH="1" flipV="1">
              <a:off x="2044701" y="5012680"/>
              <a:ext cx="0" cy="2873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66" name="Text Box 102"/>
            <p:cNvSpPr txBox="1">
              <a:spLocks noChangeArrowheads="1"/>
            </p:cNvSpPr>
            <p:nvPr/>
          </p:nvSpPr>
          <p:spPr bwMode="auto">
            <a:xfrm>
              <a:off x="1971676" y="4796780"/>
              <a:ext cx="360363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15</a:t>
              </a:r>
            </a:p>
          </p:txBody>
        </p:sp>
        <p:sp>
          <p:nvSpPr>
            <p:cNvPr id="420967" name="Text Box 103"/>
            <p:cNvSpPr txBox="1">
              <a:spLocks noChangeArrowheads="1"/>
            </p:cNvSpPr>
            <p:nvPr/>
          </p:nvSpPr>
          <p:spPr bwMode="auto">
            <a:xfrm>
              <a:off x="2116138" y="6020743"/>
              <a:ext cx="8636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15</a:t>
              </a:r>
              <a:r>
                <a:rPr lang="en-US" altLang="zh-CN" sz="1800" dirty="0">
                  <a:solidFill>
                    <a:schemeClr val="accent2"/>
                  </a:solidFill>
                </a:rPr>
                <a:t> </a:t>
              </a:r>
              <a:r>
                <a:rPr lang="en-US" altLang="zh-CN" sz="1800" dirty="0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accent2"/>
                  </a:solidFill>
                </a:rPr>
                <a:t>B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15</a:t>
              </a:r>
            </a:p>
          </p:txBody>
        </p:sp>
        <p:sp>
          <p:nvSpPr>
            <p:cNvPr id="420968" name="Line 104"/>
            <p:cNvSpPr>
              <a:spLocks noChangeShapeType="1"/>
            </p:cNvSpPr>
            <p:nvPr/>
          </p:nvSpPr>
          <p:spPr bwMode="auto">
            <a:xfrm flipH="1" flipV="1">
              <a:off x="2619376" y="580484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69" name="Line 105"/>
            <p:cNvSpPr>
              <a:spLocks noChangeShapeType="1"/>
            </p:cNvSpPr>
            <p:nvPr/>
          </p:nvSpPr>
          <p:spPr bwMode="auto">
            <a:xfrm flipH="1" flipV="1">
              <a:off x="2187576" y="5804843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0" name="Line 106"/>
            <p:cNvSpPr>
              <a:spLocks noChangeShapeType="1"/>
            </p:cNvSpPr>
            <p:nvPr/>
          </p:nvSpPr>
          <p:spPr bwMode="auto">
            <a:xfrm flipH="1" flipV="1">
              <a:off x="2836863" y="5588943"/>
              <a:ext cx="43021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1" name="Line 107"/>
            <p:cNvSpPr>
              <a:spLocks noChangeShapeType="1"/>
            </p:cNvSpPr>
            <p:nvPr/>
          </p:nvSpPr>
          <p:spPr bwMode="auto">
            <a:xfrm flipH="1" flipV="1">
              <a:off x="2547938" y="4579293"/>
              <a:ext cx="0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2" name="Line 108"/>
            <p:cNvSpPr>
              <a:spLocks noChangeShapeType="1"/>
            </p:cNvSpPr>
            <p:nvPr/>
          </p:nvSpPr>
          <p:spPr bwMode="auto">
            <a:xfrm flipH="1" flipV="1">
              <a:off x="2763838" y="4580880"/>
              <a:ext cx="0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3" name="Text Box 109"/>
            <p:cNvSpPr txBox="1">
              <a:spLocks noChangeArrowheads="1"/>
            </p:cNvSpPr>
            <p:nvPr/>
          </p:nvSpPr>
          <p:spPr bwMode="auto">
            <a:xfrm>
              <a:off x="2187576" y="4580880"/>
              <a:ext cx="9350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15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20974" name="Line 110"/>
            <p:cNvSpPr>
              <a:spLocks noChangeShapeType="1"/>
            </p:cNvSpPr>
            <p:nvPr/>
          </p:nvSpPr>
          <p:spPr bwMode="auto">
            <a:xfrm>
              <a:off x="3267076" y="4580880"/>
              <a:ext cx="0" cy="100647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5" name="Line 111"/>
            <p:cNvSpPr>
              <a:spLocks noChangeShapeType="1"/>
            </p:cNvSpPr>
            <p:nvPr/>
          </p:nvSpPr>
          <p:spPr bwMode="auto">
            <a:xfrm>
              <a:off x="1684338" y="4364980"/>
              <a:ext cx="0" cy="122396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6" name="Line 112"/>
            <p:cNvSpPr>
              <a:spLocks noChangeShapeType="1"/>
            </p:cNvSpPr>
            <p:nvPr/>
          </p:nvSpPr>
          <p:spPr bwMode="auto">
            <a:xfrm flipH="1" flipV="1">
              <a:off x="1684338" y="4364980"/>
              <a:ext cx="215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7" name="Line 113"/>
            <p:cNvSpPr>
              <a:spLocks noChangeShapeType="1"/>
            </p:cNvSpPr>
            <p:nvPr/>
          </p:nvSpPr>
          <p:spPr bwMode="auto">
            <a:xfrm flipH="1" flipV="1">
              <a:off x="1323976" y="5588943"/>
              <a:ext cx="360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78" name="Text Box 114"/>
            <p:cNvSpPr txBox="1">
              <a:spLocks noChangeArrowheads="1"/>
            </p:cNvSpPr>
            <p:nvPr/>
          </p:nvSpPr>
          <p:spPr bwMode="auto">
            <a:xfrm>
              <a:off x="2906713" y="5300018"/>
              <a:ext cx="360363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14</a:t>
              </a:r>
            </a:p>
          </p:txBody>
        </p:sp>
        <p:sp>
          <p:nvSpPr>
            <p:cNvPr id="420979" name="Text Box 115"/>
            <p:cNvSpPr txBox="1">
              <a:spLocks noChangeArrowheads="1"/>
            </p:cNvSpPr>
            <p:nvPr/>
          </p:nvSpPr>
          <p:spPr bwMode="auto">
            <a:xfrm>
              <a:off x="5284788" y="5301605"/>
              <a:ext cx="865188" cy="5032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0980" name="Line 116"/>
            <p:cNvSpPr>
              <a:spLocks noChangeShapeType="1"/>
            </p:cNvSpPr>
            <p:nvPr/>
          </p:nvSpPr>
          <p:spPr bwMode="auto">
            <a:xfrm flipH="1" flipV="1">
              <a:off x="5357813" y="5014268"/>
              <a:ext cx="0" cy="2873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81" name="Text Box 117"/>
            <p:cNvSpPr txBox="1">
              <a:spLocks noChangeArrowheads="1"/>
            </p:cNvSpPr>
            <p:nvPr/>
          </p:nvSpPr>
          <p:spPr bwMode="auto">
            <a:xfrm>
              <a:off x="5284788" y="4798368"/>
              <a:ext cx="28892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0982" name="Text Box 118"/>
            <p:cNvSpPr txBox="1">
              <a:spLocks noChangeArrowheads="1"/>
            </p:cNvSpPr>
            <p:nvPr/>
          </p:nvSpPr>
          <p:spPr bwMode="auto">
            <a:xfrm>
              <a:off x="5429251" y="6022330"/>
              <a:ext cx="7191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0983" name="Line 119"/>
            <p:cNvSpPr>
              <a:spLocks noChangeShapeType="1"/>
            </p:cNvSpPr>
            <p:nvPr/>
          </p:nvSpPr>
          <p:spPr bwMode="auto">
            <a:xfrm flipH="1" flipV="1">
              <a:off x="5932488" y="5806430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84" name="Line 120"/>
            <p:cNvSpPr>
              <a:spLocks noChangeShapeType="1"/>
            </p:cNvSpPr>
            <p:nvPr/>
          </p:nvSpPr>
          <p:spPr bwMode="auto">
            <a:xfrm flipH="1" flipV="1">
              <a:off x="5500688" y="5806430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85" name="Line 121"/>
            <p:cNvSpPr>
              <a:spLocks noChangeShapeType="1"/>
            </p:cNvSpPr>
            <p:nvPr/>
          </p:nvSpPr>
          <p:spPr bwMode="auto">
            <a:xfrm flipH="1" flipV="1">
              <a:off x="6149976" y="5588943"/>
              <a:ext cx="3635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86" name="Line 122"/>
            <p:cNvSpPr>
              <a:spLocks noChangeShapeType="1"/>
            </p:cNvSpPr>
            <p:nvPr/>
          </p:nvSpPr>
          <p:spPr bwMode="auto">
            <a:xfrm flipH="1" flipV="1">
              <a:off x="5861051" y="4580880"/>
              <a:ext cx="0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87" name="Line 123"/>
            <p:cNvSpPr>
              <a:spLocks noChangeShapeType="1"/>
            </p:cNvSpPr>
            <p:nvPr/>
          </p:nvSpPr>
          <p:spPr bwMode="auto">
            <a:xfrm flipH="1" flipV="1">
              <a:off x="6076951" y="4582468"/>
              <a:ext cx="0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88" name="Text Box 124"/>
            <p:cNvSpPr txBox="1">
              <a:spLocks noChangeArrowheads="1"/>
            </p:cNvSpPr>
            <p:nvPr/>
          </p:nvSpPr>
          <p:spPr bwMode="auto">
            <a:xfrm>
              <a:off x="5573713" y="4582468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0989" name="Line 125"/>
            <p:cNvSpPr>
              <a:spLocks noChangeShapeType="1"/>
            </p:cNvSpPr>
            <p:nvPr/>
          </p:nvSpPr>
          <p:spPr bwMode="auto">
            <a:xfrm>
              <a:off x="6508751" y="4582468"/>
              <a:ext cx="0" cy="100647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90" name="Text Box 126"/>
            <p:cNvSpPr txBox="1">
              <a:spLocks noChangeArrowheads="1"/>
            </p:cNvSpPr>
            <p:nvPr/>
          </p:nvSpPr>
          <p:spPr bwMode="auto">
            <a:xfrm>
              <a:off x="6219826" y="5301605"/>
              <a:ext cx="28892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420991" name="Text Box 127"/>
            <p:cNvSpPr txBox="1">
              <a:spLocks noChangeArrowheads="1"/>
            </p:cNvSpPr>
            <p:nvPr/>
          </p:nvSpPr>
          <p:spPr bwMode="auto">
            <a:xfrm>
              <a:off x="6869113" y="5301605"/>
              <a:ext cx="865188" cy="5032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0992" name="Line 128"/>
            <p:cNvSpPr>
              <a:spLocks noChangeShapeType="1"/>
            </p:cNvSpPr>
            <p:nvPr/>
          </p:nvSpPr>
          <p:spPr bwMode="auto">
            <a:xfrm flipH="1" flipV="1">
              <a:off x="6942138" y="5014268"/>
              <a:ext cx="0" cy="2873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93" name="Text Box 129"/>
            <p:cNvSpPr txBox="1">
              <a:spLocks noChangeArrowheads="1"/>
            </p:cNvSpPr>
            <p:nvPr/>
          </p:nvSpPr>
          <p:spPr bwMode="auto">
            <a:xfrm>
              <a:off x="6869113" y="4798368"/>
              <a:ext cx="28892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20994" name="Text Box 130"/>
            <p:cNvSpPr txBox="1">
              <a:spLocks noChangeArrowheads="1"/>
            </p:cNvSpPr>
            <p:nvPr/>
          </p:nvSpPr>
          <p:spPr bwMode="auto">
            <a:xfrm>
              <a:off x="7013576" y="6022330"/>
              <a:ext cx="7191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20995" name="Line 131"/>
            <p:cNvSpPr>
              <a:spLocks noChangeShapeType="1"/>
            </p:cNvSpPr>
            <p:nvPr/>
          </p:nvSpPr>
          <p:spPr bwMode="auto">
            <a:xfrm flipH="1" flipV="1">
              <a:off x="7516813" y="5806430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96" name="Line 132"/>
            <p:cNvSpPr>
              <a:spLocks noChangeShapeType="1"/>
            </p:cNvSpPr>
            <p:nvPr/>
          </p:nvSpPr>
          <p:spPr bwMode="auto">
            <a:xfrm flipH="1" flipV="1">
              <a:off x="7085013" y="5806430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97" name="Line 133"/>
            <p:cNvSpPr>
              <a:spLocks noChangeShapeType="1"/>
            </p:cNvSpPr>
            <p:nvPr/>
          </p:nvSpPr>
          <p:spPr bwMode="auto">
            <a:xfrm flipH="1" flipV="1">
              <a:off x="7734301" y="5590530"/>
              <a:ext cx="5032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98" name="Line 134"/>
            <p:cNvSpPr>
              <a:spLocks noChangeShapeType="1"/>
            </p:cNvSpPr>
            <p:nvPr/>
          </p:nvSpPr>
          <p:spPr bwMode="auto">
            <a:xfrm flipH="1" flipV="1">
              <a:off x="7445376" y="4580880"/>
              <a:ext cx="0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99" name="Line 135"/>
            <p:cNvSpPr>
              <a:spLocks noChangeShapeType="1"/>
            </p:cNvSpPr>
            <p:nvPr/>
          </p:nvSpPr>
          <p:spPr bwMode="auto">
            <a:xfrm flipH="1" flipV="1">
              <a:off x="7661276" y="4582468"/>
              <a:ext cx="0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00" name="Text Box 136"/>
            <p:cNvSpPr txBox="1">
              <a:spLocks noChangeArrowheads="1"/>
            </p:cNvSpPr>
            <p:nvPr/>
          </p:nvSpPr>
          <p:spPr bwMode="auto">
            <a:xfrm>
              <a:off x="7158038" y="4582468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0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21001" name="Text Box 137"/>
            <p:cNvSpPr txBox="1">
              <a:spLocks noChangeArrowheads="1"/>
            </p:cNvSpPr>
            <p:nvPr/>
          </p:nvSpPr>
          <p:spPr bwMode="auto">
            <a:xfrm>
              <a:off x="8308976" y="5446068"/>
              <a:ext cx="36671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421002" name="Line 138"/>
            <p:cNvSpPr>
              <a:spLocks noChangeShapeType="1"/>
            </p:cNvSpPr>
            <p:nvPr/>
          </p:nvSpPr>
          <p:spPr bwMode="auto">
            <a:xfrm>
              <a:off x="8021638" y="4363393"/>
              <a:ext cx="0" cy="122396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sm"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03" name="Line 139"/>
            <p:cNvSpPr>
              <a:spLocks noChangeShapeType="1"/>
            </p:cNvSpPr>
            <p:nvPr/>
          </p:nvSpPr>
          <p:spPr bwMode="auto">
            <a:xfrm flipH="1" flipV="1">
              <a:off x="7729538" y="4363393"/>
              <a:ext cx="2921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04" name="Text Box 140"/>
            <p:cNvSpPr txBox="1">
              <a:spLocks noChangeArrowheads="1"/>
            </p:cNvSpPr>
            <p:nvPr/>
          </p:nvSpPr>
          <p:spPr bwMode="auto">
            <a:xfrm>
              <a:off x="963613" y="5444480"/>
              <a:ext cx="36671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15</a:t>
              </a:r>
            </a:p>
          </p:txBody>
        </p:sp>
        <p:sp>
          <p:nvSpPr>
            <p:cNvPr id="421005" name="Text Box 141"/>
            <p:cNvSpPr txBox="1">
              <a:spLocks noChangeArrowheads="1"/>
            </p:cNvSpPr>
            <p:nvPr/>
          </p:nvSpPr>
          <p:spPr bwMode="auto">
            <a:xfrm>
              <a:off x="3843338" y="5373043"/>
              <a:ext cx="1081088" cy="431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… …</a:t>
              </a:r>
              <a:endParaRPr lang="en-US" altLang="zh-CN" sz="2800" baseline="-18000">
                <a:solidFill>
                  <a:schemeClr val="tx1"/>
                </a:solidFill>
              </a:endParaRPr>
            </a:p>
          </p:txBody>
        </p:sp>
      </p:grpSp>
      <p:sp>
        <p:nvSpPr>
          <p:cNvPr id="114" name="Text Box 47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929322" y="6452443"/>
            <a:ext cx="1372385" cy="288925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返</a:t>
            </a:r>
            <a:r>
              <a:rPr lang="zh-CN" altLang="en-US" sz="1600" dirty="0" smtClean="0">
                <a:solidFill>
                  <a:schemeClr val="accent2"/>
                </a:solidFill>
              </a:rPr>
              <a:t>回</a:t>
            </a:r>
            <a:r>
              <a:rPr lang="zh-CN" altLang="en-US" sz="1600" dirty="0">
                <a:solidFill>
                  <a:schemeClr val="accent2"/>
                </a:solidFill>
              </a:rPr>
              <a:t>定点运算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2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111</a:t>
            </a:fld>
            <a:endParaRPr lang="en-US" altLang="zh-CN"/>
          </a:p>
        </p:txBody>
      </p:sp>
      <p:sp>
        <p:nvSpPr>
          <p:cNvPr id="3" name="Text Box 71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ALU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</a:t>
            </a:r>
            <a:endParaRPr lang="en-US" altLang="zh-CN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222"/>
          <p:cNvSpPr txBox="1">
            <a:spLocks noChangeArrowheads="1"/>
          </p:cNvSpPr>
          <p:nvPr/>
        </p:nvSpPr>
        <p:spPr bwMode="auto">
          <a:xfrm>
            <a:off x="179388" y="908720"/>
            <a:ext cx="89291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*ALU</a:t>
            </a:r>
            <a:r>
              <a:rPr lang="zh-CN" altLang="en-US" dirty="0">
                <a:solidFill>
                  <a:srgbClr val="C00000"/>
                </a:solidFill>
              </a:rPr>
              <a:t>的功能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实现算术运算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加减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zh-CN" altLang="en-US" dirty="0">
                <a:solidFill>
                  <a:schemeClr val="tx1"/>
                </a:solidFill>
              </a:rPr>
              <a:t>逻辑</a:t>
            </a:r>
            <a:r>
              <a:rPr lang="zh-CN" altLang="en-US" dirty="0" smtClean="0">
                <a:solidFill>
                  <a:schemeClr val="tx1"/>
                </a:solidFill>
              </a:rPr>
              <a:t>运算， </a:t>
            </a:r>
            <a:r>
              <a:rPr lang="zh-CN" altLang="en-US" sz="1800" dirty="0" smtClean="0">
                <a:solidFill>
                  <a:srgbClr val="990099"/>
                </a:solidFill>
              </a:rPr>
              <a:t>←复用逻辑部件</a:t>
            </a:r>
            <a:endParaRPr lang="en-US" altLang="zh-CN" sz="1800" dirty="0" smtClean="0">
              <a:solidFill>
                <a:srgbClr val="990099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</a:t>
            </a:r>
            <a:r>
              <a:rPr lang="zh-CN" altLang="en-US" dirty="0" smtClean="0">
                <a:solidFill>
                  <a:schemeClr val="tx1"/>
                </a:solidFill>
              </a:rPr>
              <a:t>提供运算</a:t>
            </a:r>
            <a:r>
              <a:rPr lang="zh-CN" altLang="en-US" dirty="0">
                <a:solidFill>
                  <a:schemeClr val="tx1"/>
                </a:solidFill>
              </a:rPr>
              <a:t>结果</a:t>
            </a:r>
            <a:r>
              <a:rPr lang="zh-CN" altLang="en-US" dirty="0" smtClean="0">
                <a:solidFill>
                  <a:schemeClr val="tx1"/>
                </a:solidFill>
              </a:rPr>
              <a:t>状态               </a:t>
            </a:r>
            <a:r>
              <a:rPr lang="zh-CN" altLang="en-US" sz="1800" dirty="0" smtClean="0">
                <a:solidFill>
                  <a:srgbClr val="990099"/>
                </a:solidFill>
              </a:rPr>
              <a:t>←支持关系运算</a:t>
            </a:r>
            <a:endParaRPr lang="zh-CN" altLang="en-US" sz="1600" dirty="0">
              <a:solidFill>
                <a:srgbClr val="990099"/>
              </a:solidFill>
            </a:endParaRPr>
          </a:p>
        </p:txBody>
      </p:sp>
      <p:sp>
        <p:nvSpPr>
          <p:cNvPr id="8" name="Text Box 935"/>
          <p:cNvSpPr txBox="1">
            <a:spLocks noChangeArrowheads="1"/>
          </p:cNvSpPr>
          <p:nvPr/>
        </p:nvSpPr>
        <p:spPr bwMode="auto">
          <a:xfrm>
            <a:off x="179263" y="1844824"/>
            <a:ext cx="8785225" cy="9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*ALU</a:t>
            </a:r>
            <a:r>
              <a:rPr lang="zh-CN" altLang="en-US" dirty="0" smtClean="0">
                <a:solidFill>
                  <a:srgbClr val="C00000"/>
                </a:solidFill>
              </a:rPr>
              <a:t>的外部接口：</a:t>
            </a:r>
            <a:r>
              <a:rPr lang="zh-CN" altLang="en-US" dirty="0" smtClean="0">
                <a:solidFill>
                  <a:schemeClr val="tx1"/>
                </a:solidFill>
              </a:rPr>
              <a:t>输入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u="sng" dirty="0" smtClean="0">
                <a:solidFill>
                  <a:schemeClr val="tx1"/>
                </a:solidFill>
              </a:rPr>
              <a:t>输出</a:t>
            </a:r>
            <a:r>
              <a:rPr lang="en-US" altLang="zh-CN" sz="2000" dirty="0" smtClean="0">
                <a:solidFill>
                  <a:schemeClr val="tx1"/>
                </a:solidFill>
              </a:rPr>
              <a:t>(1</a:t>
            </a:r>
            <a:r>
              <a:rPr lang="zh-CN" altLang="en-US" sz="2000" dirty="0" smtClean="0">
                <a:solidFill>
                  <a:schemeClr val="tx1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、状态，控制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                             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2200" dirty="0" smtClean="0">
                <a:solidFill>
                  <a:schemeClr val="tx1"/>
                </a:solidFill>
              </a:rPr>
              <a:t>→</a:t>
            </a:r>
            <a:r>
              <a:rPr lang="zh-CN" altLang="en-US" sz="2000" dirty="0" smtClean="0">
                <a:solidFill>
                  <a:schemeClr val="tx1"/>
                </a:solidFill>
              </a:rPr>
              <a:t>位数与输入相同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75656" y="2349574"/>
            <a:ext cx="4644875" cy="1151434"/>
            <a:chOff x="1943349" y="3573710"/>
            <a:chExt cx="4644875" cy="1151434"/>
          </a:xfrm>
        </p:grpSpPr>
        <p:sp>
          <p:nvSpPr>
            <p:cNvPr id="10" name="Line 921"/>
            <p:cNvSpPr>
              <a:spLocks noChangeShapeType="1"/>
            </p:cNvSpPr>
            <p:nvPr/>
          </p:nvSpPr>
          <p:spPr bwMode="auto">
            <a:xfrm flipH="1">
              <a:off x="3744914" y="3611162"/>
              <a:ext cx="0" cy="27935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22"/>
            <p:cNvSpPr>
              <a:spLocks noChangeShapeType="1"/>
            </p:cNvSpPr>
            <p:nvPr/>
          </p:nvSpPr>
          <p:spPr bwMode="auto">
            <a:xfrm flipH="1">
              <a:off x="4611689" y="3611162"/>
              <a:ext cx="0" cy="27935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23"/>
            <p:cNvSpPr>
              <a:spLocks noChangeShapeType="1"/>
            </p:cNvSpPr>
            <p:nvPr/>
          </p:nvSpPr>
          <p:spPr bwMode="auto">
            <a:xfrm>
              <a:off x="4173539" y="4398516"/>
              <a:ext cx="0" cy="32662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924"/>
            <p:cNvSpPr>
              <a:spLocks noChangeShapeType="1"/>
            </p:cNvSpPr>
            <p:nvPr/>
          </p:nvSpPr>
          <p:spPr bwMode="auto">
            <a:xfrm flipH="1" flipV="1">
              <a:off x="4905146" y="4077072"/>
              <a:ext cx="386932" cy="69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926"/>
            <p:cNvSpPr txBox="1">
              <a:spLocks noChangeArrowheads="1"/>
            </p:cNvSpPr>
            <p:nvPr/>
          </p:nvSpPr>
          <p:spPr bwMode="auto">
            <a:xfrm>
              <a:off x="3491880" y="3573710"/>
              <a:ext cx="10795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A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6" name="Text Box 927"/>
            <p:cNvSpPr txBox="1">
              <a:spLocks noChangeArrowheads="1"/>
            </p:cNvSpPr>
            <p:nvPr/>
          </p:nvSpPr>
          <p:spPr bwMode="auto">
            <a:xfrm>
              <a:off x="3837694" y="4437112"/>
              <a:ext cx="2889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8" name="Text Box 929"/>
            <p:cNvSpPr txBox="1">
              <a:spLocks noChangeArrowheads="1"/>
            </p:cNvSpPr>
            <p:nvPr/>
          </p:nvSpPr>
          <p:spPr bwMode="auto">
            <a:xfrm>
              <a:off x="5290790" y="4005064"/>
              <a:ext cx="1297434" cy="317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功能选择</a:t>
              </a:r>
              <a:r>
                <a:rPr lang="en-US" altLang="zh-CN" sz="1800" dirty="0" smtClean="0">
                  <a:solidFill>
                    <a:srgbClr val="FF3399"/>
                  </a:solidFill>
                </a:rPr>
                <a:t>op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930"/>
            <p:cNvSpPr>
              <a:spLocks noChangeShapeType="1"/>
            </p:cNvSpPr>
            <p:nvPr/>
          </p:nvSpPr>
          <p:spPr bwMode="auto">
            <a:xfrm flipH="1">
              <a:off x="2987824" y="4077072"/>
              <a:ext cx="469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931"/>
            <p:cNvSpPr txBox="1">
              <a:spLocks noChangeArrowheads="1"/>
            </p:cNvSpPr>
            <p:nvPr/>
          </p:nvSpPr>
          <p:spPr bwMode="auto">
            <a:xfrm>
              <a:off x="3170239" y="4077766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1" name="Line 932"/>
            <p:cNvSpPr>
              <a:spLocks noChangeShapeType="1"/>
            </p:cNvSpPr>
            <p:nvPr/>
          </p:nvSpPr>
          <p:spPr bwMode="auto">
            <a:xfrm flipH="1" flipV="1">
              <a:off x="2987824" y="4294684"/>
              <a:ext cx="6480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933"/>
            <p:cNvSpPr txBox="1">
              <a:spLocks noChangeArrowheads="1"/>
            </p:cNvSpPr>
            <p:nvPr/>
          </p:nvSpPr>
          <p:spPr bwMode="auto">
            <a:xfrm>
              <a:off x="1943349" y="4027040"/>
              <a:ext cx="1044475" cy="267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990099"/>
                  </a:solidFill>
                </a:rPr>
                <a:t>结果</a:t>
              </a:r>
              <a:r>
                <a:rPr lang="zh-CN" altLang="en-US" sz="1800" dirty="0" smtClean="0">
                  <a:solidFill>
                    <a:srgbClr val="990099"/>
                  </a:solidFill>
                </a:rPr>
                <a:t>状态</a:t>
              </a:r>
              <a:endParaRPr lang="zh-CN" altLang="en-US" sz="1800" dirty="0">
                <a:solidFill>
                  <a:srgbClr val="990099"/>
                </a:solidFill>
              </a:endParaRPr>
            </a:p>
          </p:txBody>
        </p:sp>
        <p:sp>
          <p:nvSpPr>
            <p:cNvPr id="23" name="AutoShape 936"/>
            <p:cNvSpPr>
              <a:spLocks noChangeArrowheads="1"/>
            </p:cNvSpPr>
            <p:nvPr/>
          </p:nvSpPr>
          <p:spPr bwMode="auto">
            <a:xfrm>
              <a:off x="3311526" y="3893691"/>
              <a:ext cx="1728788" cy="504825"/>
            </a:xfrm>
            <a:custGeom>
              <a:avLst/>
              <a:gdLst>
                <a:gd name="G0" fmla="+- 4860 0 0"/>
                <a:gd name="G1" fmla="+- 21600 0 4860"/>
                <a:gd name="G2" fmla="*/ 4860 1 2"/>
                <a:gd name="G3" fmla="+- 21600 0 G2"/>
                <a:gd name="G4" fmla="+/ 4860 21600 2"/>
                <a:gd name="G5" fmla="+/ G1 0 2"/>
                <a:gd name="G6" fmla="*/ 21600 21600 4860"/>
                <a:gd name="G7" fmla="*/ G6 1 2"/>
                <a:gd name="G8" fmla="+- 21600 0 G7"/>
                <a:gd name="G9" fmla="*/ 21600 1 2"/>
                <a:gd name="G10" fmla="+- 4860 0 G9"/>
                <a:gd name="G11" fmla="?: G10 G8 0"/>
                <a:gd name="G12" fmla="?: G10 G7 21600"/>
                <a:gd name="T0" fmla="*/ 19170 w 21600"/>
                <a:gd name="T1" fmla="*/ 10800 h 21600"/>
                <a:gd name="T2" fmla="*/ 10800 w 21600"/>
                <a:gd name="T3" fmla="*/ 21600 h 21600"/>
                <a:gd name="T4" fmla="*/ 2430 w 21600"/>
                <a:gd name="T5" fmla="*/ 10800 h 21600"/>
                <a:gd name="T6" fmla="*/ 10800 w 21600"/>
                <a:gd name="T7" fmla="*/ 0 h 21600"/>
                <a:gd name="T8" fmla="*/ 4230 w 21600"/>
                <a:gd name="T9" fmla="*/ 4230 h 21600"/>
                <a:gd name="T10" fmla="*/ 17370 w 21600"/>
                <a:gd name="T11" fmla="*/ 173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860" y="21600"/>
                  </a:lnTo>
                  <a:lnTo>
                    <a:pt x="167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99">
                <a:alpha val="80000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Text Box 938"/>
            <p:cNvSpPr txBox="1">
              <a:spLocks noChangeArrowheads="1"/>
            </p:cNvSpPr>
            <p:nvPr/>
          </p:nvSpPr>
          <p:spPr bwMode="auto">
            <a:xfrm>
              <a:off x="3887789" y="3954016"/>
              <a:ext cx="577850" cy="30003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 eaLnBrk="0" hangingPunct="0">
                <a:lnSpc>
                  <a:spcPct val="100000"/>
                </a:lnSpc>
              </a:pPr>
              <a:r>
                <a:rPr kumimoji="0" lang="en-US" altLang="zh-CN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25" name="Line 924"/>
            <p:cNvSpPr>
              <a:spLocks noChangeShapeType="1"/>
            </p:cNvSpPr>
            <p:nvPr/>
          </p:nvSpPr>
          <p:spPr bwMode="auto">
            <a:xfrm flipH="1" flipV="1">
              <a:off x="4738425" y="4293096"/>
              <a:ext cx="5536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931"/>
            <p:cNvSpPr txBox="1">
              <a:spLocks noChangeArrowheads="1"/>
            </p:cNvSpPr>
            <p:nvPr/>
          </p:nvSpPr>
          <p:spPr bwMode="auto">
            <a:xfrm>
              <a:off x="5041455" y="4077766"/>
              <a:ext cx="250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28" name="Text Box 1015"/>
          <p:cNvSpPr txBox="1">
            <a:spLocks noChangeArrowheads="1"/>
          </p:cNvSpPr>
          <p:nvPr/>
        </p:nvSpPr>
        <p:spPr bwMode="auto">
          <a:xfrm>
            <a:off x="179388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*ALU</a:t>
            </a:r>
            <a:r>
              <a:rPr lang="zh-CN" altLang="en-US" dirty="0" smtClean="0">
                <a:solidFill>
                  <a:srgbClr val="C00000"/>
                </a:solidFill>
              </a:rPr>
              <a:t>的组成：</a:t>
            </a:r>
            <a:r>
              <a:rPr lang="zh-CN" altLang="en-US" dirty="0" smtClean="0">
                <a:solidFill>
                  <a:schemeClr val="tx1"/>
                </a:solidFill>
              </a:rPr>
              <a:t>以</a:t>
            </a:r>
            <a:r>
              <a:rPr lang="zh-CN" altLang="en-US" u="sng" dirty="0">
                <a:solidFill>
                  <a:srgbClr val="990099"/>
                </a:solidFill>
              </a:rPr>
              <a:t>加法器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</a:rPr>
              <a:t>基础，由</a:t>
            </a:r>
            <a:r>
              <a:rPr lang="zh-CN" altLang="en-US" u="sng" dirty="0">
                <a:solidFill>
                  <a:srgbClr val="990099"/>
                </a:solidFill>
              </a:rPr>
              <a:t>组合逻辑电路</a:t>
            </a:r>
            <a:r>
              <a:rPr lang="zh-CN" altLang="en-US" dirty="0">
                <a:solidFill>
                  <a:schemeClr val="tx1"/>
                </a:solidFill>
              </a:rPr>
              <a:t>构成</a:t>
            </a:r>
          </a:p>
        </p:txBody>
      </p:sp>
      <p:sp>
        <p:nvSpPr>
          <p:cNvPr id="57" name="AutoShape 1044"/>
          <p:cNvSpPr>
            <a:spLocks noChangeArrowheads="1"/>
          </p:cNvSpPr>
          <p:nvPr/>
        </p:nvSpPr>
        <p:spPr bwMode="auto">
          <a:xfrm>
            <a:off x="6156176" y="4286231"/>
            <a:ext cx="1800225" cy="582929"/>
          </a:xfrm>
          <a:prstGeom prst="wedgeRectCallout">
            <a:avLst>
              <a:gd name="adj1" fmla="val -71516"/>
              <a:gd name="adj2" fmla="val 9096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M</a:t>
            </a:r>
            <a:r>
              <a:rPr lang="zh-CN" altLang="en-US" sz="1800" dirty="0" smtClean="0">
                <a:solidFill>
                  <a:schemeClr val="tx1"/>
                </a:solidFill>
              </a:rPr>
              <a:t>＝</a:t>
            </a:r>
            <a:r>
              <a:rPr lang="en-US" altLang="zh-CN" sz="1800" dirty="0" smtClean="0">
                <a:solidFill>
                  <a:schemeClr val="tx1"/>
                </a:solidFill>
              </a:rPr>
              <a:t>0-</a:t>
            </a:r>
            <a:r>
              <a:rPr lang="en-US" altLang="zh-CN" sz="1800" dirty="0">
                <a:solidFill>
                  <a:schemeClr val="tx1"/>
                </a:solidFill>
              </a:rPr>
              <a:t>-</a:t>
            </a:r>
            <a:r>
              <a:rPr lang="zh-CN" altLang="en-US" sz="1800" dirty="0">
                <a:solidFill>
                  <a:schemeClr val="tx1"/>
                </a:solidFill>
              </a:rPr>
              <a:t>算术运算</a:t>
            </a: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</a:t>
            </a:r>
            <a:r>
              <a:rPr lang="zh-CN" altLang="en-US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1-</a:t>
            </a:r>
            <a:r>
              <a:rPr lang="en-US" altLang="zh-CN" sz="1800" dirty="0">
                <a:solidFill>
                  <a:schemeClr val="tx1"/>
                </a:solidFill>
              </a:rPr>
              <a:t>-</a:t>
            </a:r>
            <a:r>
              <a:rPr lang="zh-CN" altLang="en-US" sz="1800" dirty="0">
                <a:solidFill>
                  <a:schemeClr val="tx1"/>
                </a:solidFill>
              </a:rPr>
              <a:t>逻辑运算</a:t>
            </a:r>
          </a:p>
        </p:txBody>
      </p:sp>
      <p:sp>
        <p:nvSpPr>
          <p:cNvPr id="58" name="AutoShape 1045"/>
          <p:cNvSpPr>
            <a:spLocks noChangeArrowheads="1"/>
          </p:cNvSpPr>
          <p:nvPr/>
        </p:nvSpPr>
        <p:spPr bwMode="auto">
          <a:xfrm>
            <a:off x="6156176" y="5058940"/>
            <a:ext cx="1728044" cy="602308"/>
          </a:xfrm>
          <a:prstGeom prst="wedgeRectCallout">
            <a:avLst>
              <a:gd name="adj1" fmla="val -70716"/>
              <a:gd name="adj2" fmla="val -30414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16</a:t>
            </a:r>
            <a:r>
              <a:rPr lang="zh-CN" altLang="en-US" sz="1800" dirty="0">
                <a:solidFill>
                  <a:schemeClr val="tx1"/>
                </a:solidFill>
              </a:rPr>
              <a:t>种</a:t>
            </a:r>
            <a:r>
              <a:rPr lang="zh-CN" altLang="en-US" sz="1800" dirty="0" smtClean="0">
                <a:solidFill>
                  <a:schemeClr val="tx1"/>
                </a:solidFill>
              </a:rPr>
              <a:t>算术运算、</a:t>
            </a:r>
            <a:r>
              <a:rPr lang="en-US" altLang="zh-CN" sz="1800" dirty="0" smtClean="0">
                <a:solidFill>
                  <a:schemeClr val="tx1"/>
                </a:solidFill>
              </a:rPr>
              <a:t>16</a:t>
            </a:r>
            <a:r>
              <a:rPr lang="zh-CN" altLang="en-US" sz="1800" dirty="0" smtClean="0">
                <a:solidFill>
                  <a:schemeClr val="tx1"/>
                </a:solidFill>
              </a:rPr>
              <a:t>种逻辑运算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9" name="AutoShape 1046"/>
          <p:cNvSpPr>
            <a:spLocks noChangeArrowheads="1"/>
          </p:cNvSpPr>
          <p:nvPr/>
        </p:nvSpPr>
        <p:spPr bwMode="auto">
          <a:xfrm>
            <a:off x="899592" y="4221088"/>
            <a:ext cx="1584176" cy="577156"/>
          </a:xfrm>
          <a:prstGeom prst="wedgeRectCallout">
            <a:avLst>
              <a:gd name="adj1" fmla="val 68945"/>
              <a:gd name="adj2" fmla="val 24410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运算结果状态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支持关系运算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AutoShape 1047"/>
          <p:cNvSpPr>
            <a:spLocks noChangeArrowheads="1"/>
          </p:cNvSpPr>
          <p:nvPr/>
        </p:nvSpPr>
        <p:spPr bwMode="auto">
          <a:xfrm>
            <a:off x="899592" y="5013176"/>
            <a:ext cx="1585218" cy="559726"/>
          </a:xfrm>
          <a:prstGeom prst="wedgeRectCallout">
            <a:avLst>
              <a:gd name="adj1" fmla="val 76024"/>
              <a:gd name="adj2" fmla="val -21360"/>
            </a:avLst>
          </a:prstGeom>
          <a:solidFill>
            <a:srgbClr val="CC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先行进位信号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 smtClean="0">
                <a:solidFill>
                  <a:schemeClr val="tx1"/>
                </a:solidFill>
              </a:rPr>
              <a:t>支持芯片级</a:t>
            </a:r>
            <a:r>
              <a:rPr lang="zh-CN" altLang="en-US" sz="1600" dirty="0">
                <a:solidFill>
                  <a:schemeClr val="tx1"/>
                </a:solidFill>
              </a:rPr>
              <a:t>联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2700338" y="3933056"/>
            <a:ext cx="3024187" cy="2016224"/>
            <a:chOff x="2700338" y="4149080"/>
            <a:chExt cx="3024187" cy="2016224"/>
          </a:xfrm>
        </p:grpSpPr>
        <p:sp>
          <p:nvSpPr>
            <p:cNvPr id="30" name="Text Box 1017"/>
            <p:cNvSpPr txBox="1">
              <a:spLocks noChangeArrowheads="1"/>
            </p:cNvSpPr>
            <p:nvPr/>
          </p:nvSpPr>
          <p:spPr bwMode="auto">
            <a:xfrm>
              <a:off x="5440363" y="4582468"/>
              <a:ext cx="284162" cy="11525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46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M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 smtClean="0">
                  <a:solidFill>
                    <a:srgbClr val="FF3399"/>
                  </a:solidFill>
                </a:rPr>
                <a:t>3</a:t>
              </a:r>
              <a:endParaRPr lang="en-US" altLang="zh-CN" sz="1800" baseline="-18000" dirty="0">
                <a:solidFill>
                  <a:srgbClr val="FF3399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>
                  <a:solidFill>
                    <a:srgbClr val="FF3399"/>
                  </a:solidFill>
                </a:rPr>
                <a:t>2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>
                  <a:solidFill>
                    <a:srgbClr val="FF3399"/>
                  </a:solidFill>
                </a:rPr>
                <a:t>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 smtClean="0">
                  <a:solidFill>
                    <a:srgbClr val="FF3399"/>
                  </a:solidFill>
                </a:rPr>
                <a:t>0</a:t>
              </a:r>
              <a:endParaRPr lang="en-US" altLang="zh-CN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1" name="Line 1018"/>
            <p:cNvSpPr>
              <a:spLocks noChangeShapeType="1"/>
            </p:cNvSpPr>
            <p:nvPr/>
          </p:nvSpPr>
          <p:spPr bwMode="auto">
            <a:xfrm flipH="1" flipV="1">
              <a:off x="5148263" y="47269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1019"/>
            <p:cNvSpPr txBox="1">
              <a:spLocks noChangeArrowheads="1"/>
            </p:cNvSpPr>
            <p:nvPr/>
          </p:nvSpPr>
          <p:spPr bwMode="auto">
            <a:xfrm>
              <a:off x="3492500" y="4653905"/>
              <a:ext cx="1654175" cy="10080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74181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(4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ALU)</a:t>
              </a:r>
            </a:p>
          </p:txBody>
        </p:sp>
        <p:sp>
          <p:nvSpPr>
            <p:cNvPr id="34" name="Text Box 1021"/>
            <p:cNvSpPr txBox="1">
              <a:spLocks noChangeArrowheads="1"/>
            </p:cNvSpPr>
            <p:nvPr/>
          </p:nvSpPr>
          <p:spPr bwMode="auto">
            <a:xfrm>
              <a:off x="3706813" y="5876379"/>
              <a:ext cx="136683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3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2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" name="Text Box 1022"/>
            <p:cNvSpPr txBox="1">
              <a:spLocks noChangeArrowheads="1"/>
            </p:cNvSpPr>
            <p:nvPr/>
          </p:nvSpPr>
          <p:spPr bwMode="auto">
            <a:xfrm>
              <a:off x="2700338" y="4580880"/>
              <a:ext cx="503237" cy="10080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46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 dirty="0">
                  <a:solidFill>
                    <a:srgbClr val="990099"/>
                  </a:solidFill>
                </a:rPr>
                <a:t>3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A=B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G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</a:p>
          </p:txBody>
        </p:sp>
        <p:sp>
          <p:nvSpPr>
            <p:cNvPr id="36" name="Text Box 1023"/>
            <p:cNvSpPr txBox="1">
              <a:spLocks noChangeArrowheads="1"/>
            </p:cNvSpPr>
            <p:nvPr/>
          </p:nvSpPr>
          <p:spPr bwMode="auto">
            <a:xfrm>
              <a:off x="3419475" y="4149080"/>
              <a:ext cx="2016125" cy="2879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3</a:t>
              </a:r>
              <a:r>
                <a:rPr lang="zh-CN" altLang="en-US" sz="1800" dirty="0">
                  <a:solidFill>
                    <a:schemeClr val="tx1"/>
                  </a:solidFill>
                </a:rPr>
                <a:t>～</a:t>
              </a: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12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1800" dirty="0">
                  <a:solidFill>
                    <a:schemeClr val="tx1"/>
                  </a:solidFill>
                </a:rPr>
                <a:t>～</a:t>
              </a: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 dirty="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37" name="Line 1024"/>
            <p:cNvSpPr>
              <a:spLocks noChangeShapeType="1"/>
            </p:cNvSpPr>
            <p:nvPr/>
          </p:nvSpPr>
          <p:spPr bwMode="auto">
            <a:xfrm flipH="1" flipV="1">
              <a:off x="3205163" y="4798368"/>
              <a:ext cx="28733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030"/>
            <p:cNvSpPr>
              <a:spLocks noChangeShapeType="1"/>
            </p:cNvSpPr>
            <p:nvPr/>
          </p:nvSpPr>
          <p:spPr bwMode="auto">
            <a:xfrm flipH="1" flipV="1">
              <a:off x="5148263" y="49428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031"/>
            <p:cNvSpPr>
              <a:spLocks noChangeShapeType="1"/>
            </p:cNvSpPr>
            <p:nvPr/>
          </p:nvSpPr>
          <p:spPr bwMode="auto">
            <a:xfrm flipH="1" flipV="1">
              <a:off x="5148263" y="51587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032"/>
            <p:cNvSpPr>
              <a:spLocks noChangeShapeType="1"/>
            </p:cNvSpPr>
            <p:nvPr/>
          </p:nvSpPr>
          <p:spPr bwMode="auto">
            <a:xfrm flipH="1" flipV="1">
              <a:off x="5148263" y="53746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033"/>
            <p:cNvSpPr>
              <a:spLocks noChangeShapeType="1"/>
            </p:cNvSpPr>
            <p:nvPr/>
          </p:nvSpPr>
          <p:spPr bwMode="auto">
            <a:xfrm flipH="1" flipV="1">
              <a:off x="5146675" y="55905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041"/>
            <p:cNvSpPr>
              <a:spLocks noChangeShapeType="1"/>
            </p:cNvSpPr>
            <p:nvPr/>
          </p:nvSpPr>
          <p:spPr bwMode="auto">
            <a:xfrm flipH="1" flipV="1">
              <a:off x="3203575" y="5014268"/>
              <a:ext cx="28733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042"/>
            <p:cNvSpPr>
              <a:spLocks noChangeShapeType="1"/>
            </p:cNvSpPr>
            <p:nvPr/>
          </p:nvSpPr>
          <p:spPr bwMode="auto">
            <a:xfrm flipH="1" flipV="1">
              <a:off x="3203575" y="5253980"/>
              <a:ext cx="2889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043"/>
            <p:cNvSpPr>
              <a:spLocks noChangeShapeType="1"/>
            </p:cNvSpPr>
            <p:nvPr/>
          </p:nvSpPr>
          <p:spPr bwMode="auto">
            <a:xfrm flipH="1" flipV="1">
              <a:off x="3203575" y="5493693"/>
              <a:ext cx="2889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026"/>
            <p:cNvSpPr>
              <a:spLocks noChangeShapeType="1"/>
            </p:cNvSpPr>
            <p:nvPr/>
          </p:nvSpPr>
          <p:spPr bwMode="auto">
            <a:xfrm flipH="1">
              <a:off x="3563888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026"/>
            <p:cNvSpPr>
              <a:spLocks noChangeShapeType="1"/>
            </p:cNvSpPr>
            <p:nvPr/>
          </p:nvSpPr>
          <p:spPr bwMode="auto">
            <a:xfrm flipH="1">
              <a:off x="3707904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026"/>
            <p:cNvSpPr>
              <a:spLocks noChangeShapeType="1"/>
            </p:cNvSpPr>
            <p:nvPr/>
          </p:nvSpPr>
          <p:spPr bwMode="auto">
            <a:xfrm flipH="1">
              <a:off x="3851920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026"/>
            <p:cNvSpPr>
              <a:spLocks noChangeShapeType="1"/>
            </p:cNvSpPr>
            <p:nvPr/>
          </p:nvSpPr>
          <p:spPr bwMode="auto">
            <a:xfrm flipH="1">
              <a:off x="3995936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26"/>
            <p:cNvSpPr>
              <a:spLocks noChangeShapeType="1"/>
            </p:cNvSpPr>
            <p:nvPr/>
          </p:nvSpPr>
          <p:spPr bwMode="auto">
            <a:xfrm flipH="1">
              <a:off x="4283968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26"/>
            <p:cNvSpPr>
              <a:spLocks noChangeShapeType="1"/>
            </p:cNvSpPr>
            <p:nvPr/>
          </p:nvSpPr>
          <p:spPr bwMode="auto">
            <a:xfrm flipH="1">
              <a:off x="4427984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026"/>
            <p:cNvSpPr>
              <a:spLocks noChangeShapeType="1"/>
            </p:cNvSpPr>
            <p:nvPr/>
          </p:nvSpPr>
          <p:spPr bwMode="auto">
            <a:xfrm flipH="1">
              <a:off x="4572000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026"/>
            <p:cNvSpPr>
              <a:spLocks noChangeShapeType="1"/>
            </p:cNvSpPr>
            <p:nvPr/>
          </p:nvSpPr>
          <p:spPr bwMode="auto">
            <a:xfrm flipH="1">
              <a:off x="4716016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026"/>
            <p:cNvSpPr>
              <a:spLocks noChangeShapeType="1"/>
            </p:cNvSpPr>
            <p:nvPr/>
          </p:nvSpPr>
          <p:spPr bwMode="auto">
            <a:xfrm flipH="1">
              <a:off x="5004048" y="4445496"/>
              <a:ext cx="0" cy="20704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026"/>
            <p:cNvSpPr>
              <a:spLocks noChangeShapeType="1"/>
            </p:cNvSpPr>
            <p:nvPr/>
          </p:nvSpPr>
          <p:spPr bwMode="auto">
            <a:xfrm flipH="1">
              <a:off x="3779912" y="567022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026"/>
            <p:cNvSpPr>
              <a:spLocks noChangeShapeType="1"/>
            </p:cNvSpPr>
            <p:nvPr/>
          </p:nvSpPr>
          <p:spPr bwMode="auto">
            <a:xfrm flipH="1">
              <a:off x="4139952" y="566124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026"/>
            <p:cNvSpPr>
              <a:spLocks noChangeShapeType="1"/>
            </p:cNvSpPr>
            <p:nvPr/>
          </p:nvSpPr>
          <p:spPr bwMode="auto">
            <a:xfrm flipH="1">
              <a:off x="4499992" y="567022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026"/>
            <p:cNvSpPr>
              <a:spLocks noChangeShapeType="1"/>
            </p:cNvSpPr>
            <p:nvPr/>
          </p:nvSpPr>
          <p:spPr bwMode="auto">
            <a:xfrm flipH="1">
              <a:off x="4860032" y="566124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Text Box 1015"/>
          <p:cNvSpPr txBox="1">
            <a:spLocks noChangeArrowheads="1"/>
          </p:cNvSpPr>
          <p:nvPr/>
        </p:nvSpPr>
        <p:spPr bwMode="auto">
          <a:xfrm>
            <a:off x="179512" y="58772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注意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dirty="0" smtClean="0">
                <a:solidFill>
                  <a:schemeClr val="tx1"/>
                </a:solidFill>
              </a:rPr>
              <a:t>ALU</a:t>
            </a:r>
            <a:r>
              <a:rPr lang="zh-CN" altLang="en-US" sz="2200" u="sng" dirty="0" smtClean="0">
                <a:solidFill>
                  <a:srgbClr val="FF3399"/>
                </a:solidFill>
              </a:rPr>
              <a:t>不支持</a:t>
            </a:r>
            <a:r>
              <a:rPr lang="zh-CN" altLang="en-US" sz="2200" dirty="0" smtClean="0">
                <a:solidFill>
                  <a:schemeClr val="tx1"/>
                </a:solidFill>
              </a:rPr>
              <a:t>乘除功能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受限于加法器、组合逻辑、入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出位数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62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/>
      <p:bldP spid="28" grpId="0"/>
      <p:bldP spid="57" grpId="0" animBg="1"/>
      <p:bldP spid="58" grpId="0" animBg="1"/>
      <p:bldP spid="59" grpId="0" animBg="1"/>
      <p:bldP spid="60" grpId="0" animBg="1"/>
      <p:bldP spid="7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112</a:t>
            </a:fld>
            <a:endParaRPr lang="en-US" altLang="zh-CN" dirty="0"/>
          </a:p>
        </p:txBody>
      </p:sp>
      <p:sp>
        <p:nvSpPr>
          <p:cNvPr id="3" name="Text Box 198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运算器的组织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155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数据的表示、运算及</a:t>
            </a:r>
            <a:r>
              <a:rPr lang="zh-CN" altLang="en-US" dirty="0">
                <a:solidFill>
                  <a:srgbClr val="C00000"/>
                </a:solidFill>
              </a:rPr>
              <a:t>实现部件：</a:t>
            </a:r>
          </a:p>
        </p:txBody>
      </p:sp>
      <p:graphicFrame>
        <p:nvGraphicFramePr>
          <p:cNvPr id="8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806435"/>
              </p:ext>
            </p:extLst>
          </p:nvPr>
        </p:nvGraphicFramePr>
        <p:xfrm>
          <a:off x="1043608" y="1474312"/>
          <a:ext cx="4752528" cy="2386736"/>
        </p:xfrm>
        <a:graphic>
          <a:graphicData uri="http://schemas.openxmlformats.org/drawingml/2006/table">
            <a:tbl>
              <a:tblPr/>
              <a:tblGrid>
                <a:gridCol w="648072"/>
                <a:gridCol w="936104"/>
                <a:gridCol w="1728192"/>
                <a:gridCol w="1440160"/>
              </a:tblGrid>
              <a:tr h="432048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表示格式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6985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整数</a:t>
                      </a:r>
                      <a:endParaRPr kumimoji="1" lang="zh-CN" alt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有符号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3154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实数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2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逻辑数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位向量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算术＋逻辑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9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像素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27164"/>
              </p:ext>
            </p:extLst>
          </p:nvPr>
        </p:nvGraphicFramePr>
        <p:xfrm>
          <a:off x="5868144" y="1484784"/>
          <a:ext cx="2952328" cy="2381592"/>
        </p:xfrm>
        <a:graphic>
          <a:graphicData uri="http://schemas.openxmlformats.org/drawingml/2006/table">
            <a:tbl>
              <a:tblPr/>
              <a:tblGrid>
                <a:gridCol w="1512168"/>
                <a:gridCol w="1440160"/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运算类型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实现部件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加减、移位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65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乘除等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乘除法器等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加减乘除等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FPU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非等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4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＞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≤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≠等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饱和加减等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MMX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SSE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199"/>
          <p:cNvSpPr txBox="1">
            <a:spLocks noChangeArrowheads="1"/>
          </p:cNvSpPr>
          <p:nvPr/>
        </p:nvSpPr>
        <p:spPr bwMode="auto">
          <a:xfrm>
            <a:off x="179388" y="39330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运算器</a:t>
            </a:r>
            <a:r>
              <a:rPr lang="zh-CN" altLang="en-US" dirty="0">
                <a:solidFill>
                  <a:srgbClr val="C00000"/>
                </a:solidFill>
              </a:rPr>
              <a:t>的功能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实现所有的数据运算、暂存运算结果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1" name="Text Box 199"/>
          <p:cNvSpPr txBox="1">
            <a:spLocks noChangeArrowheads="1"/>
          </p:cNvSpPr>
          <p:nvPr/>
        </p:nvSpPr>
        <p:spPr bwMode="auto">
          <a:xfrm>
            <a:off x="179512" y="444233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*运算器的部件组织：</a:t>
            </a:r>
            <a:r>
              <a:rPr lang="zh-CN" altLang="en-US" dirty="0" smtClean="0">
                <a:solidFill>
                  <a:schemeClr val="tx1"/>
                </a:solidFill>
              </a:rPr>
              <a:t>有多种方式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原则是尽量复用器件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运算部件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定点运算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(ALU/</a:t>
            </a:r>
            <a:r>
              <a:rPr lang="zh-CN" altLang="en-US" sz="2000" dirty="0" smtClean="0">
                <a:solidFill>
                  <a:schemeClr val="tx1"/>
                </a:solidFill>
              </a:rPr>
              <a:t>乘除法器等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、浮点运算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(FPU</a:t>
            </a:r>
            <a:r>
              <a:rPr lang="zh-CN" altLang="en-US" sz="2000" dirty="0" smtClean="0">
                <a:solidFill>
                  <a:schemeClr val="tx1"/>
                </a:solidFill>
              </a:rPr>
              <a:t>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</a:t>
            </a:r>
            <a:r>
              <a:rPr lang="zh-CN" altLang="en-US" dirty="0" smtClean="0">
                <a:solidFill>
                  <a:schemeClr val="tx1"/>
                </a:solidFill>
              </a:rPr>
              <a:t>其他运算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>
                <a:solidFill>
                  <a:schemeClr val="tx1"/>
                </a:solidFill>
              </a:rPr>
              <a:t>MMX/SSE</a:t>
            </a:r>
            <a:r>
              <a:rPr lang="zh-CN" altLang="en-US" sz="2000" dirty="0">
                <a:solidFill>
                  <a:schemeClr val="tx1"/>
                </a:solidFill>
              </a:rPr>
              <a:t>等</a:t>
            </a:r>
            <a:r>
              <a:rPr lang="en-US" altLang="zh-CN" sz="2000" dirty="0">
                <a:solidFill>
                  <a:schemeClr val="tx1"/>
                </a:solidFill>
              </a:rPr>
              <a:t>) </a:t>
            </a:r>
            <a:r>
              <a:rPr lang="en-US" altLang="zh-CN" sz="2000" dirty="0" smtClean="0">
                <a:solidFill>
                  <a:schemeClr val="tx1"/>
                </a:solidFill>
              </a:rPr>
              <a:t>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</a:t>
            </a:r>
            <a:r>
              <a:rPr lang="zh-CN" altLang="en-US" sz="1800" dirty="0">
                <a:solidFill>
                  <a:schemeClr val="tx1"/>
                </a:solidFill>
              </a:rPr>
              <a:t>常具有并行运算功能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存放部件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寄存器组</a:t>
            </a:r>
            <a:r>
              <a:rPr lang="en-US" altLang="zh-CN" dirty="0" smtClean="0">
                <a:solidFill>
                  <a:schemeClr val="tx1"/>
                </a:solidFill>
              </a:rPr>
              <a:t>GPRs</a:t>
            </a:r>
            <a:r>
              <a:rPr lang="zh-CN" altLang="en-US" dirty="0" smtClean="0">
                <a:solidFill>
                  <a:schemeClr val="tx1"/>
                </a:solidFill>
              </a:rPr>
              <a:t>、状态寄存器等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2" name="AutoShape 4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/>
      <p:bldP spid="11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113</a:t>
            </a:fld>
            <a:endParaRPr lang="en-US" altLang="zh-CN"/>
          </a:p>
        </p:txBody>
      </p:sp>
      <p:sp>
        <p:nvSpPr>
          <p:cNvPr id="4" name="Text Box 200"/>
          <p:cNvSpPr txBox="1">
            <a:spLocks noChangeArrowheads="1"/>
          </p:cNvSpPr>
          <p:nvPr/>
        </p:nvSpPr>
        <p:spPr bwMode="auto">
          <a:xfrm>
            <a:off x="179388" y="4046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定点运算部件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en-US" altLang="zh-CN" dirty="0">
                <a:solidFill>
                  <a:schemeClr val="tx1"/>
                </a:solidFill>
              </a:rPr>
              <a:t>ALU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 smtClean="0">
                <a:solidFill>
                  <a:schemeClr val="tx1"/>
                </a:solidFill>
              </a:rPr>
              <a:t>移位器、寄存器等组成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 Box 308"/>
          <p:cNvSpPr txBox="1">
            <a:spLocks noChangeArrowheads="1"/>
          </p:cNvSpPr>
          <p:nvPr/>
        </p:nvSpPr>
        <p:spPr bwMode="auto">
          <a:xfrm>
            <a:off x="179388" y="4959720"/>
            <a:ext cx="8857108" cy="13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状态寄存器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存放程序状态及结果标志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2200" spc="-50" dirty="0" smtClean="0">
                <a:solidFill>
                  <a:schemeClr val="accent2"/>
                </a:solidFill>
              </a:rPr>
              <a:t>         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零标志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(ZF)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、符号标志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(SF)</a:t>
            </a:r>
            <a:r>
              <a:rPr lang="zh-CN" altLang="en-US" sz="2200" spc="-50" dirty="0">
                <a:solidFill>
                  <a:schemeClr val="tx1"/>
                </a:solidFill>
              </a:rPr>
              <a:t>、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溢出标志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(OF)</a:t>
            </a:r>
            <a:r>
              <a:rPr lang="zh-CN" altLang="en-US" sz="2200" spc="-50" dirty="0">
                <a:solidFill>
                  <a:schemeClr val="tx1"/>
                </a:solidFill>
              </a:rPr>
              <a:t>、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进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/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借位标志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(CF)</a:t>
            </a:r>
            <a:endParaRPr lang="en-US" altLang="zh-CN" sz="2200" spc="-5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   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rgbClr val="990099"/>
                </a:solidFill>
              </a:rPr>
              <a:t>ZF←</a:t>
            </a:r>
            <a:r>
              <a:rPr lang="en-US" altLang="zh-CN" sz="2200" dirty="0">
                <a:solidFill>
                  <a:schemeClr val="tx1"/>
                </a:solidFill>
              </a:rPr>
              <a:t>A=B</a:t>
            </a:r>
            <a:r>
              <a:rPr lang="zh-CN" altLang="en-US" sz="2200" dirty="0" smtClean="0">
                <a:solidFill>
                  <a:schemeClr val="tx1"/>
                </a:solidFill>
              </a:rPr>
              <a:t>，    </a:t>
            </a:r>
            <a:r>
              <a:rPr lang="en-US" altLang="zh-CN" sz="2200" dirty="0" smtClean="0">
                <a:solidFill>
                  <a:srgbClr val="990099"/>
                </a:solidFill>
              </a:rPr>
              <a:t>SF←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，  </a:t>
            </a:r>
            <a:r>
              <a:rPr lang="en-US" altLang="zh-CN" sz="2200" dirty="0" smtClean="0">
                <a:solidFill>
                  <a:srgbClr val="990099"/>
                </a:solidFill>
              </a:rPr>
              <a:t>OF←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n-2</a:t>
            </a:r>
            <a:r>
              <a:rPr lang="zh-CN" altLang="en-US" sz="2200" dirty="0" smtClean="0">
                <a:solidFill>
                  <a:schemeClr val="tx1"/>
                </a:solidFill>
              </a:rPr>
              <a:t>， </a:t>
            </a:r>
            <a:r>
              <a:rPr lang="en-US" altLang="zh-CN" sz="2200" dirty="0" smtClean="0">
                <a:solidFill>
                  <a:srgbClr val="990099"/>
                </a:solidFill>
              </a:rPr>
              <a:t>CF←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    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267" name="组合 266"/>
          <p:cNvGrpSpPr/>
          <p:nvPr/>
        </p:nvGrpSpPr>
        <p:grpSpPr>
          <a:xfrm>
            <a:off x="1516537" y="1052736"/>
            <a:ext cx="6655863" cy="3470930"/>
            <a:chOff x="611609" y="1844824"/>
            <a:chExt cx="6655863" cy="3470930"/>
          </a:xfrm>
        </p:grpSpPr>
        <p:sp>
          <p:nvSpPr>
            <p:cNvPr id="11" name="Rectangle 293"/>
            <p:cNvSpPr>
              <a:spLocks noChangeArrowheads="1"/>
            </p:cNvSpPr>
            <p:nvPr/>
          </p:nvSpPr>
          <p:spPr bwMode="auto">
            <a:xfrm>
              <a:off x="2033445" y="1844824"/>
              <a:ext cx="3474857" cy="3240360"/>
            </a:xfrm>
            <a:prstGeom prst="rect">
              <a:avLst/>
            </a:prstGeom>
            <a:solidFill>
              <a:srgbClr val="CC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Text Box 253"/>
            <p:cNvSpPr txBox="1">
              <a:spLocks noChangeArrowheads="1"/>
            </p:cNvSpPr>
            <p:nvPr/>
          </p:nvSpPr>
          <p:spPr bwMode="auto">
            <a:xfrm>
              <a:off x="1002776" y="3723673"/>
              <a:ext cx="761111" cy="57626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状态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寄存器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254"/>
            <p:cNvSpPr txBox="1">
              <a:spLocks noChangeArrowheads="1"/>
            </p:cNvSpPr>
            <p:nvPr/>
          </p:nvSpPr>
          <p:spPr bwMode="auto">
            <a:xfrm>
              <a:off x="2845320" y="4580930"/>
              <a:ext cx="93503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移位器</a:t>
              </a:r>
            </a:p>
          </p:txBody>
        </p:sp>
        <p:sp>
          <p:nvSpPr>
            <p:cNvPr id="14" name="Text Box 255"/>
            <p:cNvSpPr txBox="1">
              <a:spLocks noChangeArrowheads="1"/>
            </p:cNvSpPr>
            <p:nvPr/>
          </p:nvSpPr>
          <p:spPr bwMode="auto">
            <a:xfrm>
              <a:off x="611609" y="1844824"/>
              <a:ext cx="1008063" cy="468052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寄存器组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 Box 256"/>
            <p:cNvSpPr txBox="1">
              <a:spLocks noChangeArrowheads="1"/>
            </p:cNvSpPr>
            <p:nvPr/>
          </p:nvSpPr>
          <p:spPr bwMode="auto">
            <a:xfrm>
              <a:off x="2484264" y="2348880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16" name="Text Box 261"/>
            <p:cNvSpPr txBox="1">
              <a:spLocks noChangeArrowheads="1"/>
            </p:cNvSpPr>
            <p:nvPr/>
          </p:nvSpPr>
          <p:spPr bwMode="auto">
            <a:xfrm>
              <a:off x="4574481" y="3868135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7" name="Text Box 264"/>
            <p:cNvSpPr txBox="1">
              <a:spLocks noChangeArrowheads="1"/>
            </p:cNvSpPr>
            <p:nvPr/>
          </p:nvSpPr>
          <p:spPr bwMode="auto">
            <a:xfrm>
              <a:off x="2200795" y="3869723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8" name="AutoShape 266"/>
            <p:cNvSpPr>
              <a:spLocks noChangeArrowheads="1"/>
            </p:cNvSpPr>
            <p:nvPr/>
          </p:nvSpPr>
          <p:spPr bwMode="auto">
            <a:xfrm>
              <a:off x="2342083" y="3723673"/>
              <a:ext cx="1947858" cy="50561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36000" rIns="36000" bIns="36000" anchor="ctr"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 Box 268"/>
            <p:cNvSpPr txBox="1">
              <a:spLocks noChangeArrowheads="1"/>
            </p:cNvSpPr>
            <p:nvPr/>
          </p:nvSpPr>
          <p:spPr bwMode="auto">
            <a:xfrm>
              <a:off x="2267744" y="3201675"/>
              <a:ext cx="863599" cy="2993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MUX</a:t>
              </a:r>
            </a:p>
          </p:txBody>
        </p:sp>
        <p:sp>
          <p:nvSpPr>
            <p:cNvPr id="21" name="Text Box 271"/>
            <p:cNvSpPr txBox="1">
              <a:spLocks noChangeArrowheads="1"/>
            </p:cNvSpPr>
            <p:nvPr/>
          </p:nvSpPr>
          <p:spPr bwMode="auto">
            <a:xfrm>
              <a:off x="3492376" y="2348880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22" name="Text Box 286"/>
            <p:cNvSpPr txBox="1">
              <a:spLocks noChangeArrowheads="1"/>
            </p:cNvSpPr>
            <p:nvPr/>
          </p:nvSpPr>
          <p:spPr bwMode="auto">
            <a:xfrm>
              <a:off x="5796136" y="3933056"/>
              <a:ext cx="984270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dirty="0" smtClean="0">
                  <a:solidFill>
                    <a:srgbClr val="FF3399"/>
                  </a:solidFill>
                </a:rPr>
                <a:t>功能选择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24" name="Text Box 297"/>
            <p:cNvSpPr txBox="1">
              <a:spLocks noChangeArrowheads="1"/>
            </p:cNvSpPr>
            <p:nvPr/>
          </p:nvSpPr>
          <p:spPr bwMode="auto">
            <a:xfrm>
              <a:off x="5796136" y="2709614"/>
              <a:ext cx="147133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来自其他部件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 Box 298"/>
            <p:cNvSpPr txBox="1">
              <a:spLocks noChangeArrowheads="1"/>
            </p:cNvSpPr>
            <p:nvPr/>
          </p:nvSpPr>
          <p:spPr bwMode="auto">
            <a:xfrm>
              <a:off x="5796136" y="5028416"/>
              <a:ext cx="147133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去其他部件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箭头连接符 51"/>
            <p:cNvCxnSpPr/>
            <p:nvPr/>
          </p:nvCxnSpPr>
          <p:spPr bwMode="auto">
            <a:xfrm rot="10800000" flipV="1">
              <a:off x="2483772" y="2780928"/>
              <a:ext cx="3240357" cy="420746"/>
            </a:xfrm>
            <a:prstGeom prst="bentConnector3">
              <a:avLst>
                <a:gd name="adj1" fmla="val 100089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箭头连接符 26"/>
            <p:cNvCxnSpPr>
              <a:stCxn id="15" idx="2"/>
            </p:cNvCxnSpPr>
            <p:nvPr/>
          </p:nvCxnSpPr>
          <p:spPr bwMode="auto">
            <a:xfrm flipH="1">
              <a:off x="2915815" y="2637805"/>
              <a:ext cx="249" cy="575171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箭头连接符 27"/>
            <p:cNvCxnSpPr>
              <a:stCxn id="20" idx="2"/>
            </p:cNvCxnSpPr>
            <p:nvPr/>
          </p:nvCxnSpPr>
          <p:spPr bwMode="auto">
            <a:xfrm>
              <a:off x="2699544" y="3501008"/>
              <a:ext cx="0" cy="22583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箭头连接符 28"/>
            <p:cNvCxnSpPr>
              <a:endCxn id="15" idx="0"/>
            </p:cNvCxnSpPr>
            <p:nvPr/>
          </p:nvCxnSpPr>
          <p:spPr bwMode="auto">
            <a:xfrm>
              <a:off x="2915613" y="2132856"/>
              <a:ext cx="451" cy="216024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箭头连接符 63"/>
            <p:cNvCxnSpPr/>
            <p:nvPr/>
          </p:nvCxnSpPr>
          <p:spPr bwMode="auto">
            <a:xfrm flipV="1">
              <a:off x="1619623" y="2132511"/>
              <a:ext cx="1296193" cy="345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 Box 268"/>
            <p:cNvSpPr txBox="1">
              <a:spLocks noChangeArrowheads="1"/>
            </p:cNvSpPr>
            <p:nvPr/>
          </p:nvSpPr>
          <p:spPr bwMode="auto">
            <a:xfrm>
              <a:off x="3492376" y="3227325"/>
              <a:ext cx="863600" cy="2736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MUX</a:t>
              </a:r>
            </a:p>
          </p:txBody>
        </p:sp>
        <p:cxnSp>
          <p:nvCxnSpPr>
            <p:cNvPr id="32" name="直接箭头连接符 31"/>
            <p:cNvCxnSpPr>
              <a:stCxn id="31" idx="2"/>
            </p:cNvCxnSpPr>
            <p:nvPr/>
          </p:nvCxnSpPr>
          <p:spPr bwMode="auto">
            <a:xfrm flipH="1">
              <a:off x="3922193" y="3501008"/>
              <a:ext cx="1983" cy="22583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箭头连接符 32"/>
            <p:cNvCxnSpPr>
              <a:endCxn id="21" idx="0"/>
            </p:cNvCxnSpPr>
            <p:nvPr/>
          </p:nvCxnSpPr>
          <p:spPr bwMode="auto">
            <a:xfrm>
              <a:off x="3922193" y="1988840"/>
              <a:ext cx="1983" cy="36004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箭头连接符 75"/>
            <p:cNvCxnSpPr/>
            <p:nvPr/>
          </p:nvCxnSpPr>
          <p:spPr bwMode="auto">
            <a:xfrm>
              <a:off x="1619623" y="1988840"/>
              <a:ext cx="2306362" cy="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 flipH="1" flipV="1">
              <a:off x="1763887" y="3868135"/>
              <a:ext cx="683134" cy="3172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 rot="5400000">
              <a:off x="3177499" y="4406696"/>
              <a:ext cx="356396" cy="158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箭头连接符 103"/>
            <p:cNvCxnSpPr/>
            <p:nvPr/>
          </p:nvCxnSpPr>
          <p:spPr bwMode="auto">
            <a:xfrm>
              <a:off x="3355697" y="4871440"/>
              <a:ext cx="2440439" cy="357760"/>
            </a:xfrm>
            <a:prstGeom prst="bentConnector3">
              <a:avLst>
                <a:gd name="adj1" fmla="val -271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H="1" flipV="1">
              <a:off x="1763887" y="4155473"/>
              <a:ext cx="899134" cy="3175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254"/>
            <p:cNvSpPr txBox="1">
              <a:spLocks noChangeArrowheads="1"/>
            </p:cNvSpPr>
            <p:nvPr/>
          </p:nvSpPr>
          <p:spPr bwMode="auto">
            <a:xfrm>
              <a:off x="3926407" y="4584102"/>
              <a:ext cx="93503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Q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及移位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5" name="直接箭头连接符 51"/>
            <p:cNvCxnSpPr/>
            <p:nvPr/>
          </p:nvCxnSpPr>
          <p:spPr bwMode="auto">
            <a:xfrm rot="16200000" flipV="1">
              <a:off x="665566" y="2546902"/>
              <a:ext cx="2916324" cy="2448272"/>
            </a:xfrm>
            <a:prstGeom prst="bentConnector3">
              <a:avLst>
                <a:gd name="adj1" fmla="val 94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H="1" flipV="1">
              <a:off x="4191368" y="3869720"/>
              <a:ext cx="958605" cy="158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155"/>
            <p:cNvCxnSpPr/>
            <p:nvPr/>
          </p:nvCxnSpPr>
          <p:spPr bwMode="auto">
            <a:xfrm rot="10800000" flipV="1">
              <a:off x="3569217" y="4299936"/>
              <a:ext cx="1580756" cy="285752"/>
            </a:xfrm>
            <a:prstGeom prst="bentConnector3">
              <a:avLst>
                <a:gd name="adj1" fmla="val 100430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stCxn id="52" idx="1"/>
            </p:cNvCxnSpPr>
            <p:nvPr/>
          </p:nvCxnSpPr>
          <p:spPr bwMode="auto">
            <a:xfrm flipH="1">
              <a:off x="4011365" y="4085622"/>
              <a:ext cx="1138608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1"/>
            <p:cNvCxnSpPr>
              <a:endCxn id="44" idx="0"/>
            </p:cNvCxnSpPr>
            <p:nvPr/>
          </p:nvCxnSpPr>
          <p:spPr bwMode="auto">
            <a:xfrm>
              <a:off x="3354903" y="4371374"/>
              <a:ext cx="1039023" cy="212728"/>
            </a:xfrm>
            <a:prstGeom prst="bentConnector2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52" name="矩形 51"/>
            <p:cNvSpPr/>
            <p:nvPr/>
          </p:nvSpPr>
          <p:spPr bwMode="auto">
            <a:xfrm>
              <a:off x="5149973" y="3799870"/>
              <a:ext cx="214314" cy="571504"/>
            </a:xfrm>
            <a:prstGeom prst="rect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53" name="直接箭头连接符 155"/>
            <p:cNvCxnSpPr/>
            <p:nvPr/>
          </p:nvCxnSpPr>
          <p:spPr bwMode="auto">
            <a:xfrm rot="10800000" flipV="1">
              <a:off x="4861447" y="4371373"/>
              <a:ext cx="395685" cy="353225"/>
            </a:xfrm>
            <a:prstGeom prst="bentConnector3">
              <a:avLst>
                <a:gd name="adj1" fmla="val 1115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H="1">
              <a:off x="5380250" y="4085622"/>
              <a:ext cx="41588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179"/>
            <p:cNvCxnSpPr>
              <a:endCxn id="31" idx="3"/>
            </p:cNvCxnSpPr>
            <p:nvPr/>
          </p:nvCxnSpPr>
          <p:spPr bwMode="auto">
            <a:xfrm rot="10800000">
              <a:off x="4355977" y="3364168"/>
              <a:ext cx="962593" cy="436499"/>
            </a:xfrm>
            <a:prstGeom prst="bentConnector3">
              <a:avLst>
                <a:gd name="adj1" fmla="val -663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1"/>
            <p:cNvCxnSpPr>
              <a:stCxn id="44" idx="2"/>
            </p:cNvCxnSpPr>
            <p:nvPr/>
          </p:nvCxnSpPr>
          <p:spPr bwMode="auto">
            <a:xfrm rot="5400000" flipH="1">
              <a:off x="3470316" y="3947830"/>
              <a:ext cx="1644662" cy="202558"/>
            </a:xfrm>
            <a:prstGeom prst="bentConnector5">
              <a:avLst>
                <a:gd name="adj1" fmla="val -6950"/>
                <a:gd name="adj2" fmla="val -310904"/>
                <a:gd name="adj3" fmla="val 111090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7" name="直接箭头连接符 181"/>
            <p:cNvCxnSpPr/>
            <p:nvPr/>
          </p:nvCxnSpPr>
          <p:spPr bwMode="auto">
            <a:xfrm rot="10800000">
              <a:off x="3131344" y="3339780"/>
              <a:ext cx="2083627" cy="242639"/>
            </a:xfrm>
            <a:prstGeom prst="bentConnector3">
              <a:avLst>
                <a:gd name="adj1" fmla="val 89862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1"/>
            <p:cNvCxnSpPr/>
            <p:nvPr/>
          </p:nvCxnSpPr>
          <p:spPr bwMode="auto">
            <a:xfrm rot="10800000" flipV="1">
              <a:off x="3635896" y="2925389"/>
              <a:ext cx="2088232" cy="301387"/>
            </a:xfrm>
            <a:prstGeom prst="bentConnector3">
              <a:avLst>
                <a:gd name="adj1" fmla="val 100356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直接箭头连接符 58"/>
            <p:cNvCxnSpPr>
              <a:stCxn id="21" idx="2"/>
              <a:endCxn id="31" idx="0"/>
            </p:cNvCxnSpPr>
            <p:nvPr/>
          </p:nvCxnSpPr>
          <p:spPr bwMode="auto">
            <a:xfrm>
              <a:off x="3924176" y="2637805"/>
              <a:ext cx="0" cy="58952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箭头连接符 155"/>
            <p:cNvCxnSpPr/>
            <p:nvPr/>
          </p:nvCxnSpPr>
          <p:spPr bwMode="auto">
            <a:xfrm flipV="1">
              <a:off x="5214970" y="3582418"/>
              <a:ext cx="0" cy="21639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8" name="Text Box 308"/>
          <p:cNvSpPr txBox="1">
            <a:spLocks noChangeArrowheads="1"/>
          </p:cNvSpPr>
          <p:nvPr/>
        </p:nvSpPr>
        <p:spPr bwMode="auto">
          <a:xfrm>
            <a:off x="179512" y="4527672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寄存器组</a:t>
            </a:r>
            <a:r>
              <a:rPr lang="en-US" altLang="zh-CN" dirty="0" smtClean="0">
                <a:solidFill>
                  <a:schemeClr val="accent2"/>
                </a:solidFill>
              </a:rPr>
              <a:t>GPRs—</a:t>
            </a:r>
            <a:r>
              <a:rPr lang="zh-CN" altLang="en-US" dirty="0" smtClean="0">
                <a:solidFill>
                  <a:schemeClr val="tx1"/>
                </a:solidFill>
              </a:rPr>
              <a:t>有多个端口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可同时操作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69" name="AutoShape 2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0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114</a:t>
            </a:fld>
            <a:endParaRPr lang="en-US" altLang="zh-CN"/>
          </a:p>
        </p:txBody>
      </p:sp>
      <p:sp>
        <p:nvSpPr>
          <p:cNvPr id="3" name="Text Box 200"/>
          <p:cNvSpPr txBox="1">
            <a:spLocks noChangeArrowheads="1"/>
          </p:cNvSpPr>
          <p:nvPr/>
        </p:nvSpPr>
        <p:spPr bwMode="auto">
          <a:xfrm>
            <a:off x="179389" y="332656"/>
            <a:ext cx="3528516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运算器的部件互连：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总线互连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点点互连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1332018" y="1772816"/>
            <a:ext cx="7272430" cy="1519702"/>
            <a:chOff x="1188002" y="1844824"/>
            <a:chExt cx="7272430" cy="1519702"/>
          </a:xfrm>
        </p:grpSpPr>
        <p:sp>
          <p:nvSpPr>
            <p:cNvPr id="4" name="Text Box 256"/>
            <p:cNvSpPr txBox="1">
              <a:spLocks noChangeArrowheads="1"/>
            </p:cNvSpPr>
            <p:nvPr/>
          </p:nvSpPr>
          <p:spPr bwMode="auto">
            <a:xfrm>
              <a:off x="1691680" y="2355521"/>
              <a:ext cx="72008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5" name="Text Box 256"/>
            <p:cNvSpPr txBox="1">
              <a:spLocks noChangeArrowheads="1"/>
            </p:cNvSpPr>
            <p:nvPr/>
          </p:nvSpPr>
          <p:spPr bwMode="auto">
            <a:xfrm>
              <a:off x="2555776" y="2355520"/>
              <a:ext cx="71958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6" name="AutoShape 266"/>
            <p:cNvSpPr>
              <a:spLocks noChangeArrowheads="1"/>
            </p:cNvSpPr>
            <p:nvPr/>
          </p:nvSpPr>
          <p:spPr bwMode="auto">
            <a:xfrm>
              <a:off x="1699692" y="2867111"/>
              <a:ext cx="1575668" cy="35339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18000" rIns="36000" bIns="18000" anchor="ctr"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4" idx="2"/>
            </p:cNvCxnSpPr>
            <p:nvPr/>
          </p:nvCxnSpPr>
          <p:spPr bwMode="auto">
            <a:xfrm>
              <a:off x="2051720" y="2644446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>
              <a:stCxn id="5" idx="2"/>
            </p:cNvCxnSpPr>
            <p:nvPr/>
          </p:nvCxnSpPr>
          <p:spPr bwMode="auto">
            <a:xfrm>
              <a:off x="2915568" y="2644445"/>
              <a:ext cx="0" cy="21569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>
              <a:stCxn id="6" idx="1"/>
            </p:cNvCxnSpPr>
            <p:nvPr/>
          </p:nvCxnSpPr>
          <p:spPr bwMode="auto">
            <a:xfrm>
              <a:off x="2487526" y="3220510"/>
              <a:ext cx="1218499" cy="144016"/>
            </a:xfrm>
            <a:prstGeom prst="bentConnector3">
              <a:avLst>
                <a:gd name="adj1" fmla="val -2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 flipV="1">
              <a:off x="1475656" y="2132856"/>
              <a:ext cx="6984776" cy="7535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2051720" y="2132856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2915568" y="2133749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30" idx="0"/>
            </p:cNvCxnSpPr>
            <p:nvPr/>
          </p:nvCxnSpPr>
          <p:spPr bwMode="auto">
            <a:xfrm flipV="1">
              <a:off x="3706025" y="2140391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255"/>
            <p:cNvSpPr txBox="1">
              <a:spLocks noChangeArrowheads="1"/>
            </p:cNvSpPr>
            <p:nvPr/>
          </p:nvSpPr>
          <p:spPr bwMode="auto">
            <a:xfrm>
              <a:off x="6731793" y="2485977"/>
              <a:ext cx="1080071" cy="594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寄存器组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 Box 255"/>
            <p:cNvSpPr txBox="1">
              <a:spLocks noChangeArrowheads="1"/>
            </p:cNvSpPr>
            <p:nvPr/>
          </p:nvSpPr>
          <p:spPr bwMode="auto">
            <a:xfrm>
              <a:off x="4572000" y="2482426"/>
              <a:ext cx="1080071" cy="594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桶形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移位器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0" name="等腰三角形 29"/>
            <p:cNvSpPr/>
            <p:nvPr/>
          </p:nvSpPr>
          <p:spPr bwMode="auto">
            <a:xfrm>
              <a:off x="3563888" y="2391970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3" name="直接箭头连接符 12"/>
            <p:cNvCxnSpPr>
              <a:endCxn id="30" idx="3"/>
            </p:cNvCxnSpPr>
            <p:nvPr/>
          </p:nvCxnSpPr>
          <p:spPr bwMode="auto">
            <a:xfrm flipV="1">
              <a:off x="3706025" y="2607994"/>
              <a:ext cx="0" cy="7565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" name="直接箭头连接符 35"/>
            <p:cNvCxnSpPr>
              <a:endCxn id="28" idx="0"/>
            </p:cNvCxnSpPr>
            <p:nvPr/>
          </p:nvCxnSpPr>
          <p:spPr bwMode="auto">
            <a:xfrm>
              <a:off x="5112036" y="2132856"/>
              <a:ext cx="0" cy="34957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40" idx="0"/>
            </p:cNvCxnSpPr>
            <p:nvPr/>
          </p:nvCxnSpPr>
          <p:spPr bwMode="auto">
            <a:xfrm flipV="1">
              <a:off x="5942031" y="2132856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等腰三角形 39"/>
            <p:cNvSpPr/>
            <p:nvPr/>
          </p:nvSpPr>
          <p:spPr bwMode="auto">
            <a:xfrm>
              <a:off x="5799894" y="2384435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1" name="直接箭头连接符 12"/>
            <p:cNvCxnSpPr>
              <a:endCxn id="40" idx="3"/>
            </p:cNvCxnSpPr>
            <p:nvPr/>
          </p:nvCxnSpPr>
          <p:spPr bwMode="auto">
            <a:xfrm flipV="1">
              <a:off x="5942031" y="2600459"/>
              <a:ext cx="0" cy="7565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直接箭头连接符 12"/>
            <p:cNvCxnSpPr>
              <a:stCxn id="28" idx="2"/>
            </p:cNvCxnSpPr>
            <p:nvPr/>
          </p:nvCxnSpPr>
          <p:spPr bwMode="auto">
            <a:xfrm rot="16200000" flipH="1">
              <a:off x="5386785" y="2801744"/>
              <a:ext cx="280497" cy="82999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>
              <a:endCxn id="27" idx="0"/>
            </p:cNvCxnSpPr>
            <p:nvPr/>
          </p:nvCxnSpPr>
          <p:spPr bwMode="auto">
            <a:xfrm>
              <a:off x="7271828" y="2143326"/>
              <a:ext cx="1" cy="3426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>
              <a:stCxn id="48" idx="0"/>
            </p:cNvCxnSpPr>
            <p:nvPr/>
          </p:nvCxnSpPr>
          <p:spPr bwMode="auto">
            <a:xfrm flipV="1">
              <a:off x="8101775" y="2132856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等腰三角形 47"/>
            <p:cNvSpPr/>
            <p:nvPr/>
          </p:nvSpPr>
          <p:spPr bwMode="auto">
            <a:xfrm>
              <a:off x="7959638" y="2384435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9" name="直接箭头连接符 12"/>
            <p:cNvCxnSpPr>
              <a:endCxn id="48" idx="3"/>
            </p:cNvCxnSpPr>
            <p:nvPr/>
          </p:nvCxnSpPr>
          <p:spPr bwMode="auto">
            <a:xfrm flipV="1">
              <a:off x="8101775" y="2600459"/>
              <a:ext cx="0" cy="7565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直接箭头连接符 12"/>
            <p:cNvCxnSpPr>
              <a:stCxn id="27" idx="2"/>
            </p:cNvCxnSpPr>
            <p:nvPr/>
          </p:nvCxnSpPr>
          <p:spPr bwMode="auto">
            <a:xfrm rot="16200000" flipH="1">
              <a:off x="7553075" y="2798798"/>
              <a:ext cx="267502" cy="82999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/>
            <p:cNvCxnSpPr>
              <a:endCxn id="4" idx="1"/>
            </p:cNvCxnSpPr>
            <p:nvPr/>
          </p:nvCxnSpPr>
          <p:spPr bwMode="auto">
            <a:xfrm>
              <a:off x="1475656" y="2499984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直接箭头连接符 56"/>
            <p:cNvCxnSpPr>
              <a:endCxn id="5" idx="3"/>
            </p:cNvCxnSpPr>
            <p:nvPr/>
          </p:nvCxnSpPr>
          <p:spPr bwMode="auto">
            <a:xfrm flipH="1">
              <a:off x="3275360" y="2496015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>
              <a:off x="3778033" y="2499984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>
              <a:off x="1628056" y="3043810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4355976" y="2779460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 flipH="1">
              <a:off x="6012160" y="2483993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>
              <a:off x="6515769" y="2780928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H="1">
              <a:off x="8171904" y="2478458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0" name="Text Box 286"/>
            <p:cNvSpPr txBox="1">
              <a:spLocks noChangeArrowheads="1"/>
            </p:cNvSpPr>
            <p:nvPr/>
          </p:nvSpPr>
          <p:spPr bwMode="auto">
            <a:xfrm>
              <a:off x="1188002" y="2891312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op1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71" name="Text Box 286"/>
            <p:cNvSpPr txBox="1">
              <a:spLocks noChangeArrowheads="1"/>
            </p:cNvSpPr>
            <p:nvPr/>
          </p:nvSpPr>
          <p:spPr bwMode="auto">
            <a:xfrm>
              <a:off x="3915922" y="2609018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op2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72" name="Text Box 286"/>
            <p:cNvSpPr txBox="1">
              <a:spLocks noChangeArrowheads="1"/>
            </p:cNvSpPr>
            <p:nvPr/>
          </p:nvSpPr>
          <p:spPr bwMode="auto">
            <a:xfrm>
              <a:off x="6156176" y="2609018"/>
              <a:ext cx="35959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err="1" smtClean="0">
                  <a:solidFill>
                    <a:srgbClr val="FF3399"/>
                  </a:solidFill>
                </a:rPr>
                <a:t>Wr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>
              <a:off x="6516216" y="2636912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 flipV="1">
              <a:off x="7020272" y="3080046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 Box 286"/>
            <p:cNvSpPr txBox="1">
              <a:spLocks noChangeArrowheads="1"/>
            </p:cNvSpPr>
            <p:nvPr/>
          </p:nvSpPr>
          <p:spPr bwMode="auto">
            <a:xfrm>
              <a:off x="4040667" y="1844824"/>
              <a:ext cx="151612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内部数据总线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 Box 200"/>
          <p:cNvSpPr txBox="1">
            <a:spLocks noChangeArrowheads="1"/>
          </p:cNvSpPr>
          <p:nvPr/>
        </p:nvSpPr>
        <p:spPr bwMode="auto">
          <a:xfrm>
            <a:off x="2699792" y="3356992"/>
            <a:ext cx="62646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部件入端设置多路选择器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81" name="Text Box 200"/>
          <p:cNvSpPr txBox="1">
            <a:spLocks noChangeArrowheads="1"/>
          </p:cNvSpPr>
          <p:nvPr/>
        </p:nvSpPr>
        <p:spPr bwMode="auto">
          <a:xfrm>
            <a:off x="2699792" y="764704"/>
            <a:ext cx="63004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部件出端设置三态门，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←避免总线信号冲突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部件入端设置锁存器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i="1" dirty="0" smtClean="0">
                <a:solidFill>
                  <a:srgbClr val="990099"/>
                </a:solidFill>
                <a:latin typeface="+mn-lt"/>
              </a:rPr>
              <a:t>k</a:t>
            </a:r>
            <a:r>
              <a:rPr lang="en-US" altLang="zh-CN" sz="2000" dirty="0" smtClean="0">
                <a:solidFill>
                  <a:srgbClr val="990099"/>
                </a:solidFill>
              </a:rPr>
              <a:t>-1</a:t>
            </a:r>
            <a:r>
              <a:rPr lang="zh-CN" altLang="en-US" sz="2000" dirty="0" smtClean="0">
                <a:solidFill>
                  <a:schemeClr val="tx1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</a:rPr>
              <a:t>←保持输入信号稳定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1834980" y="3977170"/>
            <a:ext cx="5905372" cy="1540062"/>
            <a:chOff x="1186908" y="3861048"/>
            <a:chExt cx="5905372" cy="1540062"/>
          </a:xfrm>
        </p:grpSpPr>
        <p:sp>
          <p:nvSpPr>
            <p:cNvPr id="83" name="Text Box 256"/>
            <p:cNvSpPr txBox="1">
              <a:spLocks noChangeArrowheads="1"/>
            </p:cNvSpPr>
            <p:nvPr/>
          </p:nvSpPr>
          <p:spPr bwMode="auto">
            <a:xfrm>
              <a:off x="3709086" y="4621402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5" name="AutoShape 266"/>
            <p:cNvSpPr>
              <a:spLocks noChangeArrowheads="1"/>
            </p:cNvSpPr>
            <p:nvPr/>
          </p:nvSpPr>
          <p:spPr bwMode="auto">
            <a:xfrm rot="16200000">
              <a:off x="3855484" y="4404429"/>
              <a:ext cx="1008112" cy="35339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18000" rIns="36000" bIns="18000" anchor="ctr">
              <a:no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箭头连接符 85"/>
            <p:cNvCxnSpPr>
              <a:stCxn id="83" idx="3"/>
            </p:cNvCxnSpPr>
            <p:nvPr/>
          </p:nvCxnSpPr>
          <p:spPr bwMode="auto">
            <a:xfrm>
              <a:off x="3960175" y="4853294"/>
              <a:ext cx="21602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>
              <a:stCxn id="85" idx="1"/>
            </p:cNvCxnSpPr>
            <p:nvPr/>
          </p:nvCxnSpPr>
          <p:spPr bwMode="auto">
            <a:xfrm flipV="1">
              <a:off x="4536240" y="4581128"/>
              <a:ext cx="973047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Text Box 255"/>
            <p:cNvSpPr txBox="1">
              <a:spLocks noChangeArrowheads="1"/>
            </p:cNvSpPr>
            <p:nvPr/>
          </p:nvSpPr>
          <p:spPr bwMode="auto">
            <a:xfrm>
              <a:off x="1835696" y="4245248"/>
              <a:ext cx="1003436" cy="612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寄存器组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 Box 255"/>
            <p:cNvSpPr txBox="1">
              <a:spLocks noChangeArrowheads="1"/>
            </p:cNvSpPr>
            <p:nvPr/>
          </p:nvSpPr>
          <p:spPr bwMode="auto">
            <a:xfrm>
              <a:off x="6012209" y="4365104"/>
              <a:ext cx="1080071" cy="612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桶形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移位器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直接箭头连接符 96"/>
            <p:cNvCxnSpPr>
              <a:endCxn id="94" idx="1"/>
            </p:cNvCxnSpPr>
            <p:nvPr/>
          </p:nvCxnSpPr>
          <p:spPr bwMode="auto">
            <a:xfrm>
              <a:off x="5760376" y="4671109"/>
              <a:ext cx="251833" cy="2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2839132" y="4437112"/>
              <a:ext cx="8699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286"/>
            <p:cNvSpPr txBox="1">
              <a:spLocks noChangeArrowheads="1"/>
            </p:cNvSpPr>
            <p:nvPr/>
          </p:nvSpPr>
          <p:spPr bwMode="auto">
            <a:xfrm>
              <a:off x="4203954" y="5085184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op1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116" name="Text Box 286"/>
            <p:cNvSpPr txBox="1">
              <a:spLocks noChangeArrowheads="1"/>
            </p:cNvSpPr>
            <p:nvPr/>
          </p:nvSpPr>
          <p:spPr bwMode="auto">
            <a:xfrm>
              <a:off x="6364194" y="5085184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</a:rPr>
                <a:t>op2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117" name="Text Box 286"/>
            <p:cNvSpPr txBox="1">
              <a:spLocks noChangeArrowheads="1"/>
            </p:cNvSpPr>
            <p:nvPr/>
          </p:nvSpPr>
          <p:spPr bwMode="auto">
            <a:xfrm>
              <a:off x="1980159" y="5085184"/>
              <a:ext cx="35959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err="1" smtClean="0">
                  <a:solidFill>
                    <a:srgbClr val="FF3399"/>
                  </a:solidFill>
                </a:rPr>
                <a:t>Wr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 flipV="1">
              <a:off x="1920320" y="4853293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1" name="Text Box 256"/>
            <p:cNvSpPr txBox="1">
              <a:spLocks noChangeArrowheads="1"/>
            </p:cNvSpPr>
            <p:nvPr/>
          </p:nvSpPr>
          <p:spPr bwMode="auto">
            <a:xfrm>
              <a:off x="3709086" y="4077073"/>
              <a:ext cx="251467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直接箭头连接符 131"/>
            <p:cNvCxnSpPr>
              <a:stCxn id="131" idx="3"/>
            </p:cNvCxnSpPr>
            <p:nvPr/>
          </p:nvCxnSpPr>
          <p:spPr bwMode="auto">
            <a:xfrm>
              <a:off x="3960553" y="4308965"/>
              <a:ext cx="21602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直接箭头连接符 158"/>
            <p:cNvCxnSpPr/>
            <p:nvPr/>
          </p:nvCxnSpPr>
          <p:spPr bwMode="auto">
            <a:xfrm>
              <a:off x="2839132" y="4725144"/>
              <a:ext cx="8699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>
              <a:off x="3385051" y="4221088"/>
              <a:ext cx="32403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1" name="直接箭头连接符 160"/>
            <p:cNvCxnSpPr/>
            <p:nvPr/>
          </p:nvCxnSpPr>
          <p:spPr bwMode="auto">
            <a:xfrm>
              <a:off x="3385051" y="4941168"/>
              <a:ext cx="32403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7" name="Text Box 256"/>
            <p:cNvSpPr txBox="1">
              <a:spLocks noChangeArrowheads="1"/>
            </p:cNvSpPr>
            <p:nvPr/>
          </p:nvSpPr>
          <p:spPr bwMode="auto">
            <a:xfrm>
              <a:off x="5509287" y="4439217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80" name="直接箭头连接符 179"/>
            <p:cNvCxnSpPr/>
            <p:nvPr/>
          </p:nvCxnSpPr>
          <p:spPr bwMode="auto">
            <a:xfrm>
              <a:off x="3059584" y="4725010"/>
              <a:ext cx="2160287" cy="648206"/>
            </a:xfrm>
            <a:prstGeom prst="bentConnector3">
              <a:avLst>
                <a:gd name="adj1" fmla="val 11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85" name="直接箭头连接符 184"/>
            <p:cNvCxnSpPr/>
            <p:nvPr/>
          </p:nvCxnSpPr>
          <p:spPr bwMode="auto">
            <a:xfrm rot="5400000" flipH="1" flipV="1">
              <a:off x="5076547" y="4940478"/>
              <a:ext cx="576064" cy="289413"/>
            </a:xfrm>
            <a:prstGeom prst="bentConnector3">
              <a:avLst>
                <a:gd name="adj1" fmla="val 1000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1" name="直接箭头连接符 190"/>
            <p:cNvCxnSpPr>
              <a:stCxn id="94" idx="3"/>
            </p:cNvCxnSpPr>
            <p:nvPr/>
          </p:nvCxnSpPr>
          <p:spPr bwMode="auto">
            <a:xfrm flipH="1">
              <a:off x="1368583" y="4671138"/>
              <a:ext cx="5723697" cy="12700"/>
            </a:xfrm>
            <a:prstGeom prst="bentConnector5">
              <a:avLst>
                <a:gd name="adj1" fmla="val -3994"/>
                <a:gd name="adj2" fmla="val 6418859"/>
                <a:gd name="adj3" fmla="val 10336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3" name="直接箭头连接符 202"/>
            <p:cNvCxnSpPr>
              <a:endCxn id="167" idx="2"/>
            </p:cNvCxnSpPr>
            <p:nvPr/>
          </p:nvCxnSpPr>
          <p:spPr bwMode="auto">
            <a:xfrm flipV="1">
              <a:off x="5634832" y="4903000"/>
              <a:ext cx="0" cy="19147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" name="直接箭头连接符 205"/>
            <p:cNvCxnSpPr>
              <a:endCxn id="83" idx="2"/>
            </p:cNvCxnSpPr>
            <p:nvPr/>
          </p:nvCxnSpPr>
          <p:spPr bwMode="auto">
            <a:xfrm flipH="1" flipV="1">
              <a:off x="3834631" y="5085185"/>
              <a:ext cx="188" cy="17288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9" name="直接箭头连接符 208"/>
            <p:cNvCxnSpPr>
              <a:endCxn id="131" idx="0"/>
            </p:cNvCxnSpPr>
            <p:nvPr/>
          </p:nvCxnSpPr>
          <p:spPr bwMode="auto">
            <a:xfrm>
              <a:off x="3834630" y="3910990"/>
              <a:ext cx="190" cy="166083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 flipV="1">
              <a:off x="2123728" y="4841301"/>
              <a:ext cx="190" cy="26102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4" name="直接箭头连接符 213"/>
            <p:cNvCxnSpPr/>
            <p:nvPr/>
          </p:nvCxnSpPr>
          <p:spPr bwMode="auto">
            <a:xfrm flipV="1">
              <a:off x="2635594" y="4846904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/>
            <p:nvPr/>
          </p:nvCxnSpPr>
          <p:spPr bwMode="auto">
            <a:xfrm flipV="1">
              <a:off x="2771800" y="4846904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 flipV="1">
              <a:off x="4362400" y="4975795"/>
              <a:ext cx="188" cy="17288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 flipV="1">
              <a:off x="6588224" y="4965713"/>
              <a:ext cx="0" cy="19147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3" name="Text Box 256"/>
            <p:cNvSpPr txBox="1">
              <a:spLocks noChangeArrowheads="1"/>
            </p:cNvSpPr>
            <p:nvPr/>
          </p:nvSpPr>
          <p:spPr bwMode="auto">
            <a:xfrm>
              <a:off x="1368583" y="4319390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24" name="直接箭头连接符 223"/>
            <p:cNvCxnSpPr>
              <a:stCxn id="223" idx="3"/>
              <a:endCxn id="93" idx="1"/>
            </p:cNvCxnSpPr>
            <p:nvPr/>
          </p:nvCxnSpPr>
          <p:spPr bwMode="auto">
            <a:xfrm>
              <a:off x="1619672" y="4551282"/>
              <a:ext cx="21602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1" name="直接箭头连接符 179"/>
            <p:cNvCxnSpPr/>
            <p:nvPr/>
          </p:nvCxnSpPr>
          <p:spPr bwMode="auto">
            <a:xfrm rot="10800000">
              <a:off x="1187624" y="3861048"/>
              <a:ext cx="3528394" cy="720080"/>
            </a:xfrm>
            <a:prstGeom prst="bentConnector3">
              <a:avLst>
                <a:gd name="adj1" fmla="val -13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 rot="16200000" flipH="1">
              <a:off x="989714" y="4058244"/>
              <a:ext cx="576062" cy="181673"/>
            </a:xfrm>
            <a:prstGeom prst="bentConnector3">
              <a:avLst>
                <a:gd name="adj1" fmla="val 1000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4" name="直接箭头连接符 243"/>
            <p:cNvCxnSpPr>
              <a:endCxn id="223" idx="2"/>
            </p:cNvCxnSpPr>
            <p:nvPr/>
          </p:nvCxnSpPr>
          <p:spPr bwMode="auto">
            <a:xfrm flipV="1">
              <a:off x="1491732" y="4783173"/>
              <a:ext cx="2396" cy="18685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7" name="Text Box 343"/>
          <p:cNvSpPr txBox="1">
            <a:spLocks noChangeArrowheads="1"/>
          </p:cNvSpPr>
          <p:nvPr/>
        </p:nvSpPr>
        <p:spPr bwMode="auto">
          <a:xfrm>
            <a:off x="179388" y="5829318"/>
            <a:ext cx="8785225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   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2-4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P87</a:t>
            </a:r>
            <a:r>
              <a:rPr lang="zh-CN" altLang="en-US" dirty="0" smtClean="0">
                <a:solidFill>
                  <a:schemeClr val="tx1"/>
                </a:solidFill>
              </a:rPr>
              <a:t>起</a:t>
            </a:r>
            <a:r>
              <a:rPr lang="en-US" altLang="zh-CN" dirty="0" smtClean="0">
                <a:solidFill>
                  <a:schemeClr val="tx1"/>
                </a:solidFill>
              </a:rPr>
              <a:t>—30(1)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31(1)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34(1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36</a:t>
            </a:r>
            <a:endParaRPr lang="en-US" altLang="zh-CN" dirty="0"/>
          </a:p>
        </p:txBody>
      </p:sp>
      <p:sp>
        <p:nvSpPr>
          <p:cNvPr id="248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2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651E-4F17-46BA-803F-F4A3BBFA307B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179388" y="274727"/>
            <a:ext cx="4429249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补码编码目标的实现思路</a:t>
            </a:r>
            <a:r>
              <a:rPr lang="zh-CN" altLang="en-US" dirty="0" smtClean="0"/>
              <a:t>：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减法无需比较大小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z="2200" dirty="0" smtClean="0">
                <a:solidFill>
                  <a:srgbClr val="990099"/>
                </a:solidFill>
              </a:rPr>
              <a:t>   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符号</a:t>
            </a:r>
            <a:r>
              <a:rPr lang="en-US" altLang="zh-CN" dirty="0" smtClean="0">
                <a:solidFill>
                  <a:schemeClr val="accent2"/>
                </a:solidFill>
              </a:rPr>
              <a:t>/</a:t>
            </a:r>
            <a:r>
              <a:rPr lang="zh-CN" altLang="en-US" dirty="0" smtClean="0">
                <a:solidFill>
                  <a:schemeClr val="accent2"/>
                </a:solidFill>
              </a:rPr>
              <a:t>数值一起运算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179388" y="24928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(2)</a:t>
            </a:r>
            <a:r>
              <a:rPr lang="zh-CN" altLang="en-US" dirty="0">
                <a:solidFill>
                  <a:srgbClr val="FF3399"/>
                </a:solidFill>
              </a:rPr>
              <a:t>补码定义</a:t>
            </a:r>
          </a:p>
          <a:p>
            <a:pPr marL="1973263" indent="-1973263"/>
            <a:r>
              <a:rPr lang="zh-CN" altLang="en-US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*编码思想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机器</a:t>
            </a:r>
            <a:r>
              <a:rPr lang="zh-CN" altLang="en-US" dirty="0" smtClean="0">
                <a:solidFill>
                  <a:schemeClr val="tx1"/>
                </a:solidFill>
              </a:rPr>
              <a:t>数的</a:t>
            </a:r>
            <a:r>
              <a:rPr lang="zh-CN" altLang="en-US" u="sng" dirty="0" smtClean="0">
                <a:solidFill>
                  <a:srgbClr val="990099"/>
                </a:solidFill>
              </a:rPr>
              <a:t>最高位</a:t>
            </a:r>
            <a:r>
              <a:rPr lang="zh-CN" altLang="en-US" dirty="0" smtClean="0">
                <a:solidFill>
                  <a:schemeClr val="tx1"/>
                </a:solidFill>
              </a:rPr>
              <a:t>为符号位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0/1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+/-)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           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zh-CN" altLang="en-US" u="sng" dirty="0">
                <a:solidFill>
                  <a:srgbClr val="990099"/>
                </a:solidFill>
              </a:rPr>
              <a:t>其余</a:t>
            </a:r>
            <a:r>
              <a:rPr lang="zh-CN" altLang="en-US" u="sng" dirty="0" smtClean="0">
                <a:solidFill>
                  <a:srgbClr val="990099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数值位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u="sng" dirty="0" smtClean="0">
                <a:solidFill>
                  <a:schemeClr val="tx1"/>
                </a:solidFill>
                <a:latin typeface="Times New Roman" pitchFamily="18" charset="0"/>
              </a:rPr>
              <a:t>本身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zh-CN" altLang="en-US" u="sng" dirty="0" smtClean="0">
                <a:solidFill>
                  <a:schemeClr val="tx1"/>
                </a:solidFill>
              </a:rPr>
              <a:t>正补</a:t>
            </a:r>
            <a:r>
              <a:rPr lang="zh-CN" altLang="en-US" u="sng" dirty="0">
                <a:solidFill>
                  <a:schemeClr val="tx1"/>
                </a:solidFill>
              </a:rPr>
              <a:t>数</a:t>
            </a:r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179388" y="3862685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整数补码定义：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模为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</a:p>
        </p:txBody>
      </p:sp>
      <p:grpSp>
        <p:nvGrpSpPr>
          <p:cNvPr id="370701" name="Group 13"/>
          <p:cNvGrpSpPr>
            <a:grpSpLocks/>
          </p:cNvGrpSpPr>
          <p:nvPr/>
        </p:nvGrpSpPr>
        <p:grpSpPr bwMode="auto">
          <a:xfrm>
            <a:off x="1620911" y="4797425"/>
            <a:ext cx="6767513" cy="825500"/>
            <a:chOff x="884" y="2819"/>
            <a:chExt cx="4263" cy="520"/>
          </a:xfrm>
        </p:grpSpPr>
        <p:sp>
          <p:nvSpPr>
            <p:cNvPr id="370697" name="Text Box 9"/>
            <p:cNvSpPr txBox="1">
              <a:spLocks noChangeArrowheads="1"/>
            </p:cNvSpPr>
            <p:nvPr/>
          </p:nvSpPr>
          <p:spPr bwMode="auto">
            <a:xfrm>
              <a:off x="884" y="2958"/>
              <a:ext cx="2132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zh-CN" altLang="en-US" baseline="-20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baseline="30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(mod 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370698" name="Text Box 10"/>
            <p:cNvSpPr txBox="1">
              <a:spLocks noChangeArrowheads="1"/>
            </p:cNvSpPr>
            <p:nvPr/>
          </p:nvSpPr>
          <p:spPr bwMode="auto">
            <a:xfrm>
              <a:off x="3061" y="2819"/>
              <a:ext cx="2086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 smtClean="0">
                  <a:solidFill>
                    <a:schemeClr val="tx1"/>
                  </a:solidFill>
                </a:rPr>
                <a:t>n</a:t>
              </a:r>
              <a:r>
                <a:rPr lang="en-US" altLang="zh-CN" baseline="300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  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0699" name="AutoShape 11"/>
            <p:cNvSpPr>
              <a:spLocks/>
            </p:cNvSpPr>
            <p:nvPr/>
          </p:nvSpPr>
          <p:spPr bwMode="auto">
            <a:xfrm>
              <a:off x="3015" y="2886"/>
              <a:ext cx="46" cy="363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0700" name="Text Box 12"/>
          <p:cNvSpPr txBox="1">
            <a:spLocks noChangeArrowheads="1"/>
          </p:cNvSpPr>
          <p:nvPr/>
        </p:nvSpPr>
        <p:spPr bwMode="auto">
          <a:xfrm>
            <a:off x="179388" y="561130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说明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为了使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</a:rPr>
              <a:t>负数的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-1</a:t>
            </a:r>
            <a:r>
              <a:rPr lang="en-US" altLang="zh-CN" dirty="0" smtClean="0">
                <a:solidFill>
                  <a:schemeClr val="accent2"/>
                </a:solidFill>
              </a:rPr>
              <a:t>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模必须为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不是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0702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0703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8244408" y="3215208"/>
            <a:ext cx="576065" cy="2673097"/>
            <a:chOff x="8244408" y="3215208"/>
            <a:chExt cx="576065" cy="2673097"/>
          </a:xfrm>
        </p:grpSpPr>
        <p:cxnSp>
          <p:nvCxnSpPr>
            <p:cNvPr id="20" name="直接箭头连接符 19"/>
            <p:cNvCxnSpPr/>
            <p:nvPr/>
          </p:nvCxnSpPr>
          <p:spPr bwMode="auto">
            <a:xfrm flipH="1" flipV="1">
              <a:off x="8244408" y="5877272"/>
              <a:ext cx="576064" cy="869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H="1" flipV="1">
              <a:off x="8244408" y="3215208"/>
              <a:ext cx="576065" cy="1635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8820472" y="3231560"/>
              <a:ext cx="0" cy="265674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051594" y="737297"/>
            <a:ext cx="6984901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      </a:t>
            </a:r>
            <a:r>
              <a:rPr lang="zh-CN" altLang="en-US" baseline="-25000" dirty="0" smtClean="0">
                <a:solidFill>
                  <a:schemeClr val="accent2"/>
                </a:solidFill>
              </a:rPr>
              <a:t> </a:t>
            </a:r>
            <a:r>
              <a:rPr lang="zh-CN" altLang="en-US" u="sng" dirty="0" smtClean="0">
                <a:solidFill>
                  <a:srgbClr val="990099"/>
                </a:solidFill>
              </a:rPr>
              <a:t>减法</a:t>
            </a:r>
            <a:r>
              <a:rPr lang="zh-CN" altLang="en-US" dirty="0" smtClean="0">
                <a:solidFill>
                  <a:schemeClr val="tx1"/>
                </a:solidFill>
              </a:rPr>
              <a:t>用加法实现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←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加法无需比较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2200" dirty="0" smtClean="0">
                <a:solidFill>
                  <a:srgbClr val="990099"/>
                </a:solidFill>
              </a:rPr>
              <a:t>示例</a:t>
            </a:r>
            <a:r>
              <a:rPr lang="en-US" altLang="zh-CN" sz="2200" dirty="0" smtClean="0">
                <a:solidFill>
                  <a:srgbClr val="990099"/>
                </a:solidFill>
              </a:rPr>
              <a:t>— </a:t>
            </a:r>
            <a:r>
              <a:rPr lang="en-US" altLang="zh-CN" sz="2200" dirty="0" smtClean="0">
                <a:solidFill>
                  <a:schemeClr val="tx1"/>
                </a:solidFill>
              </a:rPr>
              <a:t>9</a:t>
            </a:r>
            <a:r>
              <a:rPr lang="zh-CN" altLang="en-US" sz="2200" dirty="0" smtClean="0">
                <a:solidFill>
                  <a:schemeClr val="tx1"/>
                </a:solidFill>
              </a:rPr>
              <a:t>－</a:t>
            </a:r>
            <a:r>
              <a:rPr lang="en-US" altLang="zh-CN" sz="2200" dirty="0" smtClean="0">
                <a:solidFill>
                  <a:schemeClr val="tx1"/>
                </a:solidFill>
              </a:rPr>
              <a:t>4≡9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8 </a:t>
            </a:r>
            <a:r>
              <a:rPr lang="en-US" altLang="zh-CN" sz="2200" dirty="0">
                <a:solidFill>
                  <a:schemeClr val="tx1"/>
                </a:solidFill>
              </a:rPr>
              <a:t>(mod 12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dirty="0" smtClean="0">
                <a:solidFill>
                  <a:schemeClr val="tx1"/>
                </a:solidFill>
              </a:rPr>
              <a:t>4</a:t>
            </a:r>
            <a:r>
              <a:rPr lang="zh-CN" altLang="en-US" sz="2200" dirty="0" smtClean="0">
                <a:solidFill>
                  <a:schemeClr val="tx1"/>
                </a:solidFill>
              </a:rPr>
              <a:t>－</a:t>
            </a:r>
            <a:r>
              <a:rPr lang="en-US" altLang="zh-CN" sz="2200" dirty="0" smtClean="0">
                <a:solidFill>
                  <a:schemeClr val="tx1"/>
                </a:solidFill>
              </a:rPr>
              <a:t>9≡4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3 (mod 12)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195612" y="1594553"/>
            <a:ext cx="6840883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       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 </a:t>
            </a:r>
            <a:r>
              <a:rPr lang="zh-CN" altLang="en-US" u="sng" dirty="0" smtClean="0">
                <a:solidFill>
                  <a:srgbClr val="990099"/>
                </a:solidFill>
              </a:rPr>
              <a:t>负数</a:t>
            </a:r>
            <a:r>
              <a:rPr lang="zh-CN" altLang="en-US" dirty="0">
                <a:solidFill>
                  <a:schemeClr val="tx1"/>
                </a:solidFill>
              </a:rPr>
              <a:t>用其正补数</a:t>
            </a:r>
            <a:r>
              <a:rPr lang="zh-CN" altLang="en-US" dirty="0" smtClean="0">
                <a:solidFill>
                  <a:schemeClr val="tx1"/>
                </a:solidFill>
              </a:rPr>
              <a:t>表示  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←同符号数运算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2200" dirty="0" smtClean="0">
                <a:solidFill>
                  <a:srgbClr val="990099"/>
                </a:solidFill>
              </a:rPr>
              <a:t>示例</a:t>
            </a:r>
            <a:r>
              <a:rPr lang="en-US" altLang="zh-CN" sz="2200" dirty="0">
                <a:solidFill>
                  <a:srgbClr val="990099"/>
                </a:solidFill>
              </a:rPr>
              <a:t>—</a:t>
            </a:r>
            <a:r>
              <a:rPr lang="en-US" altLang="zh-CN" sz="2200" dirty="0">
                <a:solidFill>
                  <a:schemeClr val="tx1"/>
                </a:solidFill>
              </a:rPr>
              <a:t> -4≡8 (mod 12)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dirty="0" smtClean="0">
                <a:solidFill>
                  <a:schemeClr val="tx1"/>
                </a:solidFill>
              </a:rPr>
              <a:t>(-4)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2≡8+2 (mod 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7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4" grpId="0"/>
      <p:bldP spid="370695" grpId="0"/>
      <p:bldP spid="370700" grpId="0"/>
      <p:bldP spid="19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31840" y="476672"/>
            <a:ext cx="5688632" cy="792088"/>
            <a:chOff x="3131840" y="476672"/>
            <a:chExt cx="5688632" cy="792088"/>
          </a:xfrm>
        </p:grpSpPr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3131840" y="476672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3275856" y="476672"/>
              <a:ext cx="648444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3131840" y="953348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 Box 39"/>
            <p:cNvSpPr txBox="1">
              <a:spLocks noChangeArrowheads="1"/>
            </p:cNvSpPr>
            <p:nvPr/>
          </p:nvSpPr>
          <p:spPr bwMode="auto">
            <a:xfrm>
              <a:off x="3275856" y="953348"/>
              <a:ext cx="648444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8029129" y="476672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 Box 39"/>
            <p:cNvSpPr txBox="1">
              <a:spLocks noChangeArrowheads="1"/>
            </p:cNvSpPr>
            <p:nvPr/>
          </p:nvSpPr>
          <p:spPr bwMode="auto">
            <a:xfrm>
              <a:off x="8173145" y="476672"/>
              <a:ext cx="647327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8029129" y="953348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8173145" y="953348"/>
              <a:ext cx="647327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2801" name="Text Box 49"/>
          <p:cNvSpPr txBox="1">
            <a:spLocks noChangeArrowheads="1"/>
          </p:cNvSpPr>
          <p:nvPr/>
        </p:nvSpPr>
        <p:spPr bwMode="auto">
          <a:xfrm>
            <a:off x="179388" y="33265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4—</a:t>
            </a:r>
            <a:r>
              <a:rPr lang="en-US" altLang="zh-CN" dirty="0" smtClean="0">
                <a:solidFill>
                  <a:schemeClr val="tx1"/>
                </a:solidFill>
              </a:rPr>
              <a:t>[+</a:t>
            </a:r>
            <a:r>
              <a:rPr lang="en-US" altLang="zh-CN" dirty="0">
                <a:solidFill>
                  <a:schemeClr val="tx1"/>
                </a:solidFill>
              </a:rPr>
              <a:t>0001]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[-0001]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10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0000</a:t>
            </a:r>
            <a:r>
              <a:rPr lang="en-US" altLang="zh-CN" dirty="0" smtClean="0">
                <a:solidFill>
                  <a:schemeClr val="tx1"/>
                </a:solidFill>
              </a:rPr>
              <a:t>+(-0001)=</a:t>
            </a:r>
            <a:r>
              <a:rPr lang="en-US" altLang="zh-CN" dirty="0">
                <a:solidFill>
                  <a:schemeClr val="tx1"/>
                </a:solidFill>
              </a:rPr>
              <a:t>11111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[+1111]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=01111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[-1111]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10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0000</a:t>
            </a:r>
            <a:r>
              <a:rPr lang="en-US" altLang="zh-CN" dirty="0" smtClean="0">
                <a:solidFill>
                  <a:schemeClr val="tx1"/>
                </a:solidFill>
              </a:rPr>
              <a:t>+(-1111)=</a:t>
            </a:r>
            <a:r>
              <a:rPr lang="en-US" altLang="zh-CN" dirty="0">
                <a:solidFill>
                  <a:schemeClr val="tx1"/>
                </a:solidFill>
              </a:rPr>
              <a:t>10001</a:t>
            </a:r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0E4A6-0290-4BC2-8F50-816A0BA4550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179388" y="201562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=+01000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179388" y="2565103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5—</a:t>
            </a:r>
            <a:r>
              <a:rPr lang="en-US" altLang="zh-CN" dirty="0" smtClean="0">
                <a:solidFill>
                  <a:schemeClr val="tx1"/>
                </a:solidFill>
              </a:rPr>
              <a:t>n=5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≥0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最大编码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u="sng" dirty="0">
                <a:solidFill>
                  <a:schemeClr val="tx1"/>
                </a:solidFill>
              </a:rPr>
              <a:t>1111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max</a:t>
            </a:r>
            <a:r>
              <a:rPr lang="en-US" altLang="zh-CN" dirty="0" smtClean="0">
                <a:solidFill>
                  <a:schemeClr val="tx1"/>
                </a:solidFill>
              </a:rPr>
              <a:t>=2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5-1</a:t>
            </a:r>
            <a:r>
              <a:rPr lang="en-US" altLang="zh-CN" dirty="0" smtClean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=+15</a:t>
            </a: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     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最小编码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</a:rPr>
              <a:t>0000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err="1">
                <a:solidFill>
                  <a:schemeClr val="tx1"/>
                </a:solidFill>
              </a:rPr>
              <a:t>min</a:t>
            </a:r>
            <a:r>
              <a:rPr lang="en-US" altLang="zh-CN" dirty="0">
                <a:solidFill>
                  <a:schemeClr val="tx1"/>
                </a:solidFill>
              </a:rPr>
              <a:t>=-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5-1 </a:t>
            </a:r>
            <a:r>
              <a:rPr lang="en-US" altLang="zh-CN" dirty="0">
                <a:solidFill>
                  <a:schemeClr val="tx1"/>
                </a:solidFill>
              </a:rPr>
              <a:t>=-</a:t>
            </a:r>
            <a:r>
              <a:rPr lang="en-US" altLang="zh-CN" dirty="0" smtClean="0">
                <a:solidFill>
                  <a:schemeClr val="tx1"/>
                </a:solidFill>
              </a:rPr>
              <a:t>16</a:t>
            </a:r>
          </a:p>
          <a:p>
            <a:pPr marL="1973263" indent="-1973263"/>
            <a:r>
              <a:rPr lang="en-US" altLang="zh-CN" dirty="0" smtClean="0">
                <a:solidFill>
                  <a:schemeClr val="accent2"/>
                </a:solidFill>
              </a:rPr>
              <a:t>         ※</a:t>
            </a:r>
            <a:r>
              <a:rPr lang="zh-CN" altLang="en-US" dirty="0">
                <a:solidFill>
                  <a:schemeClr val="accent2"/>
                </a:solidFill>
              </a:rPr>
              <a:t>补码表示数的个数比原码多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 smtClean="0">
                <a:solidFill>
                  <a:schemeClr val="accent2"/>
                </a:solidFill>
              </a:rPr>
              <a:t>个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202782" name="Group 30"/>
          <p:cNvGrpSpPr>
            <a:grpSpLocks/>
          </p:cNvGrpSpPr>
          <p:nvPr/>
        </p:nvGrpSpPr>
        <p:grpSpPr bwMode="auto">
          <a:xfrm>
            <a:off x="1620838" y="4109120"/>
            <a:ext cx="6983412" cy="1408112"/>
            <a:chOff x="884" y="2614"/>
            <a:chExt cx="4399" cy="887"/>
          </a:xfrm>
        </p:grpSpPr>
        <p:sp>
          <p:nvSpPr>
            <p:cNvPr id="202783" name="Text Box 31"/>
            <p:cNvSpPr txBox="1">
              <a:spLocks noChangeArrowheads="1"/>
            </p:cNvSpPr>
            <p:nvPr/>
          </p:nvSpPr>
          <p:spPr bwMode="auto">
            <a:xfrm>
              <a:off x="884" y="2614"/>
              <a:ext cx="4399" cy="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accent2"/>
                  </a:solidFill>
                </a:rPr>
                <a:t>原码</a:t>
              </a:r>
              <a:r>
                <a:rPr lang="zh-CN" altLang="en-US" sz="1800" dirty="0">
                  <a:solidFill>
                    <a:srgbClr val="FF3399"/>
                  </a:solidFill>
                </a:rPr>
                <a:t>    无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                           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1800" dirty="0">
                  <a:solidFill>
                    <a:schemeClr val="accent2"/>
                  </a:solidFill>
                </a:rPr>
                <a:t>补码</a:t>
              </a:r>
              <a:r>
                <a:rPr lang="zh-CN" altLang="en-US" sz="1800" dirty="0">
                  <a:solidFill>
                    <a:srgbClr val="FF3399"/>
                  </a:solidFill>
                </a:rPr>
                <a:t>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80000"/>
                </a:lnSpc>
              </a:pPr>
              <a:r>
                <a:rPr lang="zh-CN" altLang="en-US" sz="1800" dirty="0">
                  <a:solidFill>
                    <a:schemeClr val="accent2"/>
                  </a:solidFill>
                </a:rPr>
                <a:t>真值</a:t>
              </a:r>
              <a:r>
                <a:rPr lang="zh-CN" altLang="en-US" sz="1800" dirty="0">
                  <a:solidFill>
                    <a:schemeClr val="tx1"/>
                  </a:solidFill>
                </a:rPr>
                <a:t>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-2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 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0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+1      +(2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202784" name="Group 32"/>
            <p:cNvGrpSpPr>
              <a:grpSpLocks/>
            </p:cNvGrpSpPr>
            <p:nvPr/>
          </p:nvGrpSpPr>
          <p:grpSpPr bwMode="auto">
            <a:xfrm>
              <a:off x="1563" y="3159"/>
              <a:ext cx="3357" cy="91"/>
              <a:chOff x="1882" y="1571"/>
              <a:chExt cx="3357" cy="91"/>
            </a:xfrm>
          </p:grpSpPr>
          <p:sp>
            <p:nvSpPr>
              <p:cNvPr id="202785" name="Line 33"/>
              <p:cNvSpPr>
                <a:spLocks noChangeShapeType="1"/>
              </p:cNvSpPr>
              <p:nvPr/>
            </p:nvSpPr>
            <p:spPr bwMode="auto">
              <a:xfrm>
                <a:off x="1882" y="1662"/>
                <a:ext cx="33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86" name="Line 34"/>
              <p:cNvSpPr>
                <a:spLocks noChangeShapeType="1"/>
              </p:cNvSpPr>
              <p:nvPr/>
            </p:nvSpPr>
            <p:spPr bwMode="auto">
              <a:xfrm flipV="1">
                <a:off x="247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87" name="Line 35"/>
              <p:cNvSpPr>
                <a:spLocks noChangeShapeType="1"/>
              </p:cNvSpPr>
              <p:nvPr/>
            </p:nvSpPr>
            <p:spPr bwMode="auto">
              <a:xfrm flipV="1">
                <a:off x="5239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88" name="Line 36"/>
              <p:cNvSpPr>
                <a:spLocks noChangeShapeType="1"/>
              </p:cNvSpPr>
              <p:nvPr/>
            </p:nvSpPr>
            <p:spPr bwMode="auto">
              <a:xfrm flipV="1">
                <a:off x="3833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89" name="Line 37"/>
              <p:cNvSpPr>
                <a:spLocks noChangeShapeType="1"/>
              </p:cNvSpPr>
              <p:nvPr/>
            </p:nvSpPr>
            <p:spPr bwMode="auto">
              <a:xfrm flipV="1">
                <a:off x="3288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90" name="Line 38"/>
              <p:cNvSpPr>
                <a:spLocks noChangeShapeType="1"/>
              </p:cNvSpPr>
              <p:nvPr/>
            </p:nvSpPr>
            <p:spPr bwMode="auto">
              <a:xfrm flipV="1">
                <a:off x="442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791" name="Line 39"/>
              <p:cNvSpPr>
                <a:spLocks noChangeShapeType="1"/>
              </p:cNvSpPr>
              <p:nvPr/>
            </p:nvSpPr>
            <p:spPr bwMode="auto">
              <a:xfrm flipV="1">
                <a:off x="1882" y="1571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2792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93" name="AutoShape 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21265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94" name="Text Box 42"/>
          <p:cNvSpPr txBox="1">
            <a:spLocks noChangeArrowheads="1"/>
          </p:cNvSpPr>
          <p:nvPr/>
        </p:nvSpPr>
        <p:spPr bwMode="auto">
          <a:xfrm>
            <a:off x="179388" y="1484784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 [+0000]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=[-0000]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=00000   </a:t>
            </a:r>
            <a:r>
              <a:rPr lang="en-US" altLang="zh-CN" dirty="0">
                <a:solidFill>
                  <a:schemeClr val="accent2"/>
                </a:solidFill>
              </a:rPr>
              <a:t>※</a:t>
            </a:r>
            <a:r>
              <a:rPr lang="zh-CN" altLang="en-US" dirty="0">
                <a:solidFill>
                  <a:schemeClr val="accent2"/>
                </a:solidFill>
              </a:rPr>
              <a:t>数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accent2"/>
                </a:solidFill>
              </a:rPr>
              <a:t>的</a:t>
            </a:r>
            <a:r>
              <a:rPr lang="zh-CN" altLang="en-US" dirty="0" smtClean="0">
                <a:solidFill>
                  <a:schemeClr val="accent2"/>
                </a:solidFill>
              </a:rPr>
              <a:t>补码唯一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95962" y="1229730"/>
            <a:ext cx="2305409" cy="218801"/>
            <a:chOff x="5795962" y="1229730"/>
            <a:chExt cx="2305409" cy="218801"/>
          </a:xfrm>
        </p:grpSpPr>
        <p:cxnSp>
          <p:nvCxnSpPr>
            <p:cNvPr id="50" name="直接箭头连接符 49"/>
            <p:cNvCxnSpPr/>
            <p:nvPr/>
          </p:nvCxnSpPr>
          <p:spPr bwMode="auto">
            <a:xfrm>
              <a:off x="5795962" y="1229730"/>
              <a:ext cx="2305409" cy="218801"/>
            </a:xfrm>
            <a:prstGeom prst="bentConnector3">
              <a:avLst>
                <a:gd name="adj1" fmla="val -405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 flipV="1">
              <a:off x="8096979" y="1268760"/>
              <a:ext cx="1588" cy="179771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3" grpId="0"/>
      <p:bldP spid="202764" grpId="0"/>
      <p:bldP spid="2027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8B4-0AF2-4BC8-B481-7143FAD98783}" type="slidenum">
              <a:rPr lang="en-US" altLang="zh-CN"/>
              <a:pPr/>
              <a:t>14</a:t>
            </a:fld>
            <a:endParaRPr lang="en-US" altLang="zh-CN" dirty="0"/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179388" y="260648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小数补码定义：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=±0.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-(n-1)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0 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-1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-(</a:t>
            </a:r>
            <a:r>
              <a:rPr lang="en-US" altLang="zh-CN" baseline="-18000" dirty="0">
                <a:solidFill>
                  <a:schemeClr val="tx1"/>
                </a:solidFill>
              </a:rPr>
              <a:t>n-1)</a:t>
            </a:r>
          </a:p>
        </p:txBody>
      </p:sp>
      <p:grpSp>
        <p:nvGrpSpPr>
          <p:cNvPr id="14389" name="Group 53"/>
          <p:cNvGrpSpPr>
            <a:grpSpLocks/>
          </p:cNvGrpSpPr>
          <p:nvPr/>
        </p:nvGrpSpPr>
        <p:grpSpPr bwMode="auto">
          <a:xfrm>
            <a:off x="1476375" y="1335385"/>
            <a:ext cx="6480175" cy="752475"/>
            <a:chOff x="930" y="824"/>
            <a:chExt cx="4082" cy="474"/>
          </a:xfrm>
        </p:grpSpPr>
        <p:sp>
          <p:nvSpPr>
            <p:cNvPr id="14390" name="Text Box 54"/>
            <p:cNvSpPr txBox="1">
              <a:spLocks noChangeArrowheads="1"/>
            </p:cNvSpPr>
            <p:nvPr/>
          </p:nvSpPr>
          <p:spPr bwMode="auto">
            <a:xfrm>
              <a:off x="930" y="964"/>
              <a:ext cx="1942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baseline="-20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(mod 2)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4391" name="Text Box 55"/>
            <p:cNvSpPr txBox="1">
              <a:spLocks noChangeArrowheads="1"/>
            </p:cNvSpPr>
            <p:nvPr/>
          </p:nvSpPr>
          <p:spPr bwMode="auto">
            <a:xfrm>
              <a:off x="2940" y="824"/>
              <a:ext cx="2072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</a:t>
              </a:r>
              <a:r>
                <a:rPr lang="en-US" altLang="zh-CN" i="1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i="1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baseline="30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 smtClean="0">
                  <a:solidFill>
                    <a:schemeClr val="tx1"/>
                  </a:solidFill>
                </a:rPr>
                <a:t>2-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-1≤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392" name="AutoShape 56"/>
            <p:cNvSpPr>
              <a:spLocks/>
            </p:cNvSpPr>
            <p:nvPr/>
          </p:nvSpPr>
          <p:spPr bwMode="auto">
            <a:xfrm>
              <a:off x="2879" y="890"/>
              <a:ext cx="46" cy="363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179388" y="2710557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6—</a:t>
            </a:r>
            <a:r>
              <a:rPr lang="en-US" altLang="zh-CN" dirty="0" smtClean="0">
                <a:solidFill>
                  <a:schemeClr val="tx1"/>
                </a:solidFill>
              </a:rPr>
              <a:t>[+</a:t>
            </a:r>
            <a:r>
              <a:rPr lang="en-US" altLang="zh-CN" dirty="0">
                <a:solidFill>
                  <a:schemeClr val="tx1"/>
                </a:solidFill>
              </a:rPr>
              <a:t>0.1011]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=0.1011</a:t>
            </a: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 [-0.1011]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=2-0.1011=</a:t>
            </a:r>
            <a:r>
              <a:rPr lang="en-US" altLang="zh-CN" dirty="0">
                <a:solidFill>
                  <a:srgbClr val="FF3399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.0000-0.1011=1.0101</a:t>
            </a:r>
          </a:p>
        </p:txBody>
      </p:sp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179388" y="216091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说明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为了使</a:t>
            </a:r>
            <a:r>
              <a:rPr lang="zh-CN" altLang="en-US" dirty="0" smtClean="0">
                <a:solidFill>
                  <a:schemeClr val="accent2"/>
                </a:solidFill>
                <a:latin typeface="Times New Roman" pitchFamily="18" charset="0"/>
              </a:rPr>
              <a:t>负数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</a:rPr>
              <a:t>的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0</a:t>
            </a:r>
            <a:r>
              <a:rPr lang="en-US" altLang="zh-CN" dirty="0" smtClean="0">
                <a:solidFill>
                  <a:schemeClr val="accent2"/>
                </a:solidFill>
              </a:rPr>
              <a:t>=1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模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2(</a:t>
            </a:r>
            <a:r>
              <a:rPr lang="zh-CN" altLang="en-US" dirty="0">
                <a:solidFill>
                  <a:schemeClr val="tx1"/>
                </a:solidFill>
              </a:rPr>
              <a:t>不是</a:t>
            </a:r>
            <a:r>
              <a:rPr lang="en-US" altLang="zh-CN" dirty="0">
                <a:solidFill>
                  <a:schemeClr val="tx1"/>
                </a:solidFill>
              </a:rPr>
              <a:t>1)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" name="AutoShape 9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3" grpId="0"/>
      <p:bldP spid="144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6A44-BCBA-4DC3-A03C-46DDD3472C95}" type="slidenum">
              <a:rPr lang="en-US" altLang="zh-CN"/>
              <a:pPr/>
              <a:t>15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179388" y="2204864"/>
            <a:ext cx="8785225" cy="2400657"/>
            <a:chOff x="179388" y="2204864"/>
            <a:chExt cx="8785225" cy="2400657"/>
          </a:xfrm>
        </p:grpSpPr>
        <p:sp>
          <p:nvSpPr>
            <p:cNvPr id="17" name="矩形 16"/>
            <p:cNvSpPr/>
            <p:nvPr/>
          </p:nvSpPr>
          <p:spPr bwMode="auto">
            <a:xfrm>
              <a:off x="2928926" y="4205128"/>
              <a:ext cx="1643074" cy="3571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rgbClr val="CCCC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71729" name="Text Box 17"/>
            <p:cNvSpPr txBox="1">
              <a:spLocks noChangeArrowheads="1"/>
            </p:cNvSpPr>
            <p:nvPr/>
          </p:nvSpPr>
          <p:spPr bwMode="auto">
            <a:xfrm>
              <a:off x="179388" y="2204864"/>
              <a:ext cx="8785225" cy="2400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    ②</a:t>
              </a:r>
              <a:r>
                <a:rPr lang="zh-CN" altLang="en-US" dirty="0">
                  <a:solidFill>
                    <a:schemeClr val="tx1"/>
                  </a:solidFill>
                </a:rPr>
                <a:t>设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rgbClr val="990099"/>
                  </a:solidFill>
                </a:rPr>
                <a:t>-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i</a:t>
              </a:r>
              <a:r>
                <a:rPr lang="zh-CN" altLang="en-US" dirty="0">
                  <a:solidFill>
                    <a:schemeClr val="tx1"/>
                  </a:solidFill>
                </a:rPr>
                <a:t>及</a:t>
              </a:r>
              <a:r>
                <a:rPr lang="en-US" altLang="zh-CN" i="1" dirty="0" err="1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 err="1">
                  <a:solidFill>
                    <a:schemeClr val="tx1"/>
                  </a:solidFill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</a:rPr>
                <a:t>=0</a:t>
              </a:r>
              <a:r>
                <a:rPr lang="zh-CN" altLang="en-US" dirty="0">
                  <a:solidFill>
                    <a:schemeClr val="tx1"/>
                  </a:solidFill>
                </a:rPr>
                <a:t>或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</a:p>
            <a:p>
              <a:r>
                <a:rPr lang="en-US" altLang="zh-CN" dirty="0">
                  <a:solidFill>
                    <a:schemeClr val="tx1"/>
                  </a:solidFill>
                </a:rPr>
                <a:t>        </a:t>
              </a:r>
              <a:r>
                <a:rPr lang="zh-CN" altLang="en-US" dirty="0">
                  <a:solidFill>
                    <a:schemeClr val="tx1"/>
                  </a:solidFill>
                </a:rPr>
                <a:t>则</a:t>
              </a:r>
              <a:r>
                <a:rPr lang="en-US" altLang="zh-CN" dirty="0">
                  <a:solidFill>
                    <a:srgbClr val="990099"/>
                  </a:solidFill>
                </a:rPr>
                <a:t>[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]</a:t>
              </a:r>
              <a:r>
                <a:rPr lang="zh-CN" altLang="en-US" baseline="-18000" dirty="0">
                  <a:solidFill>
                    <a:srgbClr val="990099"/>
                  </a:solidFill>
                </a:rPr>
                <a:t>补</a:t>
              </a:r>
              <a:r>
                <a:rPr lang="zh-CN" altLang="en-US" baseline="-20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[2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+(2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-1)+1]+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  <a:p>
              <a:pPr>
                <a:lnSpc>
                  <a:spcPct val="115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               = 1 0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 +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 </a:t>
              </a:r>
              <a:r>
                <a:rPr lang="en-US" altLang="zh-CN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+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 = 1 0</a:t>
              </a:r>
              <a:r>
                <a:rPr lang="en-US" altLang="zh-CN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                         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      +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              +      1</a:t>
              </a:r>
            </a:p>
            <a:p>
              <a:pPr>
                <a:lnSpc>
                  <a:spcPct val="10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               =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rgbClr val="990099"/>
                  </a:solidFill>
                  <a:latin typeface="Times New Roman" pitchFamily="18" charset="0"/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endParaRPr lang="en-US" altLang="zh-CN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371730" name="Line 18"/>
            <p:cNvSpPr>
              <a:spLocks noChangeShapeType="1"/>
            </p:cNvSpPr>
            <p:nvPr/>
          </p:nvSpPr>
          <p:spPr bwMode="auto">
            <a:xfrm>
              <a:off x="6536084" y="3598687"/>
              <a:ext cx="4651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31" name="Line 19"/>
            <p:cNvSpPr>
              <a:spLocks noChangeShapeType="1"/>
            </p:cNvSpPr>
            <p:nvPr/>
          </p:nvSpPr>
          <p:spPr bwMode="auto">
            <a:xfrm>
              <a:off x="7323286" y="3598687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32" name="Line 20"/>
            <p:cNvSpPr>
              <a:spLocks noChangeShapeType="1"/>
            </p:cNvSpPr>
            <p:nvPr/>
          </p:nvSpPr>
          <p:spPr bwMode="auto">
            <a:xfrm>
              <a:off x="3045792" y="4259558"/>
              <a:ext cx="4651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33" name="Line 21"/>
            <p:cNvSpPr>
              <a:spLocks noChangeShapeType="1"/>
            </p:cNvSpPr>
            <p:nvPr/>
          </p:nvSpPr>
          <p:spPr bwMode="auto">
            <a:xfrm>
              <a:off x="3832994" y="4259558"/>
              <a:ext cx="215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34" name="Text Box 2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(3)</a:t>
            </a:r>
            <a:r>
              <a:rPr lang="zh-CN" altLang="en-US" dirty="0">
                <a:solidFill>
                  <a:srgbClr val="FF3399"/>
                </a:solidFill>
              </a:rPr>
              <a:t>补码的特性</a:t>
            </a:r>
          </a:p>
          <a:p>
            <a:pPr marL="1973263" indent="-1973263"/>
            <a:r>
              <a:rPr lang="zh-CN" altLang="en-US" dirty="0">
                <a:solidFill>
                  <a:srgbClr val="C00000"/>
                </a:solidFill>
              </a:rPr>
              <a:t>   *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[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的关系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下述方法同样适用于纯小数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sp>
        <p:nvSpPr>
          <p:cNvPr id="371735" name="Text Box 23"/>
          <p:cNvSpPr txBox="1">
            <a:spLocks noChangeArrowheads="1"/>
          </p:cNvSpPr>
          <p:nvPr/>
        </p:nvSpPr>
        <p:spPr bwMode="auto">
          <a:xfrm>
            <a:off x="179388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①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=0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则</a:t>
            </a:r>
            <a:r>
              <a:rPr lang="en-US" altLang="zh-CN" dirty="0">
                <a:solidFill>
                  <a:srgbClr val="990099"/>
                </a:solidFill>
              </a:rPr>
              <a:t>[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990099"/>
                </a:solidFill>
              </a:rPr>
              <a:t>]</a:t>
            </a:r>
            <a:r>
              <a:rPr lang="zh-CN" altLang="en-US" baseline="-18000" dirty="0">
                <a:solidFill>
                  <a:srgbClr val="990099"/>
                </a:solidFill>
              </a:rPr>
              <a:t>补</a:t>
            </a:r>
            <a:r>
              <a:rPr lang="zh-CN" altLang="en-US" baseline="-20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baseline="-20000" dirty="0" smtClean="0">
                <a:solidFill>
                  <a:srgbClr val="990099"/>
                </a:solidFill>
              </a:rPr>
              <a:t>n-2</a:t>
            </a:r>
            <a:r>
              <a:rPr lang="en-US" altLang="zh-CN" dirty="0" smtClean="0">
                <a:solidFill>
                  <a:srgbClr val="990099"/>
                </a:solidFill>
                <a:latin typeface="宋体"/>
              </a:rPr>
              <a:t>…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baseline="-20000" dirty="0" smtClean="0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+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dirty="0" smtClean="0">
                <a:solidFill>
                  <a:srgbClr val="990099"/>
                </a:solidFill>
                <a:latin typeface="宋体"/>
              </a:rPr>
              <a:t>…</a:t>
            </a:r>
            <a:r>
              <a:rPr lang="en-US" altLang="zh-CN" i="1" dirty="0" smtClean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grpSp>
        <p:nvGrpSpPr>
          <p:cNvPr id="371741" name="Group 29"/>
          <p:cNvGrpSpPr>
            <a:grpSpLocks/>
          </p:cNvGrpSpPr>
          <p:nvPr/>
        </p:nvGrpSpPr>
        <p:grpSpPr bwMode="auto">
          <a:xfrm>
            <a:off x="179388" y="4653136"/>
            <a:ext cx="8785225" cy="1335088"/>
            <a:chOff x="113" y="2952"/>
            <a:chExt cx="5534" cy="841"/>
          </a:xfrm>
        </p:grpSpPr>
        <p:sp>
          <p:nvSpPr>
            <p:cNvPr id="371738" name="Text Box 26"/>
            <p:cNvSpPr txBox="1">
              <a:spLocks noChangeArrowheads="1"/>
            </p:cNvSpPr>
            <p:nvPr/>
          </p:nvSpPr>
          <p:spPr bwMode="auto">
            <a:xfrm>
              <a:off x="113" y="2952"/>
              <a:ext cx="5534" cy="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       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20000" dirty="0">
                  <a:solidFill>
                    <a:srgbClr val="FF33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-[2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+(2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-1)+1]</a:t>
              </a: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      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-(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1…1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endParaRPr lang="en-US" altLang="zh-CN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                   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-(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)</a:t>
              </a:r>
            </a:p>
          </p:txBody>
        </p:sp>
        <p:sp>
          <p:nvSpPr>
            <p:cNvPr id="371739" name="Line 27"/>
            <p:cNvSpPr>
              <a:spLocks noChangeShapeType="1"/>
            </p:cNvSpPr>
            <p:nvPr/>
          </p:nvSpPr>
          <p:spPr bwMode="auto">
            <a:xfrm>
              <a:off x="2496" y="3585"/>
              <a:ext cx="29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40" name="Line 28"/>
            <p:cNvSpPr>
              <a:spLocks noChangeShapeType="1"/>
            </p:cNvSpPr>
            <p:nvPr/>
          </p:nvSpPr>
          <p:spPr bwMode="auto">
            <a:xfrm>
              <a:off x="2968" y="3585"/>
              <a:ext cx="14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43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88D2-37BE-495B-951F-0CA1A65774C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179388" y="1997720"/>
            <a:ext cx="7778750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7—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=+0101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       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72743" name="Line 7"/>
          <p:cNvSpPr>
            <a:spLocks noChangeShapeType="1"/>
          </p:cNvSpPr>
          <p:nvPr/>
        </p:nvSpPr>
        <p:spPr bwMode="auto">
          <a:xfrm flipV="1">
            <a:off x="2268538" y="1897707"/>
            <a:ext cx="0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4" name="Line 8"/>
          <p:cNvSpPr>
            <a:spLocks noChangeShapeType="1"/>
          </p:cNvSpPr>
          <p:nvPr/>
        </p:nvSpPr>
        <p:spPr bwMode="auto">
          <a:xfrm flipV="1">
            <a:off x="2268538" y="1897707"/>
            <a:ext cx="205422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5" name="Line 9"/>
          <p:cNvSpPr>
            <a:spLocks noChangeShapeType="1"/>
          </p:cNvSpPr>
          <p:nvPr/>
        </p:nvSpPr>
        <p:spPr bwMode="auto">
          <a:xfrm>
            <a:off x="4322763" y="1899295"/>
            <a:ext cx="0" cy="214312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6" name="Line 10"/>
          <p:cNvSpPr>
            <a:spLocks noChangeShapeType="1"/>
          </p:cNvSpPr>
          <p:nvPr/>
        </p:nvSpPr>
        <p:spPr bwMode="auto">
          <a:xfrm flipV="1">
            <a:off x="2382838" y="2473970"/>
            <a:ext cx="57467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7" name="Line 11"/>
          <p:cNvSpPr>
            <a:spLocks noChangeShapeType="1"/>
          </p:cNvSpPr>
          <p:nvPr/>
        </p:nvSpPr>
        <p:spPr bwMode="auto">
          <a:xfrm flipV="1">
            <a:off x="2628900" y="2689870"/>
            <a:ext cx="2160588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8" name="Line 12"/>
          <p:cNvSpPr>
            <a:spLocks noChangeShapeType="1"/>
          </p:cNvSpPr>
          <p:nvPr/>
        </p:nvSpPr>
        <p:spPr bwMode="auto">
          <a:xfrm flipV="1">
            <a:off x="4787900" y="2473970"/>
            <a:ext cx="1588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49" name="Line 13"/>
          <p:cNvSpPr>
            <a:spLocks noChangeShapeType="1"/>
          </p:cNvSpPr>
          <p:nvPr/>
        </p:nvSpPr>
        <p:spPr bwMode="auto">
          <a:xfrm flipV="1">
            <a:off x="4500563" y="2473970"/>
            <a:ext cx="57467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50" name="Line 14"/>
          <p:cNvSpPr>
            <a:spLocks noChangeShapeType="1"/>
          </p:cNvSpPr>
          <p:nvPr/>
        </p:nvSpPr>
        <p:spPr bwMode="auto">
          <a:xfrm flipV="1">
            <a:off x="2628900" y="2473970"/>
            <a:ext cx="0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0" name="Text Box 24"/>
          <p:cNvSpPr txBox="1">
            <a:spLocks noChangeArrowheads="1"/>
          </p:cNvSpPr>
          <p:nvPr/>
        </p:nvSpPr>
        <p:spPr bwMode="auto">
          <a:xfrm>
            <a:off x="4141788" y="1996132"/>
            <a:ext cx="1366837" cy="5492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7667947" y="1982514"/>
            <a:ext cx="1152525" cy="5492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72764" name="Line 28"/>
          <p:cNvSpPr>
            <a:spLocks noChangeShapeType="1"/>
          </p:cNvSpPr>
          <p:nvPr/>
        </p:nvSpPr>
        <p:spPr bwMode="auto">
          <a:xfrm flipV="1">
            <a:off x="5797724" y="1897707"/>
            <a:ext cx="0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5" name="Line 29"/>
          <p:cNvSpPr>
            <a:spLocks noChangeShapeType="1"/>
          </p:cNvSpPr>
          <p:nvPr/>
        </p:nvSpPr>
        <p:spPr bwMode="auto">
          <a:xfrm flipV="1">
            <a:off x="5797724" y="1897707"/>
            <a:ext cx="205422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6" name="Line 30"/>
          <p:cNvSpPr>
            <a:spLocks noChangeShapeType="1"/>
          </p:cNvSpPr>
          <p:nvPr/>
        </p:nvSpPr>
        <p:spPr bwMode="auto">
          <a:xfrm>
            <a:off x="7851949" y="1899295"/>
            <a:ext cx="0" cy="214312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7" name="Line 31"/>
          <p:cNvSpPr>
            <a:spLocks noChangeShapeType="1"/>
          </p:cNvSpPr>
          <p:nvPr/>
        </p:nvSpPr>
        <p:spPr bwMode="auto">
          <a:xfrm flipV="1">
            <a:off x="5912966" y="2473970"/>
            <a:ext cx="57467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8" name="Line 32"/>
          <p:cNvSpPr>
            <a:spLocks noChangeShapeType="1"/>
          </p:cNvSpPr>
          <p:nvPr/>
        </p:nvSpPr>
        <p:spPr bwMode="auto">
          <a:xfrm flipV="1">
            <a:off x="6158086" y="2689870"/>
            <a:ext cx="2160588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69" name="Line 33"/>
          <p:cNvSpPr>
            <a:spLocks noChangeShapeType="1"/>
          </p:cNvSpPr>
          <p:nvPr/>
        </p:nvSpPr>
        <p:spPr bwMode="auto">
          <a:xfrm flipV="1">
            <a:off x="8317086" y="2473970"/>
            <a:ext cx="1588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70" name="Line 34"/>
          <p:cNvSpPr>
            <a:spLocks noChangeShapeType="1"/>
          </p:cNvSpPr>
          <p:nvPr/>
        </p:nvSpPr>
        <p:spPr bwMode="auto">
          <a:xfrm flipV="1">
            <a:off x="8029749" y="2473970"/>
            <a:ext cx="574675" cy="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71" name="Line 35"/>
          <p:cNvSpPr>
            <a:spLocks noChangeShapeType="1"/>
          </p:cNvSpPr>
          <p:nvPr/>
        </p:nvSpPr>
        <p:spPr bwMode="auto">
          <a:xfrm flipV="1">
            <a:off x="6158086" y="2473970"/>
            <a:ext cx="0" cy="2159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2795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96" name="AutoShape 6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98" name="AutoShape 6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179389" y="4847168"/>
            <a:ext cx="5546724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8</a:t>
            </a:r>
            <a:r>
              <a:rPr lang="en-US" altLang="zh-CN" spc="-50" dirty="0" smtClean="0">
                <a:solidFill>
                  <a:srgbClr val="990099"/>
                </a:solidFill>
              </a:rPr>
              <a:t>—</a:t>
            </a:r>
            <a:r>
              <a:rPr lang="en-US" altLang="zh-CN" spc="-50" dirty="0" smtClean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>
                <a:solidFill>
                  <a:schemeClr val="tx1"/>
                </a:solidFill>
              </a:rPr>
              <a:t>=0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</a:t>
            </a:r>
            <a:r>
              <a:rPr lang="zh-CN" altLang="en-US" spc="-50" dirty="0" smtClean="0">
                <a:solidFill>
                  <a:schemeClr val="tx1"/>
                </a:solidFill>
              </a:rPr>
              <a:t>；</a:t>
            </a:r>
            <a:endParaRPr lang="zh-CN" altLang="en-US" spc="-50" dirty="0">
              <a:solidFill>
                <a:schemeClr val="accent2"/>
              </a:solidFill>
            </a:endParaRPr>
          </a:p>
        </p:txBody>
      </p:sp>
      <p:sp>
        <p:nvSpPr>
          <p:cNvPr id="81" name="Text Box 28"/>
          <p:cNvSpPr txBox="1">
            <a:spLocks noChangeArrowheads="1"/>
          </p:cNvSpPr>
          <p:nvPr/>
        </p:nvSpPr>
        <p:spPr bwMode="auto">
          <a:xfrm>
            <a:off x="5364088" y="4850110"/>
            <a:ext cx="36724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pc="-50" dirty="0" smtClean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101</a:t>
            </a:r>
            <a:r>
              <a:rPr lang="en-US" altLang="zh-CN" spc="-50" dirty="0">
                <a:solidFill>
                  <a:srgbClr val="990099"/>
                </a:solidFill>
              </a:rPr>
              <a:t>1</a:t>
            </a:r>
            <a:endParaRPr lang="en-US" altLang="zh-CN" spc="-50" dirty="0">
              <a:solidFill>
                <a:schemeClr val="accent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20231" y="4797152"/>
            <a:ext cx="2499841" cy="720080"/>
            <a:chOff x="2720231" y="5157192"/>
            <a:chExt cx="2499841" cy="720080"/>
          </a:xfrm>
        </p:grpSpPr>
        <p:sp>
          <p:nvSpPr>
            <p:cNvPr id="52" name="Line 29"/>
            <p:cNvSpPr>
              <a:spLocks noChangeShapeType="1"/>
            </p:cNvSpPr>
            <p:nvPr/>
          </p:nvSpPr>
          <p:spPr bwMode="auto">
            <a:xfrm flipV="1">
              <a:off x="2733700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392639" y="4797152"/>
            <a:ext cx="2499841" cy="720080"/>
            <a:chOff x="2720231" y="5157192"/>
            <a:chExt cx="2499841" cy="720080"/>
          </a:xfrm>
        </p:grpSpPr>
        <p:sp>
          <p:nvSpPr>
            <p:cNvPr id="85" name="Line 29"/>
            <p:cNvSpPr>
              <a:spLocks noChangeShapeType="1"/>
            </p:cNvSpPr>
            <p:nvPr/>
          </p:nvSpPr>
          <p:spPr bwMode="auto">
            <a:xfrm flipV="1">
              <a:off x="2724175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AutoShape 29"/>
          <p:cNvSpPr>
            <a:spLocks/>
          </p:cNvSpPr>
          <p:nvPr/>
        </p:nvSpPr>
        <p:spPr bwMode="auto">
          <a:xfrm>
            <a:off x="6660232" y="3565773"/>
            <a:ext cx="1446200" cy="348233"/>
          </a:xfrm>
          <a:prstGeom prst="borderCallout2">
            <a:avLst>
              <a:gd name="adj1" fmla="val 54480"/>
              <a:gd name="adj2" fmla="val 239"/>
              <a:gd name="adj3" fmla="val 57061"/>
              <a:gd name="adj4" fmla="val -10903"/>
              <a:gd name="adj5" fmla="val 108601"/>
              <a:gd name="adj6" fmla="val -41098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符号位不变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4" name="AutoShape 6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4462" y="332656"/>
            <a:ext cx="8892035" cy="1477328"/>
            <a:chOff x="144462" y="332656"/>
            <a:chExt cx="8892035" cy="1477328"/>
          </a:xfrm>
        </p:grpSpPr>
        <p:sp>
          <p:nvSpPr>
            <p:cNvPr id="372740" name="Text Box 4"/>
            <p:cNvSpPr txBox="1">
              <a:spLocks noChangeArrowheads="1"/>
            </p:cNvSpPr>
            <p:nvPr/>
          </p:nvSpPr>
          <p:spPr bwMode="auto">
            <a:xfrm>
              <a:off x="144462" y="332656"/>
              <a:ext cx="889203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     </a:t>
              </a:r>
              <a:r>
                <a:rPr lang="en-US" altLang="zh-CN" i="1" dirty="0" smtClean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→[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 smtClean="0">
                  <a:solidFill>
                    <a:schemeClr val="accent2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endParaRPr lang="en-US" altLang="zh-CN" dirty="0">
                <a:solidFill>
                  <a:schemeClr val="accent2"/>
                </a:solidFill>
              </a:endParaRPr>
            </a:p>
            <a:p>
              <a:r>
                <a:rPr lang="en-US" altLang="zh-CN" dirty="0">
                  <a:solidFill>
                    <a:srgbClr val="990099"/>
                  </a:solidFill>
                </a:rPr>
                <a:t>      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 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正数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补数值位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位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负数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补数值位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位</a:t>
              </a:r>
              <a:r>
                <a:rPr lang="zh-CN" altLang="en-US" baseline="-16000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8" name="Line 32"/>
            <p:cNvSpPr>
              <a:spLocks noChangeShapeType="1"/>
            </p:cNvSpPr>
            <p:nvPr/>
          </p:nvSpPr>
          <p:spPr bwMode="auto">
            <a:xfrm flipV="1">
              <a:off x="6982544" y="1369343"/>
              <a:ext cx="8298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9513" y="2814101"/>
            <a:ext cx="8856984" cy="1938992"/>
            <a:chOff x="179513" y="2814101"/>
            <a:chExt cx="8856984" cy="1938992"/>
          </a:xfrm>
        </p:grpSpPr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179513" y="2814101"/>
              <a:ext cx="8856984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     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accent2"/>
                  </a:solidFill>
                </a:rPr>
                <a:t>原</a:t>
              </a:r>
              <a:r>
                <a:rPr lang="zh-CN" altLang="en-US" dirty="0">
                  <a:solidFill>
                    <a:schemeClr val="accent2"/>
                  </a:solidFill>
                </a:rPr>
                <a:t>→</a:t>
              </a:r>
              <a:r>
                <a:rPr lang="en-US" altLang="zh-CN" dirty="0">
                  <a:solidFill>
                    <a:schemeClr val="accent2"/>
                  </a:solidFill>
                </a:rPr>
                <a:t>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 smtClean="0">
                  <a:solidFill>
                    <a:schemeClr val="accent2"/>
                  </a:solidFill>
                </a:rPr>
                <a:t>补</a:t>
              </a:r>
              <a:r>
                <a:rPr lang="zh-CN" altLang="en-US" dirty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endParaRPr lang="en-US" altLang="zh-CN" dirty="0">
                <a:solidFill>
                  <a:schemeClr val="accent2"/>
                </a:solidFill>
              </a:endParaRPr>
            </a:p>
            <a:p>
              <a:r>
                <a:rPr lang="en-US" altLang="zh-CN" dirty="0">
                  <a:solidFill>
                    <a:srgbClr val="990099"/>
                  </a:solidFill>
                </a:rPr>
                <a:t>      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原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符号位为</a:t>
              </a:r>
              <a:r>
                <a:rPr lang="en-US" altLang="zh-CN" u="sng" dirty="0" smtClean="0">
                  <a:solidFill>
                    <a:srgbClr val="990099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r>
                <a:rPr lang="zh-CN" altLang="en-US" dirty="0"/>
                <a:t>       </a:t>
              </a:r>
              <a:r>
                <a:rPr lang="zh-CN" altLang="en-US" dirty="0" smtClean="0"/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原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符号位为</a:t>
              </a:r>
              <a:r>
                <a:rPr lang="en-US" altLang="zh-CN" u="sng" dirty="0" smtClean="0">
                  <a:solidFill>
                    <a:srgbClr val="990099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 smtClean="0">
                  <a:solidFill>
                    <a:schemeClr val="tx1"/>
                  </a:solidFill>
                </a:rPr>
                <a:t>                       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补数值位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原数值位</a:t>
              </a:r>
              <a:r>
                <a:rPr lang="zh-CN" altLang="en-US" baseline="-16000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0" name="Line 32"/>
            <p:cNvSpPr>
              <a:spLocks noChangeShapeType="1"/>
            </p:cNvSpPr>
            <p:nvPr/>
          </p:nvSpPr>
          <p:spPr bwMode="auto">
            <a:xfrm flipV="1">
              <a:off x="5940152" y="4264520"/>
              <a:ext cx="1225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37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3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3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37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37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7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750"/>
                                        <p:tgtEl>
                                          <p:spTgt spid="37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37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37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37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37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37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37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2" grpId="0"/>
      <p:bldP spid="372743" grpId="0" animBg="1"/>
      <p:bldP spid="372744" grpId="0" animBg="1"/>
      <p:bldP spid="372745" grpId="0" animBg="1"/>
      <p:bldP spid="372746" grpId="0" animBg="1"/>
      <p:bldP spid="372747" grpId="0" animBg="1"/>
      <p:bldP spid="372748" grpId="0" animBg="1"/>
      <p:bldP spid="372749" grpId="0" animBg="1"/>
      <p:bldP spid="372750" grpId="0" animBg="1"/>
      <p:bldP spid="372760" grpId="0"/>
      <p:bldP spid="372763" grpId="0"/>
      <p:bldP spid="372764" grpId="0" animBg="1"/>
      <p:bldP spid="372765" grpId="0" animBg="1"/>
      <p:bldP spid="372766" grpId="0" animBg="1"/>
      <p:bldP spid="372767" grpId="0" animBg="1"/>
      <p:bldP spid="372768" grpId="0" animBg="1"/>
      <p:bldP spid="372769" grpId="0" animBg="1"/>
      <p:bldP spid="372770" grpId="0" animBg="1"/>
      <p:bldP spid="372771" grpId="0" animBg="1"/>
      <p:bldP spid="51" grpId="0"/>
      <p:bldP spid="81" grpId="0"/>
      <p:bldP spid="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179389" y="2330824"/>
            <a:ext cx="532923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9—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771800" y="2291210"/>
            <a:ext cx="2265362" cy="705742"/>
            <a:chOff x="2771800" y="4163294"/>
            <a:chExt cx="2265362" cy="705742"/>
          </a:xfrm>
        </p:grpSpPr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V="1">
              <a:off x="2771800" y="4164880"/>
              <a:ext cx="0" cy="1763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 flipV="1">
              <a:off x="2771800" y="4163294"/>
              <a:ext cx="151288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>
              <a:off x="4284687" y="4164881"/>
              <a:ext cx="0" cy="21431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 flipV="1">
              <a:off x="2951113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 flipV="1">
              <a:off x="3165500" y="4869036"/>
              <a:ext cx="15843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 flipV="1">
              <a:off x="4749825" y="4653136"/>
              <a:ext cx="1587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 flipV="1">
              <a:off x="4462487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 flipV="1">
              <a:off x="3168675" y="465313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5219725" y="2334137"/>
            <a:ext cx="381677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=-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</a:t>
            </a: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267078" y="2283496"/>
            <a:ext cx="2265362" cy="705742"/>
            <a:chOff x="2771800" y="4163294"/>
            <a:chExt cx="2265362" cy="705742"/>
          </a:xfrm>
        </p:grpSpPr>
        <p:sp>
          <p:nvSpPr>
            <p:cNvPr id="48" name="Line 41"/>
            <p:cNvSpPr>
              <a:spLocks noChangeShapeType="1"/>
            </p:cNvSpPr>
            <p:nvPr/>
          </p:nvSpPr>
          <p:spPr bwMode="auto">
            <a:xfrm flipV="1">
              <a:off x="2771800" y="4164880"/>
              <a:ext cx="0" cy="1763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 flipV="1">
              <a:off x="2771800" y="4163294"/>
              <a:ext cx="151288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4284687" y="4164881"/>
              <a:ext cx="0" cy="21431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 flipV="1">
              <a:off x="2951113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 flipV="1">
              <a:off x="3165500" y="4869036"/>
              <a:ext cx="15843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 flipV="1">
              <a:off x="4749825" y="4653136"/>
              <a:ext cx="1587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47"/>
            <p:cNvSpPr>
              <a:spLocks noChangeShapeType="1"/>
            </p:cNvSpPr>
            <p:nvPr/>
          </p:nvSpPr>
          <p:spPr bwMode="auto">
            <a:xfrm flipV="1">
              <a:off x="4462487" y="4653136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 flipV="1">
              <a:off x="3168675" y="465313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" name="Text Box 70"/>
          <p:cNvSpPr txBox="1">
            <a:spLocks noChangeArrowheads="1"/>
          </p:cNvSpPr>
          <p:nvPr/>
        </p:nvSpPr>
        <p:spPr bwMode="auto">
          <a:xfrm>
            <a:off x="179387" y="5085184"/>
            <a:ext cx="56167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10—</a:t>
            </a:r>
            <a:r>
              <a:rPr lang="en-US" altLang="zh-CN" spc="-50" dirty="0" smtClean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 smtClean="0">
                <a:solidFill>
                  <a:schemeClr val="tx1"/>
                </a:solidFill>
              </a:rPr>
              <a:t>=0</a:t>
            </a:r>
            <a:r>
              <a:rPr lang="en-US" altLang="zh-CN" spc="-5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 smtClean="0">
                <a:solidFill>
                  <a:schemeClr val="tx1"/>
                </a:solidFill>
              </a:rPr>
              <a:t>0101</a:t>
            </a:r>
            <a:r>
              <a:rPr lang="zh-CN" altLang="en-US" spc="-50" dirty="0" smtClean="0">
                <a:solidFill>
                  <a:schemeClr val="tx1"/>
                </a:solidFill>
              </a:rPr>
              <a:t>；</a:t>
            </a:r>
            <a:endParaRPr lang="en-US" altLang="zh-CN" spc="-50" dirty="0">
              <a:solidFill>
                <a:schemeClr val="accent2"/>
              </a:solidFill>
            </a:endParaRPr>
          </a:p>
        </p:txBody>
      </p:sp>
      <p:sp>
        <p:nvSpPr>
          <p:cNvPr id="58" name="Text Box 80"/>
          <p:cNvSpPr txBox="1">
            <a:spLocks noChangeArrowheads="1"/>
          </p:cNvSpPr>
          <p:nvPr/>
        </p:nvSpPr>
        <p:spPr bwMode="auto">
          <a:xfrm>
            <a:off x="5508303" y="5085184"/>
            <a:ext cx="367220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pc="-50" dirty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 smtClean="0">
                <a:solidFill>
                  <a:schemeClr val="tx1"/>
                </a:solidFill>
              </a:rPr>
              <a:t>101</a:t>
            </a:r>
            <a:r>
              <a:rPr lang="en-US" altLang="zh-CN" spc="-50" dirty="0" smtClean="0">
                <a:solidFill>
                  <a:srgbClr val="990099"/>
                </a:solidFill>
              </a:rPr>
              <a:t>1</a:t>
            </a:r>
            <a:endParaRPr lang="en-US" altLang="zh-CN" spc="-50" dirty="0">
              <a:solidFill>
                <a:schemeClr val="accent2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864247" y="5032226"/>
            <a:ext cx="2499841" cy="720080"/>
            <a:chOff x="2720231" y="5157192"/>
            <a:chExt cx="2499841" cy="720080"/>
          </a:xfrm>
        </p:grpSpPr>
        <p:sp>
          <p:nvSpPr>
            <p:cNvPr id="60" name="Line 29"/>
            <p:cNvSpPr>
              <a:spLocks noChangeShapeType="1"/>
            </p:cNvSpPr>
            <p:nvPr/>
          </p:nvSpPr>
          <p:spPr bwMode="auto">
            <a:xfrm flipV="1">
              <a:off x="2733700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536655" y="5032226"/>
            <a:ext cx="2499841" cy="720080"/>
            <a:chOff x="2720231" y="5157192"/>
            <a:chExt cx="2499841" cy="720080"/>
          </a:xfrm>
        </p:grpSpPr>
        <p:sp>
          <p:nvSpPr>
            <p:cNvPr id="69" name="Line 29"/>
            <p:cNvSpPr>
              <a:spLocks noChangeShapeType="1"/>
            </p:cNvSpPr>
            <p:nvPr/>
          </p:nvSpPr>
          <p:spPr bwMode="auto">
            <a:xfrm flipV="1">
              <a:off x="2724175" y="5157192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30"/>
            <p:cNvSpPr>
              <a:spLocks noChangeShapeType="1"/>
            </p:cNvSpPr>
            <p:nvPr/>
          </p:nvSpPr>
          <p:spPr bwMode="auto">
            <a:xfrm flipV="1">
              <a:off x="2720231" y="5158780"/>
              <a:ext cx="181366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31"/>
            <p:cNvSpPr>
              <a:spLocks noChangeShapeType="1"/>
            </p:cNvSpPr>
            <p:nvPr/>
          </p:nvSpPr>
          <p:spPr bwMode="auto">
            <a:xfrm>
              <a:off x="4533900" y="5157192"/>
              <a:ext cx="0" cy="2143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33"/>
            <p:cNvSpPr>
              <a:spLocks noChangeShapeType="1"/>
            </p:cNvSpPr>
            <p:nvPr/>
          </p:nvSpPr>
          <p:spPr bwMode="auto">
            <a:xfrm flipV="1">
              <a:off x="3205212" y="5877272"/>
              <a:ext cx="17988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" name="AutoShape 29"/>
          <p:cNvSpPr>
            <a:spLocks/>
          </p:cNvSpPr>
          <p:nvPr/>
        </p:nvSpPr>
        <p:spPr bwMode="auto">
          <a:xfrm>
            <a:off x="6588224" y="3717032"/>
            <a:ext cx="1446200" cy="348233"/>
          </a:xfrm>
          <a:prstGeom prst="borderCallout2">
            <a:avLst>
              <a:gd name="adj1" fmla="val 54480"/>
              <a:gd name="adj2" fmla="val 239"/>
              <a:gd name="adj3" fmla="val 57061"/>
              <a:gd name="adj4" fmla="val -10903"/>
              <a:gd name="adj5" fmla="val 108601"/>
              <a:gd name="adj6" fmla="val -41098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符号位不变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AutoShape 9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44463" y="332656"/>
            <a:ext cx="8892033" cy="1828193"/>
            <a:chOff x="144463" y="332656"/>
            <a:chExt cx="8892033" cy="1828193"/>
          </a:xfrm>
        </p:grpSpPr>
        <p:sp>
          <p:nvSpPr>
            <p:cNvPr id="26" name="Text Box 38"/>
            <p:cNvSpPr txBox="1">
              <a:spLocks noChangeArrowheads="1"/>
            </p:cNvSpPr>
            <p:nvPr/>
          </p:nvSpPr>
          <p:spPr bwMode="auto">
            <a:xfrm>
              <a:off x="144463" y="332656"/>
              <a:ext cx="8892033" cy="1828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Ins="18000"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     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accent2"/>
                  </a:solidFill>
                </a:rPr>
                <a:t>补</a:t>
              </a:r>
              <a:r>
                <a:rPr lang="zh-CN" altLang="en-US" dirty="0">
                  <a:solidFill>
                    <a:schemeClr val="accent2"/>
                  </a:solidFill>
                </a:rPr>
                <a:t>→</a:t>
              </a:r>
              <a:r>
                <a:rPr lang="en-US" altLang="zh-CN" i="1" dirty="0" smtClean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endParaRPr lang="en-US" altLang="zh-CN" dirty="0">
                <a:solidFill>
                  <a:schemeClr val="accent2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rgbClr val="990099"/>
                  </a:solidFill>
                </a:rPr>
                <a:t>    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符号位</a:t>
              </a:r>
              <a:r>
                <a:rPr lang="zh-CN" altLang="en-US" u="sng" dirty="0">
                  <a:solidFill>
                    <a:srgbClr val="990099"/>
                  </a:solidFill>
                </a:rPr>
                <a:t>为</a:t>
              </a:r>
              <a:r>
                <a:rPr lang="en-US" altLang="zh-CN" u="sng" dirty="0" smtClean="0">
                  <a:solidFill>
                    <a:srgbClr val="990099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的符号为正、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 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补数值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位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 smtClean="0">
                  <a:solidFill>
                    <a:schemeClr val="tx1"/>
                  </a:solidFill>
                </a:rPr>
                <a:t> 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符号位</a:t>
              </a:r>
              <a:r>
                <a:rPr lang="zh-CN" altLang="en-US" u="sng" dirty="0">
                  <a:solidFill>
                    <a:srgbClr val="990099"/>
                  </a:solidFill>
                </a:rPr>
                <a:t>为</a:t>
              </a:r>
              <a:r>
                <a:rPr lang="en-US" altLang="zh-CN" u="sng" dirty="0" smtClean="0">
                  <a:solidFill>
                    <a:srgbClr val="990099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的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符号为负，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                   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补数值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位</a:t>
              </a:r>
              <a:r>
                <a:rPr lang="zh-CN" altLang="en-US" baseline="-16000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u="sng" dirty="0">
                <a:solidFill>
                  <a:schemeClr val="tx1"/>
                </a:solidFill>
              </a:endParaRPr>
            </a:p>
          </p:txBody>
        </p:sp>
        <p:sp>
          <p:nvSpPr>
            <p:cNvPr id="79" name="Line 32"/>
            <p:cNvSpPr>
              <a:spLocks noChangeShapeType="1"/>
            </p:cNvSpPr>
            <p:nvPr/>
          </p:nvSpPr>
          <p:spPr bwMode="auto">
            <a:xfrm flipV="1">
              <a:off x="5434360" y="1681758"/>
              <a:ext cx="1225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44463" y="3068960"/>
            <a:ext cx="8820150" cy="1828193"/>
            <a:chOff x="144463" y="3068960"/>
            <a:chExt cx="8820150" cy="1828193"/>
          </a:xfrm>
        </p:grpSpPr>
        <p:sp>
          <p:nvSpPr>
            <p:cNvPr id="56" name="Text Box 49"/>
            <p:cNvSpPr txBox="1">
              <a:spLocks noChangeArrowheads="1"/>
            </p:cNvSpPr>
            <p:nvPr/>
          </p:nvSpPr>
          <p:spPr bwMode="auto">
            <a:xfrm>
              <a:off x="144463" y="3068960"/>
              <a:ext cx="8820150" cy="1828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solidFill>
                    <a:schemeClr val="accent2"/>
                  </a:solidFill>
                </a:rPr>
                <a:t>     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accent2"/>
                  </a:solidFill>
                </a:rPr>
                <a:t>补</a:t>
              </a:r>
              <a:r>
                <a:rPr lang="zh-CN" altLang="en-US" dirty="0">
                  <a:solidFill>
                    <a:schemeClr val="accent2"/>
                  </a:solidFill>
                </a:rPr>
                <a:t>→</a:t>
              </a:r>
              <a:r>
                <a:rPr lang="en-US" altLang="zh-CN" dirty="0">
                  <a:solidFill>
                    <a:schemeClr val="accent2"/>
                  </a:solidFill>
                </a:rPr>
                <a:t>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 smtClean="0">
                  <a:solidFill>
                    <a:schemeClr val="accent2"/>
                  </a:solidFill>
                </a:rPr>
                <a:t>原</a:t>
              </a:r>
              <a:r>
                <a:rPr lang="zh-CN" altLang="en-US" dirty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endParaRPr lang="en-US" altLang="zh-CN" dirty="0">
                <a:solidFill>
                  <a:schemeClr val="accent2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rgbClr val="990099"/>
                  </a:solidFill>
                </a:rPr>
                <a:t>      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符号位</a:t>
              </a:r>
              <a:r>
                <a:rPr lang="zh-CN" altLang="en-US" u="sng" dirty="0">
                  <a:solidFill>
                    <a:srgbClr val="990099"/>
                  </a:solidFill>
                </a:rPr>
                <a:t>为</a:t>
              </a:r>
              <a:r>
                <a:rPr lang="en-US" altLang="zh-CN" u="sng" dirty="0" smtClean="0">
                  <a:solidFill>
                    <a:srgbClr val="990099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</a:t>
              </a:r>
              <a:r>
                <a:rPr lang="en-US" altLang="zh-CN" dirty="0">
                  <a:solidFill>
                    <a:schemeClr val="tx1"/>
                  </a:solidFill>
                </a:rPr>
                <a:t>=[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/>
                <a:t>       </a:t>
              </a:r>
              <a:r>
                <a:rPr lang="zh-CN" altLang="en-US" dirty="0" smtClean="0"/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符号位</a:t>
              </a:r>
              <a:r>
                <a:rPr lang="zh-CN" altLang="en-US" u="sng" dirty="0">
                  <a:solidFill>
                    <a:srgbClr val="990099"/>
                  </a:solidFill>
                </a:rPr>
                <a:t>为</a:t>
              </a:r>
              <a:r>
                <a:rPr lang="en-US" altLang="zh-CN" u="sng" dirty="0" smtClean="0">
                  <a:solidFill>
                    <a:srgbClr val="990099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原符号位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                    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原数值位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补数值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u="sng" dirty="0">
                <a:solidFill>
                  <a:schemeClr val="tx1"/>
                </a:solidFill>
              </a:endParaRPr>
            </a:p>
          </p:txBody>
        </p:sp>
        <p:sp>
          <p:nvSpPr>
            <p:cNvPr id="80" name="Line 32"/>
            <p:cNvSpPr>
              <a:spLocks noChangeShapeType="1"/>
            </p:cNvSpPr>
            <p:nvPr/>
          </p:nvSpPr>
          <p:spPr bwMode="auto">
            <a:xfrm flipV="1">
              <a:off x="5765825" y="4408537"/>
              <a:ext cx="1225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549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7" grpId="0"/>
      <p:bldP spid="57" grpId="0"/>
      <p:bldP spid="58" grpId="0"/>
      <p:bldP spid="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4019-76E6-4880-AE9D-0B5FE069B0D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05922" name="Text Box 98"/>
          <p:cNvSpPr txBox="1">
            <a:spLocks noChangeArrowheads="1"/>
          </p:cNvSpPr>
          <p:nvPr/>
        </p:nvSpPr>
        <p:spPr bwMode="auto">
          <a:xfrm>
            <a:off x="179388" y="287437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*[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[-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的关系：</a:t>
            </a:r>
          </a:p>
        </p:txBody>
      </p:sp>
      <p:grpSp>
        <p:nvGrpSpPr>
          <p:cNvPr id="205935" name="Group 111"/>
          <p:cNvGrpSpPr>
            <a:grpSpLocks/>
          </p:cNvGrpSpPr>
          <p:nvPr/>
        </p:nvGrpSpPr>
        <p:grpSpPr bwMode="auto">
          <a:xfrm>
            <a:off x="179388" y="736898"/>
            <a:ext cx="8785225" cy="1463675"/>
            <a:chOff x="113" y="419"/>
            <a:chExt cx="5534" cy="922"/>
          </a:xfrm>
        </p:grpSpPr>
        <p:sp>
          <p:nvSpPr>
            <p:cNvPr id="205924" name="Text Box 100"/>
            <p:cNvSpPr txBox="1">
              <a:spLocks noChangeArrowheads="1"/>
            </p:cNvSpPr>
            <p:nvPr/>
          </p:nvSpPr>
          <p:spPr bwMode="auto">
            <a:xfrm>
              <a:off x="113" y="419"/>
              <a:ext cx="5534" cy="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>
                  <a:solidFill>
                    <a:schemeClr val="tx1"/>
                  </a:solidFill>
                </a:rPr>
                <a:t>设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，则</a:t>
              </a:r>
            </a:p>
            <a:p>
              <a:r>
                <a:rPr lang="zh-CN" altLang="en-US" dirty="0">
                  <a:solidFill>
                    <a:schemeClr val="accent2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①当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≥0</a:t>
              </a:r>
              <a:r>
                <a:rPr lang="zh-CN" altLang="en-US" dirty="0">
                  <a:solidFill>
                    <a:schemeClr val="tx1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dirty="0">
                  <a:solidFill>
                    <a:schemeClr val="tx1"/>
                  </a:solidFill>
                </a:rPr>
                <a:t>其中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=0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  </a:t>
              </a:r>
              <a:r>
                <a:rPr lang="en-US" altLang="zh-CN" dirty="0">
                  <a:solidFill>
                    <a:srgbClr val="990099"/>
                  </a:solidFill>
                </a:rPr>
                <a:t>[-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]</a:t>
              </a:r>
              <a:r>
                <a:rPr lang="zh-CN" altLang="en-US" baseline="-18000" dirty="0">
                  <a:solidFill>
                    <a:srgbClr val="990099"/>
                  </a:solidFill>
                </a:rPr>
                <a:t>补</a:t>
              </a:r>
              <a:r>
                <a:rPr lang="zh-CN" altLang="en-US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rgbClr val="FF33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n-1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+1</a:t>
              </a:r>
              <a:endParaRPr lang="en-US" altLang="zh-CN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205925" name="Line 101"/>
            <p:cNvSpPr>
              <a:spLocks noChangeShapeType="1"/>
            </p:cNvSpPr>
            <p:nvPr/>
          </p:nvSpPr>
          <p:spPr bwMode="auto">
            <a:xfrm>
              <a:off x="1791" y="1125"/>
              <a:ext cx="26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266" y="1125"/>
              <a:ext cx="1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2868" y="1118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8" name="Line 104"/>
            <p:cNvSpPr>
              <a:spLocks noChangeShapeType="1"/>
            </p:cNvSpPr>
            <p:nvPr/>
          </p:nvSpPr>
          <p:spPr bwMode="auto">
            <a:xfrm>
              <a:off x="3657" y="1118"/>
              <a:ext cx="14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9" name="Line 105"/>
            <p:cNvSpPr>
              <a:spLocks noChangeShapeType="1"/>
            </p:cNvSpPr>
            <p:nvPr/>
          </p:nvSpPr>
          <p:spPr bwMode="auto">
            <a:xfrm>
              <a:off x="3168" y="1118"/>
              <a:ext cx="29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37" name="Text Box 113"/>
          <p:cNvSpPr txBox="1">
            <a:spLocks noChangeArrowheads="1"/>
          </p:cNvSpPr>
          <p:nvPr/>
        </p:nvSpPr>
        <p:spPr bwMode="auto">
          <a:xfrm>
            <a:off x="144463" y="3214985"/>
            <a:ext cx="88201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20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dirty="0">
                <a:solidFill>
                  <a:schemeClr val="accent2"/>
                </a:solidFill>
              </a:rPr>
              <a:t>[-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accent2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tx1"/>
                </a:solidFill>
              </a:rPr>
              <a:t>所有</a:t>
            </a:r>
            <a:r>
              <a:rPr lang="zh-CN" altLang="en-US" u="sng" dirty="0" smtClean="0">
                <a:solidFill>
                  <a:schemeClr val="tx1"/>
                </a:solidFill>
              </a:rPr>
              <a:t>位</a:t>
            </a:r>
            <a:r>
              <a:rPr lang="zh-CN" altLang="en-US" dirty="0">
                <a:solidFill>
                  <a:schemeClr val="tx1"/>
                </a:solidFill>
              </a:rPr>
              <a:t>取</a:t>
            </a:r>
            <a:r>
              <a:rPr lang="zh-CN" altLang="en-US" dirty="0" smtClean="0">
                <a:solidFill>
                  <a:schemeClr val="tx1"/>
                </a:solidFill>
              </a:rPr>
              <a:t>反、</a:t>
            </a:r>
            <a:r>
              <a:rPr lang="zh-CN" altLang="en-US" dirty="0">
                <a:solidFill>
                  <a:schemeClr val="tx1"/>
                </a:solidFill>
              </a:rPr>
              <a:t>末位加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en-US" altLang="zh-CN" dirty="0" smtClean="0">
                <a:solidFill>
                  <a:schemeClr val="accent2"/>
                </a:solidFill>
              </a:rPr>
              <a:t>[-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chemeClr val="tx1"/>
                </a:solidFill>
              </a:rPr>
              <a:t>所有位</a:t>
            </a:r>
            <a:r>
              <a:rPr lang="zh-CN" altLang="en-US" dirty="0" smtClean="0">
                <a:solidFill>
                  <a:schemeClr val="tx1"/>
                </a:solidFill>
              </a:rPr>
              <a:t>取反、</a:t>
            </a:r>
            <a:r>
              <a:rPr lang="zh-CN" altLang="en-US" dirty="0">
                <a:solidFill>
                  <a:schemeClr val="tx1"/>
                </a:solidFill>
              </a:rPr>
              <a:t>末位加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5938" name="Text Box 114"/>
          <p:cNvSpPr txBox="1">
            <a:spLocks noChangeArrowheads="1"/>
          </p:cNvSpPr>
          <p:nvPr/>
        </p:nvSpPr>
        <p:spPr bwMode="auto">
          <a:xfrm>
            <a:off x="179388" y="4319316"/>
            <a:ext cx="62642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11—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en-US" altLang="zh-CN" dirty="0" smtClean="0">
                <a:solidFill>
                  <a:srgbClr val="990099"/>
                </a:solidFill>
              </a:rPr>
              <a:t>10</a:t>
            </a:r>
            <a:endParaRPr lang="en-US" altLang="zh-CN" b="0" dirty="0">
              <a:solidFill>
                <a:srgbClr val="990099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30525" y="4293096"/>
            <a:ext cx="3009900" cy="648073"/>
            <a:chOff x="2930525" y="4365103"/>
            <a:chExt cx="3009900" cy="648073"/>
          </a:xfrm>
        </p:grpSpPr>
        <p:sp>
          <p:nvSpPr>
            <p:cNvPr id="205942" name="Line 118"/>
            <p:cNvSpPr>
              <a:spLocks noChangeShapeType="1"/>
            </p:cNvSpPr>
            <p:nvPr/>
          </p:nvSpPr>
          <p:spPr bwMode="auto">
            <a:xfrm flipV="1">
              <a:off x="2930525" y="4365103"/>
              <a:ext cx="0" cy="15675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3" name="Line 119"/>
            <p:cNvSpPr>
              <a:spLocks noChangeShapeType="1"/>
            </p:cNvSpPr>
            <p:nvPr/>
          </p:nvSpPr>
          <p:spPr bwMode="auto">
            <a:xfrm flipV="1">
              <a:off x="2930525" y="4365104"/>
              <a:ext cx="22304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4" name="Line 120"/>
            <p:cNvSpPr>
              <a:spLocks noChangeShapeType="1"/>
            </p:cNvSpPr>
            <p:nvPr/>
          </p:nvSpPr>
          <p:spPr bwMode="auto">
            <a:xfrm>
              <a:off x="5160963" y="4365103"/>
              <a:ext cx="0" cy="15675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5" name="Line 121"/>
            <p:cNvSpPr>
              <a:spLocks noChangeShapeType="1"/>
            </p:cNvSpPr>
            <p:nvPr/>
          </p:nvSpPr>
          <p:spPr bwMode="auto">
            <a:xfrm flipV="1">
              <a:off x="3103563" y="4837410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6" name="Line 122"/>
            <p:cNvSpPr>
              <a:spLocks noChangeShapeType="1"/>
            </p:cNvSpPr>
            <p:nvPr/>
          </p:nvSpPr>
          <p:spPr bwMode="auto">
            <a:xfrm flipV="1">
              <a:off x="3349625" y="5013176"/>
              <a:ext cx="23018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7" name="Line 123"/>
            <p:cNvSpPr>
              <a:spLocks noChangeShapeType="1"/>
            </p:cNvSpPr>
            <p:nvPr/>
          </p:nvSpPr>
          <p:spPr bwMode="auto">
            <a:xfrm flipH="1" flipV="1">
              <a:off x="5651500" y="4843760"/>
              <a:ext cx="1587" cy="16941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8" name="Line 124"/>
            <p:cNvSpPr>
              <a:spLocks noChangeShapeType="1"/>
            </p:cNvSpPr>
            <p:nvPr/>
          </p:nvSpPr>
          <p:spPr bwMode="auto">
            <a:xfrm flipV="1">
              <a:off x="5365750" y="4837410"/>
              <a:ext cx="5746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9" name="Line 125"/>
            <p:cNvSpPr>
              <a:spLocks noChangeShapeType="1"/>
            </p:cNvSpPr>
            <p:nvPr/>
          </p:nvSpPr>
          <p:spPr bwMode="auto">
            <a:xfrm flipV="1">
              <a:off x="3349625" y="4837410"/>
              <a:ext cx="0" cy="17576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51" name="Text Box 127"/>
          <p:cNvSpPr txBox="1">
            <a:spLocks noChangeArrowheads="1"/>
          </p:cNvSpPr>
          <p:nvPr/>
        </p:nvSpPr>
        <p:spPr bwMode="auto">
          <a:xfrm>
            <a:off x="179388" y="5013176"/>
            <a:ext cx="8785225" cy="9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  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205952" name="AutoShape 1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53" name="AutoShape 1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56" name="AutoShape 13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8" y="2205335"/>
            <a:ext cx="8785225" cy="1006475"/>
            <a:chOff x="179388" y="2205335"/>
            <a:chExt cx="8785225" cy="1006475"/>
          </a:xfrm>
        </p:grpSpPr>
        <p:sp>
          <p:nvSpPr>
            <p:cNvPr id="205933" name="Text Box 109"/>
            <p:cNvSpPr txBox="1">
              <a:spLocks noChangeArrowheads="1"/>
            </p:cNvSpPr>
            <p:nvPr/>
          </p:nvSpPr>
          <p:spPr bwMode="auto">
            <a:xfrm>
              <a:off x="179388" y="2205335"/>
              <a:ext cx="878522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②当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rgbClr val="990099"/>
                  </a:solidFill>
                </a:rPr>
                <a:t>＜</a:t>
              </a:r>
              <a:r>
                <a:rPr lang="en-US" altLang="zh-CN" dirty="0">
                  <a:solidFill>
                    <a:srgbClr val="990099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zh-CN" altLang="en-US" dirty="0">
                  <a:solidFill>
                    <a:schemeClr val="tx1"/>
                  </a:solidFill>
                </a:rPr>
                <a:t>，其中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=1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  </a:t>
              </a:r>
              <a:r>
                <a:rPr lang="en-US" altLang="zh-CN" dirty="0">
                  <a:solidFill>
                    <a:srgbClr val="990099"/>
                  </a:solidFill>
                </a:rPr>
                <a:t>[-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rgbClr val="990099"/>
                  </a:solidFill>
                </a:rPr>
                <a:t>]</a:t>
              </a:r>
              <a:r>
                <a:rPr lang="zh-CN" altLang="en-US" baseline="-18000" dirty="0">
                  <a:solidFill>
                    <a:srgbClr val="990099"/>
                  </a:solidFill>
                </a:rPr>
                <a:t>补</a:t>
              </a:r>
              <a:r>
                <a:rPr lang="zh-CN" altLang="en-US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=11…1-[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+1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rgbClr val="FF33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n-1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+1</a:t>
              </a:r>
              <a:endParaRPr lang="en-US" altLang="zh-CN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32" name="Line 103"/>
            <p:cNvSpPr>
              <a:spLocks noChangeShapeType="1"/>
            </p:cNvSpPr>
            <p:nvPr/>
          </p:nvSpPr>
          <p:spPr bwMode="auto">
            <a:xfrm>
              <a:off x="6956731" y="2852936"/>
              <a:ext cx="4333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04"/>
            <p:cNvSpPr>
              <a:spLocks noChangeShapeType="1"/>
            </p:cNvSpPr>
            <p:nvPr/>
          </p:nvSpPr>
          <p:spPr bwMode="auto">
            <a:xfrm>
              <a:off x="8209268" y="2852936"/>
              <a:ext cx="2254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05"/>
            <p:cNvSpPr>
              <a:spLocks noChangeShapeType="1"/>
            </p:cNvSpPr>
            <p:nvPr/>
          </p:nvSpPr>
          <p:spPr bwMode="auto">
            <a:xfrm>
              <a:off x="7432981" y="2852936"/>
              <a:ext cx="46831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20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0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37" grpId="0"/>
      <p:bldP spid="205938" grpId="0"/>
      <p:bldP spid="2059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21E1-5C03-462F-93BC-5BD70334E10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03810" name="Text Box 34"/>
          <p:cNvSpPr txBox="1">
            <a:spLocks noChangeArrowheads="1"/>
          </p:cNvSpPr>
          <p:nvPr/>
        </p:nvSpPr>
        <p:spPr bwMode="auto">
          <a:xfrm>
            <a:off x="179389" y="295488"/>
            <a:ext cx="6768876" cy="155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=+01001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②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           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829" name="Text Box 53"/>
          <p:cNvSpPr txBox="1">
            <a:spLocks noChangeArrowheads="1"/>
          </p:cNvSpPr>
          <p:nvPr/>
        </p:nvSpPr>
        <p:spPr bwMode="auto">
          <a:xfrm>
            <a:off x="179389" y="1772816"/>
            <a:ext cx="6912892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③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=001010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④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=101110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835" name="Text Box 59"/>
          <p:cNvSpPr txBox="1">
            <a:spLocks noChangeArrowheads="1"/>
          </p:cNvSpPr>
          <p:nvPr/>
        </p:nvSpPr>
        <p:spPr bwMode="auto">
          <a:xfrm>
            <a:off x="179389" y="2852936"/>
            <a:ext cx="70569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⑤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=001110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</a:p>
          <a:p>
            <a:pPr>
              <a:lnSpc>
                <a:spcPct val="135000"/>
              </a:lnSpc>
            </a:pPr>
            <a:r>
              <a:rPr lang="en-US" altLang="zh-CN" dirty="0" smtClean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⑥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3841" name="Text Box 65"/>
          <p:cNvSpPr txBox="1">
            <a:spLocks noChangeArrowheads="1"/>
          </p:cNvSpPr>
          <p:nvPr/>
        </p:nvSpPr>
        <p:spPr bwMode="auto">
          <a:xfrm>
            <a:off x="179388" y="3861048"/>
            <a:ext cx="7416947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⑦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</a:p>
          <a:p>
            <a:pPr>
              <a:lnSpc>
                <a:spcPct val="135000"/>
              </a:lnSpc>
            </a:pPr>
            <a:r>
              <a:rPr lang="en-US" altLang="zh-CN" dirty="0" smtClean="0">
                <a:solidFill>
                  <a:srgbClr val="990099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⑧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       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03852" name="Group 76"/>
          <p:cNvGrpSpPr>
            <a:grpSpLocks/>
          </p:cNvGrpSpPr>
          <p:nvPr/>
        </p:nvGrpSpPr>
        <p:grpSpPr bwMode="auto">
          <a:xfrm>
            <a:off x="2987501" y="6454775"/>
            <a:ext cx="360363" cy="287338"/>
            <a:chOff x="1133" y="4020"/>
            <a:chExt cx="227" cy="181"/>
          </a:xfrm>
        </p:grpSpPr>
        <p:sp>
          <p:nvSpPr>
            <p:cNvPr id="203853" name="AutoShape 7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854" name="Text Box 7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8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03855" name="Group 79"/>
          <p:cNvGrpSpPr>
            <a:grpSpLocks/>
          </p:cNvGrpSpPr>
          <p:nvPr/>
        </p:nvGrpSpPr>
        <p:grpSpPr bwMode="auto">
          <a:xfrm>
            <a:off x="4067944" y="6453188"/>
            <a:ext cx="360363" cy="287337"/>
            <a:chOff x="1133" y="4020"/>
            <a:chExt cx="227" cy="181"/>
          </a:xfrm>
        </p:grpSpPr>
        <p:sp>
          <p:nvSpPr>
            <p:cNvPr id="203856" name="AutoShape 8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857" name="Text Box 81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15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203858" name="AutoShape 8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12" name="Text Box 36"/>
          <p:cNvSpPr txBox="1">
            <a:spLocks noChangeArrowheads="1"/>
          </p:cNvSpPr>
          <p:nvPr/>
        </p:nvSpPr>
        <p:spPr bwMode="auto">
          <a:xfrm>
            <a:off x="4283968" y="764704"/>
            <a:ext cx="36724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3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01001        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01001</a:t>
            </a:r>
          </a:p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01010</a:t>
            </a:r>
            <a:r>
              <a:rPr lang="en-US" altLang="zh-CN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4283968" y="1772816"/>
            <a:ext cx="36724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01010</a:t>
            </a:r>
            <a:r>
              <a:rPr lang="en-US" altLang="zh-CN" dirty="0" smtClean="0">
                <a:solidFill>
                  <a:schemeClr val="tx1"/>
                </a:solidFill>
              </a:rPr>
              <a:t>         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01110</a:t>
            </a:r>
            <a:r>
              <a:rPr lang="en-US" altLang="zh-CN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4283968" y="2843527"/>
            <a:ext cx="3816424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10010 </a:t>
            </a:r>
            <a:r>
              <a:rPr lang="en-US" altLang="zh-CN" b="0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10010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4932040" y="3851639"/>
            <a:ext cx="367240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10101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10101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>
              <a:lnSpc>
                <a:spcPct val="135000"/>
              </a:lnSpc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10111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  <a:r>
              <a:rPr lang="en-US" altLang="zh-CN" b="0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01001</a:t>
            </a:r>
            <a:r>
              <a:rPr lang="en-US" altLang="zh-CN" b="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12" grpId="0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CDD3D-60C8-4983-A436-12593A33715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38200" y="2595563"/>
            <a:ext cx="7621588" cy="938719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第三章 </a:t>
            </a:r>
            <a:r>
              <a:rPr lang="zh-CN" altLang="en-US" sz="4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数据的</a:t>
            </a:r>
            <a:r>
              <a:rPr lang="zh-CN" altLang="en-US" sz="44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表示与运算 </a:t>
            </a:r>
            <a:endParaRPr lang="zh-CN" altLang="en-US" sz="4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CF7-41DF-4CF4-9CFC-619D23E0590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179388" y="1905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反码</a:t>
            </a:r>
            <a:r>
              <a:rPr lang="en-US" altLang="zh-CN" dirty="0" smtClean="0">
                <a:solidFill>
                  <a:srgbClr val="FF3399"/>
                </a:solidFill>
              </a:rPr>
              <a:t>(o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</a:rPr>
              <a:t>nes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  <a:sym typeface="Symbol"/>
              </a:rPr>
              <a:t>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</a:rPr>
              <a:t> complement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表示</a:t>
            </a:r>
            <a:r>
              <a:rPr lang="zh-CN" altLang="en-US" dirty="0">
                <a:solidFill>
                  <a:srgbClr val="FF3399"/>
                </a:solidFill>
              </a:rPr>
              <a:t>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编码目标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作为补码转换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过渡</a:t>
            </a:r>
            <a:r>
              <a:rPr lang="zh-CN" altLang="en-US" u="sng" dirty="0">
                <a:solidFill>
                  <a:srgbClr val="990099"/>
                </a:solidFill>
              </a:rPr>
              <a:t>编码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179388" y="119856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整数反码定义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，取模</a:t>
            </a:r>
            <a:r>
              <a:rPr lang="en-US" altLang="zh-CN" dirty="0">
                <a:solidFill>
                  <a:schemeClr val="tx1"/>
                </a:solidFill>
              </a:rPr>
              <a:t>=2</a:t>
            </a:r>
            <a:r>
              <a:rPr lang="en-US" altLang="zh-CN" baseline="36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</a:p>
        </p:txBody>
      </p:sp>
      <p:grpSp>
        <p:nvGrpSpPr>
          <p:cNvPr id="373766" name="Group 6"/>
          <p:cNvGrpSpPr>
            <a:grpSpLocks/>
          </p:cNvGrpSpPr>
          <p:nvPr/>
        </p:nvGrpSpPr>
        <p:grpSpPr bwMode="auto">
          <a:xfrm>
            <a:off x="1187450" y="1628800"/>
            <a:ext cx="7872413" cy="790575"/>
            <a:chOff x="657" y="1481"/>
            <a:chExt cx="4959" cy="498"/>
          </a:xfrm>
        </p:grpSpPr>
        <p:sp>
          <p:nvSpPr>
            <p:cNvPr id="373767" name="Text Box 7"/>
            <p:cNvSpPr txBox="1">
              <a:spLocks noChangeArrowheads="1"/>
            </p:cNvSpPr>
            <p:nvPr/>
          </p:nvSpPr>
          <p:spPr bwMode="auto">
            <a:xfrm>
              <a:off x="657" y="1617"/>
              <a:ext cx="267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反</a:t>
              </a:r>
              <a:r>
                <a:rPr lang="zh-CN" altLang="en-US" baseline="-20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(2</a:t>
              </a:r>
              <a:r>
                <a:rPr lang="en-US" altLang="zh-CN" baseline="36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-1)+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(mod 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-1)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373768" name="Text Box 8"/>
            <p:cNvSpPr txBox="1">
              <a:spLocks noChangeArrowheads="1"/>
            </p:cNvSpPr>
            <p:nvPr/>
          </p:nvSpPr>
          <p:spPr bwMode="auto">
            <a:xfrm>
              <a:off x="3379" y="1481"/>
              <a:ext cx="2237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   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-1)+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 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≤0</a:t>
              </a:r>
            </a:p>
          </p:txBody>
        </p:sp>
        <p:sp>
          <p:nvSpPr>
            <p:cNvPr id="373769" name="AutoShape 9"/>
            <p:cNvSpPr>
              <a:spLocks/>
            </p:cNvSpPr>
            <p:nvPr/>
          </p:nvSpPr>
          <p:spPr bwMode="auto">
            <a:xfrm>
              <a:off x="3319" y="1571"/>
              <a:ext cx="48" cy="363"/>
            </a:xfrm>
            <a:prstGeom prst="leftBrace">
              <a:avLst>
                <a:gd name="adj1" fmla="val 6302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3775" name="Text Box 15"/>
          <p:cNvSpPr txBox="1">
            <a:spLocks noChangeArrowheads="1"/>
          </p:cNvSpPr>
          <p:nvPr/>
        </p:nvSpPr>
        <p:spPr bwMode="auto">
          <a:xfrm>
            <a:off x="179388" y="249289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12—</a:t>
            </a:r>
            <a:r>
              <a:rPr lang="en-US" altLang="zh-CN" dirty="0" smtClean="0">
                <a:solidFill>
                  <a:schemeClr val="tx1"/>
                </a:solidFill>
              </a:rPr>
              <a:t>[+</a:t>
            </a:r>
            <a:r>
              <a:rPr lang="en-US" altLang="zh-CN" dirty="0">
                <a:solidFill>
                  <a:schemeClr val="tx1"/>
                </a:solidFill>
              </a:rPr>
              <a:t>1101]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en-US" altLang="zh-CN" dirty="0">
                <a:solidFill>
                  <a:schemeClr val="tx1"/>
                </a:solidFill>
              </a:rPr>
              <a:t>=01101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[-1101]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en-US" altLang="zh-CN" dirty="0">
                <a:solidFill>
                  <a:schemeClr val="tx1"/>
                </a:solidFill>
              </a:rPr>
              <a:t>=10010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grpSp>
        <p:nvGrpSpPr>
          <p:cNvPr id="373776" name="Group 16"/>
          <p:cNvGrpSpPr>
            <a:grpSpLocks/>
          </p:cNvGrpSpPr>
          <p:nvPr/>
        </p:nvGrpSpPr>
        <p:grpSpPr bwMode="auto">
          <a:xfrm>
            <a:off x="5147741" y="6453188"/>
            <a:ext cx="360363" cy="287337"/>
            <a:chOff x="1133" y="4020"/>
            <a:chExt cx="227" cy="181"/>
          </a:xfrm>
        </p:grpSpPr>
        <p:sp>
          <p:nvSpPr>
            <p:cNvPr id="373777" name="AutoShape 1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3778" name="Text Box 1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15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373780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179388" y="314096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反码与补码关系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正数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负数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en-US" altLang="zh-CN" dirty="0">
                <a:solidFill>
                  <a:schemeClr val="tx1"/>
                </a:solidFill>
              </a:rPr>
              <a:t>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73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5" grpId="0"/>
      <p:bldP spid="373775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F2B8-C638-4DDE-B232-B89798203936}" type="slidenum">
              <a:rPr lang="en-US" altLang="zh-CN"/>
              <a:pPr/>
              <a:t>21</a:t>
            </a:fld>
            <a:endParaRPr lang="en-US" altLang="zh-CN"/>
          </a:p>
        </p:txBody>
      </p:sp>
      <p:grpSp>
        <p:nvGrpSpPr>
          <p:cNvPr id="142364" name="Group 28"/>
          <p:cNvGrpSpPr>
            <a:grpSpLocks/>
          </p:cNvGrpSpPr>
          <p:nvPr/>
        </p:nvGrpSpPr>
        <p:grpSpPr bwMode="auto">
          <a:xfrm>
            <a:off x="4067621" y="6454775"/>
            <a:ext cx="360363" cy="287338"/>
            <a:chOff x="1133" y="4020"/>
            <a:chExt cx="227" cy="181"/>
          </a:xfrm>
        </p:grpSpPr>
        <p:sp>
          <p:nvSpPr>
            <p:cNvPr id="142365" name="AutoShape 2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66" name="Text Box 30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12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142367" name="Text Box 31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1973263" indent="-1973263"/>
            <a:r>
              <a:rPr lang="en-US" altLang="zh-CN" b="0" dirty="0" smtClean="0">
                <a:solidFill>
                  <a:srgbClr val="FF3399"/>
                </a:solidFill>
              </a:rPr>
              <a:t>   </a:t>
            </a:r>
            <a:r>
              <a:rPr lang="en-US" altLang="zh-CN" dirty="0" smtClean="0">
                <a:solidFill>
                  <a:srgbClr val="FF3399"/>
                </a:solidFill>
              </a:rPr>
              <a:t>◇</a:t>
            </a:r>
            <a:r>
              <a:rPr lang="zh-CN" altLang="en-US" dirty="0">
                <a:solidFill>
                  <a:srgbClr val="FF3399"/>
                </a:solidFill>
              </a:rPr>
              <a:t>原码、补码、反码比较：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机器数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最高位</a:t>
            </a:r>
            <a:r>
              <a:rPr lang="zh-CN" altLang="en-US" dirty="0">
                <a:solidFill>
                  <a:schemeClr val="tx1"/>
                </a:solidFill>
              </a:rPr>
              <a:t>均为</a:t>
            </a:r>
            <a:r>
              <a:rPr lang="zh-CN" altLang="en-US" dirty="0">
                <a:solidFill>
                  <a:srgbClr val="990099"/>
                </a:solidFill>
              </a:rPr>
              <a:t>符号位</a:t>
            </a:r>
            <a:r>
              <a:rPr lang="en-US" altLang="zh-CN" dirty="0">
                <a:solidFill>
                  <a:schemeClr val="tx1"/>
                </a:solidFill>
              </a:rPr>
              <a:t>(0/1</a:t>
            </a:r>
            <a:r>
              <a:rPr lang="zh-CN" altLang="en-US" dirty="0">
                <a:solidFill>
                  <a:schemeClr val="tx1"/>
                </a:solidFill>
              </a:rPr>
              <a:t>表示正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负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258888" y="3647526"/>
            <a:ext cx="7559675" cy="2517778"/>
            <a:chOff x="1258888" y="3125800"/>
            <a:chExt cx="7559675" cy="2517778"/>
          </a:xfrm>
        </p:grpSpPr>
        <p:sp>
          <p:nvSpPr>
            <p:cNvPr id="142369" name="Text Box 33"/>
            <p:cNvSpPr txBox="1">
              <a:spLocks noChangeArrowheads="1"/>
            </p:cNvSpPr>
            <p:nvPr/>
          </p:nvSpPr>
          <p:spPr bwMode="auto">
            <a:xfrm>
              <a:off x="1258888" y="3125800"/>
              <a:ext cx="7559675" cy="2517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/>
                <a:t>原码</a:t>
              </a:r>
              <a:r>
                <a:rPr lang="zh-CN" altLang="en-US" sz="2000" dirty="0">
                  <a:solidFill>
                    <a:srgbClr val="FF3399"/>
                  </a:solidFill>
                </a:rPr>
                <a:t>    无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               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/>
                <a:t>反码 </a:t>
              </a:r>
              <a:r>
                <a:rPr lang="zh-CN" altLang="en-US" sz="2000" dirty="0">
                  <a:solidFill>
                    <a:schemeClr val="tx1"/>
                  </a:solidFill>
                </a:rPr>
                <a:t>   </a:t>
              </a:r>
              <a:r>
                <a:rPr lang="zh-CN" altLang="en-US" sz="2000" dirty="0">
                  <a:solidFill>
                    <a:srgbClr val="FF3399"/>
                  </a:solidFill>
                </a:rPr>
                <a:t>无</a:t>
              </a:r>
              <a:r>
                <a:rPr lang="zh-CN" altLang="en-US" sz="20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               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2000" dirty="0"/>
                <a:t>补码 </a:t>
              </a:r>
              <a:r>
                <a:rPr lang="zh-CN" altLang="en-US" sz="2000" dirty="0">
                  <a:solidFill>
                    <a:srgbClr val="FF3399"/>
                  </a:solidFill>
                </a:rPr>
                <a:t>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 smtClean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1…11</a:t>
              </a:r>
            </a:p>
            <a:p>
              <a:endParaRPr lang="en-US" altLang="zh-CN" sz="2000" dirty="0">
                <a:solidFill>
                  <a:schemeClr val="tx1"/>
                </a:solidFill>
              </a:endParaRPr>
            </a:p>
            <a:p>
              <a:pPr>
                <a:lnSpc>
                  <a:spcPct val="190000"/>
                </a:lnSpc>
              </a:pPr>
              <a:r>
                <a:rPr lang="zh-CN" altLang="en-US" sz="2000" dirty="0"/>
                <a:t>真值</a:t>
              </a:r>
              <a:r>
                <a:rPr lang="zh-CN" altLang="en-US" sz="2000" dirty="0">
                  <a:solidFill>
                    <a:schemeClr val="tx1"/>
                  </a:solidFill>
                </a:rPr>
                <a:t>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 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+1      +(2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142370" name="Group 34"/>
            <p:cNvGrpSpPr>
              <a:grpSpLocks/>
            </p:cNvGrpSpPr>
            <p:nvPr/>
          </p:nvGrpSpPr>
          <p:grpSpPr bwMode="auto">
            <a:xfrm>
              <a:off x="2409826" y="5070487"/>
              <a:ext cx="5976938" cy="144463"/>
              <a:chOff x="1609" y="2704"/>
              <a:chExt cx="3765" cy="91"/>
            </a:xfrm>
          </p:grpSpPr>
          <p:sp>
            <p:nvSpPr>
              <p:cNvPr id="142371" name="Line 35"/>
              <p:cNvSpPr>
                <a:spLocks noChangeShapeType="1"/>
              </p:cNvSpPr>
              <p:nvPr/>
            </p:nvSpPr>
            <p:spPr bwMode="auto">
              <a:xfrm>
                <a:off x="1609" y="2795"/>
                <a:ext cx="37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2" name="Line 36"/>
              <p:cNvSpPr>
                <a:spLocks noChangeShapeType="1"/>
              </p:cNvSpPr>
              <p:nvPr/>
            </p:nvSpPr>
            <p:spPr bwMode="auto">
              <a:xfrm flipV="1">
                <a:off x="2244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3" name="Line 37"/>
              <p:cNvSpPr>
                <a:spLocks noChangeShapeType="1"/>
              </p:cNvSpPr>
              <p:nvPr/>
            </p:nvSpPr>
            <p:spPr bwMode="auto">
              <a:xfrm flipV="1">
                <a:off x="5374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4" name="Line 38"/>
              <p:cNvSpPr>
                <a:spLocks noChangeShapeType="1"/>
              </p:cNvSpPr>
              <p:nvPr/>
            </p:nvSpPr>
            <p:spPr bwMode="auto">
              <a:xfrm flipV="1">
                <a:off x="3787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5" name="Line 39"/>
              <p:cNvSpPr>
                <a:spLocks noChangeShapeType="1"/>
              </p:cNvSpPr>
              <p:nvPr/>
            </p:nvSpPr>
            <p:spPr bwMode="auto">
              <a:xfrm flipV="1">
                <a:off x="3152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6" name="Line 40"/>
              <p:cNvSpPr>
                <a:spLocks noChangeShapeType="1"/>
              </p:cNvSpPr>
              <p:nvPr/>
            </p:nvSpPr>
            <p:spPr bwMode="auto">
              <a:xfrm flipV="1">
                <a:off x="4467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77" name="Line 41"/>
              <p:cNvSpPr>
                <a:spLocks noChangeShapeType="1"/>
              </p:cNvSpPr>
              <p:nvPr/>
            </p:nvSpPr>
            <p:spPr bwMode="auto">
              <a:xfrm flipV="1">
                <a:off x="1609" y="2704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2378" name="Text Box 42"/>
          <p:cNvSpPr txBox="1">
            <a:spLocks noChangeArrowheads="1"/>
          </p:cNvSpPr>
          <p:nvPr/>
        </p:nvSpPr>
        <p:spPr bwMode="auto">
          <a:xfrm>
            <a:off x="179388" y="3068960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 ④</a:t>
            </a:r>
            <a:r>
              <a:rPr lang="zh-CN" altLang="en-US" dirty="0" smtClean="0">
                <a:solidFill>
                  <a:schemeClr val="tx1"/>
                </a:solidFill>
              </a:rPr>
              <a:t>补码</a:t>
            </a:r>
            <a:r>
              <a:rPr lang="zh-CN" altLang="en-US" dirty="0">
                <a:solidFill>
                  <a:schemeClr val="tx1"/>
                </a:solidFill>
              </a:rPr>
              <a:t>比原码、反码</a:t>
            </a:r>
            <a:r>
              <a:rPr lang="zh-CN" altLang="en-US" u="sng" dirty="0">
                <a:solidFill>
                  <a:schemeClr val="accent2"/>
                </a:solidFill>
              </a:rPr>
              <a:t>多表示</a:t>
            </a:r>
            <a:r>
              <a:rPr lang="zh-CN" altLang="en-US" dirty="0">
                <a:solidFill>
                  <a:schemeClr val="tx1"/>
                </a:solidFill>
              </a:rPr>
              <a:t>一个负数</a:t>
            </a:r>
          </a:p>
        </p:txBody>
      </p:sp>
      <p:sp>
        <p:nvSpPr>
          <p:cNvPr id="142379" name="AutoShape 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1" name="AutoShape 4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1214414" y="5222534"/>
            <a:ext cx="7572428" cy="36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10800" rIns="18000" bIns="10800"/>
          <a:lstStyle/>
          <a:p>
            <a:r>
              <a:rPr lang="zh-CN" altLang="en-US" sz="2000" dirty="0" smtClean="0">
                <a:solidFill>
                  <a:schemeClr val="accent2"/>
                </a:solidFill>
              </a:rPr>
              <a:t>移码</a:t>
            </a:r>
            <a:r>
              <a:rPr lang="zh-CN" altLang="en-US" sz="2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0…00  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0…01     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1…11  </a:t>
            </a:r>
            <a:r>
              <a:rPr lang="en-US" altLang="zh-CN" sz="2000" dirty="0">
                <a:solidFill>
                  <a:srgbClr val="FF33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0…00  </a:t>
            </a:r>
            <a:r>
              <a:rPr lang="en-US" altLang="zh-CN" sz="2000" dirty="0">
                <a:solidFill>
                  <a:srgbClr val="FF33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0…01     </a:t>
            </a:r>
            <a:r>
              <a:rPr lang="en-US" altLang="zh-CN" sz="2000" dirty="0" smtClean="0">
                <a:solidFill>
                  <a:srgbClr val="FF3399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1…11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388" y="1243881"/>
            <a:ext cx="8785225" cy="1938992"/>
            <a:chOff x="179388" y="1243881"/>
            <a:chExt cx="8785225" cy="1938992"/>
          </a:xfrm>
        </p:grpSpPr>
        <p:sp>
          <p:nvSpPr>
            <p:cNvPr id="142380" name="Text Box 44"/>
            <p:cNvSpPr txBox="1">
              <a:spLocks noChangeArrowheads="1"/>
            </p:cNvSpPr>
            <p:nvPr/>
          </p:nvSpPr>
          <p:spPr bwMode="auto">
            <a:xfrm>
              <a:off x="179388" y="1243881"/>
              <a:ext cx="8785225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Ins="18000">
              <a:spAutoFit/>
            </a:bodyPr>
            <a:lstStyle/>
            <a:p>
              <a:pPr marL="1973263" indent="-1973263"/>
              <a:r>
                <a:rPr lang="en-US" altLang="zh-CN" dirty="0">
                  <a:solidFill>
                    <a:schemeClr val="tx1"/>
                  </a:solidFill>
                </a:rPr>
                <a:t>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②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正数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</a:t>
              </a:r>
              <a:r>
                <a:rPr lang="en-US" altLang="zh-CN" dirty="0">
                  <a:solidFill>
                    <a:srgbClr val="990099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rgbClr val="990099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反</a:t>
              </a:r>
            </a:p>
            <a:p>
              <a:pPr marL="1973263" indent="-1973263"/>
              <a:r>
                <a:rPr lang="zh-CN" altLang="en-US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③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为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负数</a:t>
              </a:r>
              <a:r>
                <a:rPr lang="zh-CN" altLang="en-US" dirty="0">
                  <a:solidFill>
                    <a:schemeClr val="tx1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原符号位</a:t>
              </a:r>
              <a:r>
                <a:rPr lang="en-US" altLang="zh-CN" dirty="0">
                  <a:solidFill>
                    <a:srgbClr val="990099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补符号位</a:t>
              </a:r>
              <a:r>
                <a:rPr lang="en-US" altLang="zh-CN" dirty="0">
                  <a:solidFill>
                    <a:srgbClr val="990099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反符号位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     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数值位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=[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原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位</a:t>
              </a:r>
              <a:r>
                <a:rPr lang="zh-CN" altLang="en-US" dirty="0">
                  <a:solidFill>
                    <a:srgbClr val="990099"/>
                  </a:solidFill>
                </a:rPr>
                <a:t>＋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endParaRPr lang="en-US" altLang="zh-CN" u="sng" dirty="0">
                <a:solidFill>
                  <a:srgbClr val="990099"/>
                </a:solidFill>
              </a:endParaRPr>
            </a:p>
            <a:p>
              <a:pPr marL="1973263" indent="-1973263"/>
              <a:r>
                <a:rPr lang="en-US" altLang="zh-CN" dirty="0" smtClean="0">
                  <a:solidFill>
                    <a:srgbClr val="990099"/>
                  </a:solidFill>
                </a:rPr>
                <a:t>               </a:t>
              </a:r>
              <a:r>
                <a:rPr lang="en-US" altLang="zh-CN" sz="2000" dirty="0" smtClean="0">
                  <a:solidFill>
                    <a:srgbClr val="990099"/>
                  </a:solidFill>
                </a:rPr>
                <a:t>   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反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数值位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原数值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V="1">
              <a:off x="4797549" y="2223914"/>
              <a:ext cx="12258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 flipV="1">
              <a:off x="4807074" y="2670820"/>
              <a:ext cx="12258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78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DBB0-2797-4D1B-B867-62871D74DBD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10970" name="Text Box 26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、移码表示法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编码目标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数据的真值连续时，机器数编码也连续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210971" name="Text Box 27"/>
          <p:cNvSpPr txBox="1">
            <a:spLocks noChangeArrowheads="1"/>
          </p:cNvSpPr>
          <p:nvPr/>
        </p:nvSpPr>
        <p:spPr bwMode="auto">
          <a:xfrm>
            <a:off x="179388" y="133321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整数移码定义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，取模</a:t>
            </a:r>
            <a:r>
              <a:rPr lang="en-US" altLang="zh-CN" dirty="0">
                <a:solidFill>
                  <a:schemeClr val="tx1"/>
                </a:solidFill>
              </a:rPr>
              <a:t>=2</a:t>
            </a:r>
            <a:r>
              <a:rPr lang="en-US" altLang="zh-CN" baseline="30000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、偏移量</a:t>
            </a:r>
            <a:r>
              <a:rPr lang="en-US" altLang="zh-CN" dirty="0">
                <a:solidFill>
                  <a:schemeClr val="tx1"/>
                </a:solidFill>
              </a:rPr>
              <a:t>=2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baseline="30000" dirty="0">
                <a:solidFill>
                  <a:srgbClr val="990099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(mod 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baseline="30000" dirty="0">
                <a:solidFill>
                  <a:srgbClr val="990099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  -2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≤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</a:p>
        </p:txBody>
      </p:sp>
      <p:sp>
        <p:nvSpPr>
          <p:cNvPr id="210972" name="Text Box 28"/>
          <p:cNvSpPr txBox="1">
            <a:spLocks noChangeArrowheads="1"/>
          </p:cNvSpPr>
          <p:nvPr/>
        </p:nvSpPr>
        <p:spPr bwMode="auto">
          <a:xfrm>
            <a:off x="179388" y="2335883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13—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dirty="0">
                <a:solidFill>
                  <a:schemeClr val="tx1"/>
                </a:solidFill>
              </a:rPr>
              <a:t>111]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[-001]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[±000]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=1000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  </a:t>
            </a:r>
            <a:r>
              <a:rPr lang="en-US" altLang="zh-CN" dirty="0">
                <a:solidFill>
                  <a:schemeClr val="tx1"/>
                </a:solidFill>
              </a:rPr>
              <a:t>[+001]</a:t>
            </a:r>
            <a:r>
              <a:rPr lang="zh-CN" altLang="en-US" baseline="-20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[+111]</a:t>
            </a:r>
            <a:r>
              <a:rPr lang="zh-CN" altLang="en-US" baseline="-20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[-1000]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=0000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grpSp>
        <p:nvGrpSpPr>
          <p:cNvPr id="210983" name="Group 39"/>
          <p:cNvGrpSpPr>
            <a:grpSpLocks/>
          </p:cNvGrpSpPr>
          <p:nvPr/>
        </p:nvGrpSpPr>
        <p:grpSpPr bwMode="auto">
          <a:xfrm>
            <a:off x="1476375" y="3429174"/>
            <a:ext cx="7056438" cy="1223962"/>
            <a:chOff x="930" y="2251"/>
            <a:chExt cx="4445" cy="771"/>
          </a:xfrm>
        </p:grpSpPr>
        <p:sp>
          <p:nvSpPr>
            <p:cNvPr id="210974" name="Text Box 30"/>
            <p:cNvSpPr txBox="1">
              <a:spLocks noChangeArrowheads="1"/>
            </p:cNvSpPr>
            <p:nvPr/>
          </p:nvSpPr>
          <p:spPr bwMode="auto">
            <a:xfrm>
              <a:off x="930" y="2251"/>
              <a:ext cx="4445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dirty="0">
                  <a:solidFill>
                    <a:schemeClr val="accent2"/>
                  </a:solidFill>
                </a:rPr>
                <a:t>补码</a:t>
              </a:r>
              <a:r>
                <a:rPr lang="zh-CN" altLang="en-US" sz="1800" dirty="0">
                  <a:solidFill>
                    <a:srgbClr val="FF3399"/>
                  </a:solidFill>
                </a:rPr>
                <a:t>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1800" dirty="0">
                  <a:solidFill>
                    <a:schemeClr val="accent2"/>
                  </a:solidFill>
                </a:rPr>
                <a:t>移码</a:t>
              </a:r>
              <a:r>
                <a:rPr lang="zh-CN" altLang="en-US" sz="18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80000"/>
                </a:lnSpc>
              </a:pPr>
              <a:r>
                <a:rPr lang="zh-CN" altLang="en-US" sz="1800" dirty="0">
                  <a:solidFill>
                    <a:schemeClr val="accent2"/>
                  </a:solidFill>
                </a:rPr>
                <a:t>真值</a:t>
              </a:r>
              <a:r>
                <a:rPr lang="zh-CN" altLang="en-US" sz="1800" dirty="0">
                  <a:solidFill>
                    <a:schemeClr val="tx1"/>
                  </a:solidFill>
                </a:rPr>
                <a:t> 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-2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   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0       +1      +(2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210975" name="Group 31"/>
            <p:cNvGrpSpPr>
              <a:grpSpLocks/>
            </p:cNvGrpSpPr>
            <p:nvPr/>
          </p:nvGrpSpPr>
          <p:grpSpPr bwMode="auto">
            <a:xfrm>
              <a:off x="1609" y="2704"/>
              <a:ext cx="3357" cy="91"/>
              <a:chOff x="1882" y="1571"/>
              <a:chExt cx="3357" cy="91"/>
            </a:xfrm>
          </p:grpSpPr>
          <p:sp>
            <p:nvSpPr>
              <p:cNvPr id="210976" name="Line 32"/>
              <p:cNvSpPr>
                <a:spLocks noChangeShapeType="1"/>
              </p:cNvSpPr>
              <p:nvPr/>
            </p:nvSpPr>
            <p:spPr bwMode="auto">
              <a:xfrm>
                <a:off x="1882" y="1662"/>
                <a:ext cx="33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7" name="Line 33"/>
              <p:cNvSpPr>
                <a:spLocks noChangeShapeType="1"/>
              </p:cNvSpPr>
              <p:nvPr/>
            </p:nvSpPr>
            <p:spPr bwMode="auto">
              <a:xfrm flipV="1">
                <a:off x="247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8" name="Line 34"/>
              <p:cNvSpPr>
                <a:spLocks noChangeShapeType="1"/>
              </p:cNvSpPr>
              <p:nvPr/>
            </p:nvSpPr>
            <p:spPr bwMode="auto">
              <a:xfrm flipV="1">
                <a:off x="5239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9" name="Line 35"/>
              <p:cNvSpPr>
                <a:spLocks noChangeShapeType="1"/>
              </p:cNvSpPr>
              <p:nvPr/>
            </p:nvSpPr>
            <p:spPr bwMode="auto">
              <a:xfrm flipV="1">
                <a:off x="3833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0" name="Line 36"/>
              <p:cNvSpPr>
                <a:spLocks noChangeShapeType="1"/>
              </p:cNvSpPr>
              <p:nvPr/>
            </p:nvSpPr>
            <p:spPr bwMode="auto">
              <a:xfrm flipV="1">
                <a:off x="3288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1" name="Line 37"/>
              <p:cNvSpPr>
                <a:spLocks noChangeShapeType="1"/>
              </p:cNvSpPr>
              <p:nvPr/>
            </p:nvSpPr>
            <p:spPr bwMode="auto">
              <a:xfrm flipV="1">
                <a:off x="442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2" name="Line 38"/>
              <p:cNvSpPr>
                <a:spLocks noChangeShapeType="1"/>
              </p:cNvSpPr>
              <p:nvPr/>
            </p:nvSpPr>
            <p:spPr bwMode="auto">
              <a:xfrm flipV="1">
                <a:off x="1882" y="1571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0985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86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8" y="4651043"/>
            <a:ext cx="8785225" cy="1514261"/>
            <a:chOff x="179388" y="4881140"/>
            <a:chExt cx="8785225" cy="1514261"/>
          </a:xfrm>
        </p:grpSpPr>
        <p:sp>
          <p:nvSpPr>
            <p:cNvPr id="210984" name="Text Box 40"/>
            <p:cNvSpPr txBox="1">
              <a:spLocks noChangeArrowheads="1"/>
            </p:cNvSpPr>
            <p:nvPr/>
          </p:nvSpPr>
          <p:spPr bwMode="auto">
            <a:xfrm>
              <a:off x="179388" y="4881140"/>
              <a:ext cx="8785225" cy="1514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698625" indent="-1698625"/>
              <a:r>
                <a:rPr lang="en-US" altLang="zh-CN" dirty="0">
                  <a:solidFill>
                    <a:srgbClr val="C00000"/>
                  </a:solidFill>
                </a:rPr>
                <a:t>   *</a:t>
              </a:r>
              <a:r>
                <a:rPr lang="zh-CN" altLang="en-US" dirty="0">
                  <a:solidFill>
                    <a:srgbClr val="C00000"/>
                  </a:solidFill>
                </a:rPr>
                <a:t>移码的特性：</a:t>
              </a:r>
            </a:p>
            <a:p>
              <a:pPr marL="1698625" indent="-1698625"/>
              <a:r>
                <a:rPr lang="zh-CN" altLang="en-US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①数轴上</a:t>
              </a:r>
              <a:r>
                <a:rPr lang="zh-CN" altLang="en-US" dirty="0">
                  <a:solidFill>
                    <a:schemeClr val="tx1"/>
                  </a:solidFill>
                </a:rPr>
                <a:t>数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的移码为</a:t>
              </a:r>
              <a:r>
                <a:rPr lang="zh-CN" altLang="en-US" u="sng" dirty="0">
                  <a:solidFill>
                    <a:schemeClr val="accent2"/>
                  </a:solidFill>
                </a:rPr>
                <a:t>连续</a:t>
              </a:r>
              <a:r>
                <a:rPr lang="zh-CN" altLang="en-US" u="sng" dirty="0" smtClean="0">
                  <a:solidFill>
                    <a:schemeClr val="accent2"/>
                  </a:solidFill>
                </a:rPr>
                <a:t>编码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dirty="0">
                  <a:solidFill>
                    <a:schemeClr val="tx1"/>
                  </a:solidFill>
                </a:rPr>
                <a:t>便于比较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大小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 marL="1698625" indent="-1698625">
                <a:lnSpc>
                  <a:spcPct val="135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      ②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移符号位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移数值位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补数值位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124"/>
            <p:cNvSpPr>
              <a:spLocks noChangeShapeType="1"/>
            </p:cNvSpPr>
            <p:nvPr/>
          </p:nvSpPr>
          <p:spPr bwMode="auto">
            <a:xfrm flipV="1">
              <a:off x="3203575" y="5915372"/>
              <a:ext cx="1296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71" grpId="0"/>
      <p:bldP spid="2109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31CE-E610-4A6A-8910-72D302E3434F}" type="slidenum">
              <a:rPr lang="en-US" altLang="zh-CN"/>
              <a:pPr/>
              <a:t>23</a:t>
            </a:fld>
            <a:endParaRPr lang="en-US" altLang="zh-CN" dirty="0"/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215931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三、十进制数编码</a:t>
            </a: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17938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*BCD</a:t>
            </a:r>
            <a:r>
              <a:rPr lang="zh-CN" altLang="en-US" dirty="0">
                <a:solidFill>
                  <a:srgbClr val="C00000"/>
                </a:solidFill>
              </a:rPr>
              <a:t>码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zh-CN" sz="2000" b="0" dirty="0">
                <a:solidFill>
                  <a:srgbClr val="C00000"/>
                </a:solidFill>
                <a:latin typeface="Times New Roman" pitchFamily="18" charset="0"/>
              </a:rPr>
              <a:t>Binary Coded 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itchFamily="18" charset="0"/>
              </a:rPr>
              <a:t>Decimal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又称</a:t>
            </a:r>
            <a:r>
              <a:rPr lang="zh-CN" altLang="en-US" u="sng" dirty="0">
                <a:solidFill>
                  <a:schemeClr val="tx1"/>
                </a:solidFill>
              </a:rPr>
              <a:t>二</a:t>
            </a:r>
            <a:r>
              <a:rPr lang="en-US" altLang="zh-CN" u="sng" dirty="0">
                <a:solidFill>
                  <a:schemeClr val="tx1"/>
                </a:solidFill>
              </a:rPr>
              <a:t>-</a:t>
            </a:r>
            <a:r>
              <a:rPr lang="zh-CN" altLang="en-US" u="sng" dirty="0">
                <a:solidFill>
                  <a:schemeClr val="tx1"/>
                </a:solidFill>
              </a:rPr>
              <a:t>十进制</a:t>
            </a:r>
            <a:r>
              <a:rPr lang="zh-CN" altLang="en-US" u="sng" dirty="0" smtClean="0">
                <a:solidFill>
                  <a:schemeClr val="tx1"/>
                </a:solidFill>
              </a:rPr>
              <a:t>编码</a:t>
            </a:r>
            <a:r>
              <a:rPr lang="zh-CN" altLang="en-US" dirty="0" smtClean="0">
                <a:solidFill>
                  <a:schemeClr val="tx1"/>
                </a:solidFill>
              </a:rPr>
              <a:t>，指用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位二进制编码表示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位十进制数位的编码方式</a:t>
            </a: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179388" y="172759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*BCD</a:t>
            </a:r>
            <a:r>
              <a:rPr lang="zh-CN" altLang="en-US" dirty="0">
                <a:solidFill>
                  <a:srgbClr val="C00000"/>
                </a:solidFill>
              </a:rPr>
              <a:t>码种类：</a:t>
            </a:r>
            <a:r>
              <a:rPr lang="zh-CN" altLang="en-US" dirty="0">
                <a:solidFill>
                  <a:schemeClr val="tx1"/>
                </a:solidFill>
              </a:rPr>
              <a:t>分</a:t>
            </a:r>
            <a:r>
              <a:rPr lang="zh-CN" altLang="en-US" u="sng" dirty="0">
                <a:solidFill>
                  <a:schemeClr val="tx1"/>
                </a:solidFill>
              </a:rPr>
              <a:t>有权码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tx1"/>
                </a:solidFill>
              </a:rPr>
              <a:t>无权码</a:t>
            </a:r>
            <a:r>
              <a:rPr lang="zh-CN" altLang="en-US" dirty="0">
                <a:solidFill>
                  <a:schemeClr val="tx1"/>
                </a:solidFill>
              </a:rPr>
              <a:t>两种，最常用的是</a:t>
            </a:r>
            <a:r>
              <a:rPr lang="en-US" altLang="zh-CN" dirty="0">
                <a:solidFill>
                  <a:schemeClr val="tx1"/>
                </a:solidFill>
              </a:rPr>
              <a:t>8421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</a:p>
        </p:txBody>
      </p:sp>
      <p:graphicFrame>
        <p:nvGraphicFramePr>
          <p:cNvPr id="376045" name="Group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73092"/>
              </p:ext>
            </p:extLst>
          </p:nvPr>
        </p:nvGraphicFramePr>
        <p:xfrm>
          <a:off x="1044574" y="2276872"/>
          <a:ext cx="7813706" cy="1130400"/>
        </p:xfrm>
        <a:graphic>
          <a:graphicData uri="http://schemas.openxmlformats.org/drawingml/2006/table">
            <a:tbl>
              <a:tblPr/>
              <a:tblGrid>
                <a:gridCol w="1169972"/>
                <a:gridCol w="642942"/>
                <a:gridCol w="642942"/>
                <a:gridCol w="714380"/>
                <a:gridCol w="714380"/>
                <a:gridCol w="714380"/>
                <a:gridCol w="642942"/>
                <a:gridCol w="642942"/>
                <a:gridCol w="642942"/>
                <a:gridCol w="642942"/>
                <a:gridCol w="642942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十进制数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8421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余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1100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6026" name="Text Box 218"/>
          <p:cNvSpPr txBox="1">
            <a:spLocks noChangeArrowheads="1"/>
          </p:cNvSpPr>
          <p:nvPr/>
        </p:nvSpPr>
        <p:spPr bwMode="auto">
          <a:xfrm>
            <a:off x="179388" y="34290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      </a:t>
            </a:r>
            <a:r>
              <a:rPr lang="en-US" altLang="zh-CN" dirty="0" smtClean="0">
                <a:solidFill>
                  <a:schemeClr val="accent2"/>
                </a:solidFill>
              </a:rPr>
              <a:t>  BCD</a:t>
            </a:r>
            <a:r>
              <a:rPr lang="zh-CN" altLang="en-US" dirty="0" smtClean="0">
                <a:solidFill>
                  <a:schemeClr val="accent2"/>
                </a:solidFill>
              </a:rPr>
              <a:t>码的缺省</a:t>
            </a:r>
            <a:r>
              <a:rPr lang="zh-CN" altLang="en-US" dirty="0">
                <a:solidFill>
                  <a:schemeClr val="accent2"/>
                </a:solidFill>
              </a:rPr>
              <a:t>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8421</a:t>
            </a:r>
            <a:r>
              <a:rPr lang="zh-CN" altLang="en-US" dirty="0" smtClean="0">
                <a:solidFill>
                  <a:schemeClr val="tx1"/>
                </a:solidFill>
              </a:rPr>
              <a:t>码！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特殊声明除外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6027" name="Text Box 219"/>
          <p:cNvSpPr txBox="1">
            <a:spLocks noChangeArrowheads="1"/>
          </p:cNvSpPr>
          <p:nvPr/>
        </p:nvSpPr>
        <p:spPr bwMode="auto">
          <a:xfrm>
            <a:off x="179388" y="3889623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十进制数的编码方法：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①每个数字对应一个</a:t>
            </a:r>
            <a:r>
              <a:rPr lang="en-US" altLang="zh-CN" dirty="0" smtClean="0">
                <a:solidFill>
                  <a:schemeClr val="tx1"/>
                </a:solidFill>
              </a:rPr>
              <a:t>BCD</a:t>
            </a:r>
            <a:r>
              <a:rPr lang="zh-CN" altLang="en-US" dirty="0" smtClean="0">
                <a:solidFill>
                  <a:schemeClr val="tx1"/>
                </a:solidFill>
              </a:rPr>
              <a:t>码，</a:t>
            </a:r>
            <a:r>
              <a:rPr lang="zh-CN" altLang="en-US" dirty="0">
                <a:solidFill>
                  <a:schemeClr val="tx1"/>
                </a:solidFill>
              </a:rPr>
              <a:t>数</a:t>
            </a:r>
            <a:r>
              <a:rPr lang="zh-CN" altLang="en-US" dirty="0" smtClean="0">
                <a:solidFill>
                  <a:schemeClr val="tx1"/>
                </a:solidFill>
              </a:rPr>
              <a:t>符编码在最低位之后；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②用</a:t>
            </a:r>
            <a:r>
              <a:rPr lang="zh-CN" altLang="en-US" u="sng" dirty="0">
                <a:solidFill>
                  <a:schemeClr val="accent2"/>
                </a:solidFill>
              </a:rPr>
              <a:t>特定编码</a:t>
            </a:r>
            <a:r>
              <a:rPr lang="zh-CN" altLang="en-US" dirty="0">
                <a:solidFill>
                  <a:schemeClr val="tx1"/>
                </a:solidFill>
              </a:rPr>
              <a:t>表示符号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</a:rPr>
              <a:t>1100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1101</a:t>
            </a:r>
            <a:r>
              <a:rPr lang="zh-CN" altLang="en-US" sz="2000" dirty="0">
                <a:solidFill>
                  <a:schemeClr val="tx1"/>
                </a:solidFill>
              </a:rPr>
              <a:t>表示</a:t>
            </a:r>
            <a:r>
              <a:rPr lang="zh-CN" altLang="en-US" sz="2000" dirty="0" smtClean="0">
                <a:solidFill>
                  <a:schemeClr val="tx1"/>
                </a:solidFill>
              </a:rPr>
              <a:t>正、负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③数字和数符的</a:t>
            </a:r>
            <a:r>
              <a:rPr lang="en-US" altLang="zh-CN" dirty="0" smtClean="0">
                <a:solidFill>
                  <a:schemeClr val="tx1"/>
                </a:solidFill>
              </a:rPr>
              <a:t>BCD</a:t>
            </a:r>
            <a:r>
              <a:rPr lang="zh-CN" altLang="en-US" dirty="0" smtClean="0">
                <a:solidFill>
                  <a:schemeClr val="tx1"/>
                </a:solidFill>
              </a:rPr>
              <a:t>码个数为偶数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6028" name="Text Box 220"/>
          <p:cNvSpPr txBox="1">
            <a:spLocks noChangeArrowheads="1"/>
          </p:cNvSpPr>
          <p:nvPr/>
        </p:nvSpPr>
        <p:spPr bwMode="auto">
          <a:xfrm>
            <a:off x="179388" y="5733256"/>
            <a:ext cx="882176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sz="2200" dirty="0"/>
              <a:t>   </a:t>
            </a:r>
            <a:r>
              <a:rPr lang="en-US" altLang="zh-CN" sz="2200" dirty="0" smtClean="0"/>
              <a:t>   </a:t>
            </a:r>
            <a:r>
              <a:rPr lang="zh-CN" altLang="en-US" sz="2200" dirty="0">
                <a:solidFill>
                  <a:srgbClr val="990099"/>
                </a:solidFill>
              </a:rPr>
              <a:t>例</a:t>
            </a:r>
            <a:r>
              <a:rPr lang="en-US" altLang="zh-CN" sz="2200" dirty="0">
                <a:solidFill>
                  <a:srgbClr val="990099"/>
                </a:solidFill>
              </a:rPr>
              <a:t>—</a:t>
            </a:r>
            <a:r>
              <a:rPr lang="en-US" altLang="zh-CN" sz="2200" baseline="-25000" dirty="0">
                <a:solidFill>
                  <a:srgbClr val="990099"/>
                </a:solidFill>
              </a:rPr>
              <a:t> </a:t>
            </a:r>
            <a:r>
              <a:rPr lang="en-US" altLang="zh-CN" sz="2200" spc="-50" dirty="0"/>
              <a:t>+</a:t>
            </a:r>
            <a:r>
              <a:rPr lang="en-US" altLang="zh-CN" sz="2200" spc="-50" dirty="0" smtClean="0">
                <a:solidFill>
                  <a:schemeClr val="tx1"/>
                </a:solidFill>
              </a:rPr>
              <a:t>427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为</a:t>
            </a:r>
            <a:r>
              <a:rPr lang="en-US" altLang="zh-CN" sz="2200" spc="-50" dirty="0">
                <a:solidFill>
                  <a:schemeClr val="tx1"/>
                </a:solidFill>
              </a:rPr>
              <a:t>0100 0010 0111 </a:t>
            </a:r>
            <a:r>
              <a:rPr lang="en-US" altLang="zh-CN" sz="2200" spc="-50" dirty="0" smtClean="0"/>
              <a:t>1100</a:t>
            </a:r>
            <a:r>
              <a:rPr lang="zh-CN" altLang="en-US" sz="2200" spc="-5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spc="-50" dirty="0" smtClean="0"/>
              <a:t>-</a:t>
            </a:r>
            <a:r>
              <a:rPr lang="en-US" altLang="zh-CN" sz="2200" spc="-50" dirty="0">
                <a:solidFill>
                  <a:schemeClr val="tx1"/>
                </a:solidFill>
              </a:rPr>
              <a:t>123</a:t>
            </a:r>
            <a:r>
              <a:rPr lang="zh-CN" altLang="en-US" sz="2200" spc="-50" dirty="0">
                <a:solidFill>
                  <a:schemeClr val="tx1"/>
                </a:solidFill>
              </a:rPr>
              <a:t>为</a:t>
            </a:r>
            <a:r>
              <a:rPr lang="en-US" altLang="zh-CN" sz="2200" spc="-50" dirty="0">
                <a:solidFill>
                  <a:schemeClr val="tx1"/>
                </a:solidFill>
              </a:rPr>
              <a:t>0001 0010 0011 </a:t>
            </a:r>
            <a:r>
              <a:rPr lang="en-US" altLang="zh-CN" sz="2200" spc="-50" dirty="0" smtClean="0"/>
              <a:t>1101</a:t>
            </a:r>
            <a:endParaRPr lang="en-US" altLang="zh-CN" sz="2200" spc="-50" dirty="0">
              <a:solidFill>
                <a:schemeClr val="tx1"/>
              </a:solidFill>
            </a:endParaRPr>
          </a:p>
        </p:txBody>
      </p:sp>
      <p:sp>
        <p:nvSpPr>
          <p:cNvPr id="10" name="AutoShape 4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7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7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7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  <p:bldP spid="375814" grpId="0"/>
      <p:bldP spid="376026" grpId="0"/>
      <p:bldP spid="376027" grpId="0"/>
      <p:bldP spid="37602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677F-3574-4D6E-BFE9-362E72D7945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77053" name="Text Box 221"/>
          <p:cNvSpPr txBox="1">
            <a:spLocks noChangeArrowheads="1"/>
          </p:cNvSpPr>
          <p:nvPr/>
        </p:nvSpPr>
        <p:spPr bwMode="auto">
          <a:xfrm>
            <a:off x="179512" y="26064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四、字符及字符串编码</a:t>
            </a:r>
          </a:p>
        </p:txBody>
      </p:sp>
      <p:sp>
        <p:nvSpPr>
          <p:cNvPr id="377054" name="Text Box 222"/>
          <p:cNvSpPr txBox="1">
            <a:spLocks noChangeArrowheads="1"/>
          </p:cNvSpPr>
          <p:nvPr/>
        </p:nvSpPr>
        <p:spPr bwMode="auto">
          <a:xfrm>
            <a:off x="179512" y="836712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、字符编码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*字符编码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spc="-100" dirty="0" smtClean="0">
                <a:solidFill>
                  <a:schemeClr val="tx1"/>
                </a:solidFill>
              </a:rPr>
              <a:t>在</a:t>
            </a:r>
            <a:r>
              <a:rPr lang="zh-CN" altLang="en-US" u="sng" spc="-100" dirty="0">
                <a:solidFill>
                  <a:schemeClr val="accent2"/>
                </a:solidFill>
              </a:rPr>
              <a:t>字符集</a:t>
            </a:r>
            <a:r>
              <a:rPr lang="zh-CN" altLang="en-US" u="sng" spc="-100" dirty="0" smtClean="0">
                <a:solidFill>
                  <a:schemeClr val="accent2"/>
                </a:solidFill>
              </a:rPr>
              <a:t>中</a:t>
            </a:r>
            <a:r>
              <a:rPr lang="zh-CN" altLang="en-US" spc="-100" dirty="0" smtClean="0">
                <a:solidFill>
                  <a:schemeClr val="tx1"/>
                </a:solidFill>
              </a:rPr>
              <a:t>的</a:t>
            </a:r>
            <a:r>
              <a:rPr lang="zh-CN" altLang="en-US" u="sng" spc="-100" dirty="0">
                <a:solidFill>
                  <a:schemeClr val="tx1"/>
                </a:solidFill>
              </a:rPr>
              <a:t>唯一</a:t>
            </a:r>
            <a:r>
              <a:rPr lang="zh-CN" altLang="en-US" spc="-100" dirty="0" smtClean="0">
                <a:solidFill>
                  <a:schemeClr val="tx1"/>
                </a:solidFill>
              </a:rPr>
              <a:t>数字化</a:t>
            </a:r>
            <a:r>
              <a:rPr lang="zh-CN" altLang="en-US" spc="-100" dirty="0">
                <a:solidFill>
                  <a:schemeClr val="tx1"/>
                </a:solidFill>
              </a:rPr>
              <a:t>代码</a:t>
            </a:r>
            <a:r>
              <a:rPr lang="zh-CN" altLang="en-US" spc="-100" dirty="0" smtClean="0">
                <a:solidFill>
                  <a:schemeClr val="tx1"/>
                </a:solidFill>
              </a:rPr>
              <a:t>，表示</a:t>
            </a:r>
            <a:r>
              <a:rPr lang="zh-CN" altLang="en-US" u="sng" spc="-100" dirty="0" smtClean="0">
                <a:solidFill>
                  <a:srgbClr val="990099"/>
                </a:solidFill>
              </a:rPr>
              <a:t>序号</a:t>
            </a:r>
            <a:r>
              <a:rPr lang="zh-CN" altLang="en-US" spc="-100" dirty="0">
                <a:solidFill>
                  <a:schemeClr val="tx1"/>
                </a:solidFill>
              </a:rPr>
              <a:t>或</a:t>
            </a:r>
            <a:r>
              <a:rPr lang="zh-CN" altLang="en-US" u="sng" spc="-100" dirty="0">
                <a:solidFill>
                  <a:srgbClr val="990099"/>
                </a:solidFill>
              </a:rPr>
              <a:t>特征号</a:t>
            </a:r>
          </a:p>
        </p:txBody>
      </p:sp>
      <p:sp>
        <p:nvSpPr>
          <p:cNvPr id="377055" name="Text Box 223"/>
          <p:cNvSpPr txBox="1">
            <a:spLocks noChangeArrowheads="1"/>
          </p:cNvSpPr>
          <p:nvPr/>
        </p:nvSpPr>
        <p:spPr bwMode="auto">
          <a:xfrm>
            <a:off x="179263" y="179960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字符的编码类型：</a:t>
            </a:r>
            <a:r>
              <a:rPr lang="zh-CN" altLang="en-US" dirty="0">
                <a:solidFill>
                  <a:schemeClr val="tx1"/>
                </a:solidFill>
              </a:rPr>
              <a:t>交换码、内</a:t>
            </a:r>
            <a:r>
              <a:rPr lang="zh-CN" altLang="en-US" dirty="0" smtClean="0">
                <a:solidFill>
                  <a:schemeClr val="tx1"/>
                </a:solidFill>
              </a:rPr>
              <a:t>码、输入</a:t>
            </a:r>
            <a:r>
              <a:rPr lang="zh-CN" altLang="en-US" dirty="0">
                <a:solidFill>
                  <a:schemeClr val="tx1"/>
                </a:solidFill>
              </a:rPr>
              <a:t>码、字模</a:t>
            </a:r>
            <a:r>
              <a:rPr lang="zh-CN" altLang="en-US" dirty="0" smtClean="0">
                <a:solidFill>
                  <a:schemeClr val="tx1"/>
                </a:solidFill>
              </a:rPr>
              <a:t>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交换</a:t>
            </a:r>
            <a:r>
              <a:rPr lang="zh-CN" altLang="en-US" dirty="0">
                <a:solidFill>
                  <a:schemeClr val="accent2"/>
                </a:solidFill>
              </a:rPr>
              <a:t>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字符在</a:t>
            </a:r>
            <a:r>
              <a:rPr lang="zh-CN" altLang="en-US" u="sng" dirty="0">
                <a:solidFill>
                  <a:srgbClr val="990099"/>
                </a:solidFill>
              </a:rPr>
              <a:t>传送时</a:t>
            </a:r>
            <a:r>
              <a:rPr lang="zh-CN" altLang="en-US" dirty="0">
                <a:solidFill>
                  <a:schemeClr val="tx1"/>
                </a:solidFill>
              </a:rPr>
              <a:t>的编码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序号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，如</a:t>
            </a:r>
            <a:r>
              <a:rPr lang="en-US" altLang="zh-CN" sz="2000" dirty="0" smtClean="0">
                <a:solidFill>
                  <a:schemeClr val="tx1"/>
                </a:solidFill>
              </a:rPr>
              <a:t>ASCII</a:t>
            </a:r>
            <a:r>
              <a:rPr lang="zh-CN" altLang="en-US" sz="2000" dirty="0" smtClean="0">
                <a:solidFill>
                  <a:schemeClr val="tx1"/>
                </a:solidFill>
              </a:rPr>
              <a:t>码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内  </a:t>
            </a:r>
            <a:r>
              <a:rPr lang="zh-CN" altLang="en-US" dirty="0">
                <a:solidFill>
                  <a:schemeClr val="accent2"/>
                </a:solidFill>
              </a:rPr>
              <a:t>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字符在</a:t>
            </a:r>
            <a:r>
              <a:rPr lang="zh-CN" altLang="en-US" u="sng" dirty="0">
                <a:solidFill>
                  <a:srgbClr val="990099"/>
                </a:solidFill>
              </a:rPr>
              <a:t>存储时</a:t>
            </a:r>
            <a:r>
              <a:rPr lang="zh-CN" altLang="en-US" dirty="0">
                <a:solidFill>
                  <a:schemeClr val="tx1"/>
                </a:solidFill>
              </a:rPr>
              <a:t>的编码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，如</a:t>
            </a:r>
            <a:r>
              <a:rPr lang="en-US" altLang="zh-CN" sz="2000" dirty="0" smtClean="0">
                <a:solidFill>
                  <a:schemeClr val="tx1"/>
                </a:solidFill>
              </a:rPr>
              <a:t>ASCII</a:t>
            </a:r>
            <a:r>
              <a:rPr lang="zh-CN" altLang="en-US" sz="2000" dirty="0" smtClean="0">
                <a:solidFill>
                  <a:schemeClr val="tx1"/>
                </a:solidFill>
              </a:rPr>
              <a:t>字符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77142" name="AutoShape 3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29"/>
          <p:cNvSpPr>
            <a:spLocks/>
          </p:cNvSpPr>
          <p:nvPr/>
        </p:nvSpPr>
        <p:spPr bwMode="auto">
          <a:xfrm>
            <a:off x="6593044" y="5805264"/>
            <a:ext cx="2011404" cy="321471"/>
          </a:xfrm>
          <a:prstGeom prst="borderCallout2">
            <a:avLst>
              <a:gd name="adj1" fmla="val 58882"/>
              <a:gd name="adj2" fmla="val -181"/>
              <a:gd name="adj3" fmla="val 60490"/>
              <a:gd name="adj4" fmla="val -13023"/>
              <a:gd name="adj5" fmla="val -224189"/>
              <a:gd name="adj6" fmla="val -32354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相关</a:t>
            </a:r>
            <a:r>
              <a:rPr lang="en-US" altLang="zh-CN" sz="1800" dirty="0" smtClean="0">
                <a:solidFill>
                  <a:schemeClr val="tx1"/>
                </a:solidFill>
              </a:rPr>
              <a:t>: </a:t>
            </a:r>
            <a:r>
              <a:rPr lang="zh-CN" altLang="en-US" sz="1800" dirty="0" smtClean="0">
                <a:solidFill>
                  <a:schemeClr val="tx1"/>
                </a:solidFill>
              </a:rPr>
              <a:t>字符集大小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9" name="AutoShape 29"/>
          <p:cNvSpPr>
            <a:spLocks/>
          </p:cNvSpPr>
          <p:nvPr/>
        </p:nvSpPr>
        <p:spPr bwMode="auto">
          <a:xfrm>
            <a:off x="179512" y="3284984"/>
            <a:ext cx="2885933" cy="354810"/>
          </a:xfrm>
          <a:prstGeom prst="borderCallout2">
            <a:avLst>
              <a:gd name="adj1" fmla="val 99784"/>
              <a:gd name="adj2" fmla="val 42355"/>
              <a:gd name="adj3" fmla="val 140023"/>
              <a:gd name="adj4" fmla="val 49591"/>
              <a:gd name="adj5" fmla="val 197908"/>
              <a:gd name="adj6" fmla="val 5828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相关</a:t>
            </a:r>
            <a:r>
              <a:rPr lang="en-US" altLang="zh-CN" sz="1800" dirty="0" smtClean="0">
                <a:solidFill>
                  <a:schemeClr val="tx1"/>
                </a:solidFill>
              </a:rPr>
              <a:t>: </a:t>
            </a:r>
            <a:r>
              <a:rPr lang="zh-CN" altLang="en-US" sz="1800" spc="-50" dirty="0" smtClean="0">
                <a:solidFill>
                  <a:schemeClr val="tx1"/>
                </a:solidFill>
              </a:rPr>
              <a:t>输入法、字符集大小</a:t>
            </a:r>
            <a:endParaRPr lang="zh-CN" altLang="en-US" sz="1800" spc="-50" dirty="0">
              <a:solidFill>
                <a:schemeClr val="tx1"/>
              </a:solidFill>
            </a:endParaRPr>
          </a:p>
        </p:txBody>
      </p:sp>
      <p:sp>
        <p:nvSpPr>
          <p:cNvPr id="50" name="AutoShape 29"/>
          <p:cNvSpPr>
            <a:spLocks/>
          </p:cNvSpPr>
          <p:nvPr/>
        </p:nvSpPr>
        <p:spPr bwMode="auto">
          <a:xfrm>
            <a:off x="2287694" y="5805264"/>
            <a:ext cx="2500330" cy="321471"/>
          </a:xfrm>
          <a:prstGeom prst="borderCallout2">
            <a:avLst>
              <a:gd name="adj1" fmla="val 52956"/>
              <a:gd name="adj2" fmla="val 229"/>
              <a:gd name="adj3" fmla="val 50797"/>
              <a:gd name="adj4" fmla="val -8080"/>
              <a:gd name="adj5" fmla="val -192021"/>
              <a:gd name="adj6" fmla="val -1910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相关</a:t>
            </a:r>
            <a:r>
              <a:rPr lang="en-US" altLang="zh-CN" sz="1800" dirty="0" smtClean="0">
                <a:solidFill>
                  <a:schemeClr val="tx1"/>
                </a:solidFill>
              </a:rPr>
              <a:t>: </a:t>
            </a:r>
            <a:r>
              <a:rPr lang="zh-CN" altLang="en-US" sz="1800" dirty="0" smtClean="0">
                <a:solidFill>
                  <a:schemeClr val="tx1"/>
                </a:solidFill>
              </a:rPr>
              <a:t>字体、字号大小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1" name="AutoShape 29"/>
          <p:cNvSpPr>
            <a:spLocks/>
          </p:cNvSpPr>
          <p:nvPr/>
        </p:nvSpPr>
        <p:spPr bwMode="auto">
          <a:xfrm>
            <a:off x="3275855" y="3284984"/>
            <a:ext cx="3528169" cy="354810"/>
          </a:xfrm>
          <a:prstGeom prst="borderCallout2">
            <a:avLst>
              <a:gd name="adj1" fmla="val 102414"/>
              <a:gd name="adj2" fmla="val 64266"/>
              <a:gd name="adj3" fmla="val 136225"/>
              <a:gd name="adj4" fmla="val 58579"/>
              <a:gd name="adj5" fmla="val 185188"/>
              <a:gd name="adj6" fmla="val 5079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相关</a:t>
            </a:r>
            <a:r>
              <a:rPr lang="en-US" altLang="zh-CN" sz="1800" dirty="0" smtClean="0">
                <a:solidFill>
                  <a:schemeClr val="tx1"/>
                </a:solidFill>
              </a:rPr>
              <a:t>: </a:t>
            </a:r>
            <a:r>
              <a:rPr lang="zh-CN" altLang="en-US" sz="1800" spc="-50" dirty="0" smtClean="0">
                <a:solidFill>
                  <a:schemeClr val="tx1"/>
                </a:solidFill>
              </a:rPr>
              <a:t>字符集大小、存储单元长度</a:t>
            </a:r>
            <a:endParaRPr lang="zh-CN" altLang="en-US" sz="1800" spc="-50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65063" y="3358355"/>
            <a:ext cx="8099425" cy="2341563"/>
            <a:chOff x="865063" y="3358355"/>
            <a:chExt cx="8099425" cy="2341563"/>
          </a:xfrm>
        </p:grpSpPr>
        <p:sp>
          <p:nvSpPr>
            <p:cNvPr id="377057" name="Text Box 225"/>
            <p:cNvSpPr txBox="1">
              <a:spLocks noChangeArrowheads="1"/>
            </p:cNvSpPr>
            <p:nvPr/>
          </p:nvSpPr>
          <p:spPr bwMode="auto">
            <a:xfrm>
              <a:off x="865063" y="4004468"/>
              <a:ext cx="358775" cy="615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键盘</a:t>
              </a:r>
            </a:p>
          </p:txBody>
        </p:sp>
        <p:sp>
          <p:nvSpPr>
            <p:cNvPr id="377058" name="Rectangle 226"/>
            <p:cNvSpPr>
              <a:spLocks noChangeArrowheads="1"/>
            </p:cNvSpPr>
            <p:nvPr/>
          </p:nvSpPr>
          <p:spPr bwMode="auto">
            <a:xfrm>
              <a:off x="2195388" y="3826668"/>
              <a:ext cx="4392836" cy="1873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0" name="Rectangle 228"/>
            <p:cNvSpPr>
              <a:spLocks noChangeArrowheads="1"/>
            </p:cNvSpPr>
            <p:nvPr/>
          </p:nvSpPr>
          <p:spPr bwMode="auto">
            <a:xfrm>
              <a:off x="6876603" y="3826668"/>
              <a:ext cx="1943869" cy="1873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1" name="Text Box 229"/>
            <p:cNvSpPr txBox="1">
              <a:spLocks noChangeArrowheads="1"/>
            </p:cNvSpPr>
            <p:nvPr/>
          </p:nvSpPr>
          <p:spPr bwMode="auto">
            <a:xfrm>
              <a:off x="6948611" y="5301455"/>
              <a:ext cx="10080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计算机</a:t>
              </a: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7062" name="Line 230"/>
            <p:cNvSpPr>
              <a:spLocks noChangeShapeType="1"/>
            </p:cNvSpPr>
            <p:nvPr/>
          </p:nvSpPr>
          <p:spPr bwMode="auto">
            <a:xfrm flipV="1">
              <a:off x="6732809" y="3717129"/>
              <a:ext cx="2231677" cy="0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64" name="Line 232"/>
            <p:cNvSpPr>
              <a:spLocks noChangeShapeType="1"/>
            </p:cNvSpPr>
            <p:nvPr/>
          </p:nvSpPr>
          <p:spPr bwMode="auto">
            <a:xfrm>
              <a:off x="6732810" y="3717130"/>
              <a:ext cx="0" cy="1298575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65" name="Rectangle 233"/>
            <p:cNvSpPr>
              <a:spLocks noChangeArrowheads="1"/>
            </p:cNvSpPr>
            <p:nvPr/>
          </p:nvSpPr>
          <p:spPr bwMode="auto">
            <a:xfrm>
              <a:off x="3491880" y="3969543"/>
              <a:ext cx="1081088" cy="16573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8" name="Text Box 236"/>
            <p:cNvSpPr txBox="1">
              <a:spLocks noChangeArrowheads="1"/>
            </p:cNvSpPr>
            <p:nvPr/>
          </p:nvSpPr>
          <p:spPr bwMode="auto">
            <a:xfrm>
              <a:off x="2376363" y="4042568"/>
              <a:ext cx="288925" cy="5746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转换</a:t>
              </a:r>
            </a:p>
          </p:txBody>
        </p:sp>
        <p:sp>
          <p:nvSpPr>
            <p:cNvPr id="377069" name="Text Box 237"/>
            <p:cNvSpPr txBox="1">
              <a:spLocks noChangeArrowheads="1"/>
            </p:cNvSpPr>
            <p:nvPr/>
          </p:nvSpPr>
          <p:spPr bwMode="auto">
            <a:xfrm>
              <a:off x="5399212" y="4187030"/>
              <a:ext cx="788988" cy="287338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处理器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77070" name="Text Box 238"/>
            <p:cNvSpPr txBox="1">
              <a:spLocks noChangeArrowheads="1"/>
            </p:cNvSpPr>
            <p:nvPr/>
          </p:nvSpPr>
          <p:spPr bwMode="auto">
            <a:xfrm>
              <a:off x="4644008" y="4869655"/>
              <a:ext cx="936104" cy="287338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I/O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接口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77072" name="Line 240"/>
            <p:cNvSpPr>
              <a:spLocks noChangeShapeType="1"/>
            </p:cNvSpPr>
            <p:nvPr/>
          </p:nvSpPr>
          <p:spPr bwMode="auto">
            <a:xfrm flipH="1" flipV="1">
              <a:off x="1225425" y="5123655"/>
              <a:ext cx="2410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4" name="Text Box 242"/>
            <p:cNvSpPr txBox="1">
              <a:spLocks noChangeArrowheads="1"/>
            </p:cNvSpPr>
            <p:nvPr/>
          </p:nvSpPr>
          <p:spPr bwMode="auto">
            <a:xfrm>
              <a:off x="1331788" y="4763293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>
                  <a:solidFill>
                    <a:srgbClr val="FF3300"/>
                  </a:solidFill>
                </a:rPr>
                <a:t>字模码</a:t>
              </a:r>
            </a:p>
          </p:txBody>
        </p:sp>
        <p:sp>
          <p:nvSpPr>
            <p:cNvPr id="377075" name="Line 243"/>
            <p:cNvSpPr>
              <a:spLocks noChangeShapeType="1"/>
            </p:cNvSpPr>
            <p:nvPr/>
          </p:nvSpPr>
          <p:spPr bwMode="auto">
            <a:xfrm>
              <a:off x="2665288" y="4329905"/>
              <a:ext cx="971055" cy="158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6" name="Line 244"/>
            <p:cNvSpPr>
              <a:spLocks noChangeShapeType="1"/>
            </p:cNvSpPr>
            <p:nvPr/>
          </p:nvSpPr>
          <p:spPr bwMode="auto">
            <a:xfrm>
              <a:off x="1225426" y="4329905"/>
              <a:ext cx="1150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7" name="Text Box 245"/>
            <p:cNvSpPr txBox="1">
              <a:spLocks noChangeArrowheads="1"/>
            </p:cNvSpPr>
            <p:nvPr/>
          </p:nvSpPr>
          <p:spPr bwMode="auto">
            <a:xfrm>
              <a:off x="2809751" y="3971130"/>
              <a:ext cx="511389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 smtClean="0">
                  <a:solidFill>
                    <a:srgbClr val="FF3300"/>
                  </a:solidFill>
                </a:rPr>
                <a:t>内码</a:t>
              </a:r>
              <a:endParaRPr lang="zh-CN" altLang="en-US" sz="1800" dirty="0">
                <a:solidFill>
                  <a:srgbClr val="FF3300"/>
                </a:solidFill>
              </a:endParaRPr>
            </a:p>
          </p:txBody>
        </p:sp>
        <p:sp>
          <p:nvSpPr>
            <p:cNvPr id="377078" name="Text Box 246"/>
            <p:cNvSpPr txBox="1">
              <a:spLocks noChangeArrowheads="1"/>
            </p:cNvSpPr>
            <p:nvPr/>
          </p:nvSpPr>
          <p:spPr bwMode="auto">
            <a:xfrm>
              <a:off x="1331788" y="3971130"/>
              <a:ext cx="788988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输入码</a:t>
              </a:r>
            </a:p>
          </p:txBody>
        </p:sp>
        <p:sp>
          <p:nvSpPr>
            <p:cNvPr id="377083" name="Text Box 251"/>
            <p:cNvSpPr txBox="1">
              <a:spLocks noChangeArrowheads="1"/>
            </p:cNvSpPr>
            <p:nvPr/>
          </p:nvSpPr>
          <p:spPr bwMode="auto">
            <a:xfrm>
              <a:off x="865063" y="4798218"/>
              <a:ext cx="360363" cy="758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显示器</a:t>
              </a:r>
            </a:p>
          </p:txBody>
        </p:sp>
        <p:sp>
          <p:nvSpPr>
            <p:cNvPr id="377084" name="Text Box 252"/>
            <p:cNvSpPr txBox="1">
              <a:spLocks noChangeArrowheads="1"/>
            </p:cNvSpPr>
            <p:nvPr/>
          </p:nvSpPr>
          <p:spPr bwMode="auto">
            <a:xfrm>
              <a:off x="7884666" y="4221088"/>
              <a:ext cx="791790" cy="287338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处理器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77085" name="Line 253"/>
            <p:cNvSpPr>
              <a:spLocks noChangeShapeType="1"/>
            </p:cNvSpPr>
            <p:nvPr/>
          </p:nvSpPr>
          <p:spPr bwMode="auto">
            <a:xfrm>
              <a:off x="8964488" y="3717129"/>
              <a:ext cx="0" cy="1296047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86" name="Text Box 254"/>
            <p:cNvSpPr txBox="1">
              <a:spLocks noChangeArrowheads="1"/>
            </p:cNvSpPr>
            <p:nvPr/>
          </p:nvSpPr>
          <p:spPr bwMode="auto">
            <a:xfrm>
              <a:off x="2267744" y="5301455"/>
              <a:ext cx="10080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计算机</a:t>
              </a:r>
              <a:r>
                <a:rPr lang="en-US" altLang="zh-CN" sz="2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77087" name="Line 255"/>
            <p:cNvSpPr>
              <a:spLocks noChangeShapeType="1"/>
            </p:cNvSpPr>
            <p:nvPr/>
          </p:nvSpPr>
          <p:spPr bwMode="auto">
            <a:xfrm flipH="1">
              <a:off x="7881489" y="5013176"/>
              <a:ext cx="1082998" cy="0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89" name="Text Box 257"/>
            <p:cNvSpPr txBox="1">
              <a:spLocks noChangeArrowheads="1"/>
            </p:cNvSpPr>
            <p:nvPr/>
          </p:nvSpPr>
          <p:spPr bwMode="auto">
            <a:xfrm>
              <a:off x="7959476" y="4653136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交换码</a:t>
              </a:r>
            </a:p>
          </p:txBody>
        </p:sp>
        <p:sp>
          <p:nvSpPr>
            <p:cNvPr id="377090" name="Line 258"/>
            <p:cNvSpPr>
              <a:spLocks noChangeShapeType="1"/>
            </p:cNvSpPr>
            <p:nvPr/>
          </p:nvSpPr>
          <p:spPr bwMode="auto">
            <a:xfrm>
              <a:off x="7021066" y="4365104"/>
              <a:ext cx="860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2" name="Text Box 260"/>
            <p:cNvSpPr txBox="1">
              <a:spLocks noChangeArrowheads="1"/>
            </p:cNvSpPr>
            <p:nvPr/>
          </p:nvSpPr>
          <p:spPr bwMode="auto">
            <a:xfrm>
              <a:off x="4717431" y="3971130"/>
              <a:ext cx="537765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 smtClean="0">
                  <a:solidFill>
                    <a:srgbClr val="FF3300"/>
                  </a:solidFill>
                </a:rPr>
                <a:t>内码</a:t>
              </a:r>
              <a:endParaRPr lang="zh-CN" altLang="en-US" sz="1800" dirty="0">
                <a:solidFill>
                  <a:srgbClr val="FF3300"/>
                </a:solidFill>
              </a:endParaRPr>
            </a:p>
          </p:txBody>
        </p:sp>
        <p:sp>
          <p:nvSpPr>
            <p:cNvPr id="377093" name="Line 261"/>
            <p:cNvSpPr>
              <a:spLocks noChangeShapeType="1"/>
            </p:cNvSpPr>
            <p:nvPr/>
          </p:nvSpPr>
          <p:spPr bwMode="auto">
            <a:xfrm>
              <a:off x="5039693" y="4329905"/>
              <a:ext cx="0" cy="54133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4" name="Text Box 262"/>
            <p:cNvSpPr txBox="1">
              <a:spLocks noChangeArrowheads="1"/>
            </p:cNvSpPr>
            <p:nvPr/>
          </p:nvSpPr>
          <p:spPr bwMode="auto">
            <a:xfrm>
              <a:off x="7164635" y="4005064"/>
              <a:ext cx="579164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 smtClean="0">
                  <a:solidFill>
                    <a:srgbClr val="FF3300"/>
                  </a:solidFill>
                </a:rPr>
                <a:t>内码</a:t>
              </a:r>
              <a:endParaRPr lang="zh-CN" altLang="en-US" sz="1800" dirty="0">
                <a:solidFill>
                  <a:srgbClr val="FF3300"/>
                </a:solidFill>
              </a:endParaRPr>
            </a:p>
          </p:txBody>
        </p:sp>
        <p:sp>
          <p:nvSpPr>
            <p:cNvPr id="377095" name="Text Box 263"/>
            <p:cNvSpPr txBox="1">
              <a:spLocks noChangeArrowheads="1"/>
            </p:cNvSpPr>
            <p:nvPr/>
          </p:nvSpPr>
          <p:spPr bwMode="auto">
            <a:xfrm>
              <a:off x="3636343" y="4044155"/>
              <a:ext cx="792163" cy="5746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字符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377096" name="Text Box 264"/>
            <p:cNvSpPr txBox="1">
              <a:spLocks noChangeArrowheads="1"/>
            </p:cNvSpPr>
            <p:nvPr/>
          </p:nvSpPr>
          <p:spPr bwMode="auto">
            <a:xfrm>
              <a:off x="3636343" y="4761705"/>
              <a:ext cx="792163" cy="576263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字符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字模库</a:t>
              </a:r>
            </a:p>
          </p:txBody>
        </p:sp>
        <p:sp>
          <p:nvSpPr>
            <p:cNvPr id="377097" name="Text Box 265"/>
            <p:cNvSpPr txBox="1">
              <a:spLocks noChangeArrowheads="1"/>
            </p:cNvSpPr>
            <p:nvPr/>
          </p:nvSpPr>
          <p:spPr bwMode="auto">
            <a:xfrm>
              <a:off x="3852243" y="5339555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377098" name="Line 266"/>
            <p:cNvSpPr>
              <a:spLocks noChangeShapeType="1"/>
            </p:cNvSpPr>
            <p:nvPr/>
          </p:nvSpPr>
          <p:spPr bwMode="auto">
            <a:xfrm>
              <a:off x="4428505" y="4331493"/>
              <a:ext cx="97070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9" name="Line 267"/>
            <p:cNvSpPr>
              <a:spLocks noChangeShapeType="1"/>
            </p:cNvSpPr>
            <p:nvPr/>
          </p:nvSpPr>
          <p:spPr bwMode="auto">
            <a:xfrm flipH="1" flipV="1">
              <a:off x="5580112" y="5015704"/>
              <a:ext cx="1152698" cy="1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137" name="Text Box 305"/>
            <p:cNvSpPr txBox="1">
              <a:spLocks noChangeArrowheads="1"/>
            </p:cNvSpPr>
            <p:nvPr/>
          </p:nvSpPr>
          <p:spPr bwMode="auto">
            <a:xfrm>
              <a:off x="7383412" y="3358355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交换码</a:t>
              </a:r>
            </a:p>
          </p:txBody>
        </p:sp>
        <p:sp>
          <p:nvSpPr>
            <p:cNvPr id="53" name="Text Box 257"/>
            <p:cNvSpPr txBox="1">
              <a:spLocks noChangeArrowheads="1"/>
            </p:cNvSpPr>
            <p:nvPr/>
          </p:nvSpPr>
          <p:spPr bwMode="auto">
            <a:xfrm>
              <a:off x="5727228" y="4653136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交换码</a:t>
              </a:r>
            </a:p>
          </p:txBody>
        </p:sp>
        <p:sp>
          <p:nvSpPr>
            <p:cNvPr id="54" name="Text Box 252"/>
            <p:cNvSpPr txBox="1">
              <a:spLocks noChangeArrowheads="1"/>
            </p:cNvSpPr>
            <p:nvPr/>
          </p:nvSpPr>
          <p:spPr bwMode="auto">
            <a:xfrm>
              <a:off x="6948264" y="4871242"/>
              <a:ext cx="933227" cy="285255"/>
            </a:xfrm>
            <a:prstGeom prst="rect">
              <a:avLst/>
            </a:prstGeom>
            <a:solidFill>
              <a:srgbClr val="FF99CC">
                <a:alpha val="75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I/O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接口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5" name="Line 261"/>
            <p:cNvSpPr>
              <a:spLocks noChangeShapeType="1"/>
            </p:cNvSpPr>
            <p:nvPr/>
          </p:nvSpPr>
          <p:spPr bwMode="auto">
            <a:xfrm>
              <a:off x="7380758" y="4364757"/>
              <a:ext cx="0" cy="5064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7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054" grpId="0"/>
      <p:bldP spid="377055" grpId="0"/>
      <p:bldP spid="48" grpId="0" animBg="1"/>
      <p:bldP spid="49" grpId="0" animBg="1"/>
      <p:bldP spid="50" grpId="0" animBg="1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112-9034-4991-9D71-DDB2B593341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10104" name="Text Box 184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字符编码的缺省编码：</a:t>
            </a:r>
            <a:r>
              <a:rPr lang="zh-CN" altLang="en-US" dirty="0" smtClean="0">
                <a:solidFill>
                  <a:schemeClr val="tx1"/>
                </a:solidFill>
              </a:rPr>
              <a:t>交换码！ 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u="sng" dirty="0" smtClean="0">
                <a:solidFill>
                  <a:srgbClr val="990099"/>
                </a:solidFill>
              </a:rPr>
              <a:t>内码</a:t>
            </a:r>
            <a:r>
              <a:rPr lang="zh-CN" altLang="en-US" dirty="0" smtClean="0">
                <a:solidFill>
                  <a:schemeClr val="tx1"/>
                </a:solidFill>
              </a:rPr>
              <a:t>常称为</a:t>
            </a:r>
            <a:r>
              <a:rPr lang="zh-CN" altLang="en-US" u="sng" dirty="0" smtClean="0">
                <a:solidFill>
                  <a:srgbClr val="990099"/>
                </a:solidFill>
              </a:rPr>
              <a:t>字符数据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10105" name="Text Box 185"/>
          <p:cNvSpPr txBox="1">
            <a:spLocks noChangeArrowheads="1"/>
          </p:cNvSpPr>
          <p:nvPr/>
        </p:nvSpPr>
        <p:spPr bwMode="auto">
          <a:xfrm>
            <a:off x="179388" y="8367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常见字符</a:t>
            </a:r>
            <a:r>
              <a:rPr lang="zh-CN" altLang="en-US" dirty="0" smtClean="0">
                <a:solidFill>
                  <a:srgbClr val="C00000"/>
                </a:solidFill>
              </a:rPr>
              <a:t>编码种类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</a:p>
        </p:txBody>
      </p:sp>
      <p:graphicFrame>
        <p:nvGraphicFramePr>
          <p:cNvPr id="210150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50120"/>
              </p:ext>
            </p:extLst>
          </p:nvPr>
        </p:nvGraphicFramePr>
        <p:xfrm>
          <a:off x="971600" y="1412776"/>
          <a:ext cx="7993013" cy="3183600"/>
        </p:xfrm>
        <a:graphic>
          <a:graphicData uri="http://schemas.openxmlformats.org/drawingml/2006/table">
            <a:tbl>
              <a:tblPr/>
              <a:tblGrid>
                <a:gridCol w="1296144"/>
                <a:gridCol w="792088"/>
                <a:gridCol w="648072"/>
                <a:gridCol w="5256709"/>
              </a:tblGrid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编码类型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码点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个数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ASCII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128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美国标准信息交换码，英文，使用最广泛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EBCDIC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256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扩展二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十进制交换码，英文，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IBM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定义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Unicode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65536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统一字符码，有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UCS-2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UCS-4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两种字符集，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支持各国语言，使用较广泛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3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ANSI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256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美国国家标准协会交换码，英文，含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ASCII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GB2312-80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7445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汉字国标码，中文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①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码点数量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—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需要编码的信息个数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如交换码的字符数，字模码的点阵数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②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编码长度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—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采用定长编码，长度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/>
                        </a:rPr>
                        <a:t>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log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码点个数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/>
                        </a:rPr>
                        <a:t>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0151" name="AutoShape 23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85"/>
          <p:cNvSpPr txBox="1">
            <a:spLocks noChangeArrowheads="1"/>
          </p:cNvSpPr>
          <p:nvPr/>
        </p:nvSpPr>
        <p:spPr bwMode="auto">
          <a:xfrm>
            <a:off x="179512" y="460319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注意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sz="2200" dirty="0" smtClean="0">
                <a:solidFill>
                  <a:schemeClr val="tx1"/>
                </a:solidFill>
              </a:rPr>
              <a:t>字符内码中，大都为定长编码，</a:t>
            </a:r>
            <a:r>
              <a:rPr lang="en-US" altLang="zh-CN" sz="2200" dirty="0" smtClean="0">
                <a:solidFill>
                  <a:schemeClr val="tx1"/>
                </a:solidFill>
              </a:rPr>
              <a:t>Unicode</a:t>
            </a:r>
            <a:r>
              <a:rPr lang="zh-CN" altLang="en-US" sz="2200" dirty="0" smtClean="0">
                <a:solidFill>
                  <a:schemeClr val="tx1"/>
                </a:solidFill>
              </a:rPr>
              <a:t>为变长编码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750"/>
                                        <p:tgtEl>
                                          <p:spTgt spid="21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105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07066-BDF0-4A62-8D2B-DB4812C4B8C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17318" name="Text Box 230"/>
          <p:cNvSpPr txBox="1">
            <a:spLocks noChangeArrowheads="1"/>
          </p:cNvSpPr>
          <p:nvPr/>
        </p:nvSpPr>
        <p:spPr bwMode="auto">
          <a:xfrm>
            <a:off x="179388" y="28398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、字符串编码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*字符串特性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由多</a:t>
            </a:r>
            <a:r>
              <a:rPr lang="zh-CN" altLang="en-US" dirty="0">
                <a:solidFill>
                  <a:schemeClr val="tx1"/>
                </a:solidFill>
              </a:rPr>
              <a:t>个字符</a:t>
            </a:r>
            <a:r>
              <a:rPr lang="zh-CN" altLang="en-US" dirty="0" smtClean="0">
                <a:solidFill>
                  <a:schemeClr val="tx1"/>
                </a:solidFill>
              </a:rPr>
              <a:t>构成，所</a:t>
            </a:r>
            <a:r>
              <a:rPr lang="zh-CN" altLang="en-US" dirty="0">
                <a:solidFill>
                  <a:schemeClr val="tx1"/>
                </a:solidFill>
              </a:rPr>
              <a:t>含</a:t>
            </a:r>
            <a:r>
              <a:rPr lang="zh-CN" altLang="en-US" dirty="0" smtClean="0">
                <a:solidFill>
                  <a:schemeClr val="tx1"/>
                </a:solidFill>
              </a:rPr>
              <a:t>字符个数</a:t>
            </a:r>
            <a:r>
              <a:rPr lang="zh-CN" altLang="en-US" dirty="0">
                <a:solidFill>
                  <a:schemeClr val="tx1"/>
                </a:solidFill>
              </a:rPr>
              <a:t>不固定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7319" name="Text Box 231"/>
          <p:cNvSpPr txBox="1">
            <a:spLocks noChangeArrowheads="1"/>
          </p:cNvSpPr>
          <p:nvPr/>
        </p:nvSpPr>
        <p:spPr bwMode="auto">
          <a:xfrm>
            <a:off x="179388" y="1196752"/>
            <a:ext cx="8785225" cy="188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字符串编码方法：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①由各个字符编码</a:t>
            </a:r>
            <a:r>
              <a:rPr lang="zh-CN" altLang="en-US" dirty="0" smtClean="0">
                <a:solidFill>
                  <a:schemeClr val="tx1"/>
                </a:solidFill>
              </a:rPr>
              <a:t>组成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②用</a:t>
            </a:r>
            <a:r>
              <a:rPr lang="zh-CN" altLang="en-US" u="sng" dirty="0" smtClean="0">
                <a:solidFill>
                  <a:schemeClr val="accent2"/>
                </a:solidFill>
              </a:rPr>
              <a:t>特定</a:t>
            </a:r>
            <a:r>
              <a:rPr lang="zh-CN" altLang="en-US" u="sng" dirty="0">
                <a:solidFill>
                  <a:schemeClr val="accent2"/>
                </a:solidFill>
              </a:rPr>
              <a:t>编码</a:t>
            </a:r>
            <a:r>
              <a:rPr lang="zh-CN" altLang="en-US" dirty="0">
                <a:solidFill>
                  <a:schemeClr val="tx1"/>
                </a:solidFill>
              </a:rPr>
              <a:t>标志</a:t>
            </a:r>
            <a:r>
              <a:rPr lang="zh-CN" altLang="en-US" dirty="0" smtClean="0">
                <a:solidFill>
                  <a:schemeClr val="tx1"/>
                </a:solidFill>
              </a:rPr>
              <a:t>字符串结束</a:t>
            </a:r>
            <a:r>
              <a:rPr lang="zh-CN" altLang="en-US" dirty="0">
                <a:solidFill>
                  <a:schemeClr val="tx1"/>
                </a:solidFill>
              </a:rPr>
              <a:t>，结束编码放在最后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    </a:t>
            </a:r>
            <a:r>
              <a:rPr lang="zh-CN" altLang="en-US" dirty="0">
                <a:solidFill>
                  <a:schemeClr val="accent2"/>
                </a:solidFill>
              </a:rPr>
              <a:t>└→</a:t>
            </a:r>
            <a:r>
              <a:rPr lang="zh-CN" altLang="en-US" sz="2000" dirty="0" smtClean="0">
                <a:solidFill>
                  <a:schemeClr val="tx1"/>
                </a:solidFill>
              </a:rPr>
              <a:t>字符集包含</a:t>
            </a:r>
            <a:r>
              <a:rPr lang="zh-CN" altLang="en-US" sz="2000" dirty="0">
                <a:solidFill>
                  <a:schemeClr val="tx1"/>
                </a:solidFill>
              </a:rPr>
              <a:t>该字符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</a:rPr>
              <a:t>ASCII</a:t>
            </a:r>
            <a:r>
              <a:rPr lang="zh-CN" altLang="en-US" sz="2000" dirty="0" smtClean="0">
                <a:solidFill>
                  <a:schemeClr val="tx1"/>
                </a:solidFill>
              </a:rPr>
              <a:t>码为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的字符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7320" name="Text Box 232"/>
          <p:cNvSpPr txBox="1">
            <a:spLocks noChangeArrowheads="1"/>
          </p:cNvSpPr>
          <p:nvPr/>
        </p:nvSpPr>
        <p:spPr bwMode="auto">
          <a:xfrm>
            <a:off x="179388" y="299695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“</a:t>
            </a:r>
            <a:r>
              <a:rPr lang="en-US" altLang="zh-CN" dirty="0">
                <a:solidFill>
                  <a:schemeClr val="tx1"/>
                </a:solidFill>
              </a:rPr>
              <a:t>am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ASCII</a:t>
            </a:r>
            <a:r>
              <a:rPr lang="zh-CN" altLang="en-US" dirty="0">
                <a:solidFill>
                  <a:schemeClr val="tx1"/>
                </a:solidFill>
              </a:rPr>
              <a:t>编码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1100001 1101101 </a:t>
            </a:r>
            <a:r>
              <a:rPr lang="en-US" altLang="zh-CN" dirty="0"/>
              <a:t>0000000</a:t>
            </a:r>
          </a:p>
        </p:txBody>
      </p:sp>
      <p:sp>
        <p:nvSpPr>
          <p:cNvPr id="217321" name="Text Box 233"/>
          <p:cNvSpPr txBox="1">
            <a:spLocks noChangeArrowheads="1"/>
          </p:cNvSpPr>
          <p:nvPr/>
        </p:nvSpPr>
        <p:spPr bwMode="auto">
          <a:xfrm>
            <a:off x="179388" y="5847655"/>
            <a:ext cx="878522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作业</a:t>
            </a:r>
            <a:r>
              <a:rPr lang="en-US" altLang="zh-CN" dirty="0" smtClean="0">
                <a:solidFill>
                  <a:srgbClr val="C00000"/>
                </a:solidFill>
              </a:rPr>
              <a:t>2-1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P86</a:t>
            </a:r>
            <a:r>
              <a:rPr lang="zh-CN" altLang="en-US" dirty="0" smtClean="0">
                <a:solidFill>
                  <a:schemeClr val="tx1"/>
                </a:solidFill>
              </a:rPr>
              <a:t>起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～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1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319" grpId="0"/>
      <p:bldP spid="217320" grpId="0"/>
      <p:bldP spid="2173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661-6600-44DF-9B78-B8289BB0D6B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179388" y="83671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436688" indent="-1436688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数据校验过程：  </a:t>
            </a:r>
            <a:r>
              <a:rPr lang="en-US" altLang="zh-CN" dirty="0" smtClean="0">
                <a:solidFill>
                  <a:srgbClr val="FF3399"/>
                </a:solidFill>
              </a:rPr>
              <a:t>--</a:t>
            </a:r>
            <a:r>
              <a:rPr lang="zh-CN" altLang="en-US" dirty="0" smtClean="0">
                <a:solidFill>
                  <a:srgbClr val="FF3399"/>
                </a:solidFill>
              </a:rPr>
              <a:t>冗余校验思想</a:t>
            </a:r>
            <a:endParaRPr lang="zh-CN" altLang="en-US" dirty="0">
              <a:solidFill>
                <a:srgbClr val="FF3399"/>
              </a:solidFill>
            </a:endParaRPr>
          </a:p>
          <a:p>
            <a:pPr marL="1436688" indent="-1436688"/>
            <a:r>
              <a:rPr lang="zh-CN" altLang="en-US" dirty="0">
                <a:solidFill>
                  <a:schemeClr val="tx1"/>
                </a:solidFill>
              </a:rPr>
              <a:t>      ①用</a:t>
            </a:r>
            <a:r>
              <a:rPr lang="zh-CN" altLang="en-US" u="sng" dirty="0">
                <a:solidFill>
                  <a:schemeClr val="tx1"/>
                </a:solidFill>
              </a:rPr>
              <a:t>待发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>
                <a:solidFill>
                  <a:schemeClr val="tx1"/>
                </a:solidFill>
              </a:rPr>
              <a:t>(M)</a:t>
            </a:r>
            <a:r>
              <a:rPr lang="zh-CN" altLang="en-US" u="sng" dirty="0">
                <a:solidFill>
                  <a:srgbClr val="990099"/>
                </a:solidFill>
              </a:rPr>
              <a:t>形成</a:t>
            </a:r>
            <a:r>
              <a:rPr lang="zh-CN" altLang="en-US" dirty="0" smtClean="0">
                <a:solidFill>
                  <a:schemeClr val="tx1"/>
                </a:solidFill>
              </a:rPr>
              <a:t>校验信息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P)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u="sng" dirty="0">
                <a:solidFill>
                  <a:schemeClr val="tx1"/>
                </a:solidFill>
              </a:rPr>
              <a:t>一起</a:t>
            </a:r>
            <a:r>
              <a:rPr lang="zh-CN" altLang="en-US" u="sng" dirty="0" smtClean="0">
                <a:solidFill>
                  <a:schemeClr val="tx1"/>
                </a:solidFill>
              </a:rPr>
              <a:t>传送</a:t>
            </a:r>
            <a:endParaRPr lang="zh-CN" altLang="en-US" dirty="0">
              <a:solidFill>
                <a:schemeClr val="tx1"/>
              </a:solidFill>
            </a:endParaRPr>
          </a:p>
          <a:p>
            <a:pPr marL="1436688" indent="-1436688"/>
            <a:r>
              <a:rPr lang="zh-CN" altLang="en-US" dirty="0">
                <a:solidFill>
                  <a:schemeClr val="tx1"/>
                </a:solidFill>
              </a:rPr>
              <a:t>      ②用</a:t>
            </a:r>
            <a:r>
              <a:rPr lang="zh-CN" altLang="en-US" u="sng" dirty="0">
                <a:solidFill>
                  <a:schemeClr val="tx1"/>
                </a:solidFill>
              </a:rPr>
              <a:t>接收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u="sng" dirty="0" smtClean="0">
                <a:solidFill>
                  <a:srgbClr val="990099"/>
                </a:solidFill>
              </a:rPr>
              <a:t>形成</a:t>
            </a:r>
            <a:r>
              <a:rPr lang="zh-CN" altLang="en-US" dirty="0" smtClean="0">
                <a:solidFill>
                  <a:schemeClr val="tx1"/>
                </a:solidFill>
              </a:rPr>
              <a:t>校验信息</a:t>
            </a:r>
            <a:r>
              <a:rPr lang="en-US" altLang="zh-CN" dirty="0" smtClean="0">
                <a:solidFill>
                  <a:schemeClr val="tx1"/>
                </a:solidFill>
              </a:rPr>
              <a:t>(P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，用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</a:t>
            </a:r>
            <a:r>
              <a:rPr lang="zh-CN" altLang="en-US" u="sng" dirty="0" smtClean="0">
                <a:solidFill>
                  <a:srgbClr val="990099"/>
                </a:solidFill>
              </a:rPr>
              <a:t>检错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u="sng" dirty="0" smtClean="0">
                <a:solidFill>
                  <a:srgbClr val="990099"/>
                </a:solidFill>
              </a:rPr>
              <a:t>纠错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179388" y="26064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五、校验码</a:t>
            </a:r>
          </a:p>
        </p:txBody>
      </p:sp>
      <p:sp>
        <p:nvSpPr>
          <p:cNvPr id="218243" name="Text Box 131"/>
          <p:cNvSpPr txBox="1">
            <a:spLocks noChangeArrowheads="1"/>
          </p:cNvSpPr>
          <p:nvPr/>
        </p:nvSpPr>
        <p:spPr bwMode="auto">
          <a:xfrm>
            <a:off x="179388" y="3925505"/>
            <a:ext cx="878534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校验码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zh-CN" altLang="en-US" u="sng" dirty="0" smtClean="0">
                <a:solidFill>
                  <a:srgbClr val="990099"/>
                </a:solidFill>
              </a:rPr>
              <a:t>数据位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zh-CN" altLang="en-US" u="sng" dirty="0" smtClean="0">
                <a:solidFill>
                  <a:srgbClr val="990099"/>
                </a:solidFill>
              </a:rPr>
              <a:t>校验位</a:t>
            </a:r>
            <a:r>
              <a:rPr lang="zh-CN" altLang="en-US" dirty="0" smtClean="0">
                <a:solidFill>
                  <a:schemeClr val="tx1"/>
                </a:solidFill>
              </a:rPr>
              <a:t>组成的编码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码  距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任意两个编码的</a:t>
            </a:r>
            <a:r>
              <a:rPr lang="zh-CN" altLang="en-US" u="sng" dirty="0" smtClean="0">
                <a:solidFill>
                  <a:srgbClr val="990099"/>
                </a:solidFill>
              </a:rPr>
              <a:t>位值不同</a:t>
            </a:r>
            <a:r>
              <a:rPr lang="zh-CN" altLang="en-US" dirty="0" smtClean="0">
                <a:solidFill>
                  <a:schemeClr val="tx1"/>
                </a:solidFill>
              </a:rPr>
              <a:t>个数 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如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000,011,101,110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8244" name="Text Box 132"/>
          <p:cNvSpPr txBox="1">
            <a:spLocks noChangeArrowheads="1"/>
          </p:cNvSpPr>
          <p:nvPr/>
        </p:nvSpPr>
        <p:spPr bwMode="auto">
          <a:xfrm>
            <a:off x="179388" y="58052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773488" indent="-377348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常见校验码：</a:t>
            </a:r>
            <a:r>
              <a:rPr lang="zh-CN" altLang="en-US" dirty="0">
                <a:solidFill>
                  <a:schemeClr val="tx1"/>
                </a:solidFill>
              </a:rPr>
              <a:t>奇偶校验码、海明校验</a:t>
            </a:r>
            <a:r>
              <a:rPr lang="zh-CN" altLang="en-US" dirty="0" smtClean="0">
                <a:solidFill>
                  <a:schemeClr val="tx1"/>
                </a:solidFill>
              </a:rPr>
              <a:t>码，循环</a:t>
            </a:r>
            <a:r>
              <a:rPr lang="zh-CN" altLang="en-US" dirty="0">
                <a:solidFill>
                  <a:schemeClr val="tx1"/>
                </a:solidFill>
              </a:rPr>
              <a:t>冗余校验码</a:t>
            </a:r>
          </a:p>
        </p:txBody>
      </p:sp>
      <p:sp>
        <p:nvSpPr>
          <p:cNvPr id="218246" name="AutoShape 1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247" name="AutoShape 1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131"/>
          <p:cNvSpPr txBox="1">
            <a:spLocks noChangeArrowheads="1"/>
          </p:cNvSpPr>
          <p:nvPr/>
        </p:nvSpPr>
        <p:spPr bwMode="auto">
          <a:xfrm>
            <a:off x="179512" y="486916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*校验原理：</a:t>
            </a:r>
            <a:r>
              <a:rPr lang="zh-CN" altLang="en-US" dirty="0" smtClean="0">
                <a:solidFill>
                  <a:schemeClr val="accent2"/>
                </a:solidFill>
              </a:rPr>
              <a:t>检错</a:t>
            </a:r>
            <a:r>
              <a:rPr lang="en-US" altLang="zh-CN" sz="2000" dirty="0" smtClean="0">
                <a:solidFill>
                  <a:schemeClr val="accent2"/>
                </a:solidFill>
              </a:rPr>
              <a:t>(</a:t>
            </a:r>
            <a:r>
              <a:rPr lang="zh-CN" altLang="en-US" sz="2000" dirty="0" smtClean="0">
                <a:solidFill>
                  <a:schemeClr val="accent2"/>
                </a:solidFill>
              </a:rPr>
              <a:t>检验</a:t>
            </a:r>
            <a:r>
              <a:rPr lang="en-US" altLang="zh-CN" sz="2000" dirty="0" smtClean="0">
                <a:solidFill>
                  <a:schemeClr val="accent2"/>
                </a:solidFill>
              </a:rPr>
              <a:t>)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rgbClr val="990099"/>
                </a:solidFill>
              </a:rPr>
              <a:t>检查</a:t>
            </a:r>
            <a:r>
              <a:rPr lang="zh-CN" altLang="en-US" dirty="0" smtClean="0">
                <a:solidFill>
                  <a:schemeClr val="tx1"/>
                </a:solidFill>
              </a:rPr>
              <a:t>数据是否为</a:t>
            </a:r>
            <a:r>
              <a:rPr lang="zh-CN" altLang="en-US" u="sng" dirty="0" smtClean="0">
                <a:solidFill>
                  <a:schemeClr val="tx1"/>
                </a:solidFill>
              </a:rPr>
              <a:t>非法码字</a:t>
            </a:r>
            <a:endParaRPr lang="zh-CN" altLang="en-US" u="sng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  </a:t>
            </a:r>
            <a:r>
              <a:rPr lang="zh-CN" altLang="en-US" dirty="0" smtClean="0">
                <a:solidFill>
                  <a:schemeClr val="accent2"/>
                </a:solidFill>
              </a:rPr>
              <a:t>      纠错</a:t>
            </a:r>
            <a:r>
              <a:rPr lang="en-US" altLang="zh-CN" sz="2000" dirty="0" smtClean="0">
                <a:solidFill>
                  <a:schemeClr val="accent2"/>
                </a:solidFill>
              </a:rPr>
              <a:t>(</a:t>
            </a:r>
            <a:r>
              <a:rPr lang="zh-CN" altLang="en-US" sz="2000" dirty="0" smtClean="0">
                <a:solidFill>
                  <a:schemeClr val="accent2"/>
                </a:solidFill>
              </a:rPr>
              <a:t>校正</a:t>
            </a:r>
            <a:r>
              <a:rPr lang="en-US" altLang="zh-CN" sz="2000" dirty="0" smtClean="0">
                <a:solidFill>
                  <a:schemeClr val="accent2"/>
                </a:solidFill>
              </a:rPr>
              <a:t>)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根据非法码字</a:t>
            </a:r>
            <a:r>
              <a:rPr lang="zh-CN" altLang="en-US" u="sng" dirty="0" smtClean="0">
                <a:solidFill>
                  <a:srgbClr val="990099"/>
                </a:solidFill>
              </a:rPr>
              <a:t>定位</a:t>
            </a:r>
            <a:r>
              <a:rPr lang="zh-CN" altLang="en-US" dirty="0" smtClean="0">
                <a:solidFill>
                  <a:schemeClr val="tx1"/>
                </a:solidFill>
              </a:rPr>
              <a:t>错误、位值</a:t>
            </a:r>
            <a:r>
              <a:rPr lang="zh-CN" altLang="en-US" u="sng" dirty="0" smtClean="0">
                <a:solidFill>
                  <a:srgbClr val="990099"/>
                </a:solidFill>
              </a:rPr>
              <a:t>取反</a:t>
            </a:r>
            <a:endParaRPr lang="en-US" altLang="zh-CN" u="sng" dirty="0">
              <a:solidFill>
                <a:srgbClr val="990099"/>
              </a:solidFill>
            </a:endParaRPr>
          </a:p>
        </p:txBody>
      </p:sp>
      <p:sp>
        <p:nvSpPr>
          <p:cNvPr id="51" name="Text Box 108"/>
          <p:cNvSpPr txBox="1">
            <a:spLocks noChangeArrowheads="1"/>
          </p:cNvSpPr>
          <p:nvPr/>
        </p:nvSpPr>
        <p:spPr bwMode="auto">
          <a:xfrm>
            <a:off x="7381006" y="2780928"/>
            <a:ext cx="183459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rgbClr val="FF3399"/>
                </a:solidFill>
                <a:latin typeface="Times New Roman" pitchFamily="18" charset="0"/>
              </a:rPr>
              <a:t>S</a:t>
            </a:r>
            <a:endParaRPr lang="en-US" altLang="zh-CN" sz="1800" dirty="0">
              <a:solidFill>
                <a:srgbClr val="FF3399"/>
              </a:solidFill>
              <a:latin typeface="Times New Roman" pitchFamily="18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1444652" y="2348160"/>
            <a:ext cx="6871764" cy="1512888"/>
            <a:chOff x="1444652" y="2276872"/>
            <a:chExt cx="6871764" cy="1512888"/>
          </a:xfrm>
        </p:grpSpPr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3748115" y="2276872"/>
              <a:ext cx="865188" cy="15128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存储器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或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传输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线路</a:t>
              </a:r>
            </a:p>
          </p:txBody>
        </p:sp>
        <p:sp>
          <p:nvSpPr>
            <p:cNvPr id="89" name="Rectangle 40"/>
            <p:cNvSpPr>
              <a:spLocks noChangeArrowheads="1"/>
            </p:cNvSpPr>
            <p:nvPr/>
          </p:nvSpPr>
          <p:spPr bwMode="auto">
            <a:xfrm>
              <a:off x="1444652" y="2276872"/>
              <a:ext cx="1584325" cy="151288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41"/>
            <p:cNvSpPr>
              <a:spLocks noChangeArrowheads="1"/>
            </p:cNvSpPr>
            <p:nvPr/>
          </p:nvSpPr>
          <p:spPr bwMode="auto">
            <a:xfrm>
              <a:off x="5330852" y="2276872"/>
              <a:ext cx="2985564" cy="151288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92"/>
            <p:cNvSpPr>
              <a:spLocks noChangeShapeType="1"/>
            </p:cNvSpPr>
            <p:nvPr/>
          </p:nvSpPr>
          <p:spPr bwMode="auto">
            <a:xfrm>
              <a:off x="1876452" y="3140968"/>
              <a:ext cx="1871663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93"/>
            <p:cNvSpPr txBox="1">
              <a:spLocks noChangeArrowheads="1"/>
            </p:cNvSpPr>
            <p:nvPr/>
          </p:nvSpPr>
          <p:spPr bwMode="auto">
            <a:xfrm>
              <a:off x="3316315" y="2852936"/>
              <a:ext cx="287338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93" name="Text Box 94"/>
            <p:cNvSpPr txBox="1">
              <a:spLocks noChangeArrowheads="1"/>
            </p:cNvSpPr>
            <p:nvPr/>
          </p:nvSpPr>
          <p:spPr bwMode="auto">
            <a:xfrm>
              <a:off x="2165377" y="3356992"/>
              <a:ext cx="720725" cy="3619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函数</a:t>
              </a:r>
              <a:r>
                <a:rPr lang="en-US" altLang="zh-CN" sz="1800" i="1" dirty="0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 flipV="1">
              <a:off x="2884515" y="3573016"/>
              <a:ext cx="8636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Text Box 96"/>
            <p:cNvSpPr txBox="1">
              <a:spLocks noChangeArrowheads="1"/>
            </p:cNvSpPr>
            <p:nvPr/>
          </p:nvSpPr>
          <p:spPr bwMode="auto">
            <a:xfrm>
              <a:off x="3316315" y="3284984"/>
              <a:ext cx="287338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96" name="Line 97"/>
            <p:cNvSpPr>
              <a:spLocks noChangeShapeType="1"/>
            </p:cNvSpPr>
            <p:nvPr/>
          </p:nvSpPr>
          <p:spPr bwMode="auto">
            <a:xfrm flipV="1">
              <a:off x="1878040" y="3573016"/>
              <a:ext cx="287338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AutoShape 100"/>
            <p:cNvSpPr>
              <a:spLocks noChangeArrowheads="1"/>
            </p:cNvSpPr>
            <p:nvPr/>
          </p:nvSpPr>
          <p:spPr bwMode="auto">
            <a:xfrm>
              <a:off x="1589115" y="2564904"/>
              <a:ext cx="576263" cy="358775"/>
            </a:xfrm>
            <a:prstGeom prst="can">
              <a:avLst>
                <a:gd name="adj" fmla="val 35167"/>
              </a:avLst>
            </a:prstGeom>
            <a:solidFill>
              <a:srgbClr val="99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8" name="Line 101"/>
            <p:cNvSpPr>
              <a:spLocks noChangeShapeType="1"/>
            </p:cNvSpPr>
            <p:nvPr/>
          </p:nvSpPr>
          <p:spPr bwMode="auto">
            <a:xfrm flipH="1">
              <a:off x="1878040" y="2924944"/>
              <a:ext cx="0" cy="650553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Text Box 102"/>
            <p:cNvSpPr txBox="1">
              <a:spLocks noChangeArrowheads="1"/>
            </p:cNvSpPr>
            <p:nvPr/>
          </p:nvSpPr>
          <p:spPr bwMode="auto">
            <a:xfrm>
              <a:off x="2236815" y="2349897"/>
              <a:ext cx="79057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Times New Roman" pitchFamily="18" charset="0"/>
                </a:rPr>
                <a:t>输出方</a:t>
              </a:r>
              <a:endParaRPr lang="zh-CN" altLang="en-US" sz="1800" dirty="0"/>
            </a:p>
          </p:txBody>
        </p:sp>
        <p:sp>
          <p:nvSpPr>
            <p:cNvPr id="100" name="Text Box 103"/>
            <p:cNvSpPr txBox="1">
              <a:spLocks noChangeArrowheads="1"/>
            </p:cNvSpPr>
            <p:nvPr/>
          </p:nvSpPr>
          <p:spPr bwMode="auto">
            <a:xfrm>
              <a:off x="6948264" y="2996952"/>
              <a:ext cx="360363" cy="720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比较器</a:t>
              </a:r>
            </a:p>
          </p:txBody>
        </p:sp>
        <p:sp>
          <p:nvSpPr>
            <p:cNvPr id="101" name="Line 104"/>
            <p:cNvSpPr>
              <a:spLocks noChangeShapeType="1"/>
            </p:cNvSpPr>
            <p:nvPr/>
          </p:nvSpPr>
          <p:spPr bwMode="auto">
            <a:xfrm>
              <a:off x="4613302" y="3140967"/>
              <a:ext cx="1110826" cy="2481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105"/>
            <p:cNvSpPr>
              <a:spLocks noChangeShapeType="1"/>
            </p:cNvSpPr>
            <p:nvPr/>
          </p:nvSpPr>
          <p:spPr bwMode="auto">
            <a:xfrm flipV="1">
              <a:off x="6444853" y="3140968"/>
              <a:ext cx="503411" cy="248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Text Box 106"/>
            <p:cNvSpPr txBox="1">
              <a:spLocks noChangeArrowheads="1"/>
            </p:cNvSpPr>
            <p:nvPr/>
          </p:nvSpPr>
          <p:spPr bwMode="auto">
            <a:xfrm>
              <a:off x="6516216" y="2852936"/>
              <a:ext cx="360363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latin typeface="Times New Roman" pitchFamily="18" charset="0"/>
                </a:rPr>
                <a:t>P</a:t>
              </a:r>
              <a:r>
                <a:rPr lang="en-US" altLang="zh-CN" sz="1800" dirty="0" smtClean="0">
                  <a:latin typeface="Times New Roman" pitchFamily="18" charset="0"/>
                  <a:sym typeface="Symbol"/>
                </a:rPr>
                <a:t></a:t>
              </a:r>
              <a:endParaRPr lang="en-US" altLang="zh-CN" sz="1800" dirty="0">
                <a:latin typeface="Times New Roman" pitchFamily="18" charset="0"/>
              </a:endParaRPr>
            </a:p>
          </p:txBody>
        </p:sp>
        <p:sp>
          <p:nvSpPr>
            <p:cNvPr id="104" name="Line 107"/>
            <p:cNvSpPr>
              <a:spLocks noChangeShapeType="1"/>
            </p:cNvSpPr>
            <p:nvPr/>
          </p:nvSpPr>
          <p:spPr bwMode="auto">
            <a:xfrm>
              <a:off x="4613303" y="3573016"/>
              <a:ext cx="233496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Text Box 108"/>
            <p:cNvSpPr txBox="1">
              <a:spLocks noChangeArrowheads="1"/>
            </p:cNvSpPr>
            <p:nvPr/>
          </p:nvSpPr>
          <p:spPr bwMode="auto">
            <a:xfrm>
              <a:off x="4829202" y="3284984"/>
              <a:ext cx="28733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latin typeface="Times New Roman" pitchFamily="18" charset="0"/>
                </a:rPr>
                <a:t>P</a:t>
              </a:r>
              <a:r>
                <a:rPr lang="en-US" altLang="zh-CN" sz="1800" dirty="0" smtClean="0">
                  <a:latin typeface="Times New Roman" pitchFamily="18" charset="0"/>
                  <a:sym typeface="Symbol"/>
                </a:rPr>
                <a:t></a:t>
              </a:r>
              <a:endParaRPr lang="en-US" altLang="zh-CN" sz="1800" dirty="0">
                <a:latin typeface="Times New Roman" pitchFamily="18" charset="0"/>
              </a:endParaRPr>
            </a:p>
          </p:txBody>
        </p:sp>
        <p:sp>
          <p:nvSpPr>
            <p:cNvPr id="106" name="Text Box 109"/>
            <p:cNvSpPr txBox="1">
              <a:spLocks noChangeArrowheads="1"/>
            </p:cNvSpPr>
            <p:nvPr/>
          </p:nvSpPr>
          <p:spPr bwMode="auto">
            <a:xfrm>
              <a:off x="6556402" y="2420888"/>
              <a:ext cx="863600" cy="28733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纠正器</a:t>
              </a:r>
              <a:endParaRPr lang="zh-CN" altLang="en-US" sz="1800" i="1" dirty="0">
                <a:solidFill>
                  <a:schemeClr val="tx1"/>
                </a:solidFill>
              </a:endParaRPr>
            </a:p>
          </p:txBody>
        </p:sp>
        <p:sp>
          <p:nvSpPr>
            <p:cNvPr id="107" name="Line 110"/>
            <p:cNvSpPr>
              <a:spLocks noChangeShapeType="1"/>
            </p:cNvSpPr>
            <p:nvPr/>
          </p:nvSpPr>
          <p:spPr bwMode="auto">
            <a:xfrm flipV="1">
              <a:off x="7092280" y="2708920"/>
              <a:ext cx="0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11"/>
            <p:cNvSpPr>
              <a:spLocks noChangeShapeType="1"/>
            </p:cNvSpPr>
            <p:nvPr/>
          </p:nvSpPr>
          <p:spPr bwMode="auto">
            <a:xfrm flipH="1" flipV="1">
              <a:off x="4613302" y="2348880"/>
              <a:ext cx="238524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112"/>
            <p:cNvSpPr txBox="1">
              <a:spLocks noChangeArrowheads="1"/>
            </p:cNvSpPr>
            <p:nvPr/>
          </p:nvSpPr>
          <p:spPr bwMode="auto">
            <a:xfrm>
              <a:off x="7596336" y="2276872"/>
              <a:ext cx="28733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10" name="Text Box 117"/>
            <p:cNvSpPr txBox="1">
              <a:spLocks noChangeArrowheads="1"/>
            </p:cNvSpPr>
            <p:nvPr/>
          </p:nvSpPr>
          <p:spPr bwMode="auto">
            <a:xfrm>
              <a:off x="5724128" y="2996952"/>
              <a:ext cx="720725" cy="3619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函数</a:t>
              </a:r>
              <a:r>
                <a:rPr lang="en-US" altLang="zh-CN" sz="1800" i="1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11" name="Text Box 118"/>
            <p:cNvSpPr txBox="1">
              <a:spLocks noChangeArrowheads="1"/>
            </p:cNvSpPr>
            <p:nvPr/>
          </p:nvSpPr>
          <p:spPr bwMode="auto">
            <a:xfrm>
              <a:off x="4829202" y="2852936"/>
              <a:ext cx="3603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  <a:r>
                <a:rPr lang="en-US" altLang="zh-CN" sz="1800" dirty="0" smtClean="0">
                  <a:solidFill>
                    <a:schemeClr val="accent2"/>
                  </a:solidFill>
                  <a:latin typeface="Times New Roman" pitchFamily="18" charset="0"/>
                  <a:sym typeface="Symbol"/>
                </a:rPr>
                <a:t></a:t>
              </a:r>
              <a:endParaRPr lang="en-US" altLang="zh-CN" sz="1800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12" name="Line 119"/>
            <p:cNvSpPr>
              <a:spLocks noChangeShapeType="1"/>
            </p:cNvSpPr>
            <p:nvPr/>
          </p:nvSpPr>
          <p:spPr bwMode="auto">
            <a:xfrm flipV="1">
              <a:off x="5475315" y="2564904"/>
              <a:ext cx="1588" cy="576263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3" name="Line 120"/>
            <p:cNvSpPr>
              <a:spLocks noChangeShapeType="1"/>
            </p:cNvSpPr>
            <p:nvPr/>
          </p:nvSpPr>
          <p:spPr bwMode="auto">
            <a:xfrm>
              <a:off x="5475315" y="2564904"/>
              <a:ext cx="1081088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21"/>
            <p:cNvSpPr>
              <a:spLocks noChangeShapeType="1"/>
            </p:cNvSpPr>
            <p:nvPr/>
          </p:nvSpPr>
          <p:spPr bwMode="auto">
            <a:xfrm>
              <a:off x="7421590" y="2564904"/>
              <a:ext cx="462877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AutoShape 122"/>
            <p:cNvSpPr>
              <a:spLocks noChangeArrowheads="1"/>
            </p:cNvSpPr>
            <p:nvPr/>
          </p:nvSpPr>
          <p:spPr bwMode="auto">
            <a:xfrm>
              <a:off x="7596336" y="2924944"/>
              <a:ext cx="576263" cy="358775"/>
            </a:xfrm>
            <a:prstGeom prst="can">
              <a:avLst>
                <a:gd name="adj" fmla="val 35167"/>
              </a:avLst>
            </a:prstGeom>
            <a:solidFill>
              <a:srgbClr val="99CC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6" name="Line 123"/>
            <p:cNvSpPr>
              <a:spLocks noChangeShapeType="1"/>
            </p:cNvSpPr>
            <p:nvPr/>
          </p:nvSpPr>
          <p:spPr bwMode="auto">
            <a:xfrm>
              <a:off x="7884368" y="2558554"/>
              <a:ext cx="0" cy="474663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124"/>
            <p:cNvSpPr txBox="1">
              <a:spLocks noChangeArrowheads="1"/>
            </p:cNvSpPr>
            <p:nvPr/>
          </p:nvSpPr>
          <p:spPr bwMode="auto">
            <a:xfrm>
              <a:off x="7452320" y="3429694"/>
              <a:ext cx="79057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Times New Roman" pitchFamily="18" charset="0"/>
                </a:rPr>
                <a:t>输入方</a:t>
              </a:r>
              <a:endParaRPr lang="zh-CN" altLang="en-US" sz="1800" dirty="0"/>
            </a:p>
          </p:txBody>
        </p:sp>
        <p:sp>
          <p:nvSpPr>
            <p:cNvPr id="118" name="Text Box 125"/>
            <p:cNvSpPr txBox="1">
              <a:spLocks noChangeArrowheads="1"/>
            </p:cNvSpPr>
            <p:nvPr/>
          </p:nvSpPr>
          <p:spPr bwMode="auto">
            <a:xfrm>
              <a:off x="4716016" y="2349897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990099"/>
                  </a:solidFill>
                  <a:latin typeface="Times New Roman" pitchFamily="18" charset="0"/>
                </a:rPr>
                <a:t>CHK</a:t>
              </a:r>
              <a:endParaRPr lang="zh-CN" altLang="en-US" sz="1800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119" name="Line 129"/>
            <p:cNvSpPr>
              <a:spLocks noChangeShapeType="1"/>
            </p:cNvSpPr>
            <p:nvPr/>
          </p:nvSpPr>
          <p:spPr bwMode="auto">
            <a:xfrm flipH="1" flipV="1">
              <a:off x="3028977" y="2349897"/>
              <a:ext cx="7191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108"/>
            <p:cNvSpPr txBox="1">
              <a:spLocks noChangeArrowheads="1"/>
            </p:cNvSpPr>
            <p:nvPr/>
          </p:nvSpPr>
          <p:spPr bwMode="auto">
            <a:xfrm>
              <a:off x="7164288" y="2708920"/>
              <a:ext cx="183459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FF3399"/>
                  </a:solidFill>
                  <a:latin typeface="Times New Roman" pitchFamily="18" charset="0"/>
                </a:rPr>
                <a:t>S</a:t>
              </a:r>
              <a:endParaRPr lang="en-US" altLang="zh-CN" sz="1800" dirty="0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>
              <a:off x="6998548" y="2348880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21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9" grpId="0"/>
      <p:bldP spid="218243" grpId="0"/>
      <p:bldP spid="218244" grpId="0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F5CB-1E9D-41EE-8722-1406E0516F6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55825" indent="-2155825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、奇偶校验码</a:t>
            </a:r>
          </a:p>
          <a:p>
            <a:pPr marL="2155825" indent="-2155825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en-US" altLang="zh-CN" dirty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编码原理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使校验码中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 smtClean="0">
                <a:solidFill>
                  <a:schemeClr val="tx1"/>
                </a:solidFill>
              </a:rPr>
              <a:t>1</a:t>
            </a:r>
            <a:r>
              <a:rPr lang="zh-CN" altLang="en-US" u="sng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tx1"/>
                </a:solidFill>
              </a:rPr>
              <a:t>位数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</a:rPr>
              <a:t>奇数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或偶数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78886" name="Text Box 6"/>
          <p:cNvSpPr txBox="1">
            <a:spLocks noChangeArrowheads="1"/>
          </p:cNvSpPr>
          <p:nvPr/>
        </p:nvSpPr>
        <p:spPr bwMode="auto">
          <a:xfrm>
            <a:off x="179388" y="12908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校验原理：</a:t>
            </a:r>
            <a:r>
              <a:rPr lang="zh-CN" altLang="en-US" dirty="0">
                <a:solidFill>
                  <a:srgbClr val="990099"/>
                </a:solidFill>
              </a:rPr>
              <a:t>检测</a:t>
            </a:r>
            <a:r>
              <a:rPr lang="zh-CN" altLang="en-US" dirty="0">
                <a:solidFill>
                  <a:schemeClr val="tx1"/>
                </a:solidFill>
              </a:rPr>
              <a:t>校验码</a:t>
            </a:r>
            <a:r>
              <a:rPr lang="zh-CN" altLang="en-US" dirty="0" smtClean="0">
                <a:solidFill>
                  <a:schemeClr val="tx1"/>
                </a:solidFill>
              </a:rPr>
              <a:t>中</a:t>
            </a:r>
            <a:r>
              <a:rPr lang="en-US" altLang="zh-CN" u="sng" dirty="0" smtClean="0">
                <a:solidFill>
                  <a:schemeClr val="tx1"/>
                </a:solidFill>
              </a:rPr>
              <a:t>1</a:t>
            </a:r>
            <a:r>
              <a:rPr lang="zh-CN" altLang="en-US" u="sng" dirty="0" smtClean="0">
                <a:solidFill>
                  <a:schemeClr val="tx1"/>
                </a:solidFill>
              </a:rPr>
              <a:t>的个数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rgbClr val="990099"/>
                </a:solidFill>
              </a:rPr>
              <a:t>确定</a:t>
            </a:r>
            <a:r>
              <a:rPr lang="zh-CN" altLang="en-US" dirty="0">
                <a:solidFill>
                  <a:schemeClr val="tx1"/>
                </a:solidFill>
              </a:rPr>
              <a:t>是否有错</a:t>
            </a:r>
          </a:p>
        </p:txBody>
      </p:sp>
      <p:sp>
        <p:nvSpPr>
          <p:cNvPr id="378901" name="Text Box 21"/>
          <p:cNvSpPr txBox="1">
            <a:spLocks noChangeArrowheads="1"/>
          </p:cNvSpPr>
          <p:nvPr/>
        </p:nvSpPr>
        <p:spPr bwMode="auto">
          <a:xfrm>
            <a:off x="179388" y="4725144"/>
            <a:ext cx="25924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37893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25035"/>
              </p:ext>
            </p:extLst>
          </p:nvPr>
        </p:nvGraphicFramePr>
        <p:xfrm>
          <a:off x="2123728" y="4920406"/>
          <a:ext cx="5616575" cy="1022400"/>
        </p:xfrm>
        <a:graphic>
          <a:graphicData uri="http://schemas.openxmlformats.org/drawingml/2006/table">
            <a:tbl>
              <a:tblPr/>
              <a:tblGrid>
                <a:gridCol w="1295400"/>
                <a:gridCol w="1370013"/>
                <a:gridCol w="1439862"/>
                <a:gridCol w="1511300"/>
              </a:tblGrid>
              <a:tr h="13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1010010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0110100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1100011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奇校验码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1010010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0110100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1100011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偶校验码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1010010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0110100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1100011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？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8948" name="AutoShape 6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9" name="AutoShape 6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1" name="AutoShape 7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3" name="Text Box 73"/>
          <p:cNvSpPr txBox="1">
            <a:spLocks noChangeArrowheads="1"/>
          </p:cNvSpPr>
          <p:nvPr/>
        </p:nvSpPr>
        <p:spPr bwMode="auto">
          <a:xfrm>
            <a:off x="179388" y="2420888"/>
            <a:ext cx="8785225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校验码</a:t>
            </a:r>
            <a:r>
              <a:rPr lang="zh-CN" altLang="en-US" dirty="0" smtClean="0">
                <a:solidFill>
                  <a:srgbClr val="C00000"/>
                </a:solidFill>
              </a:rPr>
              <a:t>编码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zh-CN" altLang="en-US" dirty="0">
                <a:solidFill>
                  <a:schemeClr val="tx1"/>
                </a:solidFill>
              </a:rPr>
              <a:t>数据信息为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…m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4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校验</a:t>
            </a:r>
            <a:r>
              <a:rPr lang="zh-CN" altLang="en-US" dirty="0" smtClean="0">
                <a:solidFill>
                  <a:schemeClr val="accent2"/>
                </a:solidFill>
              </a:rPr>
              <a:t>码的组成</a:t>
            </a:r>
            <a:r>
              <a:rPr lang="en-US" altLang="zh-CN" dirty="0" smtClean="0">
                <a:solidFill>
                  <a:schemeClr val="accent2"/>
                </a:solidFill>
                <a:latin typeface="Arial"/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  <a:latin typeface="Arial"/>
              </a:rPr>
              <a:t>需要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r>
              <a:rPr lang="zh-CN" altLang="en-US" u="sng" dirty="0" smtClean="0">
                <a:solidFill>
                  <a:srgbClr val="990099"/>
                </a:solidFill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</a:rPr>
              <a:t>校验位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8958" name="Text Box 78"/>
          <p:cNvSpPr txBox="1">
            <a:spLocks noChangeArrowheads="1"/>
          </p:cNvSpPr>
          <p:nvPr/>
        </p:nvSpPr>
        <p:spPr bwMode="auto">
          <a:xfrm>
            <a:off x="179388" y="3405485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zh-CN" altLang="en-US" dirty="0" smtClean="0">
                <a:solidFill>
                  <a:schemeClr val="accent2"/>
                </a:solidFill>
              </a:rPr>
              <a:t>      校验位的编码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奇校验位：</a:t>
            </a:r>
            <a:r>
              <a:rPr lang="en-US" altLang="zh-CN" dirty="0" smtClean="0">
                <a:solidFill>
                  <a:schemeClr val="tx1"/>
                </a:solidFill>
              </a:rPr>
              <a:t>P=p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=m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+m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+…+m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rgbClr val="990099"/>
                </a:solidFill>
              </a:rPr>
              <a:t>+1</a:t>
            </a:r>
            <a:r>
              <a:rPr lang="en-US" altLang="zh-CN" dirty="0">
                <a:solidFill>
                  <a:schemeClr val="tx1"/>
                </a:solidFill>
              </a:rPr>
              <a:t> (mod 2)</a:t>
            </a:r>
          </a:p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            </a:t>
            </a:r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</a:rPr>
              <a:t>偶</a:t>
            </a:r>
            <a:r>
              <a:rPr lang="zh-CN" altLang="en-US" dirty="0" smtClean="0">
                <a:solidFill>
                  <a:schemeClr val="tx1"/>
                </a:solidFill>
              </a:rPr>
              <a:t>校验位：</a:t>
            </a:r>
            <a:r>
              <a:rPr lang="en-US" altLang="zh-CN" dirty="0">
                <a:solidFill>
                  <a:schemeClr val="tx1"/>
                </a:solidFill>
              </a:rPr>
              <a:t>P=p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=m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+m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+…+m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  (mod 2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</a:t>
            </a:r>
            <a:r>
              <a:rPr lang="zh-CN" altLang="en-US" dirty="0" smtClean="0">
                <a:solidFill>
                  <a:srgbClr val="990099"/>
                </a:solidFill>
              </a:rPr>
              <a:t> 思考：</a:t>
            </a:r>
            <a:r>
              <a:rPr lang="zh-CN" altLang="en-US" dirty="0" smtClean="0">
                <a:solidFill>
                  <a:schemeClr val="tx1"/>
                </a:solidFill>
              </a:rPr>
              <a:t>如何实现模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加？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67743" y="1761281"/>
            <a:ext cx="6264697" cy="587798"/>
            <a:chOff x="2267743" y="1761281"/>
            <a:chExt cx="6264697" cy="587798"/>
          </a:xfrm>
        </p:grpSpPr>
        <p:sp>
          <p:nvSpPr>
            <p:cNvPr id="378887" name="Text Box 7"/>
            <p:cNvSpPr txBox="1">
              <a:spLocks noChangeArrowheads="1"/>
            </p:cNvSpPr>
            <p:nvPr/>
          </p:nvSpPr>
          <p:spPr bwMode="auto">
            <a:xfrm>
              <a:off x="5755999" y="1988145"/>
              <a:ext cx="2776441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200" dirty="0" smtClean="0">
                  <a:solidFill>
                    <a:schemeClr val="tx1"/>
                  </a:solidFill>
                </a:rPr>
                <a:t>有</a:t>
              </a:r>
              <a:r>
                <a:rPr lang="zh-CN" altLang="en-US" sz="2200" u="sng" dirty="0" smtClean="0">
                  <a:solidFill>
                    <a:srgbClr val="990099"/>
                  </a:solidFill>
                </a:rPr>
                <a:t>奇</a:t>
              </a:r>
              <a:r>
                <a:rPr lang="zh-CN" altLang="en-US" sz="2200" u="sng" dirty="0">
                  <a:solidFill>
                    <a:srgbClr val="990099"/>
                  </a:solidFill>
                </a:rPr>
                <a:t>校验</a:t>
              </a:r>
              <a:r>
                <a:rPr lang="en-US" altLang="zh-CN" sz="2200" u="sng" dirty="0">
                  <a:solidFill>
                    <a:srgbClr val="990099"/>
                  </a:solidFill>
                </a:rPr>
                <a:t>/</a:t>
              </a:r>
              <a:r>
                <a:rPr lang="zh-CN" altLang="en-US" sz="2200" u="sng" dirty="0">
                  <a:solidFill>
                    <a:srgbClr val="990099"/>
                  </a:solidFill>
                </a:rPr>
                <a:t>偶</a:t>
              </a:r>
              <a:r>
                <a:rPr lang="zh-CN" altLang="en-US" sz="2200" u="sng" dirty="0" smtClean="0">
                  <a:solidFill>
                    <a:srgbClr val="990099"/>
                  </a:solidFill>
                </a:rPr>
                <a:t>校验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两种</a:t>
              </a:r>
              <a:endParaRPr lang="zh-CN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378943" name="AutoShape 63"/>
            <p:cNvSpPr>
              <a:spLocks noChangeArrowheads="1"/>
            </p:cNvSpPr>
            <p:nvPr/>
          </p:nvSpPr>
          <p:spPr bwMode="auto">
            <a:xfrm>
              <a:off x="5436096" y="1988840"/>
              <a:ext cx="250825" cy="288925"/>
            </a:xfrm>
            <a:prstGeom prst="rightArrow">
              <a:avLst>
                <a:gd name="adj1" fmla="val 29674"/>
                <a:gd name="adj2" fmla="val 53796"/>
              </a:avLst>
            </a:prstGeom>
            <a:solidFill>
              <a:srgbClr val="99CCFF"/>
            </a:solidFill>
            <a:ln w="19050" algn="ctr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41" name="Line 61"/>
            <p:cNvSpPr>
              <a:spLocks noChangeShapeType="1"/>
            </p:cNvSpPr>
            <p:nvPr/>
          </p:nvSpPr>
          <p:spPr bwMode="auto">
            <a:xfrm flipH="1">
              <a:off x="4500562" y="1772816"/>
              <a:ext cx="224014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45" name="Text Box 65"/>
            <p:cNvSpPr txBox="1">
              <a:spLocks noChangeArrowheads="1"/>
            </p:cNvSpPr>
            <p:nvPr/>
          </p:nvSpPr>
          <p:spPr bwMode="auto">
            <a:xfrm>
              <a:off x="2267743" y="1988716"/>
              <a:ext cx="3096345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10000"/>
                </a:lnSpc>
              </a:pPr>
              <a:r>
                <a:rPr lang="zh-CN" altLang="en-US" sz="2200" dirty="0" smtClean="0">
                  <a:solidFill>
                    <a:schemeClr val="tx1"/>
                  </a:solidFill>
                </a:rPr>
                <a:t>编码时</a:t>
              </a:r>
              <a:r>
                <a:rPr lang="zh-CN" altLang="en-US" sz="2200" dirty="0" smtClean="0">
                  <a:solidFill>
                    <a:srgbClr val="FF3399"/>
                  </a:solidFill>
                </a:rPr>
                <a:t>约定</a:t>
              </a:r>
              <a:r>
                <a:rPr lang="zh-CN" altLang="en-US" sz="2200" dirty="0">
                  <a:solidFill>
                    <a:schemeClr val="tx1"/>
                  </a:solidFill>
                </a:rPr>
                <a:t>为</a:t>
              </a:r>
              <a:r>
                <a:rPr lang="zh-CN" altLang="en-US" sz="2200" u="sng" dirty="0">
                  <a:solidFill>
                    <a:schemeClr val="tx1"/>
                  </a:solidFill>
                </a:rPr>
                <a:t>奇数</a:t>
              </a:r>
              <a:r>
                <a:rPr lang="en-US" altLang="zh-CN" sz="2200" u="sng" dirty="0">
                  <a:solidFill>
                    <a:schemeClr val="tx1"/>
                  </a:solidFill>
                </a:rPr>
                <a:t>/</a:t>
              </a:r>
              <a:r>
                <a:rPr lang="zh-CN" altLang="en-US" sz="2200" u="sng" dirty="0" smtClean="0">
                  <a:solidFill>
                    <a:schemeClr val="tx1"/>
                  </a:solidFill>
                </a:rPr>
                <a:t>偶数</a:t>
              </a:r>
              <a:endParaRPr lang="zh-CN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25" name="Line 61"/>
            <p:cNvSpPr>
              <a:spLocks noChangeShapeType="1"/>
            </p:cNvSpPr>
            <p:nvPr/>
          </p:nvSpPr>
          <p:spPr bwMode="auto">
            <a:xfrm flipH="1" flipV="1">
              <a:off x="6017452" y="1761281"/>
              <a:ext cx="1002820" cy="2268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07235" y="3006477"/>
            <a:ext cx="3097213" cy="360363"/>
            <a:chOff x="4931171" y="3016002"/>
            <a:chExt cx="3097213" cy="360363"/>
          </a:xfrm>
        </p:grpSpPr>
        <p:sp>
          <p:nvSpPr>
            <p:cNvPr id="378955" name="Text Box 75"/>
            <p:cNvSpPr txBox="1">
              <a:spLocks noChangeArrowheads="1"/>
            </p:cNvSpPr>
            <p:nvPr/>
          </p:nvSpPr>
          <p:spPr bwMode="auto">
            <a:xfrm>
              <a:off x="4931171" y="3016002"/>
              <a:ext cx="194468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…m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1</a:t>
              </a:r>
              <a:endParaRPr lang="en-US" altLang="zh-CN" sz="2000" baseline="-14000" dirty="0">
                <a:solidFill>
                  <a:schemeClr val="tx1"/>
                </a:solidFill>
              </a:endParaRPr>
            </a:p>
          </p:txBody>
        </p:sp>
        <p:sp>
          <p:nvSpPr>
            <p:cNvPr id="378956" name="Text Box 76"/>
            <p:cNvSpPr txBox="1">
              <a:spLocks noChangeArrowheads="1"/>
            </p:cNvSpPr>
            <p:nvPr/>
          </p:nvSpPr>
          <p:spPr bwMode="auto">
            <a:xfrm>
              <a:off x="6875859" y="3016002"/>
              <a:ext cx="11525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校验位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140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30" name="AutoShape 29"/>
          <p:cNvSpPr>
            <a:spLocks/>
          </p:cNvSpPr>
          <p:nvPr/>
        </p:nvSpPr>
        <p:spPr bwMode="auto">
          <a:xfrm>
            <a:off x="7717263" y="2492896"/>
            <a:ext cx="1175217" cy="348233"/>
          </a:xfrm>
          <a:prstGeom prst="borderCallout2">
            <a:avLst>
              <a:gd name="adj1" fmla="val 54480"/>
              <a:gd name="adj2" fmla="val 239"/>
              <a:gd name="adj3" fmla="val 78943"/>
              <a:gd name="adj4" fmla="val -22249"/>
              <a:gd name="adj5" fmla="val 141424"/>
              <a:gd name="adj6" fmla="val 15636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</a:rPr>
              <a:t>为什么？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750"/>
                                        <p:tgtEl>
                                          <p:spTgt spid="37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7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/>
      <p:bldP spid="378901" grpId="0" autoUpdateAnimBg="0"/>
      <p:bldP spid="378953" grpId="0"/>
      <p:bldP spid="378958" grpId="0"/>
      <p:bldP spid="30" grpId="0" animBg="1"/>
      <p:bldP spid="3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064A-363D-4CB2-A577-97C8892D5A6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60834" name="Text Box 66"/>
          <p:cNvSpPr txBox="1">
            <a:spLocks noChangeArrowheads="1"/>
          </p:cNvSpPr>
          <p:nvPr/>
        </p:nvSpPr>
        <p:spPr bwMode="auto">
          <a:xfrm>
            <a:off x="179388" y="29548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校验方法：</a:t>
            </a:r>
            <a:endParaRPr lang="zh-CN" altLang="en-US" baseline="-20000" dirty="0">
              <a:solidFill>
                <a:srgbClr val="C00000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 故障字</a:t>
            </a:r>
            <a:r>
              <a:rPr lang="en-US" altLang="zh-CN" dirty="0">
                <a:solidFill>
                  <a:schemeClr val="accent2"/>
                </a:solidFill>
              </a:rPr>
              <a:t>S— </a:t>
            </a:r>
            <a:r>
              <a:rPr lang="en-US" altLang="zh-CN" dirty="0" smtClean="0">
                <a:solidFill>
                  <a:schemeClr val="tx1"/>
                </a:solidFill>
              </a:rPr>
              <a:t>S=P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其中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chemeClr val="tx1"/>
                </a:solidFill>
              </a:rPr>
              <a:t>接收的、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 smtClean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chemeClr val="tx1"/>
                </a:solidFill>
              </a:rPr>
              <a:t>形成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endParaRPr lang="zh-CN" altLang="en-US" dirty="0">
              <a:solidFill>
                <a:schemeClr val="tx1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 检错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S=0</a:t>
            </a:r>
            <a:r>
              <a:rPr lang="zh-CN" altLang="en-US" dirty="0" smtClean="0">
                <a:solidFill>
                  <a:schemeClr val="tx1"/>
                </a:solidFill>
              </a:rPr>
              <a:t>时无</a:t>
            </a:r>
            <a:r>
              <a:rPr lang="zh-CN" altLang="en-US" dirty="0">
                <a:solidFill>
                  <a:schemeClr val="tx1"/>
                </a:solidFill>
              </a:rPr>
              <a:t>错误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S=1</a:t>
            </a:r>
            <a:r>
              <a:rPr lang="zh-CN" altLang="en-US" dirty="0" smtClean="0">
                <a:solidFill>
                  <a:schemeClr val="tx1"/>
                </a:solidFill>
              </a:rPr>
              <a:t>时有错误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0839" name="Text Box 71"/>
          <p:cNvSpPr txBox="1">
            <a:spLocks noChangeArrowheads="1"/>
          </p:cNvSpPr>
          <p:nvPr/>
        </p:nvSpPr>
        <p:spPr bwMode="auto">
          <a:xfrm>
            <a:off x="179388" y="1642337"/>
            <a:ext cx="187166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6089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8364"/>
              </p:ext>
            </p:extLst>
          </p:nvPr>
        </p:nvGraphicFramePr>
        <p:xfrm>
          <a:off x="1931988" y="1833032"/>
          <a:ext cx="6672262" cy="1884000"/>
        </p:xfrm>
        <a:graphic>
          <a:graphicData uri="http://schemas.openxmlformats.org/drawingml/2006/table">
            <a:tbl>
              <a:tblPr/>
              <a:tblGrid>
                <a:gridCol w="1922462"/>
                <a:gridCol w="1149350"/>
                <a:gridCol w="1873250"/>
                <a:gridCol w="17272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接收的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奇校验码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故障字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错误位数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人工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发送码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参考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1 0 1 0 0 1 0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1 0 1 0 0 1 0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0 1 1 0 1 0 0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0 1 1 0 1 0 0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0 1 1 0 1 1 0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0895" name="Text Box 127"/>
          <p:cNvSpPr txBox="1">
            <a:spLocks noChangeArrowheads="1"/>
          </p:cNvSpPr>
          <p:nvPr/>
        </p:nvSpPr>
        <p:spPr bwMode="auto">
          <a:xfrm>
            <a:off x="179388" y="3789040"/>
            <a:ext cx="878522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校验能力：</a:t>
            </a:r>
            <a:r>
              <a:rPr lang="zh-CN" altLang="en-US" dirty="0">
                <a:solidFill>
                  <a:schemeClr val="tx1"/>
                </a:solidFill>
              </a:rPr>
              <a:t>只能检测</a:t>
            </a:r>
            <a:r>
              <a:rPr lang="zh-CN" altLang="en-US" u="sng" dirty="0">
                <a:solidFill>
                  <a:schemeClr val="tx1"/>
                </a:solidFill>
              </a:rPr>
              <a:t>奇数个</a:t>
            </a:r>
            <a:r>
              <a:rPr lang="zh-CN" altLang="en-US" dirty="0">
                <a:solidFill>
                  <a:schemeClr val="tx1"/>
                </a:solidFill>
              </a:rPr>
              <a:t>错误，无纠错</a:t>
            </a:r>
            <a:r>
              <a:rPr lang="zh-CN" altLang="en-US" dirty="0" smtClean="0">
                <a:solidFill>
                  <a:schemeClr val="tx1"/>
                </a:solidFill>
              </a:rPr>
              <a:t>能力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684463" indent="-2684463"/>
            <a:r>
              <a:rPr lang="en-US" altLang="zh-CN" sz="1800" dirty="0" smtClean="0">
                <a:solidFill>
                  <a:schemeClr val="tx1"/>
                </a:solidFill>
              </a:rPr>
              <a:t>                       (</a:t>
            </a:r>
            <a:r>
              <a:rPr lang="zh-CN" altLang="en-US" sz="1800" dirty="0" smtClean="0">
                <a:solidFill>
                  <a:schemeClr val="tx1"/>
                </a:solidFill>
              </a:rPr>
              <a:t>偶数位错误时</a:t>
            </a:r>
            <a:r>
              <a:rPr lang="en-US" altLang="zh-CN" sz="1800" dirty="0" smtClean="0">
                <a:solidFill>
                  <a:schemeClr val="tx1"/>
                </a:solidFill>
              </a:rPr>
              <a:t>P</a:t>
            </a:r>
            <a:r>
              <a:rPr lang="zh-CN" altLang="en-US" sz="1800" dirty="0" smtClean="0">
                <a:solidFill>
                  <a:schemeClr val="tx1"/>
                </a:solidFill>
              </a:rPr>
              <a:t>相同</a:t>
            </a:r>
            <a:r>
              <a:rPr lang="en-US" altLang="zh-CN" sz="1800" dirty="0" smtClean="0">
                <a:solidFill>
                  <a:schemeClr val="tx1"/>
                </a:solidFill>
              </a:rPr>
              <a:t>)   (</a:t>
            </a:r>
            <a:r>
              <a:rPr lang="zh-CN" altLang="en-US" sz="1800" dirty="0" smtClean="0">
                <a:solidFill>
                  <a:schemeClr val="tx1"/>
                </a:solidFill>
              </a:rPr>
              <a:t>无法定位错误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1800" dirty="0"/>
          </a:p>
        </p:txBody>
      </p:sp>
      <p:sp>
        <p:nvSpPr>
          <p:cNvPr id="160896" name="Text Box 128"/>
          <p:cNvSpPr txBox="1">
            <a:spLocks noChangeArrowheads="1"/>
          </p:cNvSpPr>
          <p:nvPr/>
        </p:nvSpPr>
        <p:spPr bwMode="auto">
          <a:xfrm>
            <a:off x="179388" y="4637056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接收</a:t>
            </a:r>
            <a:r>
              <a:rPr lang="zh-CN" altLang="en-US" dirty="0">
                <a:solidFill>
                  <a:schemeClr val="tx1"/>
                </a:solidFill>
              </a:rPr>
              <a:t>的校验</a:t>
            </a:r>
            <a:r>
              <a:rPr lang="zh-CN" altLang="en-US" dirty="0" smtClean="0">
                <a:solidFill>
                  <a:schemeClr val="tx1"/>
                </a:solidFill>
              </a:rPr>
              <a:t>码①</a:t>
            </a:r>
            <a:r>
              <a:rPr lang="en-US" altLang="zh-CN" dirty="0" smtClean="0">
                <a:solidFill>
                  <a:schemeClr val="tx1"/>
                </a:solidFill>
              </a:rPr>
              <a:t>01001</a:t>
            </a:r>
            <a:r>
              <a:rPr lang="zh-CN" altLang="en-US" dirty="0">
                <a:solidFill>
                  <a:schemeClr val="tx1"/>
                </a:solidFill>
              </a:rPr>
              <a:t>、②</a:t>
            </a:r>
            <a:r>
              <a:rPr lang="en-US" altLang="zh-CN" dirty="0">
                <a:solidFill>
                  <a:schemeClr val="tx1"/>
                </a:solidFill>
              </a:rPr>
              <a:t>10100</a:t>
            </a:r>
            <a:r>
              <a:rPr lang="zh-CN" altLang="en-US" dirty="0">
                <a:solidFill>
                  <a:schemeClr val="tx1"/>
                </a:solidFill>
              </a:rPr>
              <a:t>、③</a:t>
            </a:r>
            <a:r>
              <a:rPr lang="en-US" altLang="zh-CN" dirty="0">
                <a:solidFill>
                  <a:schemeClr val="tx1"/>
                </a:solidFill>
              </a:rPr>
              <a:t>10011</a:t>
            </a:r>
            <a:r>
              <a:rPr lang="zh-CN" altLang="en-US" dirty="0">
                <a:solidFill>
                  <a:schemeClr val="tx1"/>
                </a:solidFill>
              </a:rPr>
              <a:t>中，只有一个有</a:t>
            </a:r>
            <a:r>
              <a:rPr lang="zh-CN" altLang="en-US" dirty="0" smtClean="0">
                <a:solidFill>
                  <a:schemeClr val="tx1"/>
                </a:solidFill>
              </a:rPr>
              <a:t>奇数个错误，发送时</a:t>
            </a:r>
            <a:r>
              <a:rPr lang="zh-CN" altLang="en-US" dirty="0">
                <a:solidFill>
                  <a:schemeClr val="tx1"/>
                </a:solidFill>
              </a:rPr>
              <a:t>采用的是奇</a:t>
            </a:r>
            <a:r>
              <a:rPr lang="zh-CN" altLang="en-US" dirty="0" smtClean="0">
                <a:solidFill>
                  <a:schemeClr val="tx1"/>
                </a:solidFill>
              </a:rPr>
              <a:t>校验码还是偶</a:t>
            </a:r>
            <a:r>
              <a:rPr lang="zh-CN" altLang="en-US" dirty="0">
                <a:solidFill>
                  <a:schemeClr val="tx1"/>
                </a:solidFill>
              </a:rPr>
              <a:t>校验码？</a:t>
            </a:r>
          </a:p>
        </p:txBody>
      </p:sp>
      <p:sp>
        <p:nvSpPr>
          <p:cNvPr id="160897" name="Text Box 129"/>
          <p:cNvSpPr txBox="1">
            <a:spLocks noChangeArrowheads="1"/>
          </p:cNvSpPr>
          <p:nvPr/>
        </p:nvSpPr>
        <p:spPr bwMode="auto">
          <a:xfrm>
            <a:off x="179388" y="561602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应用：</a:t>
            </a:r>
            <a:r>
              <a:rPr lang="zh-CN" altLang="en-US" u="sng" dirty="0">
                <a:solidFill>
                  <a:schemeClr val="accent2"/>
                </a:solidFill>
              </a:rPr>
              <a:t>广泛</a:t>
            </a:r>
            <a:r>
              <a:rPr lang="zh-CN" altLang="en-US" dirty="0">
                <a:solidFill>
                  <a:schemeClr val="tx1"/>
                </a:solidFill>
              </a:rPr>
              <a:t>应用于</a:t>
            </a:r>
            <a:r>
              <a:rPr lang="en-US" altLang="zh-CN" u="sng" dirty="0">
                <a:solidFill>
                  <a:srgbClr val="990099"/>
                </a:solidFill>
              </a:rPr>
              <a:t>I/O</a:t>
            </a:r>
            <a:r>
              <a:rPr lang="zh-CN" altLang="en-US" u="sng" dirty="0">
                <a:solidFill>
                  <a:srgbClr val="990099"/>
                </a:solidFill>
              </a:rPr>
              <a:t>传输</a:t>
            </a:r>
            <a:r>
              <a:rPr lang="zh-CN" altLang="en-US" dirty="0">
                <a:solidFill>
                  <a:schemeClr val="tx1"/>
                </a:solidFill>
              </a:rPr>
              <a:t>的数据校验</a:t>
            </a:r>
          </a:p>
        </p:txBody>
      </p:sp>
      <p:sp>
        <p:nvSpPr>
          <p:cNvPr id="160898" name="AutoShape 1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0899" name="Group 131"/>
          <p:cNvGrpSpPr>
            <a:grpSpLocks/>
          </p:cNvGrpSpPr>
          <p:nvPr/>
        </p:nvGrpSpPr>
        <p:grpSpPr bwMode="auto">
          <a:xfrm>
            <a:off x="4067622" y="6454775"/>
            <a:ext cx="360362" cy="287338"/>
            <a:chOff x="1133" y="4020"/>
            <a:chExt cx="227" cy="181"/>
          </a:xfrm>
        </p:grpSpPr>
        <p:sp>
          <p:nvSpPr>
            <p:cNvPr id="160900" name="AutoShape 13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01" name="Text Box 133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26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0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39" grpId="0"/>
      <p:bldP spid="160895" grpId="0"/>
      <p:bldP spid="160896" grpId="0"/>
      <p:bldP spid="1608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785225" cy="559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 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⑴数据的编码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进制转换，机器数编码、十进制数编码、字符编码，校验码</a:t>
            </a:r>
            <a:endParaRPr lang="en-US" altLang="zh-CN" sz="2200" b="1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⑵数据的表示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  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数据的表示方法，整数的表示、实数的表示，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非数值数据的表示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含关系运算实现</a:t>
            </a: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⑶定点数的运算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  有</a:t>
            </a:r>
            <a:r>
              <a:rPr lang="en-US" altLang="zh-CN" sz="2200" dirty="0" smtClean="0">
                <a:solidFill>
                  <a:schemeClr val="tx1"/>
                </a:solidFill>
              </a:rPr>
              <a:t>/</a:t>
            </a:r>
            <a:r>
              <a:rPr lang="zh-CN" altLang="en-US" sz="2200" dirty="0" smtClean="0">
                <a:solidFill>
                  <a:schemeClr val="tx1"/>
                </a:solidFill>
              </a:rPr>
              <a:t>无</a:t>
            </a:r>
            <a:r>
              <a:rPr lang="zh-CN" altLang="en-US" sz="2200" dirty="0">
                <a:solidFill>
                  <a:schemeClr val="tx1"/>
                </a:solidFill>
              </a:rPr>
              <a:t>符号</a:t>
            </a:r>
            <a:r>
              <a:rPr lang="zh-CN" altLang="en-US" sz="2200" dirty="0" smtClean="0">
                <a:solidFill>
                  <a:schemeClr val="tx1"/>
                </a:solidFill>
              </a:rPr>
              <a:t>的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加减运算、移位运算、</a:t>
            </a:r>
            <a:r>
              <a:rPr lang="zh-CN" altLang="en-US" sz="2200" dirty="0">
                <a:solidFill>
                  <a:schemeClr val="tx1"/>
                </a:solidFill>
              </a:rPr>
              <a:t>乘法运算</a:t>
            </a:r>
            <a:r>
              <a:rPr lang="zh-CN" altLang="en-US" sz="2200" dirty="0" smtClean="0">
                <a:solidFill>
                  <a:schemeClr val="tx1"/>
                </a:solidFill>
              </a:rPr>
              <a:t>方法及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部件组织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⑷浮点数的运算  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加减运算方法</a:t>
            </a:r>
            <a:endParaRPr lang="en-US" altLang="zh-CN" sz="2200" b="1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⑸十进制数的运算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tx1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</a:rPr>
              <a:t>运算方法，加减法的校正规则，十进制加减法器组成</a:t>
            </a:r>
            <a:endParaRPr lang="en-US" altLang="zh-CN" sz="2200" b="1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 smtClean="0">
                <a:solidFill>
                  <a:srgbClr val="C00000"/>
                </a:solidFill>
              </a:rPr>
              <a:t>   </a:t>
            </a:r>
            <a:r>
              <a:rPr lang="zh-CN" altLang="en-US" sz="2200" dirty="0" smtClean="0">
                <a:solidFill>
                  <a:srgbClr val="C00000"/>
                </a:solidFill>
              </a:rPr>
              <a:t>⑹运算器的组织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常用逻辑部件，</a:t>
            </a:r>
            <a:r>
              <a:rPr lang="en-US" altLang="zh-CN" sz="2200" dirty="0" smtClean="0">
                <a:solidFill>
                  <a:schemeClr val="tx1"/>
                </a:solidFill>
              </a:rPr>
              <a:t>ALU</a:t>
            </a:r>
            <a:r>
              <a:rPr lang="zh-CN" altLang="en-US" sz="2200" dirty="0" smtClean="0">
                <a:solidFill>
                  <a:schemeClr val="tx1"/>
                </a:solidFill>
              </a:rPr>
              <a:t>的组成，运算器的组织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部件及互连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endParaRPr lang="zh-CN" altLang="en-US" sz="2200" b="1" dirty="0">
              <a:solidFill>
                <a:schemeClr val="tx1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24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02DF-BB46-43AB-98FD-9927CFC7E87C}" type="slidenum">
              <a:rPr lang="en-US" altLang="zh-CN"/>
              <a:pPr/>
              <a:t>30</a:t>
            </a:fld>
            <a:endParaRPr lang="en-US" altLang="zh-CN" dirty="0"/>
          </a:p>
        </p:txBody>
      </p:sp>
      <p:sp>
        <p:nvSpPr>
          <p:cNvPr id="223397" name="Text Box 165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、海明校验码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3398" name="Text Box 166"/>
          <p:cNvSpPr txBox="1">
            <a:spLocks noChangeArrowheads="1"/>
          </p:cNvSpPr>
          <p:nvPr/>
        </p:nvSpPr>
        <p:spPr bwMode="auto">
          <a:xfrm>
            <a:off x="179388" y="71596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编码原理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spc="-50" dirty="0" smtClean="0">
                <a:solidFill>
                  <a:schemeClr val="tx1"/>
                </a:solidFill>
              </a:rPr>
              <a:t>数据分成</a:t>
            </a:r>
            <a:r>
              <a:rPr lang="zh-CN" altLang="en-US" u="sng" spc="-50" dirty="0" smtClean="0">
                <a:solidFill>
                  <a:schemeClr val="tx1"/>
                </a:solidFill>
              </a:rPr>
              <a:t>多个</a:t>
            </a:r>
            <a:r>
              <a:rPr lang="zh-CN" altLang="en-US" u="sng" spc="-50" dirty="0">
                <a:solidFill>
                  <a:schemeClr val="tx1"/>
                </a:solidFill>
              </a:rPr>
              <a:t>有重叠</a:t>
            </a:r>
            <a:r>
              <a:rPr lang="zh-CN" altLang="en-US" spc="-50" dirty="0">
                <a:solidFill>
                  <a:schemeClr val="tx1"/>
                </a:solidFill>
              </a:rPr>
              <a:t>的组</a:t>
            </a:r>
            <a:r>
              <a:rPr lang="zh-CN" altLang="en-US" spc="-50" dirty="0" smtClean="0">
                <a:solidFill>
                  <a:schemeClr val="tx1"/>
                </a:solidFill>
              </a:rPr>
              <a:t>，每个组</a:t>
            </a:r>
            <a:r>
              <a:rPr lang="zh-CN" altLang="en-US" u="sng" spc="-50" dirty="0" smtClean="0">
                <a:solidFill>
                  <a:schemeClr val="tx1"/>
                </a:solidFill>
              </a:rPr>
              <a:t>奇偶校验</a:t>
            </a:r>
            <a:r>
              <a:rPr lang="zh-CN" altLang="en-US" spc="-50" dirty="0" smtClean="0">
                <a:solidFill>
                  <a:schemeClr val="tx1"/>
                </a:solidFill>
              </a:rPr>
              <a:t>编码</a:t>
            </a:r>
            <a:endParaRPr lang="en-US" altLang="zh-CN" spc="-50" dirty="0">
              <a:solidFill>
                <a:schemeClr val="tx1"/>
              </a:solidFill>
            </a:endParaRPr>
          </a:p>
        </p:txBody>
      </p:sp>
      <p:sp>
        <p:nvSpPr>
          <p:cNvPr id="223399" name="Text Box 167"/>
          <p:cNvSpPr txBox="1">
            <a:spLocks noChangeArrowheads="1"/>
          </p:cNvSpPr>
          <p:nvPr/>
        </p:nvSpPr>
        <p:spPr bwMode="auto">
          <a:xfrm>
            <a:off x="179388" y="1196752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校验原理：</a:t>
            </a:r>
            <a:r>
              <a:rPr lang="zh-CN" altLang="en-US" u="sng" dirty="0">
                <a:solidFill>
                  <a:srgbClr val="990099"/>
                </a:solidFill>
              </a:rPr>
              <a:t>多重奇偶校验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chemeClr val="tx1"/>
                </a:solidFill>
              </a:rPr>
              <a:t>即</a:t>
            </a:r>
            <a:r>
              <a:rPr lang="zh-CN" altLang="en-US" u="sng" spc="-100" dirty="0">
                <a:solidFill>
                  <a:schemeClr val="tx1"/>
                </a:solidFill>
              </a:rPr>
              <a:t>某位</a:t>
            </a:r>
            <a:r>
              <a:rPr lang="zh-CN" altLang="en-US" u="sng" spc="-100" dirty="0" smtClean="0">
                <a:solidFill>
                  <a:schemeClr val="tx1"/>
                </a:solidFill>
              </a:rPr>
              <a:t>错误</a:t>
            </a:r>
            <a:r>
              <a:rPr lang="zh-CN" altLang="en-US" spc="-100" dirty="0" smtClean="0">
                <a:solidFill>
                  <a:schemeClr val="tx1"/>
                </a:solidFill>
              </a:rPr>
              <a:t>导致</a:t>
            </a:r>
            <a:r>
              <a:rPr lang="zh-CN" altLang="en-US" u="sng" spc="-100" dirty="0">
                <a:solidFill>
                  <a:schemeClr val="tx1"/>
                </a:solidFill>
              </a:rPr>
              <a:t>多个</a:t>
            </a:r>
            <a:r>
              <a:rPr lang="zh-CN" altLang="en-US" u="sng" spc="-100" dirty="0" smtClean="0">
                <a:solidFill>
                  <a:schemeClr val="tx1"/>
                </a:solidFill>
              </a:rPr>
              <a:t>校验位出错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从而实现</a:t>
            </a:r>
            <a:r>
              <a:rPr lang="zh-CN" altLang="en-US" dirty="0" smtClean="0">
                <a:solidFill>
                  <a:schemeClr val="tx1"/>
                </a:solidFill>
              </a:rPr>
              <a:t>检错及纠错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定位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23401" name="Text Box 169"/>
          <p:cNvSpPr txBox="1">
            <a:spLocks noChangeArrowheads="1"/>
          </p:cNvSpPr>
          <p:nvPr/>
        </p:nvSpPr>
        <p:spPr bwMode="auto">
          <a:xfrm>
            <a:off x="179388" y="21328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</a:t>
            </a:r>
            <a:r>
              <a:rPr lang="zh-CN" altLang="en-US" dirty="0" smtClean="0">
                <a:solidFill>
                  <a:srgbClr val="C00000"/>
                </a:solidFill>
              </a:rPr>
              <a:t>能力：</a:t>
            </a:r>
            <a:r>
              <a:rPr lang="zh-CN" altLang="en-US" dirty="0" smtClean="0">
                <a:solidFill>
                  <a:schemeClr val="tx1"/>
                </a:solidFill>
              </a:rPr>
              <a:t>与检验位数有关，如</a:t>
            </a:r>
            <a:r>
              <a:rPr lang="zh-CN" altLang="en-US" u="sng" dirty="0" smtClean="0">
                <a:solidFill>
                  <a:schemeClr val="tx1"/>
                </a:solidFill>
              </a:rPr>
              <a:t>单纠错码</a:t>
            </a:r>
            <a:r>
              <a:rPr lang="en-US" altLang="zh-CN" u="sng" dirty="0" smtClean="0">
                <a:solidFill>
                  <a:schemeClr val="tx1"/>
                </a:solidFill>
              </a:rPr>
              <a:t>SEC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纠正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zh-CN" altLang="en-US" sz="2000" dirty="0" smtClean="0">
                <a:solidFill>
                  <a:schemeClr val="tx1"/>
                </a:solidFill>
              </a:rPr>
              <a:t>错误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23405" name="Text Box 173"/>
          <p:cNvSpPr txBox="1">
            <a:spLocks noChangeArrowheads="1"/>
          </p:cNvSpPr>
          <p:nvPr/>
        </p:nvSpPr>
        <p:spPr bwMode="auto">
          <a:xfrm>
            <a:off x="179388" y="26369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校验方案：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684463" indent="-2684463"/>
            <a:r>
              <a:rPr lang="en-US" altLang="zh-CN" dirty="0" smtClean="0">
                <a:solidFill>
                  <a:srgbClr val="C00000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设数据</a:t>
            </a:r>
            <a:r>
              <a:rPr lang="en-US" altLang="zh-CN" dirty="0" smtClean="0">
                <a:solidFill>
                  <a:schemeClr val="tx1"/>
                </a:solidFill>
              </a:rPr>
              <a:t>M=</a:t>
            </a:r>
            <a:r>
              <a:rPr lang="en-US" altLang="zh-CN" dirty="0" err="1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…m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，校验位</a:t>
            </a:r>
            <a:r>
              <a:rPr lang="en-US" altLang="zh-CN" dirty="0" smtClean="0">
                <a:solidFill>
                  <a:schemeClr val="tx1"/>
                </a:solidFill>
              </a:rPr>
              <a:t>P=</a:t>
            </a:r>
            <a:r>
              <a:rPr lang="en-US" altLang="zh-CN" dirty="0" err="1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…p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有</a:t>
            </a:r>
            <a:r>
              <a:rPr lang="en-US" altLang="zh-CN" sz="2200" dirty="0">
                <a:solidFill>
                  <a:schemeClr val="tx1"/>
                </a:solidFill>
              </a:rPr>
              <a:t>k</a:t>
            </a:r>
            <a:r>
              <a:rPr lang="zh-CN" altLang="en-US" sz="2200" dirty="0">
                <a:solidFill>
                  <a:schemeClr val="tx1"/>
                </a:solidFill>
              </a:rPr>
              <a:t>个</a:t>
            </a:r>
            <a:r>
              <a:rPr lang="zh-CN" altLang="en-US" sz="2200" dirty="0" smtClean="0">
                <a:solidFill>
                  <a:schemeClr val="tx1"/>
                </a:solidFill>
              </a:rPr>
              <a:t>奇偶检验位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7624" y="5013176"/>
            <a:ext cx="6624736" cy="720080"/>
            <a:chOff x="1187624" y="5013176"/>
            <a:chExt cx="6624736" cy="720080"/>
          </a:xfrm>
        </p:grpSpPr>
        <p:sp>
          <p:nvSpPr>
            <p:cNvPr id="223407" name="Text Box 175"/>
            <p:cNvSpPr txBox="1">
              <a:spLocks noChangeArrowheads="1"/>
            </p:cNvSpPr>
            <p:nvPr/>
          </p:nvSpPr>
          <p:spPr bwMode="auto">
            <a:xfrm>
              <a:off x="1187624" y="5329658"/>
              <a:ext cx="6624736" cy="403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84463" indent="-2684463">
                <a:lnSpc>
                  <a:spcPct val="100000"/>
                </a:lnSpc>
              </a:pPr>
              <a:r>
                <a:rPr lang="zh-CN" altLang="en-US" dirty="0" smtClean="0">
                  <a:solidFill>
                    <a:schemeClr val="accent2"/>
                  </a:solidFill>
                </a:rPr>
                <a:t>实现细节：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校验</a:t>
              </a:r>
              <a:r>
                <a:rPr lang="zh-CN" altLang="en-US" dirty="0">
                  <a:solidFill>
                    <a:schemeClr val="tx1"/>
                  </a:solidFill>
                </a:rPr>
                <a:t>码的编码规则</a:t>
              </a:r>
              <a:r>
                <a:rPr lang="en-US" altLang="zh-CN" dirty="0">
                  <a:solidFill>
                    <a:schemeClr val="tx1"/>
                  </a:solidFill>
                </a:rPr>
                <a:t>?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k</a:t>
              </a:r>
              <a:r>
                <a:rPr lang="zh-CN" altLang="en-US" dirty="0">
                  <a:solidFill>
                    <a:schemeClr val="tx1"/>
                  </a:solidFill>
                </a:rPr>
                <a:t>的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取值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?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2684463" indent="-2684463">
                <a:lnSpc>
                  <a:spcPct val="100000"/>
                </a:lnSpc>
              </a:pP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23408" name="AutoShape 176"/>
            <p:cNvSpPr>
              <a:spLocks noChangeArrowheads="1"/>
            </p:cNvSpPr>
            <p:nvPr/>
          </p:nvSpPr>
          <p:spPr bwMode="auto">
            <a:xfrm>
              <a:off x="4067621" y="5013176"/>
              <a:ext cx="360363" cy="288925"/>
            </a:xfrm>
            <a:prstGeom prst="downArrow">
              <a:avLst>
                <a:gd name="adj1" fmla="val 35365"/>
                <a:gd name="adj2" fmla="val 47060"/>
              </a:avLst>
            </a:prstGeom>
            <a:solidFill>
              <a:srgbClr val="CC99FF">
                <a:alpha val="60001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3409" name="AutoShape 177"/>
            <p:cNvSpPr>
              <a:spLocks noChangeArrowheads="1"/>
            </p:cNvSpPr>
            <p:nvPr/>
          </p:nvSpPr>
          <p:spPr bwMode="auto">
            <a:xfrm>
              <a:off x="6011639" y="5013176"/>
              <a:ext cx="360363" cy="288925"/>
            </a:xfrm>
            <a:prstGeom prst="downArrow">
              <a:avLst>
                <a:gd name="adj1" fmla="val 35364"/>
                <a:gd name="adj2" fmla="val 47060"/>
              </a:avLst>
            </a:prstGeom>
            <a:solidFill>
              <a:srgbClr val="99CCFF">
                <a:alpha val="60001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3406" name="Text Box 174"/>
          <p:cNvSpPr txBox="1">
            <a:spLocks noChangeArrowheads="1"/>
          </p:cNvSpPr>
          <p:nvPr/>
        </p:nvSpPr>
        <p:spPr bwMode="auto">
          <a:xfrm>
            <a:off x="179388" y="35730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故障字</a:t>
            </a:r>
            <a:r>
              <a:rPr lang="en-US" altLang="zh-CN" dirty="0">
                <a:solidFill>
                  <a:schemeClr val="accent2"/>
                </a:solidFill>
              </a:rPr>
              <a:t>S— </a:t>
            </a:r>
            <a:r>
              <a:rPr lang="en-US" altLang="zh-CN" dirty="0">
                <a:solidFill>
                  <a:schemeClr val="tx1"/>
                </a:solidFill>
              </a:rPr>
              <a:t>S=</a:t>
            </a:r>
            <a:r>
              <a:rPr lang="en-US" altLang="zh-CN" dirty="0" err="1">
                <a:solidFill>
                  <a:schemeClr val="tx1"/>
                </a:solidFill>
              </a:rPr>
              <a:t>s</a:t>
            </a:r>
            <a:r>
              <a:rPr lang="en-US" altLang="zh-CN" baseline="-18000" dirty="0" err="1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…s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=p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</a:p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检错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S=0</a:t>
            </a:r>
            <a:r>
              <a:rPr lang="zh-CN" altLang="en-US" dirty="0" smtClean="0">
                <a:solidFill>
                  <a:schemeClr val="tx1"/>
                </a:solidFill>
              </a:rPr>
              <a:t>时无</a:t>
            </a:r>
            <a:r>
              <a:rPr lang="zh-CN" altLang="en-US" dirty="0">
                <a:solidFill>
                  <a:schemeClr val="tx1"/>
                </a:solidFill>
              </a:rPr>
              <a:t>错误，</a:t>
            </a:r>
            <a:r>
              <a:rPr lang="en-US" altLang="zh-CN" dirty="0">
                <a:solidFill>
                  <a:schemeClr val="tx1"/>
                </a:solidFill>
              </a:rPr>
              <a:t>S≠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时有错误</a:t>
            </a:r>
            <a:endParaRPr lang="zh-CN" altLang="en-US" dirty="0">
              <a:solidFill>
                <a:schemeClr val="tx1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 纠错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u="sng" dirty="0" smtClean="0">
                <a:solidFill>
                  <a:srgbClr val="990099"/>
                </a:solidFill>
              </a:rPr>
              <a:t>S</a:t>
            </a:r>
            <a:r>
              <a:rPr lang="zh-CN" altLang="en-US" u="sng" dirty="0">
                <a:solidFill>
                  <a:srgbClr val="990099"/>
                </a:solidFill>
              </a:rPr>
              <a:t>值表示错误位置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应有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，该</a:t>
            </a:r>
            <a:r>
              <a:rPr lang="zh-CN" altLang="en-US" dirty="0" smtClean="0">
                <a:solidFill>
                  <a:schemeClr val="tx1"/>
                </a:solidFill>
              </a:rPr>
              <a:t>位的值</a:t>
            </a:r>
            <a:r>
              <a:rPr lang="zh-CN" altLang="en-US" u="sng" dirty="0" smtClean="0">
                <a:solidFill>
                  <a:srgbClr val="990099"/>
                </a:solidFill>
              </a:rPr>
              <a:t>取</a:t>
            </a:r>
            <a:r>
              <a:rPr lang="zh-CN" altLang="en-US" u="sng" dirty="0">
                <a:solidFill>
                  <a:srgbClr val="990099"/>
                </a:solidFill>
              </a:rPr>
              <a:t>反</a:t>
            </a:r>
          </a:p>
        </p:txBody>
      </p:sp>
      <p:sp>
        <p:nvSpPr>
          <p:cNvPr id="223415" name="AutoShape 18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420" name="AutoShape 18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3421" name="Group 189"/>
          <p:cNvGrpSpPr>
            <a:grpSpLocks/>
          </p:cNvGrpSpPr>
          <p:nvPr/>
        </p:nvGrpSpPr>
        <p:grpSpPr bwMode="auto">
          <a:xfrm>
            <a:off x="5148064" y="6454775"/>
            <a:ext cx="360363" cy="287338"/>
            <a:chOff x="1133" y="4020"/>
            <a:chExt cx="227" cy="181"/>
          </a:xfrm>
        </p:grpSpPr>
        <p:sp>
          <p:nvSpPr>
            <p:cNvPr id="223422" name="AutoShape 19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423" name="Text Box 191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27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223424" name="AutoShape 19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500"/>
                                        <p:tgtEl>
                                          <p:spTgt spid="22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398" grpId="0"/>
      <p:bldP spid="223399" grpId="0"/>
      <p:bldP spid="223401" grpId="0"/>
      <p:bldP spid="223405" grpId="0"/>
      <p:bldP spid="22340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96F-76CA-417E-8406-136A7897435C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7586" name="Text Box 418"/>
          <p:cNvSpPr txBox="1">
            <a:spLocks noChangeArrowheads="1"/>
          </p:cNvSpPr>
          <p:nvPr/>
        </p:nvSpPr>
        <p:spPr bwMode="auto">
          <a:xfrm>
            <a:off x="179388" y="292569"/>
            <a:ext cx="8785225" cy="150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校验位位数</a:t>
            </a:r>
            <a:r>
              <a:rPr lang="en-US" altLang="zh-CN" dirty="0">
                <a:solidFill>
                  <a:srgbClr val="C00000"/>
                </a:solidFill>
              </a:rPr>
              <a:t>k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确定：</a:t>
            </a:r>
            <a:endParaRPr lang="zh-CN" altLang="en-US" dirty="0">
              <a:solidFill>
                <a:srgbClr val="C00000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 校验</a:t>
            </a:r>
            <a:r>
              <a:rPr lang="zh-CN" altLang="en-US" dirty="0" smtClean="0">
                <a:solidFill>
                  <a:schemeClr val="accent2"/>
                </a:solidFill>
              </a:rPr>
              <a:t>能力的要求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-1≥n+k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n+k</a:t>
            </a:r>
            <a:r>
              <a:rPr lang="zh-CN" altLang="en-US" sz="2200" dirty="0" smtClean="0">
                <a:solidFill>
                  <a:schemeClr val="tx1"/>
                </a:solidFill>
              </a:rPr>
              <a:t>为</a:t>
            </a:r>
            <a:r>
              <a:rPr lang="en-US" altLang="zh-CN" sz="22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位</a:t>
            </a:r>
            <a:r>
              <a:rPr lang="zh-CN" altLang="en-US" sz="2200" dirty="0" smtClean="0">
                <a:solidFill>
                  <a:schemeClr val="tx1"/>
                </a:solidFill>
              </a:rPr>
              <a:t>错误个数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marL="2684463" indent="-2684463">
              <a:lnSpc>
                <a:spcPct val="145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</a:t>
            </a:r>
            <a:r>
              <a:rPr lang="en-US" altLang="zh-CN" sz="2200" dirty="0" smtClean="0">
                <a:solidFill>
                  <a:schemeClr val="accent2"/>
                </a:solidFill>
              </a:rPr>
              <a:t>      k</a:t>
            </a:r>
            <a:r>
              <a:rPr lang="zh-CN" altLang="en-US" sz="2200" dirty="0" smtClean="0">
                <a:solidFill>
                  <a:schemeClr val="accent2"/>
                </a:solidFill>
              </a:rPr>
              <a:t>的取值</a:t>
            </a:r>
            <a:r>
              <a:rPr lang="en-US" altLang="zh-CN" sz="2200" dirty="0" smtClean="0">
                <a:solidFill>
                  <a:schemeClr val="accent2"/>
                </a:solidFill>
              </a:rPr>
              <a:t>—</a:t>
            </a:r>
          </a:p>
        </p:txBody>
      </p:sp>
      <p:graphicFrame>
        <p:nvGraphicFramePr>
          <p:cNvPr id="7775" name="Group 6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36713"/>
              </p:ext>
            </p:extLst>
          </p:nvPr>
        </p:nvGraphicFramePr>
        <p:xfrm>
          <a:off x="2700338" y="1318078"/>
          <a:ext cx="6265862" cy="753600"/>
        </p:xfrm>
        <a:graphic>
          <a:graphicData uri="http://schemas.openxmlformats.org/drawingml/2006/table">
            <a:tbl>
              <a:tblPr/>
              <a:tblGrid>
                <a:gridCol w="1223962"/>
                <a:gridCol w="647700"/>
                <a:gridCol w="793750"/>
                <a:gridCol w="792163"/>
                <a:gridCol w="863600"/>
                <a:gridCol w="936625"/>
                <a:gridCol w="1008062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58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k(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最小值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11" name="Text Box 543"/>
          <p:cNvSpPr txBox="1">
            <a:spLocks noChangeArrowheads="1"/>
          </p:cNvSpPr>
          <p:nvPr/>
        </p:nvSpPr>
        <p:spPr bwMode="auto">
          <a:xfrm>
            <a:off x="179388" y="2143116"/>
            <a:ext cx="8785225" cy="234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</a:t>
            </a:r>
            <a:r>
              <a:rPr lang="zh-CN" altLang="en-US" dirty="0" smtClean="0">
                <a:solidFill>
                  <a:srgbClr val="C00000"/>
                </a:solidFill>
              </a:rPr>
              <a:t>码的编码</a:t>
            </a:r>
            <a:r>
              <a:rPr lang="zh-CN" altLang="en-US" dirty="0">
                <a:solidFill>
                  <a:srgbClr val="C00000"/>
                </a:solidFill>
              </a:rPr>
              <a:t>规则：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个校验组为例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故障字</a:t>
            </a:r>
            <a:r>
              <a:rPr lang="en-US" altLang="zh-CN" dirty="0">
                <a:solidFill>
                  <a:schemeClr val="accent2"/>
                </a:solidFill>
              </a:rPr>
              <a:t>S</a:t>
            </a:r>
            <a:r>
              <a:rPr lang="zh-CN" altLang="en-US" dirty="0">
                <a:solidFill>
                  <a:schemeClr val="accent2"/>
                </a:solidFill>
              </a:rPr>
              <a:t>值的约定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S≠0</a:t>
            </a:r>
            <a:r>
              <a:rPr lang="zh-CN" altLang="en-US" dirty="0">
                <a:solidFill>
                  <a:schemeClr val="tx1"/>
                </a:solidFill>
              </a:rPr>
              <a:t>时表示错误</a:t>
            </a:r>
            <a:r>
              <a:rPr lang="zh-CN" altLang="en-US" dirty="0" smtClean="0">
                <a:solidFill>
                  <a:schemeClr val="tx1"/>
                </a:solidFill>
              </a:rPr>
              <a:t>位置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有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n+k</a:t>
            </a:r>
            <a:r>
              <a:rPr lang="zh-CN" altLang="en-US" sz="2000" dirty="0" smtClean="0">
                <a:solidFill>
                  <a:schemeClr val="tx1"/>
                </a:solidFill>
              </a:rPr>
              <a:t>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684463" indent="-2684463"/>
            <a:r>
              <a:rPr lang="zh-CN" altLang="en-US" dirty="0">
                <a:solidFill>
                  <a:srgbClr val="990099"/>
                </a:solidFill>
              </a:rPr>
              <a:t>        无 错 误</a:t>
            </a:r>
            <a:r>
              <a:rPr lang="en-US" altLang="zh-CN" dirty="0">
                <a:solidFill>
                  <a:srgbClr val="990099"/>
                </a:solidFill>
              </a:rPr>
              <a:t>: </a:t>
            </a:r>
            <a:r>
              <a:rPr lang="en-US" altLang="zh-CN" dirty="0">
                <a:solidFill>
                  <a:schemeClr val="tx1"/>
                </a:solidFill>
              </a:rPr>
              <a:t>0000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>
                <a:solidFill>
                  <a:schemeClr val="tx1"/>
                </a:solidFill>
              </a:rPr>
              <a:t>→</a:t>
            </a:r>
            <a:r>
              <a:rPr lang="zh-CN" altLang="en-US" sz="2000" dirty="0">
                <a:solidFill>
                  <a:schemeClr val="tx1"/>
                </a:solidFill>
              </a:rPr>
              <a:t>校验码</a:t>
            </a:r>
            <a:r>
              <a:rPr lang="zh-CN" altLang="en-US" sz="2000" dirty="0" smtClean="0">
                <a:solidFill>
                  <a:schemeClr val="tx1"/>
                </a:solidFill>
              </a:rPr>
              <a:t>位置从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开始编号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2684463" indent="-2684463">
              <a:lnSpc>
                <a:spcPct val="11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校验位错</a:t>
            </a:r>
            <a:r>
              <a:rPr lang="en-US" altLang="zh-CN" dirty="0">
                <a:solidFill>
                  <a:srgbClr val="990099"/>
                </a:solidFill>
              </a:rPr>
              <a:t>: </a:t>
            </a:r>
            <a:r>
              <a:rPr lang="en-US" altLang="zh-CN" dirty="0">
                <a:solidFill>
                  <a:schemeClr val="tx1"/>
                </a:solidFill>
              </a:rPr>
              <a:t>0001(p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0010(p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0100(p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1000(p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数据位错</a:t>
            </a:r>
            <a:r>
              <a:rPr lang="en-US" altLang="zh-CN" dirty="0">
                <a:solidFill>
                  <a:srgbClr val="990099"/>
                </a:solidFill>
              </a:rPr>
              <a:t>: 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其余值</a:t>
            </a:r>
            <a:r>
              <a:rPr lang="en-US" altLang="zh-CN" dirty="0">
                <a:solidFill>
                  <a:schemeClr val="tx1"/>
                </a:solidFill>
              </a:rPr>
              <a:t>(≥2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 err="1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=1)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712" name="Text Box 544"/>
          <p:cNvSpPr txBox="1">
            <a:spLocks noChangeArrowheads="1"/>
          </p:cNvSpPr>
          <p:nvPr/>
        </p:nvSpPr>
        <p:spPr bwMode="auto">
          <a:xfrm>
            <a:off x="179388" y="445917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校验码的</a:t>
            </a:r>
            <a:r>
              <a:rPr lang="zh-CN" altLang="en-US" dirty="0" smtClean="0">
                <a:solidFill>
                  <a:schemeClr val="accent2"/>
                </a:solidFill>
              </a:rPr>
              <a:t>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按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值＝错误</a:t>
            </a:r>
            <a:r>
              <a:rPr lang="zh-CN" altLang="en-US" dirty="0" smtClean="0">
                <a:solidFill>
                  <a:schemeClr val="tx1"/>
                </a:solidFill>
              </a:rPr>
              <a:t>位置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</a:rPr>
              <a:t>规则排列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7777" name="Group 6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01366"/>
              </p:ext>
            </p:extLst>
          </p:nvPr>
        </p:nvGraphicFramePr>
        <p:xfrm>
          <a:off x="900113" y="5023767"/>
          <a:ext cx="8064500" cy="925513"/>
        </p:xfrm>
        <a:graphic>
          <a:graphicData uri="http://schemas.openxmlformats.org/drawingml/2006/table">
            <a:tbl>
              <a:tblPr/>
              <a:tblGrid>
                <a:gridCol w="1150937"/>
                <a:gridCol w="433388"/>
                <a:gridCol w="503237"/>
                <a:gridCol w="431800"/>
                <a:gridCol w="431800"/>
                <a:gridCol w="431800"/>
                <a:gridCol w="431800"/>
                <a:gridCol w="433388"/>
                <a:gridCol w="431800"/>
                <a:gridCol w="431800"/>
                <a:gridCol w="431800"/>
                <a:gridCol w="503237"/>
                <a:gridCol w="504825"/>
                <a:gridCol w="504825"/>
                <a:gridCol w="503238"/>
                <a:gridCol w="504825"/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位置序号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信息排列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7778" name="AutoShape 6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9" name="AutoShape 6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0" name="AutoShape 6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663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9"/>
          <p:cNvSpPr>
            <a:spLocks/>
          </p:cNvSpPr>
          <p:nvPr/>
        </p:nvSpPr>
        <p:spPr bwMode="auto">
          <a:xfrm>
            <a:off x="6500826" y="4077072"/>
            <a:ext cx="2500330" cy="357190"/>
          </a:xfrm>
          <a:prstGeom prst="borderCallout2">
            <a:avLst>
              <a:gd name="adj1" fmla="val 49908"/>
              <a:gd name="adj2" fmla="val 10"/>
              <a:gd name="adj3" fmla="val 49822"/>
              <a:gd name="adj4" fmla="val -4394"/>
              <a:gd name="adj5" fmla="val -39811"/>
              <a:gd name="adj6" fmla="val -14345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校验位次重要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(1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个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s</a:t>
            </a:r>
            <a:r>
              <a:rPr lang="en-US" altLang="zh-CN" sz="1800" baseline="-180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</a:rPr>
              <a:t>=1)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1" grpId="0"/>
      <p:bldP spid="7712" grpId="0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17EA-9EE5-4C23-9573-058B6B8CB93A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80180" name="AutoShape 130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0181" name="Group 1301"/>
          <p:cNvGrpSpPr>
            <a:grpSpLocks/>
          </p:cNvGrpSpPr>
          <p:nvPr/>
        </p:nvGrpSpPr>
        <p:grpSpPr bwMode="auto">
          <a:xfrm>
            <a:off x="3995936" y="6454775"/>
            <a:ext cx="360362" cy="287338"/>
            <a:chOff x="1133" y="4020"/>
            <a:chExt cx="227" cy="181"/>
          </a:xfrm>
        </p:grpSpPr>
        <p:sp>
          <p:nvSpPr>
            <p:cNvPr id="380182" name="AutoShape 1302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183" name="Text Box 1303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29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380184" name="AutoShape 130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185" name="AutoShape 130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" name="Group 1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97116"/>
              </p:ext>
            </p:extLst>
          </p:nvPr>
        </p:nvGraphicFramePr>
        <p:xfrm>
          <a:off x="466849" y="1785926"/>
          <a:ext cx="8497639" cy="1037700"/>
        </p:xfrm>
        <a:graphic>
          <a:graphicData uri="http://schemas.openxmlformats.org/drawingml/2006/table">
            <a:tbl>
              <a:tblPr/>
              <a:tblGrid>
                <a:gridCol w="972889"/>
                <a:gridCol w="503238"/>
                <a:gridCol w="504825"/>
                <a:gridCol w="503237"/>
                <a:gridCol w="504825"/>
                <a:gridCol w="503238"/>
                <a:gridCol w="504825"/>
                <a:gridCol w="517525"/>
                <a:gridCol w="450850"/>
                <a:gridCol w="542925"/>
                <a:gridCol w="504825"/>
                <a:gridCol w="503237"/>
                <a:gridCol w="504825"/>
                <a:gridCol w="503238"/>
                <a:gridCol w="504825"/>
                <a:gridCol w="468312"/>
              </a:tblGrid>
              <a:tr h="287338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位置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信息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故障字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 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</a:tr>
              <a:tr h="1966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63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</a:p>
                  </a:txBody>
                  <a:tcPr marL="18000" marR="18000" marT="18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0001</a:t>
                      </a:r>
                    </a:p>
                  </a:txBody>
                  <a:tcPr marL="18000" marR="18000" marT="18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Group 1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88154"/>
              </p:ext>
            </p:extLst>
          </p:nvPr>
        </p:nvGraphicFramePr>
        <p:xfrm>
          <a:off x="466849" y="2861890"/>
          <a:ext cx="8497639" cy="1457280"/>
        </p:xfrm>
        <a:graphic>
          <a:graphicData uri="http://schemas.openxmlformats.org/drawingml/2006/table">
            <a:tbl>
              <a:tblPr/>
              <a:tblGrid>
                <a:gridCol w="972889"/>
                <a:gridCol w="503238"/>
                <a:gridCol w="504825"/>
                <a:gridCol w="503237"/>
                <a:gridCol w="504825"/>
                <a:gridCol w="503238"/>
                <a:gridCol w="504825"/>
                <a:gridCol w="517525"/>
                <a:gridCol w="450850"/>
                <a:gridCol w="542925"/>
                <a:gridCol w="504825"/>
                <a:gridCol w="503237"/>
                <a:gridCol w="504825"/>
                <a:gridCol w="503238"/>
                <a:gridCol w="504825"/>
                <a:gridCol w="468312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 Box 1314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数据分组</a:t>
            </a:r>
            <a:r>
              <a:rPr lang="zh-CN" altLang="en-US" dirty="0">
                <a:solidFill>
                  <a:schemeClr val="accent2"/>
                </a:solidFill>
              </a:rPr>
              <a:t>规则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出错位置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-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故障字</a:t>
            </a:r>
            <a:r>
              <a:rPr lang="en-US" altLang="zh-CN" sz="2200" u="sng" dirty="0" smtClean="0">
                <a:solidFill>
                  <a:schemeClr val="tx1"/>
                </a:solidFill>
              </a:rPr>
              <a:t>S-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出错校验组</a:t>
            </a:r>
            <a:r>
              <a:rPr lang="zh-CN" altLang="en-US" sz="2200" dirty="0" smtClean="0">
                <a:solidFill>
                  <a:schemeClr val="tx1"/>
                </a:solidFill>
              </a:rPr>
              <a:t>的关系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位置</a:t>
            </a:r>
            <a:r>
              <a:rPr lang="en-US" altLang="zh-CN" dirty="0" err="1" smtClean="0">
                <a:solidFill>
                  <a:schemeClr val="tx1"/>
                </a:solidFill>
              </a:rPr>
              <a:t>h</a:t>
            </a:r>
            <a:r>
              <a:rPr lang="en-US" altLang="zh-CN" baseline="-18000" dirty="0" err="1" smtClean="0">
                <a:solidFill>
                  <a:schemeClr val="tx1"/>
                </a:solidFill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…h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上的数据位，加入第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校验组，</a:t>
            </a:r>
            <a:r>
              <a:rPr lang="en-US" altLang="zh-CN" i="1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{</a:t>
            </a:r>
            <a:r>
              <a:rPr lang="en-US" altLang="zh-CN" i="1" dirty="0" err="1" smtClean="0">
                <a:solidFill>
                  <a:srgbClr val="990099"/>
                </a:solidFill>
                <a:latin typeface="+mn-lt"/>
              </a:rPr>
              <a:t>x</a:t>
            </a:r>
            <a:r>
              <a:rPr lang="en-US" altLang="zh-CN" dirty="0" err="1" smtClean="0">
                <a:solidFill>
                  <a:srgbClr val="990099"/>
                </a:solidFill>
              </a:rPr>
              <a:t>|h</a:t>
            </a:r>
            <a:r>
              <a:rPr lang="en-US" altLang="zh-CN" i="1" baseline="-16000" dirty="0" err="1" smtClean="0">
                <a:solidFill>
                  <a:srgbClr val="990099"/>
                </a:solidFill>
                <a:latin typeface="+mn-lt"/>
              </a:rPr>
              <a:t>x</a:t>
            </a:r>
            <a:r>
              <a:rPr lang="en-US" altLang="zh-CN" dirty="0" smtClean="0">
                <a:solidFill>
                  <a:srgbClr val="990099"/>
                </a:solidFill>
              </a:rPr>
              <a:t>=1}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8" name="Text Box 1295"/>
          <p:cNvSpPr txBox="1">
            <a:spLocks noChangeArrowheads="1"/>
          </p:cNvSpPr>
          <p:nvPr/>
        </p:nvSpPr>
        <p:spPr bwMode="auto">
          <a:xfrm>
            <a:off x="179388" y="4379282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检验位的</a:t>
            </a:r>
            <a:r>
              <a:rPr lang="zh-CN" altLang="en-US" dirty="0" smtClean="0">
                <a:solidFill>
                  <a:schemeClr val="accent2"/>
                </a:solidFill>
              </a:rPr>
              <a:t>编码方法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缺省为偶校验方式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en-US" altLang="zh-CN" baseline="-18000">
                <a:solidFill>
                  <a:schemeClr val="tx1"/>
                </a:solidFill>
              </a:rPr>
              <a:t>11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en-US" altLang="zh-CN" baseline="-18000">
                <a:solidFill>
                  <a:schemeClr val="tx1"/>
                </a:solidFill>
              </a:rPr>
              <a:t>10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en-US" altLang="zh-CN" baseline="-18000">
                <a:solidFill>
                  <a:schemeClr val="tx1"/>
                </a:solidFill>
              </a:rPr>
              <a:t>9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en-US" altLang="zh-CN" baseline="-18000">
                <a:solidFill>
                  <a:schemeClr val="tx1"/>
                </a:solidFill>
              </a:rPr>
              <a:t>8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en-US" altLang="zh-CN" baseline="-18000">
                <a:solidFill>
                  <a:schemeClr val="tx1"/>
                </a:solidFill>
              </a:rPr>
              <a:t>7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en-US" altLang="zh-CN" baseline="-18000">
                <a:solidFill>
                  <a:schemeClr val="tx1"/>
                </a:solidFill>
              </a:rPr>
              <a:t>6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en-US" altLang="zh-CN" baseline="-18000">
                <a:solidFill>
                  <a:schemeClr val="tx1"/>
                </a:solidFill>
              </a:rPr>
              <a:t>5</a:t>
            </a:r>
            <a:r>
              <a:rPr lang="en-US" altLang="zh-CN" baseline="-1800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                        </a:t>
            </a:r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9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en-US" altLang="zh-CN" baseline="-18000" dirty="0"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  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mod 2)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9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 (</a:t>
            </a:r>
            <a:r>
              <a:rPr lang="en-US" altLang="zh-CN" dirty="0">
                <a:solidFill>
                  <a:schemeClr val="tx1"/>
                </a:solidFill>
              </a:rPr>
              <a:t>mod 2)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666544" y="1142984"/>
            <a:ext cx="3477092" cy="500068"/>
            <a:chOff x="2666544" y="1714486"/>
            <a:chExt cx="3477092" cy="500068"/>
          </a:xfrm>
        </p:grpSpPr>
        <p:sp>
          <p:nvSpPr>
            <p:cNvPr id="18" name="矩形 17"/>
            <p:cNvSpPr/>
            <p:nvPr/>
          </p:nvSpPr>
          <p:spPr>
            <a:xfrm>
              <a:off x="3929058" y="1887806"/>
              <a:ext cx="1285884" cy="32674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</a:ln>
          </p:spPr>
          <p:txBody>
            <a:bodyPr wrap="square" lIns="0" tIns="0" rIns="0" bIns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S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18000" dirty="0" err="1" smtClean="0">
                  <a:solidFill>
                    <a:schemeClr val="tx1"/>
                  </a:solidFill>
                </a:rPr>
                <a:t>k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…s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1</a:t>
              </a:r>
              <a:endParaRPr lang="zh-CN" altLang="en-US" sz="2000" dirty="0"/>
            </a:p>
          </p:txBody>
        </p:sp>
        <p:cxnSp>
          <p:nvCxnSpPr>
            <p:cNvPr id="22" name="直接箭头连接符 21"/>
            <p:cNvCxnSpPr>
              <a:endCxn id="18" idx="1"/>
            </p:cNvCxnSpPr>
            <p:nvPr/>
          </p:nvCxnSpPr>
          <p:spPr bwMode="auto">
            <a:xfrm>
              <a:off x="2666544" y="1714488"/>
              <a:ext cx="1262514" cy="336692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矩形 22"/>
            <p:cNvSpPr/>
            <p:nvPr/>
          </p:nvSpPr>
          <p:spPr>
            <a:xfrm>
              <a:off x="3000364" y="1857365"/>
              <a:ext cx="571504" cy="307777"/>
            </a:xfrm>
            <a:prstGeom prst="rect">
              <a:avLst/>
            </a:prstGeom>
            <a:noFill/>
            <a:ln w="15875">
              <a:noFill/>
              <a:prstDash val="sysDash"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/>
                <a:t>约定</a:t>
              </a:r>
              <a:endParaRPr lang="zh-CN" altLang="en-US" sz="2000" dirty="0"/>
            </a:p>
          </p:txBody>
        </p:sp>
        <p:cxnSp>
          <p:nvCxnSpPr>
            <p:cNvPr id="24" name="直接箭头连接符 23"/>
            <p:cNvCxnSpPr>
              <a:endCxn id="18" idx="3"/>
            </p:cNvCxnSpPr>
            <p:nvPr/>
          </p:nvCxnSpPr>
          <p:spPr bwMode="auto">
            <a:xfrm rot="10800000" flipV="1">
              <a:off x="5214942" y="1714486"/>
              <a:ext cx="714380" cy="336694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矩形 24"/>
            <p:cNvSpPr/>
            <p:nvPr/>
          </p:nvSpPr>
          <p:spPr>
            <a:xfrm>
              <a:off x="5500694" y="1785926"/>
              <a:ext cx="642942" cy="307777"/>
            </a:xfrm>
            <a:prstGeom prst="rect">
              <a:avLst/>
            </a:prstGeom>
            <a:noFill/>
            <a:ln w="15875">
              <a:noFill/>
              <a:prstDash val="sysDash"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产生</a:t>
              </a:r>
              <a:endParaRPr lang="zh-CN" altLang="en-US" sz="2000" dirty="0">
                <a:solidFill>
                  <a:srgbClr val="9900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73B3-75B0-4384-8DFD-1F4D35A2953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179388" y="191683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zh-CN" altLang="en-US" dirty="0">
                <a:solidFill>
                  <a:schemeClr val="tx1"/>
                </a:solidFill>
              </a:rPr>
              <a:t>∵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7+3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＞</a:t>
            </a:r>
            <a:r>
              <a:rPr lang="en-US" altLang="zh-CN" dirty="0">
                <a:solidFill>
                  <a:schemeClr val="tx1"/>
                </a:solidFill>
              </a:rPr>
              <a:t>7+4 </a:t>
            </a:r>
            <a:r>
              <a:rPr lang="en-US" altLang="zh-CN" dirty="0" smtClean="0">
                <a:solidFill>
                  <a:schemeClr val="tx1"/>
                </a:solidFill>
              </a:rPr>
              <a:t> ∴</a:t>
            </a:r>
            <a:r>
              <a:rPr lang="zh-CN" altLang="en-US" dirty="0">
                <a:solidFill>
                  <a:schemeClr val="tx1"/>
                </a:solidFill>
              </a:rPr>
              <a:t>校验位位数</a:t>
            </a:r>
            <a:r>
              <a:rPr lang="en-US" altLang="zh-CN" dirty="0">
                <a:solidFill>
                  <a:schemeClr val="tx1"/>
                </a:solidFill>
              </a:rPr>
              <a:t>=4</a:t>
            </a:r>
            <a:r>
              <a:rPr lang="zh-CN" altLang="en-US" dirty="0">
                <a:solidFill>
                  <a:schemeClr val="tx1"/>
                </a:solidFill>
              </a:rPr>
              <a:t>位；</a:t>
            </a: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179388" y="139542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zh-CN" altLang="en-US" dirty="0">
                <a:solidFill>
                  <a:schemeClr val="tx1"/>
                </a:solidFill>
              </a:rPr>
              <a:t>求字符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ASCII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  <a:r>
              <a:rPr lang="en-US" altLang="zh-CN" dirty="0">
                <a:solidFill>
                  <a:schemeClr val="tx1"/>
                </a:solidFill>
              </a:rPr>
              <a:t>(m</a:t>
            </a:r>
            <a:r>
              <a:rPr lang="en-US" altLang="zh-CN" baseline="-20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…m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=1100010)</a:t>
            </a:r>
            <a:r>
              <a:rPr lang="zh-CN" altLang="en-US" dirty="0">
                <a:solidFill>
                  <a:schemeClr val="tx1"/>
                </a:solidFill>
              </a:rPr>
              <a:t>的海明偶校验</a:t>
            </a:r>
            <a:r>
              <a:rPr lang="zh-CN" altLang="en-US" dirty="0" smtClean="0">
                <a:solidFill>
                  <a:schemeClr val="tx1"/>
                </a:solidFill>
              </a:rPr>
              <a:t>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179388" y="342914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  <a:r>
              <a:rPr lang="zh-CN" altLang="en-US" dirty="0">
                <a:solidFill>
                  <a:schemeClr val="tx1"/>
                </a:solidFill>
              </a:rPr>
              <a:t>若数据有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位，则海明校验码的校验位最少为多少位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179388" y="82075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-1≥16+k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最小为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(2</a:t>
            </a:r>
            <a:r>
              <a:rPr lang="en-US" altLang="zh-CN" baseline="30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20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＞</a:t>
            </a:r>
            <a:r>
              <a:rPr lang="en-US" altLang="zh-CN" dirty="0">
                <a:solidFill>
                  <a:schemeClr val="tx1"/>
                </a:solidFill>
              </a:rPr>
              <a:t>21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179388" y="2342331"/>
            <a:ext cx="8785225" cy="58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按故障</a:t>
            </a:r>
            <a:r>
              <a:rPr lang="zh-CN" altLang="en-US" dirty="0">
                <a:solidFill>
                  <a:schemeClr val="tx1"/>
                </a:solidFill>
              </a:rPr>
              <a:t>字约定，校验码</a:t>
            </a:r>
            <a:r>
              <a:rPr lang="zh-CN" altLang="en-US" dirty="0" smtClean="0">
                <a:solidFill>
                  <a:schemeClr val="tx1"/>
                </a:solidFill>
              </a:rPr>
              <a:t>排列为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7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6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5</a:t>
            </a:r>
            <a:r>
              <a:rPr lang="en-US" altLang="zh-CN" sz="2800" dirty="0" smtClean="0"/>
              <a:t>p</a:t>
            </a:r>
            <a:r>
              <a:rPr lang="en-US" altLang="zh-CN" sz="2800" baseline="-18000" dirty="0" smtClean="0"/>
              <a:t>4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800" dirty="0" smtClean="0"/>
              <a:t>p</a:t>
            </a:r>
            <a:r>
              <a:rPr lang="en-US" altLang="zh-CN" sz="2800" baseline="-18000" dirty="0" smtClean="0"/>
              <a:t>3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800" dirty="0" smtClean="0"/>
              <a:t>p</a:t>
            </a:r>
            <a:r>
              <a:rPr lang="en-US" altLang="zh-CN" sz="2800" baseline="-18000" dirty="0" smtClean="0"/>
              <a:t>2</a:t>
            </a:r>
            <a:r>
              <a:rPr lang="en-US" altLang="zh-CN" sz="2800" dirty="0" smtClean="0"/>
              <a:t>p</a:t>
            </a:r>
            <a:r>
              <a:rPr lang="en-US" altLang="zh-CN" sz="2800" baseline="-18000" dirty="0" smtClean="0"/>
              <a:t>1</a:t>
            </a:r>
            <a:endParaRPr lang="en-US" altLang="zh-CN" sz="2800" dirty="0"/>
          </a:p>
        </p:txBody>
      </p:sp>
      <p:sp>
        <p:nvSpPr>
          <p:cNvPr id="380938" name="Text Box 10"/>
          <p:cNvSpPr txBox="1">
            <a:spLocks noChangeArrowheads="1"/>
          </p:cNvSpPr>
          <p:nvPr/>
        </p:nvSpPr>
        <p:spPr bwMode="auto">
          <a:xfrm>
            <a:off x="179388" y="47971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偶</a:t>
            </a:r>
            <a:r>
              <a:rPr lang="zh-CN" altLang="en-US" dirty="0">
                <a:solidFill>
                  <a:schemeClr val="tx1"/>
                </a:solidFill>
              </a:rPr>
              <a:t>校验</a:t>
            </a:r>
            <a:r>
              <a:rPr lang="zh-CN" altLang="en-US" dirty="0" smtClean="0">
                <a:solidFill>
                  <a:schemeClr val="tx1"/>
                </a:solidFill>
              </a:rPr>
              <a:t>码＝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7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6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5</a:t>
            </a:r>
            <a:r>
              <a:rPr lang="en-US" altLang="zh-CN" dirty="0" smtClean="0"/>
              <a:t>p</a:t>
            </a:r>
            <a:r>
              <a:rPr lang="en-US" altLang="zh-CN" baseline="-18000" dirty="0" smtClean="0"/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/>
              <a:t>p</a:t>
            </a:r>
            <a:r>
              <a:rPr lang="en-US" altLang="zh-CN" baseline="-18000" dirty="0" smtClean="0"/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/>
              <a:t>p</a:t>
            </a:r>
            <a:r>
              <a:rPr lang="en-US" altLang="zh-CN" baseline="-18000" dirty="0" smtClean="0"/>
              <a:t>2</a:t>
            </a:r>
            <a:r>
              <a:rPr lang="en-US" altLang="zh-CN" dirty="0" smtClean="0"/>
              <a:t>p</a:t>
            </a:r>
            <a:r>
              <a:rPr lang="en-US" altLang="zh-CN" baseline="-18000" dirty="0" smtClean="0"/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0</a:t>
            </a:r>
          </a:p>
        </p:txBody>
      </p:sp>
      <p:sp>
        <p:nvSpPr>
          <p:cNvPr id="380940" name="Text Box 12"/>
          <p:cNvSpPr txBox="1">
            <a:spLocks noChangeArrowheads="1"/>
          </p:cNvSpPr>
          <p:nvPr/>
        </p:nvSpPr>
        <p:spPr bwMode="auto">
          <a:xfrm>
            <a:off x="179512" y="2879452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根据检验位编码规则，得  </a:t>
            </a:r>
            <a:r>
              <a:rPr lang="zh-CN" altLang="en-US" sz="2000" dirty="0">
                <a:solidFill>
                  <a:schemeClr val="tx1"/>
                </a:solidFill>
              </a:rPr>
              <a:t>（偶校验方式）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=m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7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6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5 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                        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  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  p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=m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7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6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baseline="-25000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3   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=0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5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=0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380954" name="Group 26"/>
          <p:cNvGrpSpPr>
            <a:grpSpLocks/>
          </p:cNvGrpSpPr>
          <p:nvPr/>
        </p:nvGrpSpPr>
        <p:grpSpPr bwMode="auto">
          <a:xfrm>
            <a:off x="3995613" y="6454775"/>
            <a:ext cx="360363" cy="287338"/>
            <a:chOff x="1133" y="4020"/>
            <a:chExt cx="227" cy="181"/>
          </a:xfrm>
        </p:grpSpPr>
        <p:sp>
          <p:nvSpPr>
            <p:cNvPr id="380955" name="AutoShape 2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956" name="Text Box 2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30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380958" name="AutoShape 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59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/>
      <p:bldP spid="380933" grpId="0"/>
      <p:bldP spid="380935" grpId="0"/>
      <p:bldP spid="380936" grpId="0"/>
      <p:bldP spid="380938" grpId="0"/>
      <p:bldP spid="3809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497-1F03-4305-9F4E-E9443314FDA7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6—</a:t>
            </a:r>
            <a:r>
              <a:rPr lang="zh-CN" altLang="en-US" dirty="0">
                <a:solidFill>
                  <a:schemeClr val="tx1"/>
                </a:solidFill>
              </a:rPr>
              <a:t>续例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，说明下列</a:t>
            </a:r>
            <a:r>
              <a:rPr lang="zh-CN" altLang="en-US" dirty="0">
                <a:solidFill>
                  <a:schemeClr val="tx1"/>
                </a:solidFill>
              </a:rPr>
              <a:t>接收的海</a:t>
            </a:r>
            <a:r>
              <a:rPr lang="zh-CN" altLang="en-US" dirty="0" smtClean="0">
                <a:solidFill>
                  <a:schemeClr val="tx1"/>
                </a:solidFill>
              </a:rPr>
              <a:t>明校验</a:t>
            </a:r>
            <a:r>
              <a:rPr lang="zh-CN" altLang="en-US" dirty="0">
                <a:solidFill>
                  <a:schemeClr val="tx1"/>
                </a:solidFill>
              </a:rPr>
              <a:t>码是否</a:t>
            </a:r>
            <a:r>
              <a:rPr lang="zh-CN" altLang="en-US" dirty="0" smtClean="0">
                <a:solidFill>
                  <a:schemeClr val="tx1"/>
                </a:solidFill>
              </a:rPr>
              <a:t>有错，及错误</a:t>
            </a:r>
            <a:r>
              <a:rPr lang="zh-CN" altLang="en-US" dirty="0">
                <a:solidFill>
                  <a:schemeClr val="tx1"/>
                </a:solidFill>
              </a:rPr>
              <a:t>时的</a:t>
            </a:r>
            <a:r>
              <a:rPr lang="zh-CN" altLang="en-US" dirty="0" smtClean="0">
                <a:solidFill>
                  <a:schemeClr val="tx1"/>
                </a:solidFill>
              </a:rPr>
              <a:t>位置。①</a:t>
            </a:r>
            <a:r>
              <a:rPr lang="en-US" altLang="zh-CN" dirty="0">
                <a:solidFill>
                  <a:schemeClr val="tx1"/>
                </a:solidFill>
              </a:rPr>
              <a:t>11000011010</a:t>
            </a:r>
            <a:r>
              <a:rPr lang="zh-CN" altLang="en-US" dirty="0">
                <a:solidFill>
                  <a:schemeClr val="tx1"/>
                </a:solidFill>
              </a:rPr>
              <a:t>、②</a:t>
            </a:r>
            <a:r>
              <a:rPr lang="en-US" altLang="zh-CN" dirty="0">
                <a:solidFill>
                  <a:schemeClr val="tx1"/>
                </a:solidFill>
              </a:rPr>
              <a:t>11000001000</a:t>
            </a:r>
            <a:r>
              <a:rPr lang="zh-CN" altLang="en-US" dirty="0">
                <a:solidFill>
                  <a:schemeClr val="tx1"/>
                </a:solidFill>
              </a:rPr>
              <a:t>、③</a:t>
            </a:r>
            <a:r>
              <a:rPr lang="en-US" altLang="zh-CN" dirty="0">
                <a:solidFill>
                  <a:schemeClr val="tx1"/>
                </a:solidFill>
              </a:rPr>
              <a:t>11001001000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179388" y="122331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解：①</a:t>
            </a:r>
            <a:r>
              <a:rPr lang="zh-CN" altLang="en-US" dirty="0">
                <a:solidFill>
                  <a:schemeClr val="tx1"/>
                </a:solidFill>
              </a:rPr>
              <a:t>接收的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1100010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0110</a:t>
            </a:r>
            <a:r>
              <a:rPr lang="zh-CN" altLang="en-US" dirty="0">
                <a:solidFill>
                  <a:schemeClr val="tx1"/>
                </a:solidFill>
              </a:rPr>
              <a:t>，可求得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382047" name="Text Box 95"/>
          <p:cNvSpPr txBox="1">
            <a:spLocks noChangeArrowheads="1"/>
          </p:cNvSpPr>
          <p:nvPr/>
        </p:nvSpPr>
        <p:spPr bwMode="auto">
          <a:xfrm>
            <a:off x="179388" y="167441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</a:rPr>
              <a:t>S=P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+P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mod 2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，得</a:t>
            </a:r>
            <a:r>
              <a:rPr lang="en-US" altLang="zh-CN" dirty="0" smtClean="0">
                <a:solidFill>
                  <a:schemeClr val="tx1"/>
                </a:solidFill>
              </a:rPr>
              <a:t>S=0010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          ∴有错误，位置</a:t>
            </a:r>
            <a:r>
              <a:rPr lang="en-US" altLang="zh-CN" dirty="0">
                <a:solidFill>
                  <a:schemeClr val="tx1"/>
                </a:solidFill>
              </a:rPr>
              <a:t>2(p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错误，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>
                <a:solidFill>
                  <a:schemeClr val="tx1"/>
                </a:solidFill>
              </a:rPr>
              <a:t>M=1100010</a:t>
            </a:r>
          </a:p>
        </p:txBody>
      </p:sp>
      <p:sp>
        <p:nvSpPr>
          <p:cNvPr id="382049" name="Text Box 97"/>
          <p:cNvSpPr txBox="1">
            <a:spLocks noChangeArrowheads="1"/>
          </p:cNvSpPr>
          <p:nvPr/>
        </p:nvSpPr>
        <p:spPr bwMode="auto">
          <a:xfrm>
            <a:off x="179388" y="259146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>
                <a:solidFill>
                  <a:srgbClr val="990099"/>
                </a:solidFill>
              </a:rPr>
              <a:t>    ②</a:t>
            </a:r>
            <a:r>
              <a:rPr lang="zh-CN" altLang="en-US" dirty="0">
                <a:solidFill>
                  <a:schemeClr val="tx1"/>
                </a:solidFill>
              </a:rPr>
              <a:t>接收的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1100000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=0100</a:t>
            </a:r>
            <a:r>
              <a:rPr lang="zh-CN" altLang="en-US" dirty="0">
                <a:solidFill>
                  <a:schemeClr val="tx1"/>
                </a:solidFill>
              </a:rPr>
              <a:t>，可求得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382050" name="Text Box 98"/>
          <p:cNvSpPr txBox="1">
            <a:spLocks noChangeArrowheads="1"/>
          </p:cNvSpPr>
          <p:nvPr/>
        </p:nvSpPr>
        <p:spPr bwMode="auto">
          <a:xfrm>
            <a:off x="179388" y="305209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</a:rPr>
              <a:t>S=P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(</a:t>
            </a:r>
            <a:r>
              <a:rPr lang="en-US" altLang="zh-CN" dirty="0" smtClean="0">
                <a:solidFill>
                  <a:schemeClr val="tx1"/>
                </a:solidFill>
              </a:rPr>
              <a:t>mod </a:t>
            </a:r>
            <a:r>
              <a:rPr lang="en-US" altLang="zh-CN" dirty="0">
                <a:solidFill>
                  <a:schemeClr val="tx1"/>
                </a:solidFill>
              </a:rPr>
              <a:t>2)</a:t>
            </a:r>
            <a:r>
              <a:rPr lang="zh-CN" altLang="en-US" dirty="0">
                <a:solidFill>
                  <a:schemeClr val="tx1"/>
                </a:solidFill>
              </a:rPr>
              <a:t>，得</a:t>
            </a:r>
            <a:r>
              <a:rPr lang="en-US" altLang="zh-CN" dirty="0">
                <a:solidFill>
                  <a:schemeClr val="tx1"/>
                </a:solidFill>
              </a:rPr>
              <a:t>S=0101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∴</a:t>
            </a:r>
            <a:r>
              <a:rPr lang="zh-CN" altLang="en-US" dirty="0">
                <a:solidFill>
                  <a:schemeClr val="tx1"/>
                </a:solidFill>
              </a:rPr>
              <a:t>有错误，位置</a:t>
            </a:r>
            <a:r>
              <a:rPr lang="en-US" altLang="zh-CN" dirty="0">
                <a:solidFill>
                  <a:schemeClr val="tx1"/>
                </a:solidFill>
              </a:rPr>
              <a:t>5(m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错误，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>
                <a:solidFill>
                  <a:schemeClr val="tx1"/>
                </a:solidFill>
              </a:rPr>
              <a:t>M=11000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2052" name="Text Box 100"/>
          <p:cNvSpPr txBox="1">
            <a:spLocks noChangeArrowheads="1"/>
          </p:cNvSpPr>
          <p:nvPr/>
        </p:nvSpPr>
        <p:spPr bwMode="auto">
          <a:xfrm>
            <a:off x="179388" y="398168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>
                <a:solidFill>
                  <a:srgbClr val="990099"/>
                </a:solidFill>
              </a:rPr>
              <a:t>    ③</a:t>
            </a:r>
            <a:r>
              <a:rPr lang="zh-CN" altLang="en-US" dirty="0">
                <a:solidFill>
                  <a:schemeClr val="tx1"/>
                </a:solidFill>
              </a:rPr>
              <a:t>接收的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1101000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0100</a:t>
            </a:r>
            <a:r>
              <a:rPr lang="zh-CN" altLang="en-US" dirty="0">
                <a:solidFill>
                  <a:schemeClr val="tx1"/>
                </a:solidFill>
              </a:rPr>
              <a:t>，可求得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382053" name="Text Box 101"/>
          <p:cNvSpPr txBox="1">
            <a:spLocks noChangeArrowheads="1"/>
          </p:cNvSpPr>
          <p:nvPr/>
        </p:nvSpPr>
        <p:spPr bwMode="auto">
          <a:xfrm>
            <a:off x="179388" y="446531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   S=P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dirty="0" smtClean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mod 2)</a:t>
            </a:r>
            <a:r>
              <a:rPr lang="zh-CN" altLang="en-US" dirty="0">
                <a:solidFill>
                  <a:schemeClr val="tx1"/>
                </a:solidFill>
              </a:rPr>
              <a:t>，得</a:t>
            </a:r>
            <a:r>
              <a:rPr lang="en-US" altLang="zh-CN" dirty="0">
                <a:solidFill>
                  <a:schemeClr val="tx1"/>
                </a:solidFill>
              </a:rPr>
              <a:t>S=0010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          ∴有错误，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错</a:t>
            </a:r>
            <a:r>
              <a:rPr lang="zh-CN" altLang="en-US" dirty="0" smtClean="0">
                <a:solidFill>
                  <a:schemeClr val="tx1"/>
                </a:solidFill>
              </a:rPr>
              <a:t>？实际是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位错</a:t>
            </a:r>
            <a:r>
              <a:rPr lang="en-US" altLang="zh-CN" dirty="0">
                <a:solidFill>
                  <a:schemeClr val="tx1"/>
                </a:solidFill>
              </a:rPr>
              <a:t>(M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’</a:t>
            </a:r>
            <a:r>
              <a:rPr lang="en-US" altLang="zh-CN" dirty="0">
                <a:solidFill>
                  <a:schemeClr val="tx1"/>
                </a:solidFill>
              </a:rPr>
              <a:t>=110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0)</a:t>
            </a:r>
            <a:r>
              <a:rPr lang="zh-CN" altLang="en-US" dirty="0">
                <a:solidFill>
                  <a:schemeClr val="tx1"/>
                </a:solidFill>
              </a:rPr>
              <a:t>！</a:t>
            </a:r>
          </a:p>
        </p:txBody>
      </p:sp>
      <p:sp>
        <p:nvSpPr>
          <p:cNvPr id="382055" name="Text Box 103"/>
          <p:cNvSpPr txBox="1">
            <a:spLocks noChangeArrowheads="1"/>
          </p:cNvSpPr>
          <p:nvPr/>
        </p:nvSpPr>
        <p:spPr bwMode="auto">
          <a:xfrm>
            <a:off x="179388" y="539978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zh-CN" altLang="en-US" dirty="0" smtClean="0">
                <a:solidFill>
                  <a:schemeClr val="tx1"/>
                </a:solidFill>
              </a:rPr>
              <a:t>          原因：</a:t>
            </a:r>
            <a:r>
              <a:rPr lang="en-US" altLang="zh-CN" dirty="0" smtClean="0">
                <a:solidFill>
                  <a:schemeClr val="tx1"/>
                </a:solidFill>
              </a:rPr>
              <a:t>SEC</a:t>
            </a:r>
            <a:r>
              <a:rPr lang="zh-CN" altLang="en-US" dirty="0">
                <a:solidFill>
                  <a:schemeClr val="tx1"/>
                </a:solidFill>
              </a:rPr>
              <a:t>能</a:t>
            </a:r>
            <a:r>
              <a:rPr lang="zh-CN" altLang="en-US" u="sng" dirty="0">
                <a:solidFill>
                  <a:schemeClr val="tx1"/>
                </a:solidFill>
              </a:rPr>
              <a:t>检测并纠正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位错，最多只可</a:t>
            </a:r>
            <a:r>
              <a:rPr lang="zh-CN" altLang="en-US" u="sng" dirty="0">
                <a:solidFill>
                  <a:schemeClr val="tx1"/>
                </a:solidFill>
              </a:rPr>
              <a:t>发现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位错！</a:t>
            </a:r>
          </a:p>
        </p:txBody>
      </p:sp>
      <p:sp>
        <p:nvSpPr>
          <p:cNvPr id="382056" name="AutoShape 10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82057" name="Group 105"/>
          <p:cNvGrpSpPr>
            <a:grpSpLocks/>
          </p:cNvGrpSpPr>
          <p:nvPr/>
        </p:nvGrpSpPr>
        <p:grpSpPr bwMode="auto">
          <a:xfrm>
            <a:off x="6155853" y="6454775"/>
            <a:ext cx="360363" cy="287338"/>
            <a:chOff x="1133" y="4020"/>
            <a:chExt cx="227" cy="181"/>
          </a:xfrm>
        </p:grpSpPr>
        <p:sp>
          <p:nvSpPr>
            <p:cNvPr id="382058" name="AutoShape 106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059" name="Text Box 107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31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16" name="Text Box 1299"/>
          <p:cNvSpPr txBox="1">
            <a:spLocks noChangeArrowheads="1"/>
          </p:cNvSpPr>
          <p:nvPr/>
        </p:nvSpPr>
        <p:spPr bwMode="auto">
          <a:xfrm>
            <a:off x="179388" y="590406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应用：</a:t>
            </a:r>
            <a:r>
              <a:rPr lang="zh-CN" altLang="en-US" dirty="0">
                <a:solidFill>
                  <a:schemeClr val="tx1"/>
                </a:solidFill>
              </a:rPr>
              <a:t>常应用于</a:t>
            </a: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传输、</a:t>
            </a:r>
            <a:r>
              <a:rPr lang="en-US" altLang="zh-CN" dirty="0">
                <a:solidFill>
                  <a:schemeClr val="tx1"/>
                </a:solidFill>
              </a:rPr>
              <a:t>RAID</a:t>
            </a:r>
            <a:r>
              <a:rPr lang="zh-CN" altLang="en-US" dirty="0">
                <a:solidFill>
                  <a:schemeClr val="tx1"/>
                </a:solidFill>
              </a:rPr>
              <a:t>存储等方面的校验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8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38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38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8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8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5" grpId="0"/>
      <p:bldP spid="382047" grpId="0"/>
      <p:bldP spid="382049" grpId="0"/>
      <p:bldP spid="382050" grpId="0"/>
      <p:bldP spid="382052" grpId="0"/>
      <p:bldP spid="382053" grpId="0"/>
      <p:bldP spid="382055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118D3-C707-492C-B245-E00684A8E822}" type="slidenum">
              <a:rPr lang="en-US" altLang="zh-CN"/>
              <a:pPr/>
              <a:t>35</a:t>
            </a:fld>
            <a:endParaRPr lang="en-US" altLang="zh-CN" dirty="0"/>
          </a:p>
        </p:txBody>
      </p:sp>
      <p:sp>
        <p:nvSpPr>
          <p:cNvPr id="179407" name="Text Box 207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、循环冗余校验码</a:t>
            </a:r>
            <a:r>
              <a:rPr lang="en-US" altLang="zh-CN" dirty="0">
                <a:solidFill>
                  <a:srgbClr val="FF3399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CRC(</a:t>
            </a:r>
            <a:r>
              <a:rPr lang="en-US" altLang="zh-CN" b="0" dirty="0">
                <a:solidFill>
                  <a:schemeClr val="tx1"/>
                </a:solidFill>
                <a:latin typeface="+mn-lt"/>
              </a:rPr>
              <a:t>Cyclic Redundancy Check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</a:p>
        </p:txBody>
      </p:sp>
      <p:sp>
        <p:nvSpPr>
          <p:cNvPr id="179409" name="Text Box 209"/>
          <p:cNvSpPr txBox="1">
            <a:spLocks noChangeArrowheads="1"/>
          </p:cNvSpPr>
          <p:nvPr/>
        </p:nvSpPr>
        <p:spPr bwMode="auto">
          <a:xfrm>
            <a:off x="179388" y="7571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基本概念：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模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乘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部分积求和采用</a:t>
            </a:r>
            <a:r>
              <a:rPr lang="zh-CN" altLang="en-US" u="sng" dirty="0" smtClean="0">
                <a:solidFill>
                  <a:srgbClr val="990099"/>
                </a:solidFill>
              </a:rPr>
              <a:t>模</a:t>
            </a:r>
            <a:r>
              <a:rPr lang="en-US" altLang="zh-CN" u="sng" dirty="0">
                <a:solidFill>
                  <a:srgbClr val="990099"/>
                </a:solidFill>
              </a:rPr>
              <a:t>2</a:t>
            </a:r>
            <a:r>
              <a:rPr lang="zh-CN" altLang="en-US" u="sng" dirty="0" smtClean="0">
                <a:solidFill>
                  <a:srgbClr val="990099"/>
                </a:solidFill>
              </a:rPr>
              <a:t>加法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无进位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求得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410" name="Text Box 210"/>
          <p:cNvSpPr txBox="1">
            <a:spLocks noChangeArrowheads="1"/>
          </p:cNvSpPr>
          <p:nvPr/>
        </p:nvSpPr>
        <p:spPr bwMode="auto">
          <a:xfrm>
            <a:off x="179388" y="16932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模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除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chemeClr val="tx1"/>
                </a:solidFill>
              </a:rPr>
              <a:t>位商</a:t>
            </a:r>
            <a:r>
              <a:rPr lang="zh-CN" altLang="en-US" dirty="0" smtClean="0">
                <a:solidFill>
                  <a:schemeClr val="tx1"/>
                </a:solidFill>
              </a:rPr>
              <a:t>为部分</a:t>
            </a:r>
            <a:r>
              <a:rPr lang="zh-CN" altLang="en-US" dirty="0">
                <a:solidFill>
                  <a:schemeClr val="tx1"/>
                </a:solidFill>
              </a:rPr>
              <a:t>余数的</a:t>
            </a:r>
            <a:r>
              <a:rPr lang="zh-CN" altLang="en-US" dirty="0" smtClean="0">
                <a:solidFill>
                  <a:schemeClr val="tx1"/>
                </a:solidFill>
              </a:rPr>
              <a:t>首位，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</a:t>
            </a:r>
            <a:r>
              <a:rPr lang="zh-CN" altLang="en-US" u="sng" dirty="0" smtClean="0">
                <a:solidFill>
                  <a:schemeClr val="tx1"/>
                </a:solidFill>
              </a:rPr>
              <a:t>余数</a:t>
            </a:r>
            <a:r>
              <a:rPr lang="zh-CN" altLang="en-US" dirty="0" smtClean="0">
                <a:solidFill>
                  <a:schemeClr val="tx1"/>
                </a:solidFill>
              </a:rPr>
              <a:t>采用模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减法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即模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加法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求得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79412" name="Text Box 212"/>
          <p:cNvSpPr txBox="1">
            <a:spLocks noChangeArrowheads="1"/>
          </p:cNvSpPr>
          <p:nvPr/>
        </p:nvSpPr>
        <p:spPr bwMode="auto">
          <a:xfrm>
            <a:off x="1547813" y="2768104"/>
            <a:ext cx="1512887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        1 0 1 0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  <a:latin typeface="Times New Roman" pitchFamily="18" charset="0"/>
              </a:rPr>
              <a:t>×        1 </a:t>
            </a:r>
            <a:r>
              <a:rPr lang="en-US" altLang="zh-CN" sz="2000" u="sng" dirty="0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en-US" altLang="zh-CN" sz="2000" u="sng" dirty="0">
                <a:solidFill>
                  <a:schemeClr val="tx1"/>
                </a:solidFill>
                <a:latin typeface="Times New Roman" pitchFamily="18" charset="0"/>
              </a:rPr>
              <a:t> 1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        1 0 1 0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990099"/>
                </a:solidFill>
                <a:latin typeface="Times New Roman" pitchFamily="18" charset="0"/>
              </a:rPr>
              <a:t>0 0 0 0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  <a:latin typeface="Times New Roman" pitchFamily="18" charset="0"/>
              </a:rPr>
              <a:t>   1 0 1 0  </a:t>
            </a:r>
            <a:r>
              <a:rPr lang="zh-CN" altLang="en-US" sz="2000" b="0" u="sng" dirty="0">
                <a:solidFill>
                  <a:schemeClr val="tx1"/>
                </a:solidFill>
                <a:latin typeface="+mn-lt"/>
              </a:rPr>
              <a:t>＿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1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0 0 1 0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179425" name="Group 225"/>
          <p:cNvGrpSpPr>
            <a:grpSpLocks/>
          </p:cNvGrpSpPr>
          <p:nvPr/>
        </p:nvGrpSpPr>
        <p:grpSpPr bwMode="auto">
          <a:xfrm>
            <a:off x="4211638" y="2564904"/>
            <a:ext cx="4608512" cy="2220913"/>
            <a:chOff x="2245" y="1986"/>
            <a:chExt cx="2903" cy="1399"/>
          </a:xfrm>
        </p:grpSpPr>
        <p:sp>
          <p:nvSpPr>
            <p:cNvPr id="179419" name="Text Box 219"/>
            <p:cNvSpPr txBox="1">
              <a:spLocks noChangeArrowheads="1"/>
            </p:cNvSpPr>
            <p:nvPr/>
          </p:nvSpPr>
          <p:spPr bwMode="auto">
            <a:xfrm>
              <a:off x="2245" y="1986"/>
              <a:ext cx="2903" cy="1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latin typeface="Times New Roman" pitchFamily="18" charset="0"/>
                </a:rPr>
                <a:t>                 1 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r>
                <a:rPr lang="en-US" altLang="zh-CN" sz="2000" dirty="0">
                  <a:latin typeface="Times New Roman" pitchFamily="18" charset="0"/>
                </a:rPr>
                <a:t> 1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1 0 1   </a:t>
              </a:r>
              <a:r>
                <a:rPr lang="en-US" altLang="zh-CN" sz="2000" dirty="0">
                  <a:latin typeface="Times New Roman" pitchFamily="18" charset="0"/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0 0 0 0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</a:t>
              </a:r>
              <a:r>
                <a:rPr lang="en-US" altLang="zh-CN" sz="2000" u="sng" dirty="0">
                  <a:solidFill>
                    <a:schemeClr val="tx1"/>
                  </a:solidFill>
                  <a:latin typeface="Times New Roman" pitchFamily="18" charset="0"/>
                </a:rPr>
                <a:t>1 0 1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1 0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</a:t>
              </a:r>
              <a:r>
                <a:rPr lang="en-US" altLang="zh-CN" sz="2000" u="sng" dirty="0">
                  <a:solidFill>
                    <a:srgbClr val="990099"/>
                  </a:solidFill>
                  <a:latin typeface="Times New Roman" pitchFamily="18" charset="0"/>
                </a:rPr>
                <a:t>0 0 0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   </a:t>
              </a:r>
              <a:r>
                <a:rPr lang="en-US" altLang="zh-CN" sz="2000" dirty="0">
                  <a:latin typeface="Times New Roman" pitchFamily="18" charset="0"/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0 0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   </a:t>
              </a:r>
              <a:r>
                <a:rPr lang="en-US" altLang="zh-CN" sz="2000" u="sng" dirty="0">
                  <a:solidFill>
                    <a:schemeClr val="tx1"/>
                  </a:solidFill>
                  <a:latin typeface="Times New Roman" pitchFamily="18" charset="0"/>
                </a:rPr>
                <a:t>1 0 1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                   0 1   </a:t>
              </a:r>
              <a:r>
                <a:rPr lang="en-US" altLang="zh-CN" sz="2000" dirty="0">
                  <a:solidFill>
                    <a:srgbClr val="990099"/>
                  </a:solidFill>
                  <a:latin typeface="宋体"/>
                </a:rPr>
                <a:t>……</a:t>
              </a:r>
              <a:r>
                <a:rPr lang="zh-CN" altLang="en-US" sz="2000" dirty="0">
                  <a:solidFill>
                    <a:srgbClr val="990099"/>
                  </a:solidFill>
                  <a:latin typeface="Times New Roman" pitchFamily="18" charset="0"/>
                </a:rPr>
                <a:t>余数</a:t>
              </a:r>
              <a:r>
                <a:rPr lang="en-US" altLang="zh-CN" sz="2000" dirty="0">
                  <a:solidFill>
                    <a:srgbClr val="990099"/>
                  </a:solidFill>
                </a:rPr>
                <a:t>(</a:t>
              </a:r>
              <a:r>
                <a:rPr lang="zh-CN" altLang="en-US" sz="2000" dirty="0">
                  <a:solidFill>
                    <a:srgbClr val="990099"/>
                  </a:solidFill>
                </a:rPr>
                <a:t>比除数少</a:t>
              </a:r>
              <a:r>
                <a:rPr lang="en-US" altLang="zh-CN" sz="2000" dirty="0">
                  <a:solidFill>
                    <a:srgbClr val="990099"/>
                  </a:solidFill>
                </a:rPr>
                <a:t>1</a:t>
              </a:r>
              <a:r>
                <a:rPr lang="zh-CN" altLang="en-US" sz="2000" dirty="0">
                  <a:solidFill>
                    <a:srgbClr val="990099"/>
                  </a:solidFill>
                </a:rPr>
                <a:t>位</a:t>
              </a:r>
              <a:r>
                <a:rPr lang="en-US" altLang="zh-CN" sz="2000" dirty="0">
                  <a:solidFill>
                    <a:srgbClr val="990099"/>
                  </a:solidFill>
                </a:rPr>
                <a:t>)</a:t>
              </a:r>
            </a:p>
          </p:txBody>
        </p:sp>
        <p:sp>
          <p:nvSpPr>
            <p:cNvPr id="179420" name="Line 220"/>
            <p:cNvSpPr>
              <a:spLocks noChangeShapeType="1"/>
            </p:cNvSpPr>
            <p:nvPr/>
          </p:nvSpPr>
          <p:spPr bwMode="auto">
            <a:xfrm>
              <a:off x="2653" y="2206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421" name="Freeform 221"/>
            <p:cNvSpPr>
              <a:spLocks/>
            </p:cNvSpPr>
            <p:nvPr/>
          </p:nvSpPr>
          <p:spPr bwMode="auto">
            <a:xfrm>
              <a:off x="2603" y="2206"/>
              <a:ext cx="50" cy="18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3" y="114"/>
                </a:cxn>
                <a:cxn ang="0">
                  <a:pos x="0" y="181"/>
                </a:cxn>
              </a:cxnLst>
              <a:rect l="0" t="0" r="r" b="b"/>
              <a:pathLst>
                <a:path w="50" h="181">
                  <a:moveTo>
                    <a:pt x="45" y="0"/>
                  </a:moveTo>
                  <a:cubicBezTo>
                    <a:pt x="45" y="19"/>
                    <a:pt x="50" y="84"/>
                    <a:pt x="43" y="114"/>
                  </a:cubicBezTo>
                  <a:cubicBezTo>
                    <a:pt x="36" y="144"/>
                    <a:pt x="9" y="167"/>
                    <a:pt x="0" y="18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9427" name="Text Box 227"/>
          <p:cNvSpPr txBox="1">
            <a:spLocks noChangeArrowheads="1"/>
          </p:cNvSpPr>
          <p:nvPr/>
        </p:nvSpPr>
        <p:spPr bwMode="auto">
          <a:xfrm>
            <a:off x="179388" y="4797425"/>
            <a:ext cx="875033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90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编码与多项式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编码信息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…m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可以用</a:t>
            </a:r>
            <a:r>
              <a:rPr lang="zh-CN" altLang="en-US" dirty="0">
                <a:solidFill>
                  <a:schemeClr val="tx1"/>
                </a:solidFill>
              </a:rPr>
              <a:t>多项式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…+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X+m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=M(X)</a:t>
            </a:r>
            <a:r>
              <a:rPr lang="zh-CN" altLang="en-US" dirty="0">
                <a:solidFill>
                  <a:schemeClr val="tx1"/>
                </a:solidFill>
              </a:rPr>
              <a:t>来</a:t>
            </a:r>
            <a:r>
              <a:rPr lang="zh-CN" altLang="en-US" dirty="0" smtClean="0">
                <a:solidFill>
                  <a:schemeClr val="tx1"/>
                </a:solidFill>
              </a:rPr>
              <a:t>表示，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时称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zh-CN" altLang="en-US" dirty="0">
                <a:solidFill>
                  <a:schemeClr val="tx1"/>
                </a:solidFill>
              </a:rPr>
              <a:t>为二进制多项式；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     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zh-CN" altLang="en-US" dirty="0">
                <a:solidFill>
                  <a:schemeClr val="tx1"/>
                </a:solidFill>
              </a:rPr>
              <a:t>左移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位相当于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 smtClean="0">
                <a:solidFill>
                  <a:schemeClr val="tx1"/>
                </a:solidFill>
              </a:rPr>
              <a:t>X</a:t>
            </a:r>
            <a:r>
              <a:rPr lang="en-US" altLang="zh-CN" baseline="30000" dirty="0" err="1" smtClean="0">
                <a:solidFill>
                  <a:schemeClr val="tx1"/>
                </a:solidFill>
              </a:rPr>
              <a:t>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428" name="AutoShape 2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750"/>
                                        <p:tgtEl>
                                          <p:spTgt spid="17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17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750"/>
                                        <p:tgtEl>
                                          <p:spTgt spid="17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17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409" grpId="0"/>
      <p:bldP spid="179410" grpId="0"/>
      <p:bldP spid="179412" grpId="0"/>
      <p:bldP spid="1794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1387-E47D-4A5D-9C3F-967563662BA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82982" name="Text Box 6"/>
          <p:cNvSpPr txBox="1">
            <a:spLocks noChangeArrowheads="1"/>
          </p:cNvSpPr>
          <p:nvPr/>
        </p:nvSpPr>
        <p:spPr bwMode="auto">
          <a:xfrm>
            <a:off x="179388" y="283989"/>
            <a:ext cx="875033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编码原理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使</a:t>
            </a:r>
            <a:r>
              <a:rPr lang="en-US" altLang="zh-CN" dirty="0" smtClean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码能够被整除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CRC</a:t>
            </a:r>
            <a:r>
              <a:rPr lang="zh-CN" altLang="en-US" dirty="0" smtClean="0">
                <a:solidFill>
                  <a:schemeClr val="accent2"/>
                </a:solidFill>
              </a:rPr>
              <a:t>码的组成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zh-CN" altLang="en-US" dirty="0" smtClean="0">
                <a:solidFill>
                  <a:schemeClr val="tx1"/>
                </a:solidFill>
              </a:rPr>
              <a:t>及校验位组成，</a:t>
            </a:r>
            <a:r>
              <a:rPr lang="en-US" altLang="zh-CN" dirty="0" smtClean="0">
                <a:solidFill>
                  <a:schemeClr val="tx1"/>
                </a:solidFill>
              </a:rPr>
              <a:t>M(X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baseline="30000" dirty="0" err="1">
                <a:solidFill>
                  <a:schemeClr val="tx1"/>
                </a:solidFill>
              </a:rPr>
              <a:t>k</a:t>
            </a:r>
            <a:r>
              <a:rPr lang="en-US" altLang="zh-CN" dirty="0" err="1">
                <a:solidFill>
                  <a:schemeClr val="tx1"/>
                </a:solidFill>
              </a:rPr>
              <a:t>+R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382989" name="Group 13"/>
          <p:cNvGrpSpPr>
            <a:grpSpLocks/>
          </p:cNvGrpSpPr>
          <p:nvPr/>
        </p:nvGrpSpPr>
        <p:grpSpPr bwMode="auto">
          <a:xfrm>
            <a:off x="3275856" y="1268760"/>
            <a:ext cx="3384550" cy="360362"/>
            <a:chOff x="1746" y="2795"/>
            <a:chExt cx="2132" cy="227"/>
          </a:xfrm>
        </p:grpSpPr>
        <p:sp>
          <p:nvSpPr>
            <p:cNvPr id="382986" name="Text Box 10"/>
            <p:cNvSpPr txBox="1">
              <a:spLocks noChangeArrowheads="1"/>
            </p:cNvSpPr>
            <p:nvPr/>
          </p:nvSpPr>
          <p:spPr bwMode="auto">
            <a:xfrm>
              <a:off x="1746" y="2795"/>
              <a:ext cx="1225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数据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m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…m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382987" name="Text Box 11"/>
            <p:cNvSpPr txBox="1">
              <a:spLocks noChangeArrowheads="1"/>
            </p:cNvSpPr>
            <p:nvPr/>
          </p:nvSpPr>
          <p:spPr bwMode="auto">
            <a:xfrm>
              <a:off x="2971" y="2795"/>
              <a:ext cx="907" cy="227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校验位</a:t>
              </a:r>
              <a:r>
                <a:rPr lang="en-US" altLang="zh-CN" sz="1800">
                  <a:solidFill>
                    <a:schemeClr val="tx1"/>
                  </a:solidFill>
                </a:rPr>
                <a:t>r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k</a:t>
              </a:r>
              <a:r>
                <a:rPr lang="en-US" altLang="zh-CN" sz="1800">
                  <a:solidFill>
                    <a:schemeClr val="tx1"/>
                  </a:solidFill>
                </a:rPr>
                <a:t>…r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383002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3003" name="AutoShape 2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79512" y="1628800"/>
            <a:ext cx="87851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校验位的编码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pc="-50" dirty="0">
                <a:solidFill>
                  <a:schemeClr val="accent2"/>
                </a:solidFill>
              </a:rPr>
              <a:t> </a:t>
            </a:r>
            <a:r>
              <a:rPr lang="en-US" altLang="zh-CN" spc="-50" dirty="0" smtClean="0">
                <a:solidFill>
                  <a:schemeClr val="accent2"/>
                </a:solidFill>
              </a:rPr>
              <a:t>        </a:t>
            </a:r>
            <a:r>
              <a:rPr lang="en-US" altLang="zh-CN" spc="-50" dirty="0" smtClean="0">
                <a:solidFill>
                  <a:schemeClr val="tx1"/>
                </a:solidFill>
              </a:rPr>
              <a:t>R(X</a:t>
            </a:r>
            <a:r>
              <a:rPr lang="en-US" altLang="zh-CN" spc="-50" dirty="0">
                <a:solidFill>
                  <a:schemeClr val="tx1"/>
                </a:solidFill>
              </a:rPr>
              <a:t>)</a:t>
            </a:r>
            <a:r>
              <a:rPr lang="zh-CN" altLang="en-US" spc="-50" dirty="0">
                <a:solidFill>
                  <a:schemeClr val="tx1"/>
                </a:solidFill>
              </a:rPr>
              <a:t>为</a:t>
            </a:r>
            <a:r>
              <a:rPr lang="en-US" altLang="zh-CN" spc="-50" dirty="0">
                <a:solidFill>
                  <a:schemeClr val="tx1"/>
                </a:solidFill>
              </a:rPr>
              <a:t>M(X)</a:t>
            </a:r>
            <a:r>
              <a:rPr lang="zh-CN" altLang="en-US" u="sng" spc="-50" dirty="0">
                <a:solidFill>
                  <a:schemeClr val="tx1"/>
                </a:solidFill>
              </a:rPr>
              <a:t>左移</a:t>
            </a:r>
            <a:r>
              <a:rPr lang="en-US" altLang="zh-CN" spc="-50" dirty="0">
                <a:solidFill>
                  <a:schemeClr val="tx1"/>
                </a:solidFill>
              </a:rPr>
              <a:t>k</a:t>
            </a:r>
            <a:r>
              <a:rPr lang="zh-CN" altLang="en-US" spc="-50" dirty="0">
                <a:solidFill>
                  <a:schemeClr val="tx1"/>
                </a:solidFill>
              </a:rPr>
              <a:t>位后、</a:t>
            </a:r>
            <a:r>
              <a:rPr lang="zh-CN" altLang="en-US" u="sng" spc="-50" dirty="0">
                <a:solidFill>
                  <a:schemeClr val="tx1"/>
                </a:solidFill>
              </a:rPr>
              <a:t>模</a:t>
            </a:r>
            <a:r>
              <a:rPr lang="en-US" altLang="zh-CN" u="sng" spc="-50" dirty="0">
                <a:solidFill>
                  <a:schemeClr val="tx1"/>
                </a:solidFill>
              </a:rPr>
              <a:t>2</a:t>
            </a:r>
            <a:r>
              <a:rPr lang="zh-CN" altLang="en-US" u="sng" spc="-50" dirty="0">
                <a:solidFill>
                  <a:schemeClr val="tx1"/>
                </a:solidFill>
              </a:rPr>
              <a:t>除</a:t>
            </a:r>
            <a:r>
              <a:rPr lang="zh-CN" altLang="en-US" spc="-50" dirty="0" smtClean="0">
                <a:solidFill>
                  <a:schemeClr val="tx1"/>
                </a:solidFill>
              </a:rPr>
              <a:t>以</a:t>
            </a:r>
            <a:r>
              <a:rPr lang="en-US" altLang="zh-CN" spc="-50" dirty="0" smtClean="0">
                <a:solidFill>
                  <a:schemeClr val="tx1"/>
                </a:solidFill>
              </a:rPr>
              <a:t>k+1</a:t>
            </a:r>
            <a:r>
              <a:rPr lang="zh-CN" altLang="en-US" spc="-50" dirty="0" smtClean="0">
                <a:solidFill>
                  <a:schemeClr val="tx1"/>
                </a:solidFill>
              </a:rPr>
              <a:t>位</a:t>
            </a:r>
            <a:r>
              <a:rPr lang="en-US" altLang="zh-CN" spc="-50" dirty="0" smtClean="0">
                <a:solidFill>
                  <a:schemeClr val="tx1"/>
                </a:solidFill>
              </a:rPr>
              <a:t>G(X</a:t>
            </a:r>
            <a:r>
              <a:rPr lang="en-US" altLang="zh-CN" spc="-50" dirty="0">
                <a:solidFill>
                  <a:schemeClr val="tx1"/>
                </a:solidFill>
              </a:rPr>
              <a:t>)</a:t>
            </a:r>
            <a:r>
              <a:rPr lang="zh-CN" altLang="en-US" spc="-50" dirty="0">
                <a:solidFill>
                  <a:schemeClr val="tx1"/>
                </a:solidFill>
              </a:rPr>
              <a:t>的</a:t>
            </a:r>
            <a:r>
              <a:rPr lang="zh-CN" altLang="en-US" u="sng" spc="-50" dirty="0" smtClean="0">
                <a:solidFill>
                  <a:srgbClr val="990099"/>
                </a:solidFill>
              </a:rPr>
              <a:t>余数</a:t>
            </a:r>
            <a:endParaRPr lang="en-US" altLang="zh-CN" spc="-5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即 </a:t>
            </a:r>
            <a:r>
              <a:rPr lang="en-US" altLang="zh-CN" dirty="0">
                <a:solidFill>
                  <a:schemeClr val="tx1"/>
                </a:solidFill>
              </a:rPr>
              <a:t>[M(X)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baseline="30000" dirty="0" err="1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]/G(X)=Q(X)……R(X) </a:t>
            </a:r>
            <a:r>
              <a:rPr lang="en-US" altLang="zh-CN" dirty="0" smtClean="0">
                <a:solidFill>
                  <a:schemeClr val="tx1"/>
                </a:solidFill>
              </a:rPr>
              <a:t>         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499719" y="3531852"/>
            <a:ext cx="1440433" cy="360362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CC330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zh-CN" alt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79388" y="3037321"/>
            <a:ext cx="8785225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        故 </a:t>
            </a:r>
            <a:r>
              <a:rPr lang="en-US" altLang="zh-CN" dirty="0">
                <a:solidFill>
                  <a:schemeClr val="tx1"/>
                </a:solidFill>
              </a:rPr>
              <a:t>[M(X)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baseline="30000" dirty="0" err="1">
                <a:solidFill>
                  <a:schemeClr val="tx1"/>
                </a:solidFill>
              </a:rPr>
              <a:t>k</a:t>
            </a:r>
            <a:r>
              <a:rPr lang="en-US" altLang="zh-CN" dirty="0" err="1">
                <a:solidFill>
                  <a:schemeClr val="tx1"/>
                </a:solidFill>
              </a:rPr>
              <a:t>+R</a:t>
            </a:r>
            <a:r>
              <a:rPr lang="en-US" altLang="zh-CN" dirty="0">
                <a:solidFill>
                  <a:schemeClr val="tx1"/>
                </a:solidFill>
              </a:rPr>
              <a:t>(X)]/G(X)      </a:t>
            </a:r>
            <a:r>
              <a:rPr lang="en-US" altLang="zh-CN" dirty="0" smtClean="0">
                <a:solidFill>
                  <a:schemeClr val="tx1"/>
                </a:solidFill>
              </a:rPr>
              <a:t>            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>
                <a:solidFill>
                  <a:schemeClr val="tx1"/>
                </a:solidFill>
              </a:rPr>
              <a:t>={Q(X)G(X</a:t>
            </a:r>
            <a:r>
              <a:rPr lang="en-US" altLang="zh-CN" dirty="0" smtClean="0">
                <a:solidFill>
                  <a:schemeClr val="tx1"/>
                </a:solidFill>
              </a:rPr>
              <a:t>)+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R(X</a:t>
            </a:r>
            <a:r>
              <a:rPr lang="en-US" altLang="zh-CN" dirty="0">
                <a:solidFill>
                  <a:schemeClr val="tx1"/>
                </a:solidFill>
              </a:rPr>
              <a:t>)+R(X)}/G(X)     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            =[</a:t>
            </a:r>
            <a:r>
              <a:rPr lang="en-US" altLang="zh-CN" dirty="0">
                <a:solidFill>
                  <a:schemeClr val="tx1"/>
                </a:solidFill>
              </a:rPr>
              <a:t>Q(X)G(X)]/G(X)=Q(X)……0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79388" y="436145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7—</a:t>
            </a:r>
            <a:r>
              <a:rPr lang="zh-CN" altLang="en-US" dirty="0">
                <a:solidFill>
                  <a:schemeClr val="tx1"/>
                </a:solidFill>
              </a:rPr>
              <a:t>已知</a:t>
            </a:r>
            <a:r>
              <a:rPr lang="en-US" altLang="zh-CN" dirty="0">
                <a:solidFill>
                  <a:schemeClr val="tx1"/>
                </a:solidFill>
              </a:rPr>
              <a:t>M(X)=1100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G(X)=X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+X+1</a:t>
            </a:r>
            <a:r>
              <a:rPr lang="zh-CN" altLang="en-US" dirty="0">
                <a:solidFill>
                  <a:schemeClr val="tx1"/>
                </a:solidFill>
              </a:rPr>
              <a:t>，求其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179388" y="4845645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G(X)=X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+X+1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  <a:r>
              <a:rPr lang="en-US" altLang="zh-CN" dirty="0" smtClean="0">
                <a:solidFill>
                  <a:schemeClr val="tx1"/>
                </a:solidFill>
              </a:rPr>
              <a:t>1011</a:t>
            </a:r>
            <a:r>
              <a:rPr lang="zh-CN" altLang="en-US" dirty="0" smtClean="0">
                <a:solidFill>
                  <a:schemeClr val="tx1"/>
                </a:solidFill>
              </a:rPr>
              <a:t>，因此，校验位</a:t>
            </a:r>
            <a:r>
              <a:rPr lang="en-US" altLang="zh-CN" dirty="0">
                <a:solidFill>
                  <a:schemeClr val="tx1"/>
                </a:solidFill>
              </a:rPr>
              <a:t>R(X)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/G(X)=1100</a:t>
            </a:r>
            <a:r>
              <a:rPr lang="en-US" altLang="zh-CN" dirty="0">
                <a:solidFill>
                  <a:srgbClr val="990099"/>
                </a:solidFill>
              </a:rPr>
              <a:t>000</a:t>
            </a:r>
            <a:r>
              <a:rPr lang="en-US" altLang="zh-CN" dirty="0">
                <a:solidFill>
                  <a:schemeClr val="tx1"/>
                </a:solidFill>
              </a:rPr>
              <a:t>/1011=1110……010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CRC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  <a:r>
              <a:rPr lang="en-US" altLang="zh-CN" dirty="0">
                <a:solidFill>
                  <a:schemeClr val="tx1"/>
                </a:solidFill>
              </a:rPr>
              <a:t>=1100</a:t>
            </a:r>
            <a:r>
              <a:rPr lang="en-US" altLang="zh-CN" dirty="0">
                <a:solidFill>
                  <a:srgbClr val="990099"/>
                </a:solidFill>
              </a:rPr>
              <a:t>000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rgbClr val="990099"/>
                </a:solidFill>
              </a:rPr>
              <a:t>010</a:t>
            </a:r>
            <a:r>
              <a:rPr lang="en-US" altLang="zh-CN" dirty="0">
                <a:solidFill>
                  <a:schemeClr val="tx1"/>
                </a:solidFill>
              </a:rPr>
              <a:t>=1100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010</a:t>
            </a:r>
          </a:p>
        </p:txBody>
      </p:sp>
      <p:sp>
        <p:nvSpPr>
          <p:cNvPr id="29" name="AutoShape 29"/>
          <p:cNvSpPr>
            <a:spLocks/>
          </p:cNvSpPr>
          <p:nvPr/>
        </p:nvSpPr>
        <p:spPr bwMode="auto">
          <a:xfrm>
            <a:off x="7164288" y="1700808"/>
            <a:ext cx="1368152" cy="357190"/>
          </a:xfrm>
          <a:prstGeom prst="borderCallout2">
            <a:avLst>
              <a:gd name="adj1" fmla="val 49908"/>
              <a:gd name="adj2" fmla="val 10"/>
              <a:gd name="adj3" fmla="val 49822"/>
              <a:gd name="adj4" fmla="val -4394"/>
              <a:gd name="adj5" fmla="val 128188"/>
              <a:gd name="adj6" fmla="val -19915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生成多项式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animBg="1"/>
      <p:bldP spid="26" grpId="0"/>
      <p:bldP spid="27" grpId="0"/>
      <p:bldP spid="28" grpId="0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9340-A2B1-4B04-BBAB-CC44BCFB88C7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28415" name="AutoShape 6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校验原理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dirty="0" smtClean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码模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除以</a:t>
            </a:r>
            <a:r>
              <a:rPr lang="en-US" altLang="zh-CN" dirty="0" smtClean="0">
                <a:solidFill>
                  <a:schemeClr val="tx1"/>
                </a:solidFill>
              </a:rPr>
              <a:t>G(X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，若余数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(X)=0</a:t>
            </a:r>
            <a:r>
              <a:rPr lang="zh-CN" altLang="en-US" dirty="0" smtClean="0">
                <a:solidFill>
                  <a:schemeClr val="tx1"/>
                </a:solidFill>
              </a:rPr>
              <a:t>表示数据正确，否则用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表明</a:t>
            </a:r>
            <a:r>
              <a:rPr lang="zh-CN" altLang="en-US" u="sng" dirty="0">
                <a:solidFill>
                  <a:srgbClr val="990099"/>
                </a:solidFill>
              </a:rPr>
              <a:t>出错</a:t>
            </a:r>
            <a:r>
              <a:rPr lang="zh-CN" altLang="en-US" u="sng" dirty="0" smtClean="0">
                <a:solidFill>
                  <a:srgbClr val="990099"/>
                </a:solidFill>
              </a:rPr>
              <a:t>位置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179388" y="11967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对</a:t>
            </a:r>
            <a:r>
              <a:rPr lang="en-US" altLang="zh-CN" dirty="0" smtClean="0">
                <a:solidFill>
                  <a:schemeClr val="accent2"/>
                </a:solidFill>
              </a:rPr>
              <a:t>R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accent2"/>
                </a:solidFill>
              </a:rPr>
              <a:t>(X)</a:t>
            </a:r>
            <a:r>
              <a:rPr lang="zh-CN" altLang="en-US" dirty="0" smtClean="0">
                <a:solidFill>
                  <a:schemeClr val="accent2"/>
                </a:solidFill>
              </a:rPr>
              <a:t>的要求</a:t>
            </a:r>
            <a:r>
              <a:rPr lang="en-US" altLang="zh-CN" dirty="0" smtClean="0">
                <a:solidFill>
                  <a:schemeClr val="accent2"/>
                </a:solidFill>
              </a:rPr>
              <a:t>1—</a:t>
            </a:r>
            <a:r>
              <a:rPr lang="zh-CN" altLang="en-US" dirty="0" smtClean="0">
                <a:solidFill>
                  <a:schemeClr val="tx1"/>
                </a:solidFill>
              </a:rPr>
              <a:t>①</a:t>
            </a:r>
            <a:r>
              <a:rPr lang="en-US" altLang="zh-CN" dirty="0" smtClean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码有错误时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≠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，②不同位出错的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(X)</a:t>
            </a:r>
            <a:r>
              <a:rPr lang="zh-CN" altLang="en-US" dirty="0" smtClean="0">
                <a:solidFill>
                  <a:schemeClr val="tx1"/>
                </a:solidFill>
              </a:rPr>
              <a:t>不同，③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u="sng" dirty="0" smtClean="0">
                <a:solidFill>
                  <a:schemeClr val="tx1"/>
                </a:solidFill>
              </a:rPr>
              <a:t>只与</a:t>
            </a:r>
            <a:r>
              <a:rPr lang="zh-CN" altLang="en-US" u="sng" dirty="0">
                <a:solidFill>
                  <a:schemeClr val="tx1"/>
                </a:solidFill>
              </a:rPr>
              <a:t>码</a:t>
            </a:r>
            <a:r>
              <a:rPr lang="zh-CN" altLang="en-US" u="sng" dirty="0" smtClean="0">
                <a:solidFill>
                  <a:schemeClr val="tx1"/>
                </a:solidFill>
              </a:rPr>
              <a:t>制及</a:t>
            </a:r>
            <a:r>
              <a:rPr lang="en-US" altLang="zh-CN" u="sng" dirty="0" smtClean="0">
                <a:solidFill>
                  <a:schemeClr val="tx1"/>
                </a:solidFill>
              </a:rPr>
              <a:t>G(X)</a:t>
            </a:r>
            <a:r>
              <a:rPr lang="zh-CN" altLang="en-US" u="sng" dirty="0" smtClean="0">
                <a:solidFill>
                  <a:schemeClr val="tx1"/>
                </a:solidFill>
              </a:rPr>
              <a:t>有关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与数据</a:t>
            </a:r>
            <a:r>
              <a:rPr lang="en-US" altLang="zh-CN" sz="2000" dirty="0" smtClean="0">
                <a:solidFill>
                  <a:schemeClr val="tx1"/>
                </a:solidFill>
              </a:rPr>
              <a:t>M</a:t>
            </a:r>
            <a:r>
              <a:rPr lang="zh-CN" altLang="en-US" sz="2000" dirty="0" smtClean="0">
                <a:solidFill>
                  <a:schemeClr val="tx1"/>
                </a:solidFill>
              </a:rPr>
              <a:t>无关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179388" y="21328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8—</a:t>
            </a:r>
            <a:r>
              <a:rPr lang="zh-CN" altLang="en-US" dirty="0">
                <a:solidFill>
                  <a:schemeClr val="tx1"/>
                </a:solidFill>
              </a:rPr>
              <a:t>续例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码有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位错误时的余数</a:t>
            </a:r>
            <a:r>
              <a:rPr lang="zh-CN" altLang="en-US" dirty="0" smtClean="0">
                <a:solidFill>
                  <a:schemeClr val="tx1"/>
                </a:solidFill>
              </a:rPr>
              <a:t>特性：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69123"/>
              </p:ext>
            </p:extLst>
          </p:nvPr>
        </p:nvGraphicFramePr>
        <p:xfrm>
          <a:off x="1258888" y="2708920"/>
          <a:ext cx="4249737" cy="2749868"/>
        </p:xfrm>
        <a:graphic>
          <a:graphicData uri="http://schemas.openxmlformats.org/drawingml/2006/table">
            <a:tbl>
              <a:tblPr/>
              <a:tblGrid>
                <a:gridCol w="2592387"/>
                <a:gridCol w="792163"/>
                <a:gridCol w="865187"/>
              </a:tblGrid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出错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位置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余数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…  m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 r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1  1  0  0  0  1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1  1  0  0  0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1  1  0  0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1  1  0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1  1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1  0  0  0  1  0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AutoShape 2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79512" y="544522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对</a:t>
            </a:r>
            <a:r>
              <a:rPr lang="en-US" altLang="zh-CN" dirty="0" smtClean="0">
                <a:solidFill>
                  <a:schemeClr val="accent2"/>
                </a:solidFill>
              </a:rPr>
              <a:t>R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accent2"/>
                </a:solidFill>
              </a:rPr>
              <a:t>(X)</a:t>
            </a:r>
            <a:r>
              <a:rPr lang="zh-CN" altLang="en-US" dirty="0" smtClean="0">
                <a:solidFill>
                  <a:schemeClr val="accent2"/>
                </a:solidFill>
              </a:rPr>
              <a:t>的要求</a:t>
            </a:r>
            <a:r>
              <a:rPr lang="en-US" altLang="zh-CN" dirty="0" smtClean="0">
                <a:solidFill>
                  <a:schemeClr val="accent2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对任意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，若</a:t>
            </a:r>
            <a:r>
              <a:rPr lang="zh-CN" altLang="en-US" dirty="0" smtClean="0">
                <a:solidFill>
                  <a:schemeClr val="tx1"/>
                </a:solidFill>
              </a:rPr>
              <a:t>第</a:t>
            </a:r>
            <a:r>
              <a:rPr lang="en-US" altLang="zh-CN" i="1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位出错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余数为</a:t>
            </a:r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i="1" baseline="-16000" dirty="0" err="1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(X)</a:t>
            </a:r>
            <a:r>
              <a:rPr lang="zh-CN" altLang="en-US" dirty="0" smtClean="0">
                <a:solidFill>
                  <a:schemeClr val="tx1"/>
                </a:solidFill>
              </a:rPr>
              <a:t>，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则有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i="1" baseline="-16000" dirty="0" err="1">
                <a:solidFill>
                  <a:schemeClr val="tx1"/>
                </a:solidFill>
                <a:latin typeface="Times New Roman" pitchFamily="18" charset="0"/>
                <a:sym typeface="Symbol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(X)&lt;&lt;1)/G(X)</a:t>
            </a:r>
            <a:r>
              <a:rPr lang="zh-CN" altLang="en-US" dirty="0" smtClean="0">
                <a:solidFill>
                  <a:schemeClr val="tx1"/>
                </a:solidFill>
              </a:rPr>
              <a:t>的余数为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i="1" baseline="-16000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i</a:t>
            </a:r>
            <a:r>
              <a:rPr lang="en-US" altLang="zh-CN" baseline="-16000" dirty="0" smtClean="0">
                <a:solidFill>
                  <a:schemeClr val="tx1"/>
                </a:solidFill>
                <a:latin typeface="+mn-ea"/>
                <a:ea typeface="+mn-ea"/>
                <a:sym typeface="Symbol"/>
              </a:rPr>
              <a:t>-</a:t>
            </a:r>
            <a:r>
              <a:rPr lang="en-US" altLang="zh-CN" baseline="-16000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(X)      </a:t>
            </a:r>
            <a:r>
              <a:rPr lang="zh-CN" altLang="en-US" dirty="0" smtClean="0">
                <a:solidFill>
                  <a:srgbClr val="FF3399"/>
                </a:solidFill>
              </a:rPr>
              <a:t>←</a:t>
            </a:r>
            <a:r>
              <a:rPr lang="zh-CN" altLang="en-US" u="sng" dirty="0" smtClean="0">
                <a:solidFill>
                  <a:srgbClr val="FF3399"/>
                </a:solidFill>
              </a:rPr>
              <a:t>循环码</a:t>
            </a:r>
            <a:r>
              <a:rPr lang="zh-CN" altLang="en-US" dirty="0" smtClean="0">
                <a:solidFill>
                  <a:srgbClr val="FF3399"/>
                </a:solidFill>
              </a:rPr>
              <a:t>的由来</a:t>
            </a:r>
            <a:endParaRPr lang="en-US" altLang="zh-CN" sz="2000" dirty="0">
              <a:solidFill>
                <a:srgbClr val="FF3399"/>
              </a:solidFill>
            </a:endParaRPr>
          </a:p>
        </p:txBody>
      </p:sp>
      <p:graphicFrame>
        <p:nvGraphicFramePr>
          <p:cNvPr id="10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78151"/>
              </p:ext>
            </p:extLst>
          </p:nvPr>
        </p:nvGraphicFramePr>
        <p:xfrm>
          <a:off x="5508104" y="2708920"/>
          <a:ext cx="2376488" cy="2748428"/>
        </p:xfrm>
        <a:graphic>
          <a:graphicData uri="http://schemas.openxmlformats.org/drawingml/2006/table">
            <a:tbl>
              <a:tblPr/>
              <a:tblGrid>
                <a:gridCol w="2376488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特性</a:t>
                      </a:r>
                    </a:p>
                  </a:txBody>
                  <a:tcPr marL="36000" marR="36000" marT="18000" marB="72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…011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…110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/1011= …101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76FA-0BB5-423B-9CC3-EFF7B402A384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179512" y="26064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*校验方法：  </a:t>
            </a:r>
            <a:r>
              <a:rPr lang="en-US" altLang="zh-CN" dirty="0" smtClean="0">
                <a:solidFill>
                  <a:schemeClr val="tx1"/>
                </a:solidFill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</a:rPr>
              <a:t>利用循环码的特性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①求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②</a:t>
            </a:r>
            <a:r>
              <a:rPr lang="zh-CN" altLang="en-US" dirty="0">
                <a:solidFill>
                  <a:schemeClr val="tx1"/>
                </a:solidFill>
              </a:rPr>
              <a:t>重复</a:t>
            </a:r>
            <a:r>
              <a:rPr lang="zh-CN" altLang="en-US" dirty="0" smtClean="0">
                <a:solidFill>
                  <a:schemeClr val="tx1"/>
                </a:solidFill>
              </a:rPr>
              <a:t>进行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(X)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第</a:t>
            </a:r>
            <a:r>
              <a:rPr lang="en-US" altLang="zh-CN" u="sng" dirty="0">
                <a:solidFill>
                  <a:srgbClr val="990099"/>
                </a:solidFill>
              </a:rPr>
              <a:t>1</a:t>
            </a:r>
            <a:r>
              <a:rPr lang="zh-CN" altLang="en-US" u="sng" dirty="0">
                <a:solidFill>
                  <a:srgbClr val="990099"/>
                </a:solidFill>
              </a:rPr>
              <a:t>位错误码时</a:t>
            </a:r>
            <a:r>
              <a:rPr lang="zh-CN" altLang="en-US" dirty="0" smtClean="0">
                <a:solidFill>
                  <a:schemeClr val="tx1"/>
                </a:solidFill>
              </a:rPr>
              <a:t>纠错、</a:t>
            </a:r>
            <a:r>
              <a:rPr lang="en-US" altLang="zh-CN" dirty="0" smtClean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  <a:r>
              <a:rPr lang="zh-CN" altLang="en-US" dirty="0" smtClean="0">
                <a:solidFill>
                  <a:schemeClr val="tx1"/>
                </a:solidFill>
              </a:rPr>
              <a:t>左移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位、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←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X)&lt;&lt;1)/G(X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的余数，直到数据移完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14" name="Group 3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374441"/>
              </p:ext>
            </p:extLst>
          </p:nvPr>
        </p:nvGraphicFramePr>
        <p:xfrm>
          <a:off x="251520" y="2684912"/>
          <a:ext cx="8712968" cy="2328264"/>
        </p:xfrm>
        <a:graphic>
          <a:graphicData uri="http://schemas.openxmlformats.org/drawingml/2006/table">
            <a:tbl>
              <a:tblPr/>
              <a:tblGrid>
                <a:gridCol w="648072"/>
                <a:gridCol w="4536504"/>
                <a:gridCol w="360040"/>
                <a:gridCol w="1872208"/>
                <a:gridCol w="648072"/>
                <a:gridCol w="648072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左移次数</a:t>
                      </a:r>
                      <a:endParaRPr kumimoji="1" lang="zh-CN" altLang="en-US" sz="1800" b="1" i="0" u="none" strike="noStrike" cap="none" normalizeH="0" baseline="-18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移出值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spc="-100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余数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错误位置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CRC/G(X)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0 0 1 0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0 0 1 0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0 0 1 0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 *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0 0 1 0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* * *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M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sym typeface="Symbol"/>
                        </a:rPr>
                        <a:t>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(X)&lt;&lt;1)/G(X)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0 1 0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 * * *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317"/>
          <p:cNvSpPr txBox="1">
            <a:spLocks noChangeArrowheads="1"/>
          </p:cNvSpPr>
          <p:nvPr/>
        </p:nvSpPr>
        <p:spPr bwMode="auto">
          <a:xfrm>
            <a:off x="179388" y="21328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9—</a:t>
            </a:r>
            <a:r>
              <a:rPr lang="zh-CN" altLang="en-US" dirty="0">
                <a:solidFill>
                  <a:schemeClr val="tx1"/>
                </a:solidFill>
              </a:rPr>
              <a:t>续例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CRC</a:t>
            </a:r>
            <a:r>
              <a:rPr lang="zh-CN" altLang="en-US" dirty="0" smtClean="0">
                <a:solidFill>
                  <a:schemeClr val="tx1"/>
                </a:solidFill>
              </a:rPr>
              <a:t>校验过程如下：需移位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endParaRPr lang="zh-CN" altLang="en-US" sz="2000" dirty="0">
              <a:solidFill>
                <a:srgbClr val="990099"/>
              </a:solidFill>
            </a:endParaRPr>
          </a:p>
        </p:txBody>
      </p:sp>
      <p:sp>
        <p:nvSpPr>
          <p:cNvPr id="16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2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66"/>
          <p:cNvGrpSpPr>
            <a:grpSpLocks/>
          </p:cNvGrpSpPr>
          <p:nvPr/>
        </p:nvGrpSpPr>
        <p:grpSpPr bwMode="auto">
          <a:xfrm>
            <a:off x="6155854" y="6453188"/>
            <a:ext cx="360362" cy="287337"/>
            <a:chOff x="1133" y="4020"/>
            <a:chExt cx="227" cy="181"/>
          </a:xfrm>
        </p:grpSpPr>
        <p:sp>
          <p:nvSpPr>
            <p:cNvPr id="19" name="AutoShape 67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68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29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179512" y="510725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特点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纠错成本低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无需译码器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，适用于</a:t>
            </a:r>
            <a:r>
              <a:rPr lang="zh-CN" altLang="en-US" dirty="0">
                <a:solidFill>
                  <a:schemeClr val="tx1"/>
                </a:solidFill>
              </a:rPr>
              <a:t>串行</a:t>
            </a:r>
            <a:r>
              <a:rPr lang="zh-CN" altLang="en-US" dirty="0" smtClean="0">
                <a:solidFill>
                  <a:schemeClr val="tx1"/>
                </a:solidFill>
              </a:rPr>
              <a:t>设备</a:t>
            </a:r>
            <a:endParaRPr lang="en-US" altLang="zh-CN" dirty="0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AD53-7060-4B1B-8E11-A20B005D6D71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29392" name="Text Box 16"/>
          <p:cNvSpPr txBox="1">
            <a:spLocks noChangeArrowheads="1"/>
          </p:cNvSpPr>
          <p:nvPr/>
        </p:nvSpPr>
        <p:spPr bwMode="auto">
          <a:xfrm>
            <a:off x="179388" y="33265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对</a:t>
            </a:r>
            <a:r>
              <a:rPr lang="en-US" altLang="zh-CN" dirty="0">
                <a:solidFill>
                  <a:srgbClr val="C00000"/>
                </a:solidFill>
              </a:rPr>
              <a:t>G(X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选择的要求：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chemeClr val="tx1"/>
                </a:solidFill>
              </a:rPr>
              <a:t>R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sz="2200" dirty="0">
                <a:solidFill>
                  <a:schemeClr val="tx1"/>
                </a:solidFill>
              </a:rPr>
              <a:t>(X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仅与码制及</a:t>
            </a:r>
            <a:r>
              <a:rPr lang="en-US" altLang="zh-CN" sz="2200" dirty="0" smtClean="0">
                <a:solidFill>
                  <a:schemeClr val="tx1"/>
                </a:solidFill>
              </a:rPr>
              <a:t>G(X)</a:t>
            </a:r>
            <a:r>
              <a:rPr lang="zh-CN" altLang="en-US" sz="2200" dirty="0" smtClean="0">
                <a:solidFill>
                  <a:schemeClr val="tx1"/>
                </a:solidFill>
              </a:rPr>
              <a:t>有关</a:t>
            </a:r>
            <a:endParaRPr lang="zh-CN" altLang="en-US" sz="22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①</a:t>
            </a:r>
            <a:r>
              <a:rPr lang="zh-CN" altLang="en-US" u="sng" dirty="0" smtClean="0">
                <a:solidFill>
                  <a:schemeClr val="tx1"/>
                </a:solidFill>
              </a:rPr>
              <a:t>任何</a:t>
            </a:r>
            <a:r>
              <a:rPr lang="zh-CN" altLang="en-US" u="sng" dirty="0">
                <a:solidFill>
                  <a:schemeClr val="tx1"/>
                </a:solidFill>
              </a:rPr>
              <a:t>一位</a:t>
            </a:r>
            <a:r>
              <a:rPr lang="zh-CN" altLang="en-US" dirty="0">
                <a:solidFill>
                  <a:schemeClr val="tx1"/>
                </a:solidFill>
              </a:rPr>
              <a:t>发生</a:t>
            </a:r>
            <a:r>
              <a:rPr lang="zh-CN" altLang="en-US" dirty="0" smtClean="0">
                <a:solidFill>
                  <a:schemeClr val="tx1"/>
                </a:solidFill>
              </a:rPr>
              <a:t>错误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，应使</a:t>
            </a:r>
            <a:r>
              <a:rPr lang="en-US" altLang="zh-CN" u="sng" dirty="0" smtClean="0">
                <a:solidFill>
                  <a:schemeClr val="accent2"/>
                </a:solidFill>
              </a:rPr>
              <a:t>R</a:t>
            </a:r>
            <a:r>
              <a:rPr lang="en-US" altLang="zh-CN" u="sng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u="sng" dirty="0" smtClean="0">
                <a:solidFill>
                  <a:schemeClr val="accent2"/>
                </a:solidFill>
              </a:rPr>
              <a:t>(</a:t>
            </a:r>
            <a:r>
              <a:rPr lang="en-US" altLang="zh-CN" u="sng" dirty="0">
                <a:solidFill>
                  <a:schemeClr val="accent2"/>
                </a:solidFill>
              </a:rPr>
              <a:t>X</a:t>
            </a:r>
            <a:r>
              <a:rPr lang="en-US" altLang="zh-CN" u="sng" dirty="0" smtClean="0">
                <a:solidFill>
                  <a:schemeClr val="accent2"/>
                </a:solidFill>
              </a:rPr>
              <a:t>)</a:t>
            </a:r>
            <a:r>
              <a:rPr lang="zh-CN" altLang="en-US" u="sng" dirty="0" smtClean="0">
                <a:solidFill>
                  <a:schemeClr val="accent2"/>
                </a:solidFill>
              </a:rPr>
              <a:t>不为</a:t>
            </a:r>
            <a:r>
              <a:rPr lang="en-US" altLang="zh-CN" u="sng" dirty="0" smtClean="0">
                <a:solidFill>
                  <a:schemeClr val="accent2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②</a:t>
            </a:r>
            <a:r>
              <a:rPr lang="zh-CN" altLang="en-US" u="sng" dirty="0" smtClean="0">
                <a:solidFill>
                  <a:schemeClr val="tx1"/>
                </a:solidFill>
              </a:rPr>
              <a:t>不同位</a:t>
            </a:r>
            <a:r>
              <a:rPr lang="zh-CN" altLang="en-US" dirty="0" smtClean="0">
                <a:solidFill>
                  <a:schemeClr val="tx1"/>
                </a:solidFill>
              </a:rPr>
              <a:t>发生错误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，应使</a:t>
            </a:r>
            <a:r>
              <a:rPr lang="en-US" altLang="zh-CN" u="sng" dirty="0" smtClean="0">
                <a:solidFill>
                  <a:schemeClr val="accent2"/>
                </a:solidFill>
              </a:rPr>
              <a:t>R</a:t>
            </a:r>
            <a:r>
              <a:rPr lang="en-US" altLang="zh-CN" u="sng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u="sng" dirty="0" smtClean="0">
                <a:solidFill>
                  <a:schemeClr val="accent2"/>
                </a:solidFill>
              </a:rPr>
              <a:t>(</a:t>
            </a:r>
            <a:r>
              <a:rPr lang="en-US" altLang="zh-CN" u="sng" dirty="0">
                <a:solidFill>
                  <a:schemeClr val="accent2"/>
                </a:solidFill>
              </a:rPr>
              <a:t>X</a:t>
            </a:r>
            <a:r>
              <a:rPr lang="en-US" altLang="zh-CN" u="sng" dirty="0" smtClean="0">
                <a:solidFill>
                  <a:schemeClr val="accent2"/>
                </a:solidFill>
              </a:rPr>
              <a:t>)</a:t>
            </a:r>
            <a:r>
              <a:rPr lang="zh-CN" altLang="en-US" u="sng" dirty="0" smtClean="0">
                <a:solidFill>
                  <a:schemeClr val="accent2"/>
                </a:solidFill>
              </a:rPr>
              <a:t>各不相同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③对</a:t>
            </a:r>
            <a:r>
              <a:rPr lang="en-US" altLang="zh-CN" dirty="0" smtClean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u="sng" dirty="0">
                <a:solidFill>
                  <a:schemeClr val="tx1"/>
                </a:solidFill>
              </a:rPr>
              <a:t>连续</a:t>
            </a:r>
            <a:r>
              <a:rPr lang="zh-CN" altLang="en-US" u="sng" dirty="0" smtClean="0">
                <a:solidFill>
                  <a:schemeClr val="tx1"/>
                </a:solidFill>
              </a:rPr>
              <a:t>补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r>
              <a:rPr lang="zh-CN" altLang="en-US" u="sng" dirty="0" smtClean="0">
                <a:solidFill>
                  <a:schemeClr val="tx1"/>
                </a:solidFill>
              </a:rPr>
              <a:t>并作模</a:t>
            </a:r>
            <a:r>
              <a:rPr lang="en-US" altLang="zh-CN" u="sng" dirty="0">
                <a:solidFill>
                  <a:schemeClr val="tx1"/>
                </a:solidFill>
              </a:rPr>
              <a:t>2</a:t>
            </a:r>
            <a:r>
              <a:rPr lang="zh-CN" altLang="en-US" u="sng" dirty="0">
                <a:solidFill>
                  <a:schemeClr val="tx1"/>
                </a:solidFill>
              </a:rPr>
              <a:t>除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，应使</a:t>
            </a:r>
            <a:r>
              <a:rPr lang="zh-CN" altLang="en-US" u="sng" dirty="0" smtClean="0">
                <a:solidFill>
                  <a:schemeClr val="accent2"/>
                </a:solidFill>
              </a:rPr>
              <a:t>新</a:t>
            </a:r>
            <a:r>
              <a:rPr lang="en-US" altLang="zh-CN" u="sng" dirty="0" smtClean="0">
                <a:solidFill>
                  <a:schemeClr val="accent2"/>
                </a:solidFill>
              </a:rPr>
              <a:t>R</a:t>
            </a:r>
            <a:r>
              <a:rPr lang="en-US" altLang="zh-CN" u="sng" dirty="0" smtClean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u="sng" dirty="0" smtClean="0">
                <a:solidFill>
                  <a:schemeClr val="accent2"/>
                </a:solidFill>
              </a:rPr>
              <a:t>(</a:t>
            </a:r>
            <a:r>
              <a:rPr lang="en-US" altLang="zh-CN" u="sng" dirty="0">
                <a:solidFill>
                  <a:schemeClr val="accent2"/>
                </a:solidFill>
              </a:rPr>
              <a:t>X</a:t>
            </a:r>
            <a:r>
              <a:rPr lang="en-US" altLang="zh-CN" u="sng" dirty="0" smtClean="0">
                <a:solidFill>
                  <a:schemeClr val="accent2"/>
                </a:solidFill>
              </a:rPr>
              <a:t>)</a:t>
            </a:r>
            <a:r>
              <a:rPr lang="zh-CN" altLang="en-US" u="sng" dirty="0" smtClean="0">
                <a:solidFill>
                  <a:schemeClr val="accent2"/>
                </a:solidFill>
              </a:rPr>
              <a:t>循环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179388" y="2204864"/>
            <a:ext cx="8785225" cy="225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常用的</a:t>
            </a:r>
            <a:r>
              <a:rPr lang="en-US" altLang="zh-CN" dirty="0">
                <a:solidFill>
                  <a:srgbClr val="C00000"/>
                </a:solidFill>
              </a:rPr>
              <a:t>G(X)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</a:p>
          <a:p>
            <a:pPr marL="1973263" indent="-1973263"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CRC-CCITT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G(X)=X</a:t>
            </a:r>
            <a:r>
              <a:rPr lang="en-US" altLang="zh-CN" baseline="30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CRC-16: </a:t>
            </a:r>
            <a:r>
              <a:rPr lang="en-US" altLang="zh-CN" dirty="0" smtClean="0">
                <a:solidFill>
                  <a:schemeClr val="tx1"/>
                </a:solidFill>
              </a:rPr>
              <a:t>G(X</a:t>
            </a:r>
            <a:r>
              <a:rPr lang="en-US" altLang="zh-CN" dirty="0">
                <a:solidFill>
                  <a:schemeClr val="tx1"/>
                </a:solidFill>
              </a:rPr>
              <a:t>)=X</a:t>
            </a:r>
            <a:r>
              <a:rPr lang="en-US" altLang="zh-CN" baseline="30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15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CRC-12: </a:t>
            </a:r>
            <a:r>
              <a:rPr lang="en-US" altLang="zh-CN" dirty="0" smtClean="0">
                <a:solidFill>
                  <a:schemeClr val="tx1"/>
                </a:solidFill>
              </a:rPr>
              <a:t>G(X</a:t>
            </a:r>
            <a:r>
              <a:rPr lang="en-US" altLang="zh-CN" dirty="0">
                <a:solidFill>
                  <a:schemeClr val="tx1"/>
                </a:solidFill>
              </a:rPr>
              <a:t>)=X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+X+1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CRC-32: </a:t>
            </a:r>
            <a:r>
              <a:rPr lang="en-US" altLang="zh-CN" dirty="0" smtClean="0">
                <a:solidFill>
                  <a:schemeClr val="tx1"/>
                </a:solidFill>
              </a:rPr>
              <a:t>G(X</a:t>
            </a:r>
            <a:r>
              <a:rPr lang="en-US" altLang="zh-CN" dirty="0">
                <a:solidFill>
                  <a:schemeClr val="tx1"/>
                </a:solidFill>
              </a:rPr>
              <a:t>)=</a:t>
            </a:r>
            <a:r>
              <a:rPr lang="en-US" altLang="zh-CN" spc="-100" dirty="0" smtClean="0">
                <a:solidFill>
                  <a:schemeClr val="tx1"/>
                </a:solidFill>
              </a:rPr>
              <a:t>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32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26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23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16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12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11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10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8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7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5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4</a:t>
            </a:r>
            <a:r>
              <a:rPr lang="en-US" altLang="zh-CN" spc="-100" dirty="0" smtClean="0">
                <a:solidFill>
                  <a:schemeClr val="tx1"/>
                </a:solidFill>
              </a:rPr>
              <a:t>+X</a:t>
            </a:r>
            <a:r>
              <a:rPr lang="en-US" altLang="zh-CN" spc="-10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pc="-100" dirty="0" smtClean="0">
                <a:solidFill>
                  <a:schemeClr val="tx1"/>
                </a:solidFill>
              </a:rPr>
              <a:t>+X+1</a:t>
            </a:r>
            <a:endParaRPr lang="en-US" altLang="zh-CN" spc="-100" dirty="0">
              <a:solidFill>
                <a:schemeClr val="tx1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179512" y="43651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校验能力：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en-US" altLang="zh-CN" dirty="0" smtClean="0">
                <a:solidFill>
                  <a:schemeClr val="tx1"/>
                </a:solidFill>
              </a:rPr>
              <a:t>G(X)</a:t>
            </a:r>
            <a:r>
              <a:rPr lang="zh-CN" altLang="en-US" dirty="0" smtClean="0">
                <a:solidFill>
                  <a:schemeClr val="tx1"/>
                </a:solidFill>
              </a:rPr>
              <a:t>决定，</a:t>
            </a:r>
            <a:r>
              <a:rPr lang="zh-CN" altLang="en-US" u="sng" dirty="0" smtClean="0">
                <a:solidFill>
                  <a:srgbClr val="990099"/>
                </a:solidFill>
              </a:rPr>
              <a:t>检错能力较强</a:t>
            </a:r>
            <a:r>
              <a:rPr lang="zh-CN" altLang="en-US" dirty="0" smtClean="0">
                <a:solidFill>
                  <a:schemeClr val="tx1"/>
                </a:solidFill>
              </a:rPr>
              <a:t>、纠错能力较弱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179388" y="489594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应用：</a:t>
            </a:r>
            <a:r>
              <a:rPr lang="zh-CN" altLang="en-US" u="sng" dirty="0">
                <a:solidFill>
                  <a:schemeClr val="accent2"/>
                </a:solidFill>
              </a:rPr>
              <a:t>广泛</a:t>
            </a:r>
            <a:r>
              <a:rPr lang="zh-CN" altLang="en-US" dirty="0">
                <a:solidFill>
                  <a:schemeClr val="tx1"/>
                </a:solidFill>
              </a:rPr>
              <a:t>应用于</a:t>
            </a:r>
            <a:r>
              <a:rPr lang="en-US" altLang="zh-CN" dirty="0">
                <a:solidFill>
                  <a:schemeClr val="tx1"/>
                </a:solidFill>
              </a:rPr>
              <a:t>MEM</a:t>
            </a:r>
            <a:r>
              <a:rPr lang="zh-CN" altLang="en-US" dirty="0">
                <a:solidFill>
                  <a:schemeClr val="tx1"/>
                </a:solidFill>
              </a:rPr>
              <a:t>传送、网络通信等</a:t>
            </a:r>
            <a:r>
              <a:rPr lang="zh-CN" altLang="en-US" dirty="0" smtClean="0">
                <a:solidFill>
                  <a:schemeClr val="tx1"/>
                </a:solidFill>
              </a:rPr>
              <a:t>方面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397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4" grpId="0"/>
      <p:bldP spid="229395" grpId="0"/>
      <p:bldP spid="2293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3B02-2F07-4D10-BAF3-BB6E6B1CEC2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8382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 smtClean="0">
                <a:solidFill>
                  <a:schemeClr val="tx1"/>
                </a:solidFill>
              </a:rPr>
              <a:t>§3.1 </a:t>
            </a:r>
            <a:r>
              <a:rPr lang="zh-CN" altLang="en-US" sz="3600" dirty="0">
                <a:solidFill>
                  <a:schemeClr val="tx1"/>
                </a:solidFill>
              </a:rPr>
              <a:t>数据的编码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79388" y="981075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一、数制及其转换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179388" y="1558925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进位计数制</a:t>
            </a:r>
            <a:endParaRPr lang="zh-CN" altLang="en-US" dirty="0">
              <a:solidFill>
                <a:srgbClr val="FF3399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进位计数制：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dirty="0">
                <a:solidFill>
                  <a:schemeClr val="tx1"/>
                </a:solidFill>
              </a:rPr>
              <a:t>一</a:t>
            </a:r>
            <a:r>
              <a:rPr lang="zh-CN" altLang="en-US" dirty="0" smtClean="0">
                <a:solidFill>
                  <a:schemeClr val="tx1"/>
                </a:solidFill>
              </a:rPr>
              <a:t>组</a:t>
            </a:r>
            <a:r>
              <a:rPr lang="zh-CN" altLang="en-US" u="sng" dirty="0" smtClean="0">
                <a:solidFill>
                  <a:schemeClr val="tx1"/>
                </a:solidFill>
              </a:rPr>
              <a:t>符号</a:t>
            </a:r>
            <a:r>
              <a:rPr lang="zh-CN" altLang="en-US" dirty="0" smtClean="0">
                <a:solidFill>
                  <a:schemeClr val="tx1"/>
                </a:solidFill>
              </a:rPr>
              <a:t>、统一</a:t>
            </a:r>
            <a:r>
              <a:rPr lang="zh-CN" altLang="en-US" u="sng" dirty="0" smtClean="0">
                <a:solidFill>
                  <a:schemeClr val="tx1"/>
                </a:solidFill>
              </a:rPr>
              <a:t>规则</a:t>
            </a:r>
            <a:r>
              <a:rPr lang="zh-CN" altLang="en-US" dirty="0" smtClean="0">
                <a:solidFill>
                  <a:schemeClr val="tx1"/>
                </a:solidFill>
              </a:rPr>
              <a:t>表示</a:t>
            </a:r>
            <a:r>
              <a:rPr lang="zh-CN" altLang="en-US" dirty="0">
                <a:solidFill>
                  <a:schemeClr val="tx1"/>
                </a:solidFill>
              </a:rPr>
              <a:t>数值的</a:t>
            </a:r>
            <a:r>
              <a:rPr lang="zh-CN" altLang="en-US" dirty="0" smtClean="0">
                <a:solidFill>
                  <a:schemeClr val="tx1"/>
                </a:solidFill>
              </a:rPr>
              <a:t>方法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</a:t>
            </a:r>
            <a:r>
              <a:rPr lang="zh-CN" altLang="en-US" dirty="0" smtClean="0">
                <a:solidFill>
                  <a:schemeClr val="tx1"/>
                </a:solidFill>
              </a:rPr>
              <a:t>又称进</a:t>
            </a:r>
            <a:r>
              <a:rPr lang="zh-CN" altLang="en-US" dirty="0">
                <a:solidFill>
                  <a:schemeClr val="tx1"/>
                </a:solidFill>
              </a:rPr>
              <a:t>制或数制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rgbClr val="990099"/>
                </a:solidFill>
              </a:rPr>
              <a:t>参数</a:t>
            </a:r>
            <a:r>
              <a:rPr lang="zh-CN" altLang="en-US" dirty="0" smtClean="0">
                <a:solidFill>
                  <a:schemeClr val="tx1"/>
                </a:solidFill>
              </a:rPr>
              <a:t>有数码、基数和位权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179388" y="292494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常用的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种进制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14791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46585"/>
              </p:ext>
            </p:extLst>
          </p:nvPr>
        </p:nvGraphicFramePr>
        <p:xfrm>
          <a:off x="1331913" y="3501008"/>
          <a:ext cx="7200900" cy="1704000"/>
        </p:xfrm>
        <a:graphic>
          <a:graphicData uri="http://schemas.openxmlformats.org/drawingml/2006/table">
            <a:tbl>
              <a:tblPr/>
              <a:tblGrid>
                <a:gridCol w="1152525"/>
                <a:gridCol w="1079500"/>
                <a:gridCol w="1223962"/>
                <a:gridCol w="1368425"/>
                <a:gridCol w="2376488"/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二进制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八进制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十六进制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0,1,…,9,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A,B,…,F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基数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位权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kumimoji="1" lang="en-US" altLang="zh-CN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书写形式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pSp>
        <p:nvGrpSpPr>
          <p:cNvPr id="114793" name="Group 105"/>
          <p:cNvGrpSpPr>
            <a:grpSpLocks/>
          </p:cNvGrpSpPr>
          <p:nvPr/>
        </p:nvGrpSpPr>
        <p:grpSpPr bwMode="auto">
          <a:xfrm>
            <a:off x="179388" y="5229200"/>
            <a:ext cx="8785225" cy="1135062"/>
            <a:chOff x="113" y="3339"/>
            <a:chExt cx="5534" cy="715"/>
          </a:xfrm>
        </p:grpSpPr>
        <p:sp>
          <p:nvSpPr>
            <p:cNvPr id="114782" name="Text Box 94"/>
            <p:cNvSpPr txBox="1">
              <a:spLocks noChangeArrowheads="1"/>
            </p:cNvSpPr>
            <p:nvPr/>
          </p:nvSpPr>
          <p:spPr bwMode="auto">
            <a:xfrm>
              <a:off x="113" y="3430"/>
              <a:ext cx="5534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 *</a:t>
              </a:r>
              <a:r>
                <a:rPr lang="en-US" altLang="zh-CN" b="0" i="1" dirty="0">
                  <a:solidFill>
                    <a:srgbClr val="C00000"/>
                  </a:solidFill>
                  <a:latin typeface="Times New Roman" pitchFamily="18" charset="0"/>
                </a:rPr>
                <a:t>R</a:t>
              </a:r>
              <a:r>
                <a:rPr lang="zh-CN" altLang="en-US" dirty="0">
                  <a:solidFill>
                    <a:srgbClr val="C00000"/>
                  </a:solidFill>
                </a:rPr>
                <a:t>进制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数展开：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dirty="0">
                  <a:solidFill>
                    <a:schemeClr val="tx1"/>
                  </a:solidFill>
                </a:rPr>
                <a:t>=(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b="0" dirty="0">
                  <a:solidFill>
                    <a:schemeClr val="tx1"/>
                  </a:solidFill>
                </a:rPr>
                <a:t>…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b="0" dirty="0">
                  <a:solidFill>
                    <a:schemeClr val="tx1"/>
                  </a:solidFill>
                </a:rPr>
                <a:t>.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-2</a:t>
              </a:r>
              <a:r>
                <a:rPr lang="en-US" altLang="zh-CN" b="0" dirty="0">
                  <a:solidFill>
                    <a:schemeClr val="tx1"/>
                  </a:solidFill>
                </a:rPr>
                <a:t>…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</a:t>
              </a:r>
              <a:r>
                <a:rPr lang="en-US" altLang="zh-CN" b="0" i="1" baseline="-18000" dirty="0">
                  <a:solidFill>
                    <a:schemeClr val="tx1"/>
                  </a:solidFill>
                </a:rPr>
                <a:t>m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=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>
                <a:lnSpc>
                  <a:spcPct val="14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       </a:t>
              </a:r>
              <a:r>
                <a:rPr lang="zh-CN" altLang="en-US" sz="2000" dirty="0">
                  <a:solidFill>
                    <a:schemeClr val="tx1"/>
                  </a:solidFill>
                </a:rPr>
                <a:t>其中，</a:t>
              </a:r>
              <a:r>
                <a:rPr lang="en-US" altLang="zh-CN" sz="2000" b="0" i="1" dirty="0" err="1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sz="2000" i="1" baseline="-18000" dirty="0" err="1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</a:rPr>
                <a:t>∈{0,1,…(</a:t>
              </a:r>
              <a:r>
                <a:rPr lang="en-US" altLang="zh-CN" sz="2000" b="0" i="1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-1)}</a:t>
              </a:r>
            </a:p>
          </p:txBody>
        </p:sp>
        <p:graphicFrame>
          <p:nvGraphicFramePr>
            <p:cNvPr id="114792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8047261"/>
                </p:ext>
              </p:extLst>
            </p:nvPr>
          </p:nvGraphicFramePr>
          <p:xfrm>
            <a:off x="4513" y="3339"/>
            <a:ext cx="72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45" name="公式" r:id="rId4" imgW="634725" imgH="431613" progId="Equation.3">
                    <p:embed/>
                  </p:oleObj>
                </mc:Choice>
                <mc:Fallback>
                  <p:oleObj name="公式" r:id="rId4" imgW="634725" imgH="431613" progId="Equation.3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3339"/>
                          <a:ext cx="725" cy="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1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nimBg="1"/>
      <p:bldP spid="114700" grpId="0"/>
      <p:bldP spid="11470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F7BD-40C0-4942-86BF-512DD8E2D49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47960" name="Text Box 504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 smtClean="0">
                <a:solidFill>
                  <a:schemeClr val="tx1"/>
                </a:solidFill>
              </a:rPr>
              <a:t>§3.2 </a:t>
            </a:r>
            <a:r>
              <a:rPr lang="zh-CN" altLang="en-US" sz="3600" dirty="0">
                <a:solidFill>
                  <a:schemeClr val="tx1"/>
                </a:solidFill>
              </a:rPr>
              <a:t>数据的表示</a:t>
            </a:r>
          </a:p>
        </p:txBody>
      </p:sp>
      <p:sp>
        <p:nvSpPr>
          <p:cNvPr id="147982" name="Text Box 526"/>
          <p:cNvSpPr txBox="1">
            <a:spLocks noChangeArrowheads="1"/>
          </p:cNvSpPr>
          <p:nvPr/>
        </p:nvSpPr>
        <p:spPr bwMode="auto">
          <a:xfrm>
            <a:off x="179388" y="901169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◇</a:t>
            </a:r>
            <a:r>
              <a:rPr lang="zh-CN" altLang="en-US" dirty="0" smtClean="0">
                <a:solidFill>
                  <a:srgbClr val="C00000"/>
                </a:solidFill>
              </a:rPr>
              <a:t>计算机需处理的</a:t>
            </a:r>
            <a:r>
              <a:rPr lang="zh-CN" altLang="en-US" dirty="0">
                <a:solidFill>
                  <a:srgbClr val="C00000"/>
                </a:solidFill>
              </a:rPr>
              <a:t>数据类型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      数据类型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baseline="-25000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一个</a:t>
            </a:r>
            <a:r>
              <a:rPr lang="zh-CN" altLang="en-US" u="sng" dirty="0">
                <a:solidFill>
                  <a:schemeClr val="tx1"/>
                </a:solidFill>
              </a:rPr>
              <a:t>值的集合</a:t>
            </a:r>
            <a:r>
              <a:rPr lang="zh-CN" altLang="en-US" dirty="0">
                <a:solidFill>
                  <a:schemeClr val="tx1"/>
                </a:solidFill>
              </a:rPr>
              <a:t>、定义在该值集上的</a:t>
            </a:r>
            <a:r>
              <a:rPr lang="zh-CN" altLang="en-US" u="sng" dirty="0">
                <a:solidFill>
                  <a:schemeClr val="tx1"/>
                </a:solidFill>
              </a:rPr>
              <a:t>一组操作</a:t>
            </a:r>
            <a:endParaRPr lang="en-US" altLang="zh-CN" u="sng" dirty="0">
              <a:solidFill>
                <a:schemeClr val="tx1"/>
              </a:solidFill>
            </a:endParaRPr>
          </a:p>
          <a:p>
            <a:r>
              <a:rPr lang="zh-CN" altLang="en-US" sz="2000" b="0" dirty="0" smtClean="0">
                <a:solidFill>
                  <a:schemeClr val="tx1"/>
                </a:solidFill>
              </a:rPr>
              <a:t>                           └</a:t>
            </a:r>
            <a:r>
              <a:rPr lang="zh-CN" altLang="en-US" sz="2000" dirty="0" smtClean="0">
                <a:solidFill>
                  <a:schemeClr val="tx1"/>
                </a:solidFill>
              </a:rPr>
              <a:t>→</a:t>
            </a:r>
            <a:r>
              <a:rPr lang="zh-CN" altLang="en-US" sz="2000" dirty="0">
                <a:solidFill>
                  <a:schemeClr val="tx1"/>
                </a:solidFill>
              </a:rPr>
              <a:t>计算机中为二进制编码</a:t>
            </a:r>
            <a:endParaRPr lang="en-US" altLang="zh-CN" sz="2000" dirty="0" smtClean="0">
              <a:solidFill>
                <a:srgbClr val="C00000"/>
              </a:solidFill>
            </a:endParaRPr>
          </a:p>
        </p:txBody>
      </p:sp>
      <p:grpSp>
        <p:nvGrpSpPr>
          <p:cNvPr id="148000" name="Group 544"/>
          <p:cNvGrpSpPr>
            <a:grpSpLocks/>
          </p:cNvGrpSpPr>
          <p:nvPr/>
        </p:nvGrpSpPr>
        <p:grpSpPr bwMode="auto">
          <a:xfrm>
            <a:off x="1762645" y="2276872"/>
            <a:ext cx="6481763" cy="1697038"/>
            <a:chOff x="975" y="572"/>
            <a:chExt cx="4083" cy="1069"/>
          </a:xfrm>
        </p:grpSpPr>
        <p:sp>
          <p:nvSpPr>
            <p:cNvPr id="148001" name="AutoShape 545"/>
            <p:cNvSpPr>
              <a:spLocks/>
            </p:cNvSpPr>
            <p:nvPr/>
          </p:nvSpPr>
          <p:spPr bwMode="auto">
            <a:xfrm>
              <a:off x="2291" y="618"/>
              <a:ext cx="46" cy="363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002" name="AutoShape 546"/>
            <p:cNvSpPr>
              <a:spLocks/>
            </p:cNvSpPr>
            <p:nvPr/>
          </p:nvSpPr>
          <p:spPr bwMode="auto">
            <a:xfrm>
              <a:off x="2292" y="1061"/>
              <a:ext cx="29" cy="489"/>
            </a:xfrm>
            <a:prstGeom prst="leftBrace">
              <a:avLst>
                <a:gd name="adj1" fmla="val 125926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003" name="AutoShape 547"/>
            <p:cNvSpPr>
              <a:spLocks/>
            </p:cNvSpPr>
            <p:nvPr/>
          </p:nvSpPr>
          <p:spPr bwMode="auto">
            <a:xfrm>
              <a:off x="1384" y="844"/>
              <a:ext cx="29" cy="462"/>
            </a:xfrm>
            <a:prstGeom prst="leftBrace">
              <a:avLst>
                <a:gd name="adj1" fmla="val 11777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004" name="Text Box 548"/>
            <p:cNvSpPr txBox="1">
              <a:spLocks noChangeArrowheads="1"/>
            </p:cNvSpPr>
            <p:nvPr/>
          </p:nvSpPr>
          <p:spPr bwMode="auto">
            <a:xfrm>
              <a:off x="975" y="1026"/>
              <a:ext cx="408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48005" name="Text Box 549"/>
            <p:cNvSpPr txBox="1">
              <a:spLocks noChangeArrowheads="1"/>
            </p:cNvSpPr>
            <p:nvPr/>
          </p:nvSpPr>
          <p:spPr bwMode="auto">
            <a:xfrm>
              <a:off x="1430" y="708"/>
              <a:ext cx="867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dist">
                <a:lnSpc>
                  <a:spcPct val="100000"/>
                </a:lnSpc>
              </a:pPr>
              <a:r>
                <a:rPr lang="zh-CN" altLang="en-US" sz="2000" spc="600" dirty="0">
                  <a:solidFill>
                    <a:schemeClr val="tx1"/>
                  </a:solidFill>
                </a:rPr>
                <a:t>数值数据</a:t>
              </a:r>
            </a:p>
          </p:txBody>
        </p:sp>
        <p:sp>
          <p:nvSpPr>
            <p:cNvPr id="148006" name="Text Box 550"/>
            <p:cNvSpPr txBox="1">
              <a:spLocks noChangeArrowheads="1"/>
            </p:cNvSpPr>
            <p:nvPr/>
          </p:nvSpPr>
          <p:spPr bwMode="auto">
            <a:xfrm>
              <a:off x="1430" y="1197"/>
              <a:ext cx="86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非数值数据</a:t>
              </a:r>
            </a:p>
          </p:txBody>
        </p:sp>
        <p:sp>
          <p:nvSpPr>
            <p:cNvPr id="148007" name="Text Box 551"/>
            <p:cNvSpPr txBox="1">
              <a:spLocks noChangeArrowheads="1"/>
            </p:cNvSpPr>
            <p:nvPr/>
          </p:nvSpPr>
          <p:spPr bwMode="auto">
            <a:xfrm>
              <a:off x="2382" y="1016"/>
              <a:ext cx="2069" cy="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逻辑数  </a:t>
              </a:r>
              <a:r>
                <a:rPr lang="zh-CN" altLang="en-US" sz="2000" dirty="0" smtClean="0">
                  <a:solidFill>
                    <a:srgbClr val="990099"/>
                  </a:solidFill>
                </a:rPr>
                <a:t> 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布尔数</a:t>
              </a:r>
              <a:endParaRPr lang="zh-CN" altLang="en-US" sz="2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字符</a:t>
              </a:r>
              <a:r>
                <a:rPr lang="en-US" altLang="zh-CN" sz="2000" dirty="0">
                  <a:solidFill>
                    <a:srgbClr val="990099"/>
                  </a:solidFill>
                </a:rPr>
                <a:t>(</a:t>
              </a:r>
              <a:r>
                <a:rPr lang="zh-CN" altLang="en-US" sz="2000" dirty="0">
                  <a:solidFill>
                    <a:srgbClr val="990099"/>
                  </a:solidFill>
                </a:rPr>
                <a:t>串</a:t>
              </a:r>
              <a:r>
                <a:rPr lang="en-US" altLang="zh-CN" sz="2000" dirty="0">
                  <a:solidFill>
                    <a:srgbClr val="990099"/>
                  </a:solidFill>
                </a:rPr>
                <a:t>)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含汉字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其它  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声音、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图形等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8008" name="Text Box 552"/>
            <p:cNvSpPr txBox="1">
              <a:spLocks noChangeArrowheads="1"/>
            </p:cNvSpPr>
            <p:nvPr/>
          </p:nvSpPr>
          <p:spPr bwMode="auto">
            <a:xfrm>
              <a:off x="2382" y="572"/>
              <a:ext cx="2676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无符号数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自然数</a:t>
              </a:r>
            </a:p>
            <a:p>
              <a:pPr>
                <a:lnSpc>
                  <a:spcPct val="135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有符号数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整数、纯小数、实数等</a:t>
              </a:r>
            </a:p>
          </p:txBody>
        </p:sp>
      </p:grpSp>
      <p:sp>
        <p:nvSpPr>
          <p:cNvPr id="148009" name="Text Box 553"/>
          <p:cNvSpPr txBox="1">
            <a:spLocks noChangeArrowheads="1"/>
          </p:cNvSpPr>
          <p:nvPr/>
        </p:nvSpPr>
        <p:spPr bwMode="auto">
          <a:xfrm>
            <a:off x="179388" y="39465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◇</a:t>
            </a:r>
            <a:r>
              <a:rPr lang="zh-CN" altLang="en-US" dirty="0" smtClean="0">
                <a:solidFill>
                  <a:srgbClr val="C00000"/>
                </a:solidFill>
              </a:rPr>
              <a:t>计算机所支持的</a:t>
            </a:r>
            <a:r>
              <a:rPr lang="zh-CN" altLang="en-US" dirty="0">
                <a:solidFill>
                  <a:srgbClr val="C00000"/>
                </a:solidFill>
              </a:rPr>
              <a:t>数据类型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u="sng" dirty="0">
                <a:solidFill>
                  <a:schemeClr val="tx1"/>
                </a:solidFill>
              </a:rPr>
              <a:t>最常用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最基本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的数据类型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48011" name="Text Box 555"/>
          <p:cNvSpPr txBox="1">
            <a:spLocks noChangeArrowheads="1"/>
          </p:cNvSpPr>
          <p:nvPr/>
        </p:nvSpPr>
        <p:spPr bwMode="auto">
          <a:xfrm>
            <a:off x="179388" y="44371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 数据</a:t>
            </a:r>
            <a:r>
              <a:rPr lang="zh-CN" altLang="en-US" dirty="0">
                <a:solidFill>
                  <a:schemeClr val="accent2"/>
                </a:solidFill>
              </a:rPr>
              <a:t>的</a:t>
            </a:r>
            <a:r>
              <a:rPr lang="zh-CN" altLang="en-US" dirty="0" smtClean="0">
                <a:solidFill>
                  <a:schemeClr val="accent2"/>
                </a:solidFill>
              </a:rPr>
              <a:t>处理过程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程序员、编译程序、硬件共同完成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8012" name="Group 556"/>
          <p:cNvGrpSpPr>
            <a:grpSpLocks/>
          </p:cNvGrpSpPr>
          <p:nvPr/>
        </p:nvGrpSpPr>
        <p:grpSpPr bwMode="auto">
          <a:xfrm>
            <a:off x="1714524" y="5013176"/>
            <a:ext cx="7034218" cy="723900"/>
            <a:chOff x="1172" y="2069"/>
            <a:chExt cx="4431" cy="456"/>
          </a:xfrm>
        </p:grpSpPr>
        <p:sp>
          <p:nvSpPr>
            <p:cNvPr id="148013" name="Text Box 557"/>
            <p:cNvSpPr txBox="1">
              <a:spLocks noChangeArrowheads="1"/>
            </p:cNvSpPr>
            <p:nvPr/>
          </p:nvSpPr>
          <p:spPr bwMode="auto">
            <a:xfrm>
              <a:off x="2117" y="2120"/>
              <a:ext cx="54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程序员</a:t>
              </a:r>
            </a:p>
          </p:txBody>
        </p:sp>
        <p:sp>
          <p:nvSpPr>
            <p:cNvPr id="148014" name="Text Box 558"/>
            <p:cNvSpPr txBox="1">
              <a:spLocks noChangeArrowheads="1"/>
            </p:cNvSpPr>
            <p:nvPr/>
          </p:nvSpPr>
          <p:spPr bwMode="auto">
            <a:xfrm>
              <a:off x="1172" y="2069"/>
              <a:ext cx="893" cy="45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应用需要的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数据类型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8015" name="Text Box 559"/>
            <p:cNvSpPr txBox="1">
              <a:spLocks noChangeArrowheads="1"/>
            </p:cNvSpPr>
            <p:nvPr/>
          </p:nvSpPr>
          <p:spPr bwMode="auto">
            <a:xfrm>
              <a:off x="2702" y="2069"/>
              <a:ext cx="1210" cy="4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编程语言支持的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数据类型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8016" name="Text Box 560"/>
            <p:cNvSpPr txBox="1">
              <a:spLocks noChangeArrowheads="1"/>
            </p:cNvSpPr>
            <p:nvPr/>
          </p:nvSpPr>
          <p:spPr bwMode="auto">
            <a:xfrm>
              <a:off x="4714" y="2069"/>
              <a:ext cx="889" cy="45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FF3399"/>
                  </a:solidFill>
                </a:rPr>
                <a:t>硬件支持的</a:t>
              </a:r>
              <a:endParaRPr lang="en-US" altLang="zh-CN" sz="2000" dirty="0" smtClean="0">
                <a:solidFill>
                  <a:srgbClr val="FF3399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数据类型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8017" name="Line 561"/>
            <p:cNvSpPr>
              <a:spLocks noChangeShapeType="1"/>
            </p:cNvSpPr>
            <p:nvPr/>
          </p:nvSpPr>
          <p:spPr bwMode="auto">
            <a:xfrm>
              <a:off x="2072" y="2345"/>
              <a:ext cx="63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018" name="Text Box 562"/>
            <p:cNvSpPr txBox="1">
              <a:spLocks noChangeArrowheads="1"/>
            </p:cNvSpPr>
            <p:nvPr/>
          </p:nvSpPr>
          <p:spPr bwMode="auto">
            <a:xfrm>
              <a:off x="3970" y="2120"/>
              <a:ext cx="6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编译程序</a:t>
              </a:r>
            </a:p>
          </p:txBody>
        </p:sp>
        <p:sp>
          <p:nvSpPr>
            <p:cNvPr id="148019" name="Line 563"/>
            <p:cNvSpPr>
              <a:spLocks noChangeShapeType="1"/>
            </p:cNvSpPr>
            <p:nvPr/>
          </p:nvSpPr>
          <p:spPr bwMode="auto">
            <a:xfrm flipV="1">
              <a:off x="3912" y="2345"/>
              <a:ext cx="80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770677" y="1772816"/>
            <a:ext cx="1193811" cy="2160240"/>
            <a:chOff x="7521592" y="908720"/>
            <a:chExt cx="1193811" cy="2160240"/>
          </a:xfrm>
        </p:grpSpPr>
        <p:sp>
          <p:nvSpPr>
            <p:cNvPr id="27" name="AutoShape 29"/>
            <p:cNvSpPr>
              <a:spLocks/>
            </p:cNvSpPr>
            <p:nvPr/>
          </p:nvSpPr>
          <p:spPr bwMode="auto">
            <a:xfrm>
              <a:off x="7521592" y="2711770"/>
              <a:ext cx="1193811" cy="357190"/>
            </a:xfrm>
            <a:prstGeom prst="borderCallout2">
              <a:avLst>
                <a:gd name="adj1" fmla="val 48385"/>
                <a:gd name="adj2" fmla="val -79"/>
                <a:gd name="adj3" fmla="val 49412"/>
                <a:gd name="adj4" fmla="val -15439"/>
                <a:gd name="adj5" fmla="val 147411"/>
                <a:gd name="adj6" fmla="val -173398"/>
              </a:avLst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 type="triangle" w="med" len="med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0000"/>
                </a:lnSpc>
              </a:pPr>
              <a:r>
                <a:rPr lang="zh-CN" altLang="en-US" sz="1800" b="1" dirty="0" smtClean="0">
                  <a:solidFill>
                    <a:schemeClr val="tx1"/>
                  </a:solidFill>
                </a:rPr>
                <a:t>提高性</a:t>
              </a:r>
              <a:r>
                <a:rPr lang="en-US" altLang="zh-CN" sz="1800" b="1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1800" b="1" dirty="0" smtClean="0">
                  <a:solidFill>
                    <a:schemeClr val="tx1"/>
                  </a:solidFill>
                </a:rPr>
                <a:t>价</a:t>
              </a: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接箭头连接符 2"/>
            <p:cNvCxnSpPr>
              <a:endCxn id="27" idx="3"/>
            </p:cNvCxnSpPr>
            <p:nvPr/>
          </p:nvCxnSpPr>
          <p:spPr bwMode="auto">
            <a:xfrm flipH="1">
              <a:off x="8118498" y="908720"/>
              <a:ext cx="118432" cy="180305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6" name="Text Box 555"/>
          <p:cNvSpPr txBox="1">
            <a:spLocks noChangeArrowheads="1"/>
          </p:cNvSpPr>
          <p:nvPr/>
        </p:nvSpPr>
        <p:spPr bwMode="auto">
          <a:xfrm>
            <a:off x="179512" y="5733256"/>
            <a:ext cx="8785225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990099"/>
                </a:solidFill>
              </a:rPr>
              <a:t>        例</a:t>
            </a:r>
            <a:r>
              <a:rPr lang="en-US" altLang="zh-CN" sz="2000" dirty="0" smtClean="0">
                <a:solidFill>
                  <a:srgbClr val="990099"/>
                </a:solidFill>
              </a:rPr>
              <a:t>—</a:t>
            </a:r>
            <a:r>
              <a:rPr lang="en-US" altLang="zh-CN" sz="2000" dirty="0" smtClean="0">
                <a:solidFill>
                  <a:schemeClr val="tx1"/>
                </a:solidFill>
              </a:rPr>
              <a:t>50</a:t>
            </a:r>
            <a:r>
              <a:rPr lang="zh-CN" altLang="en-US" sz="2000" dirty="0" smtClean="0">
                <a:solidFill>
                  <a:schemeClr val="tx1"/>
                </a:solidFill>
              </a:rPr>
              <a:t>位整数操作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long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int</a:t>
            </a:r>
            <a:r>
              <a:rPr lang="zh-CN" altLang="en-US" sz="2000" dirty="0" smtClean="0">
                <a:solidFill>
                  <a:schemeClr val="tx1"/>
                </a:solidFill>
              </a:rPr>
              <a:t>操作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</a:rPr>
              <a:t>个</a:t>
            </a:r>
            <a:r>
              <a:rPr lang="en-US" altLang="zh-CN" sz="2000" dirty="0" smtClean="0">
                <a:solidFill>
                  <a:schemeClr val="tx1"/>
                </a:solidFill>
              </a:rPr>
              <a:t>16</a:t>
            </a:r>
            <a:r>
              <a:rPr lang="zh-CN" altLang="en-US" sz="2000" dirty="0" smtClean="0">
                <a:solidFill>
                  <a:schemeClr val="tx1"/>
                </a:solidFill>
              </a:rPr>
              <a:t>位操作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                                         (16</a:t>
            </a:r>
            <a:r>
              <a:rPr lang="zh-CN" altLang="en-US" sz="1800" dirty="0" smtClean="0">
                <a:solidFill>
                  <a:schemeClr val="tx1"/>
                </a:solidFill>
              </a:rPr>
              <a:t>位</a:t>
            </a:r>
            <a:r>
              <a:rPr lang="en-US" altLang="zh-CN" sz="1800" dirty="0" smtClean="0">
                <a:solidFill>
                  <a:schemeClr val="tx1"/>
                </a:solidFill>
              </a:rPr>
              <a:t>CPU)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750"/>
                                        <p:tgtEl>
                                          <p:spTgt spid="14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4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982" grpId="0"/>
      <p:bldP spid="148009" grpId="0"/>
      <p:bldP spid="148011" grpId="0"/>
      <p:bldP spid="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7C01-535A-4F20-8E42-18132A719B67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179388" y="355253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、数据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的表示方法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179388" y="3789040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、冯</a:t>
            </a:r>
            <a:r>
              <a:rPr lang="en-US" altLang="zh-CN" dirty="0">
                <a:solidFill>
                  <a:srgbClr val="FF3399"/>
                </a:solidFill>
                <a:latin typeface="Times New Roman" pitchFamily="18" charset="0"/>
              </a:rPr>
              <a:t>·</a:t>
            </a:r>
            <a:r>
              <a:rPr lang="zh-CN" altLang="en-US" dirty="0" smtClean="0">
                <a:solidFill>
                  <a:srgbClr val="FF3399"/>
                </a:solidFill>
              </a:rPr>
              <a:t>诺依曼计算机的特征</a:t>
            </a:r>
            <a:endParaRPr lang="zh-CN" altLang="en-US" dirty="0">
              <a:solidFill>
                <a:srgbClr val="FF3399"/>
              </a:solidFill>
            </a:endParaRPr>
          </a:p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    ①指令和数据采用</a:t>
            </a:r>
            <a:r>
              <a:rPr lang="zh-CN" altLang="en-US" u="sng" dirty="0" smtClean="0">
                <a:solidFill>
                  <a:schemeClr val="accent2"/>
                </a:solidFill>
              </a:rPr>
              <a:t>二进制方式表示</a:t>
            </a:r>
            <a:r>
              <a:rPr lang="zh-CN" altLang="en-US" dirty="0" smtClean="0">
                <a:solidFill>
                  <a:schemeClr val="tx1"/>
                </a:solidFill>
              </a:rPr>
              <a:t>，采用</a:t>
            </a:r>
            <a:r>
              <a:rPr lang="zh-CN" altLang="en-US" u="sng" dirty="0" smtClean="0">
                <a:solidFill>
                  <a:schemeClr val="accent2"/>
                </a:solidFill>
              </a:rPr>
              <a:t>二进制方式运算</a:t>
            </a:r>
            <a:endParaRPr lang="en-US" altLang="zh-CN" dirty="0">
              <a:solidFill>
                <a:schemeClr val="tx1"/>
              </a:solidFill>
            </a:endParaRPr>
          </a:p>
          <a:p>
            <a:pPr marL="1074738" indent="-1074738"/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②二进制中</a:t>
            </a:r>
            <a:r>
              <a:rPr lang="zh-CN" altLang="en-US" u="sng" dirty="0" smtClean="0">
                <a:solidFill>
                  <a:schemeClr val="accent2"/>
                </a:solidFill>
              </a:rPr>
              <a:t>只有</a:t>
            </a:r>
            <a:r>
              <a:rPr lang="en-US" altLang="zh-CN" u="sng" dirty="0" smtClean="0">
                <a:solidFill>
                  <a:schemeClr val="accent2"/>
                </a:solidFill>
              </a:rPr>
              <a:t>0</a:t>
            </a:r>
            <a:r>
              <a:rPr lang="zh-CN" altLang="en-US" u="sng" dirty="0" smtClean="0">
                <a:solidFill>
                  <a:schemeClr val="accent2"/>
                </a:solidFill>
              </a:rPr>
              <a:t>和</a:t>
            </a:r>
            <a:r>
              <a:rPr lang="en-US" altLang="zh-CN" u="sng" dirty="0" smtClean="0">
                <a:solidFill>
                  <a:schemeClr val="accent2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rgbClr val="990099"/>
                </a:solidFill>
              </a:rPr>
              <a:t>无法显式表示</a:t>
            </a:r>
            <a:r>
              <a:rPr lang="zh-CN" altLang="en-US" dirty="0" smtClean="0">
                <a:solidFill>
                  <a:schemeClr val="tx1"/>
                </a:solidFill>
              </a:rPr>
              <a:t>符号和小数点</a:t>
            </a:r>
          </a:p>
          <a:p>
            <a:pPr marL="1074738" indent="-1074738"/>
            <a:r>
              <a:rPr lang="zh-CN" altLang="en-US" b="0" dirty="0" smtClean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③部件信号位数固定，只能采用</a:t>
            </a:r>
            <a:r>
              <a:rPr lang="zh-CN" altLang="en-US" u="sng" dirty="0">
                <a:solidFill>
                  <a:srgbClr val="990099"/>
                </a:solidFill>
              </a:rPr>
              <a:t>定</a:t>
            </a:r>
            <a:r>
              <a:rPr lang="zh-CN" altLang="en-US" u="sng" dirty="0" smtClean="0">
                <a:solidFill>
                  <a:srgbClr val="990099"/>
                </a:solidFill>
              </a:rPr>
              <a:t>长运算</a:t>
            </a:r>
            <a:r>
              <a:rPr lang="zh-CN" altLang="en-US" dirty="0" smtClean="0">
                <a:solidFill>
                  <a:schemeClr val="tx1"/>
                </a:solidFill>
              </a:rPr>
              <a:t>方式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有模运算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179388" y="908720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、数值数据的数学特征</a:t>
            </a:r>
          </a:p>
          <a:p>
            <a:r>
              <a:rPr lang="zh-CN" altLang="en-US" dirty="0"/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①</a:t>
            </a:r>
            <a:r>
              <a:rPr lang="zh-CN" altLang="en-US" u="sng" dirty="0">
                <a:solidFill>
                  <a:schemeClr val="accent2"/>
                </a:solidFill>
              </a:rPr>
              <a:t>进制</a:t>
            </a:r>
            <a:r>
              <a:rPr lang="zh-CN" altLang="en-US" dirty="0">
                <a:solidFill>
                  <a:schemeClr val="tx1"/>
                </a:solidFill>
              </a:rPr>
              <a:t>可有</a:t>
            </a:r>
            <a:r>
              <a:rPr lang="zh-CN" altLang="en-US" dirty="0" smtClean="0">
                <a:solidFill>
                  <a:schemeClr val="tx1"/>
                </a:solidFill>
              </a:rPr>
              <a:t>多种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②</a:t>
            </a:r>
            <a:r>
              <a:rPr lang="zh-CN" altLang="en-US" u="sng" dirty="0">
                <a:solidFill>
                  <a:schemeClr val="accent2"/>
                </a:solidFill>
              </a:rPr>
              <a:t>符号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+</a:t>
            </a:r>
            <a:r>
              <a:rPr lang="en-US" altLang="zh-CN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或</a:t>
            </a:r>
            <a:r>
              <a:rPr lang="zh-CN" altLang="en-US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-</a:t>
            </a:r>
            <a:r>
              <a:rPr lang="en-US" altLang="zh-CN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，符号可以缺省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如自然数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</a:rPr>
              <a:t>③</a:t>
            </a:r>
            <a:r>
              <a:rPr lang="zh-CN" altLang="en-US" u="sng" dirty="0">
                <a:solidFill>
                  <a:schemeClr val="accent2"/>
                </a:solidFill>
              </a:rPr>
              <a:t>小数点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chemeClr val="accent2"/>
                </a:solidFill>
              </a:rPr>
              <a:t>位置</a:t>
            </a:r>
            <a:r>
              <a:rPr lang="zh-CN" altLang="en-US" dirty="0">
                <a:solidFill>
                  <a:schemeClr val="tx1"/>
                </a:solidFill>
              </a:rPr>
              <a:t>可任意</a:t>
            </a:r>
            <a:r>
              <a:rPr lang="zh-CN" altLang="en-US" dirty="0" smtClean="0">
                <a:solidFill>
                  <a:schemeClr val="tx1"/>
                </a:solidFill>
              </a:rPr>
              <a:t>变化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，点</a:t>
            </a:r>
            <a:r>
              <a:rPr lang="zh-CN" altLang="en-US" dirty="0" smtClean="0">
                <a:solidFill>
                  <a:schemeClr val="tx1"/>
                </a:solidFill>
              </a:rPr>
              <a:t>可以缺省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④</a:t>
            </a:r>
            <a:r>
              <a:rPr lang="zh-CN" altLang="en-US" u="sng" dirty="0">
                <a:solidFill>
                  <a:schemeClr val="accent2"/>
                </a:solidFill>
              </a:rPr>
              <a:t>数码长度</a:t>
            </a:r>
            <a:r>
              <a:rPr lang="zh-CN" altLang="en-US" dirty="0">
                <a:solidFill>
                  <a:schemeClr val="tx1"/>
                </a:solidFill>
              </a:rPr>
              <a:t>可任意</a:t>
            </a:r>
            <a:r>
              <a:rPr lang="zh-CN" altLang="en-US" dirty="0" smtClean="0">
                <a:solidFill>
                  <a:schemeClr val="tx1"/>
                </a:solidFill>
              </a:rPr>
              <a:t>变化，</a:t>
            </a:r>
            <a:r>
              <a:rPr lang="zh-CN" altLang="en-US" u="sng" dirty="0" smtClean="0">
                <a:solidFill>
                  <a:schemeClr val="accent2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不会产生溢出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8681" name="AutoShape 2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555"/>
          <p:cNvSpPr txBox="1">
            <a:spLocks noChangeArrowheads="1"/>
          </p:cNvSpPr>
          <p:nvPr/>
        </p:nvSpPr>
        <p:spPr bwMode="auto">
          <a:xfrm>
            <a:off x="179388" y="328498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*非数值数据：</a:t>
            </a:r>
            <a:r>
              <a:rPr lang="zh-CN" altLang="en-US" dirty="0" smtClean="0">
                <a:solidFill>
                  <a:schemeClr val="tx1"/>
                </a:solidFill>
              </a:rPr>
              <a:t>无符号、无小数点的值集，特定的操作集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AutoShape 29"/>
          <p:cNvSpPr>
            <a:spLocks/>
          </p:cNvSpPr>
          <p:nvPr/>
        </p:nvSpPr>
        <p:spPr bwMode="auto">
          <a:xfrm>
            <a:off x="2843808" y="5733712"/>
            <a:ext cx="2376264" cy="432048"/>
          </a:xfrm>
          <a:prstGeom prst="borderCallout2">
            <a:avLst>
              <a:gd name="adj1" fmla="val 50590"/>
              <a:gd name="adj2" fmla="val 100131"/>
              <a:gd name="adj3" fmla="val 51617"/>
              <a:gd name="adj4" fmla="val 110024"/>
              <a:gd name="adj5" fmla="val -28958"/>
              <a:gd name="adj6" fmla="val 124826"/>
            </a:avLst>
          </a:prstGeom>
          <a:solidFill>
            <a:srgbClr val="CCFFFF"/>
          </a:solidFill>
          <a:ln w="15875">
            <a:solidFill>
              <a:srgbClr val="FF3399"/>
            </a:solidFill>
            <a:prstDash val="solid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200" b="1" dirty="0" smtClean="0">
                <a:solidFill>
                  <a:schemeClr val="tx1"/>
                </a:solidFill>
              </a:rPr>
              <a:t>运算会发生溢出！</a:t>
            </a:r>
            <a:endParaRPr lang="zh-CN" altLang="en-US" sz="2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4" grpId="0"/>
      <p:bldP spid="12" grpId="0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640E-BEDC-4D30-A068-547FC04CE697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9116" name="AutoShape 9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117" name="AutoShape 9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179388" y="785242"/>
            <a:ext cx="6464313" cy="461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进</a:t>
            </a:r>
            <a:r>
              <a:rPr lang="zh-CN" altLang="en-US" dirty="0" smtClean="0">
                <a:solidFill>
                  <a:srgbClr val="C00000"/>
                </a:solidFill>
              </a:rPr>
              <a:t>制的选择：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符号的表示：</a:t>
            </a:r>
            <a:r>
              <a:rPr lang="zh-CN" altLang="en-US" dirty="0" smtClean="0">
                <a:solidFill>
                  <a:schemeClr val="accent2"/>
                </a:solidFill>
              </a:rPr>
              <a:t>有符号数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            </a:t>
            </a:r>
            <a:r>
              <a:rPr lang="zh-CN" altLang="en-US" dirty="0" smtClean="0">
                <a:solidFill>
                  <a:schemeClr val="accent2"/>
                </a:solidFill>
              </a:rPr>
              <a:t>无符号数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小数点的表示：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①点本身的表示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②</a:t>
            </a:r>
            <a:r>
              <a:rPr lang="zh-CN" altLang="en-US" dirty="0" smtClean="0">
                <a:solidFill>
                  <a:schemeClr val="accent2"/>
                </a:solidFill>
              </a:rPr>
              <a:t>点的位置表示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编码方式的选择：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、数据</a:t>
            </a:r>
            <a:r>
              <a:rPr lang="zh-CN" altLang="en-US" dirty="0">
                <a:solidFill>
                  <a:srgbClr val="FF3399"/>
                </a:solidFill>
              </a:rPr>
              <a:t>的表示方法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2555776" y="784696"/>
            <a:ext cx="45354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zh-CN" altLang="en-US" u="sng" dirty="0">
                <a:solidFill>
                  <a:srgbClr val="990099"/>
                </a:solidFill>
              </a:rPr>
              <a:t>二进制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chemeClr val="tx1"/>
                </a:solidFill>
              </a:rPr>
              <a:t>可</a:t>
            </a:r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zh-CN" altLang="en-US" u="sng" dirty="0">
                <a:solidFill>
                  <a:srgbClr val="990099"/>
                </a:solidFill>
              </a:rPr>
              <a:t>二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 smtClean="0">
                <a:solidFill>
                  <a:srgbClr val="990099"/>
                </a:solidFill>
              </a:rPr>
              <a:t>十进制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4242170" y="1281747"/>
            <a:ext cx="24015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u="sng" dirty="0" smtClean="0">
                <a:solidFill>
                  <a:srgbClr val="990099"/>
                </a:solidFill>
              </a:rPr>
              <a:t>数字</a:t>
            </a:r>
            <a:r>
              <a:rPr lang="zh-CN" altLang="en-US" dirty="0" smtClean="0">
                <a:solidFill>
                  <a:schemeClr val="tx1"/>
                </a:solidFill>
              </a:rPr>
              <a:t>表示符号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符号位置</a:t>
            </a:r>
            <a:r>
              <a:rPr lang="zh-CN" altLang="en-US" u="sng" dirty="0" smtClean="0">
                <a:solidFill>
                  <a:srgbClr val="990099"/>
                </a:solidFill>
              </a:rPr>
              <a:t>为数值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AutoShape 29"/>
          <p:cNvSpPr>
            <a:spLocks/>
          </p:cNvSpPr>
          <p:nvPr/>
        </p:nvSpPr>
        <p:spPr bwMode="auto">
          <a:xfrm>
            <a:off x="5652120" y="474963"/>
            <a:ext cx="2880320" cy="334960"/>
          </a:xfrm>
          <a:prstGeom prst="borderCallout2">
            <a:avLst>
              <a:gd name="adj1" fmla="val 48385"/>
              <a:gd name="adj2" fmla="val -79"/>
              <a:gd name="adj3" fmla="val 48754"/>
              <a:gd name="adj4" fmla="val -8234"/>
              <a:gd name="adj5" fmla="val 122066"/>
              <a:gd name="adj6" fmla="val -31154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适用于仅存储、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I/O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的</a:t>
            </a:r>
            <a:r>
              <a:rPr lang="zh-CN" altLang="en-US" sz="1800" dirty="0" smtClean="0">
                <a:solidFill>
                  <a:schemeClr val="tx1"/>
                </a:solidFill>
              </a:rPr>
              <a:t>数据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3635896" y="2538920"/>
            <a:ext cx="52648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采用</a:t>
            </a:r>
            <a:r>
              <a:rPr lang="zh-CN" altLang="en-US" u="sng" dirty="0" smtClean="0">
                <a:solidFill>
                  <a:srgbClr val="990099"/>
                </a:solidFill>
              </a:rPr>
              <a:t>隐含方式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→点的位置必须</a:t>
            </a:r>
            <a:r>
              <a:rPr lang="zh-CN" altLang="en-US" sz="2200" u="sng" dirty="0" smtClean="0">
                <a:solidFill>
                  <a:srgbClr val="FF3399"/>
                </a:solidFill>
              </a:rPr>
              <a:t>固定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39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44599"/>
              </p:ext>
            </p:extLst>
          </p:nvPr>
        </p:nvGraphicFramePr>
        <p:xfrm>
          <a:off x="1514505" y="3556487"/>
          <a:ext cx="7343775" cy="739200"/>
        </p:xfrm>
        <a:graphic>
          <a:graphicData uri="http://schemas.openxmlformats.org/drawingml/2006/table">
            <a:tbl>
              <a:tblPr/>
              <a:tblGrid>
                <a:gridCol w="2303462"/>
                <a:gridCol w="2305050"/>
                <a:gridCol w="2735263"/>
              </a:tblGrid>
              <a:tr h="285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自然数、整数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纯小数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实数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隐含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于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最低位之后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隐含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于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最高位之前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纯小数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尾数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指数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0" name="Group 77"/>
          <p:cNvGrpSpPr>
            <a:grpSpLocks/>
          </p:cNvGrpSpPr>
          <p:nvPr/>
        </p:nvGrpSpPr>
        <p:grpSpPr bwMode="auto">
          <a:xfrm>
            <a:off x="1514505" y="4337546"/>
            <a:ext cx="7272338" cy="504825"/>
            <a:chOff x="839" y="3339"/>
            <a:chExt cx="4581" cy="318"/>
          </a:xfrm>
        </p:grpSpPr>
        <p:sp>
          <p:nvSpPr>
            <p:cNvPr id="41" name="AutoShape 63"/>
            <p:cNvSpPr>
              <a:spLocks/>
            </p:cNvSpPr>
            <p:nvPr/>
          </p:nvSpPr>
          <p:spPr bwMode="auto">
            <a:xfrm rot="16200000" flipV="1">
              <a:off x="2245" y="1933"/>
              <a:ext cx="91" cy="2903"/>
            </a:xfrm>
            <a:prstGeom prst="leftBrace">
              <a:avLst>
                <a:gd name="adj1" fmla="val 265842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AutoShape 64"/>
            <p:cNvSpPr>
              <a:spLocks/>
            </p:cNvSpPr>
            <p:nvPr/>
          </p:nvSpPr>
          <p:spPr bwMode="auto">
            <a:xfrm rot="16200000" flipV="1">
              <a:off x="4535" y="2546"/>
              <a:ext cx="91" cy="1678"/>
            </a:xfrm>
            <a:prstGeom prst="leftBrace">
              <a:avLst>
                <a:gd name="adj1" fmla="val 153663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Text Box 66"/>
            <p:cNvSpPr txBox="1">
              <a:spLocks noChangeArrowheads="1"/>
            </p:cNvSpPr>
            <p:nvPr/>
          </p:nvSpPr>
          <p:spPr bwMode="auto">
            <a:xfrm>
              <a:off x="1973" y="3430"/>
              <a:ext cx="3084" cy="227"/>
            </a:xfrm>
            <a:prstGeom prst="rect">
              <a:avLst/>
            </a:prstGeom>
            <a:noFill/>
            <a:ln w="1905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定点格式             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       </a:t>
              </a:r>
              <a:r>
                <a:rPr lang="zh-CN" altLang="en-US" sz="2000" dirty="0">
                  <a:solidFill>
                    <a:schemeClr val="tx1"/>
                  </a:solidFill>
                </a:rPr>
                <a:t>浮点格式</a:t>
              </a:r>
            </a:p>
          </p:txBody>
        </p:sp>
      </p:grpSp>
      <p:sp>
        <p:nvSpPr>
          <p:cNvPr id="44" name="Text Box 88"/>
          <p:cNvSpPr txBox="1">
            <a:spLocks noChangeArrowheads="1"/>
          </p:cNvSpPr>
          <p:nvPr/>
        </p:nvSpPr>
        <p:spPr bwMode="auto">
          <a:xfrm>
            <a:off x="3203154" y="4830231"/>
            <a:ext cx="5697556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每类数据一种</a:t>
            </a:r>
            <a:r>
              <a:rPr lang="zh-CN" altLang="en-US" u="sng" dirty="0" smtClean="0">
                <a:solidFill>
                  <a:schemeClr val="tx1"/>
                </a:solidFill>
              </a:rPr>
              <a:t>编码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u="sng" dirty="0" smtClean="0">
                <a:solidFill>
                  <a:srgbClr val="990099"/>
                </a:solidFill>
              </a:rPr>
              <a:t>便于运算实现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└→可以表示符号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43701" y="1505322"/>
            <a:ext cx="2322053" cy="579840"/>
            <a:chOff x="6643701" y="1412776"/>
            <a:chExt cx="2322053" cy="579840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6643701" y="1412776"/>
              <a:ext cx="330022" cy="28425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6660232" y="1697032"/>
              <a:ext cx="313491" cy="29558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7021066" y="1554904"/>
              <a:ext cx="1944688" cy="36036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数据长度应相同</a:t>
              </a: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35896" y="2975085"/>
            <a:ext cx="4644775" cy="561613"/>
            <a:chOff x="3635896" y="2882539"/>
            <a:chExt cx="4644775" cy="561613"/>
          </a:xfrm>
        </p:grpSpPr>
        <p:sp>
          <p:nvSpPr>
            <p:cNvPr id="37" name="Text Box 88"/>
            <p:cNvSpPr txBox="1">
              <a:spLocks noChangeArrowheads="1"/>
            </p:cNvSpPr>
            <p:nvPr/>
          </p:nvSpPr>
          <p:spPr bwMode="auto">
            <a:xfrm>
              <a:off x="3635896" y="2890154"/>
              <a:ext cx="4500594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chemeClr val="tx1"/>
                  </a:solidFill>
                </a:rPr>
                <a:t>不同数据类型采用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不同格式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 flipH="1">
              <a:off x="7524328" y="2882539"/>
              <a:ext cx="756343" cy="28461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179388" y="565652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*数据表示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 smtClean="0">
                <a:solidFill>
                  <a:srgbClr val="C00000"/>
                </a:solidFill>
              </a:rPr>
              <a:t>的要素：</a:t>
            </a:r>
            <a:r>
              <a:rPr lang="zh-CN" altLang="en-US" dirty="0" smtClean="0">
                <a:solidFill>
                  <a:schemeClr val="tx1"/>
                </a:solidFill>
              </a:rPr>
              <a:t>进制、格式和编码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 animBg="1"/>
      <p:bldP spid="35" grpId="1" animBg="1"/>
      <p:bldP spid="36" grpId="0"/>
      <p:bldP spid="44" grpId="0"/>
      <p:bldP spid="4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3AFF-6F35-4E4C-AF37-0E47032D0E3A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85112" name="AutoShape 8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52"/>
          <p:cNvSpPr txBox="1">
            <a:spLocks noChangeArrowheads="1"/>
          </p:cNvSpPr>
          <p:nvPr/>
        </p:nvSpPr>
        <p:spPr bwMode="auto">
          <a:xfrm>
            <a:off x="179388" y="764704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数据的表示：</a:t>
            </a:r>
            <a:r>
              <a:rPr lang="zh-CN" altLang="en-US" dirty="0" smtClean="0">
                <a:solidFill>
                  <a:schemeClr val="tx1"/>
                </a:solidFill>
              </a:rPr>
              <a:t>属性有表示方法、长度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需求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同一</a:t>
            </a:r>
            <a:r>
              <a:rPr lang="zh-CN" altLang="en-US" u="sng" dirty="0" smtClean="0">
                <a:solidFill>
                  <a:schemeClr val="tx1"/>
                </a:solidFill>
              </a:rPr>
              <a:t>数据类型</a:t>
            </a:r>
            <a:r>
              <a:rPr lang="zh-CN" altLang="en-US" dirty="0" smtClean="0">
                <a:solidFill>
                  <a:schemeClr val="tx1"/>
                </a:solidFill>
              </a:rPr>
              <a:t>只有</a:t>
            </a:r>
            <a:r>
              <a:rPr lang="zh-CN" altLang="en-US" u="sng" dirty="0" smtClean="0">
                <a:solidFill>
                  <a:srgbClr val="990099"/>
                </a:solidFill>
              </a:rPr>
              <a:t>一种</a:t>
            </a:r>
            <a:r>
              <a:rPr lang="zh-CN" altLang="en-US" dirty="0" smtClean="0">
                <a:solidFill>
                  <a:schemeClr val="tx1"/>
                </a:solidFill>
              </a:rPr>
              <a:t>长度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←硬件</a:t>
            </a:r>
            <a:r>
              <a:rPr lang="zh-CN" altLang="en-US" sz="1800" dirty="0" smtClean="0">
                <a:solidFill>
                  <a:srgbClr val="990099"/>
                </a:solidFill>
              </a:rPr>
              <a:t>定长运算</a:t>
            </a:r>
            <a:r>
              <a:rPr lang="zh-CN" altLang="en-US" sz="1800" dirty="0" smtClean="0">
                <a:solidFill>
                  <a:schemeClr val="tx1"/>
                </a:solidFill>
              </a:rPr>
              <a:t>所需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特性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同一</a:t>
            </a:r>
            <a:r>
              <a:rPr lang="zh-CN" altLang="en-US" u="sng" dirty="0" smtClean="0">
                <a:solidFill>
                  <a:schemeClr val="tx1"/>
                </a:solidFill>
              </a:rPr>
              <a:t>表示方法</a:t>
            </a: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zh-CN" altLang="en-US" u="sng" dirty="0" smtClean="0">
                <a:solidFill>
                  <a:srgbClr val="990099"/>
                </a:solidFill>
              </a:rPr>
              <a:t>几种</a:t>
            </a:r>
            <a:r>
              <a:rPr lang="zh-CN" altLang="en-US" dirty="0" smtClean="0">
                <a:solidFill>
                  <a:schemeClr val="tx1"/>
                </a:solidFill>
              </a:rPr>
              <a:t>数据类型  </a:t>
            </a:r>
            <a:r>
              <a:rPr lang="zh-CN" altLang="en-US" sz="1800" dirty="0" smtClean="0">
                <a:solidFill>
                  <a:schemeClr val="tx1"/>
                </a:solidFill>
              </a:rPr>
              <a:t>←提高存储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运算</a:t>
            </a:r>
            <a:r>
              <a:rPr lang="zh-CN" altLang="en-US" sz="1800" dirty="0" smtClean="0">
                <a:solidFill>
                  <a:srgbClr val="990099"/>
                </a:solidFill>
              </a:rPr>
              <a:t>效率</a:t>
            </a:r>
            <a:endParaRPr lang="en-US" altLang="zh-CN" sz="2000" dirty="0">
              <a:solidFill>
                <a:srgbClr val="990099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179388" y="28743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4</a:t>
            </a:r>
            <a:r>
              <a:rPr lang="zh-CN" altLang="en-US" dirty="0" smtClean="0">
                <a:solidFill>
                  <a:srgbClr val="FF3399"/>
                </a:solidFill>
              </a:rPr>
              <a:t>、数据的表示与运算的关系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43" name="Text Box 52"/>
          <p:cNvSpPr txBox="1">
            <a:spLocks noChangeArrowheads="1"/>
          </p:cNvSpPr>
          <p:nvPr/>
        </p:nvSpPr>
        <p:spPr bwMode="auto">
          <a:xfrm>
            <a:off x="179512" y="2132856"/>
            <a:ext cx="885698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数据的</a:t>
            </a:r>
            <a:r>
              <a:rPr lang="zh-CN" altLang="en-US" dirty="0">
                <a:solidFill>
                  <a:srgbClr val="C00000"/>
                </a:solidFill>
              </a:rPr>
              <a:t>运算</a:t>
            </a:r>
            <a:r>
              <a:rPr lang="zh-CN" altLang="en-US" dirty="0" smtClean="0">
                <a:solidFill>
                  <a:srgbClr val="C00000"/>
                </a:solidFill>
              </a:rPr>
              <a:t>处理：</a:t>
            </a:r>
            <a:endParaRPr lang="zh-CN" altLang="en-US" dirty="0">
              <a:solidFill>
                <a:srgbClr val="C00000"/>
              </a:solidFill>
            </a:endParaRPr>
          </a:p>
          <a:p>
            <a:pPr marL="2786063" indent="-2786063"/>
            <a:r>
              <a:rPr lang="zh-CN" altLang="en-US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运算类型表示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zh-CN" altLang="en-US" u="sng" dirty="0" smtClean="0">
                <a:solidFill>
                  <a:srgbClr val="990099"/>
                </a:solidFill>
              </a:rPr>
              <a:t>指令</a:t>
            </a:r>
            <a:r>
              <a:rPr lang="zh-CN" altLang="en-US" u="sng" dirty="0">
                <a:solidFill>
                  <a:srgbClr val="990099"/>
                </a:solidFill>
              </a:rPr>
              <a:t>操作码</a:t>
            </a:r>
            <a:r>
              <a:rPr lang="zh-CN" altLang="en-US" dirty="0" smtClean="0">
                <a:solidFill>
                  <a:schemeClr val="tx1"/>
                </a:solidFill>
              </a:rPr>
              <a:t>指明</a:t>
            </a:r>
            <a:r>
              <a:rPr lang="zh-CN" altLang="en-US" u="sng" dirty="0" smtClean="0">
                <a:solidFill>
                  <a:schemeClr val="tx1"/>
                </a:solidFill>
              </a:rPr>
              <a:t>操作类型</a:t>
            </a:r>
            <a:r>
              <a:rPr lang="zh-CN" altLang="en-US" dirty="0" smtClean="0">
                <a:solidFill>
                  <a:schemeClr val="tx1"/>
                </a:solidFill>
              </a:rPr>
              <a:t>及</a:t>
            </a:r>
            <a:r>
              <a:rPr lang="zh-CN" altLang="en-US" u="sng" dirty="0" smtClean="0">
                <a:solidFill>
                  <a:schemeClr val="tx1"/>
                </a:solidFill>
              </a:rPr>
              <a:t>操作数类型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运算方法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2786063" indent="-2786063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溢出处理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2699792" y="3019018"/>
            <a:ext cx="62648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chemeClr val="tx1"/>
                </a:solidFill>
              </a:rPr>
              <a:t>按</a:t>
            </a:r>
            <a:r>
              <a:rPr lang="zh-CN" altLang="en-US" u="sng" dirty="0" smtClean="0">
                <a:solidFill>
                  <a:srgbClr val="990099"/>
                </a:solidFill>
              </a:rPr>
              <a:t>数据类型属性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进制</a:t>
            </a:r>
            <a:r>
              <a:rPr lang="en-US" altLang="zh-CN" sz="1800" dirty="0" smtClean="0">
                <a:solidFill>
                  <a:schemeClr val="tx1"/>
                </a:solidFill>
              </a:rPr>
              <a:t>/</a:t>
            </a:r>
            <a:r>
              <a:rPr lang="zh-CN" altLang="en-US" sz="1800" dirty="0" smtClean="0">
                <a:solidFill>
                  <a:schemeClr val="tx1"/>
                </a:solidFill>
              </a:rPr>
              <a:t>格式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编码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长度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进行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Text Box 83"/>
          <p:cNvSpPr txBox="1">
            <a:spLocks noChangeArrowheads="1"/>
          </p:cNvSpPr>
          <p:nvPr/>
        </p:nvSpPr>
        <p:spPr bwMode="auto">
          <a:xfrm>
            <a:off x="2699791" y="3501008"/>
            <a:ext cx="626482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chemeClr val="tx1"/>
                </a:solidFill>
              </a:rPr>
              <a:t>由硬件</a:t>
            </a:r>
            <a:r>
              <a:rPr lang="zh-CN" altLang="en-US" dirty="0">
                <a:solidFill>
                  <a:schemeClr val="tx1"/>
                </a:solidFill>
              </a:rPr>
              <a:t>实现</a:t>
            </a:r>
            <a:r>
              <a:rPr lang="zh-CN" altLang="en-US" u="sng" dirty="0">
                <a:solidFill>
                  <a:srgbClr val="990099"/>
                </a:solidFill>
              </a:rPr>
              <a:t>检测</a:t>
            </a:r>
            <a:r>
              <a:rPr lang="en-US" altLang="zh-CN" u="sng" dirty="0" smtClean="0">
                <a:solidFill>
                  <a:srgbClr val="990099"/>
                </a:solidFill>
              </a:rPr>
              <a:t>/</a:t>
            </a:r>
            <a:r>
              <a:rPr lang="zh-CN" altLang="en-US" u="sng" dirty="0" smtClean="0">
                <a:solidFill>
                  <a:srgbClr val="990099"/>
                </a:solidFill>
              </a:rPr>
              <a:t>通知</a:t>
            </a:r>
            <a:r>
              <a:rPr lang="zh-CN" altLang="en-US" dirty="0" smtClean="0">
                <a:solidFill>
                  <a:schemeClr val="tx1"/>
                </a:solidFill>
              </a:rPr>
              <a:t>，软件进行</a:t>
            </a:r>
            <a:r>
              <a:rPr lang="zh-CN" altLang="en-US" u="sng" dirty="0" smtClean="0">
                <a:solidFill>
                  <a:srgbClr val="990099"/>
                </a:solidFill>
              </a:rPr>
              <a:t>处理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或忽略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AutoShape 29"/>
          <p:cNvSpPr>
            <a:spLocks/>
          </p:cNvSpPr>
          <p:nvPr/>
        </p:nvSpPr>
        <p:spPr bwMode="auto">
          <a:xfrm>
            <a:off x="6175556" y="2276872"/>
            <a:ext cx="2716924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117526"/>
              <a:gd name="adj6" fmla="val -4625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</a:rPr>
              <a:t>MEM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中</a:t>
            </a:r>
            <a:r>
              <a:rPr lang="en-US" altLang="zh-CN" sz="1800" dirty="0">
                <a:solidFill>
                  <a:schemeClr val="tx1"/>
                </a:solidFill>
              </a:rPr>
              <a:t>(0/1</a:t>
            </a:r>
            <a:r>
              <a:rPr lang="zh-CN" altLang="en-US" sz="1800" dirty="0">
                <a:solidFill>
                  <a:schemeClr val="tx1"/>
                </a:solidFill>
              </a:rPr>
              <a:t>序列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无法表明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" name="Text Box 53"/>
          <p:cNvSpPr txBox="1">
            <a:spLocks noChangeArrowheads="1"/>
          </p:cNvSpPr>
          <p:nvPr/>
        </p:nvSpPr>
        <p:spPr bwMode="auto">
          <a:xfrm>
            <a:off x="179388" y="39551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数据表示与运算的关系：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845934" y="4437112"/>
            <a:ext cx="4681538" cy="2097005"/>
            <a:chOff x="1835150" y="2636912"/>
            <a:chExt cx="4681538" cy="2097005"/>
          </a:xfrm>
        </p:grpSpPr>
        <p:sp>
          <p:nvSpPr>
            <p:cNvPr id="54" name="Text Box 94"/>
            <p:cNvSpPr txBox="1">
              <a:spLocks noChangeArrowheads="1"/>
            </p:cNvSpPr>
            <p:nvPr/>
          </p:nvSpPr>
          <p:spPr bwMode="auto">
            <a:xfrm>
              <a:off x="3348038" y="2636912"/>
              <a:ext cx="3168650" cy="130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进制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基础为二进制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格式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小数点的表示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编码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符号及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数值的表示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长度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数值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范围的表示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5" name="Text Box 96"/>
            <p:cNvSpPr txBox="1">
              <a:spLocks noChangeArrowheads="1"/>
            </p:cNvSpPr>
            <p:nvPr/>
          </p:nvSpPr>
          <p:spPr bwMode="auto">
            <a:xfrm>
              <a:off x="1908175" y="3185096"/>
              <a:ext cx="1368425" cy="315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accent2"/>
                  </a:solidFill>
                </a:rPr>
                <a:t>数据的表示</a:t>
              </a:r>
            </a:p>
          </p:txBody>
        </p:sp>
        <p:sp>
          <p:nvSpPr>
            <p:cNvPr id="56" name="AutoShape 97"/>
            <p:cNvSpPr>
              <a:spLocks/>
            </p:cNvSpPr>
            <p:nvPr/>
          </p:nvSpPr>
          <p:spPr bwMode="auto">
            <a:xfrm>
              <a:off x="3276600" y="2780928"/>
              <a:ext cx="71437" cy="1087801"/>
            </a:xfrm>
            <a:prstGeom prst="leftBrace">
              <a:avLst>
                <a:gd name="adj1" fmla="val 92407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98"/>
            <p:cNvSpPr txBox="1">
              <a:spLocks noChangeArrowheads="1"/>
            </p:cNvSpPr>
            <p:nvPr/>
          </p:nvSpPr>
          <p:spPr bwMode="auto">
            <a:xfrm>
              <a:off x="1908175" y="4220195"/>
              <a:ext cx="13684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accent2"/>
                  </a:solidFill>
                </a:rPr>
                <a:t>数据</a:t>
              </a:r>
              <a:r>
                <a:rPr lang="zh-CN" altLang="en-US" sz="2000" dirty="0" smtClean="0">
                  <a:solidFill>
                    <a:schemeClr val="accent2"/>
                  </a:solidFill>
                </a:rPr>
                <a:t>的运算</a:t>
              </a:r>
              <a:endParaRPr lang="zh-CN" alt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58" name="AutoShape 100"/>
            <p:cNvSpPr>
              <a:spLocks/>
            </p:cNvSpPr>
            <p:nvPr/>
          </p:nvSpPr>
          <p:spPr bwMode="auto">
            <a:xfrm>
              <a:off x="1835150" y="3356992"/>
              <a:ext cx="73026" cy="1016563"/>
            </a:xfrm>
            <a:prstGeom prst="leftBrace">
              <a:avLst>
                <a:gd name="adj1" fmla="val 10925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95"/>
            <p:cNvSpPr txBox="1">
              <a:spLocks noChangeArrowheads="1"/>
            </p:cNvSpPr>
            <p:nvPr/>
          </p:nvSpPr>
          <p:spPr bwMode="auto">
            <a:xfrm>
              <a:off x="3348038" y="4013192"/>
              <a:ext cx="3024162" cy="72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14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运算方法</a:t>
              </a:r>
              <a:endParaRPr lang="en-US" altLang="zh-CN" sz="2000" dirty="0" smtClean="0">
                <a:solidFill>
                  <a:srgbClr val="990099"/>
                </a:solidFill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</a:rPr>
                <a:t>溢出</a:t>
              </a:r>
              <a:r>
                <a:rPr lang="zh-CN" altLang="en-US" sz="2000" dirty="0">
                  <a:solidFill>
                    <a:srgbClr val="990099"/>
                  </a:solidFill>
                </a:rPr>
                <a:t>处理</a:t>
              </a:r>
            </a:p>
          </p:txBody>
        </p:sp>
        <p:sp>
          <p:nvSpPr>
            <p:cNvPr id="60" name="AutoShape 99"/>
            <p:cNvSpPr>
              <a:spLocks/>
            </p:cNvSpPr>
            <p:nvPr/>
          </p:nvSpPr>
          <p:spPr bwMode="auto">
            <a:xfrm>
              <a:off x="3276600" y="4149328"/>
              <a:ext cx="71438" cy="431800"/>
            </a:xfrm>
            <a:prstGeom prst="leftBrace">
              <a:avLst>
                <a:gd name="adj1" fmla="val 50370"/>
                <a:gd name="adj2" fmla="val 50000"/>
              </a:avLst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438767" y="4581128"/>
            <a:ext cx="2592289" cy="1728192"/>
            <a:chOff x="4427983" y="2780928"/>
            <a:chExt cx="2592289" cy="1728192"/>
          </a:xfrm>
        </p:grpSpPr>
        <p:sp>
          <p:nvSpPr>
            <p:cNvPr id="62" name="Line 105"/>
            <p:cNvSpPr>
              <a:spLocks noChangeShapeType="1"/>
            </p:cNvSpPr>
            <p:nvPr/>
          </p:nvSpPr>
          <p:spPr bwMode="auto">
            <a:xfrm>
              <a:off x="5796136" y="2852936"/>
              <a:ext cx="936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09"/>
            <p:cNvSpPr>
              <a:spLocks noChangeShapeType="1"/>
            </p:cNvSpPr>
            <p:nvPr/>
          </p:nvSpPr>
          <p:spPr bwMode="auto">
            <a:xfrm flipH="1">
              <a:off x="4429125" y="4221088"/>
              <a:ext cx="23034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05"/>
            <p:cNvSpPr>
              <a:spLocks noChangeShapeType="1"/>
            </p:cNvSpPr>
            <p:nvPr/>
          </p:nvSpPr>
          <p:spPr bwMode="auto">
            <a:xfrm>
              <a:off x="6732240" y="2780928"/>
              <a:ext cx="348" cy="143926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5"/>
            <p:cNvSpPr>
              <a:spLocks noChangeShapeType="1"/>
            </p:cNvSpPr>
            <p:nvPr/>
          </p:nvSpPr>
          <p:spPr bwMode="auto">
            <a:xfrm>
              <a:off x="5796136" y="3068960"/>
              <a:ext cx="936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5"/>
            <p:cNvSpPr>
              <a:spLocks noChangeShapeType="1"/>
            </p:cNvSpPr>
            <p:nvPr/>
          </p:nvSpPr>
          <p:spPr bwMode="auto">
            <a:xfrm>
              <a:off x="6323024" y="3429000"/>
              <a:ext cx="40921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09"/>
            <p:cNvSpPr>
              <a:spLocks noChangeShapeType="1"/>
            </p:cNvSpPr>
            <p:nvPr/>
          </p:nvSpPr>
          <p:spPr bwMode="auto">
            <a:xfrm flipH="1">
              <a:off x="4427983" y="4509120"/>
              <a:ext cx="25922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05"/>
            <p:cNvSpPr>
              <a:spLocks noChangeShapeType="1"/>
            </p:cNvSpPr>
            <p:nvPr/>
          </p:nvSpPr>
          <p:spPr bwMode="auto">
            <a:xfrm>
              <a:off x="7020270" y="2780928"/>
              <a:ext cx="2" cy="172819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05"/>
            <p:cNvSpPr>
              <a:spLocks noChangeShapeType="1"/>
            </p:cNvSpPr>
            <p:nvPr/>
          </p:nvSpPr>
          <p:spPr bwMode="auto">
            <a:xfrm>
              <a:off x="6012160" y="3817504"/>
              <a:ext cx="100811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05"/>
            <p:cNvSpPr>
              <a:spLocks noChangeShapeType="1"/>
            </p:cNvSpPr>
            <p:nvPr/>
          </p:nvSpPr>
          <p:spPr bwMode="auto">
            <a:xfrm>
              <a:off x="6323023" y="3501008"/>
              <a:ext cx="69724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05"/>
            <p:cNvSpPr>
              <a:spLocks noChangeShapeType="1"/>
            </p:cNvSpPr>
            <p:nvPr/>
          </p:nvSpPr>
          <p:spPr bwMode="auto">
            <a:xfrm>
              <a:off x="5796136" y="3140968"/>
              <a:ext cx="122413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" name="AutoShape 29"/>
          <p:cNvSpPr>
            <a:spLocks/>
          </p:cNvSpPr>
          <p:nvPr/>
        </p:nvSpPr>
        <p:spPr bwMode="auto">
          <a:xfrm>
            <a:off x="107504" y="4581547"/>
            <a:ext cx="1522952" cy="359621"/>
          </a:xfrm>
          <a:prstGeom prst="borderCallout2">
            <a:avLst>
              <a:gd name="adj1" fmla="val 49951"/>
              <a:gd name="adj2" fmla="val 100005"/>
              <a:gd name="adj3" fmla="val 49858"/>
              <a:gd name="adj4" fmla="val 113169"/>
              <a:gd name="adj5" fmla="val 112762"/>
              <a:gd name="adj6" fmla="val 179706"/>
            </a:avLst>
          </a:prstGeom>
          <a:solidFill>
            <a:srgbClr val="CCFFFF"/>
          </a:solidFill>
          <a:ln w="15875" algn="ctr">
            <a:solidFill>
              <a:srgbClr val="CC3300"/>
            </a:solidFill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rgbClr val="990099"/>
                </a:solidFill>
              </a:rPr>
              <a:t>系统结构</a:t>
            </a:r>
            <a:r>
              <a:rPr lang="zh-CN" altLang="en-US" sz="1800" dirty="0" smtClean="0">
                <a:solidFill>
                  <a:schemeClr val="tx1"/>
                </a:solidFill>
              </a:rPr>
              <a:t>确定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3" name="AutoShape 29"/>
          <p:cNvSpPr>
            <a:spLocks/>
          </p:cNvSpPr>
          <p:nvPr/>
        </p:nvSpPr>
        <p:spPr bwMode="auto">
          <a:xfrm>
            <a:off x="118288" y="5589240"/>
            <a:ext cx="1512168" cy="337023"/>
          </a:xfrm>
          <a:prstGeom prst="borderCallout2">
            <a:avLst>
              <a:gd name="adj1" fmla="val 52237"/>
              <a:gd name="adj2" fmla="val 100707"/>
              <a:gd name="adj3" fmla="val 53271"/>
              <a:gd name="adj4" fmla="val 112525"/>
              <a:gd name="adj5" fmla="val 135143"/>
              <a:gd name="adj6" fmla="val 177967"/>
            </a:avLst>
          </a:prstGeom>
          <a:solidFill>
            <a:srgbClr val="CCFFFF"/>
          </a:solidFill>
          <a:ln w="15875" algn="ctr">
            <a:solidFill>
              <a:srgbClr val="CC3300"/>
            </a:solidFill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rgbClr val="990099"/>
                </a:solidFill>
              </a:rPr>
              <a:t>组成</a:t>
            </a:r>
            <a:r>
              <a:rPr lang="zh-CN" altLang="en-US" sz="1800" dirty="0" smtClean="0">
                <a:solidFill>
                  <a:schemeClr val="tx1"/>
                </a:solidFill>
              </a:rPr>
              <a:t>逻辑实现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4" name="Text Box 10"/>
          <p:cNvSpPr txBox="1">
            <a:spLocks noChangeArrowheads="1"/>
          </p:cNvSpPr>
          <p:nvPr/>
        </p:nvSpPr>
        <p:spPr bwMode="auto">
          <a:xfrm>
            <a:off x="7308304" y="4588032"/>
            <a:ext cx="1656309" cy="13612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课程要求：</a:t>
            </a:r>
            <a:endParaRPr lang="en-US" altLang="zh-CN" sz="2000" dirty="0" smtClean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了解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数据表示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数据运算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3" name="AutoShape 9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7" grpId="0" animBg="1"/>
      <p:bldP spid="47" grpId="1" animBg="1"/>
      <p:bldP spid="52" grpId="0"/>
      <p:bldP spid="72" grpId="0" animBg="1"/>
      <p:bldP spid="73" grpId="0" animBg="1"/>
      <p:bldP spid="7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A544-4847-4BF4-B7CA-76A6520E954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二、数的定点表示</a:t>
            </a:r>
            <a:endParaRPr lang="zh-CN" altLang="en-US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179388" y="9103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、定点</a:t>
            </a:r>
            <a:r>
              <a:rPr lang="zh-CN" altLang="en-US" dirty="0" smtClean="0">
                <a:solidFill>
                  <a:srgbClr val="FF3399"/>
                </a:solidFill>
              </a:rPr>
              <a:t>表示方法</a:t>
            </a:r>
            <a:endParaRPr lang="zh-CN" altLang="en-US" dirty="0">
              <a:solidFill>
                <a:srgbClr val="FF3399"/>
              </a:solidFill>
            </a:endParaRPr>
          </a:p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u="sng" dirty="0" smtClean="0">
                <a:solidFill>
                  <a:schemeClr val="accent2"/>
                </a:solidFill>
              </a:rPr>
              <a:t>约定</a:t>
            </a:r>
            <a:r>
              <a:rPr lang="zh-CN" altLang="en-US" dirty="0" smtClean="0">
                <a:solidFill>
                  <a:schemeClr val="tx1"/>
                </a:solidFill>
              </a:rPr>
              <a:t>数据中的</a:t>
            </a:r>
            <a:r>
              <a:rPr lang="zh-CN" altLang="en-US" dirty="0">
                <a:solidFill>
                  <a:schemeClr val="tx1"/>
                </a:solidFill>
              </a:rPr>
              <a:t>小数点位置</a:t>
            </a:r>
            <a:r>
              <a:rPr lang="zh-CN" altLang="en-US" u="sng" dirty="0">
                <a:solidFill>
                  <a:schemeClr val="accent2"/>
                </a:solidFill>
              </a:rPr>
              <a:t>固定</a:t>
            </a:r>
            <a:r>
              <a:rPr lang="zh-CN" altLang="en-US" u="sng" dirty="0" smtClean="0">
                <a:solidFill>
                  <a:schemeClr val="accent2"/>
                </a:solidFill>
              </a:rPr>
              <a:t>不变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179388" y="359980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不同编码方式定点数的</a:t>
            </a:r>
            <a:r>
              <a:rPr lang="zh-CN" altLang="en-US" dirty="0">
                <a:solidFill>
                  <a:srgbClr val="C00000"/>
                </a:solidFill>
              </a:rPr>
              <a:t>表示范围：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设数码长度为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237729" name="Group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05772"/>
              </p:ext>
            </p:extLst>
          </p:nvPr>
        </p:nvGraphicFramePr>
        <p:xfrm>
          <a:off x="285720" y="4149080"/>
          <a:ext cx="8677305" cy="1641477"/>
        </p:xfrm>
        <a:graphic>
          <a:graphicData uri="http://schemas.openxmlformats.org/drawingml/2006/table">
            <a:tbl>
              <a:tblPr/>
              <a:tblGrid>
                <a:gridCol w="1465293"/>
                <a:gridCol w="1884362"/>
                <a:gridCol w="2447925"/>
                <a:gridCol w="2879725"/>
              </a:tblGrid>
              <a:tr h="560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自然数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纯小数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-(1-2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+(1-2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+(1-2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7721" name="Text Box 153"/>
          <p:cNvSpPr txBox="1">
            <a:spLocks noChangeArrowheads="1"/>
          </p:cNvSpPr>
          <p:nvPr/>
        </p:nvSpPr>
        <p:spPr bwMode="auto">
          <a:xfrm>
            <a:off x="179388" y="18448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定点表示格式</a:t>
            </a:r>
            <a:r>
              <a:rPr lang="zh-CN" altLang="en-US" dirty="0" smtClean="0">
                <a:solidFill>
                  <a:srgbClr val="C00000"/>
                </a:solidFill>
                <a:sym typeface="Wingdings" pitchFamily="2" charset="2"/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37731" name="AutoShape 16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7740" name="Group 172"/>
          <p:cNvGrpSpPr>
            <a:grpSpLocks/>
          </p:cNvGrpSpPr>
          <p:nvPr/>
        </p:nvGrpSpPr>
        <p:grpSpPr bwMode="auto">
          <a:xfrm>
            <a:off x="1548854" y="2380800"/>
            <a:ext cx="5759450" cy="1192216"/>
            <a:chOff x="749" y="847"/>
            <a:chExt cx="3628" cy="751"/>
          </a:xfrm>
        </p:grpSpPr>
        <p:sp>
          <p:nvSpPr>
            <p:cNvPr id="237741" name="Text Box 173"/>
            <p:cNvSpPr txBox="1">
              <a:spLocks noChangeArrowheads="1"/>
            </p:cNvSpPr>
            <p:nvPr/>
          </p:nvSpPr>
          <p:spPr bwMode="auto">
            <a:xfrm>
              <a:off x="749" y="847"/>
              <a:ext cx="353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zh-CN" altLang="en-US" sz="2000" dirty="0">
                  <a:solidFill>
                    <a:schemeClr val="tx1"/>
                  </a:solidFill>
                </a:rPr>
                <a:t>无符号整数      有符号整数        纯小数</a:t>
              </a:r>
            </a:p>
          </p:txBody>
        </p:sp>
        <p:sp>
          <p:nvSpPr>
            <p:cNvPr id="237742" name="Text Box 174"/>
            <p:cNvSpPr txBox="1">
              <a:spLocks noChangeArrowheads="1"/>
            </p:cNvSpPr>
            <p:nvPr/>
          </p:nvSpPr>
          <p:spPr bwMode="auto">
            <a:xfrm>
              <a:off x="793" y="1117"/>
              <a:ext cx="998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0</a:t>
              </a: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37743" name="Text Box 175"/>
            <p:cNvSpPr txBox="1">
              <a:spLocks noChangeArrowheads="1"/>
            </p:cNvSpPr>
            <p:nvPr/>
          </p:nvSpPr>
          <p:spPr bwMode="auto">
            <a:xfrm>
              <a:off x="2064" y="1117"/>
              <a:ext cx="998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err="1" smtClean="0">
                  <a:solidFill>
                    <a:schemeClr val="tx1"/>
                  </a:solidFill>
                </a:rPr>
                <a:t>S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0</a:t>
              </a: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37744" name="Line 176"/>
            <p:cNvSpPr>
              <a:spLocks noChangeShapeType="1"/>
            </p:cNvSpPr>
            <p:nvPr/>
          </p:nvSpPr>
          <p:spPr bwMode="auto">
            <a:xfrm>
              <a:off x="2246" y="1117"/>
              <a:ext cx="0" cy="227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5" name="Text Box 177"/>
            <p:cNvSpPr txBox="1">
              <a:spLocks noChangeArrowheads="1"/>
            </p:cNvSpPr>
            <p:nvPr/>
          </p:nvSpPr>
          <p:spPr bwMode="auto">
            <a:xfrm>
              <a:off x="3378" y="1117"/>
              <a:ext cx="999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err="1" smtClean="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(n-1)</a:t>
              </a:r>
            </a:p>
          </p:txBody>
        </p:sp>
        <p:sp>
          <p:nvSpPr>
            <p:cNvPr id="237747" name="Line 179"/>
            <p:cNvSpPr>
              <a:spLocks noChangeShapeType="1"/>
            </p:cNvSpPr>
            <p:nvPr/>
          </p:nvSpPr>
          <p:spPr bwMode="auto">
            <a:xfrm>
              <a:off x="3560" y="1117"/>
              <a:ext cx="0" cy="227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8" name="Oval 180"/>
            <p:cNvSpPr>
              <a:spLocks noChangeArrowheads="1"/>
            </p:cNvSpPr>
            <p:nvPr/>
          </p:nvSpPr>
          <p:spPr bwMode="auto">
            <a:xfrm>
              <a:off x="3108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49" name="Oval 181"/>
            <p:cNvSpPr>
              <a:spLocks noChangeArrowheads="1"/>
            </p:cNvSpPr>
            <p:nvPr/>
          </p:nvSpPr>
          <p:spPr bwMode="auto">
            <a:xfrm>
              <a:off x="1837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0" name="AutoShape 182"/>
            <p:cNvSpPr>
              <a:spLocks/>
            </p:cNvSpPr>
            <p:nvPr/>
          </p:nvSpPr>
          <p:spPr bwMode="auto">
            <a:xfrm rot="16200000">
              <a:off x="1269" y="895"/>
              <a:ext cx="45" cy="998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1" name="AutoShape 183"/>
            <p:cNvSpPr>
              <a:spLocks/>
            </p:cNvSpPr>
            <p:nvPr/>
          </p:nvSpPr>
          <p:spPr bwMode="auto">
            <a:xfrm rot="16200000">
              <a:off x="2631" y="986"/>
              <a:ext cx="45" cy="816"/>
            </a:xfrm>
            <a:prstGeom prst="leftBrace">
              <a:avLst>
                <a:gd name="adj1" fmla="val 15111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2" name="Line 184"/>
            <p:cNvSpPr>
              <a:spLocks noChangeShapeType="1"/>
            </p:cNvSpPr>
            <p:nvPr/>
          </p:nvSpPr>
          <p:spPr bwMode="auto">
            <a:xfrm flipV="1">
              <a:off x="2155" y="1344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53" name="Text Box 185"/>
            <p:cNvSpPr txBox="1">
              <a:spLocks noChangeArrowheads="1"/>
            </p:cNvSpPr>
            <p:nvPr/>
          </p:nvSpPr>
          <p:spPr bwMode="auto">
            <a:xfrm>
              <a:off x="1156" y="1435"/>
              <a:ext cx="3130" cy="1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数值        数符   数值       数符   数值</a:t>
              </a:r>
            </a:p>
          </p:txBody>
        </p:sp>
        <p:sp>
          <p:nvSpPr>
            <p:cNvPr id="237754" name="AutoShape 186"/>
            <p:cNvSpPr>
              <a:spLocks/>
            </p:cNvSpPr>
            <p:nvPr/>
          </p:nvSpPr>
          <p:spPr bwMode="auto">
            <a:xfrm rot="16200000">
              <a:off x="3973" y="1012"/>
              <a:ext cx="45" cy="763"/>
            </a:xfrm>
            <a:prstGeom prst="leftBrace">
              <a:avLst>
                <a:gd name="adj1" fmla="val 14129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5" name="Line 187"/>
            <p:cNvSpPr>
              <a:spLocks noChangeShapeType="1"/>
            </p:cNvSpPr>
            <p:nvPr/>
          </p:nvSpPr>
          <p:spPr bwMode="auto">
            <a:xfrm flipH="1" flipV="1">
              <a:off x="3469" y="1344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6" name="Oval 178"/>
            <p:cNvSpPr>
              <a:spLocks noChangeArrowheads="1"/>
            </p:cNvSpPr>
            <p:nvPr/>
          </p:nvSpPr>
          <p:spPr bwMode="auto">
            <a:xfrm>
              <a:off x="3551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1" grpId="0" autoUpdateAnimBg="0"/>
      <p:bldP spid="237582" grpId="0"/>
      <p:bldP spid="23772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78AC-C187-426A-9734-486A5DB98F87}" type="slidenum">
              <a:rPr lang="en-US" altLang="zh-CN"/>
              <a:pPr/>
              <a:t>45</a:t>
            </a:fld>
            <a:endParaRPr lang="en-US" altLang="zh-CN" dirty="0"/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179263" y="12687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整数的表示方法：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无</a:t>
            </a:r>
            <a:r>
              <a:rPr lang="zh-CN" altLang="en-US" dirty="0">
                <a:solidFill>
                  <a:schemeClr val="accent2"/>
                </a:solidFill>
              </a:rPr>
              <a:t>符号</a:t>
            </a:r>
            <a:r>
              <a:rPr lang="zh-CN" altLang="en-US" dirty="0" smtClean="0">
                <a:solidFill>
                  <a:schemeClr val="accent2"/>
                </a:solidFill>
              </a:rPr>
              <a:t>整数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二进制、定点格式、无符号编码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074738" indent="-1074738"/>
            <a:r>
              <a:rPr lang="zh-CN" altLang="en-US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有符号整数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二进制、</a:t>
            </a:r>
            <a:r>
              <a:rPr lang="zh-CN" altLang="en-US" dirty="0">
                <a:solidFill>
                  <a:schemeClr val="tx1"/>
                </a:solidFill>
              </a:rPr>
              <a:t>定点格式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u="sng" dirty="0" smtClean="0">
                <a:solidFill>
                  <a:srgbClr val="990099"/>
                </a:solidFill>
              </a:rPr>
              <a:t>补码</a:t>
            </a:r>
            <a:endParaRPr lang="en-US" altLang="zh-CN" u="sng" dirty="0" smtClean="0">
              <a:solidFill>
                <a:srgbClr val="990099"/>
              </a:solidFill>
            </a:endParaRPr>
          </a:p>
        </p:txBody>
      </p:sp>
      <p:sp>
        <p:nvSpPr>
          <p:cNvPr id="436237" name="Text Box 13"/>
          <p:cNvSpPr txBox="1">
            <a:spLocks noChangeArrowheads="1"/>
          </p:cNvSpPr>
          <p:nvPr/>
        </p:nvSpPr>
        <p:spPr bwMode="auto">
          <a:xfrm>
            <a:off x="179263" y="31409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en-US" altLang="zh-CN" u="sng" dirty="0" smtClean="0">
                <a:solidFill>
                  <a:schemeClr val="tx1"/>
                </a:solidFill>
              </a:rPr>
              <a:t>IA32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Intel 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Architecture 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32bit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种整数类型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 Box 155"/>
          <p:cNvSpPr txBox="1">
            <a:spLocks noChangeArrowheads="1"/>
          </p:cNvSpPr>
          <p:nvPr/>
        </p:nvSpPr>
        <p:spPr bwMode="auto">
          <a:xfrm>
            <a:off x="179263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、整数</a:t>
            </a:r>
            <a:r>
              <a:rPr lang="zh-CN" altLang="en-US" dirty="0">
                <a:solidFill>
                  <a:srgbClr val="FF3399"/>
                </a:solidFill>
              </a:rPr>
              <a:t>的</a:t>
            </a:r>
            <a:r>
              <a:rPr lang="zh-CN" altLang="en-US" dirty="0" smtClean="0">
                <a:solidFill>
                  <a:srgbClr val="FF3399"/>
                </a:solidFill>
              </a:rPr>
              <a:t>表示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u="sng" dirty="0" smtClean="0">
                <a:solidFill>
                  <a:schemeClr val="tx1"/>
                </a:solidFill>
              </a:rPr>
              <a:t>纯小数</a:t>
            </a:r>
            <a:r>
              <a:rPr lang="zh-CN" altLang="en-US" dirty="0" smtClean="0">
                <a:solidFill>
                  <a:schemeClr val="tx1"/>
                </a:solidFill>
              </a:rPr>
              <a:t>都用</a:t>
            </a:r>
            <a:r>
              <a:rPr lang="zh-CN" altLang="en-US" dirty="0">
                <a:solidFill>
                  <a:schemeClr val="tx1"/>
                </a:solidFill>
              </a:rPr>
              <a:t>浮点格式</a:t>
            </a:r>
            <a:r>
              <a:rPr lang="zh-CN" altLang="en-US" dirty="0" smtClean="0">
                <a:solidFill>
                  <a:schemeClr val="tx1"/>
                </a:solidFill>
              </a:rPr>
              <a:t>表示，</a:t>
            </a:r>
            <a:r>
              <a:rPr lang="zh-CN" altLang="en-US" dirty="0">
                <a:solidFill>
                  <a:schemeClr val="tx1"/>
                </a:solidFill>
              </a:rPr>
              <a:t>二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十进制的整数常称为</a:t>
            </a:r>
            <a:r>
              <a:rPr lang="en-US" altLang="zh-CN" u="sng" dirty="0">
                <a:solidFill>
                  <a:schemeClr val="tx1"/>
                </a:solidFill>
              </a:rPr>
              <a:t>BCD</a:t>
            </a:r>
            <a:r>
              <a:rPr lang="zh-CN" altLang="en-US" u="sng" dirty="0">
                <a:solidFill>
                  <a:schemeClr val="tx1"/>
                </a:solidFill>
              </a:rPr>
              <a:t>数</a:t>
            </a:r>
            <a:endParaRPr lang="zh-CN" altLang="en-US" sz="2000" u="sng" dirty="0">
              <a:solidFill>
                <a:schemeClr val="tx1"/>
              </a:solidFill>
            </a:endParaRPr>
          </a:p>
        </p:txBody>
      </p:sp>
      <p:sp>
        <p:nvSpPr>
          <p:cNvPr id="18" name="AutoShape 29"/>
          <p:cNvSpPr>
            <a:spLocks/>
          </p:cNvSpPr>
          <p:nvPr/>
        </p:nvSpPr>
        <p:spPr bwMode="auto">
          <a:xfrm>
            <a:off x="7060297" y="2378604"/>
            <a:ext cx="968087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28134"/>
              <a:gd name="adj6" fmla="val -52156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 smtClean="0">
                <a:solidFill>
                  <a:schemeClr val="tx1"/>
                </a:solidFill>
              </a:rPr>
              <a:t>为什么？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79512" y="2730986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硬件支持的整数类型：</a:t>
            </a:r>
            <a:r>
              <a:rPr lang="zh-CN" altLang="en-US" dirty="0" smtClean="0">
                <a:solidFill>
                  <a:schemeClr val="tx1"/>
                </a:solidFill>
              </a:rPr>
              <a:t>常有多种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长度不同</a:t>
            </a:r>
            <a:r>
              <a:rPr lang="en-US" altLang="zh-CN" sz="2000" dirty="0" smtClean="0">
                <a:solidFill>
                  <a:schemeClr val="tx1"/>
                </a:solidFill>
              </a:rPr>
              <a:t>)    </a:t>
            </a:r>
            <a:r>
              <a:rPr lang="zh-CN" altLang="en-US" sz="2000" dirty="0" smtClean="0">
                <a:solidFill>
                  <a:schemeClr val="tx1"/>
                </a:solidFill>
              </a:rPr>
              <a:t>←</a:t>
            </a:r>
            <a:r>
              <a:rPr lang="zh-CN" altLang="en-US" sz="2000" u="sng" dirty="0" smtClean="0">
                <a:solidFill>
                  <a:srgbClr val="990099"/>
                </a:solidFill>
              </a:rPr>
              <a:t>系统结构</a:t>
            </a:r>
            <a:r>
              <a:rPr lang="zh-CN" altLang="en-US" sz="2000" dirty="0" smtClean="0">
                <a:solidFill>
                  <a:schemeClr val="tx1"/>
                </a:solidFill>
              </a:rPr>
              <a:t>确定</a:t>
            </a:r>
            <a:endParaRPr lang="zh-CN" altLang="en-US" sz="2000" u="sng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99592" y="4005064"/>
            <a:ext cx="2520280" cy="1728192"/>
            <a:chOff x="899592" y="620688"/>
            <a:chExt cx="2520280" cy="1728192"/>
          </a:xfrm>
        </p:grpSpPr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1691680" y="620688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691680" y="908720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16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1691680" y="1196752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32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1691680" y="1484784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8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1691680" y="1772816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16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1691680" y="2060848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32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899592" y="1196752"/>
              <a:ext cx="648072" cy="581414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IA32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支持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左大括号 33"/>
            <p:cNvSpPr/>
            <p:nvPr/>
          </p:nvSpPr>
          <p:spPr bwMode="auto">
            <a:xfrm>
              <a:off x="1539198" y="620688"/>
              <a:ext cx="144016" cy="1728192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436096" y="3717032"/>
            <a:ext cx="3384376" cy="2016224"/>
            <a:chOff x="5436096" y="332656"/>
            <a:chExt cx="3384376" cy="2016224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436096" y="620688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unsigned short 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5436096" y="908720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unsigned 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int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5436096" y="1196752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unsigned long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5436096" y="1484784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short 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5436096" y="1772816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5436096" y="2060848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long [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]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5436096" y="332656"/>
              <a:ext cx="2448272" cy="28803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char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3" name="右大括号 42"/>
            <p:cNvSpPr/>
            <p:nvPr/>
          </p:nvSpPr>
          <p:spPr bwMode="auto">
            <a:xfrm>
              <a:off x="7902296" y="342975"/>
              <a:ext cx="144016" cy="2005905"/>
            </a:xfrm>
            <a:prstGeom prst="rightBrace">
              <a:avLst>
                <a:gd name="adj1" fmla="val 45682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8080270" y="1052736"/>
              <a:ext cx="740202" cy="576064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C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语言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支持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347864" y="3645024"/>
            <a:ext cx="2016224" cy="1872208"/>
            <a:chOff x="3347864" y="260648"/>
            <a:chExt cx="2016224" cy="1872208"/>
          </a:xfrm>
        </p:grpSpPr>
        <p:cxnSp>
          <p:nvCxnSpPr>
            <p:cNvPr id="46" name="直接箭头连接符 45"/>
            <p:cNvCxnSpPr/>
            <p:nvPr/>
          </p:nvCxnSpPr>
          <p:spPr bwMode="auto">
            <a:xfrm flipH="1">
              <a:off x="3491880" y="764704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H="1">
              <a:off x="3491880" y="1052736"/>
              <a:ext cx="1872208" cy="240407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H="1">
              <a:off x="3491880" y="1628800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>
              <a:off x="3491880" y="1916832"/>
              <a:ext cx="1872208" cy="216024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flipH="1">
              <a:off x="3491880" y="476672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3347864" y="260648"/>
              <a:ext cx="1800200" cy="288032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编译时对应关系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491880" y="4653136"/>
            <a:ext cx="1872208" cy="1080120"/>
            <a:chOff x="3491880" y="1268760"/>
            <a:chExt cx="1872208" cy="1080120"/>
          </a:xfrm>
        </p:grpSpPr>
        <p:cxnSp>
          <p:nvCxnSpPr>
            <p:cNvPr id="53" name="直接箭头连接符 52"/>
            <p:cNvCxnSpPr>
              <a:endCxn id="54" idx="3"/>
            </p:cNvCxnSpPr>
            <p:nvPr/>
          </p:nvCxnSpPr>
          <p:spPr bwMode="auto">
            <a:xfrm flipH="1">
              <a:off x="5076056" y="1404954"/>
              <a:ext cx="288032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4490840" y="1268760"/>
              <a:ext cx="585216" cy="27238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分解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H="1">
              <a:off x="3491880" y="1370446"/>
              <a:ext cx="998960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4499992" y="2076491"/>
              <a:ext cx="576064" cy="272389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分解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 bwMode="auto">
            <a:xfrm flipH="1" flipV="1">
              <a:off x="3491880" y="2276872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 flipH="1">
              <a:off x="5076056" y="2204864"/>
              <a:ext cx="288032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 flipH="1" flipV="1">
              <a:off x="3491880" y="1442454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 flipV="1">
              <a:off x="3491880" y="2204863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179512" y="57553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b="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y=-1; </a:t>
            </a:r>
            <a:r>
              <a:rPr lang="en-US" altLang="zh-CN" b="0" dirty="0" smtClean="0">
                <a:solidFill>
                  <a:schemeClr val="tx1"/>
                </a:solidFill>
                <a:latin typeface="+mn-lt"/>
              </a:rPr>
              <a:t>unsigned short</a:t>
            </a:r>
            <a:r>
              <a:rPr lang="en-US" altLang="zh-CN" dirty="0" smtClean="0">
                <a:solidFill>
                  <a:schemeClr val="tx1"/>
                </a:solidFill>
              </a:rPr>
              <a:t> n=5;</a:t>
            </a:r>
            <a:r>
              <a:rPr lang="zh-CN" altLang="en-US" dirty="0" smtClean="0">
                <a:solidFill>
                  <a:schemeClr val="tx1"/>
                </a:solidFill>
              </a:rPr>
              <a:t>写出</a:t>
            </a:r>
            <a:r>
              <a:rPr lang="en-US" altLang="zh-CN" dirty="0" smtClean="0">
                <a:solidFill>
                  <a:schemeClr val="tx1"/>
                </a:solidFill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的机器数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6238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9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3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8" grpId="0"/>
      <p:bldP spid="436237" grpId="0"/>
      <p:bldP spid="18" grpId="0" animBg="1"/>
      <p:bldP spid="18" grpId="1" animBg="1"/>
      <p:bldP spid="19" grpId="0"/>
      <p:bldP spid="6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46</a:t>
            </a:fld>
            <a:endParaRPr lang="en-US" altLang="zh-CN" dirty="0"/>
          </a:p>
        </p:txBody>
      </p:sp>
      <p:sp>
        <p:nvSpPr>
          <p:cNvPr id="4" name="Text Box 155"/>
          <p:cNvSpPr txBox="1">
            <a:spLocks noChangeArrowheads="1"/>
          </p:cNvSpPr>
          <p:nvPr/>
        </p:nvSpPr>
        <p:spPr bwMode="auto">
          <a:xfrm>
            <a:off x="179263" y="29548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、整数的类型转换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pPr marL="1074738" indent="-1074738"/>
            <a:r>
              <a:rPr lang="zh-CN" altLang="en-US" dirty="0" smtClean="0">
                <a:solidFill>
                  <a:schemeClr val="accent2"/>
                </a:solidFill>
              </a:rPr>
              <a:t>   应用需求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不同长度整数的运算，</a:t>
            </a:r>
            <a:r>
              <a:rPr lang="zh-CN" altLang="en-US" sz="2200" dirty="0" smtClean="0">
                <a:solidFill>
                  <a:schemeClr val="tx1"/>
                </a:solidFill>
              </a:rPr>
              <a:t>如</a:t>
            </a: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short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i,j</a:t>
            </a:r>
            <a:r>
              <a:rPr lang="en-US" altLang="zh-CN" sz="2200" dirty="0" smtClean="0">
                <a:solidFill>
                  <a:schemeClr val="tx1"/>
                </a:solidFill>
              </a:rPr>
              <a:t>; </a:t>
            </a:r>
            <a:r>
              <a:rPr lang="en-US" altLang="zh-CN" sz="2200" b="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y,z</a:t>
            </a:r>
            <a:r>
              <a:rPr lang="en-US" altLang="zh-CN" sz="2200" dirty="0" smtClean="0">
                <a:solidFill>
                  <a:schemeClr val="tx1"/>
                </a:solidFill>
              </a:rPr>
              <a:t>=</a:t>
            </a:r>
            <a:r>
              <a:rPr lang="en-US" altLang="zh-CN" sz="2200" dirty="0" err="1" smtClean="0">
                <a:solidFill>
                  <a:srgbClr val="990099"/>
                </a:solidFill>
              </a:rPr>
              <a:t>y+i</a:t>
            </a:r>
            <a:r>
              <a:rPr lang="en-US" altLang="zh-CN" sz="2200" dirty="0" smtClean="0">
                <a:solidFill>
                  <a:schemeClr val="tx1"/>
                </a:solidFill>
              </a:rPr>
              <a:t>;</a:t>
            </a: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硬件限制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源操作数的长度需相同，</a:t>
            </a:r>
            <a:r>
              <a:rPr lang="zh-CN" altLang="en-US" sz="2200" dirty="0" smtClean="0">
                <a:solidFill>
                  <a:schemeClr val="tx1"/>
                </a:solidFill>
              </a:rPr>
              <a:t>如加法器入端</a:t>
            </a:r>
            <a:endParaRPr lang="en-US" altLang="zh-CN" sz="2200" dirty="0" smtClean="0">
              <a:solidFill>
                <a:schemeClr val="tx1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512" y="1700808"/>
            <a:ext cx="878497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类型转换方法：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长度相同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1074738" indent="-1074738"/>
            <a:endParaRPr lang="en-US" altLang="zh-CN" dirty="0" smtClean="0">
              <a:solidFill>
                <a:schemeClr val="accent2"/>
              </a:solidFill>
            </a:endParaRPr>
          </a:p>
          <a:p>
            <a:pPr marL="1074738" indent="-1074738"/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长度减少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1074738" indent="-1074738"/>
            <a:endParaRPr lang="en-US" altLang="zh-CN" dirty="0" smtClean="0">
              <a:solidFill>
                <a:schemeClr val="accent2"/>
              </a:solidFill>
            </a:endParaRPr>
          </a:p>
          <a:p>
            <a:pPr marL="1074738" indent="-1074738"/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长度增加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1074738" indent="-1074738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 Box 82"/>
          <p:cNvSpPr txBox="1">
            <a:spLocks noChangeArrowheads="1"/>
          </p:cNvSpPr>
          <p:nvPr/>
        </p:nvSpPr>
        <p:spPr bwMode="auto">
          <a:xfrm>
            <a:off x="2699792" y="2132856"/>
            <a:ext cx="6264696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rgbClr val="990099"/>
                </a:solidFill>
              </a:rPr>
              <a:t>无需转换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u="sng" dirty="0" smtClean="0">
                <a:solidFill>
                  <a:schemeClr val="tx1"/>
                </a:solidFill>
              </a:rPr>
              <a:t>解释为</a:t>
            </a:r>
            <a:r>
              <a:rPr lang="zh-CN" altLang="en-US" dirty="0" smtClean="0">
                <a:solidFill>
                  <a:schemeClr val="tx1"/>
                </a:solidFill>
              </a:rPr>
              <a:t>新类型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</a:rPr>
              <a:t>如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200" dirty="0" smtClean="0">
                <a:solidFill>
                  <a:schemeClr val="tx1"/>
                </a:solidFill>
              </a:rPr>
              <a:t>=-1; </a:t>
            </a:r>
            <a:r>
              <a:rPr lang="en-US" altLang="zh-CN" sz="2200" b="0" dirty="0">
                <a:solidFill>
                  <a:schemeClr val="tx1"/>
                </a:solidFill>
                <a:latin typeface="+mn-lt"/>
              </a:rPr>
              <a:t>unsigned </a:t>
            </a: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short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err="1" smtClean="0">
                <a:solidFill>
                  <a:srgbClr val="990099"/>
                </a:solidFill>
                <a:latin typeface="+mn-ea"/>
                <a:ea typeface="+mn-ea"/>
              </a:rPr>
              <a:t>ui</a:t>
            </a:r>
            <a:r>
              <a:rPr lang="en-US" altLang="zh-CN" sz="2200" dirty="0" smtClean="0">
                <a:solidFill>
                  <a:srgbClr val="990099"/>
                </a:solidFill>
              </a:rPr>
              <a:t>=</a:t>
            </a: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(unsigned short)</a:t>
            </a:r>
            <a:r>
              <a:rPr lang="en-US" altLang="zh-CN" sz="2200" dirty="0" smtClean="0">
                <a:solidFill>
                  <a:schemeClr val="tx1"/>
                </a:solidFill>
              </a:rPr>
              <a:t>i+1;</a:t>
            </a:r>
            <a:endParaRPr lang="zh-CN" altLang="en-US" sz="2200" b="0" dirty="0">
              <a:solidFill>
                <a:schemeClr val="tx1"/>
              </a:solidFill>
            </a:endParaRPr>
          </a:p>
        </p:txBody>
      </p:sp>
      <p:sp>
        <p:nvSpPr>
          <p:cNvPr id="10" name="Text Box 82"/>
          <p:cNvSpPr txBox="1">
            <a:spLocks noChangeArrowheads="1"/>
          </p:cNvSpPr>
          <p:nvPr/>
        </p:nvSpPr>
        <p:spPr bwMode="auto">
          <a:xfrm>
            <a:off x="2699792" y="3068960"/>
            <a:ext cx="6264820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rgbClr val="990099"/>
                </a:solidFill>
              </a:rPr>
              <a:t>截断运算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仅</a:t>
            </a:r>
            <a:r>
              <a:rPr lang="zh-CN" altLang="en-US" dirty="0" smtClean="0">
                <a:solidFill>
                  <a:schemeClr val="tx1"/>
                </a:solidFill>
              </a:rPr>
              <a:t>保留低位部分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</a:rPr>
              <a:t>如</a:t>
            </a:r>
            <a:r>
              <a:rPr lang="en-US" altLang="zh-CN" sz="2200" dirty="0" smtClean="0">
                <a:solidFill>
                  <a:schemeClr val="tx1"/>
                </a:solidFill>
                <a:latin typeface="+mn-ea"/>
                <a:ea typeface="+mn-ea"/>
              </a:rPr>
              <a:t>y</a:t>
            </a:r>
            <a:r>
              <a:rPr lang="en-US" altLang="zh-CN" sz="2200" dirty="0" smtClean="0">
                <a:solidFill>
                  <a:schemeClr val="tx1"/>
                </a:solidFill>
              </a:rPr>
              <a:t>=0x12345678; </a:t>
            </a:r>
            <a:r>
              <a:rPr lang="en-US" altLang="zh-CN" sz="22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2200" dirty="0" smtClean="0">
                <a:solidFill>
                  <a:srgbClr val="990099"/>
                </a:solidFill>
              </a:rPr>
              <a:t>=</a:t>
            </a:r>
            <a:r>
              <a:rPr lang="en-US" altLang="zh-CN" sz="2200" dirty="0" smtClean="0">
                <a:solidFill>
                  <a:schemeClr val="tx1"/>
                </a:solidFill>
              </a:rPr>
              <a:t>y;</a:t>
            </a:r>
            <a:endParaRPr lang="zh-CN" altLang="en-US" sz="2200" b="0" dirty="0">
              <a:solidFill>
                <a:schemeClr val="tx1"/>
              </a:solidFill>
            </a:endParaRPr>
          </a:p>
        </p:txBody>
      </p:sp>
      <p:sp>
        <p:nvSpPr>
          <p:cNvPr id="11" name="Text Box 82"/>
          <p:cNvSpPr txBox="1">
            <a:spLocks noChangeArrowheads="1"/>
          </p:cNvSpPr>
          <p:nvPr/>
        </p:nvSpPr>
        <p:spPr bwMode="auto">
          <a:xfrm>
            <a:off x="2699792" y="4006369"/>
            <a:ext cx="6336704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rgbClr val="990099"/>
                </a:solidFill>
              </a:rPr>
              <a:t>位扩展运算</a:t>
            </a:r>
            <a:r>
              <a:rPr lang="zh-CN" altLang="en-US" dirty="0" smtClean="0">
                <a:solidFill>
                  <a:schemeClr val="tx1"/>
                </a:solidFill>
              </a:rPr>
              <a:t>，增加数据位数、保持真值不变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zh-CN" altLang="en-US" sz="2200" dirty="0" smtClean="0">
                <a:solidFill>
                  <a:schemeClr val="tx1"/>
                </a:solidFill>
              </a:rPr>
              <a:t>  如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ui</a:t>
            </a:r>
            <a:r>
              <a:rPr lang="en-US" altLang="zh-CN" sz="2200" dirty="0" smtClean="0">
                <a:solidFill>
                  <a:schemeClr val="tx1"/>
                </a:solidFill>
              </a:rPr>
              <a:t>=2;</a:t>
            </a:r>
            <a:r>
              <a:rPr lang="en-US" altLang="zh-CN" sz="2200" b="0" dirty="0" smtClean="0">
                <a:solidFill>
                  <a:schemeClr val="tx1"/>
                </a:solidFill>
                <a:latin typeface="+mn-lt"/>
              </a:rPr>
              <a:t>unsigned</a:t>
            </a:r>
            <a:r>
              <a:rPr lang="en-US" altLang="zh-CN" sz="2200" b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200" dirty="0" smtClean="0">
                <a:solidFill>
                  <a:srgbClr val="990099"/>
                </a:solidFill>
              </a:rPr>
              <a:t>a=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ui</a:t>
            </a:r>
            <a:r>
              <a:rPr lang="en-US" altLang="zh-CN" sz="2200" dirty="0" smtClean="0">
                <a:solidFill>
                  <a:schemeClr val="tx1"/>
                </a:solidFill>
              </a:rPr>
              <a:t>; 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200" dirty="0" smtClean="0">
                <a:solidFill>
                  <a:schemeClr val="tx1"/>
                </a:solidFill>
              </a:rPr>
              <a:t>=+2; </a:t>
            </a:r>
            <a:r>
              <a:rPr lang="en-US" altLang="zh-CN" sz="2200" dirty="0" smtClean="0">
                <a:solidFill>
                  <a:srgbClr val="990099"/>
                </a:solidFill>
              </a:rPr>
              <a:t>y=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200" dirty="0" smtClean="0">
                <a:solidFill>
                  <a:schemeClr val="tx1"/>
                </a:solidFill>
              </a:rPr>
              <a:t>; j=-2;</a:t>
            </a:r>
            <a:r>
              <a:rPr lang="en-US" altLang="zh-CN" sz="2200" dirty="0" smtClean="0">
                <a:solidFill>
                  <a:srgbClr val="990099"/>
                </a:solidFill>
              </a:rPr>
              <a:t>z=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200" dirty="0" smtClean="0">
                <a:solidFill>
                  <a:schemeClr val="tx1"/>
                </a:solidFill>
              </a:rPr>
              <a:t>; 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2" name="Text Box 82"/>
          <p:cNvSpPr txBox="1">
            <a:spLocks noChangeArrowheads="1"/>
          </p:cNvSpPr>
          <p:nvPr/>
        </p:nvSpPr>
        <p:spPr bwMode="auto">
          <a:xfrm>
            <a:off x="179512" y="4933617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 smtClean="0">
                <a:solidFill>
                  <a:srgbClr val="C00000"/>
                </a:solidFill>
              </a:rPr>
              <a:t>   *位扩展运算类型：  </a:t>
            </a:r>
            <a:r>
              <a:rPr lang="zh-CN" altLang="en-US" dirty="0" smtClean="0">
                <a:solidFill>
                  <a:schemeClr val="accent2"/>
                </a:solidFill>
              </a:rPr>
              <a:t>零扩展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Q</a:t>
            </a:r>
            <a:r>
              <a:rPr lang="zh-CN" altLang="en-US" dirty="0" smtClean="0">
                <a:solidFill>
                  <a:schemeClr val="tx1"/>
                </a:solidFill>
              </a:rPr>
              <a:t>＝    </a:t>
            </a:r>
            <a:r>
              <a:rPr lang="en-US" altLang="zh-CN" dirty="0" smtClean="0">
                <a:solidFill>
                  <a:srgbClr val="990099"/>
                </a:solidFill>
              </a:rPr>
              <a:t>0…0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786063" indent="-2786063"/>
            <a:r>
              <a:rPr lang="zh-CN" altLang="en-US" dirty="0" smtClean="0">
                <a:solidFill>
                  <a:schemeClr val="accent2"/>
                </a:solidFill>
              </a:rPr>
              <a:t>                    符号扩展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Q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d</a:t>
            </a:r>
            <a:r>
              <a:rPr lang="en-US" altLang="zh-CN" baseline="-16000" dirty="0" smtClean="0">
                <a:solidFill>
                  <a:srgbClr val="990099"/>
                </a:solidFill>
              </a:rPr>
              <a:t>n-1</a:t>
            </a:r>
            <a:r>
              <a:rPr lang="en-US" altLang="zh-CN" dirty="0" smtClean="0">
                <a:solidFill>
                  <a:srgbClr val="990099"/>
                </a:solidFill>
              </a:rPr>
              <a:t>…d</a:t>
            </a:r>
            <a:r>
              <a:rPr lang="en-US" altLang="zh-CN" baseline="-16000" dirty="0" smtClean="0">
                <a:solidFill>
                  <a:srgbClr val="990099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…d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0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4" name="AutoShape 8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9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663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53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DBF-72AF-486C-B3DA-C6CE5A2694A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48552" name="Text Box 72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</a:t>
            </a: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、实数的表示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8557" name="Text Box 77"/>
          <p:cNvSpPr txBox="1">
            <a:spLocks noChangeArrowheads="1"/>
          </p:cNvSpPr>
          <p:nvPr/>
        </p:nvSpPr>
        <p:spPr bwMode="auto">
          <a:xfrm>
            <a:off x="179388" y="9011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浮点表示方法</a:t>
            </a:r>
            <a:endParaRPr lang="zh-CN" altLang="en-US" dirty="0">
              <a:solidFill>
                <a:srgbClr val="FF3399"/>
              </a:solidFill>
            </a:endParaRPr>
          </a:p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 数据用</a:t>
            </a:r>
            <a:r>
              <a:rPr lang="zh-CN" altLang="en-US" u="sng" dirty="0" smtClean="0">
                <a:solidFill>
                  <a:schemeClr val="tx1"/>
                </a:solidFill>
              </a:rPr>
              <a:t>尾数及阶</a:t>
            </a:r>
            <a:r>
              <a:rPr lang="zh-CN" altLang="en-US" dirty="0" smtClean="0">
                <a:solidFill>
                  <a:schemeClr val="tx1"/>
                </a:solidFill>
              </a:rPr>
              <a:t>来表示，用阶来表示小数点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chemeClr val="tx1"/>
                </a:solidFill>
              </a:rPr>
              <a:t>位置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148558" name="Text Box 78"/>
          <p:cNvSpPr txBox="1">
            <a:spLocks noChangeArrowheads="1"/>
          </p:cNvSpPr>
          <p:nvPr/>
        </p:nvSpPr>
        <p:spPr bwMode="auto">
          <a:xfrm>
            <a:off x="179388" y="57332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表示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尾数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u="sng" dirty="0" smtClean="0">
                <a:solidFill>
                  <a:srgbClr val="990099"/>
                </a:solidFill>
              </a:rPr>
              <a:t>纯小数</a:t>
            </a:r>
            <a:r>
              <a:rPr lang="zh-CN" altLang="en-US" dirty="0">
                <a:solidFill>
                  <a:schemeClr val="tx1"/>
                </a:solidFill>
              </a:rPr>
              <a:t>表示，阶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u="sng" dirty="0" smtClean="0">
                <a:solidFill>
                  <a:srgbClr val="990099"/>
                </a:solidFill>
              </a:rPr>
              <a:t>整数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</a:p>
        </p:txBody>
      </p:sp>
      <p:sp>
        <p:nvSpPr>
          <p:cNvPr id="148559" name="Text Box 79"/>
          <p:cNvSpPr txBox="1">
            <a:spLocks noChangeArrowheads="1"/>
          </p:cNvSpPr>
          <p:nvPr/>
        </p:nvSpPr>
        <p:spPr bwMode="auto">
          <a:xfrm>
            <a:off x="179388" y="34290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浮点表示的一般格式：</a:t>
            </a:r>
            <a:endParaRPr lang="zh-CN" altLang="en-US" dirty="0">
              <a:solidFill>
                <a:schemeClr val="tx1"/>
              </a:solidFill>
            </a:endParaRPr>
          </a:p>
          <a:p>
            <a:pPr marL="1074738" indent="-1074738"/>
            <a:r>
              <a:rPr lang="zh-CN" altLang="en-US" sz="1400" dirty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     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由定点格式的尾数和阶组成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pSp>
        <p:nvGrpSpPr>
          <p:cNvPr id="148560" name="Group 80"/>
          <p:cNvGrpSpPr>
            <a:grpSpLocks/>
          </p:cNvGrpSpPr>
          <p:nvPr/>
        </p:nvGrpSpPr>
        <p:grpSpPr bwMode="auto">
          <a:xfrm>
            <a:off x="2123728" y="4437112"/>
            <a:ext cx="6337309" cy="1223964"/>
            <a:chOff x="1610" y="2614"/>
            <a:chExt cx="3992" cy="771"/>
          </a:xfrm>
        </p:grpSpPr>
        <p:sp>
          <p:nvSpPr>
            <p:cNvPr id="148561" name="Line 81"/>
            <p:cNvSpPr>
              <a:spLocks noChangeShapeType="1"/>
            </p:cNvSpPr>
            <p:nvPr/>
          </p:nvSpPr>
          <p:spPr bwMode="auto">
            <a:xfrm>
              <a:off x="1610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2" name="Text Box 82"/>
            <p:cNvSpPr txBox="1">
              <a:spLocks noChangeArrowheads="1"/>
            </p:cNvSpPr>
            <p:nvPr/>
          </p:nvSpPr>
          <p:spPr bwMode="auto">
            <a:xfrm>
              <a:off x="1701" y="263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148563" name="Line 83"/>
            <p:cNvSpPr>
              <a:spLocks noChangeShapeType="1"/>
            </p:cNvSpPr>
            <p:nvPr/>
          </p:nvSpPr>
          <p:spPr bwMode="auto">
            <a:xfrm flipH="1">
              <a:off x="1610" y="2704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4" name="Text Box 84"/>
            <p:cNvSpPr txBox="1">
              <a:spLocks noChangeArrowheads="1"/>
            </p:cNvSpPr>
            <p:nvPr/>
          </p:nvSpPr>
          <p:spPr bwMode="auto">
            <a:xfrm>
              <a:off x="1610" y="2796"/>
              <a:ext cx="907" cy="2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 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8565" name="Text Box 85"/>
            <p:cNvSpPr txBox="1">
              <a:spLocks noChangeArrowheads="1"/>
            </p:cNvSpPr>
            <p:nvPr/>
          </p:nvSpPr>
          <p:spPr bwMode="auto">
            <a:xfrm>
              <a:off x="2517" y="2796"/>
              <a:ext cx="1225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 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48566" name="Line 86"/>
            <p:cNvSpPr>
              <a:spLocks noChangeShapeType="1"/>
            </p:cNvSpPr>
            <p:nvPr/>
          </p:nvSpPr>
          <p:spPr bwMode="auto">
            <a:xfrm>
              <a:off x="1927" y="2795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7" name="Line 87"/>
            <p:cNvSpPr>
              <a:spLocks noChangeShapeType="1"/>
            </p:cNvSpPr>
            <p:nvPr/>
          </p:nvSpPr>
          <p:spPr bwMode="auto">
            <a:xfrm>
              <a:off x="2834" y="2796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68" name="Text Box 88"/>
            <p:cNvSpPr txBox="1">
              <a:spLocks noChangeArrowheads="1"/>
            </p:cNvSpPr>
            <p:nvPr/>
          </p:nvSpPr>
          <p:spPr bwMode="auto">
            <a:xfrm>
              <a:off x="1610" y="3203"/>
              <a:ext cx="213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阶符  阶值  数符    尾数值</a:t>
              </a:r>
            </a:p>
          </p:txBody>
        </p:sp>
        <p:sp>
          <p:nvSpPr>
            <p:cNvPr id="148569" name="Line 89"/>
            <p:cNvSpPr>
              <a:spLocks noChangeShapeType="1"/>
            </p:cNvSpPr>
            <p:nvPr/>
          </p:nvSpPr>
          <p:spPr bwMode="auto">
            <a:xfrm flipV="1">
              <a:off x="1746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0" name="Line 90"/>
            <p:cNvSpPr>
              <a:spLocks noChangeShapeType="1"/>
            </p:cNvSpPr>
            <p:nvPr/>
          </p:nvSpPr>
          <p:spPr bwMode="auto">
            <a:xfrm flipV="1">
              <a:off x="2652" y="3067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1" name="AutoShape 91"/>
            <p:cNvSpPr>
              <a:spLocks/>
            </p:cNvSpPr>
            <p:nvPr/>
          </p:nvSpPr>
          <p:spPr bwMode="auto">
            <a:xfrm rot="16200000">
              <a:off x="2176" y="2863"/>
              <a:ext cx="91" cy="590"/>
            </a:xfrm>
            <a:prstGeom prst="leftBrace">
              <a:avLst>
                <a:gd name="adj1" fmla="val 5402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72" name="AutoShape 92"/>
            <p:cNvSpPr>
              <a:spLocks/>
            </p:cNvSpPr>
            <p:nvPr/>
          </p:nvSpPr>
          <p:spPr bwMode="auto">
            <a:xfrm rot="16200000">
              <a:off x="3265" y="2682"/>
              <a:ext cx="45" cy="908"/>
            </a:xfrm>
            <a:prstGeom prst="leftBrace">
              <a:avLst>
                <a:gd name="adj1" fmla="val 16814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73" name="Line 93"/>
            <p:cNvSpPr>
              <a:spLocks noChangeShapeType="1"/>
            </p:cNvSpPr>
            <p:nvPr/>
          </p:nvSpPr>
          <p:spPr bwMode="auto">
            <a:xfrm>
              <a:off x="1927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4" name="Line 94"/>
            <p:cNvSpPr>
              <a:spLocks noChangeShapeType="1"/>
            </p:cNvSpPr>
            <p:nvPr/>
          </p:nvSpPr>
          <p:spPr bwMode="auto">
            <a:xfrm>
              <a:off x="2518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5" name="Line 95"/>
            <p:cNvSpPr>
              <a:spLocks noChangeShapeType="1"/>
            </p:cNvSpPr>
            <p:nvPr/>
          </p:nvSpPr>
          <p:spPr bwMode="auto">
            <a:xfrm>
              <a:off x="2835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6" name="Line 96"/>
            <p:cNvSpPr>
              <a:spLocks noChangeShapeType="1"/>
            </p:cNvSpPr>
            <p:nvPr/>
          </p:nvSpPr>
          <p:spPr bwMode="auto">
            <a:xfrm>
              <a:off x="3742" y="2614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7" name="Line 97"/>
            <p:cNvSpPr>
              <a:spLocks noChangeShapeType="1"/>
            </p:cNvSpPr>
            <p:nvPr/>
          </p:nvSpPr>
          <p:spPr bwMode="auto">
            <a:xfrm>
              <a:off x="1837" y="2704"/>
              <a:ext cx="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78" name="Text Box 98"/>
            <p:cNvSpPr txBox="1">
              <a:spLocks noChangeArrowheads="1"/>
            </p:cNvSpPr>
            <p:nvPr/>
          </p:nvSpPr>
          <p:spPr bwMode="auto">
            <a:xfrm>
              <a:off x="2609" y="263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148579" name="Line 99"/>
            <p:cNvSpPr>
              <a:spLocks noChangeShapeType="1"/>
            </p:cNvSpPr>
            <p:nvPr/>
          </p:nvSpPr>
          <p:spPr bwMode="auto">
            <a:xfrm flipH="1">
              <a:off x="2518" y="2704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0" name="Line 100"/>
            <p:cNvSpPr>
              <a:spLocks noChangeShapeType="1"/>
            </p:cNvSpPr>
            <p:nvPr/>
          </p:nvSpPr>
          <p:spPr bwMode="auto">
            <a:xfrm>
              <a:off x="2745" y="2704"/>
              <a:ext cx="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1" name="Text Box 101"/>
            <p:cNvSpPr txBox="1">
              <a:spLocks noChangeArrowheads="1"/>
            </p:cNvSpPr>
            <p:nvPr/>
          </p:nvSpPr>
          <p:spPr bwMode="auto">
            <a:xfrm>
              <a:off x="2154" y="2638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 smtClean="0">
                  <a:solidFill>
                    <a:srgbClr val="990099"/>
                  </a:solidFill>
                  <a:latin typeface="Times New Roman" pitchFamily="18" charset="0"/>
                </a:rPr>
                <a:t>l</a:t>
              </a:r>
              <a:endParaRPr lang="en-US" altLang="zh-CN" sz="1800" i="1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148582" name="Line 102"/>
            <p:cNvSpPr>
              <a:spLocks noChangeShapeType="1"/>
            </p:cNvSpPr>
            <p:nvPr/>
          </p:nvSpPr>
          <p:spPr bwMode="auto">
            <a:xfrm flipH="1">
              <a:off x="1927" y="2704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3" name="Line 103"/>
            <p:cNvSpPr>
              <a:spLocks noChangeShapeType="1"/>
            </p:cNvSpPr>
            <p:nvPr/>
          </p:nvSpPr>
          <p:spPr bwMode="auto">
            <a:xfrm>
              <a:off x="2290" y="2704"/>
              <a:ext cx="2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4" name="Text Box 104"/>
            <p:cNvSpPr txBox="1">
              <a:spLocks noChangeArrowheads="1"/>
            </p:cNvSpPr>
            <p:nvPr/>
          </p:nvSpPr>
          <p:spPr bwMode="auto">
            <a:xfrm>
              <a:off x="3169" y="2630"/>
              <a:ext cx="135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 smtClean="0">
                  <a:solidFill>
                    <a:srgbClr val="990099"/>
                  </a:solidFill>
                  <a:latin typeface="Times New Roman" pitchFamily="18" charset="0"/>
                </a:rPr>
                <a:t>k</a:t>
              </a:r>
              <a:endParaRPr lang="en-US" altLang="zh-CN" sz="1800" i="1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148585" name="Line 105"/>
            <p:cNvSpPr>
              <a:spLocks noChangeShapeType="1"/>
            </p:cNvSpPr>
            <p:nvPr/>
          </p:nvSpPr>
          <p:spPr bwMode="auto">
            <a:xfrm flipH="1">
              <a:off x="2835" y="2704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6" name="Line 106"/>
            <p:cNvSpPr>
              <a:spLocks noChangeShapeType="1"/>
            </p:cNvSpPr>
            <p:nvPr/>
          </p:nvSpPr>
          <p:spPr bwMode="auto">
            <a:xfrm>
              <a:off x="3334" y="2704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87" name="Text Box 107"/>
            <p:cNvSpPr txBox="1">
              <a:spLocks noChangeArrowheads="1"/>
            </p:cNvSpPr>
            <p:nvPr/>
          </p:nvSpPr>
          <p:spPr bwMode="auto">
            <a:xfrm>
              <a:off x="3878" y="2840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或</a:t>
              </a:r>
            </a:p>
          </p:txBody>
        </p:sp>
        <p:sp>
          <p:nvSpPr>
            <p:cNvPr id="148588" name="Text Box 108"/>
            <p:cNvSpPr txBox="1">
              <a:spLocks noChangeArrowheads="1"/>
            </p:cNvSpPr>
            <p:nvPr/>
          </p:nvSpPr>
          <p:spPr bwMode="auto">
            <a:xfrm>
              <a:off x="4378" y="2796"/>
              <a:ext cx="635" cy="2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48589" name="Text Box 109"/>
            <p:cNvSpPr txBox="1">
              <a:spLocks noChangeArrowheads="1"/>
            </p:cNvSpPr>
            <p:nvPr/>
          </p:nvSpPr>
          <p:spPr bwMode="auto">
            <a:xfrm>
              <a:off x="5013" y="2796"/>
              <a:ext cx="589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48590" name="Line 110"/>
            <p:cNvSpPr>
              <a:spLocks noChangeShapeType="1"/>
            </p:cNvSpPr>
            <p:nvPr/>
          </p:nvSpPr>
          <p:spPr bwMode="auto">
            <a:xfrm>
              <a:off x="4605" y="2795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91" name="Text Box 111"/>
            <p:cNvSpPr txBox="1">
              <a:spLocks noChangeArrowheads="1"/>
            </p:cNvSpPr>
            <p:nvPr/>
          </p:nvSpPr>
          <p:spPr bwMode="auto">
            <a:xfrm>
              <a:off x="4151" y="2795"/>
              <a:ext cx="227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8594" name="AutoShape 1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42844" y="1808163"/>
            <a:ext cx="8785225" cy="1697781"/>
            <a:chOff x="142844" y="1808163"/>
            <a:chExt cx="8785225" cy="1697781"/>
          </a:xfrm>
        </p:grpSpPr>
        <p:graphicFrame>
          <p:nvGraphicFramePr>
            <p:cNvPr id="45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7168866"/>
                </p:ext>
              </p:extLst>
            </p:nvPr>
          </p:nvGraphicFramePr>
          <p:xfrm>
            <a:off x="2744862" y="1808163"/>
            <a:ext cx="5643562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61" name="Equation" r:id="rId3" imgW="3085920" imgH="406080" progId="Equation.DSMT4">
                    <p:embed/>
                  </p:oleObj>
                </mc:Choice>
                <mc:Fallback>
                  <p:oleObj name="Equation" r:id="rId3" imgW="3085920" imgH="406080" progId="Equation.DSMT4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862" y="1808163"/>
                          <a:ext cx="5643562" cy="730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Text Box 75"/>
            <p:cNvSpPr txBox="1">
              <a:spLocks noChangeArrowheads="1"/>
            </p:cNvSpPr>
            <p:nvPr/>
          </p:nvSpPr>
          <p:spPr bwMode="auto">
            <a:xfrm>
              <a:off x="142844" y="1874728"/>
              <a:ext cx="8785225" cy="163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074738" indent="-1074738"/>
              <a:r>
                <a:rPr lang="en-US" altLang="zh-CN" dirty="0">
                  <a:solidFill>
                    <a:schemeClr val="tx1"/>
                  </a:solidFill>
                </a:rPr>
                <a:t>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实数可写成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marL="1074738" indent="-1074738">
                <a:spcBef>
                  <a:spcPts val="600"/>
                </a:spcBef>
              </a:pPr>
              <a:r>
                <a:rPr lang="zh-CN" altLang="en-US" dirty="0" smtClean="0">
                  <a:solidFill>
                    <a:schemeClr val="tx1"/>
                  </a:solidFill>
                </a:rPr>
                <a:t>     其中，尾数</a:t>
              </a:r>
              <a:r>
                <a:rPr lang="en-US" altLang="zh-CN" b="0" i="1" dirty="0" smtClean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=</a:t>
              </a:r>
              <a:r>
                <a:rPr lang="en-US" altLang="zh-CN" b="0" dirty="0" smtClean="0">
                  <a:solidFill>
                    <a:schemeClr val="tx1"/>
                  </a:solidFill>
                  <a:latin typeface="Times New Roman" pitchFamily="18" charset="0"/>
                </a:rPr>
                <a:t>±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0.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  <a:sym typeface="Symbol"/>
                </a:rPr>
                <a:t></a:t>
              </a:r>
              <a:r>
                <a:rPr lang="en-US" altLang="zh-CN" baseline="-16000" dirty="0" smtClean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r>
                <a:rPr lang="en-US" altLang="zh-CN" baseline="-160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Symbol"/>
                </a:rPr>
                <a:t></a:t>
              </a:r>
              <a:r>
                <a:rPr lang="en-US" altLang="zh-CN" baseline="-16000" dirty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r>
                <a:rPr lang="en-US" altLang="zh-CN" i="1" baseline="-16000" dirty="0">
                  <a:solidFill>
                    <a:schemeClr val="tx1"/>
                  </a:solidFill>
                  <a:latin typeface="+mn-lt"/>
                  <a:ea typeface="+mn-ea"/>
                </a:rPr>
                <a:t>k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，阶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指数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)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=</a:t>
              </a:r>
              <a:r>
                <a:rPr lang="en-US" altLang="zh-CN" b="0" dirty="0" smtClean="0">
                  <a:solidFill>
                    <a:schemeClr val="tx1"/>
                  </a:solidFill>
                  <a:latin typeface="Times New Roman" pitchFamily="18" charset="0"/>
                </a:rPr>
                <a:t>±</a:t>
              </a:r>
              <a:r>
                <a:rPr lang="en-US" altLang="zh-CN" i="1" dirty="0" smtClean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i="1" baseline="-16000" dirty="0">
                  <a:solidFill>
                    <a:schemeClr val="tx1"/>
                  </a:solidFill>
                  <a:latin typeface="+mn-lt"/>
                  <a:ea typeface="+mn-ea"/>
                </a:rPr>
                <a:t>l</a:t>
              </a:r>
              <a:r>
                <a:rPr lang="en-US" altLang="zh-CN" baseline="-16000" dirty="0" smtClean="0">
                  <a:solidFill>
                    <a:schemeClr val="tx1"/>
                  </a:solidFill>
                  <a:latin typeface="+mn-ea"/>
                  <a:ea typeface="+mn-ea"/>
                </a:rPr>
                <a:t>-</a:t>
              </a:r>
              <a:r>
                <a:rPr lang="en-US" altLang="zh-CN" baseline="-16000" dirty="0" smtClean="0">
                  <a:solidFill>
                    <a:schemeClr val="tx1"/>
                  </a:solidFill>
                  <a:latin typeface="+mn-lt"/>
                  <a:ea typeface="+mn-ea"/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  <a:ea typeface="+mn-ea"/>
                </a:rPr>
                <a:t>e</a:t>
              </a:r>
              <a:r>
                <a:rPr lang="en-US" altLang="zh-CN" baseline="-16000" dirty="0" smtClean="0">
                  <a:solidFill>
                    <a:schemeClr val="tx1"/>
                  </a:solidFill>
                  <a:latin typeface="+mn-lt"/>
                  <a:ea typeface="+mn-ea"/>
                </a:rPr>
                <a:t>0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marL="1074738" indent="-1074738">
                <a:spcBef>
                  <a:spcPts val="6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i="1" baseline="-18000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为尾数</a:t>
              </a:r>
              <a:r>
                <a:rPr lang="zh-CN" altLang="en-US" dirty="0">
                  <a:solidFill>
                    <a:schemeClr val="tx1"/>
                  </a:solidFill>
                </a:rPr>
                <a:t>的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基</a:t>
              </a:r>
              <a:endParaRPr lang="en-US" altLang="zh-CN" i="1" baseline="-18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4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57" grpId="0"/>
      <p:bldP spid="148558" grpId="0"/>
      <p:bldP spid="14855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C5FC-8604-4AEA-81D5-13B30C767DA8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41854" name="Text Box 190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zh-CN" altLang="en-US" dirty="0" smtClean="0">
                <a:solidFill>
                  <a:schemeClr val="tx1"/>
                </a:solidFill>
              </a:rPr>
              <a:t>浮点表示</a:t>
            </a:r>
            <a:r>
              <a:rPr lang="zh-CN" altLang="en-US" dirty="0">
                <a:solidFill>
                  <a:schemeClr val="tx1"/>
                </a:solidFill>
              </a:rPr>
              <a:t>格式</a:t>
            </a:r>
            <a:r>
              <a:rPr lang="zh-CN" altLang="en-US" dirty="0" smtClean="0">
                <a:solidFill>
                  <a:schemeClr val="tx1"/>
                </a:solidFill>
              </a:rPr>
              <a:t>中，若尾数为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位、阶码为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位，</a:t>
            </a:r>
            <a:r>
              <a:rPr lang="zh-CN" altLang="en-US" dirty="0">
                <a:solidFill>
                  <a:schemeClr val="tx1"/>
                </a:solidFill>
              </a:rPr>
              <a:t>尾数及</a:t>
            </a:r>
            <a:r>
              <a:rPr lang="zh-CN" altLang="en-US" dirty="0" smtClean="0">
                <a:solidFill>
                  <a:schemeClr val="tx1"/>
                </a:solidFill>
              </a:rPr>
              <a:t>阶均用补码表示，</a:t>
            </a:r>
            <a:r>
              <a:rPr lang="zh-CN" altLang="en-US" dirty="0">
                <a:solidFill>
                  <a:schemeClr val="tx1"/>
                </a:solidFill>
              </a:rPr>
              <a:t>写出</a:t>
            </a:r>
            <a:r>
              <a:rPr lang="en-US" altLang="zh-CN" dirty="0">
                <a:solidFill>
                  <a:schemeClr val="tx1"/>
                </a:solidFill>
              </a:rPr>
              <a:t>(-54)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的浮点机器数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1855" name="Text Box 191"/>
          <p:cNvSpPr txBox="1">
            <a:spLocks noChangeArrowheads="1"/>
          </p:cNvSpPr>
          <p:nvPr/>
        </p:nvSpPr>
        <p:spPr bwMode="auto">
          <a:xfrm>
            <a:off x="179388" y="121580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(-54)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=(-110110)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=-0.11011×2</a:t>
            </a:r>
            <a:r>
              <a:rPr lang="en-US" altLang="zh-CN" baseline="30000" dirty="0">
                <a:solidFill>
                  <a:schemeClr val="tx1"/>
                </a:solidFill>
              </a:rPr>
              <a:t>+110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388" y="1700808"/>
            <a:ext cx="8785225" cy="553998"/>
            <a:chOff x="179388" y="5538792"/>
            <a:chExt cx="8785225" cy="553998"/>
          </a:xfrm>
        </p:grpSpPr>
        <p:sp>
          <p:nvSpPr>
            <p:cNvPr id="36" name="矩形 35"/>
            <p:cNvSpPr/>
            <p:nvPr/>
          </p:nvSpPr>
          <p:spPr bwMode="auto">
            <a:xfrm>
              <a:off x="4348566" y="5643578"/>
              <a:ext cx="1857388" cy="35719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3419872" y="5643578"/>
              <a:ext cx="928694" cy="35719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41856" name="Text Box 192"/>
            <p:cNvSpPr txBox="1">
              <a:spLocks noChangeArrowheads="1"/>
            </p:cNvSpPr>
            <p:nvPr/>
          </p:nvSpPr>
          <p:spPr bwMode="auto">
            <a:xfrm>
              <a:off x="179388" y="5538792"/>
              <a:ext cx="87852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浮点机器数为 </a:t>
              </a:r>
              <a:r>
                <a:rPr lang="en-US" altLang="zh-CN" dirty="0"/>
                <a:t>0</a:t>
              </a:r>
              <a:r>
                <a:rPr lang="en-US" altLang="zh-CN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110 </a:t>
              </a:r>
              <a:r>
                <a:rPr lang="en-US" altLang="zh-CN" dirty="0"/>
                <a:t>1</a:t>
              </a:r>
              <a:r>
                <a:rPr lang="en-US" altLang="zh-CN" dirty="0">
                  <a:solidFill>
                    <a:schemeClr val="tx1"/>
                  </a:solidFill>
                </a:rPr>
                <a:t>00101</a:t>
              </a:r>
              <a:r>
                <a:rPr lang="en-US" altLang="zh-CN" dirty="0">
                  <a:solidFill>
                    <a:srgbClr val="990099"/>
                  </a:solidFill>
                </a:rPr>
                <a:t>00000</a:t>
              </a:r>
            </a:p>
          </p:txBody>
        </p:sp>
      </p:grpSp>
      <p:sp>
        <p:nvSpPr>
          <p:cNvPr id="241857" name="AutoShape 19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179388" y="217826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浮点表示</a:t>
            </a:r>
            <a:r>
              <a:rPr lang="zh-CN" altLang="en-US" dirty="0">
                <a:solidFill>
                  <a:schemeClr val="tx1"/>
                </a:solidFill>
              </a:rPr>
              <a:t>格式</a:t>
            </a:r>
            <a:r>
              <a:rPr lang="zh-CN" altLang="en-US" dirty="0" smtClean="0">
                <a:solidFill>
                  <a:schemeClr val="tx1"/>
                </a:solidFill>
              </a:rPr>
              <a:t>中，若</a:t>
            </a:r>
            <a:r>
              <a:rPr lang="zh-CN" altLang="en-US" dirty="0">
                <a:solidFill>
                  <a:schemeClr val="tx1"/>
                </a:solidFill>
              </a:rPr>
              <a:t>尾数为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位、阶码为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位，</a:t>
            </a:r>
            <a:r>
              <a:rPr lang="zh-CN" altLang="en-US" dirty="0">
                <a:solidFill>
                  <a:schemeClr val="tx1"/>
                </a:solidFill>
              </a:rPr>
              <a:t>写出</a:t>
            </a:r>
            <a:r>
              <a:rPr lang="zh-CN" altLang="en-US" dirty="0" smtClean="0">
                <a:solidFill>
                  <a:schemeClr val="tx1"/>
                </a:solidFill>
              </a:rPr>
              <a:t>下列浮点数的真值或机器数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2" name="Group 3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70251"/>
              </p:ext>
            </p:extLst>
          </p:nvPr>
        </p:nvGraphicFramePr>
        <p:xfrm>
          <a:off x="827584" y="3149152"/>
          <a:ext cx="7992566" cy="3184235"/>
        </p:xfrm>
        <a:graphic>
          <a:graphicData uri="http://schemas.openxmlformats.org/drawingml/2006/table">
            <a:tbl>
              <a:tblPr/>
              <a:tblGrid>
                <a:gridCol w="720080"/>
                <a:gridCol w="864096"/>
                <a:gridCol w="1655415"/>
                <a:gridCol w="2233613"/>
                <a:gridCol w="1079500"/>
                <a:gridCol w="1439862"/>
              </a:tblGrid>
              <a:tr h="1889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编码格式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实数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浮点数的真值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浮点数的表示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7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</a:tr>
              <a:tr h="18415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+10101.11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+0.1010111×2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-0.0010111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-0.10111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+10101.11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+0.1010111×2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1 0110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1 1011010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移码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+0.0010111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-10101.11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-0.1010111×2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0 1011100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1 1101000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Text Box 223"/>
          <p:cNvSpPr txBox="1">
            <a:spLocks noChangeArrowheads="1"/>
          </p:cNvSpPr>
          <p:nvPr/>
        </p:nvSpPr>
        <p:spPr bwMode="auto">
          <a:xfrm>
            <a:off x="6445250" y="4086597"/>
            <a:ext cx="2303463" cy="2873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/>
              <a:t>1 0010  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en-US" altLang="zh-CN" sz="2000"/>
              <a:t>1 1011100</a:t>
            </a:r>
          </a:p>
        </p:txBody>
      </p:sp>
      <p:sp>
        <p:nvSpPr>
          <p:cNvPr id="44" name="Text Box 224"/>
          <p:cNvSpPr txBox="1">
            <a:spLocks noChangeArrowheads="1"/>
          </p:cNvSpPr>
          <p:nvPr/>
        </p:nvSpPr>
        <p:spPr bwMode="auto">
          <a:xfrm>
            <a:off x="6445250" y="5047084"/>
            <a:ext cx="2303463" cy="2873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0 1110  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/>
              <a:t>0 1011100</a:t>
            </a:r>
          </a:p>
        </p:txBody>
      </p:sp>
      <p:sp>
        <p:nvSpPr>
          <p:cNvPr id="45" name="Text Box 225"/>
          <p:cNvSpPr txBox="1">
            <a:spLocks noChangeArrowheads="1"/>
          </p:cNvSpPr>
          <p:nvPr/>
        </p:nvSpPr>
        <p:spPr bwMode="auto">
          <a:xfrm>
            <a:off x="6445250" y="5407818"/>
            <a:ext cx="2303463" cy="2873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1 0101  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/>
              <a:t>1 0101001</a:t>
            </a:r>
          </a:p>
        </p:txBody>
      </p:sp>
      <p:sp>
        <p:nvSpPr>
          <p:cNvPr id="46" name="Text Box 226"/>
          <p:cNvSpPr txBox="1">
            <a:spLocks noChangeArrowheads="1"/>
          </p:cNvSpPr>
          <p:nvPr/>
        </p:nvSpPr>
        <p:spPr bwMode="auto">
          <a:xfrm>
            <a:off x="4067175" y="4725144"/>
            <a:ext cx="2160588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-0.1011010×2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-110</a:t>
            </a:r>
          </a:p>
        </p:txBody>
      </p:sp>
      <p:sp>
        <p:nvSpPr>
          <p:cNvPr id="47" name="Text Box 227"/>
          <p:cNvSpPr txBox="1">
            <a:spLocks noChangeArrowheads="1"/>
          </p:cNvSpPr>
          <p:nvPr/>
        </p:nvSpPr>
        <p:spPr bwMode="auto">
          <a:xfrm>
            <a:off x="4081463" y="5732363"/>
            <a:ext cx="2160587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+0.1011100×2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-1011</a:t>
            </a:r>
          </a:p>
        </p:txBody>
      </p:sp>
      <p:sp>
        <p:nvSpPr>
          <p:cNvPr id="48" name="Text Box 228"/>
          <p:cNvSpPr txBox="1">
            <a:spLocks noChangeArrowheads="1"/>
          </p:cNvSpPr>
          <p:nvPr/>
        </p:nvSpPr>
        <p:spPr bwMode="auto">
          <a:xfrm>
            <a:off x="4081463" y="6021288"/>
            <a:ext cx="2160587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-0.0011000×2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+1101</a:t>
            </a:r>
          </a:p>
        </p:txBody>
      </p:sp>
      <p:grpSp>
        <p:nvGrpSpPr>
          <p:cNvPr id="49" name="Group 220"/>
          <p:cNvGrpSpPr>
            <a:grpSpLocks/>
          </p:cNvGrpSpPr>
          <p:nvPr/>
        </p:nvGrpSpPr>
        <p:grpSpPr bwMode="auto">
          <a:xfrm>
            <a:off x="3995936" y="6453188"/>
            <a:ext cx="360363" cy="287337"/>
            <a:chOff x="1133" y="4020"/>
            <a:chExt cx="227" cy="181"/>
          </a:xfrm>
        </p:grpSpPr>
        <p:sp>
          <p:nvSpPr>
            <p:cNvPr id="50" name="AutoShape 22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22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21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24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855" grpId="0"/>
      <p:bldP spid="41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AB6A-F288-4920-9676-E6BF657ED77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79388" y="27418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浮点数的表示范围与精度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8" name="Group 188"/>
          <p:cNvGrpSpPr>
            <a:grpSpLocks/>
          </p:cNvGrpSpPr>
          <p:nvPr/>
        </p:nvGrpSpPr>
        <p:grpSpPr bwMode="auto">
          <a:xfrm>
            <a:off x="1558925" y="908397"/>
            <a:ext cx="6900863" cy="647700"/>
            <a:chOff x="982" y="1389"/>
            <a:chExt cx="4347" cy="408"/>
          </a:xfrm>
        </p:grpSpPr>
        <p:sp>
          <p:nvSpPr>
            <p:cNvPr id="19" name="Text Box 128"/>
            <p:cNvSpPr txBox="1">
              <a:spLocks noChangeArrowheads="1"/>
            </p:cNvSpPr>
            <p:nvPr/>
          </p:nvSpPr>
          <p:spPr bwMode="auto">
            <a:xfrm>
              <a:off x="2789" y="1389"/>
              <a:ext cx="726" cy="182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下溢区</a:t>
              </a:r>
            </a:p>
          </p:txBody>
        </p:sp>
        <p:sp>
          <p:nvSpPr>
            <p:cNvPr id="20" name="Text Box 130"/>
            <p:cNvSpPr txBox="1">
              <a:spLocks noChangeArrowheads="1"/>
            </p:cNvSpPr>
            <p:nvPr/>
          </p:nvSpPr>
          <p:spPr bwMode="auto">
            <a:xfrm>
              <a:off x="4610" y="1389"/>
              <a:ext cx="719" cy="408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正上溢区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(+∞)</a:t>
              </a:r>
            </a:p>
          </p:txBody>
        </p:sp>
        <p:sp>
          <p:nvSpPr>
            <p:cNvPr id="21" name="Text Box 164"/>
            <p:cNvSpPr txBox="1">
              <a:spLocks noChangeArrowheads="1"/>
            </p:cNvSpPr>
            <p:nvPr/>
          </p:nvSpPr>
          <p:spPr bwMode="auto">
            <a:xfrm>
              <a:off x="982" y="1389"/>
              <a:ext cx="719" cy="408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负上溢区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(-∞)</a:t>
              </a:r>
            </a:p>
          </p:txBody>
        </p:sp>
      </p:grpSp>
      <p:grpSp>
        <p:nvGrpSpPr>
          <p:cNvPr id="22" name="Group 189"/>
          <p:cNvGrpSpPr>
            <a:grpSpLocks/>
          </p:cNvGrpSpPr>
          <p:nvPr/>
        </p:nvGrpSpPr>
        <p:grpSpPr bwMode="auto">
          <a:xfrm>
            <a:off x="1403350" y="836389"/>
            <a:ext cx="7129463" cy="1366838"/>
            <a:chOff x="884" y="1389"/>
            <a:chExt cx="4491" cy="861"/>
          </a:xfrm>
        </p:grpSpPr>
        <p:sp>
          <p:nvSpPr>
            <p:cNvPr id="23" name="Line 121"/>
            <p:cNvSpPr>
              <a:spLocks noChangeShapeType="1"/>
            </p:cNvSpPr>
            <p:nvPr/>
          </p:nvSpPr>
          <p:spPr bwMode="auto">
            <a:xfrm flipV="1">
              <a:off x="884" y="1842"/>
              <a:ext cx="4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126"/>
            <p:cNvSpPr txBox="1">
              <a:spLocks noChangeArrowheads="1"/>
            </p:cNvSpPr>
            <p:nvPr/>
          </p:nvSpPr>
          <p:spPr bwMode="auto">
            <a:xfrm>
              <a:off x="1701" y="1622"/>
              <a:ext cx="1088" cy="2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负数区</a:t>
              </a:r>
            </a:p>
          </p:txBody>
        </p:sp>
        <p:sp>
          <p:nvSpPr>
            <p:cNvPr id="25" name="Text Box 131"/>
            <p:cNvSpPr txBox="1">
              <a:spLocks noChangeArrowheads="1"/>
            </p:cNvSpPr>
            <p:nvPr/>
          </p:nvSpPr>
          <p:spPr bwMode="auto">
            <a:xfrm>
              <a:off x="2789" y="1621"/>
              <a:ext cx="726" cy="22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26" name="Line 132"/>
            <p:cNvSpPr>
              <a:spLocks noChangeShapeType="1"/>
            </p:cNvSpPr>
            <p:nvPr/>
          </p:nvSpPr>
          <p:spPr bwMode="auto">
            <a:xfrm>
              <a:off x="3152" y="1843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133"/>
            <p:cNvSpPr txBox="1">
              <a:spLocks noChangeArrowheads="1"/>
            </p:cNvSpPr>
            <p:nvPr/>
          </p:nvSpPr>
          <p:spPr bwMode="auto">
            <a:xfrm>
              <a:off x="2925" y="1893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绝对零</a:t>
              </a:r>
            </a:p>
          </p:txBody>
        </p:sp>
        <p:sp>
          <p:nvSpPr>
            <p:cNvPr id="28" name="Text Box 156"/>
            <p:cNvSpPr txBox="1">
              <a:spLocks noChangeArrowheads="1"/>
            </p:cNvSpPr>
            <p:nvPr/>
          </p:nvSpPr>
          <p:spPr bwMode="auto">
            <a:xfrm>
              <a:off x="3425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正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min</a:t>
              </a:r>
              <a:endParaRPr lang="en-US" altLang="zh-CN" sz="1800"/>
            </a:p>
          </p:txBody>
        </p:sp>
        <p:sp>
          <p:nvSpPr>
            <p:cNvPr id="29" name="Text Box 165"/>
            <p:cNvSpPr txBox="1">
              <a:spLocks noChangeArrowheads="1"/>
            </p:cNvSpPr>
            <p:nvPr/>
          </p:nvSpPr>
          <p:spPr bwMode="auto">
            <a:xfrm>
              <a:off x="3515" y="1622"/>
              <a:ext cx="1089" cy="2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正数区</a:t>
              </a:r>
            </a:p>
          </p:txBody>
        </p:sp>
        <p:sp>
          <p:nvSpPr>
            <p:cNvPr id="30" name="Line 167"/>
            <p:cNvSpPr>
              <a:spLocks noChangeShapeType="1"/>
            </p:cNvSpPr>
            <p:nvPr/>
          </p:nvSpPr>
          <p:spPr bwMode="auto">
            <a:xfrm>
              <a:off x="2789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68"/>
            <p:cNvSpPr>
              <a:spLocks noChangeShapeType="1"/>
            </p:cNvSpPr>
            <p:nvPr/>
          </p:nvSpPr>
          <p:spPr bwMode="auto">
            <a:xfrm>
              <a:off x="3515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69"/>
            <p:cNvSpPr>
              <a:spLocks noChangeShapeType="1"/>
            </p:cNvSpPr>
            <p:nvPr/>
          </p:nvSpPr>
          <p:spPr bwMode="auto">
            <a:xfrm>
              <a:off x="4604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70"/>
            <p:cNvSpPr>
              <a:spLocks noChangeShapeType="1"/>
            </p:cNvSpPr>
            <p:nvPr/>
          </p:nvSpPr>
          <p:spPr bwMode="auto">
            <a:xfrm>
              <a:off x="1701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72"/>
            <p:cNvSpPr>
              <a:spLocks noChangeShapeType="1"/>
            </p:cNvSpPr>
            <p:nvPr/>
          </p:nvSpPr>
          <p:spPr bwMode="auto">
            <a:xfrm>
              <a:off x="3515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174"/>
            <p:cNvSpPr txBox="1">
              <a:spLocks noChangeArrowheads="1"/>
            </p:cNvSpPr>
            <p:nvPr/>
          </p:nvSpPr>
          <p:spPr bwMode="auto">
            <a:xfrm>
              <a:off x="2699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负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max</a:t>
              </a:r>
              <a:endParaRPr lang="en-US" altLang="zh-CN" sz="1800"/>
            </a:p>
          </p:txBody>
        </p:sp>
        <p:sp>
          <p:nvSpPr>
            <p:cNvPr id="36" name="Line 175"/>
            <p:cNvSpPr>
              <a:spLocks noChangeShapeType="1"/>
            </p:cNvSpPr>
            <p:nvPr/>
          </p:nvSpPr>
          <p:spPr bwMode="auto">
            <a:xfrm>
              <a:off x="2789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176"/>
            <p:cNvSpPr txBox="1">
              <a:spLocks noChangeArrowheads="1"/>
            </p:cNvSpPr>
            <p:nvPr/>
          </p:nvSpPr>
          <p:spPr bwMode="auto">
            <a:xfrm>
              <a:off x="4513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正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max</a:t>
              </a:r>
              <a:endParaRPr lang="en-US" altLang="zh-CN" sz="1800"/>
            </a:p>
          </p:txBody>
        </p:sp>
        <p:sp>
          <p:nvSpPr>
            <p:cNvPr id="38" name="Line 177"/>
            <p:cNvSpPr>
              <a:spLocks noChangeShapeType="1"/>
            </p:cNvSpPr>
            <p:nvPr/>
          </p:nvSpPr>
          <p:spPr bwMode="auto">
            <a:xfrm>
              <a:off x="4603" y="184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178"/>
            <p:cNvSpPr txBox="1">
              <a:spLocks noChangeArrowheads="1"/>
            </p:cNvSpPr>
            <p:nvPr/>
          </p:nvSpPr>
          <p:spPr bwMode="auto">
            <a:xfrm>
              <a:off x="1610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负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min</a:t>
              </a:r>
              <a:endParaRPr lang="en-US" altLang="zh-CN" sz="1800"/>
            </a:p>
          </p:txBody>
        </p:sp>
        <p:sp>
          <p:nvSpPr>
            <p:cNvPr id="40" name="Line 179"/>
            <p:cNvSpPr>
              <a:spLocks noChangeShapeType="1"/>
            </p:cNvSpPr>
            <p:nvPr/>
          </p:nvSpPr>
          <p:spPr bwMode="auto">
            <a:xfrm>
              <a:off x="1700" y="184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Text Box 194"/>
          <p:cNvSpPr txBox="1">
            <a:spLocks noChangeArrowheads="1"/>
          </p:cNvSpPr>
          <p:nvPr/>
        </p:nvSpPr>
        <p:spPr bwMode="auto">
          <a:xfrm>
            <a:off x="179388" y="309574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影响因素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 smtClean="0">
                <a:solidFill>
                  <a:schemeClr val="tx1"/>
                </a:solidFill>
              </a:rPr>
              <a:t>决定范围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决定精度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Text Box 328"/>
          <p:cNvSpPr txBox="1">
            <a:spLocks noChangeArrowheads="1"/>
          </p:cNvSpPr>
          <p:nvPr/>
        </p:nvSpPr>
        <p:spPr bwMode="auto">
          <a:xfrm>
            <a:off x="179388" y="4581128"/>
            <a:ext cx="8964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硬件支持的浮点数类型：</a:t>
            </a:r>
            <a:r>
              <a:rPr lang="en-US" altLang="zh-CN" dirty="0" smtClean="0">
                <a:solidFill>
                  <a:schemeClr val="tx1"/>
                </a:solidFill>
              </a:rPr>
              <a:t>IEEE </a:t>
            </a:r>
            <a:r>
              <a:rPr lang="en-US" altLang="zh-CN" dirty="0">
                <a:solidFill>
                  <a:schemeClr val="tx1"/>
                </a:solidFill>
              </a:rPr>
              <a:t>754</a:t>
            </a:r>
            <a:r>
              <a:rPr lang="zh-CN" altLang="en-US" dirty="0" smtClean="0">
                <a:solidFill>
                  <a:schemeClr val="tx1"/>
                </a:solidFill>
              </a:rPr>
              <a:t>标准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有</a:t>
            </a:r>
            <a:r>
              <a:rPr lang="zh-CN" altLang="en-US" sz="2200" dirty="0">
                <a:solidFill>
                  <a:schemeClr val="tx1"/>
                </a:solidFill>
              </a:rPr>
              <a:t>单精度、双精度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种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Text Box 329"/>
          <p:cNvSpPr txBox="1">
            <a:spLocks noChangeArrowheads="1"/>
          </p:cNvSpPr>
          <p:nvPr/>
        </p:nvSpPr>
        <p:spPr bwMode="auto">
          <a:xfrm>
            <a:off x="179388" y="507763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zh-CN" altLang="en-US" dirty="0" smtClean="0">
                <a:solidFill>
                  <a:srgbClr val="990099"/>
                </a:solidFill>
              </a:rPr>
              <a:t>例如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IEEE 754</a:t>
            </a:r>
            <a:r>
              <a:rPr lang="zh-CN" altLang="en-US" dirty="0" smtClean="0">
                <a:solidFill>
                  <a:schemeClr val="tx1"/>
                </a:solidFill>
              </a:rPr>
              <a:t>标准的单精度</a:t>
            </a:r>
            <a:r>
              <a:rPr lang="zh-CN" altLang="en-US" dirty="0">
                <a:solidFill>
                  <a:schemeClr val="tx1"/>
                </a:solidFill>
              </a:rPr>
              <a:t>格式中</a:t>
            </a:r>
            <a:r>
              <a:rPr lang="zh-CN" altLang="en-US" dirty="0" smtClean="0">
                <a:solidFill>
                  <a:schemeClr val="tx1"/>
                </a:solidFill>
              </a:rPr>
              <a:t>，尾数为</a:t>
            </a:r>
            <a:r>
              <a:rPr lang="en-US" altLang="zh-CN" dirty="0" smtClean="0">
                <a:solidFill>
                  <a:schemeClr val="tx1"/>
                </a:solidFill>
              </a:rPr>
              <a:t>24</a:t>
            </a:r>
            <a:r>
              <a:rPr lang="zh-CN" altLang="en-US" dirty="0" smtClean="0">
                <a:solidFill>
                  <a:schemeClr val="tx1"/>
                </a:solidFill>
              </a:rPr>
              <a:t>位、阶码为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位，尾数为原码，阶为移码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4" name="Text Box 141"/>
          <p:cNvSpPr txBox="1">
            <a:spLocks noChangeArrowheads="1"/>
          </p:cNvSpPr>
          <p:nvPr/>
        </p:nvSpPr>
        <p:spPr bwMode="auto">
          <a:xfrm>
            <a:off x="179388" y="364502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、实数的表示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实数的表示方法：</a:t>
            </a:r>
            <a:r>
              <a:rPr lang="zh-CN" altLang="en-US" dirty="0">
                <a:solidFill>
                  <a:schemeClr val="tx1"/>
                </a:solidFill>
              </a:rPr>
              <a:t>二进制、浮点格式、尾数及阶分别编码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179512" y="2132856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zh-CN" altLang="en-US" dirty="0" smtClean="0">
                <a:solidFill>
                  <a:schemeClr val="tx1"/>
                </a:solidFill>
              </a:rPr>
              <a:t>      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Times New Roman" pitchFamily="18" charset="0"/>
              </a:rPr>
              <a:t>M 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、尾数</a:t>
            </a:r>
            <a:r>
              <a:rPr lang="zh-CN" altLang="en-US" dirty="0">
                <a:solidFill>
                  <a:schemeClr val="tx1"/>
                </a:solidFill>
              </a:rPr>
              <a:t>及阶的数值分别为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位及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位，</a:t>
            </a:r>
            <a:r>
              <a:rPr lang="zh-CN" altLang="en-US" dirty="0" smtClean="0">
                <a:solidFill>
                  <a:schemeClr val="tx1"/>
                </a:solidFill>
              </a:rPr>
              <a:t>表数</a:t>
            </a:r>
            <a:r>
              <a:rPr lang="zh-CN" altLang="en-US" dirty="0">
                <a:solidFill>
                  <a:schemeClr val="tx1"/>
                </a:solidFill>
              </a:rPr>
              <a:t>范围：</a:t>
            </a:r>
          </a:p>
          <a:p>
            <a:pPr marL="1074738" indent="-1074738"/>
            <a:r>
              <a:rPr lang="zh-CN" altLang="en-US" dirty="0" smtClean="0">
                <a:solidFill>
                  <a:schemeClr val="tx1"/>
                </a:solidFill>
              </a:rPr>
              <a:t>       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zh-CN" altLang="en-US" baseline="-16000" dirty="0" smtClean="0">
                <a:solidFill>
                  <a:schemeClr val="tx1"/>
                </a:solidFill>
                <a:latin typeface="Times New Roman" pitchFamily="18" charset="0"/>
              </a:rPr>
              <a:t>正</a:t>
            </a:r>
            <a:r>
              <a:rPr lang="en-US" altLang="zh-CN" baseline="-16000" dirty="0" smtClean="0">
                <a:solidFill>
                  <a:schemeClr val="tx1"/>
                </a:solidFill>
                <a:latin typeface="Times New Roman" pitchFamily="18" charset="0"/>
              </a:rPr>
              <a:t>max</a:t>
            </a:r>
            <a:r>
              <a:rPr lang="en-US" altLang="zh-CN" i="1" baseline="-16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=-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负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min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rgbClr val="990099"/>
                </a:solidFill>
              </a:rPr>
              <a:t>(1-2</a:t>
            </a:r>
            <a:r>
              <a:rPr lang="en-US" altLang="zh-CN" baseline="30000" dirty="0" smtClean="0">
                <a:solidFill>
                  <a:srgbClr val="990099"/>
                </a:solidFill>
              </a:rPr>
              <a:t>-</a:t>
            </a:r>
            <a:r>
              <a:rPr lang="en-US" altLang="zh-CN" i="1" baseline="30000" dirty="0" smtClean="0">
                <a:solidFill>
                  <a:srgbClr val="990099"/>
                </a:solidFill>
                <a:latin typeface="+mn-lt"/>
              </a:rPr>
              <a:t>m</a:t>
            </a:r>
            <a:r>
              <a:rPr lang="en-US" altLang="zh-CN" dirty="0" smtClean="0">
                <a:solidFill>
                  <a:srgbClr val="990099"/>
                </a:solidFill>
              </a:rPr>
              <a:t>)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rgbClr val="FF3399"/>
                </a:solidFill>
              </a:rPr>
              <a:t>+1…1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zh-CN" altLang="en-US" baseline="-16000" dirty="0">
                <a:solidFill>
                  <a:schemeClr val="tx1"/>
                </a:solidFill>
                <a:latin typeface="Times New Roman" pitchFamily="18" charset="0"/>
              </a:rPr>
              <a:t>正</a:t>
            </a:r>
            <a:r>
              <a:rPr lang="en-US" altLang="zh-CN" baseline="-16000" dirty="0" smtClean="0">
                <a:solidFill>
                  <a:schemeClr val="tx1"/>
                </a:solidFill>
                <a:latin typeface="Times New Roman" pitchFamily="18" charset="0"/>
              </a:rPr>
              <a:t>min</a:t>
            </a:r>
            <a:r>
              <a:rPr lang="en-US" altLang="zh-CN" i="1" baseline="-16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=-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baseline="-16000" dirty="0">
                <a:solidFill>
                  <a:schemeClr val="tx1"/>
                </a:solidFill>
              </a:rPr>
              <a:t>负</a:t>
            </a:r>
            <a:r>
              <a:rPr lang="en-US" altLang="zh-CN" baseline="-18000" dirty="0" smtClean="0">
                <a:solidFill>
                  <a:schemeClr val="tx1"/>
                </a:solidFill>
                <a:latin typeface="Times New Roman" pitchFamily="18" charset="0"/>
              </a:rPr>
              <a:t>max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r>
              <a:rPr lang="en-US" altLang="zh-CN" baseline="30000" dirty="0" smtClean="0">
                <a:solidFill>
                  <a:srgbClr val="990099"/>
                </a:solidFill>
              </a:rPr>
              <a:t>-</a:t>
            </a:r>
            <a:r>
              <a:rPr lang="en-US" altLang="zh-CN" i="1" baseline="30000" dirty="0" smtClean="0">
                <a:solidFill>
                  <a:srgbClr val="990099"/>
                </a:solidFill>
                <a:latin typeface="+mn-lt"/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rgbClr val="FF3399"/>
                </a:solidFill>
              </a:rPr>
              <a:t>-1…1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46" name="AutoShape 29"/>
          <p:cNvSpPr>
            <a:spLocks/>
          </p:cNvSpPr>
          <p:nvPr/>
        </p:nvSpPr>
        <p:spPr bwMode="auto">
          <a:xfrm>
            <a:off x="3563888" y="6051012"/>
            <a:ext cx="3490788" cy="330316"/>
          </a:xfrm>
          <a:prstGeom prst="borderCallout2">
            <a:avLst>
              <a:gd name="adj1" fmla="val 54151"/>
              <a:gd name="adj2" fmla="val 99927"/>
              <a:gd name="adj3" fmla="val 53303"/>
              <a:gd name="adj4" fmla="val 106802"/>
              <a:gd name="adj5" fmla="val -340966"/>
              <a:gd name="adj6" fmla="val 11347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与</a:t>
            </a:r>
            <a:r>
              <a:rPr lang="en-US" altLang="zh-CN" sz="1800" dirty="0" smtClean="0">
                <a:solidFill>
                  <a:schemeClr val="tx1"/>
                </a:solidFill>
              </a:rPr>
              <a:t>C</a:t>
            </a:r>
            <a:r>
              <a:rPr lang="zh-CN" altLang="en-US" sz="1800" dirty="0" smtClean="0">
                <a:solidFill>
                  <a:schemeClr val="tx1"/>
                </a:solidFill>
              </a:rPr>
              <a:t>语言的</a:t>
            </a:r>
            <a:r>
              <a:rPr lang="en-US" altLang="zh-CN" sz="1800" dirty="0" smtClean="0">
                <a:solidFill>
                  <a:schemeClr val="tx1"/>
                </a:solidFill>
              </a:rPr>
              <a:t>float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altLang="zh-CN" sz="1800" dirty="0" smtClean="0">
                <a:solidFill>
                  <a:schemeClr val="tx1"/>
                </a:solidFill>
              </a:rPr>
              <a:t>double</a:t>
            </a:r>
            <a:r>
              <a:rPr lang="zh-CN" altLang="en-US" sz="1800" dirty="0" smtClean="0">
                <a:solidFill>
                  <a:schemeClr val="tx1"/>
                </a:solidFill>
              </a:rPr>
              <a:t>相对应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47" name="AutoShape 19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 animBg="1"/>
      <p:bldP spid="4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9FC4-1BDB-42BD-BBD8-74ECF9D8FF5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79388" y="2606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en-US" altLang="zh-CN" i="1" dirty="0" smtClean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 smtClean="0">
                <a:solidFill>
                  <a:srgbClr val="FF3399"/>
                </a:solidFill>
              </a:rPr>
              <a:t>进制数→十进制数转换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79388" y="1186954"/>
            <a:ext cx="8785225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</a:rPr>
              <a:t>101.01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 </a:t>
            </a:r>
            <a:r>
              <a:rPr lang="en-US" altLang="zh-CN" dirty="0" smtClean="0">
                <a:solidFill>
                  <a:schemeClr val="tx1"/>
                </a:solidFill>
              </a:rPr>
              <a:t>=(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dirty="0" smtClean="0">
                <a:solidFill>
                  <a:schemeClr val="tx1"/>
                </a:solidFill>
              </a:rPr>
              <a:t>5.25)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 (</a:t>
            </a:r>
            <a:r>
              <a:rPr lang="en-US" altLang="zh-CN" dirty="0">
                <a:solidFill>
                  <a:schemeClr val="accent2"/>
                </a:solidFill>
              </a:rPr>
              <a:t>3A.C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 =(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×16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×16</a:t>
            </a:r>
            <a:r>
              <a:rPr lang="en-US" altLang="zh-CN" baseline="3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×16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=(58.75)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179388" y="2150582"/>
            <a:ext cx="878522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十进制数→</a:t>
            </a:r>
            <a:r>
              <a:rPr lang="en-US" altLang="zh-CN" i="1" dirty="0" smtClean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FF3399"/>
                </a:solidFill>
              </a:rPr>
              <a:t>进制</a:t>
            </a:r>
            <a:r>
              <a:rPr lang="zh-CN" altLang="en-US" dirty="0" smtClean="0">
                <a:solidFill>
                  <a:srgbClr val="FF3399"/>
                </a:solidFill>
              </a:rPr>
              <a:t>数转换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FF3399"/>
                </a:solidFill>
              </a:rPr>
              <a:t>(1)</a:t>
            </a:r>
            <a:r>
              <a:rPr lang="zh-CN" altLang="en-US" dirty="0" smtClean="0">
                <a:solidFill>
                  <a:srgbClr val="FF3399"/>
                </a:solidFill>
              </a:rPr>
              <a:t>十进制整数→</a:t>
            </a:r>
            <a:r>
              <a:rPr lang="en-US" altLang="zh-CN" i="1" dirty="0" smtClean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FF3399"/>
                </a:solidFill>
              </a:rPr>
              <a:t>进</a:t>
            </a:r>
            <a:r>
              <a:rPr lang="zh-CN" altLang="en-US" dirty="0" smtClean="0">
                <a:solidFill>
                  <a:srgbClr val="FF3399"/>
                </a:solidFill>
              </a:rPr>
              <a:t>制整数转换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179388" y="363522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dirty="0" smtClean="0">
                <a:solidFill>
                  <a:srgbClr val="990099"/>
                </a:solidFill>
              </a:rPr>
              <a:t>—  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19)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dirty="0" smtClean="0">
                <a:solidFill>
                  <a:schemeClr val="accent2"/>
                </a:solidFill>
              </a:rPr>
              <a:t>10011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           (</a:t>
            </a:r>
            <a:r>
              <a:rPr lang="en-US" altLang="zh-CN" dirty="0">
                <a:solidFill>
                  <a:schemeClr val="tx1"/>
                </a:solidFill>
              </a:rPr>
              <a:t>19)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dirty="0" smtClean="0">
                <a:solidFill>
                  <a:schemeClr val="accent2"/>
                </a:solidFill>
              </a:rPr>
              <a:t>23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8</a:t>
            </a:r>
            <a:endParaRPr lang="en-US" altLang="zh-CN" baseline="-18000" dirty="0">
              <a:solidFill>
                <a:schemeClr val="tx1"/>
              </a:solidFill>
            </a:endParaRPr>
          </a:p>
        </p:txBody>
      </p:sp>
      <p:grpSp>
        <p:nvGrpSpPr>
          <p:cNvPr id="116802" name="Group 66"/>
          <p:cNvGrpSpPr>
            <a:grpSpLocks/>
          </p:cNvGrpSpPr>
          <p:nvPr/>
        </p:nvGrpSpPr>
        <p:grpSpPr bwMode="auto">
          <a:xfrm>
            <a:off x="1765300" y="4221088"/>
            <a:ext cx="3260725" cy="2197100"/>
            <a:chOff x="1112" y="2439"/>
            <a:chExt cx="2054" cy="1384"/>
          </a:xfrm>
        </p:grpSpPr>
        <p:sp>
          <p:nvSpPr>
            <p:cNvPr id="116774" name="Text Box 38"/>
            <p:cNvSpPr txBox="1">
              <a:spLocks noChangeArrowheads="1"/>
            </p:cNvSpPr>
            <p:nvPr/>
          </p:nvSpPr>
          <p:spPr bwMode="auto">
            <a:xfrm>
              <a:off x="1112" y="2439"/>
              <a:ext cx="2054" cy="1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1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余数</a:t>
              </a:r>
            </a:p>
            <a:p>
              <a:pPr marL="457200" indent="-457200">
                <a:lnSpc>
                  <a:spcPct val="11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2       19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最低位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2       9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</a:t>
              </a:r>
            </a:p>
            <a:p>
              <a:pPr marL="457200" indent="-457200">
                <a:lnSpc>
                  <a:spcPct val="9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2      4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</a:p>
            <a:p>
              <a:pPr marL="457200" indent="-457200">
                <a:lnSpc>
                  <a:spcPct val="9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2     2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</a:p>
            <a:p>
              <a:pPr marL="457200" indent="-457200">
                <a:lnSpc>
                  <a:spcPct val="9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2    1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最高位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0         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16775" name="Line 39"/>
            <p:cNvSpPr>
              <a:spLocks noChangeShapeType="1"/>
            </p:cNvSpPr>
            <p:nvPr/>
          </p:nvSpPr>
          <p:spPr bwMode="auto">
            <a:xfrm>
              <a:off x="1338" y="2706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6" name="Line 40"/>
            <p:cNvSpPr>
              <a:spLocks noChangeShapeType="1"/>
            </p:cNvSpPr>
            <p:nvPr/>
          </p:nvSpPr>
          <p:spPr bwMode="auto">
            <a:xfrm flipV="1">
              <a:off x="1338" y="2887"/>
              <a:ext cx="7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7" name="Line 41"/>
            <p:cNvSpPr>
              <a:spLocks noChangeShapeType="1"/>
            </p:cNvSpPr>
            <p:nvPr/>
          </p:nvSpPr>
          <p:spPr bwMode="auto">
            <a:xfrm flipV="1">
              <a:off x="2835" y="2931"/>
              <a:ext cx="0" cy="45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8" name="Line 42"/>
            <p:cNvSpPr>
              <a:spLocks noChangeShapeType="1"/>
            </p:cNvSpPr>
            <p:nvPr/>
          </p:nvSpPr>
          <p:spPr bwMode="auto">
            <a:xfrm>
              <a:off x="1428" y="288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9" name="Line 43"/>
            <p:cNvSpPr>
              <a:spLocks noChangeShapeType="1"/>
            </p:cNvSpPr>
            <p:nvPr/>
          </p:nvSpPr>
          <p:spPr bwMode="auto">
            <a:xfrm>
              <a:off x="1428" y="3068"/>
              <a:ext cx="63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0" name="Line 44"/>
            <p:cNvSpPr>
              <a:spLocks noChangeShapeType="1"/>
            </p:cNvSpPr>
            <p:nvPr/>
          </p:nvSpPr>
          <p:spPr bwMode="auto">
            <a:xfrm>
              <a:off x="1519" y="3069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1" name="Line 45"/>
            <p:cNvSpPr>
              <a:spLocks noChangeShapeType="1"/>
            </p:cNvSpPr>
            <p:nvPr/>
          </p:nvSpPr>
          <p:spPr bwMode="auto">
            <a:xfrm flipV="1">
              <a:off x="1519" y="3249"/>
              <a:ext cx="54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2" name="Line 46"/>
            <p:cNvSpPr>
              <a:spLocks noChangeShapeType="1"/>
            </p:cNvSpPr>
            <p:nvPr/>
          </p:nvSpPr>
          <p:spPr bwMode="auto">
            <a:xfrm>
              <a:off x="1610" y="3431"/>
              <a:ext cx="45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3" name="Line 47"/>
            <p:cNvSpPr>
              <a:spLocks noChangeShapeType="1"/>
            </p:cNvSpPr>
            <p:nvPr/>
          </p:nvSpPr>
          <p:spPr bwMode="auto">
            <a:xfrm flipV="1">
              <a:off x="1701" y="3613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4" name="Line 48"/>
            <p:cNvSpPr>
              <a:spLocks noChangeShapeType="1"/>
            </p:cNvSpPr>
            <p:nvPr/>
          </p:nvSpPr>
          <p:spPr bwMode="auto">
            <a:xfrm>
              <a:off x="1610" y="325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5" name="Line 49"/>
            <p:cNvSpPr>
              <a:spLocks noChangeShapeType="1"/>
            </p:cNvSpPr>
            <p:nvPr/>
          </p:nvSpPr>
          <p:spPr bwMode="auto">
            <a:xfrm>
              <a:off x="1701" y="3431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804" name="Group 68"/>
          <p:cNvGrpSpPr>
            <a:grpSpLocks/>
          </p:cNvGrpSpPr>
          <p:nvPr/>
        </p:nvGrpSpPr>
        <p:grpSpPr bwMode="auto">
          <a:xfrm>
            <a:off x="5632450" y="4228182"/>
            <a:ext cx="2900363" cy="1289050"/>
            <a:chOff x="3548" y="2438"/>
            <a:chExt cx="1827" cy="812"/>
          </a:xfrm>
        </p:grpSpPr>
        <p:sp>
          <p:nvSpPr>
            <p:cNvPr id="116787" name="Text Box 51"/>
            <p:cNvSpPr txBox="1">
              <a:spLocks noChangeArrowheads="1"/>
            </p:cNvSpPr>
            <p:nvPr/>
          </p:nvSpPr>
          <p:spPr bwMode="auto">
            <a:xfrm>
              <a:off x="3548" y="2438"/>
              <a:ext cx="1827" cy="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1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余数 </a:t>
              </a:r>
            </a:p>
            <a:p>
              <a:pPr marL="457200" indent="-457200">
                <a:lnSpc>
                  <a:spcPct val="11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8    19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3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最低位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8    2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2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最高位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0   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16789" name="Line 53"/>
            <p:cNvSpPr>
              <a:spLocks noChangeShapeType="1"/>
            </p:cNvSpPr>
            <p:nvPr/>
          </p:nvSpPr>
          <p:spPr bwMode="auto">
            <a:xfrm>
              <a:off x="3710" y="2886"/>
              <a:ext cx="45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0" name="Line 54"/>
            <p:cNvSpPr>
              <a:spLocks noChangeShapeType="1"/>
            </p:cNvSpPr>
            <p:nvPr/>
          </p:nvSpPr>
          <p:spPr bwMode="auto">
            <a:xfrm flipV="1">
              <a:off x="3801" y="3074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2" name="Line 56"/>
            <p:cNvSpPr>
              <a:spLocks noChangeShapeType="1"/>
            </p:cNvSpPr>
            <p:nvPr/>
          </p:nvSpPr>
          <p:spPr bwMode="auto">
            <a:xfrm>
              <a:off x="3710" y="2711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3" name="Line 57"/>
            <p:cNvSpPr>
              <a:spLocks noChangeShapeType="1"/>
            </p:cNvSpPr>
            <p:nvPr/>
          </p:nvSpPr>
          <p:spPr bwMode="auto">
            <a:xfrm>
              <a:off x="3801" y="289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97" name="AutoShape 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98" name="Text Box 62"/>
          <p:cNvSpPr txBox="1">
            <a:spLocks noChangeArrowheads="1"/>
          </p:cNvSpPr>
          <p:nvPr/>
        </p:nvSpPr>
        <p:spPr bwMode="auto">
          <a:xfrm>
            <a:off x="179388" y="71943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转换规则：</a:t>
            </a:r>
            <a:r>
              <a:rPr lang="zh-CN" altLang="en-US" dirty="0">
                <a:solidFill>
                  <a:schemeClr val="tx1"/>
                </a:solidFill>
              </a:rPr>
              <a:t>按位权展开</a:t>
            </a:r>
          </a:p>
        </p:txBody>
      </p:sp>
      <p:sp>
        <p:nvSpPr>
          <p:cNvPr id="116801" name="Text Box 65"/>
          <p:cNvSpPr txBox="1">
            <a:spLocks noChangeArrowheads="1"/>
          </p:cNvSpPr>
          <p:nvPr/>
        </p:nvSpPr>
        <p:spPr bwMode="auto">
          <a:xfrm>
            <a:off x="179388" y="313117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整数转换规则：</a:t>
            </a:r>
            <a:r>
              <a:rPr lang="zh-CN" altLang="en-US" dirty="0">
                <a:solidFill>
                  <a:schemeClr val="tx1"/>
                </a:solidFill>
              </a:rPr>
              <a:t>除基取余、上右下左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1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  <p:bldP spid="116745" grpId="0"/>
      <p:bldP spid="116747" grpId="0"/>
      <p:bldP spid="116798" grpId="0"/>
      <p:bldP spid="11680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277-EBBE-4B45-B689-7345D14DEDB5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86061" name="Text Box 13"/>
          <p:cNvSpPr txBox="1">
            <a:spLocks noChangeArrowheads="1"/>
          </p:cNvSpPr>
          <p:nvPr/>
        </p:nvSpPr>
        <p:spPr bwMode="auto">
          <a:xfrm>
            <a:off x="179388" y="2724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、浮点数的规格化</a:t>
            </a:r>
          </a:p>
          <a:p>
            <a:pPr marL="1074738" indent="-1074738"/>
            <a:r>
              <a:rPr lang="zh-CN" altLang="en-US" dirty="0" smtClean="0">
                <a:solidFill>
                  <a:schemeClr val="accent2"/>
                </a:solidFill>
              </a:rPr>
              <a:t>    目的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使</a:t>
            </a:r>
            <a:r>
              <a:rPr lang="zh-CN" altLang="en-US" dirty="0">
                <a:solidFill>
                  <a:schemeClr val="tx1"/>
                </a:solidFill>
              </a:rPr>
              <a:t>浮点数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chemeClr val="accent2"/>
                </a:solidFill>
              </a:rPr>
              <a:t>精度最大化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尾数的有效位数最多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6079" name="Text Box 31"/>
          <p:cNvSpPr txBox="1">
            <a:spLocks noChangeArrowheads="1"/>
          </p:cNvSpPr>
          <p:nvPr/>
        </p:nvSpPr>
        <p:spPr bwMode="auto">
          <a:xfrm>
            <a:off x="179388" y="1236201"/>
            <a:ext cx="8785225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规格化</a:t>
            </a:r>
            <a:r>
              <a:rPr lang="zh-CN" altLang="en-US" dirty="0" smtClean="0">
                <a:solidFill>
                  <a:srgbClr val="C00000"/>
                </a:solidFill>
              </a:rPr>
              <a:t>数：</a:t>
            </a:r>
            <a:r>
              <a:rPr lang="zh-CN" altLang="en-US" dirty="0" smtClean="0">
                <a:solidFill>
                  <a:schemeClr val="tx1"/>
                </a:solidFill>
              </a:rPr>
              <a:t>尾数的</a:t>
            </a:r>
            <a:r>
              <a:rPr lang="zh-CN" altLang="en-US" u="sng" dirty="0" smtClean="0">
                <a:solidFill>
                  <a:schemeClr val="tx1"/>
                </a:solidFill>
              </a:rPr>
              <a:t>最高数值位为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074738" indent="-1074738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</a:t>
            </a:r>
            <a:r>
              <a:rPr lang="zh-CN" altLang="en-US" dirty="0" smtClean="0">
                <a:solidFill>
                  <a:schemeClr val="tx1"/>
                </a:solidFill>
              </a:rPr>
              <a:t>即 </a:t>
            </a:r>
            <a:r>
              <a:rPr lang="en-US" altLang="zh-CN" dirty="0" smtClean="0">
                <a:solidFill>
                  <a:schemeClr val="tx1"/>
                </a:solidFill>
              </a:rPr>
              <a:t>0.5</a:t>
            </a:r>
            <a:r>
              <a:rPr lang="zh-CN" altLang="en-US" dirty="0" smtClean="0">
                <a:solidFill>
                  <a:schemeClr val="tx1"/>
                </a:solidFill>
              </a:rPr>
              <a:t>≤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6082" name="Text Box 34"/>
          <p:cNvSpPr txBox="1">
            <a:spLocks noChangeArrowheads="1"/>
          </p:cNvSpPr>
          <p:nvPr/>
        </p:nvSpPr>
        <p:spPr bwMode="auto">
          <a:xfrm>
            <a:off x="179388" y="220486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规格化操作：</a:t>
            </a:r>
            <a:r>
              <a:rPr lang="zh-CN" altLang="en-US" dirty="0" smtClean="0">
                <a:solidFill>
                  <a:schemeClr val="tx1"/>
                </a:solidFill>
              </a:rPr>
              <a:t>浮点数</a:t>
            </a:r>
            <a:r>
              <a:rPr lang="zh-CN" altLang="en-US" u="sng" dirty="0" smtClean="0">
                <a:solidFill>
                  <a:schemeClr val="tx1"/>
                </a:solidFill>
              </a:rPr>
              <a:t>转化</a:t>
            </a:r>
            <a:r>
              <a:rPr lang="zh-CN" altLang="en-US" dirty="0" smtClean="0">
                <a:solidFill>
                  <a:schemeClr val="tx1"/>
                </a:solidFill>
              </a:rPr>
              <a:t>为规格化数时的操作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960688" indent="-2960688"/>
            <a:r>
              <a:rPr lang="zh-CN" altLang="en-US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左规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尾数左移一位，阶码减</a:t>
            </a:r>
            <a:r>
              <a:rPr lang="zh-CN" altLang="en-US" dirty="0" smtClean="0">
                <a:solidFill>
                  <a:schemeClr val="tx1"/>
                </a:solidFill>
              </a:rPr>
              <a:t>一</a:t>
            </a:r>
            <a:endParaRPr lang="zh-CN" altLang="en-US" dirty="0">
              <a:solidFill>
                <a:schemeClr val="tx1"/>
              </a:solidFill>
            </a:endParaRPr>
          </a:p>
          <a:p>
            <a:pPr marL="2960688" indent="-2960688"/>
            <a:r>
              <a:rPr lang="zh-CN" altLang="en-US" b="0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右规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尾数右移一位，阶码加</a:t>
            </a:r>
            <a:r>
              <a:rPr lang="zh-CN" altLang="en-US" dirty="0" smtClean="0">
                <a:solidFill>
                  <a:schemeClr val="tx1"/>
                </a:solidFill>
              </a:rPr>
              <a:t>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6088" name="AutoShape 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9388" y="364593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若浮点数尾数及阶的基均为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，回答下列问题：</a:t>
            </a:r>
          </a:p>
        </p:txBody>
      </p:sp>
      <p:graphicFrame>
        <p:nvGraphicFramePr>
          <p:cNvPr id="11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21826"/>
              </p:ext>
            </p:extLst>
          </p:nvPr>
        </p:nvGraphicFramePr>
        <p:xfrm>
          <a:off x="1116013" y="4242816"/>
          <a:ext cx="7632700" cy="1130400"/>
        </p:xfrm>
        <a:graphic>
          <a:graphicData uri="http://schemas.openxmlformats.org/drawingml/2006/table">
            <a:tbl>
              <a:tblPr/>
              <a:tblGrid>
                <a:gridCol w="1943100"/>
                <a:gridCol w="1944687"/>
                <a:gridCol w="1873250"/>
                <a:gridCol w="1871663"/>
              </a:tblGrid>
              <a:tr h="10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非规格化浮点数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+1.0111×2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-0.00010×2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+1011.1×2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规格化操作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右规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规格化浮点数</a:t>
                      </a:r>
                    </a:p>
                  </a:txBody>
                  <a:tcPr marL="36000" marR="36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+0.10111×2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296"/>
          <p:cNvSpPr txBox="1">
            <a:spLocks noChangeArrowheads="1"/>
          </p:cNvSpPr>
          <p:nvPr/>
        </p:nvSpPr>
        <p:spPr bwMode="auto">
          <a:xfrm>
            <a:off x="5003800" y="4674616"/>
            <a:ext cx="1873250" cy="6477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左规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-0.10000×2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-001</a:t>
            </a:r>
          </a:p>
        </p:txBody>
      </p:sp>
      <p:sp>
        <p:nvSpPr>
          <p:cNvPr id="13" name="Text Box 297"/>
          <p:cNvSpPr txBox="1">
            <a:spLocks noChangeArrowheads="1"/>
          </p:cNvSpPr>
          <p:nvPr/>
        </p:nvSpPr>
        <p:spPr bwMode="auto">
          <a:xfrm>
            <a:off x="6875463" y="4674616"/>
            <a:ext cx="1873250" cy="6477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右规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+0.10111×2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+110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9" grpId="0"/>
      <p:bldP spid="386082" grpId="0"/>
      <p:bldP spid="10" grpId="0"/>
      <p:bldP spid="12" grpId="0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EEC9-765C-4283-A909-9CC685074ED7}" type="slidenum">
              <a:rPr lang="en-US" altLang="zh-CN"/>
              <a:pPr/>
              <a:t>51</a:t>
            </a:fld>
            <a:endParaRPr lang="en-US" altLang="zh-CN"/>
          </a:p>
        </p:txBody>
      </p:sp>
      <p:graphicFrame>
        <p:nvGraphicFramePr>
          <p:cNvPr id="388362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25936"/>
              </p:ext>
            </p:extLst>
          </p:nvPr>
        </p:nvGraphicFramePr>
        <p:xfrm>
          <a:off x="1116013" y="816267"/>
          <a:ext cx="7632700" cy="1704000"/>
        </p:xfrm>
        <a:graphic>
          <a:graphicData uri="http://schemas.openxmlformats.org/drawingml/2006/table">
            <a:tbl>
              <a:tblPr/>
              <a:tblGrid>
                <a:gridCol w="647700"/>
                <a:gridCol w="649287"/>
                <a:gridCol w="646113"/>
                <a:gridCol w="936625"/>
                <a:gridCol w="647700"/>
                <a:gridCol w="936625"/>
                <a:gridCol w="647700"/>
                <a:gridCol w="936625"/>
                <a:gridCol w="647700"/>
                <a:gridCol w="936625"/>
              </a:tblGrid>
              <a:tr h="2174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编码格式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规格化数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191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最大正数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最小正数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最大负数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最小负数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移码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88291" name="Text Box 195"/>
          <p:cNvSpPr txBox="1">
            <a:spLocks noChangeArrowheads="1"/>
          </p:cNvSpPr>
          <p:nvPr/>
        </p:nvSpPr>
        <p:spPr bwMode="auto">
          <a:xfrm>
            <a:off x="179388" y="2606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规格化数</a:t>
            </a:r>
            <a:r>
              <a:rPr lang="zh-CN" altLang="en-US" dirty="0" smtClean="0">
                <a:solidFill>
                  <a:srgbClr val="C00000"/>
                </a:solidFill>
              </a:rPr>
              <a:t>的数码</a:t>
            </a:r>
            <a:r>
              <a:rPr lang="zh-CN" altLang="en-US" dirty="0">
                <a:solidFill>
                  <a:srgbClr val="C00000"/>
                </a:solidFill>
              </a:rPr>
              <a:t>特征：</a:t>
            </a:r>
          </a:p>
        </p:txBody>
      </p:sp>
      <p:sp>
        <p:nvSpPr>
          <p:cNvPr id="388363" name="Text Box 267"/>
          <p:cNvSpPr txBox="1">
            <a:spLocks noChangeArrowheads="1"/>
          </p:cNvSpPr>
          <p:nvPr/>
        </p:nvSpPr>
        <p:spPr bwMode="auto">
          <a:xfrm>
            <a:off x="179388" y="255300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码尾数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最高数值位</a:t>
            </a:r>
            <a:r>
              <a:rPr lang="zh-CN" altLang="en-US" u="sng" dirty="0">
                <a:solidFill>
                  <a:srgbClr val="990099"/>
                </a:solidFill>
              </a:rPr>
              <a:t>为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8364" name="Text Box 268"/>
          <p:cNvSpPr txBox="1">
            <a:spLocks noChangeArrowheads="1"/>
          </p:cNvSpPr>
          <p:nvPr/>
        </p:nvSpPr>
        <p:spPr bwMode="auto">
          <a:xfrm>
            <a:off x="179388" y="305307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补码</a:t>
            </a:r>
            <a:r>
              <a:rPr lang="zh-CN" altLang="en-US" dirty="0">
                <a:solidFill>
                  <a:schemeClr val="accent2"/>
                </a:solidFill>
              </a:rPr>
              <a:t>尾数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最高数值位</a:t>
            </a:r>
            <a:r>
              <a:rPr lang="zh-CN" altLang="en-US" u="sng" dirty="0">
                <a:solidFill>
                  <a:srgbClr val="990099"/>
                </a:solidFill>
              </a:rPr>
              <a:t>与符号相反</a:t>
            </a: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rgbClr val="FF3399"/>
                </a:solidFill>
              </a:rPr>
              <a:t>←便于硬件实现</a:t>
            </a:r>
          </a:p>
        </p:txBody>
      </p:sp>
      <p:grpSp>
        <p:nvGrpSpPr>
          <p:cNvPr id="388365" name="Group 269"/>
          <p:cNvGrpSpPr>
            <a:grpSpLocks/>
          </p:cNvGrpSpPr>
          <p:nvPr/>
        </p:nvGrpSpPr>
        <p:grpSpPr bwMode="auto">
          <a:xfrm>
            <a:off x="827088" y="3645024"/>
            <a:ext cx="8137525" cy="863600"/>
            <a:chOff x="339" y="845"/>
            <a:chExt cx="5126" cy="544"/>
          </a:xfrm>
        </p:grpSpPr>
        <p:sp>
          <p:nvSpPr>
            <p:cNvPr id="388366" name="Line 270"/>
            <p:cNvSpPr>
              <a:spLocks noChangeShapeType="1"/>
            </p:cNvSpPr>
            <p:nvPr/>
          </p:nvSpPr>
          <p:spPr bwMode="auto">
            <a:xfrm flipV="1">
              <a:off x="703" y="1117"/>
              <a:ext cx="47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7" name="Line 271"/>
            <p:cNvSpPr>
              <a:spLocks noChangeShapeType="1"/>
            </p:cNvSpPr>
            <p:nvPr/>
          </p:nvSpPr>
          <p:spPr bwMode="auto">
            <a:xfrm>
              <a:off x="5011" y="1071"/>
              <a:ext cx="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8" name="Line 272"/>
            <p:cNvSpPr>
              <a:spLocks noChangeShapeType="1"/>
            </p:cNvSpPr>
            <p:nvPr/>
          </p:nvSpPr>
          <p:spPr bwMode="auto">
            <a:xfrm>
              <a:off x="4150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9" name="Line 273"/>
            <p:cNvSpPr>
              <a:spLocks noChangeShapeType="1"/>
            </p:cNvSpPr>
            <p:nvPr/>
          </p:nvSpPr>
          <p:spPr bwMode="auto">
            <a:xfrm>
              <a:off x="3424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0" name="Line 274"/>
            <p:cNvSpPr>
              <a:spLocks noChangeShapeType="1"/>
            </p:cNvSpPr>
            <p:nvPr/>
          </p:nvSpPr>
          <p:spPr bwMode="auto">
            <a:xfrm>
              <a:off x="2699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1" name="Line 275"/>
            <p:cNvSpPr>
              <a:spLocks noChangeShapeType="1"/>
            </p:cNvSpPr>
            <p:nvPr/>
          </p:nvSpPr>
          <p:spPr bwMode="auto">
            <a:xfrm>
              <a:off x="1791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2" name="Text Box 276"/>
            <p:cNvSpPr txBox="1">
              <a:spLocks noChangeArrowheads="1"/>
            </p:cNvSpPr>
            <p:nvPr/>
          </p:nvSpPr>
          <p:spPr bwMode="auto">
            <a:xfrm>
              <a:off x="703" y="1207"/>
              <a:ext cx="680" cy="182"/>
            </a:xfrm>
            <a:prstGeom prst="rect">
              <a:avLst/>
            </a:prstGeom>
            <a:solidFill>
              <a:srgbClr val="CC99FF">
                <a:alpha val="8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000000"/>
                  </a:solidFill>
                </a:rPr>
                <a:t>-1.00…00</a:t>
              </a:r>
              <a:endParaRPr lang="en-US" altLang="zh-CN" sz="1800" dirty="0"/>
            </a:p>
          </p:txBody>
        </p:sp>
        <p:sp>
          <p:nvSpPr>
            <p:cNvPr id="388373" name="Line 277"/>
            <p:cNvSpPr>
              <a:spLocks noChangeShapeType="1"/>
            </p:cNvSpPr>
            <p:nvPr/>
          </p:nvSpPr>
          <p:spPr bwMode="auto">
            <a:xfrm>
              <a:off x="1066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4" name="Text Box 278"/>
            <p:cNvSpPr txBox="1">
              <a:spLocks noChangeArrowheads="1"/>
            </p:cNvSpPr>
            <p:nvPr/>
          </p:nvSpPr>
          <p:spPr bwMode="auto">
            <a:xfrm>
              <a:off x="339" y="1207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lnSpc>
                  <a:spcPct val="88000"/>
                </a:lnSpc>
              </a:pPr>
              <a:r>
                <a:rPr lang="zh-CN" altLang="en-US" sz="1800">
                  <a:solidFill>
                    <a:srgbClr val="000000"/>
                  </a:solidFill>
                </a:rPr>
                <a:t>真值</a:t>
              </a:r>
              <a:endParaRPr lang="zh-CN" altLang="en-US" sz="1800"/>
            </a:p>
          </p:txBody>
        </p:sp>
        <p:sp>
          <p:nvSpPr>
            <p:cNvPr id="388375" name="Text Box 279"/>
            <p:cNvSpPr txBox="1">
              <a:spLocks noChangeArrowheads="1"/>
            </p:cNvSpPr>
            <p:nvPr/>
          </p:nvSpPr>
          <p:spPr bwMode="auto">
            <a:xfrm>
              <a:off x="339" y="890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lnSpc>
                  <a:spcPct val="88000"/>
                </a:lnSpc>
              </a:pPr>
              <a:r>
                <a:rPr lang="zh-CN" altLang="en-US" sz="1800">
                  <a:solidFill>
                    <a:srgbClr val="000000"/>
                  </a:solidFill>
                </a:rPr>
                <a:t>补码</a:t>
              </a:r>
              <a:endParaRPr lang="zh-CN" altLang="en-US" sz="1800"/>
            </a:p>
          </p:txBody>
        </p:sp>
        <p:sp>
          <p:nvSpPr>
            <p:cNvPr id="388376" name="Text Box 280"/>
            <p:cNvSpPr txBox="1">
              <a:spLocks noChangeArrowheads="1"/>
            </p:cNvSpPr>
            <p:nvPr/>
          </p:nvSpPr>
          <p:spPr bwMode="auto">
            <a:xfrm>
              <a:off x="703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000000"/>
                  </a:solidFill>
                </a:rPr>
                <a:t>100…00</a:t>
              </a:r>
              <a:endParaRPr lang="en-US" altLang="zh-CN" sz="2000" dirty="0"/>
            </a:p>
          </p:txBody>
        </p:sp>
        <p:sp>
          <p:nvSpPr>
            <p:cNvPr id="388377" name="Text Box 281"/>
            <p:cNvSpPr txBox="1">
              <a:spLocks noChangeArrowheads="1"/>
            </p:cNvSpPr>
            <p:nvPr/>
          </p:nvSpPr>
          <p:spPr bwMode="auto">
            <a:xfrm>
              <a:off x="1429" y="1207"/>
              <a:ext cx="68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-0.11…11</a:t>
              </a:r>
              <a:endParaRPr lang="en-US" altLang="zh-CN" sz="1800"/>
            </a:p>
          </p:txBody>
        </p:sp>
        <p:sp>
          <p:nvSpPr>
            <p:cNvPr id="388378" name="Text Box 282"/>
            <p:cNvSpPr txBox="1">
              <a:spLocks noChangeArrowheads="1"/>
            </p:cNvSpPr>
            <p:nvPr/>
          </p:nvSpPr>
          <p:spPr bwMode="auto">
            <a:xfrm>
              <a:off x="2336" y="1207"/>
              <a:ext cx="680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000000"/>
                  </a:solidFill>
                </a:rPr>
                <a:t>-0.10…01</a:t>
              </a:r>
              <a:endParaRPr lang="en-US" altLang="zh-CN" sz="1800" dirty="0"/>
            </a:p>
          </p:txBody>
        </p:sp>
        <p:sp>
          <p:nvSpPr>
            <p:cNvPr id="388379" name="Text Box 283"/>
            <p:cNvSpPr txBox="1">
              <a:spLocks noChangeArrowheads="1"/>
            </p:cNvSpPr>
            <p:nvPr/>
          </p:nvSpPr>
          <p:spPr bwMode="auto">
            <a:xfrm>
              <a:off x="3061" y="1207"/>
              <a:ext cx="68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-0.10…00</a:t>
              </a:r>
              <a:endParaRPr lang="en-US" altLang="zh-CN" sz="1800"/>
            </a:p>
          </p:txBody>
        </p:sp>
        <p:sp>
          <p:nvSpPr>
            <p:cNvPr id="388380" name="Text Box 284"/>
            <p:cNvSpPr txBox="1">
              <a:spLocks noChangeArrowheads="1"/>
            </p:cNvSpPr>
            <p:nvPr/>
          </p:nvSpPr>
          <p:spPr bwMode="auto">
            <a:xfrm>
              <a:off x="3787" y="1207"/>
              <a:ext cx="680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-0.01…11</a:t>
              </a:r>
              <a:endParaRPr lang="en-US" altLang="zh-CN" sz="1800"/>
            </a:p>
          </p:txBody>
        </p:sp>
        <p:sp>
          <p:nvSpPr>
            <p:cNvPr id="388381" name="Text Box 285"/>
            <p:cNvSpPr txBox="1">
              <a:spLocks noChangeArrowheads="1"/>
            </p:cNvSpPr>
            <p:nvPr/>
          </p:nvSpPr>
          <p:spPr bwMode="auto">
            <a:xfrm>
              <a:off x="4694" y="1207"/>
              <a:ext cx="680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-0.00…01</a:t>
              </a:r>
              <a:endParaRPr lang="en-US" altLang="zh-CN" sz="1800"/>
            </a:p>
          </p:txBody>
        </p:sp>
        <p:sp>
          <p:nvSpPr>
            <p:cNvPr id="388382" name="Text Box 286"/>
            <p:cNvSpPr txBox="1">
              <a:spLocks noChangeArrowheads="1"/>
            </p:cNvSpPr>
            <p:nvPr/>
          </p:nvSpPr>
          <p:spPr bwMode="auto">
            <a:xfrm>
              <a:off x="1429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100…01</a:t>
              </a:r>
              <a:endParaRPr lang="en-US" altLang="zh-CN" sz="2000"/>
            </a:p>
          </p:txBody>
        </p:sp>
        <p:sp>
          <p:nvSpPr>
            <p:cNvPr id="388383" name="Text Box 287"/>
            <p:cNvSpPr txBox="1">
              <a:spLocks noChangeArrowheads="1"/>
            </p:cNvSpPr>
            <p:nvPr/>
          </p:nvSpPr>
          <p:spPr bwMode="auto">
            <a:xfrm>
              <a:off x="2336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101…11</a:t>
              </a:r>
              <a:endParaRPr lang="en-US" altLang="zh-CN" sz="2000"/>
            </a:p>
          </p:txBody>
        </p:sp>
        <p:sp>
          <p:nvSpPr>
            <p:cNvPr id="388384" name="Text Box 288"/>
            <p:cNvSpPr txBox="1">
              <a:spLocks noChangeArrowheads="1"/>
            </p:cNvSpPr>
            <p:nvPr/>
          </p:nvSpPr>
          <p:spPr bwMode="auto">
            <a:xfrm>
              <a:off x="3061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000000"/>
                  </a:solidFill>
                </a:rPr>
                <a:t>110…00</a:t>
              </a:r>
              <a:endParaRPr lang="en-US" altLang="zh-CN" sz="2000" dirty="0"/>
            </a:p>
          </p:txBody>
        </p:sp>
        <p:sp>
          <p:nvSpPr>
            <p:cNvPr id="388385" name="Text Box 289"/>
            <p:cNvSpPr txBox="1">
              <a:spLocks noChangeArrowheads="1"/>
            </p:cNvSpPr>
            <p:nvPr/>
          </p:nvSpPr>
          <p:spPr bwMode="auto">
            <a:xfrm>
              <a:off x="3788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110…01</a:t>
              </a:r>
              <a:endParaRPr lang="en-US" altLang="zh-CN" sz="2000"/>
            </a:p>
          </p:txBody>
        </p:sp>
        <p:sp>
          <p:nvSpPr>
            <p:cNvPr id="388386" name="Text Box 290"/>
            <p:cNvSpPr txBox="1">
              <a:spLocks noChangeArrowheads="1"/>
            </p:cNvSpPr>
            <p:nvPr/>
          </p:nvSpPr>
          <p:spPr bwMode="auto">
            <a:xfrm>
              <a:off x="4695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111…11</a:t>
              </a:r>
              <a:endParaRPr lang="en-US" altLang="zh-CN" sz="2000"/>
            </a:p>
          </p:txBody>
        </p:sp>
        <p:sp>
          <p:nvSpPr>
            <p:cNvPr id="388387" name="Text Box 291"/>
            <p:cNvSpPr txBox="1">
              <a:spLocks noChangeArrowheads="1"/>
            </p:cNvSpPr>
            <p:nvPr/>
          </p:nvSpPr>
          <p:spPr bwMode="auto">
            <a:xfrm>
              <a:off x="2109" y="845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88" name="Text Box 292"/>
            <p:cNvSpPr txBox="1">
              <a:spLocks noChangeArrowheads="1"/>
            </p:cNvSpPr>
            <p:nvPr/>
          </p:nvSpPr>
          <p:spPr bwMode="auto">
            <a:xfrm>
              <a:off x="2109" y="1207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89" name="Text Box 293"/>
            <p:cNvSpPr txBox="1">
              <a:spLocks noChangeArrowheads="1"/>
            </p:cNvSpPr>
            <p:nvPr/>
          </p:nvSpPr>
          <p:spPr bwMode="auto">
            <a:xfrm>
              <a:off x="4467" y="845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90" name="Text Box 294"/>
            <p:cNvSpPr txBox="1">
              <a:spLocks noChangeArrowheads="1"/>
            </p:cNvSpPr>
            <p:nvPr/>
          </p:nvSpPr>
          <p:spPr bwMode="auto">
            <a:xfrm>
              <a:off x="4467" y="1207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</p:grpSp>
      <p:sp>
        <p:nvSpPr>
          <p:cNvPr id="388391" name="AutoShape 29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6390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8394" name="Text Box 298"/>
          <p:cNvSpPr txBox="1">
            <a:spLocks noChangeArrowheads="1"/>
          </p:cNvSpPr>
          <p:nvPr/>
        </p:nvSpPr>
        <p:spPr bwMode="auto">
          <a:xfrm>
            <a:off x="2411413" y="2186280"/>
            <a:ext cx="2232025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en-US" altLang="zh-CN" sz="2000">
                <a:solidFill>
                  <a:schemeClr val="tx1"/>
                </a:solidFill>
              </a:rPr>
              <a:t>1111        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0000</a:t>
            </a:r>
            <a:endParaRPr lang="en-US" altLang="zh-CN" sz="2000" baseline="30000">
              <a:solidFill>
                <a:schemeClr val="tx1"/>
              </a:solidFill>
            </a:endParaRPr>
          </a:p>
        </p:txBody>
      </p:sp>
      <p:sp>
        <p:nvSpPr>
          <p:cNvPr id="388395" name="Text Box 299"/>
          <p:cNvSpPr txBox="1">
            <a:spLocks noChangeArrowheads="1"/>
          </p:cNvSpPr>
          <p:nvPr/>
        </p:nvSpPr>
        <p:spPr bwMode="auto">
          <a:xfrm>
            <a:off x="5651500" y="1825917"/>
            <a:ext cx="1512888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111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0000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sp>
        <p:nvSpPr>
          <p:cNvPr id="388396" name="Text Box 300"/>
          <p:cNvSpPr txBox="1">
            <a:spLocks noChangeArrowheads="1"/>
          </p:cNvSpPr>
          <p:nvPr/>
        </p:nvSpPr>
        <p:spPr bwMode="auto">
          <a:xfrm>
            <a:off x="7164388" y="1825917"/>
            <a:ext cx="1512887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54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111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1111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sp>
        <p:nvSpPr>
          <p:cNvPr id="388397" name="Text Box 301"/>
          <p:cNvSpPr txBox="1">
            <a:spLocks noChangeArrowheads="1"/>
          </p:cNvSpPr>
          <p:nvPr/>
        </p:nvSpPr>
        <p:spPr bwMode="auto">
          <a:xfrm>
            <a:off x="5580063" y="2173589"/>
            <a:ext cx="2232025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0000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1111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sp>
        <p:nvSpPr>
          <p:cNvPr id="388399" name="Text Box 303"/>
          <p:cNvSpPr txBox="1">
            <a:spLocks noChangeArrowheads="1"/>
          </p:cNvSpPr>
          <p:nvPr/>
        </p:nvSpPr>
        <p:spPr bwMode="auto">
          <a:xfrm>
            <a:off x="6299200" y="2173589"/>
            <a:ext cx="2449513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1111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0000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grpSp>
        <p:nvGrpSpPr>
          <p:cNvPr id="388400" name="Group 304"/>
          <p:cNvGrpSpPr>
            <a:grpSpLocks/>
          </p:cNvGrpSpPr>
          <p:nvPr/>
        </p:nvGrpSpPr>
        <p:grpSpPr bwMode="auto">
          <a:xfrm>
            <a:off x="2915816" y="6453188"/>
            <a:ext cx="360363" cy="287337"/>
            <a:chOff x="1133" y="4020"/>
            <a:chExt cx="227" cy="181"/>
          </a:xfrm>
        </p:grpSpPr>
        <p:sp>
          <p:nvSpPr>
            <p:cNvPr id="388401" name="AutoShape 305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402" name="Text Box 306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48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8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8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8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8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363" grpId="0"/>
      <p:bldP spid="388364" grpId="0"/>
      <p:bldP spid="388394" grpId="0"/>
      <p:bldP spid="388395" grpId="0"/>
      <p:bldP spid="388396" grpId="0"/>
      <p:bldP spid="388397" grpId="0"/>
      <p:bldP spid="38839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663A-DB8F-4C8C-9518-FCC529369F8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en-US" altLang="zh-CN" dirty="0">
                <a:solidFill>
                  <a:srgbClr val="FF3399"/>
                </a:solidFill>
              </a:rPr>
              <a:t>IEEE 754</a:t>
            </a:r>
            <a:r>
              <a:rPr lang="zh-CN" altLang="en-US" dirty="0">
                <a:solidFill>
                  <a:srgbClr val="FF3399"/>
                </a:solidFill>
              </a:rPr>
              <a:t>标准</a:t>
            </a:r>
          </a:p>
        </p:txBody>
      </p:sp>
      <p:sp>
        <p:nvSpPr>
          <p:cNvPr id="153027" name="Text Box 451"/>
          <p:cNvSpPr txBox="1">
            <a:spLocks noChangeArrowheads="1"/>
          </p:cNvSpPr>
          <p:nvPr/>
        </p:nvSpPr>
        <p:spPr bwMode="auto">
          <a:xfrm>
            <a:off x="179388" y="76634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表示格式：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有</a:t>
            </a:r>
            <a:r>
              <a:rPr lang="zh-CN" altLang="en-US" dirty="0">
                <a:solidFill>
                  <a:schemeClr val="tx1"/>
                </a:solidFill>
              </a:rPr>
              <a:t>单精度、双精度</a:t>
            </a:r>
            <a:r>
              <a:rPr lang="zh-CN" altLang="en-US" dirty="0" smtClean="0">
                <a:solidFill>
                  <a:schemeClr val="tx1"/>
                </a:solidFill>
              </a:rPr>
              <a:t>两种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长度分别为</a:t>
            </a:r>
            <a:r>
              <a:rPr lang="en-US" altLang="zh-CN" dirty="0">
                <a:solidFill>
                  <a:schemeClr val="tx1"/>
                </a:solidFill>
              </a:rPr>
              <a:t>32</a:t>
            </a:r>
            <a:r>
              <a:rPr lang="zh-CN" altLang="en-US" dirty="0">
                <a:solidFill>
                  <a:schemeClr val="tx1"/>
                </a:solidFill>
              </a:rPr>
              <a:t>位及</a:t>
            </a:r>
            <a:r>
              <a:rPr lang="en-US" altLang="zh-CN" dirty="0">
                <a:solidFill>
                  <a:schemeClr val="tx1"/>
                </a:solidFill>
              </a:rPr>
              <a:t>64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53103" name="Text Box 527"/>
          <p:cNvSpPr txBox="1">
            <a:spLocks noChangeArrowheads="1"/>
          </p:cNvSpPr>
          <p:nvPr/>
        </p:nvSpPr>
        <p:spPr bwMode="auto">
          <a:xfrm>
            <a:off x="179388" y="3046263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编码方式：</a:t>
            </a:r>
          </a:p>
          <a:p>
            <a:pPr marL="2336800" indent="-2336800"/>
            <a:r>
              <a:rPr lang="zh-CN" altLang="en-US" dirty="0"/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①数制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均采用二进制方式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即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Times New Roman" pitchFamily="18" charset="0"/>
              </a:rPr>
              <a:t>M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Times New Roman" pitchFamily="18" charset="0"/>
              </a:rPr>
              <a:t>E </a:t>
            </a:r>
            <a:r>
              <a:rPr lang="en-US" altLang="zh-CN" dirty="0">
                <a:solidFill>
                  <a:schemeClr val="tx1"/>
                </a:solidFill>
              </a:rPr>
              <a:t>=2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marL="2336800" indent="-2336800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②码制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grpSp>
        <p:nvGrpSpPr>
          <p:cNvPr id="153104" name="Group 528"/>
          <p:cNvGrpSpPr>
            <a:grpSpLocks/>
          </p:cNvGrpSpPr>
          <p:nvPr/>
        </p:nvGrpSpPr>
        <p:grpSpPr bwMode="auto">
          <a:xfrm>
            <a:off x="1187450" y="1749276"/>
            <a:ext cx="7561263" cy="1225550"/>
            <a:chOff x="793" y="2522"/>
            <a:chExt cx="4763" cy="772"/>
          </a:xfrm>
        </p:grpSpPr>
        <p:sp>
          <p:nvSpPr>
            <p:cNvPr id="153105" name="Line 529"/>
            <p:cNvSpPr>
              <a:spLocks noChangeShapeType="1"/>
            </p:cNvSpPr>
            <p:nvPr/>
          </p:nvSpPr>
          <p:spPr bwMode="auto">
            <a:xfrm>
              <a:off x="793" y="2523"/>
              <a:ext cx="1" cy="272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6" name="Line 530"/>
            <p:cNvSpPr>
              <a:spLocks noChangeShapeType="1"/>
            </p:cNvSpPr>
            <p:nvPr/>
          </p:nvSpPr>
          <p:spPr bwMode="auto">
            <a:xfrm>
              <a:off x="2744" y="2523"/>
              <a:ext cx="0" cy="27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7" name="Text Box 531"/>
            <p:cNvSpPr txBox="1">
              <a:spLocks noChangeArrowheads="1"/>
            </p:cNvSpPr>
            <p:nvPr/>
          </p:nvSpPr>
          <p:spPr bwMode="auto">
            <a:xfrm>
              <a:off x="2245" y="2657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23</a:t>
              </a:r>
            </a:p>
          </p:txBody>
        </p:sp>
        <p:sp>
          <p:nvSpPr>
            <p:cNvPr id="153108" name="Line 532"/>
            <p:cNvSpPr>
              <a:spLocks noChangeShapeType="1"/>
            </p:cNvSpPr>
            <p:nvPr/>
          </p:nvSpPr>
          <p:spPr bwMode="auto">
            <a:xfrm>
              <a:off x="2472" y="2750"/>
              <a:ext cx="27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9" name="Line 533"/>
            <p:cNvSpPr>
              <a:spLocks noChangeShapeType="1"/>
            </p:cNvSpPr>
            <p:nvPr/>
          </p:nvSpPr>
          <p:spPr bwMode="auto">
            <a:xfrm>
              <a:off x="1927" y="2659"/>
              <a:ext cx="1" cy="13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0" name="Line 534"/>
            <p:cNvSpPr>
              <a:spLocks noChangeShapeType="1"/>
            </p:cNvSpPr>
            <p:nvPr/>
          </p:nvSpPr>
          <p:spPr bwMode="auto">
            <a:xfrm>
              <a:off x="1292" y="2659"/>
              <a:ext cx="1" cy="13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1" name="Line 535"/>
            <p:cNvSpPr>
              <a:spLocks noChangeShapeType="1"/>
            </p:cNvSpPr>
            <p:nvPr/>
          </p:nvSpPr>
          <p:spPr bwMode="auto">
            <a:xfrm flipH="1">
              <a:off x="1928" y="2750"/>
              <a:ext cx="27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2" name="Text Box 536"/>
            <p:cNvSpPr txBox="1">
              <a:spLocks noChangeArrowheads="1"/>
            </p:cNvSpPr>
            <p:nvPr/>
          </p:nvSpPr>
          <p:spPr bwMode="auto">
            <a:xfrm>
              <a:off x="1565" y="2658"/>
              <a:ext cx="91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8</a:t>
              </a:r>
            </a:p>
          </p:txBody>
        </p:sp>
        <p:sp>
          <p:nvSpPr>
            <p:cNvPr id="153113" name="Line 537"/>
            <p:cNvSpPr>
              <a:spLocks noChangeShapeType="1"/>
            </p:cNvSpPr>
            <p:nvPr/>
          </p:nvSpPr>
          <p:spPr bwMode="auto">
            <a:xfrm flipV="1">
              <a:off x="1701" y="2749"/>
              <a:ext cx="227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4" name="Text Box 538"/>
            <p:cNvSpPr txBox="1">
              <a:spLocks noChangeArrowheads="1"/>
            </p:cNvSpPr>
            <p:nvPr/>
          </p:nvSpPr>
          <p:spPr bwMode="auto">
            <a:xfrm>
              <a:off x="976" y="2658"/>
              <a:ext cx="90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</a:t>
              </a:r>
            </a:p>
          </p:txBody>
        </p:sp>
        <p:sp>
          <p:nvSpPr>
            <p:cNvPr id="153115" name="Line 539"/>
            <p:cNvSpPr>
              <a:spLocks noChangeShapeType="1"/>
            </p:cNvSpPr>
            <p:nvPr/>
          </p:nvSpPr>
          <p:spPr bwMode="auto">
            <a:xfrm flipV="1">
              <a:off x="1111" y="2750"/>
              <a:ext cx="18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6" name="Line 540"/>
            <p:cNvSpPr>
              <a:spLocks noChangeShapeType="1"/>
            </p:cNvSpPr>
            <p:nvPr/>
          </p:nvSpPr>
          <p:spPr bwMode="auto">
            <a:xfrm flipH="1" flipV="1">
              <a:off x="794" y="2750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7" name="Line 541"/>
            <p:cNvSpPr>
              <a:spLocks noChangeShapeType="1"/>
            </p:cNvSpPr>
            <p:nvPr/>
          </p:nvSpPr>
          <p:spPr bwMode="auto">
            <a:xfrm flipH="1" flipV="1">
              <a:off x="1293" y="2749"/>
              <a:ext cx="227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8" name="Text Box 542"/>
            <p:cNvSpPr txBox="1">
              <a:spLocks noChangeArrowheads="1"/>
            </p:cNvSpPr>
            <p:nvPr/>
          </p:nvSpPr>
          <p:spPr bwMode="auto">
            <a:xfrm>
              <a:off x="1066" y="3113"/>
              <a:ext cx="149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单精度浮点表示格式</a:t>
              </a:r>
            </a:p>
          </p:txBody>
        </p:sp>
        <p:sp>
          <p:nvSpPr>
            <p:cNvPr id="153119" name="Text Box 543"/>
            <p:cNvSpPr txBox="1">
              <a:spLocks noChangeArrowheads="1"/>
            </p:cNvSpPr>
            <p:nvPr/>
          </p:nvSpPr>
          <p:spPr bwMode="auto">
            <a:xfrm>
              <a:off x="794" y="2840"/>
              <a:ext cx="499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数符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53120" name="Text Box 544"/>
            <p:cNvSpPr txBox="1">
              <a:spLocks noChangeArrowheads="1"/>
            </p:cNvSpPr>
            <p:nvPr/>
          </p:nvSpPr>
          <p:spPr bwMode="auto">
            <a:xfrm>
              <a:off x="1293" y="2840"/>
              <a:ext cx="635" cy="227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阶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121" name="Text Box 545"/>
            <p:cNvSpPr txBox="1">
              <a:spLocks noChangeArrowheads="1"/>
            </p:cNvSpPr>
            <p:nvPr/>
          </p:nvSpPr>
          <p:spPr bwMode="auto">
            <a:xfrm>
              <a:off x="1928" y="2840"/>
              <a:ext cx="816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53122" name="Text Box 546"/>
            <p:cNvSpPr txBox="1">
              <a:spLocks noChangeArrowheads="1"/>
            </p:cNvSpPr>
            <p:nvPr/>
          </p:nvSpPr>
          <p:spPr bwMode="auto">
            <a:xfrm>
              <a:off x="1656" y="2522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32</a:t>
              </a:r>
            </a:p>
          </p:txBody>
        </p:sp>
        <p:sp>
          <p:nvSpPr>
            <p:cNvPr id="153123" name="Line 547"/>
            <p:cNvSpPr>
              <a:spLocks noChangeShapeType="1"/>
            </p:cNvSpPr>
            <p:nvPr/>
          </p:nvSpPr>
          <p:spPr bwMode="auto">
            <a:xfrm>
              <a:off x="1882" y="2568"/>
              <a:ext cx="86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4" name="Line 548"/>
            <p:cNvSpPr>
              <a:spLocks noChangeShapeType="1"/>
            </p:cNvSpPr>
            <p:nvPr/>
          </p:nvSpPr>
          <p:spPr bwMode="auto">
            <a:xfrm flipH="1">
              <a:off x="794" y="2568"/>
              <a:ext cx="81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5" name="Line 549"/>
            <p:cNvSpPr>
              <a:spLocks noChangeShapeType="1"/>
            </p:cNvSpPr>
            <p:nvPr/>
          </p:nvSpPr>
          <p:spPr bwMode="auto">
            <a:xfrm>
              <a:off x="3107" y="2523"/>
              <a:ext cx="0" cy="272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6" name="Line 550"/>
            <p:cNvSpPr>
              <a:spLocks noChangeShapeType="1"/>
            </p:cNvSpPr>
            <p:nvPr/>
          </p:nvSpPr>
          <p:spPr bwMode="auto">
            <a:xfrm>
              <a:off x="5556" y="2523"/>
              <a:ext cx="0" cy="27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7" name="Text Box 551"/>
            <p:cNvSpPr txBox="1">
              <a:spLocks noChangeArrowheads="1"/>
            </p:cNvSpPr>
            <p:nvPr/>
          </p:nvSpPr>
          <p:spPr bwMode="auto">
            <a:xfrm>
              <a:off x="4876" y="2658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52</a:t>
              </a:r>
            </a:p>
          </p:txBody>
        </p:sp>
        <p:sp>
          <p:nvSpPr>
            <p:cNvPr id="153128" name="Line 552"/>
            <p:cNvSpPr>
              <a:spLocks noChangeShapeType="1"/>
            </p:cNvSpPr>
            <p:nvPr/>
          </p:nvSpPr>
          <p:spPr bwMode="auto">
            <a:xfrm flipV="1">
              <a:off x="5148" y="2749"/>
              <a:ext cx="408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9" name="Line 553"/>
            <p:cNvSpPr>
              <a:spLocks noChangeShapeType="1"/>
            </p:cNvSpPr>
            <p:nvPr/>
          </p:nvSpPr>
          <p:spPr bwMode="auto">
            <a:xfrm>
              <a:off x="4422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0" name="Line 554"/>
            <p:cNvSpPr>
              <a:spLocks noChangeShapeType="1"/>
            </p:cNvSpPr>
            <p:nvPr/>
          </p:nvSpPr>
          <p:spPr bwMode="auto">
            <a:xfrm>
              <a:off x="3606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1" name="Line 555"/>
            <p:cNvSpPr>
              <a:spLocks noChangeShapeType="1"/>
            </p:cNvSpPr>
            <p:nvPr/>
          </p:nvSpPr>
          <p:spPr bwMode="auto">
            <a:xfrm flipH="1" flipV="1">
              <a:off x="4423" y="2749"/>
              <a:ext cx="408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2" name="Text Box 556"/>
            <p:cNvSpPr txBox="1">
              <a:spLocks noChangeArrowheads="1"/>
            </p:cNvSpPr>
            <p:nvPr/>
          </p:nvSpPr>
          <p:spPr bwMode="auto">
            <a:xfrm>
              <a:off x="3924" y="2659"/>
              <a:ext cx="181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11</a:t>
              </a:r>
            </a:p>
          </p:txBody>
        </p:sp>
        <p:sp>
          <p:nvSpPr>
            <p:cNvPr id="153133" name="Line 557"/>
            <p:cNvSpPr>
              <a:spLocks noChangeShapeType="1"/>
            </p:cNvSpPr>
            <p:nvPr/>
          </p:nvSpPr>
          <p:spPr bwMode="auto">
            <a:xfrm flipV="1">
              <a:off x="4150" y="2750"/>
              <a:ext cx="27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4" name="Text Box 558"/>
            <p:cNvSpPr txBox="1">
              <a:spLocks noChangeArrowheads="1"/>
            </p:cNvSpPr>
            <p:nvPr/>
          </p:nvSpPr>
          <p:spPr bwMode="auto">
            <a:xfrm>
              <a:off x="3290" y="2658"/>
              <a:ext cx="90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</a:t>
              </a:r>
            </a:p>
          </p:txBody>
        </p:sp>
        <p:sp>
          <p:nvSpPr>
            <p:cNvPr id="153135" name="Line 559"/>
            <p:cNvSpPr>
              <a:spLocks noChangeShapeType="1"/>
            </p:cNvSpPr>
            <p:nvPr/>
          </p:nvSpPr>
          <p:spPr bwMode="auto">
            <a:xfrm flipV="1">
              <a:off x="3425" y="2750"/>
              <a:ext cx="18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6" name="Line 560"/>
            <p:cNvSpPr>
              <a:spLocks noChangeShapeType="1"/>
            </p:cNvSpPr>
            <p:nvPr/>
          </p:nvSpPr>
          <p:spPr bwMode="auto">
            <a:xfrm flipH="1" flipV="1">
              <a:off x="3108" y="2750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7" name="Line 561"/>
            <p:cNvSpPr>
              <a:spLocks noChangeShapeType="1"/>
            </p:cNvSpPr>
            <p:nvPr/>
          </p:nvSpPr>
          <p:spPr bwMode="auto">
            <a:xfrm flipH="1" flipV="1">
              <a:off x="3606" y="2750"/>
              <a:ext cx="27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8" name="Text Box 562"/>
            <p:cNvSpPr txBox="1">
              <a:spLocks noChangeArrowheads="1"/>
            </p:cNvSpPr>
            <p:nvPr/>
          </p:nvSpPr>
          <p:spPr bwMode="auto">
            <a:xfrm>
              <a:off x="3515" y="3113"/>
              <a:ext cx="149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双精度浮点表示格式</a:t>
              </a:r>
            </a:p>
          </p:txBody>
        </p:sp>
        <p:sp>
          <p:nvSpPr>
            <p:cNvPr id="153139" name="Text Box 563"/>
            <p:cNvSpPr txBox="1">
              <a:spLocks noChangeArrowheads="1"/>
            </p:cNvSpPr>
            <p:nvPr/>
          </p:nvSpPr>
          <p:spPr bwMode="auto">
            <a:xfrm>
              <a:off x="3108" y="2840"/>
              <a:ext cx="499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数符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53140" name="Text Box 564"/>
            <p:cNvSpPr txBox="1">
              <a:spLocks noChangeArrowheads="1"/>
            </p:cNvSpPr>
            <p:nvPr/>
          </p:nvSpPr>
          <p:spPr bwMode="auto">
            <a:xfrm>
              <a:off x="3607" y="2840"/>
              <a:ext cx="816" cy="227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阶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141" name="Text Box 565"/>
            <p:cNvSpPr txBox="1">
              <a:spLocks noChangeArrowheads="1"/>
            </p:cNvSpPr>
            <p:nvPr/>
          </p:nvSpPr>
          <p:spPr bwMode="auto">
            <a:xfrm>
              <a:off x="4423" y="2840"/>
              <a:ext cx="1133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尾数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53142" name="Text Box 566"/>
            <p:cNvSpPr txBox="1">
              <a:spLocks noChangeArrowheads="1"/>
            </p:cNvSpPr>
            <p:nvPr/>
          </p:nvSpPr>
          <p:spPr bwMode="auto">
            <a:xfrm>
              <a:off x="4242" y="2522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64</a:t>
              </a:r>
            </a:p>
          </p:txBody>
        </p:sp>
        <p:sp>
          <p:nvSpPr>
            <p:cNvPr id="153143" name="Line 567"/>
            <p:cNvSpPr>
              <a:spLocks noChangeShapeType="1"/>
            </p:cNvSpPr>
            <p:nvPr/>
          </p:nvSpPr>
          <p:spPr bwMode="auto">
            <a:xfrm>
              <a:off x="4513" y="2568"/>
              <a:ext cx="104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44" name="Line 568"/>
            <p:cNvSpPr>
              <a:spLocks noChangeShapeType="1"/>
            </p:cNvSpPr>
            <p:nvPr/>
          </p:nvSpPr>
          <p:spPr bwMode="auto">
            <a:xfrm flipH="1">
              <a:off x="3108" y="2568"/>
              <a:ext cx="104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151" name="Text Box 575"/>
          <p:cNvSpPr txBox="1">
            <a:spLocks noChangeArrowheads="1"/>
          </p:cNvSpPr>
          <p:nvPr/>
        </p:nvSpPr>
        <p:spPr bwMode="auto">
          <a:xfrm>
            <a:off x="2339752" y="3933056"/>
            <a:ext cx="6553994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原码</a:t>
            </a:r>
            <a:r>
              <a:rPr lang="zh-CN" altLang="en-US" dirty="0">
                <a:solidFill>
                  <a:schemeClr val="tx1"/>
                </a:solidFill>
              </a:rPr>
              <a:t>编码的</a:t>
            </a:r>
            <a:r>
              <a:rPr lang="zh-CN" altLang="en-US" u="sng" dirty="0">
                <a:solidFill>
                  <a:schemeClr val="tx1"/>
                </a:solidFill>
              </a:rPr>
              <a:t>定点纯小数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改变了</a:t>
            </a:r>
            <a:r>
              <a:rPr lang="zh-CN" altLang="en-US" dirty="0" smtClean="0">
                <a:solidFill>
                  <a:schemeClr val="accent2"/>
                </a:solidFill>
              </a:rPr>
              <a:t>点</a:t>
            </a:r>
            <a:r>
              <a:rPr lang="zh-CN" altLang="en-US" dirty="0">
                <a:solidFill>
                  <a:schemeClr val="accent2"/>
                </a:solidFill>
              </a:rPr>
              <a:t>位置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336800" indent="-2336800"/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移码</a:t>
            </a:r>
            <a:r>
              <a:rPr lang="zh-CN" altLang="en-US" dirty="0">
                <a:solidFill>
                  <a:schemeClr val="tx1"/>
                </a:solidFill>
              </a:rPr>
              <a:t>编码的</a:t>
            </a:r>
            <a:r>
              <a:rPr lang="zh-CN" altLang="en-US" u="sng" dirty="0">
                <a:solidFill>
                  <a:schemeClr val="tx1"/>
                </a:solidFill>
              </a:rPr>
              <a:t>定点整数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改变了</a:t>
            </a:r>
            <a:r>
              <a:rPr lang="zh-CN" altLang="en-US" dirty="0" smtClean="0">
                <a:solidFill>
                  <a:schemeClr val="accent2"/>
                </a:solidFill>
              </a:rPr>
              <a:t>偏移值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3152" name="AutoShape 5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5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027" grpId="0"/>
      <p:bldP spid="153103" grpId="0"/>
      <p:bldP spid="15315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4C55-6551-4630-8F0D-0BDFEDD4221A}" type="slidenum">
              <a:rPr lang="en-US" altLang="zh-CN"/>
              <a:pPr/>
              <a:t>53</a:t>
            </a:fld>
            <a:endParaRPr lang="en-US" altLang="zh-CN" dirty="0"/>
          </a:p>
        </p:txBody>
      </p:sp>
      <p:sp>
        <p:nvSpPr>
          <p:cNvPr id="246836" name="Text Box 52"/>
          <p:cNvSpPr txBox="1">
            <a:spLocks noChangeArrowheads="1"/>
          </p:cNvSpPr>
          <p:nvPr/>
        </p:nvSpPr>
        <p:spPr bwMode="auto">
          <a:xfrm>
            <a:off x="179388" y="285728"/>
            <a:ext cx="878522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阶的码制：</a:t>
            </a:r>
            <a:r>
              <a:rPr lang="zh-CN" altLang="en-US" dirty="0" smtClean="0">
                <a:solidFill>
                  <a:schemeClr val="tx1"/>
                </a:solidFill>
              </a:rPr>
              <a:t>采用</a:t>
            </a:r>
            <a:r>
              <a:rPr lang="zh-CN" altLang="en-US" u="sng" dirty="0" smtClean="0">
                <a:solidFill>
                  <a:schemeClr val="tx1"/>
                </a:solidFill>
              </a:rPr>
              <a:t>余</a:t>
            </a:r>
            <a:r>
              <a:rPr lang="en-US" altLang="zh-CN" u="sng" dirty="0">
                <a:solidFill>
                  <a:schemeClr val="tx1"/>
                </a:solidFill>
              </a:rPr>
              <a:t>127</a:t>
            </a:r>
            <a:r>
              <a:rPr lang="zh-CN" altLang="en-US" u="sng" dirty="0">
                <a:solidFill>
                  <a:schemeClr val="tx1"/>
                </a:solidFill>
              </a:rPr>
              <a:t>码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tx1"/>
                </a:solidFill>
              </a:rPr>
              <a:t>余</a:t>
            </a:r>
            <a:r>
              <a:rPr lang="en-US" altLang="zh-CN" u="sng" dirty="0">
                <a:solidFill>
                  <a:schemeClr val="tx1"/>
                </a:solidFill>
              </a:rPr>
              <a:t>1023</a:t>
            </a:r>
            <a:r>
              <a:rPr lang="zh-CN" altLang="en-US" u="sng" dirty="0" smtClean="0">
                <a:solidFill>
                  <a:schemeClr val="tx1"/>
                </a:solidFill>
              </a:rPr>
              <a:t>码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336800" indent="-2336800"/>
            <a:r>
              <a:rPr lang="zh-CN" altLang="en-US" dirty="0">
                <a:solidFill>
                  <a:schemeClr val="accent2"/>
                </a:solidFill>
              </a:rPr>
              <a:t>      余</a:t>
            </a:r>
            <a:r>
              <a:rPr lang="en-US" altLang="zh-CN" dirty="0">
                <a:solidFill>
                  <a:schemeClr val="accent2"/>
                </a:solidFill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偏移值为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移码</a:t>
            </a:r>
            <a:endParaRPr lang="zh-CN" altLang="en-US" dirty="0">
              <a:solidFill>
                <a:srgbClr val="990099"/>
              </a:solidFill>
            </a:endParaRPr>
          </a:p>
          <a:p>
            <a:pPr marL="2336800" indent="-2336800"/>
            <a:r>
              <a:rPr lang="zh-CN" altLang="en-US" dirty="0">
                <a:solidFill>
                  <a:srgbClr val="990099"/>
                </a:solidFill>
              </a:rPr>
              <a:t>             标准移码：</a:t>
            </a:r>
            <a:r>
              <a:rPr lang="zh-CN" altLang="en-US" dirty="0">
                <a:solidFill>
                  <a:schemeClr val="tx1"/>
                </a:solidFill>
              </a:rPr>
              <a:t>真值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-2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8-1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-128</a:t>
            </a:r>
            <a:r>
              <a:rPr lang="zh-CN" altLang="en-US" dirty="0" smtClean="0">
                <a:solidFill>
                  <a:schemeClr val="tx1"/>
                </a:solidFill>
              </a:rPr>
              <a:t>    </a:t>
            </a:r>
            <a:r>
              <a:rPr lang="zh-CN" altLang="en-US" sz="2000" dirty="0" smtClean="0">
                <a:solidFill>
                  <a:srgbClr val="990099"/>
                </a:solidFill>
              </a:rPr>
              <a:t>←可称余</a:t>
            </a:r>
            <a:r>
              <a:rPr lang="en-US" altLang="zh-CN" sz="2000" dirty="0">
                <a:solidFill>
                  <a:srgbClr val="990099"/>
                </a:solidFill>
              </a:rPr>
              <a:t>128</a:t>
            </a:r>
            <a:r>
              <a:rPr lang="zh-CN" altLang="en-US" sz="2000" dirty="0">
                <a:solidFill>
                  <a:srgbClr val="990099"/>
                </a:solidFill>
              </a:rPr>
              <a:t>码</a:t>
            </a:r>
            <a:endParaRPr lang="zh-CN" altLang="en-US" dirty="0">
              <a:solidFill>
                <a:srgbClr val="990099"/>
              </a:solidFill>
            </a:endParaRPr>
          </a:p>
          <a:p>
            <a:pPr marL="2336800" indent="-2336800"/>
            <a:r>
              <a:rPr lang="zh-CN" altLang="en-US" dirty="0">
                <a:solidFill>
                  <a:srgbClr val="990099"/>
                </a:solidFill>
              </a:rPr>
              <a:t>             余</a:t>
            </a:r>
            <a:r>
              <a:rPr lang="en-US" altLang="zh-CN" dirty="0">
                <a:solidFill>
                  <a:srgbClr val="990099"/>
                </a:solidFill>
              </a:rPr>
              <a:t>127</a:t>
            </a:r>
            <a:r>
              <a:rPr lang="zh-CN" altLang="en-US" dirty="0">
                <a:solidFill>
                  <a:srgbClr val="990099"/>
                </a:solidFill>
                <a:latin typeface="Times New Roman" pitchFamily="18" charset="0"/>
              </a:rPr>
              <a:t>码</a:t>
            </a:r>
            <a:r>
              <a:rPr lang="zh-CN" altLang="en-US" dirty="0">
                <a:solidFill>
                  <a:srgbClr val="990099"/>
                </a:solidFill>
              </a:rPr>
              <a:t>： </a:t>
            </a:r>
            <a:r>
              <a:rPr lang="zh-CN" altLang="en-US" dirty="0">
                <a:solidFill>
                  <a:schemeClr val="tx1"/>
                </a:solidFill>
              </a:rPr>
              <a:t>真值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-(2</a:t>
            </a:r>
            <a:r>
              <a:rPr lang="en-US" altLang="zh-CN" baseline="30000" dirty="0">
                <a:solidFill>
                  <a:schemeClr val="tx1"/>
                </a:solidFill>
              </a:rPr>
              <a:t>8-1</a:t>
            </a:r>
            <a:r>
              <a:rPr lang="en-US" altLang="zh-CN" dirty="0">
                <a:solidFill>
                  <a:srgbClr val="FF3399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)=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-127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6837" name="Text Box 53"/>
          <p:cNvSpPr txBox="1">
            <a:spLocks noChangeArrowheads="1"/>
          </p:cNvSpPr>
          <p:nvPr/>
        </p:nvSpPr>
        <p:spPr bwMode="auto">
          <a:xfrm>
            <a:off x="179388" y="3284984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尾数的码制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支持</a:t>
            </a:r>
            <a:r>
              <a:rPr lang="zh-CN" altLang="en-US" u="sng" dirty="0">
                <a:solidFill>
                  <a:schemeClr val="tx1"/>
                </a:solidFill>
              </a:rPr>
              <a:t>非规格化</a:t>
            </a:r>
            <a:r>
              <a:rPr lang="zh-CN" altLang="en-US" u="sng" dirty="0" smtClean="0">
                <a:solidFill>
                  <a:schemeClr val="tx1"/>
                </a:solidFill>
              </a:rPr>
              <a:t>尾数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u="sng" dirty="0" smtClean="0">
                <a:solidFill>
                  <a:schemeClr val="tx1"/>
                </a:solidFill>
              </a:rPr>
              <a:t>规格化</a:t>
            </a:r>
            <a:r>
              <a:rPr lang="zh-CN" altLang="en-US" u="sng" dirty="0">
                <a:solidFill>
                  <a:schemeClr val="tx1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</a:rPr>
              <a:t>两种</a:t>
            </a:r>
            <a:r>
              <a:rPr lang="zh-CN" altLang="en-US" dirty="0" smtClean="0">
                <a:solidFill>
                  <a:schemeClr val="tx1"/>
                </a:solidFill>
              </a:rPr>
              <a:t>方式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                       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46839" name="Text Box 55"/>
          <p:cNvSpPr txBox="1">
            <a:spLocks noChangeArrowheads="1"/>
          </p:cNvSpPr>
          <p:nvPr/>
        </p:nvSpPr>
        <p:spPr bwMode="auto">
          <a:xfrm>
            <a:off x="179388" y="5149212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规 格 化尾数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真值</a:t>
            </a:r>
            <a:r>
              <a:rPr lang="en-US" altLang="zh-CN" dirty="0">
                <a:solidFill>
                  <a:schemeClr val="tx1"/>
                </a:solidFill>
              </a:rPr>
              <a:t>=±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-24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    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表示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</a:rPr>
              <a:t>m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-24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990099"/>
                </a:solidFill>
              </a:rPr>
              <a:t>尾数</a:t>
            </a:r>
            <a:r>
              <a:rPr lang="zh-CN" altLang="en-US" dirty="0" smtClean="0">
                <a:solidFill>
                  <a:srgbClr val="990099"/>
                </a:solidFill>
              </a:rPr>
              <a:t>精度＝</a:t>
            </a:r>
            <a:r>
              <a:rPr lang="en-US" altLang="zh-CN" dirty="0" smtClean="0">
                <a:solidFill>
                  <a:srgbClr val="990099"/>
                </a:solidFill>
              </a:rPr>
              <a:t>24</a:t>
            </a:r>
            <a:r>
              <a:rPr lang="zh-CN" altLang="en-US" dirty="0">
                <a:solidFill>
                  <a:srgbClr val="990099"/>
                </a:solidFill>
              </a:rPr>
              <a:t>位</a:t>
            </a:r>
            <a:endParaRPr lang="zh-CN" altLang="en-US" sz="1600" dirty="0">
              <a:solidFill>
                <a:srgbClr val="990099"/>
              </a:solidFill>
            </a:endParaRPr>
          </a:p>
        </p:txBody>
      </p:sp>
      <p:sp>
        <p:nvSpPr>
          <p:cNvPr id="246842" name="Text Box 58"/>
          <p:cNvSpPr txBox="1">
            <a:spLocks noChangeArrowheads="1"/>
          </p:cNvSpPr>
          <p:nvPr/>
        </p:nvSpPr>
        <p:spPr bwMode="auto">
          <a:xfrm>
            <a:off x="179388" y="2217706"/>
            <a:ext cx="89291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阶域约定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≤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≤</a:t>
            </a:r>
            <a:r>
              <a:rPr lang="en-US" altLang="zh-CN" dirty="0" smtClean="0">
                <a:solidFill>
                  <a:schemeClr val="tx1"/>
                </a:solidFill>
              </a:rPr>
              <a:t>254</a:t>
            </a:r>
            <a:r>
              <a:rPr lang="zh-CN" altLang="en-US" dirty="0" smtClean="0">
                <a:solidFill>
                  <a:schemeClr val="tx1"/>
                </a:solidFill>
              </a:rPr>
              <a:t>表示</a:t>
            </a:r>
            <a:r>
              <a:rPr lang="zh-CN" altLang="en-US" u="sng" dirty="0" smtClean="0">
                <a:solidFill>
                  <a:srgbClr val="990099"/>
                </a:solidFill>
              </a:rPr>
              <a:t>规格化数</a:t>
            </a:r>
            <a:r>
              <a:rPr lang="zh-CN" altLang="en-US" dirty="0" smtClean="0">
                <a:solidFill>
                  <a:schemeClr val="tx1"/>
                </a:solidFill>
              </a:rPr>
              <a:t>，即</a:t>
            </a:r>
            <a:r>
              <a:rPr lang="en-US" altLang="zh-CN" dirty="0" smtClean="0">
                <a:solidFill>
                  <a:schemeClr val="tx1"/>
                </a:solidFill>
              </a:rPr>
              <a:t>-126≤</a:t>
            </a:r>
            <a:r>
              <a:rPr lang="zh-CN" altLang="en-US" dirty="0" smtClean="0">
                <a:solidFill>
                  <a:schemeClr val="tx1"/>
                </a:solidFill>
              </a:rPr>
              <a:t>阶≤</a:t>
            </a:r>
            <a:r>
              <a:rPr lang="en-US" altLang="zh-CN" dirty="0" smtClean="0">
                <a:solidFill>
                  <a:schemeClr val="tx1"/>
                </a:solidFill>
              </a:rPr>
              <a:t>+127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336800" indent="-2336800"/>
            <a:r>
              <a:rPr lang="en-US" altLang="zh-CN" dirty="0" smtClean="0">
                <a:solidFill>
                  <a:schemeClr val="tx1"/>
                </a:solidFill>
              </a:rPr>
              <a:t>               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=0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255</a:t>
            </a:r>
            <a:r>
              <a:rPr lang="zh-CN" altLang="en-US" u="sng" dirty="0" smtClean="0">
                <a:solidFill>
                  <a:srgbClr val="990099"/>
                </a:solidFill>
              </a:rPr>
              <a:t>另</a:t>
            </a:r>
            <a:r>
              <a:rPr lang="zh-CN" altLang="en-US" u="sng" dirty="0">
                <a:solidFill>
                  <a:srgbClr val="990099"/>
                </a:solidFill>
              </a:rPr>
              <a:t>作</a:t>
            </a:r>
            <a:r>
              <a:rPr lang="zh-CN" altLang="en-US" u="sng" dirty="0" smtClean="0">
                <a:solidFill>
                  <a:srgbClr val="990099"/>
                </a:solidFill>
              </a:rPr>
              <a:t>他用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如表示非规格化数、无穷大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46845" name="Text Box 61"/>
          <p:cNvSpPr txBox="1">
            <a:spLocks noChangeArrowheads="1"/>
          </p:cNvSpPr>
          <p:nvPr/>
        </p:nvSpPr>
        <p:spPr bwMode="auto">
          <a:xfrm>
            <a:off x="179388" y="4149080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非规格化尾数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真值</a:t>
            </a:r>
            <a:r>
              <a:rPr lang="en-US" altLang="zh-CN" dirty="0">
                <a:solidFill>
                  <a:schemeClr val="tx1"/>
                </a:solidFill>
              </a:rPr>
              <a:t>=±0.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-23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     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表示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-23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990099"/>
                </a:solidFill>
              </a:rPr>
              <a:t>尾数</a:t>
            </a:r>
            <a:r>
              <a:rPr lang="zh-CN" altLang="en-US" dirty="0" smtClean="0">
                <a:solidFill>
                  <a:srgbClr val="990099"/>
                </a:solidFill>
              </a:rPr>
              <a:t>精度≤</a:t>
            </a:r>
            <a:r>
              <a:rPr lang="en-US" altLang="zh-CN" dirty="0" smtClean="0">
                <a:solidFill>
                  <a:srgbClr val="990099"/>
                </a:solidFill>
              </a:rPr>
              <a:t>23</a:t>
            </a:r>
            <a:r>
              <a:rPr lang="zh-CN" altLang="en-US" dirty="0" smtClean="0">
                <a:solidFill>
                  <a:srgbClr val="990099"/>
                </a:solidFill>
              </a:rPr>
              <a:t>位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246847" name="AutoShape 6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48" name="AutoShape 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4000496" y="2074830"/>
            <a:ext cx="4531944" cy="1354170"/>
            <a:chOff x="4000496" y="1928802"/>
            <a:chExt cx="4531944" cy="1354170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6671062" y="3000372"/>
              <a:ext cx="401268" cy="178595"/>
            </a:xfrm>
            <a:prstGeom prst="bentConnector3">
              <a:avLst>
                <a:gd name="adj1" fmla="val -639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flipH="1" flipV="1">
              <a:off x="6859604" y="1928802"/>
              <a:ext cx="458390" cy="14287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直接箭头连接符 20"/>
            <p:cNvCxnSpPr/>
            <p:nvPr/>
          </p:nvCxnSpPr>
          <p:spPr bwMode="auto">
            <a:xfrm rot="10800000">
              <a:off x="7317994" y="2071678"/>
              <a:ext cx="1214446" cy="142876"/>
            </a:xfrm>
            <a:prstGeom prst="bentConnector3">
              <a:avLst>
                <a:gd name="adj1" fmla="val 701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35" name="Text Box 288"/>
            <p:cNvSpPr txBox="1">
              <a:spLocks noChangeArrowheads="1"/>
            </p:cNvSpPr>
            <p:nvPr/>
          </p:nvSpPr>
          <p:spPr bwMode="auto">
            <a:xfrm>
              <a:off x="7092280" y="2995634"/>
              <a:ext cx="1079500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rgbClr val="000000"/>
                  </a:solidFill>
                </a:rPr>
                <a:t>阶＜</a:t>
              </a:r>
              <a:r>
                <a:rPr lang="en-US" altLang="zh-CN" sz="1800" dirty="0" smtClean="0">
                  <a:solidFill>
                    <a:srgbClr val="000000"/>
                  </a:solidFill>
                </a:rPr>
                <a:t>-126</a:t>
              </a:r>
              <a:endParaRPr lang="en-US" altLang="zh-CN" sz="1800" dirty="0">
                <a:solidFill>
                  <a:srgbClr val="000000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 bwMode="auto">
            <a:xfrm flipV="1">
              <a:off x="4000496" y="2071678"/>
              <a:ext cx="2857520" cy="142082"/>
            </a:xfrm>
            <a:prstGeom prst="bentConnector3">
              <a:avLst>
                <a:gd name="adj1" fmla="val -666"/>
              </a:avLst>
            </a:prstGeom>
            <a:noFill/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8" name="AutoShape 29"/>
          <p:cNvSpPr>
            <a:spLocks/>
          </p:cNvSpPr>
          <p:nvPr/>
        </p:nvSpPr>
        <p:spPr bwMode="auto">
          <a:xfrm>
            <a:off x="6660232" y="5155555"/>
            <a:ext cx="2232373" cy="357190"/>
          </a:xfrm>
          <a:prstGeom prst="borderCallout2">
            <a:avLst>
              <a:gd name="adj1" fmla="val 42290"/>
              <a:gd name="adj2" fmla="val -451"/>
              <a:gd name="adj3" fmla="val 41441"/>
              <a:gd name="adj4" fmla="val -9334"/>
              <a:gd name="adj5" fmla="val 55427"/>
              <a:gd name="adj6" fmla="val -2738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0.1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m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-2</a:t>
            </a:r>
            <a:r>
              <a:rPr lang="en-US" altLang="zh-CN" sz="2000" dirty="0" smtClean="0">
                <a:solidFill>
                  <a:schemeClr val="tx1"/>
                </a:solidFill>
              </a:rPr>
              <a:t>…</a:t>
            </a:r>
            <a:r>
              <a:rPr lang="en-US" altLang="zh-CN" sz="2000" i="1" dirty="0" smtClean="0">
                <a:solidFill>
                  <a:schemeClr val="tx1"/>
                </a:solidFill>
              </a:rPr>
              <a:t>m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-23</a:t>
            </a:r>
            <a:r>
              <a:rPr lang="zh-CN" altLang="en-US" sz="2000" dirty="0">
                <a:solidFill>
                  <a:schemeClr val="tx1"/>
                </a:solidFill>
              </a:rPr>
              <a:t>的扩展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AutoShape 57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24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4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37" grpId="0"/>
      <p:bldP spid="246839" grpId="0"/>
      <p:bldP spid="246842" grpId="0"/>
      <p:bldP spid="246845" grpId="0"/>
      <p:bldP spid="4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C88-579C-4DBF-AD5A-B88C970C0D0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53639" name="Text Box 39"/>
          <p:cNvSpPr txBox="1">
            <a:spLocks noChangeArrowheads="1"/>
          </p:cNvSpPr>
          <p:nvPr/>
        </p:nvSpPr>
        <p:spPr bwMode="auto">
          <a:xfrm>
            <a:off x="179388" y="26064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浮点表示特征</a:t>
            </a:r>
            <a:r>
              <a:rPr lang="zh-CN" altLang="en-US" dirty="0">
                <a:solidFill>
                  <a:srgbClr val="C00000"/>
                </a:solidFill>
              </a:rPr>
              <a:t>：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153816" name="Group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44219"/>
              </p:ext>
            </p:extLst>
          </p:nvPr>
        </p:nvGraphicFramePr>
        <p:xfrm>
          <a:off x="1258888" y="836712"/>
          <a:ext cx="7127875" cy="3334192"/>
        </p:xfrm>
        <a:graphic>
          <a:graphicData uri="http://schemas.openxmlformats.org/drawingml/2006/table">
            <a:tbl>
              <a:tblPr/>
              <a:tblGrid>
                <a:gridCol w="2016125"/>
                <a:gridCol w="2808287"/>
                <a:gridCol w="2303463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参数值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机器零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下溢区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≠0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=(-1)</a:t>
                      </a:r>
                      <a:r>
                        <a:rPr kumimoji="1" lang="en-US" altLang="zh-CN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-126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×0.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非规格化数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1≤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≤254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=(-1)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-127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×1.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规格化数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=255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≠0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NaN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非数值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=255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=(-1)</a:t>
                      </a:r>
                      <a:r>
                        <a:rPr kumimoji="1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×∞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±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无穷大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上溢区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621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说明：①可明确表示机器零、无穷大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②非规格化数可减少下溢区间大小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精度损失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③非数值用于表示异常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如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0/0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、负数开根等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3784" name="Group 184"/>
          <p:cNvGrpSpPr>
            <a:grpSpLocks/>
          </p:cNvGrpSpPr>
          <p:nvPr/>
        </p:nvGrpSpPr>
        <p:grpSpPr bwMode="auto">
          <a:xfrm>
            <a:off x="971550" y="4293096"/>
            <a:ext cx="7848600" cy="1655762"/>
            <a:chOff x="431" y="2478"/>
            <a:chExt cx="4944" cy="1043"/>
          </a:xfrm>
        </p:grpSpPr>
        <p:sp>
          <p:nvSpPr>
            <p:cNvPr id="153785" name="Line 185"/>
            <p:cNvSpPr>
              <a:spLocks noChangeShapeType="1"/>
            </p:cNvSpPr>
            <p:nvPr/>
          </p:nvSpPr>
          <p:spPr bwMode="auto">
            <a:xfrm>
              <a:off x="431" y="2976"/>
              <a:ext cx="49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6" name="Text Box 186"/>
            <p:cNvSpPr txBox="1">
              <a:spLocks noChangeArrowheads="1"/>
            </p:cNvSpPr>
            <p:nvPr/>
          </p:nvSpPr>
          <p:spPr bwMode="auto">
            <a:xfrm>
              <a:off x="1655" y="2696"/>
              <a:ext cx="1443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正非规格化数区域</a:t>
              </a:r>
            </a:p>
          </p:txBody>
        </p:sp>
        <p:sp>
          <p:nvSpPr>
            <p:cNvPr id="153787" name="Text Box 187"/>
            <p:cNvSpPr txBox="1">
              <a:spLocks noChangeArrowheads="1"/>
            </p:cNvSpPr>
            <p:nvPr/>
          </p:nvSpPr>
          <p:spPr bwMode="auto">
            <a:xfrm>
              <a:off x="839" y="2692"/>
              <a:ext cx="771" cy="2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153788" name="Line 188"/>
            <p:cNvSpPr>
              <a:spLocks noChangeShapeType="1"/>
            </p:cNvSpPr>
            <p:nvPr/>
          </p:nvSpPr>
          <p:spPr bwMode="auto">
            <a:xfrm>
              <a:off x="1223" y="297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9" name="Text Box 189"/>
            <p:cNvSpPr txBox="1">
              <a:spLocks noChangeArrowheads="1"/>
            </p:cNvSpPr>
            <p:nvPr/>
          </p:nvSpPr>
          <p:spPr bwMode="auto">
            <a:xfrm>
              <a:off x="1066" y="3059"/>
              <a:ext cx="272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53790" name="Text Box 190"/>
            <p:cNvSpPr txBox="1">
              <a:spLocks noChangeArrowheads="1"/>
            </p:cNvSpPr>
            <p:nvPr/>
          </p:nvSpPr>
          <p:spPr bwMode="auto">
            <a:xfrm>
              <a:off x="1701" y="3339"/>
              <a:ext cx="11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+0.0…01×2</a:t>
              </a:r>
              <a:r>
                <a:rPr lang="en-US" altLang="zh-CN" sz="2000" baseline="30000" dirty="0">
                  <a:solidFill>
                    <a:srgbClr val="990099"/>
                  </a:solidFill>
                </a:rPr>
                <a:t>-126</a:t>
              </a:r>
            </a:p>
          </p:txBody>
        </p:sp>
        <p:sp>
          <p:nvSpPr>
            <p:cNvPr id="153791" name="Text Box 191"/>
            <p:cNvSpPr txBox="1">
              <a:spLocks noChangeArrowheads="1"/>
            </p:cNvSpPr>
            <p:nvPr/>
          </p:nvSpPr>
          <p:spPr bwMode="auto">
            <a:xfrm>
              <a:off x="2109" y="3158"/>
              <a:ext cx="113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+0.1…1×2</a:t>
              </a:r>
              <a:r>
                <a:rPr lang="en-US" altLang="zh-CN" sz="2000" baseline="30000" dirty="0">
                  <a:solidFill>
                    <a:srgbClr val="990099"/>
                  </a:solidFill>
                </a:rPr>
                <a:t>-126</a:t>
              </a:r>
            </a:p>
          </p:txBody>
        </p:sp>
        <p:sp>
          <p:nvSpPr>
            <p:cNvPr id="153792" name="Text Box 192"/>
            <p:cNvSpPr txBox="1">
              <a:spLocks noChangeArrowheads="1"/>
            </p:cNvSpPr>
            <p:nvPr/>
          </p:nvSpPr>
          <p:spPr bwMode="auto">
            <a:xfrm>
              <a:off x="3198" y="3339"/>
              <a:ext cx="1121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+1.0…0×2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-126</a:t>
              </a:r>
            </a:p>
          </p:txBody>
        </p:sp>
        <p:sp>
          <p:nvSpPr>
            <p:cNvPr id="153793" name="Line 193"/>
            <p:cNvSpPr>
              <a:spLocks noChangeShapeType="1"/>
            </p:cNvSpPr>
            <p:nvPr/>
          </p:nvSpPr>
          <p:spPr bwMode="auto">
            <a:xfrm flipH="1">
              <a:off x="4831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4" name="Text Box 194"/>
            <p:cNvSpPr txBox="1">
              <a:spLocks noChangeArrowheads="1"/>
            </p:cNvSpPr>
            <p:nvPr/>
          </p:nvSpPr>
          <p:spPr bwMode="auto">
            <a:xfrm>
              <a:off x="3152" y="2696"/>
              <a:ext cx="1679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正规格化数区域</a:t>
              </a:r>
            </a:p>
          </p:txBody>
        </p:sp>
        <p:sp>
          <p:nvSpPr>
            <p:cNvPr id="153795" name="Line 195"/>
            <p:cNvSpPr>
              <a:spLocks noChangeShapeType="1"/>
            </p:cNvSpPr>
            <p:nvPr/>
          </p:nvSpPr>
          <p:spPr bwMode="auto">
            <a:xfrm>
              <a:off x="4831" y="2614"/>
              <a:ext cx="0" cy="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6" name="Line 196"/>
            <p:cNvSpPr>
              <a:spLocks noChangeShapeType="1"/>
            </p:cNvSpPr>
            <p:nvPr/>
          </p:nvSpPr>
          <p:spPr bwMode="auto">
            <a:xfrm>
              <a:off x="3152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7" name="Text Box 197"/>
            <p:cNvSpPr txBox="1">
              <a:spLocks noChangeArrowheads="1"/>
            </p:cNvSpPr>
            <p:nvPr/>
          </p:nvSpPr>
          <p:spPr bwMode="auto">
            <a:xfrm>
              <a:off x="431" y="2704"/>
              <a:ext cx="363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略</a:t>
              </a:r>
            </a:p>
          </p:txBody>
        </p:sp>
        <p:sp>
          <p:nvSpPr>
            <p:cNvPr id="153798" name="Text Box 198"/>
            <p:cNvSpPr txBox="1">
              <a:spLocks noChangeArrowheads="1"/>
            </p:cNvSpPr>
            <p:nvPr/>
          </p:nvSpPr>
          <p:spPr bwMode="auto">
            <a:xfrm>
              <a:off x="3787" y="3158"/>
              <a:ext cx="106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+1.1…1×2</a:t>
              </a:r>
              <a:r>
                <a:rPr lang="en-US" altLang="zh-CN" sz="2000" baseline="30000">
                  <a:solidFill>
                    <a:schemeClr val="tx1"/>
                  </a:solidFill>
                </a:rPr>
                <a:t>+127</a:t>
              </a:r>
            </a:p>
          </p:txBody>
        </p:sp>
        <p:sp>
          <p:nvSpPr>
            <p:cNvPr id="153799" name="Line 199"/>
            <p:cNvSpPr>
              <a:spLocks noChangeShapeType="1"/>
            </p:cNvSpPr>
            <p:nvPr/>
          </p:nvSpPr>
          <p:spPr bwMode="auto">
            <a:xfrm flipH="1">
              <a:off x="4422" y="3067"/>
              <a:ext cx="41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0" name="Line 200"/>
            <p:cNvSpPr>
              <a:spLocks noChangeShapeType="1"/>
            </p:cNvSpPr>
            <p:nvPr/>
          </p:nvSpPr>
          <p:spPr bwMode="auto">
            <a:xfrm flipH="1">
              <a:off x="3152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1" name="Line 201"/>
            <p:cNvSpPr>
              <a:spLocks noChangeShapeType="1"/>
            </p:cNvSpPr>
            <p:nvPr/>
          </p:nvSpPr>
          <p:spPr bwMode="auto">
            <a:xfrm>
              <a:off x="3152" y="3067"/>
              <a:ext cx="316" cy="2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2" name="Line 202"/>
            <p:cNvSpPr>
              <a:spLocks noChangeShapeType="1"/>
            </p:cNvSpPr>
            <p:nvPr/>
          </p:nvSpPr>
          <p:spPr bwMode="auto">
            <a:xfrm>
              <a:off x="3107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3" name="Line 203"/>
            <p:cNvSpPr>
              <a:spLocks noChangeShapeType="1"/>
            </p:cNvSpPr>
            <p:nvPr/>
          </p:nvSpPr>
          <p:spPr bwMode="auto">
            <a:xfrm flipH="1">
              <a:off x="3108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4" name="Line 204"/>
            <p:cNvSpPr>
              <a:spLocks noChangeShapeType="1"/>
            </p:cNvSpPr>
            <p:nvPr/>
          </p:nvSpPr>
          <p:spPr bwMode="auto">
            <a:xfrm flipH="1">
              <a:off x="2744" y="3067"/>
              <a:ext cx="365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5" name="Line 205"/>
            <p:cNvSpPr>
              <a:spLocks noChangeShapeType="1"/>
            </p:cNvSpPr>
            <p:nvPr/>
          </p:nvSpPr>
          <p:spPr bwMode="auto">
            <a:xfrm>
              <a:off x="1655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6" name="Line 206"/>
            <p:cNvSpPr>
              <a:spLocks noChangeShapeType="1"/>
            </p:cNvSpPr>
            <p:nvPr/>
          </p:nvSpPr>
          <p:spPr bwMode="auto">
            <a:xfrm flipH="1">
              <a:off x="1655" y="2976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7" name="Line 207"/>
            <p:cNvSpPr>
              <a:spLocks noChangeShapeType="1"/>
            </p:cNvSpPr>
            <p:nvPr/>
          </p:nvSpPr>
          <p:spPr bwMode="auto">
            <a:xfrm>
              <a:off x="1655" y="3067"/>
              <a:ext cx="318" cy="2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8" name="Line 208"/>
            <p:cNvSpPr>
              <a:spLocks noChangeShapeType="1"/>
            </p:cNvSpPr>
            <p:nvPr/>
          </p:nvSpPr>
          <p:spPr bwMode="auto">
            <a:xfrm>
              <a:off x="1610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9" name="Line 209"/>
            <p:cNvSpPr>
              <a:spLocks noChangeShapeType="1"/>
            </p:cNvSpPr>
            <p:nvPr/>
          </p:nvSpPr>
          <p:spPr bwMode="auto">
            <a:xfrm>
              <a:off x="839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0" name="Text Box 210"/>
            <p:cNvSpPr txBox="1">
              <a:spLocks noChangeArrowheads="1"/>
            </p:cNvSpPr>
            <p:nvPr/>
          </p:nvSpPr>
          <p:spPr bwMode="auto">
            <a:xfrm>
              <a:off x="839" y="2478"/>
              <a:ext cx="771" cy="226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下溢区</a:t>
              </a:r>
            </a:p>
          </p:txBody>
        </p:sp>
        <p:sp>
          <p:nvSpPr>
            <p:cNvPr id="153811" name="Text Box 211"/>
            <p:cNvSpPr txBox="1">
              <a:spLocks noChangeArrowheads="1"/>
            </p:cNvSpPr>
            <p:nvPr/>
          </p:nvSpPr>
          <p:spPr bwMode="auto">
            <a:xfrm>
              <a:off x="4831" y="2478"/>
              <a:ext cx="453" cy="49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正上溢区</a:t>
              </a:r>
            </a:p>
          </p:txBody>
        </p:sp>
        <p:sp>
          <p:nvSpPr>
            <p:cNvPr id="153812" name="Line 212"/>
            <p:cNvSpPr>
              <a:spLocks noChangeShapeType="1"/>
            </p:cNvSpPr>
            <p:nvPr/>
          </p:nvSpPr>
          <p:spPr bwMode="auto">
            <a:xfrm>
              <a:off x="793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813" name="AutoShape 2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4" name="AutoShape 2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7E8D-0DDD-405A-A32D-EF011042ACD1}" type="slidenum">
              <a:rPr lang="en-US" altLang="zh-CN"/>
              <a:pPr/>
              <a:t>55</a:t>
            </a:fld>
            <a:endParaRPr lang="en-US" altLang="zh-CN" dirty="0"/>
          </a:p>
        </p:txBody>
      </p:sp>
      <p:sp>
        <p:nvSpPr>
          <p:cNvPr id="126995" name="Rectangle 19"/>
          <p:cNvSpPr>
            <a:spLocks noChangeArrowheads="1"/>
          </p:cNvSpPr>
          <p:nvPr/>
        </p:nvSpPr>
        <p:spPr bwMode="auto">
          <a:xfrm>
            <a:off x="179388" y="2276773"/>
            <a:ext cx="8785225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5—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IEEE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754</a:t>
            </a:r>
            <a:r>
              <a:rPr lang="zh-CN" altLang="en-US" dirty="0">
                <a:solidFill>
                  <a:schemeClr val="tx1"/>
                </a:solidFill>
              </a:rPr>
              <a:t>单精度</a:t>
            </a:r>
            <a:r>
              <a:rPr lang="zh-CN" altLang="en-US" dirty="0" smtClean="0">
                <a:solidFill>
                  <a:schemeClr val="tx1"/>
                </a:solidFill>
              </a:rPr>
              <a:t>浮点数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CC968000H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chemeClr val="tx1"/>
                </a:solidFill>
              </a:rPr>
              <a:t>真值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26996" name="Rectangle 20"/>
          <p:cNvSpPr>
            <a:spLocks noChangeArrowheads="1"/>
          </p:cNvSpPr>
          <p:nvPr/>
        </p:nvSpPr>
        <p:spPr bwMode="auto">
          <a:xfrm>
            <a:off x="179388" y="282072"/>
            <a:ext cx="8785225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4</a:t>
            </a:r>
            <a:r>
              <a:rPr lang="en-US" altLang="zh-CN" dirty="0" smtClean="0">
                <a:solidFill>
                  <a:srgbClr val="990099"/>
                </a:solidFill>
                <a:cs typeface="Times New Roman" pitchFamily="18" charset="0"/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(-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11/128)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IEEE 754</a:t>
            </a:r>
            <a:r>
              <a:rPr lang="zh-CN" altLang="en-US" dirty="0" smtClean="0">
                <a:solidFill>
                  <a:schemeClr val="tx1"/>
                </a:solidFill>
              </a:rPr>
              <a:t>单精度浮点数的机器码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6997" name="Rectangle 21"/>
          <p:cNvSpPr>
            <a:spLocks noChangeArrowheads="1"/>
          </p:cNvSpPr>
          <p:nvPr/>
        </p:nvSpPr>
        <p:spPr bwMode="auto">
          <a:xfrm>
            <a:off x="179388" y="76470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(-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11/128)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-7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0.1011)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-3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                  </a:t>
            </a:r>
            <a:r>
              <a:rPr lang="en-US" altLang="zh-CN" sz="1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=(-1.011)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-4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=(-1.011)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123-127</a:t>
            </a:r>
          </a:p>
        </p:txBody>
      </p:sp>
      <p:sp>
        <p:nvSpPr>
          <p:cNvPr id="126998" name="Rectangle 22"/>
          <p:cNvSpPr>
            <a:spLocks noChangeArrowheads="1"/>
          </p:cNvSpPr>
          <p:nvPr/>
        </p:nvSpPr>
        <p:spPr bwMode="auto">
          <a:xfrm>
            <a:off x="179388" y="2754610"/>
            <a:ext cx="8785225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CC968000H = </a:t>
            </a:r>
            <a:r>
              <a:rPr lang="en-US" altLang="zh-CN" u="sng" dirty="0" smtClean="0">
                <a:solidFill>
                  <a:srgbClr val="FF3399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accent2"/>
                </a:solidFill>
                <a:cs typeface="Times New Roman" pitchFamily="18" charset="0"/>
              </a:rPr>
              <a:t>10011001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u="sng" dirty="0">
                <a:solidFill>
                  <a:srgbClr val="990099"/>
                </a:solidFill>
                <a:cs typeface="Times New Roman" pitchFamily="18" charset="0"/>
              </a:rPr>
              <a:t>00101101000000000000000</a:t>
            </a:r>
            <a:endParaRPr lang="en-US" altLang="zh-CN" dirty="0">
              <a:solidFill>
                <a:srgbClr val="990099"/>
              </a:solidFill>
              <a:cs typeface="Times New Roman" pitchFamily="18" charset="0"/>
            </a:endParaRP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N</a:t>
            </a:r>
            <a:r>
              <a:rPr lang="zh-CN" altLang="en-US" dirty="0">
                <a:solidFill>
                  <a:schemeClr val="tx1"/>
                </a:solidFill>
              </a:rPr>
              <a:t>为负数，浮点数为规格化数</a:t>
            </a:r>
            <a:r>
              <a:rPr lang="en-US" altLang="zh-CN" sz="2000" dirty="0" smtClean="0">
                <a:solidFill>
                  <a:schemeClr val="tx1"/>
                </a:solidFill>
              </a:rPr>
              <a:t>(∵1</a:t>
            </a:r>
            <a:r>
              <a:rPr lang="zh-CN" altLang="en-US" sz="2000" dirty="0">
                <a:solidFill>
                  <a:schemeClr val="tx1"/>
                </a:solidFill>
              </a:rPr>
              <a:t>＜</a:t>
            </a:r>
            <a:r>
              <a:rPr lang="en-US" altLang="zh-CN" sz="2000" dirty="0">
                <a:solidFill>
                  <a:schemeClr val="accent2"/>
                </a:solidFill>
              </a:rPr>
              <a:t>10011001</a:t>
            </a:r>
            <a:r>
              <a:rPr lang="zh-CN" altLang="en-US" sz="2000" dirty="0">
                <a:solidFill>
                  <a:schemeClr val="tx1"/>
                </a:solidFill>
              </a:rPr>
              <a:t>＜</a:t>
            </a:r>
            <a:r>
              <a:rPr lang="en-US" altLang="zh-CN" sz="2000" dirty="0">
                <a:solidFill>
                  <a:schemeClr val="tx1"/>
                </a:solidFill>
              </a:rPr>
              <a:t>254)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</p:txBody>
      </p:sp>
      <p:grpSp>
        <p:nvGrpSpPr>
          <p:cNvPr id="127092" name="Group 116"/>
          <p:cNvGrpSpPr>
            <a:grpSpLocks/>
          </p:cNvGrpSpPr>
          <p:nvPr/>
        </p:nvGrpSpPr>
        <p:grpSpPr bwMode="auto">
          <a:xfrm>
            <a:off x="3205163" y="1844973"/>
            <a:ext cx="5040312" cy="360362"/>
            <a:chOff x="2019" y="1223"/>
            <a:chExt cx="3175" cy="227"/>
          </a:xfrm>
        </p:grpSpPr>
        <p:sp>
          <p:nvSpPr>
            <p:cNvPr id="127074" name="Text Box 98"/>
            <p:cNvSpPr txBox="1">
              <a:spLocks noChangeArrowheads="1"/>
            </p:cNvSpPr>
            <p:nvPr/>
          </p:nvSpPr>
          <p:spPr bwMode="auto">
            <a:xfrm>
              <a:off x="2019" y="1223"/>
              <a:ext cx="227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1 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127075" name="Text Box 99"/>
            <p:cNvSpPr txBox="1">
              <a:spLocks noChangeArrowheads="1"/>
            </p:cNvSpPr>
            <p:nvPr/>
          </p:nvSpPr>
          <p:spPr bwMode="auto">
            <a:xfrm>
              <a:off x="2246" y="1223"/>
              <a:ext cx="771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0111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1011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127076" name="Text Box 100"/>
            <p:cNvSpPr txBox="1">
              <a:spLocks noChangeArrowheads="1"/>
            </p:cNvSpPr>
            <p:nvPr/>
          </p:nvSpPr>
          <p:spPr bwMode="auto">
            <a:xfrm>
              <a:off x="3016" y="1223"/>
              <a:ext cx="2178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0110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7078" name="Rectangle 102"/>
          <p:cNvSpPr>
            <a:spLocks noChangeArrowheads="1"/>
          </p:cNvSpPr>
          <p:nvPr/>
        </p:nvSpPr>
        <p:spPr bwMode="auto">
          <a:xfrm>
            <a:off x="179388" y="1764010"/>
            <a:ext cx="30241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lnSpc>
                <a:spcPct val="115000"/>
              </a:lnSpc>
              <a:tabLst>
                <a:tab pos="2066925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机器码为：</a:t>
            </a:r>
            <a:endParaRPr lang="zh-CN" altLang="en-US" baseline="-18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27079" name="Rectangle 103"/>
          <p:cNvSpPr>
            <a:spLocks noChangeArrowheads="1"/>
          </p:cNvSpPr>
          <p:nvPr/>
        </p:nvSpPr>
        <p:spPr bwMode="auto">
          <a:xfrm>
            <a:off x="179388" y="3762673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阶</a:t>
            </a:r>
            <a:r>
              <a:rPr lang="en-US" altLang="zh-CN" dirty="0" smtClean="0">
                <a:solidFill>
                  <a:schemeClr val="tx1"/>
                </a:solidFill>
                <a:cs typeface="Times New Roman" pitchFamily="18" charset="0"/>
              </a:rPr>
              <a:t>=(10011001)</a:t>
            </a:r>
            <a:r>
              <a:rPr lang="en-US" altLang="zh-CN" baseline="-18000" dirty="0" smtClean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01111111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00011010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26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20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尾数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.00101101)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=(1.17578125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20000" dirty="0">
                <a:solidFill>
                  <a:schemeClr val="tx1"/>
                </a:solidFill>
                <a:cs typeface="Times New Roman" pitchFamily="18" charset="0"/>
              </a:rPr>
              <a:t>10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        ∴N=(―1)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×1.17578125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26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=-</a:t>
            </a:r>
            <a:r>
              <a:rPr lang="en-US" altLang="zh-CN" dirty="0">
                <a:solidFill>
                  <a:schemeClr val="tx1"/>
                </a:solidFill>
              </a:rPr>
              <a:t>1.17578125×2</a:t>
            </a:r>
            <a:r>
              <a:rPr lang="en-US" altLang="zh-CN" baseline="300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27082" name="Text Box 106"/>
          <p:cNvSpPr txBox="1">
            <a:spLocks noChangeArrowheads="1"/>
          </p:cNvSpPr>
          <p:nvPr/>
        </p:nvSpPr>
        <p:spPr bwMode="auto">
          <a:xfrm>
            <a:off x="179388" y="5229523"/>
            <a:ext cx="8785225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   ◇</a:t>
            </a:r>
            <a:r>
              <a:rPr lang="zh-CN" altLang="en-US" dirty="0">
                <a:solidFill>
                  <a:srgbClr val="FF3399"/>
                </a:solidFill>
              </a:rPr>
              <a:t>数值数据的表示：</a:t>
            </a:r>
            <a:r>
              <a:rPr lang="zh-CN" altLang="en-US" u="sng" dirty="0">
                <a:solidFill>
                  <a:schemeClr val="accent2"/>
                </a:solidFill>
                <a:latin typeface="Times New Roman" pitchFamily="18" charset="0"/>
              </a:rPr>
              <a:t>表示格式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zh-CN" altLang="en-US" u="sng" dirty="0">
                <a:solidFill>
                  <a:schemeClr val="accent2"/>
                </a:solidFill>
              </a:rPr>
              <a:t>编码方式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u="sng" dirty="0">
                <a:solidFill>
                  <a:schemeClr val="accent2"/>
                </a:solidFill>
              </a:rPr>
              <a:t>数码长度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                  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定点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浮点</a:t>
            </a:r>
            <a:r>
              <a:rPr lang="en-US" altLang="zh-CN" sz="2000" dirty="0">
                <a:solidFill>
                  <a:schemeClr val="tx1"/>
                </a:solidFill>
              </a:rPr>
              <a:t>)  </a:t>
            </a:r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某种</a:t>
            </a:r>
            <a:r>
              <a:rPr lang="en-US" altLang="zh-CN" sz="2000" dirty="0">
                <a:solidFill>
                  <a:schemeClr val="tx1"/>
                </a:solidFill>
              </a:rPr>
              <a:t>)      (</a:t>
            </a:r>
            <a:r>
              <a:rPr lang="zh-CN" altLang="en-US" sz="2000" dirty="0">
                <a:solidFill>
                  <a:schemeClr val="tx1"/>
                </a:solidFill>
              </a:rPr>
              <a:t>几种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7083" name="AutoShape 10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7085" name="Group 109"/>
          <p:cNvGrpSpPr>
            <a:grpSpLocks/>
          </p:cNvGrpSpPr>
          <p:nvPr/>
        </p:nvGrpSpPr>
        <p:grpSpPr bwMode="auto">
          <a:xfrm>
            <a:off x="2987824" y="6454775"/>
            <a:ext cx="360363" cy="287338"/>
            <a:chOff x="1133" y="4020"/>
            <a:chExt cx="227" cy="181"/>
          </a:xfrm>
        </p:grpSpPr>
        <p:sp>
          <p:nvSpPr>
            <p:cNvPr id="127086" name="AutoShape 110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87" name="Text Box 11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52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7089" name="Group 113"/>
          <p:cNvGrpSpPr>
            <a:grpSpLocks/>
          </p:cNvGrpSpPr>
          <p:nvPr/>
        </p:nvGrpSpPr>
        <p:grpSpPr bwMode="auto">
          <a:xfrm>
            <a:off x="6156176" y="6453188"/>
            <a:ext cx="360363" cy="287337"/>
            <a:chOff x="1133" y="4020"/>
            <a:chExt cx="227" cy="181"/>
          </a:xfrm>
        </p:grpSpPr>
        <p:sp>
          <p:nvSpPr>
            <p:cNvPr id="127090" name="AutoShape 114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91" name="Text Box 115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42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12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5" grpId="0"/>
      <p:bldP spid="126997" grpId="0"/>
      <p:bldP spid="126998" grpId="0"/>
      <p:bldP spid="127078" grpId="0"/>
      <p:bldP spid="127079" grpId="0"/>
      <p:bldP spid="12708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56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四、非数值数据的数据表示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zh-CN" altLang="en-US" dirty="0" smtClean="0">
                <a:solidFill>
                  <a:srgbClr val="FF3399"/>
                </a:solidFill>
              </a:rPr>
              <a:t>、</a:t>
            </a:r>
            <a:r>
              <a:rPr lang="zh-CN" altLang="en-US" dirty="0">
                <a:solidFill>
                  <a:srgbClr val="FF3399"/>
                </a:solidFill>
              </a:rPr>
              <a:t>逻辑</a:t>
            </a:r>
            <a:r>
              <a:rPr lang="zh-CN" altLang="en-US" dirty="0" smtClean="0">
                <a:solidFill>
                  <a:srgbClr val="FF3399"/>
                </a:solidFill>
              </a:rPr>
              <a:t>数的</a:t>
            </a:r>
            <a:r>
              <a:rPr lang="zh-CN" altLang="en-US" dirty="0">
                <a:solidFill>
                  <a:srgbClr val="FF3399"/>
                </a:solidFill>
              </a:rPr>
              <a:t>表示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*数学特征：</a:t>
            </a:r>
            <a:r>
              <a:rPr lang="zh-CN" altLang="en-US" dirty="0" smtClean="0">
                <a:solidFill>
                  <a:schemeClr val="accent2"/>
                </a:solidFill>
              </a:rPr>
              <a:t>值域</a:t>
            </a:r>
            <a:r>
              <a:rPr lang="zh-CN" altLang="en-US" dirty="0" smtClean="0">
                <a:solidFill>
                  <a:schemeClr val="tx1"/>
                </a:solidFill>
              </a:rPr>
              <a:t>为真和假，</a:t>
            </a:r>
            <a:r>
              <a:rPr lang="zh-CN" altLang="en-US" dirty="0" smtClean="0">
                <a:solidFill>
                  <a:schemeClr val="accent2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为与</a:t>
            </a:r>
            <a:r>
              <a:rPr lang="en-US" altLang="zh-CN" dirty="0">
                <a:solidFill>
                  <a:schemeClr val="tx1"/>
                </a:solidFill>
              </a:rPr>
              <a:t>(AND)</a:t>
            </a:r>
            <a:r>
              <a:rPr lang="zh-CN" altLang="en-US" dirty="0">
                <a:solidFill>
                  <a:schemeClr val="tx1"/>
                </a:solidFill>
              </a:rPr>
              <a:t>、或</a:t>
            </a:r>
            <a:r>
              <a:rPr lang="en-US" altLang="zh-CN" dirty="0">
                <a:solidFill>
                  <a:schemeClr val="tx1"/>
                </a:solidFill>
              </a:rPr>
              <a:t>(OR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9388" y="1844824"/>
            <a:ext cx="87852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逻辑数的表示方法： </a:t>
            </a:r>
            <a:endParaRPr lang="zh-CN" altLang="en-US" dirty="0">
              <a:solidFill>
                <a:srgbClr val="C00000"/>
              </a:solidFill>
            </a:endParaRP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长度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rgbClr val="990099"/>
                </a:solidFill>
                <a:latin typeface="+mn-lt"/>
              </a:rPr>
              <a:t>m</a:t>
            </a:r>
            <a:r>
              <a:rPr lang="en-US" altLang="zh-CN" dirty="0" smtClean="0">
                <a:solidFill>
                  <a:srgbClr val="990099"/>
                </a:solidFill>
              </a:rPr>
              <a:t>=</a:t>
            </a:r>
            <a:r>
              <a:rPr lang="en-US" altLang="zh-CN" i="1" dirty="0" err="1" smtClean="0">
                <a:solidFill>
                  <a:srgbClr val="990099"/>
                </a:solidFill>
                <a:latin typeface="+mn-lt"/>
              </a:rPr>
              <a:t>k</a:t>
            </a:r>
            <a:r>
              <a:rPr lang="en-US" altLang="zh-CN" dirty="0" err="1" smtClean="0">
                <a:solidFill>
                  <a:srgbClr val="990099"/>
                </a:solidFill>
                <a:latin typeface="+mn-lt"/>
              </a:rPr>
              <a:t>×</a:t>
            </a:r>
            <a:r>
              <a:rPr lang="en-US" altLang="zh-CN" i="1" dirty="0" err="1" smtClean="0">
                <a:solidFill>
                  <a:srgbClr val="990099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r>
              <a:rPr lang="zh-CN" altLang="en-US" dirty="0" smtClean="0">
                <a:solidFill>
                  <a:schemeClr val="tx1"/>
                </a:solidFill>
              </a:rPr>
              <a:t>单元长度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←数据存储所需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1973263" indent="-1973263">
              <a:spcBef>
                <a:spcPts val="1200"/>
              </a:spcBef>
            </a:pPr>
            <a:r>
              <a:rPr lang="zh-CN" altLang="en-US" dirty="0" smtClean="0">
                <a:solidFill>
                  <a:schemeClr val="accent2"/>
                </a:solidFill>
              </a:rPr>
              <a:t>      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pPr marL="1973263" indent="-1973263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051720" y="2924944"/>
            <a:ext cx="62646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zh-CN" altLang="en-US" dirty="0" smtClean="0">
                <a:solidFill>
                  <a:srgbClr val="990099"/>
                </a:solidFill>
              </a:rPr>
              <a:t>位向量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每个逻辑</a:t>
            </a:r>
            <a:r>
              <a:rPr lang="zh-CN" altLang="en-US" dirty="0" smtClean="0">
                <a:solidFill>
                  <a:schemeClr val="tx1"/>
                </a:solidFill>
              </a:rPr>
              <a:t>数占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各个位</a:t>
            </a:r>
            <a:r>
              <a:rPr lang="zh-CN" altLang="en-US" u="sng" dirty="0">
                <a:solidFill>
                  <a:srgbClr val="990099"/>
                </a:solidFill>
              </a:rPr>
              <a:t>独立编码</a:t>
            </a:r>
            <a:r>
              <a:rPr lang="zh-CN" altLang="en-US" dirty="0">
                <a:solidFill>
                  <a:schemeClr val="tx1"/>
                </a:solidFill>
              </a:rPr>
              <a:t>，分别用</a:t>
            </a:r>
            <a:r>
              <a:rPr lang="en-US" altLang="zh-CN" dirty="0">
                <a:solidFill>
                  <a:schemeClr val="tx1"/>
                </a:solidFill>
              </a:rPr>
              <a:t>1/0</a:t>
            </a:r>
            <a:r>
              <a:rPr lang="zh-CN" altLang="en-US" dirty="0">
                <a:solidFill>
                  <a:schemeClr val="tx1"/>
                </a:solidFill>
              </a:rPr>
              <a:t>表示真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假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5973564" y="2727970"/>
            <a:ext cx="2592387" cy="650875"/>
            <a:chOff x="2018" y="2158"/>
            <a:chExt cx="1633" cy="410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2064" y="2158"/>
              <a:ext cx="158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1600" i="1" baseline="-18000" dirty="0" smtClean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sz="16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          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b</a:t>
              </a:r>
              <a:r>
                <a:rPr lang="en-US" altLang="zh-CN" sz="1600" baseline="-20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2018" y="2340"/>
              <a:ext cx="1633" cy="228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L</a:t>
              </a:r>
              <a:r>
                <a:rPr lang="en-US" altLang="zh-CN" sz="2000" i="1" baseline="-18000" dirty="0" smtClean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L</a:t>
              </a:r>
              <a:r>
                <a:rPr lang="en-US" altLang="zh-CN" sz="2000" i="1" baseline="-18000" dirty="0" smtClean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-2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 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L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L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2360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2723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016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3334" y="23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179388" y="4399944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逻辑数的运算：</a:t>
            </a:r>
            <a:r>
              <a:rPr lang="zh-CN" altLang="en-US" u="sng" dirty="0" smtClean="0">
                <a:solidFill>
                  <a:schemeClr val="accent2"/>
                </a:solidFill>
              </a:rPr>
              <a:t>按位</a:t>
            </a:r>
            <a:r>
              <a:rPr lang="zh-CN" altLang="en-US" dirty="0" smtClean="0">
                <a:solidFill>
                  <a:schemeClr val="tx1"/>
                </a:solidFill>
              </a:rPr>
              <a:t>的与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非运算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885950" indent="-1885950"/>
            <a:r>
              <a:rPr lang="en-US" altLang="zh-CN" dirty="0" smtClean="0">
                <a:solidFill>
                  <a:srgbClr val="990099"/>
                </a:solidFill>
              </a:rPr>
              <a:t>      </a:t>
            </a:r>
            <a:r>
              <a:rPr lang="zh-CN" altLang="en-US" dirty="0" smtClean="0">
                <a:solidFill>
                  <a:srgbClr val="990099"/>
                </a:solidFill>
              </a:rPr>
              <a:t>示例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spc="-30" dirty="0" smtClean="0">
                <a:solidFill>
                  <a:schemeClr val="tx1"/>
                </a:solidFill>
              </a:rPr>
              <a:t>C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语言中的</a:t>
            </a:r>
            <a:r>
              <a:rPr lang="en-US" altLang="zh-CN" sz="2200" spc="-30" dirty="0" smtClean="0">
                <a:solidFill>
                  <a:schemeClr val="tx1"/>
                </a:solidFill>
                <a:latin typeface="+mn-ea"/>
              </a:rPr>
              <a:t>&amp;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spc="-30" dirty="0" smtClean="0">
                <a:solidFill>
                  <a:schemeClr val="tx1"/>
                </a:solidFill>
              </a:rPr>
              <a:t>|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spc="-30" dirty="0" smtClean="0">
                <a:solidFill>
                  <a:schemeClr val="tx1"/>
                </a:solidFill>
                <a:latin typeface="+mn-lt"/>
              </a:rPr>
              <a:t>~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都是按位运算，</a:t>
            </a:r>
            <a:r>
              <a:rPr lang="en-US" altLang="zh-CN" sz="2200" spc="-30" dirty="0" smtClean="0">
                <a:solidFill>
                  <a:schemeClr val="tx1"/>
                </a:solidFill>
                <a:latin typeface="+mn-ea"/>
              </a:rPr>
              <a:t>&amp;&amp;</a:t>
            </a:r>
            <a:r>
              <a:rPr lang="zh-CN" altLang="en-US" sz="2200" spc="-30" dirty="0">
                <a:solidFill>
                  <a:schemeClr val="tx1"/>
                </a:solidFill>
              </a:rPr>
              <a:t>、</a:t>
            </a:r>
            <a:r>
              <a:rPr lang="en-US" altLang="zh-CN" sz="2200" spc="-30" dirty="0" smtClean="0">
                <a:solidFill>
                  <a:schemeClr val="tx1"/>
                </a:solidFill>
                <a:latin typeface="方正兰亭超细黑简体" pitchFamily="2" charset="-122"/>
                <a:ea typeface="方正兰亭超细黑简体" pitchFamily="2" charset="-122"/>
              </a:rPr>
              <a:t>||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在编译时会转换</a:t>
            </a:r>
            <a:r>
              <a:rPr lang="zh-CN" altLang="en-US" sz="2200" spc="-30" dirty="0">
                <a:solidFill>
                  <a:schemeClr val="tx1"/>
                </a:solidFill>
              </a:rPr>
              <a:t>为算术运算</a:t>
            </a:r>
            <a:r>
              <a:rPr lang="en-US" altLang="zh-CN" sz="2000" spc="-30" dirty="0">
                <a:solidFill>
                  <a:schemeClr val="tx1"/>
                </a:solidFill>
              </a:rPr>
              <a:t>(</a:t>
            </a:r>
            <a:r>
              <a:rPr lang="zh-CN" altLang="en-US" sz="2000" spc="-30" dirty="0">
                <a:solidFill>
                  <a:schemeClr val="tx1"/>
                </a:solidFill>
              </a:rPr>
              <a:t>非零表示真</a:t>
            </a:r>
            <a:r>
              <a:rPr lang="en-US" altLang="zh-CN" sz="2000" spc="-30" dirty="0">
                <a:solidFill>
                  <a:schemeClr val="tx1"/>
                </a:solidFill>
              </a:rPr>
              <a:t>)</a:t>
            </a:r>
            <a:endParaRPr lang="zh-CN" altLang="en-US" sz="2000" spc="-30" dirty="0">
              <a:solidFill>
                <a:schemeClr val="tx1"/>
              </a:solidFill>
            </a:endParaRPr>
          </a:p>
          <a:p>
            <a:pPr marL="1973263" indent="-1973263"/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142844" y="5733256"/>
            <a:ext cx="88583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*逻辑运算的实现：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多</a:t>
            </a:r>
            <a:r>
              <a:rPr lang="zh-CN" altLang="en-US" sz="2200" spc="-30" dirty="0">
                <a:solidFill>
                  <a:schemeClr val="tx1"/>
                </a:solidFill>
              </a:rPr>
              <a:t>个</a:t>
            </a:r>
            <a:r>
              <a:rPr lang="zh-CN" altLang="en-US" sz="2200" spc="-30" dirty="0" smtClean="0">
                <a:solidFill>
                  <a:schemeClr val="tx1"/>
                </a:solidFill>
              </a:rPr>
              <a:t>门电路，常与算术运算混合</a:t>
            </a:r>
            <a:r>
              <a:rPr lang="en-US" altLang="zh-CN" sz="1800" spc="-30" dirty="0" smtClean="0">
                <a:solidFill>
                  <a:schemeClr val="tx1"/>
                </a:solidFill>
              </a:rPr>
              <a:t>(</a:t>
            </a:r>
            <a:r>
              <a:rPr lang="zh-CN" altLang="en-US" sz="1800" spc="-30" dirty="0" smtClean="0">
                <a:solidFill>
                  <a:schemeClr val="tx1"/>
                </a:solidFill>
              </a:rPr>
              <a:t>位间有</a:t>
            </a:r>
            <a:r>
              <a:rPr lang="en-US" altLang="zh-CN" sz="1800" spc="-30" dirty="0" smtClean="0">
                <a:solidFill>
                  <a:schemeClr val="tx1"/>
                </a:solidFill>
              </a:rPr>
              <a:t>/</a:t>
            </a:r>
            <a:r>
              <a:rPr lang="zh-CN" altLang="en-US" sz="1800" spc="-30" dirty="0" smtClean="0">
                <a:solidFill>
                  <a:schemeClr val="tx1"/>
                </a:solidFill>
              </a:rPr>
              <a:t>无关联</a:t>
            </a:r>
            <a:r>
              <a:rPr lang="en-US" altLang="zh-CN" sz="1800" spc="-30" dirty="0" smtClean="0">
                <a:solidFill>
                  <a:schemeClr val="tx1"/>
                </a:solidFill>
              </a:rPr>
              <a:t>)</a:t>
            </a:r>
            <a:endParaRPr lang="zh-CN" altLang="en-US" sz="1600" spc="-30" dirty="0">
              <a:solidFill>
                <a:schemeClr val="tx1"/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79512" y="38831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硬件支持的逻辑数类型：</a:t>
            </a:r>
            <a:r>
              <a:rPr lang="zh-CN" altLang="en-US" dirty="0" smtClean="0">
                <a:solidFill>
                  <a:schemeClr val="tx1"/>
                </a:solidFill>
              </a:rPr>
              <a:t>常有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多种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长度与整数</a:t>
            </a:r>
            <a:r>
              <a:rPr lang="zh-CN" altLang="en-US" sz="2000" u="sng" dirty="0" smtClean="0">
                <a:solidFill>
                  <a:schemeClr val="tx1"/>
                </a:solidFill>
                <a:latin typeface="+mn-lt"/>
              </a:rPr>
              <a:t>相同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AutoShape 29"/>
          <p:cNvSpPr>
            <a:spLocks/>
          </p:cNvSpPr>
          <p:nvPr/>
        </p:nvSpPr>
        <p:spPr bwMode="auto">
          <a:xfrm>
            <a:off x="7596336" y="4394828"/>
            <a:ext cx="1075591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-18004"/>
              <a:gd name="adj6" fmla="val -37889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同</a:t>
            </a:r>
            <a:r>
              <a:rPr lang="zh-CN" altLang="en-US" sz="1800" dirty="0" smtClean="0">
                <a:solidFill>
                  <a:schemeClr val="tx1"/>
                </a:solidFill>
              </a:rPr>
              <a:t>一部件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AutoShape 2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75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/>
      <p:bldP spid="16" grpId="0"/>
      <p:bldP spid="17" grpId="0"/>
      <p:bldP spid="18" grpId="0" animBg="1"/>
      <p:bldP spid="18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3068-5D80-43A5-B2B8-6C419445BC5B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、字符的</a:t>
            </a:r>
            <a:r>
              <a:rPr lang="zh-CN" altLang="en-US" dirty="0">
                <a:solidFill>
                  <a:srgbClr val="FF3399"/>
                </a:solidFill>
              </a:rPr>
              <a:t>表示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指字符的</a:t>
            </a:r>
            <a:r>
              <a:rPr lang="zh-CN" altLang="en-US" u="sng" dirty="0">
                <a:solidFill>
                  <a:schemeClr val="tx1"/>
                </a:solidFill>
              </a:rPr>
              <a:t>交换码</a:t>
            </a: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zh-CN" altLang="en-US" u="sng" dirty="0">
                <a:solidFill>
                  <a:schemeClr val="accent2"/>
                </a:solidFill>
              </a:rPr>
              <a:t>存储</a:t>
            </a:r>
            <a:r>
              <a:rPr lang="en-US" altLang="zh-CN" u="sng" dirty="0">
                <a:solidFill>
                  <a:schemeClr val="accent2"/>
                </a:solidFill>
              </a:rPr>
              <a:t>/</a:t>
            </a:r>
            <a:r>
              <a:rPr lang="zh-CN" altLang="en-US" u="sng" dirty="0">
                <a:solidFill>
                  <a:schemeClr val="accent2"/>
                </a:solidFill>
              </a:rPr>
              <a:t>处理时</a:t>
            </a:r>
            <a:r>
              <a:rPr lang="zh-CN" altLang="en-US" dirty="0">
                <a:solidFill>
                  <a:schemeClr val="tx1"/>
                </a:solidFill>
              </a:rPr>
              <a:t>的编码方式，即字符的</a:t>
            </a:r>
            <a:r>
              <a:rPr lang="zh-CN" altLang="en-US" u="sng" dirty="0">
                <a:solidFill>
                  <a:srgbClr val="990099"/>
                </a:solidFill>
              </a:rPr>
              <a:t>内</a:t>
            </a:r>
            <a:r>
              <a:rPr lang="zh-CN" altLang="en-US" u="sng" dirty="0" smtClean="0">
                <a:solidFill>
                  <a:srgbClr val="990099"/>
                </a:solidFill>
              </a:rPr>
              <a:t>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1987" name="Text Box 83"/>
          <p:cNvSpPr txBox="1">
            <a:spLocks noChangeArrowheads="1"/>
          </p:cNvSpPr>
          <p:nvPr/>
        </p:nvSpPr>
        <p:spPr bwMode="auto">
          <a:xfrm>
            <a:off x="179388" y="1301566"/>
            <a:ext cx="878522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字符的</a:t>
            </a:r>
            <a:r>
              <a:rPr lang="zh-CN" altLang="en-US" dirty="0">
                <a:solidFill>
                  <a:srgbClr val="C00000"/>
                </a:solidFill>
              </a:rPr>
              <a:t>表示方法：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长度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b="0" dirty="0" smtClean="0">
                <a:solidFill>
                  <a:srgbClr val="FF0000"/>
                </a:solidFill>
                <a:sym typeface="Symbol"/>
              </a:rPr>
              <a:t></a:t>
            </a:r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w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  <a:sym typeface="Symbol"/>
              </a:rPr>
              <a:t>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sym typeface="Symbol"/>
              </a:rPr>
              <a:t>×</a:t>
            </a:r>
            <a:r>
              <a:rPr lang="en-US" altLang="zh-CN" i="1" dirty="0">
                <a:solidFill>
                  <a:schemeClr val="tx1"/>
                </a:solidFill>
                <a:latin typeface="+mn-lt"/>
                <a:sym typeface="Symbol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为交换码</a:t>
            </a:r>
            <a:r>
              <a:rPr lang="zh-CN" altLang="en-US" dirty="0" smtClean="0">
                <a:solidFill>
                  <a:schemeClr val="tx1"/>
                </a:solidFill>
              </a:rPr>
              <a:t>位数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r>
              <a:rPr lang="zh-CN" altLang="en-US" dirty="0" smtClean="0">
                <a:solidFill>
                  <a:schemeClr val="tx1"/>
                </a:solidFill>
              </a:rPr>
              <a:t>单元长度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1400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z="1800" dirty="0" smtClean="0">
                <a:solidFill>
                  <a:schemeClr val="accent2"/>
                </a:solidFill>
              </a:rPr>
              <a:t> 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252021" name="Text Box 117"/>
          <p:cNvSpPr txBox="1">
            <a:spLocks noChangeArrowheads="1"/>
          </p:cNvSpPr>
          <p:nvPr/>
        </p:nvSpPr>
        <p:spPr bwMode="auto">
          <a:xfrm>
            <a:off x="179388" y="417114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示例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常见</a:t>
            </a:r>
            <a:r>
              <a:rPr lang="zh-CN" altLang="en-US" dirty="0" smtClean="0">
                <a:solidFill>
                  <a:schemeClr val="tx1"/>
                </a:solidFill>
              </a:rPr>
              <a:t>字符表示：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假设</a:t>
            </a:r>
            <a:r>
              <a:rPr lang="en-US" altLang="zh-CN" sz="2000" dirty="0" smtClean="0">
                <a:solidFill>
                  <a:schemeClr val="tx1"/>
                </a:solidFill>
              </a:rPr>
              <a:t>MEM</a:t>
            </a:r>
            <a:r>
              <a:rPr lang="zh-CN" altLang="en-US" sz="2000" dirty="0" smtClean="0">
                <a:solidFill>
                  <a:schemeClr val="tx1"/>
                </a:solidFill>
              </a:rPr>
              <a:t>按字节编址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2139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337081"/>
              </p:ext>
            </p:extLst>
          </p:nvPr>
        </p:nvGraphicFramePr>
        <p:xfrm>
          <a:off x="1427860" y="4725144"/>
          <a:ext cx="7176588" cy="1379590"/>
        </p:xfrm>
        <a:graphic>
          <a:graphicData uri="http://schemas.openxmlformats.org/drawingml/2006/table">
            <a:tbl>
              <a:tblPr/>
              <a:tblGrid>
                <a:gridCol w="1739890"/>
                <a:gridCol w="1571636"/>
                <a:gridCol w="2640926"/>
                <a:gridCol w="1224136"/>
              </a:tblGrid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字符集种类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交换码长度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占地址数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ASCII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8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 7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Unicode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UTF-8(1B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6B)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UTF16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GB2312-80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16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=14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2146" name="AutoShape 2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147" name="AutoShape 2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144" name="Text Box 240"/>
          <p:cNvSpPr txBox="1">
            <a:spLocks noChangeArrowheads="1"/>
          </p:cNvSpPr>
          <p:nvPr/>
        </p:nvSpPr>
        <p:spPr bwMode="auto">
          <a:xfrm>
            <a:off x="2123728" y="3284984"/>
            <a:ext cx="37798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无符号编码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11760" y="2242485"/>
            <a:ext cx="5976664" cy="1042499"/>
            <a:chOff x="2411760" y="2242485"/>
            <a:chExt cx="5976664" cy="1042499"/>
          </a:xfrm>
        </p:grpSpPr>
        <p:sp>
          <p:nvSpPr>
            <p:cNvPr id="32" name="Text Box 100"/>
            <p:cNvSpPr txBox="1">
              <a:spLocks noChangeArrowheads="1"/>
            </p:cNvSpPr>
            <p:nvPr/>
          </p:nvSpPr>
          <p:spPr bwMode="auto">
            <a:xfrm>
              <a:off x="4645321" y="238650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>
              <a:defPPr>
                <a:defRPr lang="zh-CN"/>
              </a:defPPr>
              <a:lvl1pPr>
                <a:lnSpc>
                  <a:spcPct val="80000"/>
                </a:lnSpc>
                <a:defRPr sz="2000" i="1">
                  <a:solidFill>
                    <a:schemeClr val="tx1"/>
                  </a:solidFill>
                  <a:latin typeface="+mn-lt"/>
                </a:defRPr>
              </a:lvl1pPr>
            </a:lstStyle>
            <a:p>
              <a:r>
                <a:rPr lang="en-US" altLang="zh-CN" b="0" dirty="0"/>
                <a:t>n</a:t>
              </a:r>
            </a:p>
          </p:txBody>
        </p:sp>
        <p:sp>
          <p:nvSpPr>
            <p:cNvPr id="33" name="Text Box 101"/>
            <p:cNvSpPr txBox="1">
              <a:spLocks noChangeArrowheads="1"/>
            </p:cNvSpPr>
            <p:nvPr/>
          </p:nvSpPr>
          <p:spPr bwMode="auto">
            <a:xfrm>
              <a:off x="3492053" y="2602327"/>
              <a:ext cx="24479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2000" i="1" baseline="-18000" dirty="0" smtClean="0">
                  <a:solidFill>
                    <a:schemeClr val="tx1"/>
                  </a:solidFill>
                  <a:latin typeface="+mn-lt"/>
                </a:rPr>
                <a:t>n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+mn-lt"/>
                </a:rPr>
                <a:t>n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-2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 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Line 102"/>
            <p:cNvSpPr>
              <a:spLocks noChangeShapeType="1"/>
            </p:cNvSpPr>
            <p:nvPr/>
          </p:nvSpPr>
          <p:spPr bwMode="auto">
            <a:xfrm>
              <a:off x="3491260" y="2437604"/>
              <a:ext cx="793" cy="143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Line 103"/>
            <p:cNvSpPr>
              <a:spLocks noChangeShapeType="1"/>
            </p:cNvSpPr>
            <p:nvPr/>
          </p:nvSpPr>
          <p:spPr bwMode="auto">
            <a:xfrm flipH="1">
              <a:off x="5941565" y="2242485"/>
              <a:ext cx="1" cy="3598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Line 104"/>
            <p:cNvSpPr>
              <a:spLocks noChangeShapeType="1"/>
            </p:cNvSpPr>
            <p:nvPr/>
          </p:nvSpPr>
          <p:spPr bwMode="auto">
            <a:xfrm flipH="1">
              <a:off x="3492053" y="2503206"/>
              <a:ext cx="10080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Line 105"/>
            <p:cNvSpPr>
              <a:spLocks noChangeShapeType="1"/>
            </p:cNvSpPr>
            <p:nvPr/>
          </p:nvSpPr>
          <p:spPr bwMode="auto">
            <a:xfrm>
              <a:off x="4931916" y="2502685"/>
              <a:ext cx="10080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 Box 106"/>
            <p:cNvSpPr txBox="1">
              <a:spLocks noChangeArrowheads="1"/>
            </p:cNvSpPr>
            <p:nvPr/>
          </p:nvSpPr>
          <p:spPr bwMode="auto">
            <a:xfrm>
              <a:off x="2412553" y="2602327"/>
              <a:ext cx="108108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 smtClean="0">
                  <a:solidFill>
                    <a:schemeClr val="tx1"/>
                  </a:solidFill>
                </a:rPr>
                <a:t>K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+mn-lt"/>
                </a:rPr>
                <a:t>p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K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" name="Line 107"/>
            <p:cNvSpPr>
              <a:spLocks noChangeShapeType="1"/>
            </p:cNvSpPr>
            <p:nvPr/>
          </p:nvSpPr>
          <p:spPr bwMode="auto">
            <a:xfrm>
              <a:off x="2411760" y="2242485"/>
              <a:ext cx="793" cy="3598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Text Box 108"/>
            <p:cNvSpPr txBox="1">
              <a:spLocks noChangeArrowheads="1"/>
            </p:cNvSpPr>
            <p:nvPr/>
          </p:nvSpPr>
          <p:spPr bwMode="auto">
            <a:xfrm>
              <a:off x="2844353" y="238650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>
              <a:defPPr>
                <a:defRPr lang="zh-CN"/>
              </a:defPPr>
              <a:lvl1pPr>
                <a:lnSpc>
                  <a:spcPct val="80000"/>
                </a:lnSpc>
                <a:defRPr sz="2000" i="1">
                  <a:solidFill>
                    <a:schemeClr val="tx1"/>
                  </a:solidFill>
                  <a:latin typeface="+mn-lt"/>
                </a:defRPr>
              </a:lvl1pPr>
            </a:lstStyle>
            <a:p>
              <a:r>
                <a:rPr lang="en-US" altLang="zh-CN" b="0" dirty="0"/>
                <a:t>p</a:t>
              </a:r>
            </a:p>
          </p:txBody>
        </p:sp>
        <p:sp>
          <p:nvSpPr>
            <p:cNvPr id="41" name="Line 109"/>
            <p:cNvSpPr>
              <a:spLocks noChangeShapeType="1"/>
            </p:cNvSpPr>
            <p:nvPr/>
          </p:nvSpPr>
          <p:spPr bwMode="auto">
            <a:xfrm flipH="1">
              <a:off x="2412553" y="2502685"/>
              <a:ext cx="3587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Line 110"/>
            <p:cNvSpPr>
              <a:spLocks noChangeShapeType="1"/>
            </p:cNvSpPr>
            <p:nvPr/>
          </p:nvSpPr>
          <p:spPr bwMode="auto">
            <a:xfrm>
              <a:off x="3060253" y="2502685"/>
              <a:ext cx="431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AutoShape 111"/>
            <p:cNvSpPr>
              <a:spLocks/>
            </p:cNvSpPr>
            <p:nvPr/>
          </p:nvSpPr>
          <p:spPr bwMode="auto">
            <a:xfrm rot="16200000">
              <a:off x="4681091" y="1773404"/>
              <a:ext cx="71438" cy="2449513"/>
            </a:xfrm>
            <a:prstGeom prst="leftBrace">
              <a:avLst>
                <a:gd name="adj1" fmla="val 2857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AutoShape 112"/>
            <p:cNvSpPr>
              <a:spLocks/>
            </p:cNvSpPr>
            <p:nvPr/>
          </p:nvSpPr>
          <p:spPr bwMode="auto">
            <a:xfrm rot="16200000">
              <a:off x="2915791" y="2459204"/>
              <a:ext cx="71438" cy="1079500"/>
            </a:xfrm>
            <a:prstGeom prst="leftBrace">
              <a:avLst>
                <a:gd name="adj1" fmla="val 12592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113"/>
            <p:cNvSpPr txBox="1">
              <a:spLocks noChangeArrowheads="1"/>
            </p:cNvSpPr>
            <p:nvPr/>
          </p:nvSpPr>
          <p:spPr bwMode="auto">
            <a:xfrm>
              <a:off x="2628453" y="3069084"/>
              <a:ext cx="302418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扩展位        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交换</a:t>
              </a:r>
              <a:r>
                <a:rPr lang="zh-CN" altLang="en-US" sz="1800" dirty="0">
                  <a:solidFill>
                    <a:schemeClr val="tx1"/>
                  </a:solidFill>
                </a:rPr>
                <a:t>码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 Box 114"/>
            <p:cNvSpPr txBox="1">
              <a:spLocks noChangeArrowheads="1"/>
            </p:cNvSpPr>
            <p:nvPr/>
          </p:nvSpPr>
          <p:spPr bwMode="auto">
            <a:xfrm>
              <a:off x="4141341" y="2242485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0" i="1" dirty="0" smtClean="0">
                  <a:solidFill>
                    <a:schemeClr val="tx1"/>
                  </a:solidFill>
                  <a:latin typeface="+mn-lt"/>
                </a:rPr>
                <a:t>m</a:t>
              </a:r>
              <a:endParaRPr lang="en-US" altLang="zh-CN" sz="2000" b="0" i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7" name="Line 115"/>
            <p:cNvSpPr>
              <a:spLocks noChangeShapeType="1"/>
            </p:cNvSpPr>
            <p:nvPr/>
          </p:nvSpPr>
          <p:spPr bwMode="auto">
            <a:xfrm>
              <a:off x="4429173" y="2355931"/>
              <a:ext cx="151239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Line 116"/>
            <p:cNvSpPr>
              <a:spLocks noChangeShapeType="1"/>
            </p:cNvSpPr>
            <p:nvPr/>
          </p:nvSpPr>
          <p:spPr bwMode="auto">
            <a:xfrm flipH="1">
              <a:off x="2412553" y="2355931"/>
              <a:ext cx="16557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 Box 113"/>
            <p:cNvSpPr txBox="1">
              <a:spLocks noChangeArrowheads="1"/>
            </p:cNvSpPr>
            <p:nvPr/>
          </p:nvSpPr>
          <p:spPr bwMode="auto">
            <a:xfrm>
              <a:off x="6084168" y="2564904"/>
              <a:ext cx="2304256" cy="6121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marL="542925" indent="-542925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扩展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位功能：填空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(0)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或标识字符集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179512" y="373909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硬件支持的字符类型：</a:t>
            </a:r>
            <a:r>
              <a:rPr lang="zh-CN" altLang="en-US" dirty="0" smtClean="0">
                <a:solidFill>
                  <a:schemeClr val="tx1"/>
                </a:solidFill>
              </a:rPr>
              <a:t>常有几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种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用扩展位或操作标记区分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25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87" grpId="0"/>
      <p:bldP spid="252021" grpId="0"/>
      <p:bldP spid="252144" grpId="0"/>
      <p:bldP spid="5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字符的运算：</a:t>
            </a:r>
            <a:r>
              <a:rPr lang="zh-CN" altLang="en-US" dirty="0" smtClean="0">
                <a:solidFill>
                  <a:schemeClr val="tx1"/>
                </a:solidFill>
              </a:rPr>
              <a:t>关系运算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</a:t>
            </a:r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A≥B</a:t>
            </a:r>
            <a:r>
              <a:rPr lang="zh-CN" altLang="en-US" sz="2000" dirty="0" smtClean="0">
                <a:solidFill>
                  <a:schemeClr val="tx1"/>
                </a:solidFill>
              </a:rPr>
              <a:t>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结果为真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假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79512" y="836712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字符运算的实现：</a:t>
            </a:r>
            <a:r>
              <a:rPr lang="zh-CN" altLang="en-US" dirty="0" smtClean="0">
                <a:solidFill>
                  <a:schemeClr val="tx1"/>
                </a:solidFill>
              </a:rPr>
              <a:t>常用</a:t>
            </a:r>
            <a:r>
              <a:rPr lang="zh-CN" altLang="en-US" u="sng" dirty="0">
                <a:solidFill>
                  <a:srgbClr val="990099"/>
                </a:solidFill>
              </a:rPr>
              <a:t>减法</a:t>
            </a:r>
            <a:r>
              <a:rPr lang="zh-CN" altLang="en-US" u="sng" dirty="0" smtClean="0">
                <a:solidFill>
                  <a:srgbClr val="990099"/>
                </a:solidFill>
              </a:rPr>
              <a:t>运算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zh-CN" altLang="en-US" u="sng" dirty="0" smtClean="0">
                <a:solidFill>
                  <a:srgbClr val="990099"/>
                </a:solidFill>
              </a:rPr>
              <a:t>逻辑运算</a:t>
            </a:r>
            <a:r>
              <a:rPr lang="zh-CN" altLang="en-US" dirty="0" smtClean="0">
                <a:solidFill>
                  <a:schemeClr val="tx1"/>
                </a:solidFill>
              </a:rPr>
              <a:t>实现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b="0" dirty="0" smtClean="0">
                <a:solidFill>
                  <a:schemeClr val="tx1"/>
                </a:solidFill>
              </a:rPr>
              <a:t>                             </a:t>
            </a:r>
            <a:r>
              <a:rPr lang="zh-CN" altLang="en-US" sz="2000" b="0" dirty="0" smtClean="0">
                <a:solidFill>
                  <a:srgbClr val="FF3399"/>
                </a:solidFill>
              </a:rPr>
              <a:t>└</a:t>
            </a:r>
            <a:r>
              <a:rPr lang="zh-CN" altLang="en-US" sz="2000" dirty="0" smtClean="0">
                <a:solidFill>
                  <a:srgbClr val="FF3399"/>
                </a:solidFill>
              </a:rPr>
              <a:t>→比较</a:t>
            </a:r>
            <a:r>
              <a:rPr lang="zh-CN" altLang="en-US" sz="2000" dirty="0" smtClean="0">
                <a:solidFill>
                  <a:schemeClr val="tx1"/>
                </a:solidFill>
              </a:rPr>
              <a:t>相等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</a:rPr>
              <a:t>大小</a:t>
            </a:r>
            <a:r>
              <a:rPr lang="zh-CN" altLang="en-US" sz="2000" dirty="0" smtClean="0">
                <a:solidFill>
                  <a:srgbClr val="FF3399"/>
                </a:solidFill>
              </a:rPr>
              <a:t>→</a:t>
            </a:r>
            <a:r>
              <a:rPr lang="zh-CN" altLang="en-US" sz="2000" b="0" dirty="0" smtClean="0">
                <a:solidFill>
                  <a:srgbClr val="FF3399"/>
                </a:solidFill>
              </a:rPr>
              <a:t>┴</a:t>
            </a:r>
            <a:r>
              <a:rPr lang="zh-CN" altLang="en-US" sz="2000" dirty="0" smtClean="0">
                <a:solidFill>
                  <a:srgbClr val="FF3399"/>
                </a:solidFill>
              </a:rPr>
              <a:t>→形成</a:t>
            </a:r>
            <a:r>
              <a:rPr lang="zh-CN" altLang="en-US" sz="2000" dirty="0" smtClean="0">
                <a:solidFill>
                  <a:schemeClr val="tx1"/>
                </a:solidFill>
              </a:rPr>
              <a:t>结果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79512" y="17008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产生比较标志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字符是无符号运算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通过减法运算产生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   </a:t>
            </a:r>
            <a:r>
              <a:rPr lang="zh-CN" altLang="en-US" spc="-50" dirty="0" smtClean="0">
                <a:solidFill>
                  <a:schemeClr val="tx1"/>
                </a:solidFill>
              </a:rPr>
              <a:t>结果为零时</a:t>
            </a:r>
            <a:r>
              <a:rPr lang="en-US" altLang="zh-CN" spc="-50" dirty="0" smtClean="0">
                <a:solidFill>
                  <a:schemeClr val="tx1"/>
                </a:solidFill>
              </a:rPr>
              <a:t>ZF=1</a:t>
            </a:r>
            <a:r>
              <a:rPr lang="zh-CN" altLang="en-US" spc="-50" dirty="0" smtClean="0">
                <a:solidFill>
                  <a:schemeClr val="tx1"/>
                </a:solidFill>
              </a:rPr>
              <a:t>，否则</a:t>
            </a:r>
            <a:r>
              <a:rPr lang="en-US" altLang="zh-CN" spc="-50" dirty="0" smtClean="0">
                <a:solidFill>
                  <a:schemeClr val="tx1"/>
                </a:solidFill>
              </a:rPr>
              <a:t>ZF=0</a:t>
            </a:r>
            <a:r>
              <a:rPr lang="zh-CN" altLang="en-US" spc="-50" dirty="0" smtClean="0">
                <a:solidFill>
                  <a:schemeClr val="tx1"/>
                </a:solidFill>
              </a:rPr>
              <a:t>；有借位时</a:t>
            </a:r>
            <a:r>
              <a:rPr lang="en-US" altLang="zh-CN" spc="-50" dirty="0" smtClean="0">
                <a:solidFill>
                  <a:schemeClr val="tx1"/>
                </a:solidFill>
              </a:rPr>
              <a:t>CF=1</a:t>
            </a:r>
            <a:r>
              <a:rPr lang="zh-CN" altLang="en-US" spc="-50" dirty="0" smtClean="0">
                <a:solidFill>
                  <a:schemeClr val="tx1"/>
                </a:solidFill>
              </a:rPr>
              <a:t>，否则</a:t>
            </a:r>
            <a:r>
              <a:rPr lang="en-US" altLang="zh-CN" spc="-50" dirty="0" smtClean="0">
                <a:solidFill>
                  <a:schemeClr val="tx1"/>
                </a:solidFill>
              </a:rPr>
              <a:t>CF=0</a:t>
            </a:r>
            <a:endParaRPr lang="zh-CN" altLang="en-US" sz="2200" spc="-50" dirty="0"/>
          </a:p>
        </p:txBody>
      </p:sp>
      <p:graphicFrame>
        <p:nvGraphicFramePr>
          <p:cNvPr id="26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48167"/>
              </p:ext>
            </p:extLst>
          </p:nvPr>
        </p:nvGraphicFramePr>
        <p:xfrm>
          <a:off x="1357290" y="3212976"/>
          <a:ext cx="7072363" cy="1221840"/>
        </p:xfrm>
        <a:graphic>
          <a:graphicData uri="http://schemas.openxmlformats.org/drawingml/2006/table">
            <a:tbl>
              <a:tblPr/>
              <a:tblGrid>
                <a:gridCol w="428628"/>
                <a:gridCol w="1357323"/>
                <a:gridCol w="928694"/>
                <a:gridCol w="1285884"/>
                <a:gridCol w="1285884"/>
                <a:gridCol w="928694"/>
                <a:gridCol w="857256"/>
              </a:tblGrid>
              <a:tr h="3889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关系运算</a:t>
                      </a:r>
                    </a:p>
                  </a:txBody>
                  <a:tcPr marL="18000" marR="18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A≥B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A≤B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＞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＜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21888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accent2"/>
                          </a:solidFill>
                        </a:rPr>
                        <a:t>实现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8000" marR="18000" marT="36000" marB="3600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减法运算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 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，产生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ZF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及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CF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3430702" y="4064862"/>
            <a:ext cx="4813706" cy="353200"/>
            <a:chOff x="3214678" y="4587968"/>
            <a:chExt cx="4813706" cy="353200"/>
          </a:xfrm>
        </p:grpSpPr>
        <p:cxnSp>
          <p:nvCxnSpPr>
            <p:cNvPr id="28" name="直接连接符 27"/>
            <p:cNvCxnSpPr/>
            <p:nvPr/>
          </p:nvCxnSpPr>
          <p:spPr bwMode="auto">
            <a:xfrm>
              <a:off x="3249561" y="4634086"/>
              <a:ext cx="285752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5441796" y="4634086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 Box 101"/>
            <p:cNvSpPr txBox="1">
              <a:spLocks noChangeArrowheads="1"/>
            </p:cNvSpPr>
            <p:nvPr/>
          </p:nvSpPr>
          <p:spPr bwMode="auto">
            <a:xfrm>
              <a:off x="3214678" y="4587968"/>
              <a:ext cx="4813706" cy="353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2200" dirty="0" smtClean="0">
                  <a:solidFill>
                    <a:schemeClr val="tx1"/>
                  </a:solidFill>
                </a:rPr>
                <a:t>CF  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CF+ZF    </a:t>
              </a:r>
              <a:r>
                <a:rPr lang="en-US" altLang="zh-CN" sz="2200" dirty="0" err="1" smtClean="0">
                  <a:solidFill>
                    <a:schemeClr val="tx1"/>
                  </a:solidFill>
                </a:rPr>
                <a:t>CF+ZF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CF    ZF</a:t>
              </a:r>
              <a:endParaRPr lang="en-US" altLang="zh-CN" sz="2200" baseline="-18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215931" y="45439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*字符串的</a:t>
            </a:r>
            <a:r>
              <a:rPr lang="zh-CN" altLang="en-US" dirty="0">
                <a:solidFill>
                  <a:srgbClr val="C00000"/>
                </a:solidFill>
              </a:rPr>
              <a:t>表示：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硬件</a:t>
            </a:r>
            <a:r>
              <a:rPr lang="zh-CN" altLang="en-US" dirty="0" smtClean="0">
                <a:solidFill>
                  <a:schemeClr val="tx1"/>
                </a:solidFill>
              </a:rPr>
              <a:t>仅可</a:t>
            </a:r>
            <a:r>
              <a:rPr lang="zh-CN" altLang="en-US" u="sng" dirty="0" smtClean="0">
                <a:solidFill>
                  <a:srgbClr val="990099"/>
                </a:solidFill>
              </a:rPr>
              <a:t>表示字符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zh-CN" altLang="en-US" dirty="0" smtClean="0">
                <a:solidFill>
                  <a:schemeClr val="accent2"/>
                </a:solidFill>
              </a:rPr>
              <a:t>软件</a:t>
            </a:r>
            <a:r>
              <a:rPr lang="zh-CN" altLang="en-US" dirty="0" smtClean="0">
                <a:solidFill>
                  <a:schemeClr val="tx1"/>
                </a:solidFill>
              </a:rPr>
              <a:t>将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r>
              <a:rPr lang="zh-CN" altLang="en-US" u="sng" dirty="0">
                <a:solidFill>
                  <a:srgbClr val="990099"/>
                </a:solidFill>
              </a:rPr>
              <a:t>转换为</a:t>
            </a:r>
            <a:r>
              <a:rPr lang="zh-CN" altLang="en-US" u="sng" dirty="0" smtClean="0">
                <a:solidFill>
                  <a:srgbClr val="990099"/>
                </a:solidFill>
              </a:rPr>
              <a:t>字符</a:t>
            </a:r>
            <a:r>
              <a:rPr lang="zh-CN" altLang="en-US" dirty="0" smtClean="0">
                <a:solidFill>
                  <a:schemeClr val="tx1"/>
                </a:solidFill>
              </a:rPr>
              <a:t>，处理时用</a:t>
            </a:r>
            <a:r>
              <a:rPr lang="zh-CN" altLang="en-US" u="sng" dirty="0" smtClean="0">
                <a:solidFill>
                  <a:schemeClr val="tx1"/>
                </a:solidFill>
              </a:rPr>
              <a:t>特殊字符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\0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作为结束符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2" name="AutoShape 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179512" y="262936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形成</a:t>
            </a:r>
            <a:r>
              <a:rPr lang="zh-CN" altLang="en-US" dirty="0">
                <a:solidFill>
                  <a:schemeClr val="accent2"/>
                </a:solidFill>
              </a:rPr>
              <a:t>运算</a:t>
            </a:r>
            <a:r>
              <a:rPr lang="zh-CN" altLang="en-US" dirty="0" smtClean="0">
                <a:solidFill>
                  <a:schemeClr val="accent2"/>
                </a:solidFill>
              </a:rPr>
              <a:t>结果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通过逻辑运算形成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200" spc="-50" dirty="0"/>
          </a:p>
        </p:txBody>
      </p:sp>
      <p:sp>
        <p:nvSpPr>
          <p:cNvPr id="14" name="AutoShape 86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68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1" grpId="0"/>
      <p:bldP spid="3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、其他类型数据的</a:t>
            </a:r>
            <a:r>
              <a:rPr lang="zh-CN" altLang="en-US" dirty="0">
                <a:solidFill>
                  <a:srgbClr val="FF3399"/>
                </a:solidFill>
              </a:rPr>
              <a:t>表示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包括声音、图像、图形等类型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79512" y="2204864"/>
            <a:ext cx="8964488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非数值数据的表示方法：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定点格式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无符号编码，适于简单数据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字符</a:t>
            </a:r>
            <a:r>
              <a:rPr lang="zh-CN" altLang="en-US" sz="2000" dirty="0">
                <a:solidFill>
                  <a:schemeClr val="tx1"/>
                </a:solidFill>
              </a:rPr>
              <a:t>、声音</a:t>
            </a:r>
            <a:r>
              <a:rPr lang="zh-CN" altLang="en-US" sz="2000" dirty="0" smtClean="0">
                <a:solidFill>
                  <a:schemeClr val="tx1"/>
                </a:solidFill>
              </a:rPr>
              <a:t>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向量格式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各</a:t>
            </a:r>
            <a:r>
              <a:rPr lang="zh-CN" altLang="en-US" u="sng" dirty="0" smtClean="0">
                <a:solidFill>
                  <a:schemeClr val="tx1"/>
                </a:solidFill>
              </a:rPr>
              <a:t>元素</a:t>
            </a:r>
            <a:r>
              <a:rPr lang="zh-CN" altLang="en-US" dirty="0" smtClean="0">
                <a:solidFill>
                  <a:schemeClr val="tx1"/>
                </a:solidFill>
              </a:rPr>
              <a:t>单独编码，适于复杂数据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布尔</a:t>
            </a:r>
            <a:r>
              <a:rPr lang="zh-CN" altLang="en-US" sz="2000" dirty="0">
                <a:solidFill>
                  <a:schemeClr val="tx1"/>
                </a:solidFill>
              </a:rPr>
              <a:t>数、图像</a:t>
            </a:r>
            <a:r>
              <a:rPr lang="zh-CN" altLang="en-US" sz="2000" dirty="0" smtClean="0">
                <a:solidFill>
                  <a:schemeClr val="tx1"/>
                </a:solidFill>
              </a:rPr>
              <a:t>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sz="2000" b="0" dirty="0" smtClean="0">
                <a:solidFill>
                  <a:schemeClr val="tx1"/>
                </a:solidFill>
              </a:rPr>
              <a:t>                       └</a:t>
            </a:r>
            <a:r>
              <a:rPr lang="zh-CN" altLang="en-US" sz="2000" dirty="0" smtClean="0">
                <a:solidFill>
                  <a:schemeClr val="tx1"/>
                </a:solidFill>
              </a:rPr>
              <a:t>→可能占多位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如像素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179512" y="3933056"/>
            <a:ext cx="878510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非数值数据的运算：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逻辑运算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按位的与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非等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关系运算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减法运算和逻辑运算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饱和运算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特殊的算术运算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如分段函数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512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*数据表示思路：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类似于字符串的表示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硬件</a:t>
            </a:r>
            <a:r>
              <a:rPr lang="zh-CN" altLang="en-US" dirty="0" smtClean="0">
                <a:solidFill>
                  <a:schemeClr val="tx1"/>
                </a:solidFill>
              </a:rPr>
              <a:t>仅表示</a:t>
            </a:r>
            <a:r>
              <a:rPr lang="zh-CN" altLang="en-US" u="sng" dirty="0" smtClean="0">
                <a:solidFill>
                  <a:schemeClr val="tx1"/>
                </a:solidFill>
              </a:rPr>
              <a:t>简单数据类型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accent2"/>
                </a:solidFill>
              </a:rPr>
              <a:t>软件</a:t>
            </a:r>
            <a:r>
              <a:rPr lang="zh-CN" altLang="en-US" dirty="0" smtClean="0">
                <a:solidFill>
                  <a:schemeClr val="tx1"/>
                </a:solidFill>
              </a:rPr>
              <a:t>负责复杂数据的</a:t>
            </a:r>
            <a:r>
              <a:rPr lang="zh-CN" altLang="en-US" u="sng" dirty="0" smtClean="0">
                <a:solidFill>
                  <a:schemeClr val="tx1"/>
                </a:solidFill>
              </a:rPr>
              <a:t>类型转换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0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415-305D-4ED4-A1B6-D5784C4023B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(2)</a:t>
            </a:r>
            <a:r>
              <a:rPr lang="zh-CN" altLang="en-US" dirty="0" smtClean="0">
                <a:solidFill>
                  <a:srgbClr val="FF3399"/>
                </a:solidFill>
              </a:rPr>
              <a:t>十进制小数→</a:t>
            </a:r>
            <a:r>
              <a:rPr lang="en-US" altLang="zh-CN" i="1" dirty="0" smtClean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FF3399"/>
                </a:solidFill>
              </a:rPr>
              <a:t>进</a:t>
            </a:r>
            <a:r>
              <a:rPr lang="zh-CN" altLang="en-US" dirty="0" smtClean="0">
                <a:solidFill>
                  <a:srgbClr val="FF3399"/>
                </a:solidFill>
              </a:rPr>
              <a:t>制小数转换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9845" name="Group 37"/>
          <p:cNvGrpSpPr>
            <a:grpSpLocks/>
          </p:cNvGrpSpPr>
          <p:nvPr/>
        </p:nvGrpSpPr>
        <p:grpSpPr bwMode="auto">
          <a:xfrm>
            <a:off x="1044575" y="1844675"/>
            <a:ext cx="4032250" cy="2149475"/>
            <a:chOff x="567" y="1162"/>
            <a:chExt cx="2540" cy="1354"/>
          </a:xfrm>
        </p:grpSpPr>
        <p:sp>
          <p:nvSpPr>
            <p:cNvPr id="119812" name="Text Box 4"/>
            <p:cNvSpPr txBox="1">
              <a:spLocks noChangeArrowheads="1"/>
            </p:cNvSpPr>
            <p:nvPr/>
          </p:nvSpPr>
          <p:spPr bwMode="auto">
            <a:xfrm>
              <a:off x="567" y="1162"/>
              <a:ext cx="2540" cy="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    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整数部分 </a:t>
              </a:r>
            </a:p>
            <a:p>
              <a:pPr marL="457200" indent="-4572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0.6875×2 = 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.375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最高位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0.375 ×2 = 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.75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0.75  ×2 = 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.5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0.5   ×2 = 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.0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(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最低位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</a:p>
            <a:p>
              <a:pPr marL="457200" indent="-4572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(0.6875)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10</a:t>
              </a:r>
              <a:r>
                <a:rPr lang="en-US" altLang="zh-CN" sz="2000" baseline="-20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= (0.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1011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2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19819" name="Line 11"/>
            <p:cNvSpPr>
              <a:spLocks noChangeShapeType="1"/>
            </p:cNvSpPr>
            <p:nvPr/>
          </p:nvSpPr>
          <p:spPr bwMode="auto">
            <a:xfrm>
              <a:off x="2699" y="1615"/>
              <a:ext cx="0" cy="409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5186363" y="1855788"/>
            <a:ext cx="3778250" cy="2073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       </a:t>
            </a:r>
            <a:r>
              <a:rPr lang="zh-CN" altLang="en-US" sz="2000" dirty="0">
                <a:solidFill>
                  <a:schemeClr val="accent2"/>
                </a:solidFill>
              </a:rPr>
              <a:t>整数部分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0.6875×8 = </a:t>
            </a:r>
            <a:r>
              <a:rPr lang="en-US" altLang="zh-CN" sz="2000" u="sng" dirty="0">
                <a:solidFill>
                  <a:srgbClr val="990099"/>
                </a:solidFill>
              </a:rPr>
              <a:t>5</a:t>
            </a:r>
            <a:r>
              <a:rPr lang="en-US" altLang="zh-CN" sz="2000" dirty="0">
                <a:solidFill>
                  <a:schemeClr val="tx1"/>
                </a:solidFill>
              </a:rPr>
              <a:t>.5    </a:t>
            </a:r>
            <a:r>
              <a:rPr lang="en-US" altLang="zh-CN" sz="2000" dirty="0">
                <a:solidFill>
                  <a:schemeClr val="accent2"/>
                </a:solidFill>
              </a:rPr>
              <a:t>5 (</a:t>
            </a:r>
            <a:r>
              <a:rPr lang="zh-CN" altLang="en-US" sz="2000" dirty="0">
                <a:solidFill>
                  <a:schemeClr val="accent2"/>
                </a:solidFill>
              </a:rPr>
              <a:t>最高位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</a:p>
          <a:p>
            <a:pPr marL="457200" indent="-457200"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0.5   ×8 = </a:t>
            </a:r>
            <a:r>
              <a:rPr lang="en-US" altLang="zh-CN" sz="2000" u="sng" dirty="0">
                <a:solidFill>
                  <a:srgbClr val="990099"/>
                </a:solidFill>
              </a:rPr>
              <a:t>4</a:t>
            </a:r>
            <a:r>
              <a:rPr lang="en-US" altLang="zh-CN" sz="2000" dirty="0">
                <a:solidFill>
                  <a:schemeClr val="tx1"/>
                </a:solidFill>
              </a:rPr>
              <a:t>.0    </a:t>
            </a:r>
            <a:r>
              <a:rPr lang="en-US" altLang="zh-CN" sz="2000" dirty="0">
                <a:solidFill>
                  <a:schemeClr val="accent2"/>
                </a:solidFill>
              </a:rPr>
              <a:t>4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</a:rPr>
              <a:t>最低位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</a:p>
          <a:p>
            <a:pPr marL="457200" indent="-457200">
              <a:lnSpc>
                <a:spcPct val="105000"/>
              </a:lnSpc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5000"/>
              </a:lnSpc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05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(0.6875)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10</a:t>
            </a:r>
            <a:r>
              <a:rPr lang="en-US" altLang="zh-CN" sz="2000" baseline="-20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= (0.</a:t>
            </a:r>
            <a:r>
              <a:rPr lang="en-US" altLang="zh-CN" sz="2000" dirty="0">
                <a:solidFill>
                  <a:schemeClr val="accent2"/>
                </a:solidFill>
              </a:rPr>
              <a:t>54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8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179388" y="129554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将</a:t>
            </a:r>
            <a:r>
              <a:rPr lang="en-US" altLang="zh-CN" dirty="0">
                <a:solidFill>
                  <a:schemeClr val="tx1"/>
                </a:solidFill>
              </a:rPr>
              <a:t>(0.6875)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分别转换成二、八进制数</a:t>
            </a:r>
          </a:p>
        </p:txBody>
      </p:sp>
      <p:sp>
        <p:nvSpPr>
          <p:cNvPr id="119837" name="Text Box 29"/>
          <p:cNvSpPr txBox="1">
            <a:spLocks noChangeArrowheads="1"/>
          </p:cNvSpPr>
          <p:nvPr/>
        </p:nvSpPr>
        <p:spPr bwMode="auto">
          <a:xfrm>
            <a:off x="179388" y="400526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(3)</a:t>
            </a:r>
            <a:r>
              <a:rPr lang="zh-CN" altLang="en-US" dirty="0" smtClean="0">
                <a:solidFill>
                  <a:srgbClr val="FF3399"/>
                </a:solidFill>
              </a:rPr>
              <a:t>十进制数→</a:t>
            </a:r>
            <a:r>
              <a:rPr lang="en-US" altLang="zh-CN" i="1" dirty="0" smtClean="0">
                <a:solidFill>
                  <a:srgbClr val="FF3399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FF3399"/>
                </a:solidFill>
              </a:rPr>
              <a:t>进制</a:t>
            </a:r>
            <a:r>
              <a:rPr lang="zh-CN" altLang="en-US" dirty="0" smtClean="0">
                <a:solidFill>
                  <a:srgbClr val="FF3399"/>
                </a:solidFill>
              </a:rPr>
              <a:t>数转换</a:t>
            </a:r>
            <a:endParaRPr lang="zh-CN" altLang="en-US" dirty="0">
              <a:solidFill>
                <a:srgbClr val="FF3399"/>
              </a:solidFill>
            </a:endParaRPr>
          </a:p>
          <a:p>
            <a:r>
              <a:rPr lang="zh-CN" altLang="en-US" b="0" dirty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*转换规则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分别转换整数部分、小数</a:t>
            </a:r>
            <a:r>
              <a:rPr lang="zh-CN" altLang="en-US" dirty="0" smtClean="0">
                <a:solidFill>
                  <a:schemeClr val="tx1"/>
                </a:solidFill>
              </a:rPr>
              <a:t>部分，然后合并</a:t>
            </a:r>
            <a:endParaRPr lang="zh-CN" altLang="en-US" dirty="0"/>
          </a:p>
        </p:txBody>
      </p:sp>
      <p:sp>
        <p:nvSpPr>
          <p:cNvPr id="119840" name="Text Box 32"/>
          <p:cNvSpPr txBox="1">
            <a:spLocks noChangeArrowheads="1"/>
          </p:cNvSpPr>
          <p:nvPr/>
        </p:nvSpPr>
        <p:spPr bwMode="auto">
          <a:xfrm>
            <a:off x="179388" y="494116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en-US" altLang="zh-CN" dirty="0">
                <a:solidFill>
                  <a:schemeClr val="tx1"/>
                </a:solidFill>
              </a:rPr>
              <a:t>(19.6875)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=(X)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=(Y)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X=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>
                <a:solidFill>
                  <a:schemeClr val="tx1"/>
                </a:solidFill>
              </a:rPr>
              <a:t>Y=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119842" name="AutoShape 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44" name="Text Box 36"/>
          <p:cNvSpPr txBox="1">
            <a:spLocks noChangeArrowheads="1"/>
          </p:cNvSpPr>
          <p:nvPr/>
        </p:nvSpPr>
        <p:spPr bwMode="auto">
          <a:xfrm>
            <a:off x="179388" y="7914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小数转换规则：</a:t>
            </a:r>
            <a:r>
              <a:rPr lang="zh-CN" altLang="en-US" dirty="0">
                <a:solidFill>
                  <a:schemeClr val="tx1"/>
                </a:solidFill>
              </a:rPr>
              <a:t>乘基取整、上左下右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8" grpId="0"/>
      <p:bldP spid="119832" grpId="0"/>
      <p:bldP spid="119837" grpId="0"/>
      <p:bldP spid="11984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A99-B281-4A0F-8D24-C134169593F3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179388" y="313492"/>
            <a:ext cx="8785225" cy="523220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五、数据表示</a:t>
            </a: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小结</a:t>
            </a:r>
          </a:p>
        </p:txBody>
      </p:sp>
      <p:sp>
        <p:nvSpPr>
          <p:cNvPr id="253165" name="Text Box 237"/>
          <p:cNvSpPr txBox="1">
            <a:spLocks noChangeArrowheads="1"/>
          </p:cNvSpPr>
          <p:nvPr/>
        </p:nvSpPr>
        <p:spPr bwMode="auto">
          <a:xfrm>
            <a:off x="179388" y="90872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*数据</a:t>
            </a:r>
            <a:r>
              <a:rPr lang="zh-CN" altLang="en-US" dirty="0">
                <a:solidFill>
                  <a:srgbClr val="C00000"/>
                </a:solidFill>
              </a:rPr>
              <a:t>的表示方法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进制、格式、编码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3166" name="Text Box 238"/>
          <p:cNvSpPr txBox="1">
            <a:spLocks noChangeArrowheads="1"/>
          </p:cNvSpPr>
          <p:nvPr/>
        </p:nvSpPr>
        <p:spPr bwMode="auto">
          <a:xfrm>
            <a:off x="179388" y="13407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*常见的数据表示：</a:t>
            </a:r>
            <a:r>
              <a:rPr lang="zh-CN" altLang="en-US" dirty="0" smtClean="0">
                <a:solidFill>
                  <a:schemeClr val="tx1"/>
                </a:solidFill>
              </a:rPr>
              <a:t>表示方法＋长度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3792" name="AutoShape 8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01429"/>
              </p:ext>
            </p:extLst>
          </p:nvPr>
        </p:nvGraphicFramePr>
        <p:xfrm>
          <a:off x="755576" y="1918097"/>
          <a:ext cx="8136904" cy="3095079"/>
        </p:xfrm>
        <a:graphic>
          <a:graphicData uri="http://schemas.openxmlformats.org/drawingml/2006/table">
            <a:tbl>
              <a:tblPr/>
              <a:tblGrid>
                <a:gridCol w="648072"/>
                <a:gridCol w="936104"/>
                <a:gridCol w="1008112"/>
                <a:gridCol w="1656184"/>
                <a:gridCol w="2376264"/>
                <a:gridCol w="720080"/>
                <a:gridCol w="792088"/>
              </a:tblGrid>
              <a:tr h="447675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表示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格式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编码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数据类型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6985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整数</a:t>
                      </a:r>
                      <a:r>
                        <a:rPr kumimoji="1" lang="zh-CN" alt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①</a:t>
                      </a:r>
                      <a:endParaRPr kumimoji="1" lang="zh-CN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二，十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BCD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二，十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补码，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BCD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328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尾数原码、阶移码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两种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2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逻辑数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位向量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各位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关系</a:t>
                      </a:r>
                      <a:r>
                        <a:rPr kumimoji="1" lang="zh-CN" alt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  <a:endParaRPr kumimoji="1" lang="en-US" altLang="zh-CN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像素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注：①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十进制整数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又称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BCD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数，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②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关系运算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减法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及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逻辑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运算实现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238"/>
          <p:cNvSpPr txBox="1">
            <a:spLocks noChangeArrowheads="1"/>
          </p:cNvSpPr>
          <p:nvPr/>
        </p:nvSpPr>
        <p:spPr bwMode="auto">
          <a:xfrm>
            <a:off x="179512" y="510725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en-US" altLang="zh-CN" dirty="0" smtClean="0">
                <a:solidFill>
                  <a:srgbClr val="C00000"/>
                </a:solidFill>
              </a:rPr>
              <a:t>IA32</a:t>
            </a:r>
            <a:r>
              <a:rPr lang="zh-CN" altLang="en-US" dirty="0" smtClean="0">
                <a:solidFill>
                  <a:srgbClr val="C00000"/>
                </a:solidFill>
              </a:rPr>
              <a:t>的数据表示：</a:t>
            </a:r>
            <a:r>
              <a:rPr lang="zh-CN" altLang="en-US" u="sng" dirty="0" smtClean="0">
                <a:solidFill>
                  <a:schemeClr val="tx1"/>
                </a:solidFill>
              </a:rPr>
              <a:t>种类</a:t>
            </a:r>
            <a:r>
              <a:rPr lang="zh-CN" altLang="en-US" dirty="0" smtClean="0">
                <a:solidFill>
                  <a:schemeClr val="tx1"/>
                </a:solidFill>
              </a:rPr>
              <a:t>有整数、浮点数、指针、位域、压缩</a:t>
            </a:r>
            <a:r>
              <a:rPr lang="en-US" altLang="zh-CN" dirty="0" smtClean="0">
                <a:solidFill>
                  <a:schemeClr val="tx1"/>
                </a:solidFill>
              </a:rPr>
              <a:t>SIMD</a:t>
            </a:r>
            <a:r>
              <a:rPr lang="zh-CN" altLang="en-US" dirty="0">
                <a:solidFill>
                  <a:schemeClr val="tx1"/>
                </a:solidFill>
              </a:rPr>
              <a:t>数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BCD</a:t>
            </a:r>
            <a:r>
              <a:rPr lang="zh-CN" altLang="en-US" dirty="0" smtClean="0">
                <a:solidFill>
                  <a:schemeClr val="tx1"/>
                </a:solidFill>
              </a:rPr>
              <a:t>数，</a:t>
            </a:r>
            <a:r>
              <a:rPr lang="zh-CN" altLang="en-US" u="sng" dirty="0" smtClean="0">
                <a:solidFill>
                  <a:schemeClr val="tx1"/>
                </a:solidFill>
              </a:rPr>
              <a:t>长度</a:t>
            </a:r>
            <a:r>
              <a:rPr lang="zh-CN" altLang="en-US" dirty="0" smtClean="0">
                <a:solidFill>
                  <a:schemeClr val="tx1"/>
                </a:solidFill>
              </a:rPr>
              <a:t>有</a:t>
            </a:r>
            <a:r>
              <a:rPr lang="en-US" altLang="zh-CN" dirty="0" smtClean="0">
                <a:solidFill>
                  <a:schemeClr val="tx1"/>
                </a:solidFill>
              </a:rPr>
              <a:t>8/16/32/48/64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084168" y="5565800"/>
            <a:ext cx="2880320" cy="599504"/>
            <a:chOff x="5940152" y="5565800"/>
            <a:chExt cx="2880320" cy="599504"/>
          </a:xfrm>
        </p:grpSpPr>
        <p:sp>
          <p:nvSpPr>
            <p:cNvPr id="11" name="Text Box 186"/>
            <p:cNvSpPr txBox="1">
              <a:spLocks noChangeArrowheads="1"/>
            </p:cNvSpPr>
            <p:nvPr/>
          </p:nvSpPr>
          <p:spPr bwMode="auto">
            <a:xfrm>
              <a:off x="7884368" y="5877868"/>
              <a:ext cx="936104" cy="2874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位向量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" name="Text Box 186"/>
            <p:cNvSpPr txBox="1">
              <a:spLocks noChangeArrowheads="1"/>
            </p:cNvSpPr>
            <p:nvPr/>
          </p:nvSpPr>
          <p:spPr bwMode="auto">
            <a:xfrm>
              <a:off x="5940152" y="5877868"/>
              <a:ext cx="648072" cy="2874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定点</a:t>
              </a:r>
            </a:p>
          </p:txBody>
        </p:sp>
        <p:cxnSp>
          <p:nvCxnSpPr>
            <p:cNvPr id="3" name="直接箭头连接符 2"/>
            <p:cNvCxnSpPr>
              <a:stCxn id="12" idx="0"/>
            </p:cNvCxnSpPr>
            <p:nvPr/>
          </p:nvCxnSpPr>
          <p:spPr bwMode="auto">
            <a:xfrm flipV="1">
              <a:off x="6264188" y="5565800"/>
              <a:ext cx="324036" cy="31206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15"/>
            <p:cNvCxnSpPr>
              <a:stCxn id="11" idx="0"/>
            </p:cNvCxnSpPr>
            <p:nvPr/>
          </p:nvCxnSpPr>
          <p:spPr bwMode="auto">
            <a:xfrm flipH="1" flipV="1">
              <a:off x="7668344" y="5570412"/>
              <a:ext cx="684076" cy="30745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18"/>
            <p:cNvCxnSpPr>
              <a:stCxn id="11" idx="0"/>
            </p:cNvCxnSpPr>
            <p:nvPr/>
          </p:nvCxnSpPr>
          <p:spPr bwMode="auto">
            <a:xfrm flipV="1">
              <a:off x="8352420" y="5565800"/>
              <a:ext cx="117013" cy="31206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 Box 186"/>
            <p:cNvSpPr txBox="1">
              <a:spLocks noChangeArrowheads="1"/>
            </p:cNvSpPr>
            <p:nvPr/>
          </p:nvSpPr>
          <p:spPr bwMode="auto">
            <a:xfrm>
              <a:off x="6660232" y="5877868"/>
              <a:ext cx="1152128" cy="28743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含逻辑数</a:t>
              </a:r>
              <a:endParaRPr lang="zh-CN" altLang="en-US" sz="2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26" name="直接箭头连接符 25"/>
            <p:cNvCxnSpPr>
              <a:stCxn id="23" idx="0"/>
            </p:cNvCxnSpPr>
            <p:nvPr/>
          </p:nvCxnSpPr>
          <p:spPr bwMode="auto">
            <a:xfrm flipV="1">
              <a:off x="7236296" y="5565800"/>
              <a:ext cx="144016" cy="31206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165" grpId="0" autoUpdateAnimBg="0"/>
      <p:bldP spid="253166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96B6-3D31-4034-9E59-8F446BE78FBE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392349" name="Text Box 157"/>
          <p:cNvSpPr txBox="1">
            <a:spLocks noChangeArrowheads="1"/>
          </p:cNvSpPr>
          <p:nvPr/>
        </p:nvSpPr>
        <p:spPr bwMode="auto">
          <a:xfrm>
            <a:off x="179389" y="317510"/>
            <a:ext cx="7416948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*硬件参数与数据表示的关系：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系统结构研究的内容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数据类型的长度为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的幂     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←便于表示其长度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 smtClean="0">
                <a:solidFill>
                  <a:schemeClr val="accent2"/>
                </a:solidFill>
              </a:rPr>
              <a:t>      MEM</a:t>
            </a:r>
            <a:r>
              <a:rPr lang="zh-CN" altLang="en-US" dirty="0" smtClean="0">
                <a:solidFill>
                  <a:schemeClr val="accent2"/>
                </a:solidFill>
              </a:rPr>
              <a:t>单元长度</a:t>
            </a:r>
            <a:r>
              <a:rPr lang="en-US" altLang="zh-CN" i="1" dirty="0" smtClean="0">
                <a:solidFill>
                  <a:schemeClr val="accent2"/>
                </a:solidFill>
                <a:latin typeface="+mn-lt"/>
              </a:rPr>
              <a:t>w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dirty="0" smtClean="0">
                <a:solidFill>
                  <a:srgbClr val="990099"/>
                </a:solidFill>
              </a:rPr>
              <a:t>确定方法：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dirty="0" smtClean="0">
                <a:solidFill>
                  <a:srgbClr val="990099"/>
                </a:solidFill>
              </a:rPr>
              <a:t>确定结果：</a:t>
            </a:r>
            <a:r>
              <a:rPr lang="en-US" altLang="zh-CN" dirty="0" smtClean="0">
                <a:solidFill>
                  <a:srgbClr val="990099"/>
                </a:solidFill>
              </a:rPr>
              <a:t> </a:t>
            </a: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机器字长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dirty="0" smtClean="0">
                <a:solidFill>
                  <a:srgbClr val="990099"/>
                </a:solidFill>
              </a:rPr>
              <a:t>确定结果：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392350" name="Text Box 158"/>
          <p:cNvSpPr txBox="1">
            <a:spLocks noChangeArrowheads="1"/>
          </p:cNvSpPr>
          <p:nvPr/>
        </p:nvSpPr>
        <p:spPr bwMode="auto">
          <a:xfrm>
            <a:off x="3059832" y="3595082"/>
            <a:ext cx="59047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b="0" dirty="0">
                <a:solidFill>
                  <a:schemeClr val="accent2"/>
                </a:solidFill>
                <a:latin typeface="+mn-lt"/>
              </a:rPr>
              <a:t>max</a:t>
            </a:r>
            <a:r>
              <a:rPr lang="en-US" altLang="zh-CN" dirty="0" smtClean="0">
                <a:solidFill>
                  <a:schemeClr val="accent2"/>
                </a:solidFill>
              </a:rPr>
              <a:t>{</a:t>
            </a:r>
            <a:r>
              <a:rPr lang="zh-CN" altLang="en-US" sz="2000" dirty="0" smtClean="0">
                <a:solidFill>
                  <a:schemeClr val="tx1"/>
                </a:solidFill>
              </a:rPr>
              <a:t>所有整数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二进制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的长度</a:t>
            </a:r>
            <a:r>
              <a:rPr lang="en-US" altLang="zh-CN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392352" name="AutoShape 16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353" name="Text Box 161"/>
          <p:cNvSpPr txBox="1">
            <a:spLocks noChangeArrowheads="1"/>
          </p:cNvSpPr>
          <p:nvPr/>
        </p:nvSpPr>
        <p:spPr bwMode="auto">
          <a:xfrm>
            <a:off x="179388" y="5543550"/>
            <a:ext cx="8785225" cy="5492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   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2-2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P86</a:t>
            </a:r>
            <a:r>
              <a:rPr lang="zh-CN" altLang="en-US" dirty="0" smtClean="0">
                <a:solidFill>
                  <a:schemeClr val="tx1"/>
                </a:solidFill>
              </a:rPr>
              <a:t>起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15(2)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17(2)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18(1)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Text Box 157"/>
          <p:cNvSpPr txBox="1">
            <a:spLocks noChangeArrowheads="1"/>
          </p:cNvSpPr>
          <p:nvPr/>
        </p:nvSpPr>
        <p:spPr bwMode="auto">
          <a:xfrm>
            <a:off x="3059832" y="1772816"/>
            <a:ext cx="5904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兼顾存储效率与访问效率  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→不考虑逻辑数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157"/>
          <p:cNvSpPr txBox="1">
            <a:spLocks noChangeArrowheads="1"/>
          </p:cNvSpPr>
          <p:nvPr/>
        </p:nvSpPr>
        <p:spPr bwMode="auto">
          <a:xfrm>
            <a:off x="3060080" y="2204864"/>
            <a:ext cx="590453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b="0" dirty="0" smtClean="0">
                <a:solidFill>
                  <a:schemeClr val="accent2"/>
                </a:solidFill>
                <a:latin typeface="+mn-lt"/>
              </a:rPr>
              <a:t>min</a:t>
            </a:r>
            <a:r>
              <a:rPr lang="en-US" altLang="zh-CN" dirty="0" smtClean="0">
                <a:solidFill>
                  <a:schemeClr val="accent2"/>
                </a:solidFill>
              </a:rPr>
              <a:t>{</a:t>
            </a:r>
            <a:r>
              <a:rPr lang="zh-CN" altLang="en-US" sz="2200" dirty="0" smtClean="0">
                <a:solidFill>
                  <a:schemeClr val="tx1"/>
                </a:solidFill>
              </a:rPr>
              <a:t>所有数据类型</a:t>
            </a:r>
            <a:r>
              <a:rPr lang="zh-CN" altLang="en-US" sz="2200" dirty="0">
                <a:solidFill>
                  <a:schemeClr val="tx1"/>
                </a:solidFill>
              </a:rPr>
              <a:t>的</a:t>
            </a:r>
            <a:r>
              <a:rPr lang="zh-CN" altLang="en-US" sz="2200" dirty="0" smtClean="0">
                <a:solidFill>
                  <a:schemeClr val="tx1"/>
                </a:solidFill>
              </a:rPr>
              <a:t>长度</a:t>
            </a:r>
            <a:r>
              <a:rPr lang="en-US" altLang="zh-CN" dirty="0">
                <a:solidFill>
                  <a:schemeClr val="accent2"/>
                </a:solidFill>
              </a:rPr>
              <a:t>}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通常</a:t>
            </a:r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</a:rPr>
              <a:t>＝</a:t>
            </a:r>
            <a:r>
              <a:rPr lang="zh-CN" altLang="en-US" dirty="0" smtClean="0">
                <a:solidFill>
                  <a:srgbClr val="FF0000"/>
                </a:solidFill>
              </a:rPr>
              <a:t>字节          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←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ASCII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字符最常用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350" grpId="0"/>
      <p:bldP spid="392353" grpId="0" animBg="1"/>
      <p:bldP spid="9" grpId="0"/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4C23-CC31-439B-B534-2E21AC938859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47899" name="Text Box 91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 smtClean="0">
                <a:solidFill>
                  <a:schemeClr val="tx1"/>
                </a:solidFill>
              </a:rPr>
              <a:t>§3.3 </a:t>
            </a:r>
            <a:r>
              <a:rPr lang="zh-CN" altLang="en-US" sz="3600" dirty="0" smtClean="0">
                <a:solidFill>
                  <a:schemeClr val="tx1"/>
                </a:solidFill>
              </a:rPr>
              <a:t>定点数的运算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47907" name="AutoShape 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右箭头 11">
            <a:hlinkClick r:id="rId2" action="ppaction://hlinksldjump"/>
          </p:cNvPr>
          <p:cNvSpPr/>
          <p:nvPr/>
        </p:nvSpPr>
        <p:spPr bwMode="auto">
          <a:xfrm>
            <a:off x="7164288" y="357380"/>
            <a:ext cx="1765430" cy="498209"/>
          </a:xfrm>
          <a:prstGeom prst="rightArrow">
            <a:avLst>
              <a:gd name="adj1" fmla="val 59628"/>
              <a:gd name="adj2" fmla="val 50000"/>
            </a:avLst>
          </a:prstGeom>
          <a:solidFill>
            <a:srgbClr val="FFCC99">
              <a:alpha val="8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0800" rIns="18000" bIns="1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accent2"/>
                </a:solidFill>
              </a:rPr>
              <a:t>回顾逻辑部件</a:t>
            </a:r>
            <a:endParaRPr lang="zh-CN" altLang="en-US" sz="1800" dirty="0">
              <a:solidFill>
                <a:schemeClr val="accent2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79388" y="98072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定点加减运算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388" y="148478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*运算类型：</a:t>
            </a:r>
            <a:r>
              <a:rPr lang="zh-CN" altLang="en-US" dirty="0" smtClean="0">
                <a:solidFill>
                  <a:schemeClr val="tx1"/>
                </a:solidFill>
              </a:rPr>
              <a:t>补码加减、无符号加减，原码加减、移码加减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*运算实现方法：</a:t>
            </a:r>
            <a:r>
              <a:rPr lang="zh-CN" altLang="en-US" dirty="0" smtClean="0">
                <a:solidFill>
                  <a:schemeClr val="tx1"/>
                </a:solidFill>
              </a:rPr>
              <a:t>基于</a:t>
            </a:r>
            <a:r>
              <a:rPr lang="zh-CN" altLang="en-US" u="sng" dirty="0" smtClean="0">
                <a:solidFill>
                  <a:schemeClr val="tx1"/>
                </a:solidFill>
              </a:rPr>
              <a:t>加法器</a:t>
            </a:r>
            <a:r>
              <a:rPr lang="zh-CN" altLang="en-US" dirty="0" smtClean="0">
                <a:solidFill>
                  <a:schemeClr val="tx1"/>
                </a:solidFill>
              </a:rPr>
              <a:t>，需</a:t>
            </a:r>
            <a:r>
              <a:rPr lang="zh-CN" altLang="en-US" u="sng" dirty="0" smtClean="0">
                <a:solidFill>
                  <a:schemeClr val="tx1"/>
                </a:solidFill>
              </a:rPr>
              <a:t>判断溢出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9388" y="244767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、补码加减运算    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79388" y="292494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(1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运算</a:t>
            </a:r>
            <a:r>
              <a:rPr lang="zh-CN" altLang="en-US" dirty="0">
                <a:solidFill>
                  <a:srgbClr val="FF3399"/>
                </a:solidFill>
              </a:rPr>
              <a:t>规则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*加法：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117554" y="2564904"/>
            <a:ext cx="355890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accent2"/>
                </a:solidFill>
              </a:rPr>
              <a:t>推导</a:t>
            </a:r>
            <a:r>
              <a:rPr lang="en-US" altLang="zh-CN" sz="2000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dirty="0">
                <a:solidFill>
                  <a:schemeClr val="tx1"/>
                </a:solidFill>
              </a:rPr>
              <a:t>A]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+[B]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=(A+B+2M) (mod M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=[</a:t>
            </a:r>
            <a:r>
              <a:rPr lang="en-US" altLang="zh-CN" sz="2000" dirty="0">
                <a:solidFill>
                  <a:schemeClr val="tx1"/>
                </a:solidFill>
              </a:rPr>
              <a:t>A+B]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79388" y="386104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减法：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=[A+(-B)]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AutoShape 29"/>
          <p:cNvSpPr>
            <a:spLocks/>
          </p:cNvSpPr>
          <p:nvPr/>
        </p:nvSpPr>
        <p:spPr bwMode="auto">
          <a:xfrm>
            <a:off x="3707904" y="3068960"/>
            <a:ext cx="2808312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146362"/>
              <a:gd name="adj6" fmla="val -39591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补码表示→结果应为补码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79388" y="43651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10111</a:t>
            </a:r>
            <a:r>
              <a:rPr lang="zh-CN" altLang="en-US" dirty="0" smtClean="0">
                <a:solidFill>
                  <a:schemeClr val="tx1"/>
                </a:solidFill>
              </a:rPr>
              <a:t>，求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388" y="4869160"/>
            <a:ext cx="8353052" cy="1441450"/>
            <a:chOff x="179388" y="4869160"/>
            <a:chExt cx="8353052" cy="1441450"/>
          </a:xfrm>
        </p:grpSpPr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79388" y="4869160"/>
              <a:ext cx="5328716" cy="1440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973263" indent="-1973263"/>
              <a:r>
                <a:rPr lang="en-US" altLang="zh-CN" dirty="0">
                  <a:solidFill>
                    <a:srgbClr val="990099"/>
                  </a:solidFill>
                </a:rPr>
                <a:t>    </a:t>
              </a:r>
              <a:r>
                <a:rPr lang="zh-CN" altLang="en-US" dirty="0">
                  <a:solidFill>
                    <a:srgbClr val="990099"/>
                  </a:solidFill>
                </a:rPr>
                <a:t>解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：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[-</a:t>
              </a:r>
              <a:r>
                <a:rPr lang="en-US" altLang="zh-CN" dirty="0">
                  <a:solidFill>
                    <a:schemeClr val="tx1"/>
                  </a:solidFill>
                </a:rPr>
                <a:t>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01001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1973263" indent="-1973263"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A-B]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=[A]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+[-B]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</a:p>
            <a:p>
              <a:pPr marL="1973263" indent="-1973263"/>
              <a:r>
                <a:rPr lang="zh-CN" altLang="en-US" dirty="0">
                  <a:solidFill>
                    <a:schemeClr val="tx1"/>
                  </a:solidFill>
                </a:rPr>
                <a:t>             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=11101+01001=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00110</a:t>
              </a:r>
              <a:endParaRPr lang="en-US" altLang="zh-CN" dirty="0">
                <a:solidFill>
                  <a:srgbClr val="990099"/>
                </a:solidFill>
              </a:endParaRP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5868144" y="5652308"/>
              <a:ext cx="11837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5868144" y="5699933"/>
              <a:ext cx="214313" cy="28892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5867200" y="4939878"/>
              <a:ext cx="2665240" cy="1370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11101 </a:t>
              </a:r>
              <a:endParaRPr lang="zh-CN" alt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marL="457200" indent="-457200">
                <a:lnSpc>
                  <a:spcPct val="9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+ 01001</a:t>
              </a:r>
              <a:endParaRPr lang="zh-CN" alt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00110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zh-CN" altLang="en-US" sz="1800" b="0" dirty="0" smtClean="0">
                  <a:solidFill>
                    <a:schemeClr val="accent2"/>
                  </a:solidFill>
                </a:rPr>
                <a:t>└</a:t>
              </a:r>
              <a:r>
                <a:rPr lang="zh-CN" altLang="en-US" sz="1800" dirty="0" smtClean="0">
                  <a:solidFill>
                    <a:schemeClr val="accent2"/>
                  </a:solidFill>
                </a:rPr>
                <a:t>→丢弃进位</a:t>
              </a:r>
              <a:r>
                <a:rPr lang="en-US" altLang="zh-CN" sz="1800" dirty="0" smtClean="0">
                  <a:solidFill>
                    <a:schemeClr val="accent2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accent2"/>
                  </a:solidFill>
                </a:rPr>
                <a:t>有模运算</a:t>
              </a:r>
              <a:r>
                <a:rPr lang="en-US" altLang="zh-CN" sz="1800" dirty="0" smtClean="0">
                  <a:solidFill>
                    <a:schemeClr val="accent2"/>
                  </a:solidFill>
                </a:rPr>
                <a:t>)</a:t>
              </a:r>
              <a:endParaRPr lang="zh-CN" altLang="en-US" sz="1800" dirty="0">
                <a:solidFill>
                  <a:schemeClr val="accent2"/>
                </a:solidFill>
              </a:endParaRPr>
            </a:p>
            <a:p>
              <a:pPr marL="457200" indent="-457200">
                <a:lnSpc>
                  <a:spcPct val="100000"/>
                </a:lnSpc>
              </a:pPr>
              <a:endParaRPr lang="zh-CN" altLang="en-US" sz="1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7308304" y="5013176"/>
            <a:ext cx="1552553" cy="90322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457200" indent="-457200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accent2"/>
                </a:solidFill>
                <a:latin typeface="+mn-ea"/>
                <a:ea typeface="+mn-ea"/>
              </a:rPr>
              <a:t>结果正确性：</a:t>
            </a:r>
            <a:endParaRPr lang="en-US" altLang="zh-CN" sz="1800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  负数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+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正数，</a:t>
            </a:r>
            <a:endParaRPr lang="en-US" altLang="zh-CN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不会溢出</a:t>
            </a:r>
            <a:endParaRPr lang="zh-CN" altLang="en-US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31" name="Group 18"/>
          <p:cNvGrpSpPr>
            <a:grpSpLocks/>
          </p:cNvGrpSpPr>
          <p:nvPr/>
        </p:nvGrpSpPr>
        <p:grpSpPr bwMode="auto">
          <a:xfrm>
            <a:off x="2915816" y="6454775"/>
            <a:ext cx="360363" cy="287338"/>
            <a:chOff x="1133" y="4020"/>
            <a:chExt cx="227" cy="181"/>
          </a:xfrm>
        </p:grpSpPr>
        <p:sp>
          <p:nvSpPr>
            <p:cNvPr id="32" name="AutoShape 19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20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17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  <p:bldP spid="17" grpId="0"/>
      <p:bldP spid="18" grpId="0"/>
      <p:bldP spid="19" grpId="0" animBg="1"/>
      <p:bldP spid="19" grpId="1" animBg="1"/>
      <p:bldP spid="20" grpId="0"/>
      <p:bldP spid="3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BFB0-A0E8-4555-BE80-C0615EF03C20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61284" name="Text Box 164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A=-01010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B=+01101</a:t>
            </a:r>
            <a:r>
              <a:rPr lang="zh-CN" altLang="en-US" dirty="0" smtClean="0">
                <a:solidFill>
                  <a:schemeClr val="tx1"/>
                </a:solidFill>
              </a:rPr>
              <a:t>，求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</a:p>
        </p:txBody>
      </p:sp>
      <p:sp>
        <p:nvSpPr>
          <p:cNvPr id="261288" name="Text Box 168"/>
          <p:cNvSpPr txBox="1">
            <a:spLocks noChangeArrowheads="1"/>
          </p:cNvSpPr>
          <p:nvPr/>
        </p:nvSpPr>
        <p:spPr bwMode="auto">
          <a:xfrm>
            <a:off x="179388" y="764704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=110110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001101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110011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290" name="Text Box 170"/>
          <p:cNvSpPr txBox="1">
            <a:spLocks noChangeArrowheads="1"/>
          </p:cNvSpPr>
          <p:nvPr/>
        </p:nvSpPr>
        <p:spPr bwMode="auto">
          <a:xfrm>
            <a:off x="179388" y="2276872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A=+6/16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B=+9/16</a:t>
            </a:r>
            <a:r>
              <a:rPr lang="zh-CN" altLang="en-US" dirty="0" smtClean="0">
                <a:solidFill>
                  <a:schemeClr val="tx1"/>
                </a:solidFill>
              </a:rPr>
              <a:t>，求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</a:p>
        </p:txBody>
      </p:sp>
      <p:sp>
        <p:nvSpPr>
          <p:cNvPr id="261291" name="Text Box 171"/>
          <p:cNvSpPr txBox="1">
            <a:spLocks noChangeArrowheads="1"/>
          </p:cNvSpPr>
          <p:nvPr/>
        </p:nvSpPr>
        <p:spPr bwMode="auto">
          <a:xfrm>
            <a:off x="179388" y="27039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A=+0.0110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B=+0.1001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=0.0110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0.1001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1.0111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293" name="Text Box 173"/>
          <p:cNvSpPr txBox="1">
            <a:spLocks noChangeArrowheads="1"/>
          </p:cNvSpPr>
          <p:nvPr/>
        </p:nvSpPr>
        <p:spPr bwMode="auto">
          <a:xfrm>
            <a:off x="179388" y="124029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=110110+001101=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000011</a:t>
            </a:r>
            <a:r>
              <a:rPr lang="zh-CN" altLang="en-US" dirty="0" smtClean="0">
                <a:solidFill>
                  <a:schemeClr val="tx1"/>
                </a:solidFill>
              </a:rPr>
              <a:t>，不溢出</a:t>
            </a:r>
            <a:endParaRPr lang="zh-CN" altLang="en-US" dirty="0">
              <a:solidFill>
                <a:schemeClr val="tx1"/>
              </a:solidFill>
            </a:endParaRPr>
          </a:p>
          <a:p>
            <a:pPr marL="1973263" indent="-1973263"/>
            <a:r>
              <a:rPr lang="zh-CN" altLang="en-US" b="0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=110110+110011=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101001</a:t>
            </a:r>
            <a:r>
              <a:rPr lang="zh-CN" altLang="en-US" dirty="0" smtClean="0">
                <a:solidFill>
                  <a:schemeClr val="tx1"/>
                </a:solidFill>
              </a:rPr>
              <a:t>，不溢出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295" name="Text Box 175"/>
          <p:cNvSpPr txBox="1">
            <a:spLocks noChangeArrowheads="1"/>
          </p:cNvSpPr>
          <p:nvPr/>
        </p:nvSpPr>
        <p:spPr bwMode="auto">
          <a:xfrm>
            <a:off x="179388" y="36183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0.0110+0.1001=0.1111</a:t>
            </a:r>
            <a:r>
              <a:rPr lang="zh-CN" altLang="en-US" dirty="0" smtClean="0">
                <a:solidFill>
                  <a:schemeClr val="tx1"/>
                </a:solidFill>
              </a:rPr>
              <a:t>，不溢出</a:t>
            </a:r>
            <a:endParaRPr lang="zh-CN" altLang="en-US" dirty="0">
              <a:solidFill>
                <a:schemeClr val="tx1"/>
              </a:solidFill>
            </a:endParaRP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0.0110+1.0111=1.1101</a:t>
            </a:r>
            <a:r>
              <a:rPr lang="zh-CN" altLang="en-US" dirty="0" smtClean="0">
                <a:solidFill>
                  <a:schemeClr val="tx1"/>
                </a:solidFill>
              </a:rPr>
              <a:t>，不溢出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296" name="Text Box 176"/>
          <p:cNvSpPr txBox="1">
            <a:spLocks noChangeArrowheads="1"/>
          </p:cNvSpPr>
          <p:nvPr/>
        </p:nvSpPr>
        <p:spPr bwMode="auto">
          <a:xfrm>
            <a:off x="179388" y="4591507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19250" indent="-1619250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若整数用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位补码表示，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=+15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B=+24</a:t>
            </a:r>
            <a:r>
              <a:rPr lang="zh-CN" altLang="en-US" dirty="0" smtClean="0">
                <a:solidFill>
                  <a:schemeClr val="tx1"/>
                </a:solidFill>
              </a:rPr>
              <a:t>，求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1297" name="Text Box 177"/>
          <p:cNvSpPr txBox="1">
            <a:spLocks noChangeArrowheads="1"/>
          </p:cNvSpPr>
          <p:nvPr/>
        </p:nvSpPr>
        <p:spPr bwMode="auto">
          <a:xfrm>
            <a:off x="179388" y="554402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运算特征：</a:t>
            </a:r>
            <a:r>
              <a:rPr lang="zh-CN" altLang="en-US" dirty="0">
                <a:solidFill>
                  <a:schemeClr val="tx1"/>
                </a:solidFill>
              </a:rPr>
              <a:t>①减法</a:t>
            </a:r>
            <a:r>
              <a:rPr lang="zh-CN" altLang="en-US" dirty="0" smtClean="0">
                <a:solidFill>
                  <a:schemeClr val="tx1"/>
                </a:solidFill>
              </a:rPr>
              <a:t>可用加法实现；</a:t>
            </a:r>
            <a:r>
              <a:rPr lang="zh-CN" altLang="en-US" dirty="0">
                <a:solidFill>
                  <a:schemeClr val="tx1"/>
                </a:solidFill>
              </a:rPr>
              <a:t>②符号与数值一起运算</a:t>
            </a:r>
          </a:p>
        </p:txBody>
      </p:sp>
      <p:sp>
        <p:nvSpPr>
          <p:cNvPr id="261298" name="AutoShape 17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62"/>
          <p:cNvGrpSpPr>
            <a:grpSpLocks/>
          </p:cNvGrpSpPr>
          <p:nvPr/>
        </p:nvGrpSpPr>
        <p:grpSpPr bwMode="auto">
          <a:xfrm>
            <a:off x="2987501" y="6454775"/>
            <a:ext cx="360363" cy="287338"/>
            <a:chOff x="1133" y="4020"/>
            <a:chExt cx="227" cy="181"/>
          </a:xfrm>
        </p:grpSpPr>
        <p:sp>
          <p:nvSpPr>
            <p:cNvPr id="17" name="AutoShape 63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6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13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6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6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88" grpId="0"/>
      <p:bldP spid="261290" grpId="0"/>
      <p:bldP spid="261291" grpId="0"/>
      <p:bldP spid="261293" grpId="0"/>
      <p:bldP spid="261295" grpId="0"/>
      <p:bldP spid="261296" grpId="0"/>
      <p:bldP spid="26129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222256" y="1251664"/>
            <a:ext cx="3238176" cy="1790850"/>
            <a:chOff x="5222256" y="1251664"/>
            <a:chExt cx="3238176" cy="1790850"/>
          </a:xfrm>
        </p:grpSpPr>
        <p:sp>
          <p:nvSpPr>
            <p:cNvPr id="81" name="Text Box 101"/>
            <p:cNvSpPr txBox="1">
              <a:spLocks noChangeArrowheads="1"/>
            </p:cNvSpPr>
            <p:nvPr/>
          </p:nvSpPr>
          <p:spPr bwMode="auto">
            <a:xfrm>
              <a:off x="5222256" y="1251664"/>
              <a:ext cx="683988" cy="8324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 Box 101"/>
            <p:cNvSpPr txBox="1">
              <a:spLocks noChangeArrowheads="1"/>
            </p:cNvSpPr>
            <p:nvPr/>
          </p:nvSpPr>
          <p:spPr bwMode="auto">
            <a:xfrm>
              <a:off x="6948352" y="2636912"/>
              <a:ext cx="1512080" cy="40560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Text Box 101"/>
          <p:cNvSpPr txBox="1">
            <a:spLocks noChangeArrowheads="1"/>
          </p:cNvSpPr>
          <p:nvPr/>
        </p:nvSpPr>
        <p:spPr bwMode="auto">
          <a:xfrm>
            <a:off x="6199609" y="1244377"/>
            <a:ext cx="216024" cy="811204"/>
          </a:xfrm>
          <a:prstGeom prst="rect">
            <a:avLst/>
          </a:prstGeom>
          <a:solidFill>
            <a:srgbClr val="FFCCFF"/>
          </a:solidFill>
          <a:ln w="12700">
            <a:solidFill>
              <a:srgbClr val="CC99FF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712C-6DBF-42B8-A01B-110DB13793C0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62223" name="Text Box 79"/>
          <p:cNvSpPr txBox="1">
            <a:spLocks noChangeArrowheads="1"/>
          </p:cNvSpPr>
          <p:nvPr/>
        </p:nvSpPr>
        <p:spPr bwMode="auto">
          <a:xfrm>
            <a:off x="179388" y="26064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(2)</a:t>
            </a:r>
            <a:r>
              <a:rPr lang="zh-CN" altLang="en-US" dirty="0" smtClean="0">
                <a:solidFill>
                  <a:srgbClr val="FF3399"/>
                </a:solidFill>
              </a:rPr>
              <a:t>运算的逻辑实现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262235" name="Text Box 91"/>
          <p:cNvSpPr txBox="1">
            <a:spLocks noChangeArrowheads="1"/>
          </p:cNvSpPr>
          <p:nvPr/>
        </p:nvSpPr>
        <p:spPr bwMode="auto">
          <a:xfrm>
            <a:off x="179388" y="30689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补码加减法器：</a:t>
            </a:r>
            <a:r>
              <a:rPr lang="zh-CN" altLang="en-US" dirty="0" smtClean="0">
                <a:solidFill>
                  <a:schemeClr val="tx1"/>
                </a:solidFill>
              </a:rPr>
              <a:t>运算处理＋溢出判断，其中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zh-CN" altLang="en-US" dirty="0">
                <a:solidFill>
                  <a:schemeClr val="tx1"/>
                </a:solidFill>
              </a:rPr>
              <a:t>溢出</a:t>
            </a:r>
            <a:r>
              <a:rPr lang="zh-CN" altLang="en-US" dirty="0" smtClean="0">
                <a:solidFill>
                  <a:schemeClr val="tx1"/>
                </a:solidFill>
              </a:rPr>
              <a:t>标志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2311" name="AutoShape 1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312" name="AutoShape 16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313" name="AutoShape 16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9" y="705693"/>
            <a:ext cx="6407570" cy="1440394"/>
            <a:chOff x="179389" y="705693"/>
            <a:chExt cx="6407571" cy="1440394"/>
          </a:xfrm>
        </p:grpSpPr>
        <p:sp>
          <p:nvSpPr>
            <p:cNvPr id="262227" name="Text Box 83"/>
            <p:cNvSpPr txBox="1">
              <a:spLocks noChangeArrowheads="1"/>
            </p:cNvSpPr>
            <p:nvPr/>
          </p:nvSpPr>
          <p:spPr bwMode="auto">
            <a:xfrm>
              <a:off x="179389" y="705693"/>
              <a:ext cx="6407571" cy="1440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 *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加减运算特点：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加法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减法可统一</a:t>
              </a:r>
              <a:r>
                <a:rPr lang="zh-CN" altLang="en-US" dirty="0">
                  <a:solidFill>
                    <a:schemeClr val="tx1"/>
                  </a:solidFill>
                </a:rPr>
                <a:t>处理</a:t>
              </a:r>
            </a:p>
            <a:p>
              <a:r>
                <a:rPr lang="zh-CN" altLang="en-US" dirty="0">
                  <a:solidFill>
                    <a:schemeClr val="accent2"/>
                  </a:solidFill>
                </a:rPr>
                <a:t>      加法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A]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[B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A]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B]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>
                  <a:solidFill>
                    <a:schemeClr val="accent2"/>
                  </a:solidFill>
                </a:rPr>
                <a:t>      减法</a:t>
              </a:r>
              <a:r>
                <a:rPr lang="en-US" altLang="zh-CN" dirty="0">
                  <a:solidFill>
                    <a:schemeClr val="accent2"/>
                  </a:solidFill>
                </a:rPr>
                <a:t>— </a:t>
              </a:r>
              <a:r>
                <a:rPr lang="en-US" altLang="zh-CN" dirty="0">
                  <a:solidFill>
                    <a:schemeClr val="tx1"/>
                  </a:solidFill>
                </a:rPr>
                <a:t>[A]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[B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A]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dirty="0">
                  <a:solidFill>
                    <a:schemeClr val="tx1"/>
                  </a:solidFill>
                </a:rPr>
                <a:t>B]</a:t>
              </a:r>
              <a:r>
                <a:rPr lang="zh-CN" altLang="en-US" baseline="-18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16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62224" name="Line 80"/>
            <p:cNvSpPr>
              <a:spLocks noChangeShapeType="1"/>
            </p:cNvSpPr>
            <p:nvPr/>
          </p:nvSpPr>
          <p:spPr bwMode="auto">
            <a:xfrm>
              <a:off x="5263506" y="1688730"/>
              <a:ext cx="5191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AutoShape 86"/>
          <p:cNvSpPr>
            <a:spLocks noChangeArrowheads="1"/>
          </p:cNvSpPr>
          <p:nvPr/>
        </p:nvSpPr>
        <p:spPr bwMode="auto">
          <a:xfrm>
            <a:off x="6804248" y="1428044"/>
            <a:ext cx="1800376" cy="357189"/>
          </a:xfrm>
          <a:prstGeom prst="wedgeRectCallout">
            <a:avLst>
              <a:gd name="adj1" fmla="val -65742"/>
              <a:gd name="adj2" fmla="val 36351"/>
            </a:avLst>
          </a:prstGeom>
          <a:solidFill>
            <a:srgbClr val="CCFFFF"/>
          </a:solidFill>
          <a:ln w="15875" algn="ctr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可</a:t>
            </a:r>
            <a:r>
              <a:rPr lang="zh-CN" altLang="en-US" sz="2000" dirty="0" smtClean="0">
                <a:solidFill>
                  <a:schemeClr val="tx1"/>
                </a:solidFill>
              </a:rPr>
              <a:t>区分加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</a:rPr>
              <a:t>减法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7" name="Text Box 90"/>
          <p:cNvSpPr txBox="1">
            <a:spLocks noChangeArrowheads="1"/>
          </p:cNvSpPr>
          <p:nvPr/>
        </p:nvSpPr>
        <p:spPr bwMode="auto">
          <a:xfrm>
            <a:off x="179512" y="2129914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实现</a:t>
            </a:r>
            <a:r>
              <a:rPr lang="zh-CN" altLang="en-US" dirty="0" smtClean="0">
                <a:solidFill>
                  <a:srgbClr val="C00000"/>
                </a:solidFill>
              </a:rPr>
              <a:t>思路：</a:t>
            </a:r>
            <a:r>
              <a:rPr lang="zh-CN" altLang="en-US" dirty="0" smtClean="0">
                <a:solidFill>
                  <a:schemeClr val="tx1"/>
                </a:solidFill>
              </a:rPr>
              <a:t>运算使用加法器，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</a:rPr>
              <a:t>区分加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减法、实现</a:t>
            </a:r>
            <a:r>
              <a:rPr lang="en-US" altLang="zh-CN" dirty="0" smtClean="0">
                <a:solidFill>
                  <a:schemeClr val="tx1"/>
                </a:solidFill>
              </a:rPr>
              <a:t>+0/1</a:t>
            </a:r>
          </a:p>
        </p:txBody>
      </p:sp>
      <p:sp>
        <p:nvSpPr>
          <p:cNvPr id="78" name="Text Box 90"/>
          <p:cNvSpPr txBox="1">
            <a:spLocks noChangeArrowheads="1"/>
          </p:cNvSpPr>
          <p:nvPr/>
        </p:nvSpPr>
        <p:spPr bwMode="auto">
          <a:xfrm>
            <a:off x="179512" y="25649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即</a:t>
            </a:r>
            <a:r>
              <a:rPr lang="en-US" altLang="zh-CN" dirty="0" smtClean="0">
                <a:solidFill>
                  <a:schemeClr val="tx1"/>
                </a:solidFill>
              </a:rPr>
              <a:t>[A±B]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err="1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 err="1" smtClean="0">
                <a:solidFill>
                  <a:schemeClr val="tx1"/>
                </a:solidFill>
                <a:sym typeface="Symbol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31640" y="3645024"/>
            <a:ext cx="7212308" cy="2592289"/>
            <a:chOff x="1331640" y="3645023"/>
            <a:chExt cx="7212308" cy="2592289"/>
          </a:xfrm>
        </p:grpSpPr>
        <p:sp>
          <p:nvSpPr>
            <p:cNvPr id="262327" name="Rectangle 183"/>
            <p:cNvSpPr>
              <a:spLocks noChangeArrowheads="1"/>
            </p:cNvSpPr>
            <p:nvPr/>
          </p:nvSpPr>
          <p:spPr bwMode="auto">
            <a:xfrm>
              <a:off x="1331640" y="4115170"/>
              <a:ext cx="5472608" cy="1551461"/>
            </a:xfrm>
            <a:prstGeom prst="rect">
              <a:avLst/>
            </a:prstGeom>
            <a:solidFill>
              <a:srgbClr val="CC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r>
                <a:rPr lang="zh-CN" altLang="en-US" sz="2000" dirty="0" smtClean="0">
                  <a:solidFill>
                    <a:schemeClr val="tx1"/>
                  </a:solidFill>
                </a:rPr>
                <a:t>  加减法器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endParaRPr lang="en-US" altLang="zh-CN" sz="1200" dirty="0">
                <a:solidFill>
                  <a:schemeClr val="tx1"/>
                </a:solidFill>
              </a:endParaRPr>
            </a:p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2328" name="Text Box 184"/>
            <p:cNvSpPr txBox="1">
              <a:spLocks noChangeArrowheads="1"/>
            </p:cNvSpPr>
            <p:nvPr/>
          </p:nvSpPr>
          <p:spPr bwMode="auto">
            <a:xfrm>
              <a:off x="3419872" y="4941167"/>
              <a:ext cx="2664295" cy="4318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n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位加法器</a:t>
              </a:r>
            </a:p>
          </p:txBody>
        </p:sp>
        <p:sp>
          <p:nvSpPr>
            <p:cNvPr id="262329" name="Text Box 185"/>
            <p:cNvSpPr txBox="1">
              <a:spLocks noChangeArrowheads="1"/>
            </p:cNvSpPr>
            <p:nvPr/>
          </p:nvSpPr>
          <p:spPr bwMode="auto">
            <a:xfrm>
              <a:off x="4716016" y="3645023"/>
              <a:ext cx="1513335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REGB(n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2330" name="Line 186"/>
            <p:cNvSpPr>
              <a:spLocks noChangeShapeType="1"/>
            </p:cNvSpPr>
            <p:nvPr/>
          </p:nvSpPr>
          <p:spPr bwMode="auto">
            <a:xfrm>
              <a:off x="5436096" y="4653656"/>
              <a:ext cx="0" cy="28751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2" name="Text Box 188"/>
            <p:cNvSpPr txBox="1">
              <a:spLocks noChangeArrowheads="1"/>
            </p:cNvSpPr>
            <p:nvPr/>
          </p:nvSpPr>
          <p:spPr bwMode="auto">
            <a:xfrm>
              <a:off x="4716016" y="4293095"/>
              <a:ext cx="1513336" cy="3605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异或门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(n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个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2333" name="Line 189"/>
            <p:cNvSpPr>
              <a:spLocks noChangeShapeType="1"/>
            </p:cNvSpPr>
            <p:nvPr/>
          </p:nvSpPr>
          <p:spPr bwMode="auto">
            <a:xfrm flipH="1">
              <a:off x="4789489" y="5371874"/>
              <a:ext cx="0" cy="46995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5" name="Line 191"/>
            <p:cNvSpPr>
              <a:spLocks noChangeShapeType="1"/>
            </p:cNvSpPr>
            <p:nvPr/>
          </p:nvSpPr>
          <p:spPr bwMode="auto">
            <a:xfrm flipH="1">
              <a:off x="6084167" y="5157192"/>
              <a:ext cx="540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6" name="Line 192"/>
            <p:cNvSpPr>
              <a:spLocks noChangeShapeType="1"/>
            </p:cNvSpPr>
            <p:nvPr/>
          </p:nvSpPr>
          <p:spPr bwMode="auto">
            <a:xfrm flipH="1">
              <a:off x="6230934" y="4509194"/>
              <a:ext cx="35602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1" name="Text Box 197"/>
            <p:cNvSpPr txBox="1">
              <a:spLocks noChangeArrowheads="1"/>
            </p:cNvSpPr>
            <p:nvPr/>
          </p:nvSpPr>
          <p:spPr bwMode="auto">
            <a:xfrm>
              <a:off x="7524328" y="4776141"/>
              <a:ext cx="1019620" cy="578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=0(ADD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=1(SUB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2342" name="Text Box 198"/>
            <p:cNvSpPr txBox="1">
              <a:spLocks noChangeArrowheads="1"/>
            </p:cNvSpPr>
            <p:nvPr/>
          </p:nvSpPr>
          <p:spPr bwMode="auto">
            <a:xfrm>
              <a:off x="6228184" y="5142333"/>
              <a:ext cx="358775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262343" name="Line 199"/>
            <p:cNvSpPr>
              <a:spLocks noChangeShapeType="1"/>
            </p:cNvSpPr>
            <p:nvPr/>
          </p:nvSpPr>
          <p:spPr bwMode="auto">
            <a:xfrm>
              <a:off x="5436096" y="4005386"/>
              <a:ext cx="0" cy="2877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4" name="Line 200"/>
            <p:cNvSpPr>
              <a:spLocks noChangeShapeType="1"/>
            </p:cNvSpPr>
            <p:nvPr/>
          </p:nvSpPr>
          <p:spPr bwMode="auto">
            <a:xfrm>
              <a:off x="3779912" y="4005385"/>
              <a:ext cx="0" cy="93578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5" name="Line 201"/>
            <p:cNvSpPr>
              <a:spLocks noChangeShapeType="1"/>
            </p:cNvSpPr>
            <p:nvPr/>
          </p:nvSpPr>
          <p:spPr bwMode="auto">
            <a:xfrm flipH="1">
              <a:off x="6805612" y="5157192"/>
              <a:ext cx="2507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6" name="Text Box 202"/>
            <p:cNvSpPr txBox="1">
              <a:spLocks noChangeArrowheads="1"/>
            </p:cNvSpPr>
            <p:nvPr/>
          </p:nvSpPr>
          <p:spPr bwMode="auto">
            <a:xfrm>
              <a:off x="2987824" y="3645023"/>
              <a:ext cx="1514327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REGA(n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2347" name="Text Box 203"/>
            <p:cNvSpPr txBox="1">
              <a:spLocks noChangeArrowheads="1"/>
            </p:cNvSpPr>
            <p:nvPr/>
          </p:nvSpPr>
          <p:spPr bwMode="auto">
            <a:xfrm>
              <a:off x="3995936" y="5841826"/>
              <a:ext cx="1514277" cy="39548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REGZ(n</a:t>
              </a:r>
              <a:r>
                <a:rPr lang="zh-CN" altLang="en-US" sz="2000">
                  <a:solidFill>
                    <a:schemeClr val="tx1"/>
                  </a:solidFill>
                </a:rPr>
                <a:t>位</a:t>
              </a:r>
              <a:r>
                <a:rPr lang="en-US" altLang="zh-CN" sz="20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2352" name="Line 208"/>
            <p:cNvSpPr>
              <a:spLocks noChangeShapeType="1"/>
            </p:cNvSpPr>
            <p:nvPr/>
          </p:nvSpPr>
          <p:spPr bwMode="auto">
            <a:xfrm flipV="1">
              <a:off x="6588224" y="4509192"/>
              <a:ext cx="0" cy="6478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57" name="Text Box 213"/>
            <p:cNvSpPr txBox="1">
              <a:spLocks noChangeArrowheads="1"/>
            </p:cNvSpPr>
            <p:nvPr/>
          </p:nvSpPr>
          <p:spPr bwMode="auto">
            <a:xfrm>
              <a:off x="7020272" y="4873300"/>
              <a:ext cx="432594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rgbClr val="FF3399"/>
                  </a:solidFill>
                </a:rPr>
                <a:t>op</a:t>
              </a:r>
              <a:endParaRPr lang="en-US" altLang="zh-CN" sz="2000" dirty="0">
                <a:solidFill>
                  <a:srgbClr val="FF3399"/>
                </a:solidFill>
              </a:endParaRPr>
            </a:p>
          </p:txBody>
        </p:sp>
        <p:sp>
          <p:nvSpPr>
            <p:cNvPr id="262334" name="Line 190"/>
            <p:cNvSpPr>
              <a:spLocks noChangeShapeType="1"/>
            </p:cNvSpPr>
            <p:nvPr/>
          </p:nvSpPr>
          <p:spPr bwMode="auto">
            <a:xfrm flipH="1">
              <a:off x="2555776" y="5371379"/>
              <a:ext cx="0" cy="47044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7" name="Text Box 193"/>
            <p:cNvSpPr txBox="1">
              <a:spLocks noChangeArrowheads="1"/>
            </p:cNvSpPr>
            <p:nvPr/>
          </p:nvSpPr>
          <p:spPr bwMode="auto">
            <a:xfrm>
              <a:off x="1476077" y="4941168"/>
              <a:ext cx="1655763" cy="430213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溢出判断逻辑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62338" name="Text Box 194"/>
            <p:cNvSpPr txBox="1">
              <a:spLocks noChangeArrowheads="1"/>
            </p:cNvSpPr>
            <p:nvPr/>
          </p:nvSpPr>
          <p:spPr bwMode="auto">
            <a:xfrm>
              <a:off x="1867371" y="5776192"/>
              <a:ext cx="867097" cy="28852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OF  CF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62340" name="Line 196"/>
            <p:cNvSpPr>
              <a:spLocks noChangeShapeType="1"/>
            </p:cNvSpPr>
            <p:nvPr/>
          </p:nvSpPr>
          <p:spPr bwMode="auto">
            <a:xfrm flipH="1">
              <a:off x="2051720" y="5372968"/>
              <a:ext cx="0" cy="46885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01"/>
            <p:cNvSpPr>
              <a:spLocks noChangeShapeType="1"/>
            </p:cNvSpPr>
            <p:nvPr/>
          </p:nvSpPr>
          <p:spPr bwMode="auto">
            <a:xfrm flipH="1">
              <a:off x="6588224" y="5157191"/>
              <a:ext cx="21602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左大括号 2"/>
            <p:cNvSpPr/>
            <p:nvPr/>
          </p:nvSpPr>
          <p:spPr bwMode="auto">
            <a:xfrm>
              <a:off x="7452320" y="4907259"/>
              <a:ext cx="45719" cy="378321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4" name="Text Box 213"/>
            <p:cNvSpPr txBox="1">
              <a:spLocks noChangeArrowheads="1"/>
            </p:cNvSpPr>
            <p:nvPr/>
          </p:nvSpPr>
          <p:spPr bwMode="auto">
            <a:xfrm>
              <a:off x="3352168" y="4613844"/>
              <a:ext cx="432594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 Box 213"/>
            <p:cNvSpPr txBox="1">
              <a:spLocks noChangeArrowheads="1"/>
            </p:cNvSpPr>
            <p:nvPr/>
          </p:nvSpPr>
          <p:spPr bwMode="auto">
            <a:xfrm>
              <a:off x="5022552" y="4613844"/>
              <a:ext cx="432594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r>
                <a:rPr lang="en-US" altLang="zh-CN" sz="2000" dirty="0" smtClean="0">
                  <a:solidFill>
                    <a:schemeClr val="tx1"/>
                  </a:solidFill>
                  <a:sym typeface="Symbol"/>
                </a:rPr>
                <a:t>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 Box 213"/>
            <p:cNvSpPr txBox="1">
              <a:spLocks noChangeArrowheads="1"/>
            </p:cNvSpPr>
            <p:nvPr/>
          </p:nvSpPr>
          <p:spPr bwMode="auto">
            <a:xfrm>
              <a:off x="4395156" y="5310733"/>
              <a:ext cx="432594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Z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8" name="Line 191"/>
            <p:cNvSpPr>
              <a:spLocks noChangeShapeType="1"/>
            </p:cNvSpPr>
            <p:nvPr/>
          </p:nvSpPr>
          <p:spPr bwMode="auto">
            <a:xfrm flipH="1">
              <a:off x="3131840" y="5085184"/>
              <a:ext cx="28803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91"/>
            <p:cNvSpPr>
              <a:spLocks noChangeShapeType="1"/>
            </p:cNvSpPr>
            <p:nvPr/>
          </p:nvSpPr>
          <p:spPr bwMode="auto">
            <a:xfrm flipH="1">
              <a:off x="3131840" y="5237584"/>
              <a:ext cx="288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20096" y="5229200"/>
            <a:ext cx="2016400" cy="1118953"/>
            <a:chOff x="7308128" y="5124017"/>
            <a:chExt cx="2016400" cy="1118953"/>
          </a:xfrm>
        </p:grpSpPr>
        <p:sp>
          <p:nvSpPr>
            <p:cNvPr id="91" name="Text Box 16"/>
            <p:cNvSpPr txBox="1">
              <a:spLocks noChangeArrowheads="1"/>
            </p:cNvSpPr>
            <p:nvPr/>
          </p:nvSpPr>
          <p:spPr bwMode="auto">
            <a:xfrm>
              <a:off x="7308128" y="5556065"/>
              <a:ext cx="2016400" cy="686905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rgbClr val="990099"/>
                  </a:solidFill>
                  <a:latin typeface="+mn-ea"/>
                  <a:ea typeface="+mn-ea"/>
                </a:rPr>
                <a:t>思考：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如何实现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op=1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表示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ADD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？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 flipH="1" flipV="1">
              <a:off x="7524601" y="5124017"/>
              <a:ext cx="107877" cy="43204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262235" grpId="0"/>
      <p:bldP spid="75" grpId="0" animBg="1"/>
      <p:bldP spid="77" grpId="0"/>
      <p:bldP spid="7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FFB-7778-4097-A4CC-17D213E9B00D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74453" name="Text Box 21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(3)</a:t>
            </a:r>
            <a:r>
              <a:rPr lang="zh-CN" altLang="en-US" dirty="0" smtClean="0">
                <a:solidFill>
                  <a:srgbClr val="FF3399"/>
                </a:solidFill>
              </a:rPr>
              <a:t>溢出判断</a:t>
            </a:r>
            <a:r>
              <a:rPr lang="zh-CN" altLang="en-US" dirty="0">
                <a:solidFill>
                  <a:srgbClr val="FF3399"/>
                </a:solidFill>
              </a:rPr>
              <a:t>逻辑</a:t>
            </a:r>
            <a:r>
              <a:rPr lang="zh-CN" altLang="en-US" dirty="0" smtClean="0">
                <a:solidFill>
                  <a:srgbClr val="FF3399"/>
                </a:solidFill>
              </a:rPr>
              <a:t>    </a:t>
            </a:r>
            <a:r>
              <a:rPr lang="en-US" altLang="zh-CN" sz="2200" dirty="0" smtClean="0">
                <a:solidFill>
                  <a:schemeClr val="tx1"/>
                </a:solidFill>
              </a:rPr>
              <a:t>--</a:t>
            </a:r>
            <a:r>
              <a:rPr lang="zh-CN" altLang="en-US" sz="2200" dirty="0" smtClean="0">
                <a:solidFill>
                  <a:schemeClr val="tx1"/>
                </a:solidFill>
              </a:rPr>
              <a:t>有模运算结果的正确性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388" y="775444"/>
            <a:ext cx="8857108" cy="2077492"/>
            <a:chOff x="179388" y="1268760"/>
            <a:chExt cx="8857108" cy="2077492"/>
          </a:xfrm>
        </p:grpSpPr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7054180" y="2977902"/>
              <a:ext cx="182116" cy="28733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4965948" y="2977902"/>
              <a:ext cx="182116" cy="28733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2915816" y="2977902"/>
              <a:ext cx="182116" cy="28733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827584" y="2977902"/>
              <a:ext cx="182116" cy="28733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4457" name="Text Box 25"/>
            <p:cNvSpPr txBox="1">
              <a:spLocks noChangeArrowheads="1"/>
            </p:cNvSpPr>
            <p:nvPr/>
          </p:nvSpPr>
          <p:spPr bwMode="auto">
            <a:xfrm>
              <a:off x="179388" y="1268760"/>
              <a:ext cx="8857108" cy="207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0099"/>
                  </a:solidFill>
                </a:rPr>
                <a:t>    </a:t>
              </a:r>
              <a:r>
                <a:rPr lang="zh-CN" altLang="en-US" dirty="0">
                  <a:solidFill>
                    <a:srgbClr val="990099"/>
                  </a:solidFill>
                </a:rPr>
                <a:t>例</a:t>
              </a:r>
              <a:r>
                <a:rPr lang="en-US" altLang="zh-CN" dirty="0">
                  <a:solidFill>
                    <a:srgbClr val="990099"/>
                  </a:solidFill>
                </a:rPr>
                <a:t>4—</a:t>
              </a:r>
              <a:r>
                <a:rPr lang="zh-CN" altLang="en-US" dirty="0">
                  <a:solidFill>
                    <a:schemeClr val="tx1"/>
                  </a:solidFill>
                </a:rPr>
                <a:t>若数码长度</a:t>
              </a:r>
              <a:r>
                <a:rPr lang="en-US" altLang="zh-CN" dirty="0">
                  <a:solidFill>
                    <a:schemeClr val="tx1"/>
                  </a:solidFill>
                </a:rPr>
                <a:t>n=4</a:t>
              </a:r>
              <a:r>
                <a:rPr lang="zh-CN" altLang="en-US" dirty="0">
                  <a:solidFill>
                    <a:schemeClr val="tx1"/>
                  </a:solidFill>
                </a:rPr>
                <a:t>，补码表示范围</a:t>
              </a:r>
              <a:r>
                <a:rPr lang="en-US" altLang="zh-CN" dirty="0">
                  <a:solidFill>
                    <a:schemeClr val="tx1"/>
                  </a:solidFill>
                </a:rPr>
                <a:t>-8≤X≤+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</a:p>
            <a:p>
              <a:r>
                <a:rPr lang="en-US" altLang="zh-CN" sz="2200" dirty="0" smtClean="0">
                  <a:solidFill>
                    <a:schemeClr val="tx1"/>
                  </a:solidFill>
                </a:rPr>
                <a:t>     6+(-5)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6-5  -1+(-4)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-1-4   5+4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5-(-4)</a:t>
              </a:r>
              <a:r>
                <a:rPr lang="en-US" altLang="zh-CN" sz="2200" dirty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-5+(-4)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-5-4</a:t>
              </a:r>
            </a:p>
            <a:p>
              <a:r>
                <a:rPr lang="en-US" altLang="zh-CN" sz="220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zh-CN" sz="2200" dirty="0">
                  <a:solidFill>
                    <a:schemeClr val="tx1"/>
                  </a:solidFill>
                </a:rPr>
                <a:t>0110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([+6]</a:t>
              </a:r>
              <a:r>
                <a:rPr lang="zh-CN" altLang="en-US" sz="2000" baseline="-16000" dirty="0" smtClean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  1111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([-1]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  0101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([+5]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  1011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([-5</a:t>
              </a:r>
              <a:r>
                <a:rPr lang="en-US" altLang="zh-CN" sz="2000" dirty="0">
                  <a:solidFill>
                    <a:schemeClr val="tx1"/>
                  </a:solidFill>
                </a:rPr>
                <a:t>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endParaRPr lang="en-US" altLang="zh-CN" sz="22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sz="2200" u="sng" dirty="0">
                  <a:solidFill>
                    <a:schemeClr val="tx1"/>
                  </a:solidFill>
                </a:rPr>
                <a:t>+ 1011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([-5]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u="sng" dirty="0" smtClean="0">
                  <a:solidFill>
                    <a:schemeClr val="tx1"/>
                  </a:solidFill>
                </a:rPr>
                <a:t>+ 1100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([-4]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u="sng" dirty="0">
                  <a:solidFill>
                    <a:schemeClr val="tx1"/>
                  </a:solidFill>
                </a:rPr>
                <a:t>+ </a:t>
              </a:r>
              <a:r>
                <a:rPr lang="en-US" altLang="zh-CN" sz="2200" u="sng" dirty="0" smtClean="0">
                  <a:solidFill>
                    <a:schemeClr val="tx1"/>
                  </a:solidFill>
                </a:rPr>
                <a:t>0100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([+4]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u="sng" dirty="0">
                  <a:solidFill>
                    <a:schemeClr val="tx1"/>
                  </a:solidFill>
                </a:rPr>
                <a:t>+ </a:t>
              </a:r>
              <a:r>
                <a:rPr lang="en-US" altLang="zh-CN" sz="2200" u="sng" dirty="0" smtClean="0">
                  <a:solidFill>
                    <a:schemeClr val="tx1"/>
                  </a:solidFill>
                </a:rPr>
                <a:t>1100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([-4]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endParaRPr lang="en-US" altLang="zh-CN" sz="2200" u="sng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sz="2200" dirty="0" smtClean="0">
                  <a:solidFill>
                    <a:schemeClr val="accent2"/>
                  </a:solidFill>
                </a:rPr>
                <a:t>1</a:t>
              </a:r>
              <a:r>
                <a:rPr lang="en-US" altLang="zh-CN" sz="2200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2200" dirty="0" smtClean="0">
                  <a:solidFill>
                    <a:srgbClr val="FF3399"/>
                  </a:solidFill>
                </a:rPr>
                <a:t>0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001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([+1]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dirty="0" smtClean="0">
                  <a:solidFill>
                    <a:schemeClr val="accent2"/>
                  </a:solidFill>
                </a:rPr>
                <a:t>1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 smtClean="0">
                  <a:solidFill>
                    <a:srgbClr val="FF3399"/>
                  </a:solidFill>
                </a:rPr>
                <a:t>1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011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([-5]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dirty="0" smtClean="0">
                  <a:solidFill>
                    <a:schemeClr val="accent2"/>
                  </a:solidFill>
                </a:rPr>
                <a:t>0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 smtClean="0">
                  <a:solidFill>
                    <a:srgbClr val="FF3399"/>
                  </a:solidFill>
                </a:rPr>
                <a:t>1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001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([-7]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2200" dirty="0" smtClean="0">
                  <a:solidFill>
                    <a:schemeClr val="accent2"/>
                  </a:solidFill>
                </a:rPr>
                <a:t>1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 smtClean="0">
                  <a:solidFill>
                    <a:srgbClr val="FF3399"/>
                  </a:solidFill>
                </a:rPr>
                <a:t>0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111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([+7]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 </a:t>
              </a:r>
              <a:endParaRPr lang="en-US" altLang="zh-CN" sz="2200" dirty="0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</p:grpSp>
      <p:sp>
        <p:nvSpPr>
          <p:cNvPr id="274458" name="Text Box 26"/>
          <p:cNvSpPr txBox="1">
            <a:spLocks noChangeArrowheads="1"/>
          </p:cNvSpPr>
          <p:nvPr/>
        </p:nvSpPr>
        <p:spPr bwMode="auto">
          <a:xfrm>
            <a:off x="179388" y="285293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*溢出条件：</a:t>
            </a:r>
            <a:r>
              <a:rPr lang="zh-CN" altLang="en-US" dirty="0" smtClean="0">
                <a:solidFill>
                  <a:schemeClr val="tx1"/>
                </a:solidFill>
              </a:rPr>
              <a:t>同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号相加或异号相减，</a:t>
            </a:r>
            <a:r>
              <a:rPr lang="zh-CN" altLang="en-US" u="sng" dirty="0" smtClean="0">
                <a:solidFill>
                  <a:schemeClr val="tx1"/>
                </a:solidFill>
                <a:latin typeface="Times New Roman" pitchFamily="18" charset="0"/>
              </a:rPr>
              <a:t>结果与被加</a:t>
            </a:r>
            <a:r>
              <a:rPr lang="en-US" altLang="zh-CN" u="sng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u="sng" dirty="0" smtClean="0">
                <a:solidFill>
                  <a:schemeClr val="tx1"/>
                </a:solidFill>
                <a:latin typeface="+mn-ea"/>
                <a:ea typeface="+mn-ea"/>
              </a:rPr>
              <a:t>减</a:t>
            </a:r>
            <a:r>
              <a:rPr lang="en-US" altLang="zh-CN" u="sng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u="sng" dirty="0" smtClean="0">
                <a:solidFill>
                  <a:schemeClr val="tx1"/>
                </a:solidFill>
                <a:latin typeface="Times New Roman" pitchFamily="18" charset="0"/>
              </a:rPr>
              <a:t>数异号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4460" name="Text Box 28"/>
          <p:cNvSpPr txBox="1">
            <a:spLocks noChangeArrowheads="1"/>
          </p:cNvSpPr>
          <p:nvPr/>
        </p:nvSpPr>
        <p:spPr bwMode="auto">
          <a:xfrm>
            <a:off x="179388" y="3356992"/>
            <a:ext cx="87853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判断的实现方法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u="sng" dirty="0">
                <a:solidFill>
                  <a:srgbClr val="990099"/>
                </a:solidFill>
              </a:rPr>
              <a:t>加法器引脚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  <a:r>
              <a:rPr lang="zh-CN" altLang="en-US" dirty="0" smtClean="0">
                <a:solidFill>
                  <a:schemeClr val="tx1"/>
                </a:solidFill>
              </a:rPr>
              <a:t>，仅判断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zh-CN" altLang="en-US" dirty="0" smtClean="0">
                <a:solidFill>
                  <a:schemeClr val="tx1"/>
                </a:solidFill>
              </a:rPr>
              <a:t>运算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设加法器</a:t>
            </a:r>
            <a:r>
              <a:rPr lang="zh-CN" altLang="en-US" dirty="0">
                <a:solidFill>
                  <a:schemeClr val="tx1"/>
                </a:solidFill>
              </a:rPr>
              <a:t>输入</a:t>
            </a:r>
            <a:r>
              <a:rPr lang="zh-CN" altLang="en-US" dirty="0" smtClean="0">
                <a:solidFill>
                  <a:schemeClr val="tx1"/>
                </a:solidFill>
              </a:rPr>
              <a:t>引脚 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</a:t>
            </a:r>
            <a:r>
              <a:rPr lang="zh-CN" altLang="en-US" dirty="0" smtClean="0">
                <a:solidFill>
                  <a:schemeClr val="tx1"/>
                </a:solidFill>
              </a:rPr>
              <a:t>输出引脚</a:t>
            </a:r>
            <a:r>
              <a:rPr lang="en-US" altLang="zh-CN" dirty="0" smtClean="0">
                <a:solidFill>
                  <a:schemeClr val="tx1"/>
                </a:solidFill>
              </a:rPr>
              <a:t> Z=</a:t>
            </a:r>
            <a:r>
              <a:rPr lang="en-US" altLang="zh-CN" dirty="0">
                <a:solidFill>
                  <a:schemeClr val="tx1"/>
                </a:solidFill>
              </a:rPr>
              <a:t>[A±B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endParaRPr lang="en-US" altLang="zh-CN" baseline="-18000" dirty="0">
              <a:solidFill>
                <a:schemeClr val="tx1"/>
              </a:solidFill>
            </a:endParaRPr>
          </a:p>
        </p:txBody>
      </p:sp>
      <p:sp>
        <p:nvSpPr>
          <p:cNvPr id="274473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79388" y="4738681"/>
            <a:ext cx="8857108" cy="1477328"/>
            <a:chOff x="179388" y="4738681"/>
            <a:chExt cx="8857108" cy="1477328"/>
          </a:xfrm>
        </p:grpSpPr>
        <p:sp>
          <p:nvSpPr>
            <p:cNvPr id="274459" name="Text Box 27"/>
            <p:cNvSpPr txBox="1">
              <a:spLocks noChangeArrowheads="1"/>
            </p:cNvSpPr>
            <p:nvPr/>
          </p:nvSpPr>
          <p:spPr bwMode="auto">
            <a:xfrm>
              <a:off x="179388" y="4738681"/>
              <a:ext cx="8857108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C00000"/>
                  </a:solidFill>
                </a:rPr>
                <a:t> 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*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判断方法①：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用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1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位符号位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判断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r>
                <a:rPr lang="en-US" altLang="zh-CN" dirty="0">
                  <a:solidFill>
                    <a:schemeClr val="accent2"/>
                  </a:solidFill>
                </a:rPr>
                <a:t> 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    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依据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正溢出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=0)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时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，负溢出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=1)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时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=0</a:t>
              </a:r>
            </a:p>
            <a:p>
              <a:r>
                <a:rPr lang="zh-CN" altLang="en-US" dirty="0" smtClean="0">
                  <a:solidFill>
                    <a:schemeClr val="accent2"/>
                  </a:solidFill>
                </a:rPr>
                <a:t>      溢出逻辑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OF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spc="-4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spc="-4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spc="-4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0" spc="-40" dirty="0" smtClean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dirty="0" smtClean="0">
                  <a:solidFill>
                    <a:schemeClr val="tx1"/>
                  </a:solidFill>
                </a:rPr>
                <a:t>)(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0" spc="-40" dirty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dirty="0" smtClean="0">
                  <a:solidFill>
                    <a:schemeClr val="tx1"/>
                  </a:solidFill>
                </a:rPr>
                <a:t>)</a:t>
              </a:r>
              <a:endParaRPr lang="en-US" altLang="zh-CN" sz="2200" spc="-4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3321430" y="5862983"/>
              <a:ext cx="360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3731719" y="5805264"/>
              <a:ext cx="41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5705777" y="5853461"/>
              <a:ext cx="360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AutoShape 1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4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4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58" grpId="0"/>
      <p:bldP spid="27446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179388" y="26064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判断方法②：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dirty="0" smtClean="0">
                <a:solidFill>
                  <a:srgbClr val="990099"/>
                </a:solidFill>
              </a:rPr>
              <a:t>进位</a:t>
            </a:r>
            <a:r>
              <a:rPr lang="zh-CN" altLang="en-US" dirty="0">
                <a:solidFill>
                  <a:srgbClr val="990099"/>
                </a:solidFill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</a:rPr>
              <a:t>判断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 </a:t>
            </a:r>
            <a:r>
              <a:rPr lang="zh-CN" altLang="en-US" dirty="0" smtClean="0">
                <a:solidFill>
                  <a:schemeClr val="accent2"/>
                </a:solidFill>
              </a:rPr>
              <a:t>依据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spc="-50" dirty="0" smtClean="0">
                <a:solidFill>
                  <a:schemeClr val="tx1"/>
                </a:solidFill>
              </a:rPr>
              <a:t>正溢出时</a:t>
            </a:r>
            <a:r>
              <a:rPr lang="en-US" altLang="zh-CN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pc="-5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pc="-50" dirty="0" smtClean="0">
                <a:solidFill>
                  <a:schemeClr val="tx1"/>
                </a:solidFill>
                <a:sym typeface="Symbol"/>
              </a:rPr>
              <a:t>=0</a:t>
            </a:r>
            <a:r>
              <a:rPr lang="zh-CN" altLang="en-US" spc="-50" dirty="0" smtClean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pc="-5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pc="-50" dirty="0" smtClean="0">
                <a:solidFill>
                  <a:schemeClr val="tx1"/>
                </a:solidFill>
                <a:sym typeface="Symbol"/>
              </a:rPr>
              <a:t>=1</a:t>
            </a:r>
            <a:r>
              <a:rPr lang="zh-CN" altLang="en-US" spc="-50" dirty="0" smtClean="0">
                <a:solidFill>
                  <a:schemeClr val="tx1"/>
                </a:solidFill>
                <a:sym typeface="Symbol"/>
              </a:rPr>
              <a:t>，</a:t>
            </a:r>
            <a:r>
              <a:rPr lang="zh-CN" altLang="en-US" spc="-50" dirty="0" smtClean="0">
                <a:solidFill>
                  <a:schemeClr val="tx1"/>
                </a:solidFill>
              </a:rPr>
              <a:t>负溢出时</a:t>
            </a:r>
            <a:r>
              <a:rPr lang="en-US" altLang="zh-CN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pc="-5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pc="-50" dirty="0" smtClean="0">
                <a:solidFill>
                  <a:schemeClr val="tx1"/>
                </a:solidFill>
                <a:sym typeface="Symbol"/>
              </a:rPr>
              <a:t>=1</a:t>
            </a:r>
            <a:r>
              <a:rPr lang="zh-CN" altLang="en-US" spc="-50" dirty="0" smtClean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pc="-5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pc="-50" dirty="0" smtClean="0">
                <a:solidFill>
                  <a:schemeClr val="tx1"/>
                </a:solidFill>
                <a:sym typeface="Symbol"/>
              </a:rPr>
              <a:t>=0</a:t>
            </a: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 </a:t>
            </a:r>
            <a:r>
              <a:rPr lang="zh-CN" altLang="en-US" dirty="0" smtClean="0">
                <a:solidFill>
                  <a:schemeClr val="accent2"/>
                </a:solidFill>
              </a:rPr>
              <a:t>溢出</a:t>
            </a:r>
            <a:r>
              <a:rPr lang="zh-CN" altLang="en-US" dirty="0">
                <a:solidFill>
                  <a:schemeClr val="accent2"/>
                </a:solidFill>
              </a:rPr>
              <a:t>逻辑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79388" y="165524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A=-</a:t>
            </a:r>
            <a:r>
              <a:rPr lang="en-US" altLang="zh-CN" dirty="0" smtClean="0">
                <a:solidFill>
                  <a:schemeClr val="tx1"/>
                </a:solidFill>
              </a:rPr>
              <a:t>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=+011</a:t>
            </a:r>
            <a:r>
              <a:rPr lang="zh-CN" altLang="en-US" dirty="0" smtClean="0">
                <a:solidFill>
                  <a:schemeClr val="tx1"/>
                </a:solidFill>
              </a:rPr>
              <a:t>，判断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是否溢出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79388" y="39330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使用方法①，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A+B]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OF=(1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1)(0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1)=0</a:t>
            </a:r>
            <a:r>
              <a:rPr lang="zh-CN" altLang="en-US" dirty="0" smtClean="0">
                <a:solidFill>
                  <a:schemeClr val="tx1"/>
                </a:solidFill>
              </a:rPr>
              <a:t>，不溢出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chemeClr val="tx1"/>
                </a:solidFill>
              </a:rPr>
              <a:t>                    [</a:t>
            </a:r>
            <a:r>
              <a:rPr lang="en-US" altLang="zh-CN" dirty="0">
                <a:solidFill>
                  <a:schemeClr val="tx1"/>
                </a:solidFill>
              </a:rPr>
              <a:t>A-B]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OF=(1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)(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)=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，溢出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79512" y="48616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使用方法②，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A+B]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OF=0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0=0</a:t>
            </a:r>
            <a:r>
              <a:rPr lang="zh-CN" altLang="en-US" dirty="0" smtClean="0">
                <a:solidFill>
                  <a:schemeClr val="tx1"/>
                </a:solidFill>
              </a:rPr>
              <a:t>，不溢出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chemeClr val="tx1"/>
                </a:solidFill>
              </a:rPr>
              <a:t>                    [</a:t>
            </a:r>
            <a:r>
              <a:rPr lang="en-US" altLang="zh-CN" dirty="0">
                <a:solidFill>
                  <a:schemeClr val="tx1"/>
                </a:solidFill>
              </a:rPr>
              <a:t>A-B]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CN" dirty="0" smtClean="0">
                <a:solidFill>
                  <a:schemeClr val="tx1"/>
                </a:solidFill>
              </a:rPr>
              <a:t>OF=1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0=1</a:t>
            </a:r>
            <a:r>
              <a:rPr lang="zh-CN" altLang="en-US" dirty="0" smtClean="0">
                <a:solidFill>
                  <a:schemeClr val="tx1"/>
                </a:solidFill>
              </a:rPr>
              <a:t>，溢出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79388" y="2132856"/>
            <a:ext cx="8785225" cy="1799854"/>
            <a:chOff x="179388" y="2132856"/>
            <a:chExt cx="8785225" cy="1799854"/>
          </a:xfrm>
        </p:grpSpPr>
        <p:sp>
          <p:nvSpPr>
            <p:cNvPr id="31" name="Text Box 64"/>
            <p:cNvSpPr txBox="1">
              <a:spLocks noChangeArrowheads="1"/>
            </p:cNvSpPr>
            <p:nvPr/>
          </p:nvSpPr>
          <p:spPr bwMode="auto">
            <a:xfrm>
              <a:off x="179388" y="2132856"/>
              <a:ext cx="8785225" cy="175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973263" indent="-1973263"/>
              <a:r>
                <a:rPr lang="en-US" altLang="zh-CN" dirty="0">
                  <a:solidFill>
                    <a:srgbClr val="990099"/>
                  </a:solidFill>
                </a:rPr>
                <a:t>    </a:t>
              </a:r>
              <a:r>
                <a:rPr lang="zh-CN" altLang="en-US" dirty="0">
                  <a:solidFill>
                    <a:srgbClr val="990099"/>
                  </a:solidFill>
                </a:rPr>
                <a:t>解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：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[A]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=1010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[B]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=0011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[-B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=1101 </a:t>
              </a:r>
              <a:endParaRPr lang="en-US" altLang="zh-CN" dirty="0" smtClean="0">
                <a:solidFill>
                  <a:srgbClr val="990099"/>
                </a:solidFill>
              </a:endParaRPr>
            </a:p>
            <a:p>
              <a:pPr marL="1973263" indent="-1973263"/>
              <a:r>
                <a:rPr lang="en-US" altLang="zh-CN" dirty="0" smtClean="0">
                  <a:solidFill>
                    <a:schemeClr val="tx1"/>
                  </a:solidFill>
                </a:rPr>
                <a:t>        [</a:t>
              </a:r>
              <a:r>
                <a:rPr lang="en-US" altLang="zh-CN" dirty="0">
                  <a:solidFill>
                    <a:schemeClr val="tx1"/>
                  </a:solidFill>
                </a:rPr>
                <a:t>A+B]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1010    </a:t>
              </a:r>
              <a:r>
                <a:rPr lang="en-US" altLang="zh-CN" dirty="0">
                  <a:solidFill>
                    <a:schemeClr val="tx1"/>
                  </a:solidFill>
                </a:rPr>
                <a:t>[A-B]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1010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1973263" indent="-1973263">
                <a:lnSpc>
                  <a:spcPct val="9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</a:t>
              </a:r>
              <a:r>
                <a:rPr lang="en-US" altLang="zh-CN" sz="800" u="sng" dirty="0">
                  <a:solidFill>
                    <a:schemeClr val="tx1"/>
                  </a:solidFill>
                </a:rPr>
                <a:t> </a:t>
              </a:r>
              <a:r>
                <a:rPr lang="en-US" altLang="zh-CN" u="sng" dirty="0" smtClean="0">
                  <a:solidFill>
                    <a:schemeClr val="tx1"/>
                  </a:solidFill>
                </a:rPr>
                <a:t>+ 0011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</a:t>
              </a:r>
              <a:r>
                <a:rPr lang="en-US" altLang="zh-CN" sz="800" u="sng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u="sng" dirty="0" smtClean="0">
                  <a:solidFill>
                    <a:schemeClr val="tx1"/>
                  </a:solidFill>
                </a:rPr>
                <a:t>+ 1101</a:t>
              </a:r>
              <a:endParaRPr lang="en-US" altLang="zh-CN" u="sng" dirty="0">
                <a:solidFill>
                  <a:schemeClr val="tx1"/>
                </a:solidFill>
              </a:endParaRPr>
            </a:p>
            <a:p>
              <a:pPr marL="1973263" indent="-1973263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</a:t>
              </a:r>
              <a:r>
                <a:rPr lang="en-US" altLang="zh-CN" sz="8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1101       </a:t>
              </a:r>
              <a:r>
                <a:rPr lang="en-US" altLang="zh-CN" spc="5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1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0111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连接符 48"/>
            <p:cNvCxnSpPr/>
            <p:nvPr/>
          </p:nvCxnSpPr>
          <p:spPr bwMode="auto">
            <a:xfrm rot="10800000" flipV="1">
              <a:off x="5076056" y="3789040"/>
              <a:ext cx="320914" cy="143670"/>
            </a:xfrm>
            <a:prstGeom prst="bentConnector3">
              <a:avLst>
                <a:gd name="adj1" fmla="val 2511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H="1" flipV="1">
              <a:off x="5076056" y="3789040"/>
              <a:ext cx="1" cy="14367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0" name="组合 69"/>
          <p:cNvGrpSpPr/>
          <p:nvPr/>
        </p:nvGrpSpPr>
        <p:grpSpPr>
          <a:xfrm>
            <a:off x="5364088" y="1162244"/>
            <a:ext cx="3240360" cy="394548"/>
            <a:chOff x="5364088" y="1162244"/>
            <a:chExt cx="3240360" cy="394548"/>
          </a:xfrm>
        </p:grpSpPr>
        <p:sp>
          <p:nvSpPr>
            <p:cNvPr id="43" name="Text Box 16"/>
            <p:cNvSpPr txBox="1">
              <a:spLocks noChangeArrowheads="1"/>
            </p:cNvSpPr>
            <p:nvPr/>
          </p:nvSpPr>
          <p:spPr bwMode="auto">
            <a:xfrm>
              <a:off x="5580112" y="1258694"/>
              <a:ext cx="792088" cy="28151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=1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>
              <a:off x="5364088" y="1162244"/>
              <a:ext cx="216024" cy="23720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7524328" y="1258694"/>
              <a:ext cx="792088" cy="29809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=0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接箭头连接符 48"/>
            <p:cNvCxnSpPr>
              <a:endCxn id="48" idx="3"/>
            </p:cNvCxnSpPr>
            <p:nvPr/>
          </p:nvCxnSpPr>
          <p:spPr bwMode="auto">
            <a:xfrm flipH="1">
              <a:off x="8316416" y="1162244"/>
              <a:ext cx="288032" cy="245499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1" name="AutoShape 6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6390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AutoShape 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4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3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2FEE-AC88-4D90-9461-B227C7FB5A61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63255" name="Text Box 87"/>
          <p:cNvSpPr txBox="1">
            <a:spLocks noChangeArrowheads="1"/>
          </p:cNvSpPr>
          <p:nvPr/>
        </p:nvSpPr>
        <p:spPr bwMode="auto">
          <a:xfrm>
            <a:off x="179388" y="332656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判断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 smtClean="0">
                <a:solidFill>
                  <a:srgbClr val="C00000"/>
                </a:solidFill>
              </a:rPr>
              <a:t>③：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r>
              <a:rPr lang="zh-CN" altLang="en-US" dirty="0" smtClean="0">
                <a:solidFill>
                  <a:srgbClr val="990099"/>
                </a:solidFill>
              </a:rPr>
              <a:t>位符号位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变形补码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采用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个符号位的补码</a:t>
            </a:r>
            <a:r>
              <a:rPr lang="en-US" altLang="zh-CN" dirty="0" smtClean="0">
                <a:solidFill>
                  <a:schemeClr val="tx1"/>
                </a:solidFill>
              </a:rPr>
              <a:t>[Z]</a:t>
            </a:r>
            <a:r>
              <a:rPr lang="zh-CN" altLang="en-US" baseline="-18000" dirty="0">
                <a:solidFill>
                  <a:schemeClr val="tx1"/>
                </a:solidFill>
              </a:rPr>
              <a:t>变补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rgbClr val="FF3399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rgbClr val="FF3399"/>
                </a:solidFill>
              </a:rPr>
              <a:t>n</a:t>
            </a:r>
            <a:r>
              <a:rPr lang="en-US" altLang="zh-CN" i="1" dirty="0" smtClean="0">
                <a:solidFill>
                  <a:srgbClr val="FF3399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rgbClr val="FF3399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 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表示符号</a:t>
            </a:r>
            <a:r>
              <a:rPr lang="en-US" altLang="zh-CN" dirty="0">
                <a:solidFill>
                  <a:schemeClr val="tx1"/>
                </a:solidFill>
              </a:rPr>
              <a:t>(00</a:t>
            </a:r>
            <a:r>
              <a:rPr lang="zh-CN" altLang="en-US" dirty="0">
                <a:solidFill>
                  <a:schemeClr val="tx1"/>
                </a:solidFill>
              </a:rPr>
              <a:t>为正数、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为负数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3256" name="Text Box 88"/>
          <p:cNvSpPr txBox="1">
            <a:spLocks noChangeArrowheads="1"/>
          </p:cNvSpPr>
          <p:nvPr/>
        </p:nvSpPr>
        <p:spPr bwMode="auto">
          <a:xfrm>
            <a:off x="179388" y="2708920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6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A=-</a:t>
            </a:r>
            <a:r>
              <a:rPr lang="en-US" altLang="zh-CN" dirty="0" smtClean="0">
                <a:solidFill>
                  <a:schemeClr val="tx1"/>
                </a:solidFill>
              </a:rPr>
              <a:t>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B=+011</a:t>
            </a:r>
            <a:r>
              <a:rPr lang="zh-CN" altLang="en-US" dirty="0">
                <a:solidFill>
                  <a:schemeClr val="tx1"/>
                </a:solidFill>
              </a:rPr>
              <a:t>，判断</a:t>
            </a:r>
            <a:r>
              <a:rPr lang="en-US" altLang="zh-CN" dirty="0">
                <a:solidFill>
                  <a:schemeClr val="tx1"/>
                </a:solidFill>
              </a:rPr>
              <a:t>[A+B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5000" dirty="0">
                <a:solidFill>
                  <a:schemeClr val="tx1"/>
                </a:solidFill>
              </a:rPr>
              <a:t>变</a:t>
            </a:r>
            <a:r>
              <a:rPr lang="zh-CN" altLang="en-US" baseline="-25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5000" dirty="0">
                <a:solidFill>
                  <a:schemeClr val="tx1"/>
                </a:solidFill>
              </a:rPr>
              <a:t>变补</a:t>
            </a:r>
            <a:r>
              <a:rPr lang="zh-CN" altLang="en-US" dirty="0">
                <a:solidFill>
                  <a:schemeClr val="tx1"/>
                </a:solidFill>
              </a:rPr>
              <a:t>是否溢出</a:t>
            </a:r>
            <a:endParaRPr lang="en-US" altLang="zh-CN" baseline="-20000" dirty="0">
              <a:solidFill>
                <a:schemeClr val="tx1"/>
              </a:solidFill>
            </a:endParaRPr>
          </a:p>
        </p:txBody>
      </p:sp>
      <p:sp>
        <p:nvSpPr>
          <p:cNvPr id="263259" name="Text Box 91"/>
          <p:cNvSpPr txBox="1">
            <a:spLocks noChangeArrowheads="1"/>
          </p:cNvSpPr>
          <p:nvPr/>
        </p:nvSpPr>
        <p:spPr bwMode="auto">
          <a:xfrm>
            <a:off x="179388" y="172759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依据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正</a:t>
            </a:r>
            <a:r>
              <a:rPr lang="zh-CN" altLang="en-US" dirty="0" smtClean="0">
                <a:solidFill>
                  <a:schemeClr val="tx1"/>
                </a:solidFill>
              </a:rPr>
              <a:t>溢出时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=01</a:t>
            </a:r>
            <a:r>
              <a:rPr lang="zh-CN" altLang="en-US" dirty="0" smtClean="0">
                <a:solidFill>
                  <a:schemeClr val="tx1"/>
                </a:solidFill>
              </a:rPr>
              <a:t>，负溢出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=10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溢出逻辑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3262" name="Text Box 94"/>
          <p:cNvSpPr txBox="1">
            <a:spLocks noChangeArrowheads="1"/>
          </p:cNvSpPr>
          <p:nvPr/>
        </p:nvSpPr>
        <p:spPr bwMode="auto">
          <a:xfrm>
            <a:off x="179388" y="3140968"/>
            <a:ext cx="8785225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变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101 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[A+B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变补</a:t>
            </a:r>
            <a:r>
              <a:rPr lang="en-US" altLang="zh-CN" dirty="0" smtClean="0">
                <a:solidFill>
                  <a:schemeClr val="tx1"/>
                </a:solidFill>
              </a:rPr>
              <a:t>= 11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      </a:t>
            </a:r>
            <a:r>
              <a:rPr lang="en-US" altLang="zh-CN" dirty="0">
                <a:solidFill>
                  <a:schemeClr val="tx1"/>
                </a:solidFill>
              </a:rPr>
              <a:t>[A-B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变补</a:t>
            </a:r>
            <a:r>
              <a:rPr lang="en-US" altLang="zh-CN" dirty="0" smtClean="0">
                <a:solidFill>
                  <a:schemeClr val="tx1"/>
                </a:solidFill>
              </a:rPr>
              <a:t>= 11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010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sz="800" u="sng" dirty="0" smtClean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 </a:t>
            </a:r>
            <a:r>
              <a:rPr lang="en-US" altLang="zh-CN" u="sng" dirty="0" smtClean="0">
                <a:solidFill>
                  <a:schemeClr val="tx1"/>
                </a:solidFill>
              </a:rPr>
              <a:t>00</a:t>
            </a:r>
            <a:r>
              <a:rPr lang="en-US" altLang="zh-CN" u="sng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u="sng" dirty="0" smtClean="0">
                <a:solidFill>
                  <a:schemeClr val="tx1"/>
                </a:solidFill>
              </a:rPr>
              <a:t>011</a:t>
            </a:r>
            <a:r>
              <a:rPr lang="en-US" altLang="zh-CN" dirty="0" smtClean="0">
                <a:solidFill>
                  <a:schemeClr val="tx1"/>
                </a:solidFill>
              </a:rPr>
              <a:t>          </a:t>
            </a:r>
            <a:r>
              <a:rPr lang="en-US" altLang="zh-CN" spc="4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sz="800" u="sng" dirty="0" smtClean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 </a:t>
            </a:r>
            <a:r>
              <a:rPr lang="en-US" altLang="zh-CN" u="sng" dirty="0" smtClean="0">
                <a:solidFill>
                  <a:schemeClr val="tx1"/>
                </a:solidFill>
              </a:rPr>
              <a:t>11</a:t>
            </a:r>
            <a:r>
              <a:rPr lang="en-US" altLang="zh-CN" u="sng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u="sng" dirty="0" smtClean="0">
                <a:solidFill>
                  <a:schemeClr val="tx1"/>
                </a:solidFill>
              </a:rPr>
              <a:t>101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 </a:t>
            </a:r>
            <a:r>
              <a:rPr lang="en-US" altLang="zh-CN" spc="300" dirty="0">
                <a:solidFill>
                  <a:schemeClr val="tx1"/>
                </a:solidFill>
              </a:rPr>
              <a:t> </a:t>
            </a:r>
            <a:r>
              <a:rPr lang="en-US" altLang="zh-CN" sz="8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</a:t>
            </a:r>
            <a:r>
              <a:rPr lang="en-US" altLang="zh-CN" dirty="0" smtClean="0">
                <a:solidFill>
                  <a:srgbClr val="FF3399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101       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en-US" altLang="zh-CN" dirty="0" smtClean="0">
                <a:solidFill>
                  <a:srgbClr val="FF3399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111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OF=1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=0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，不溢出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OF=1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=0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，溢出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3270" name="AutoShape 1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71" name="Text Box 103"/>
          <p:cNvSpPr txBox="1">
            <a:spLocks noChangeArrowheads="1"/>
          </p:cNvSpPr>
          <p:nvPr/>
        </p:nvSpPr>
        <p:spPr bwMode="auto">
          <a:xfrm>
            <a:off x="179388" y="52308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A=+15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B=+24</a:t>
            </a:r>
            <a:r>
              <a:rPr lang="zh-CN" altLang="en-US" dirty="0">
                <a:solidFill>
                  <a:schemeClr val="tx1"/>
                </a:solidFill>
              </a:rPr>
              <a:t>，设</a:t>
            </a:r>
            <a:r>
              <a:rPr lang="zh-CN" altLang="en-US" dirty="0" smtClean="0">
                <a:solidFill>
                  <a:schemeClr val="tx1"/>
                </a:solidFill>
              </a:rPr>
              <a:t>补码有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位数值位，请判断</a:t>
            </a:r>
            <a:r>
              <a:rPr lang="en-US" altLang="zh-CN" dirty="0">
                <a:solidFill>
                  <a:schemeClr val="tx1"/>
                </a:solidFill>
              </a:rPr>
              <a:t>A+B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A-B</a:t>
            </a:r>
            <a:r>
              <a:rPr lang="zh-CN" altLang="en-US" dirty="0">
                <a:solidFill>
                  <a:schemeClr val="tx1"/>
                </a:solidFill>
              </a:rPr>
              <a:t>是否</a:t>
            </a:r>
            <a:r>
              <a:rPr lang="zh-CN" altLang="en-US" dirty="0" smtClean="0">
                <a:solidFill>
                  <a:schemeClr val="tx1"/>
                </a:solidFill>
              </a:rPr>
              <a:t>溢出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方法不限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56" grpId="0"/>
      <p:bldP spid="263259" grpId="0"/>
      <p:bldP spid="26327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7397-B4CF-4851-B3BA-71ADD8679B98}" type="slidenum">
              <a:rPr lang="en-US" altLang="zh-CN"/>
              <a:pPr/>
              <a:t>68</a:t>
            </a:fld>
            <a:endParaRPr lang="en-US" altLang="zh-CN" dirty="0"/>
          </a:p>
        </p:txBody>
      </p:sp>
      <p:grpSp>
        <p:nvGrpSpPr>
          <p:cNvPr id="264469" name="Group 277"/>
          <p:cNvGrpSpPr>
            <a:grpSpLocks/>
          </p:cNvGrpSpPr>
          <p:nvPr/>
        </p:nvGrpSpPr>
        <p:grpSpPr bwMode="auto">
          <a:xfrm>
            <a:off x="1835373" y="6454775"/>
            <a:ext cx="360363" cy="287338"/>
            <a:chOff x="1133" y="4020"/>
            <a:chExt cx="227" cy="181"/>
          </a:xfrm>
        </p:grpSpPr>
        <p:sp>
          <p:nvSpPr>
            <p:cNvPr id="264470" name="AutoShape 278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4471" name="Text Box 279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63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71" name="Text Box 323"/>
          <p:cNvSpPr txBox="1">
            <a:spLocks noChangeArrowheads="1"/>
          </p:cNvSpPr>
          <p:nvPr/>
        </p:nvSpPr>
        <p:spPr bwMode="auto">
          <a:xfrm>
            <a:off x="179388" y="283989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、无</a:t>
            </a:r>
            <a:r>
              <a:rPr lang="zh-CN" altLang="en-US" dirty="0" smtClean="0">
                <a:solidFill>
                  <a:srgbClr val="FF3399"/>
                </a:solidFill>
              </a:rPr>
              <a:t>符号加</a:t>
            </a:r>
            <a:r>
              <a:rPr lang="zh-CN" altLang="en-US" dirty="0">
                <a:solidFill>
                  <a:srgbClr val="FF3399"/>
                </a:solidFill>
              </a:rPr>
              <a:t>减运算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*运算</a:t>
            </a:r>
            <a:r>
              <a:rPr lang="zh-CN" altLang="en-US" dirty="0">
                <a:solidFill>
                  <a:srgbClr val="C00000"/>
                </a:solidFill>
              </a:rPr>
              <a:t>规则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accent2"/>
                </a:solidFill>
              </a:rPr>
              <a:t>加法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         </a:t>
            </a:r>
            <a:r>
              <a:rPr lang="zh-CN" altLang="en-US" dirty="0">
                <a:solidFill>
                  <a:schemeClr val="accent2"/>
                </a:solidFill>
              </a:rPr>
              <a:t>减法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－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补数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6769225" y="980728"/>
            <a:ext cx="2195263" cy="379413"/>
            <a:chOff x="6409185" y="1124967"/>
            <a:chExt cx="2195263" cy="379413"/>
          </a:xfrm>
        </p:grpSpPr>
        <p:sp>
          <p:nvSpPr>
            <p:cNvPr id="73" name="AutoShape 365"/>
            <p:cNvSpPr>
              <a:spLocks noChangeArrowheads="1"/>
            </p:cNvSpPr>
            <p:nvPr/>
          </p:nvSpPr>
          <p:spPr bwMode="auto">
            <a:xfrm>
              <a:off x="6409185" y="1124967"/>
              <a:ext cx="2195263" cy="379413"/>
            </a:xfrm>
            <a:prstGeom prst="wedgeRectCallout">
              <a:avLst>
                <a:gd name="adj1" fmla="val -66079"/>
                <a:gd name="adj2" fmla="val 50138"/>
              </a:avLst>
            </a:prstGeom>
            <a:solidFill>
              <a:srgbClr val="CC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sz="2000" dirty="0">
                  <a:solidFill>
                    <a:schemeClr val="tx1"/>
                  </a:solidFill>
                </a:rPr>
                <a:t>B]</a:t>
              </a:r>
              <a:r>
                <a:rPr lang="zh-CN" altLang="en-US" sz="2000" baseline="-18000" dirty="0">
                  <a:solidFill>
                    <a:schemeClr val="tx1"/>
                  </a:solidFill>
                </a:rPr>
                <a:t>补数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i="1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i="1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+1</a:t>
              </a:r>
            </a:p>
          </p:txBody>
        </p:sp>
        <p:sp>
          <p:nvSpPr>
            <p:cNvPr id="74" name="Line 366"/>
            <p:cNvSpPr>
              <a:spLocks noChangeShapeType="1"/>
            </p:cNvSpPr>
            <p:nvPr/>
          </p:nvSpPr>
          <p:spPr bwMode="auto">
            <a:xfrm>
              <a:off x="7398247" y="1187450"/>
              <a:ext cx="34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67"/>
            <p:cNvSpPr>
              <a:spLocks noChangeShapeType="1"/>
            </p:cNvSpPr>
            <p:nvPr/>
          </p:nvSpPr>
          <p:spPr bwMode="auto">
            <a:xfrm>
              <a:off x="8038481" y="1187450"/>
              <a:ext cx="18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9512" y="1628800"/>
            <a:ext cx="8785225" cy="1015663"/>
            <a:chOff x="179512" y="1628800"/>
            <a:chExt cx="8785225" cy="1015663"/>
          </a:xfrm>
        </p:grpSpPr>
        <p:sp>
          <p:nvSpPr>
            <p:cNvPr id="77" name="Text Box 90"/>
            <p:cNvSpPr txBox="1">
              <a:spLocks noChangeArrowheads="1"/>
            </p:cNvSpPr>
            <p:nvPr/>
          </p:nvSpPr>
          <p:spPr bwMode="auto">
            <a:xfrm>
              <a:off x="179512" y="1628800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*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运算的逻辑实现：</a:t>
              </a:r>
              <a:endParaRPr lang="en-US" altLang="zh-CN" dirty="0" smtClean="0">
                <a:solidFill>
                  <a:srgbClr val="C00000"/>
                </a:solidFill>
              </a:endParaRPr>
            </a:p>
            <a:p>
              <a:r>
                <a:rPr lang="en-US" altLang="zh-CN" dirty="0">
                  <a:solidFill>
                    <a:schemeClr val="accent2"/>
                  </a:solidFill>
                </a:rPr>
                <a:t> 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    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实现思路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与补码加减法</a:t>
              </a:r>
              <a:r>
                <a:rPr lang="zh-CN" altLang="en-US" u="sng" dirty="0" smtClean="0">
                  <a:solidFill>
                    <a:srgbClr val="990099"/>
                  </a:solidFill>
                </a:rPr>
                <a:t>相同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([</a:t>
              </a:r>
              <a:r>
                <a:rPr lang="en-US" altLang="zh-CN" sz="2200" dirty="0">
                  <a:solidFill>
                    <a:schemeClr val="tx1"/>
                  </a:solidFill>
                </a:rPr>
                <a:t>B]</a:t>
              </a:r>
              <a:r>
                <a:rPr lang="zh-CN" altLang="en-US" sz="2200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sz="2200" baseline="-18000" dirty="0" smtClean="0">
                  <a:solidFill>
                    <a:schemeClr val="tx1"/>
                  </a:solidFill>
                </a:rPr>
                <a:t>数</a:t>
              </a:r>
              <a:r>
                <a:rPr lang="zh-CN" altLang="en-US" sz="2200" dirty="0">
                  <a:solidFill>
                    <a:schemeClr val="tx1"/>
                  </a:solidFill>
                </a:rPr>
                <a:t>＝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sz="2200" dirty="0">
                  <a:solidFill>
                    <a:schemeClr val="tx1"/>
                  </a:solidFill>
                </a:rPr>
                <a:t>B]</a:t>
              </a:r>
              <a:r>
                <a:rPr lang="zh-CN" altLang="en-US" sz="2200" baseline="-18000" dirty="0" smtClean="0">
                  <a:solidFill>
                    <a:schemeClr val="tx1"/>
                  </a:solidFill>
                </a:rPr>
                <a:t>无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1)</a:t>
              </a:r>
            </a:p>
          </p:txBody>
        </p:sp>
        <p:sp>
          <p:nvSpPr>
            <p:cNvPr id="78" name="Line 366"/>
            <p:cNvSpPr>
              <a:spLocks noChangeShapeType="1"/>
            </p:cNvSpPr>
            <p:nvPr/>
          </p:nvSpPr>
          <p:spPr bwMode="auto">
            <a:xfrm>
              <a:off x="6631657" y="2204864"/>
              <a:ext cx="50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" name="Text Box 376"/>
          <p:cNvSpPr txBox="1">
            <a:spLocks noChangeArrowheads="1"/>
          </p:cNvSpPr>
          <p:nvPr/>
        </p:nvSpPr>
        <p:spPr bwMode="auto">
          <a:xfrm>
            <a:off x="179388" y="357301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溢出</a:t>
            </a:r>
            <a:r>
              <a:rPr lang="zh-CN" altLang="en-US" dirty="0" smtClean="0">
                <a:solidFill>
                  <a:srgbClr val="C00000"/>
                </a:solidFill>
              </a:rPr>
              <a:t>判断逻辑：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判断实现方法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与补码加减法</a:t>
            </a:r>
            <a:r>
              <a:rPr lang="zh-CN" altLang="en-US" u="sng" dirty="0" smtClean="0">
                <a:solidFill>
                  <a:srgbClr val="990099"/>
                </a:solidFill>
              </a:rPr>
              <a:t>相同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用加法器引脚判断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判断依据</a:t>
            </a:r>
            <a:r>
              <a:rPr lang="en-US" altLang="zh-CN" dirty="0" smtClean="0">
                <a:solidFill>
                  <a:schemeClr val="accent2"/>
                </a:solidFill>
              </a:rPr>
              <a:t>—  </a:t>
            </a:r>
            <a:r>
              <a:rPr lang="zh-CN" altLang="en-US" dirty="0" smtClean="0">
                <a:solidFill>
                  <a:schemeClr val="tx1"/>
                </a:solidFill>
              </a:rPr>
              <a:t>加法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 smtClean="0">
                <a:solidFill>
                  <a:schemeClr val="tx1"/>
                </a:solidFill>
              </a:rPr>
              <a:t>-1</a:t>
            </a:r>
            <a:r>
              <a:rPr lang="en-US" altLang="zh-CN" dirty="0" smtClean="0">
                <a:solidFill>
                  <a:schemeClr val="tx1"/>
                </a:solidFill>
              </a:rPr>
              <a:t>=0)</a:t>
            </a:r>
            <a:r>
              <a:rPr lang="zh-CN" altLang="en-US" dirty="0" smtClean="0">
                <a:solidFill>
                  <a:schemeClr val="tx1"/>
                </a:solidFill>
              </a:rPr>
              <a:t>有进位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=1)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，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如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5+4)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 </a:t>
            </a:r>
            <a:r>
              <a:rPr lang="zh-CN" altLang="en-US" dirty="0" smtClean="0">
                <a:solidFill>
                  <a:schemeClr val="tx1"/>
                </a:solidFill>
              </a:rPr>
              <a:t>或减法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 smtClean="0">
                <a:solidFill>
                  <a:schemeClr val="tx1"/>
                </a:solidFill>
              </a:rPr>
              <a:t>-1</a:t>
            </a:r>
            <a:r>
              <a:rPr lang="en-US" altLang="zh-CN" dirty="0" smtClean="0">
                <a:solidFill>
                  <a:schemeClr val="tx1"/>
                </a:solidFill>
              </a:rPr>
              <a:t>=1)</a:t>
            </a:r>
            <a:r>
              <a:rPr lang="zh-CN" altLang="en-US" dirty="0" smtClean="0">
                <a:solidFill>
                  <a:schemeClr val="tx1"/>
                </a:solidFill>
              </a:rPr>
              <a:t>有借位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=0)</a:t>
            </a:r>
            <a:r>
              <a:rPr lang="zh-CN" altLang="en-US" dirty="0" smtClean="0">
                <a:solidFill>
                  <a:schemeClr val="tx1"/>
                </a:solidFill>
              </a:rPr>
              <a:t>时 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如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4-5)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115616" y="2996952"/>
            <a:ext cx="5509593" cy="583409"/>
            <a:chOff x="1115616" y="2996952"/>
            <a:chExt cx="5509593" cy="583409"/>
          </a:xfrm>
        </p:grpSpPr>
        <p:sp>
          <p:nvSpPr>
            <p:cNvPr id="81" name="Text Box 178"/>
            <p:cNvSpPr txBox="1">
              <a:spLocks noChangeArrowheads="1"/>
            </p:cNvSpPr>
            <p:nvPr/>
          </p:nvSpPr>
          <p:spPr bwMode="auto">
            <a:xfrm>
              <a:off x="1115616" y="3187452"/>
              <a:ext cx="5509593" cy="392909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同一个</a:t>
              </a:r>
              <a:r>
                <a:rPr lang="zh-CN" altLang="en-US" sz="2000" dirty="0" smtClean="0">
                  <a:solidFill>
                    <a:srgbClr val="990099"/>
                  </a:solidFill>
                </a:rPr>
                <a:t>加减法器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可实现有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无符号的加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减运算！</a:t>
              </a:r>
              <a:endParaRPr lang="zh-CN" altLang="en-US" sz="20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 bwMode="auto">
            <a:xfrm>
              <a:off x="2699792" y="2996952"/>
              <a:ext cx="0" cy="1905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5076056" y="2996952"/>
              <a:ext cx="0" cy="1905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4" name="Text Box 90"/>
          <p:cNvSpPr txBox="1">
            <a:spLocks noChangeArrowheads="1"/>
          </p:cNvSpPr>
          <p:nvPr/>
        </p:nvSpPr>
        <p:spPr bwMode="auto">
          <a:xfrm>
            <a:off x="179263" y="25649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无符号加减法器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与补码加减法器</a:t>
            </a:r>
            <a:r>
              <a:rPr lang="zh-CN" altLang="en-US" u="sng" dirty="0" smtClean="0">
                <a:solidFill>
                  <a:srgbClr val="990099"/>
                </a:solidFill>
              </a:rPr>
              <a:t>相同</a:t>
            </a:r>
            <a:endParaRPr lang="en-US" altLang="zh-CN" u="sng" dirty="0" smtClean="0">
              <a:solidFill>
                <a:srgbClr val="990099"/>
              </a:solidFill>
            </a:endParaRPr>
          </a:p>
        </p:txBody>
      </p:sp>
      <p:grpSp>
        <p:nvGrpSpPr>
          <p:cNvPr id="85" name="Group 277"/>
          <p:cNvGrpSpPr>
            <a:grpSpLocks/>
          </p:cNvGrpSpPr>
          <p:nvPr/>
        </p:nvGrpSpPr>
        <p:grpSpPr bwMode="auto">
          <a:xfrm>
            <a:off x="3995613" y="6453336"/>
            <a:ext cx="360363" cy="287338"/>
            <a:chOff x="1133" y="4020"/>
            <a:chExt cx="227" cy="181"/>
          </a:xfrm>
        </p:grpSpPr>
        <p:sp>
          <p:nvSpPr>
            <p:cNvPr id="86" name="AutoShape 278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Text Box 279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64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89" name="Text Box 176"/>
          <p:cNvSpPr txBox="1">
            <a:spLocks noChangeArrowheads="1"/>
          </p:cNvSpPr>
          <p:nvPr/>
        </p:nvSpPr>
        <p:spPr bwMode="auto">
          <a:xfrm>
            <a:off x="179388" y="5877272"/>
            <a:ext cx="885710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思考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加减法器怎知运算有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符号？     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</a:rPr>
              <a:t>无需区分、产生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OF/CF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Text Box 376"/>
          <p:cNvSpPr txBox="1">
            <a:spLocks noChangeArrowheads="1"/>
          </p:cNvSpPr>
          <p:nvPr/>
        </p:nvSpPr>
        <p:spPr bwMode="auto">
          <a:xfrm>
            <a:off x="179512" y="53952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溢出逻辑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n-1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 (</a:t>
            </a:r>
            <a:r>
              <a:rPr lang="zh-CN" altLang="en-US" dirty="0">
                <a:solidFill>
                  <a:schemeClr val="tx1"/>
                </a:solidFill>
              </a:rPr>
              <a:t>与补码</a:t>
            </a:r>
            <a:r>
              <a:rPr lang="zh-CN" altLang="en-US" dirty="0" smtClean="0">
                <a:solidFill>
                  <a:schemeClr val="tx1"/>
                </a:solidFill>
              </a:rPr>
              <a:t>加减法</a:t>
            </a:r>
            <a:r>
              <a:rPr lang="zh-CN" altLang="en-US" u="sng" dirty="0" smtClean="0">
                <a:solidFill>
                  <a:srgbClr val="990099"/>
                </a:solidFill>
              </a:rPr>
              <a:t>不同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4" grpId="0"/>
      <p:bldP spid="89" grpId="0"/>
      <p:bldP spid="9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3" name="Text Box 176"/>
          <p:cNvSpPr txBox="1">
            <a:spLocks noChangeArrowheads="1"/>
          </p:cNvSpPr>
          <p:nvPr/>
        </p:nvSpPr>
        <p:spPr bwMode="auto">
          <a:xfrm>
            <a:off x="179512" y="417114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注意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上图中，</a:t>
            </a:r>
            <a:r>
              <a:rPr lang="en-US" altLang="zh-CN" i="1" dirty="0" err="1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err="1" smtClean="0">
                <a:solidFill>
                  <a:schemeClr val="tx1"/>
                </a:solidFill>
              </a:rPr>
              <a:t>out</a:t>
            </a:r>
            <a:r>
              <a:rPr lang="zh-CN" altLang="en-US" dirty="0" smtClean="0">
                <a:solidFill>
                  <a:schemeClr val="tx1"/>
                </a:solidFill>
              </a:rPr>
              <a:t>≠</a:t>
            </a:r>
            <a:r>
              <a:rPr lang="en-US" altLang="zh-CN" dirty="0" smtClean="0">
                <a:solidFill>
                  <a:schemeClr val="tx1"/>
                </a:solidFill>
              </a:rPr>
              <a:t>CF</a:t>
            </a:r>
            <a:r>
              <a:rPr lang="zh-CN" altLang="en-US" dirty="0" smtClean="0">
                <a:solidFill>
                  <a:schemeClr val="tx1"/>
                </a:solidFill>
              </a:rPr>
              <a:t>！</a:t>
            </a:r>
            <a:r>
              <a:rPr lang="en-US" altLang="zh-CN" dirty="0" smtClean="0">
                <a:solidFill>
                  <a:schemeClr val="tx1"/>
                </a:solidFill>
              </a:rPr>
              <a:t>CF</a:t>
            </a:r>
            <a:r>
              <a:rPr lang="zh-CN" altLang="en-US" dirty="0" smtClean="0">
                <a:solidFill>
                  <a:schemeClr val="tx1"/>
                </a:solidFill>
              </a:rPr>
              <a:t>需用电路产生！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 Box 323"/>
          <p:cNvSpPr txBox="1">
            <a:spLocks noChangeArrowheads="1"/>
          </p:cNvSpPr>
          <p:nvPr/>
        </p:nvSpPr>
        <p:spPr bwMode="auto">
          <a:xfrm>
            <a:off x="179388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FF3399"/>
                </a:solidFill>
              </a:rPr>
              <a:t>   </a:t>
            </a:r>
            <a:r>
              <a:rPr lang="en-US" altLang="zh-CN" dirty="0" smtClean="0">
                <a:solidFill>
                  <a:srgbClr val="FF3399"/>
                </a:solidFill>
              </a:rPr>
              <a:t>※</a:t>
            </a:r>
            <a:r>
              <a:rPr lang="zh-CN" altLang="en-US" dirty="0" smtClean="0">
                <a:solidFill>
                  <a:srgbClr val="FF3399"/>
                </a:solidFill>
              </a:rPr>
              <a:t>定点加减运算的常见应用：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有符号加减运算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数据操作，溢出必须处理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rgbClr val="990099"/>
                </a:solidFill>
              </a:rPr>
              <a:t>必须</a:t>
            </a:r>
            <a:r>
              <a:rPr lang="zh-CN" altLang="en-US" dirty="0" smtClean="0">
                <a:solidFill>
                  <a:schemeClr val="tx1"/>
                </a:solidFill>
              </a:rPr>
              <a:t>产生</a:t>
            </a:r>
            <a:r>
              <a:rPr lang="en-US" altLang="zh-CN" dirty="0" smtClean="0">
                <a:solidFill>
                  <a:schemeClr val="tx1"/>
                </a:solidFill>
              </a:rPr>
              <a:t>OF)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无符号加减运算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地址操作，溢出可以忽略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rgbClr val="990099"/>
                </a:solidFill>
              </a:rPr>
              <a:t>常不</a:t>
            </a:r>
            <a:r>
              <a:rPr lang="zh-CN" altLang="en-US" dirty="0" smtClean="0">
                <a:solidFill>
                  <a:schemeClr val="tx1"/>
                </a:solidFill>
              </a:rPr>
              <a:t>产生</a:t>
            </a:r>
            <a:r>
              <a:rPr lang="en-US" altLang="zh-CN" dirty="0" smtClean="0">
                <a:solidFill>
                  <a:schemeClr val="tx1"/>
                </a:solidFill>
              </a:rPr>
              <a:t>CF)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51521" y="2780928"/>
            <a:ext cx="8554368" cy="1368152"/>
            <a:chOff x="251521" y="2564904"/>
            <a:chExt cx="8554368" cy="1368152"/>
          </a:xfrm>
        </p:grpSpPr>
        <p:sp>
          <p:nvSpPr>
            <p:cNvPr id="47" name="Line 191"/>
            <p:cNvSpPr>
              <a:spLocks noChangeShapeType="1"/>
            </p:cNvSpPr>
            <p:nvPr/>
          </p:nvSpPr>
          <p:spPr bwMode="auto">
            <a:xfrm flipH="1">
              <a:off x="2883691" y="3140968"/>
              <a:ext cx="39567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91"/>
            <p:cNvSpPr>
              <a:spLocks noChangeShapeType="1"/>
            </p:cNvSpPr>
            <p:nvPr/>
          </p:nvSpPr>
          <p:spPr bwMode="auto">
            <a:xfrm flipH="1">
              <a:off x="5255044" y="3501008"/>
              <a:ext cx="5766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98"/>
            <p:cNvSpPr txBox="1">
              <a:spLocks noChangeArrowheads="1"/>
            </p:cNvSpPr>
            <p:nvPr/>
          </p:nvSpPr>
          <p:spPr bwMode="auto">
            <a:xfrm>
              <a:off x="5868144" y="3360564"/>
              <a:ext cx="2304876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(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err="1" smtClean="0">
                  <a:solidFill>
                    <a:schemeClr val="tx1"/>
                  </a:solidFill>
                </a:rPr>
                <a:t>in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sz="2000" b="0" dirty="0" err="1" smtClean="0">
                  <a:solidFill>
                    <a:schemeClr val="tx1"/>
                  </a:solidFill>
                  <a:latin typeface="+mn-lt"/>
                </a:rPr>
                <a:t>CarryIn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Line 201"/>
            <p:cNvSpPr>
              <a:spLocks noChangeShapeType="1"/>
            </p:cNvSpPr>
            <p:nvPr/>
          </p:nvSpPr>
          <p:spPr bwMode="auto">
            <a:xfrm flipH="1">
              <a:off x="5472565" y="3140968"/>
              <a:ext cx="3591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13"/>
            <p:cNvSpPr txBox="1">
              <a:spLocks noChangeArrowheads="1"/>
            </p:cNvSpPr>
            <p:nvPr/>
          </p:nvSpPr>
          <p:spPr bwMode="auto">
            <a:xfrm>
              <a:off x="5868144" y="2924944"/>
              <a:ext cx="2937745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b="0" dirty="0" smtClean="0">
                  <a:solidFill>
                    <a:schemeClr val="tx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op</a:t>
              </a:r>
              <a:r>
                <a:rPr lang="en-US" altLang="zh-CN" sz="2000" dirty="0" smtClean="0">
                  <a:solidFill>
                    <a:srgbClr val="FF3399"/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通常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0-ADD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1-SUB)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 Box 194"/>
            <p:cNvSpPr txBox="1">
              <a:spLocks noChangeArrowheads="1"/>
            </p:cNvSpPr>
            <p:nvPr/>
          </p:nvSpPr>
          <p:spPr bwMode="auto">
            <a:xfrm>
              <a:off x="770505" y="2996952"/>
              <a:ext cx="2073303" cy="28852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b="0" dirty="0" smtClean="0">
                  <a:solidFill>
                    <a:schemeClr val="tx1"/>
                  </a:solidFill>
                  <a:latin typeface="+mn-lt"/>
                </a:rPr>
                <a:t>Overflow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 OF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39" name="流程图: 手动操作 38"/>
            <p:cNvSpPr/>
            <p:nvPr/>
          </p:nvSpPr>
          <p:spPr bwMode="auto">
            <a:xfrm>
              <a:off x="3068111" y="2849188"/>
              <a:ext cx="2583389" cy="838363"/>
            </a:xfrm>
            <a:prstGeom prst="flowChartManualOperation">
              <a:avLst/>
            </a:prstGeom>
            <a:solidFill>
              <a:srgbClr val="FF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A         B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位加减法器</a:t>
              </a:r>
              <a:endPara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800" dirty="0">
                  <a:solidFill>
                    <a:schemeClr val="tx1"/>
                  </a:solidFill>
                </a:rPr>
                <a:t>Z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0" name="Line 189"/>
            <p:cNvSpPr>
              <a:spLocks noChangeShapeType="1"/>
            </p:cNvSpPr>
            <p:nvPr/>
          </p:nvSpPr>
          <p:spPr bwMode="auto">
            <a:xfrm flipH="1">
              <a:off x="3779292" y="2564904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89"/>
            <p:cNvSpPr>
              <a:spLocks noChangeShapeType="1"/>
            </p:cNvSpPr>
            <p:nvPr/>
          </p:nvSpPr>
          <p:spPr bwMode="auto">
            <a:xfrm flipH="1">
              <a:off x="4931420" y="2564904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89"/>
            <p:cNvSpPr>
              <a:spLocks noChangeShapeType="1"/>
            </p:cNvSpPr>
            <p:nvPr/>
          </p:nvSpPr>
          <p:spPr bwMode="auto">
            <a:xfrm>
              <a:off x="4359803" y="3691693"/>
              <a:ext cx="2" cy="24136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91"/>
            <p:cNvSpPr>
              <a:spLocks noChangeShapeType="1"/>
            </p:cNvSpPr>
            <p:nvPr/>
          </p:nvSpPr>
          <p:spPr bwMode="auto">
            <a:xfrm flipH="1">
              <a:off x="2883695" y="3501008"/>
              <a:ext cx="5719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198"/>
            <p:cNvSpPr txBox="1">
              <a:spLocks noChangeArrowheads="1"/>
            </p:cNvSpPr>
            <p:nvPr/>
          </p:nvSpPr>
          <p:spPr bwMode="auto">
            <a:xfrm>
              <a:off x="251521" y="3360564"/>
              <a:ext cx="2592288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b="0" dirty="0" err="1" smtClean="0">
                  <a:solidFill>
                    <a:schemeClr val="tx1"/>
                  </a:solidFill>
                  <a:latin typeface="+mn-lt"/>
                </a:rPr>
                <a:t>CarryOut</a:t>
              </a:r>
              <a:r>
                <a:rPr lang="zh-CN" altLang="en-US" sz="2000" dirty="0">
                  <a:solidFill>
                    <a:schemeClr val="tx1"/>
                  </a:solidFill>
                </a:rPr>
                <a:t>或</a:t>
              </a:r>
              <a:r>
                <a:rPr lang="en-US" altLang="zh-CN" sz="2000" i="1" dirty="0" err="1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err="1" smtClean="0">
                  <a:solidFill>
                    <a:schemeClr val="tx1"/>
                  </a:solidFill>
                </a:rPr>
                <a:t>out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 </a:t>
              </a:r>
              <a:r>
                <a:rPr lang="en-US" altLang="zh-CN" sz="2000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79512" y="1772816"/>
            <a:ext cx="8785225" cy="1015663"/>
            <a:chOff x="179512" y="1772816"/>
            <a:chExt cx="8785225" cy="1015663"/>
          </a:xfrm>
        </p:grpSpPr>
        <p:sp>
          <p:nvSpPr>
            <p:cNvPr id="8" name="Text Box 323"/>
            <p:cNvSpPr txBox="1">
              <a:spLocks noChangeArrowheads="1"/>
            </p:cNvSpPr>
            <p:nvPr/>
          </p:nvSpPr>
          <p:spPr bwMode="auto">
            <a:xfrm>
              <a:off x="179512" y="1772816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rgbClr val="FF3399"/>
                  </a:solidFill>
                </a:rPr>
                <a:t>   </a:t>
              </a:r>
              <a:r>
                <a:rPr lang="en-US" altLang="zh-CN" dirty="0" smtClean="0">
                  <a:solidFill>
                    <a:srgbClr val="FF3399"/>
                  </a:solidFill>
                </a:rPr>
                <a:t>※</a:t>
              </a:r>
              <a:r>
                <a:rPr lang="zh-CN" altLang="en-US" dirty="0" smtClean="0">
                  <a:solidFill>
                    <a:srgbClr val="FF3399"/>
                  </a:solidFill>
                </a:rPr>
                <a:t>定点加减法器的常见组成：</a:t>
              </a:r>
              <a:endParaRPr lang="en-US" altLang="zh-CN" dirty="0" smtClean="0">
                <a:solidFill>
                  <a:srgbClr val="FF3399"/>
                </a:solidFill>
              </a:endParaRPr>
            </a:p>
            <a:p>
              <a:r>
                <a:rPr lang="en-US" altLang="zh-CN" dirty="0">
                  <a:solidFill>
                    <a:srgbClr val="FF3399"/>
                  </a:solidFill>
                </a:rPr>
                <a:t> </a:t>
              </a:r>
              <a:r>
                <a:rPr lang="en-US" altLang="zh-CN" dirty="0" smtClean="0">
                  <a:solidFill>
                    <a:srgbClr val="FF3399"/>
                  </a:solidFill>
                </a:rPr>
                <a:t>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只产生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OF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标志，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-1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可封装在内部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-1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op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op)</a:t>
              </a:r>
            </a:p>
          </p:txBody>
        </p:sp>
        <p:cxnSp>
          <p:nvCxnSpPr>
            <p:cNvPr id="51" name="直接连接符 50"/>
            <p:cNvCxnSpPr/>
            <p:nvPr/>
          </p:nvCxnSpPr>
          <p:spPr bwMode="auto">
            <a:xfrm>
              <a:off x="7128441" y="2411363"/>
              <a:ext cx="25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Line 201"/>
          <p:cNvSpPr>
            <a:spLocks noChangeShapeType="1"/>
          </p:cNvSpPr>
          <p:nvPr/>
        </p:nvSpPr>
        <p:spPr bwMode="auto">
          <a:xfrm>
            <a:off x="6660230" y="2708920"/>
            <a:ext cx="603735" cy="432048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sysDash"/>
            <a:round/>
            <a:headEnd type="arrow"/>
            <a:tailEnd type="arrow" w="lg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176"/>
          <p:cNvSpPr txBox="1">
            <a:spLocks noChangeArrowheads="1"/>
          </p:cNvSpPr>
          <p:nvPr/>
        </p:nvSpPr>
        <p:spPr bwMode="auto">
          <a:xfrm>
            <a:off x="179512" y="4653136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思考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-1</a:t>
            </a:r>
            <a:r>
              <a:rPr lang="zh-CN" altLang="en-US" dirty="0" smtClean="0">
                <a:solidFill>
                  <a:schemeClr val="tx1"/>
                </a:solidFill>
              </a:rPr>
              <a:t>封装在芯片内部时，如何形成</a:t>
            </a:r>
            <a:r>
              <a:rPr lang="en-US" altLang="zh-CN" dirty="0" smtClean="0">
                <a:solidFill>
                  <a:schemeClr val="tx1"/>
                </a:solidFill>
              </a:rPr>
              <a:t>CF</a:t>
            </a:r>
            <a:r>
              <a:rPr lang="zh-CN" altLang="en-US" dirty="0" smtClean="0">
                <a:solidFill>
                  <a:schemeClr val="tx1"/>
                </a:solidFill>
              </a:rPr>
              <a:t>？ 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en-US" altLang="zh-CN" sz="2000" i="1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zh-CN" sz="2000" baseline="-16000" dirty="0" smtClean="0">
                <a:solidFill>
                  <a:schemeClr val="bg1">
                    <a:lumMod val="50000"/>
                  </a:schemeClr>
                </a:solidFill>
              </a:rPr>
              <a:t>n-1</a:t>
            </a:r>
            <a:r>
              <a:rPr lang="en-US" altLang="zh-CN" sz="2000" b="0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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op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11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9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6C62B-779A-4504-B99B-B66254B4EF6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42844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、二、八、十六进制数相互转换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*数位长度关系：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位八进制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bits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位十六进制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bits</a:t>
            </a:r>
            <a:endParaRPr lang="en-US" altLang="zh-CN" baseline="30000" dirty="0">
              <a:solidFill>
                <a:schemeClr val="tx1"/>
              </a:solidFill>
            </a:endParaRP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42844" y="12446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zh-CN" altLang="en-US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转换规则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u="sng" dirty="0" smtClean="0">
                <a:solidFill>
                  <a:schemeClr val="accent2"/>
                </a:solidFill>
              </a:rPr>
              <a:t>从</a:t>
            </a:r>
            <a:r>
              <a:rPr lang="zh-CN" altLang="en-US" u="sng" dirty="0">
                <a:solidFill>
                  <a:schemeClr val="accent2"/>
                </a:solidFill>
              </a:rPr>
              <a:t>小数点向两边</a:t>
            </a:r>
            <a:r>
              <a:rPr lang="zh-CN" altLang="en-US" dirty="0">
                <a:solidFill>
                  <a:schemeClr val="tx1"/>
                </a:solidFill>
              </a:rPr>
              <a:t>分别</a:t>
            </a:r>
            <a:r>
              <a:rPr lang="zh-CN" altLang="en-US" dirty="0" smtClean="0">
                <a:solidFill>
                  <a:schemeClr val="tx1"/>
                </a:solidFill>
              </a:rPr>
              <a:t>转换，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511425" indent="-2511425"/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zh-CN" altLang="en-US" dirty="0" smtClean="0">
                <a:solidFill>
                  <a:schemeClr val="tx1"/>
                </a:solidFill>
              </a:rPr>
              <a:t>数位不够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补零、无效的零删除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142844" y="218472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  <a:r>
              <a:rPr lang="en-US" altLang="zh-CN" dirty="0">
                <a:solidFill>
                  <a:schemeClr val="tx1"/>
                </a:solidFill>
              </a:rPr>
              <a:t>(13.724)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u="sng" dirty="0">
                <a:solidFill>
                  <a:schemeClr val="accent2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011.111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accent2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=(1011.1110101)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marL="2511425" indent="-2511425"/>
            <a:r>
              <a:rPr lang="en-US" altLang="zh-CN" dirty="0">
                <a:solidFill>
                  <a:srgbClr val="990099"/>
                </a:solidFill>
              </a:rPr>
              <a:t>         </a:t>
            </a:r>
            <a:r>
              <a:rPr lang="en-US" altLang="zh-CN" dirty="0">
                <a:solidFill>
                  <a:schemeClr val="tx1"/>
                </a:solidFill>
              </a:rPr>
              <a:t>(10011.01)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u="sng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011.01</a:t>
            </a:r>
            <a:r>
              <a:rPr lang="en-US" altLang="zh-CN" u="sng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=(23.2)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142844" y="3113423"/>
            <a:ext cx="87852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en-US" altLang="zh-CN" dirty="0">
                <a:solidFill>
                  <a:schemeClr val="tx1"/>
                </a:solidFill>
              </a:rPr>
              <a:t>(2B.E)</a:t>
            </a:r>
            <a:r>
              <a:rPr lang="en-US" altLang="zh-CN" baseline="-18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u="sng" dirty="0">
                <a:solidFill>
                  <a:schemeClr val="accent2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1011.111</a:t>
            </a:r>
            <a:r>
              <a:rPr lang="en-US" altLang="zh-CN" u="sng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=(101011.111)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marL="2511425" indent="-2511425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(11001.11)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u="sng" dirty="0">
                <a:solidFill>
                  <a:schemeClr val="accent2"/>
                </a:solidFill>
              </a:rPr>
              <a:t>000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1001.11</a:t>
            </a:r>
            <a:r>
              <a:rPr lang="en-US" altLang="zh-CN" u="sng" dirty="0">
                <a:solidFill>
                  <a:schemeClr val="accent2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=(19.C)</a:t>
            </a:r>
            <a:r>
              <a:rPr lang="en-US" altLang="zh-CN" baseline="-18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42844" y="407707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练习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en-US" altLang="zh-CN" dirty="0" smtClean="0">
                <a:solidFill>
                  <a:schemeClr val="tx1"/>
                </a:solidFill>
              </a:rPr>
              <a:t>(21.75)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(X)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(Y)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(Z)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X=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r>
              <a:rPr lang="en-US" altLang="zh-CN" dirty="0" smtClean="0">
                <a:solidFill>
                  <a:schemeClr val="tx1"/>
                </a:solidFill>
              </a:rPr>
              <a:t>Y=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r>
              <a:rPr lang="en-US" altLang="zh-CN" dirty="0" smtClean="0">
                <a:solidFill>
                  <a:schemeClr val="tx1"/>
                </a:solidFill>
              </a:rPr>
              <a:t>Z=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511425" indent="-2511425"/>
            <a:r>
              <a:rPr lang="en-US" altLang="zh-CN" dirty="0" smtClean="0">
                <a:solidFill>
                  <a:schemeClr val="tx1"/>
                </a:solidFill>
              </a:rPr>
              <a:t>           (2D.E)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(A)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(B)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(C)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A=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r>
              <a:rPr lang="en-US" altLang="zh-CN" dirty="0" smtClean="0">
                <a:solidFill>
                  <a:schemeClr val="tx1"/>
                </a:solidFill>
              </a:rPr>
              <a:t>B=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r>
              <a:rPr lang="en-US" altLang="zh-CN" dirty="0" smtClean="0">
                <a:solidFill>
                  <a:schemeClr val="tx1"/>
                </a:solidFill>
              </a:rPr>
              <a:t>C=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/>
      <p:bldP spid="121862" grpId="0"/>
      <p:bldP spid="121865" grpId="0"/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70</a:t>
            </a:fld>
            <a:endParaRPr lang="en-US" altLang="zh-CN"/>
          </a:p>
        </p:txBody>
      </p:sp>
      <p:sp>
        <p:nvSpPr>
          <p:cNvPr id="10" name="Text Box 323"/>
          <p:cNvSpPr txBox="1">
            <a:spLocks noChangeArrowheads="1"/>
          </p:cNvSpPr>
          <p:nvPr/>
        </p:nvSpPr>
        <p:spPr bwMode="auto">
          <a:xfrm>
            <a:off x="179512" y="29548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FF3399"/>
                </a:solidFill>
              </a:rPr>
              <a:t>   </a:t>
            </a:r>
            <a:r>
              <a:rPr lang="en-US" altLang="zh-CN" dirty="0" smtClean="0">
                <a:solidFill>
                  <a:srgbClr val="FF3399"/>
                </a:solidFill>
              </a:rPr>
              <a:t>※</a:t>
            </a:r>
            <a:r>
              <a:rPr lang="zh-CN" altLang="en-US" dirty="0" smtClean="0">
                <a:solidFill>
                  <a:srgbClr val="FF3399"/>
                </a:solidFill>
              </a:rPr>
              <a:t>有符号关系运算的实现：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减法</a:t>
            </a:r>
            <a:r>
              <a:rPr lang="zh-CN" altLang="en-US" dirty="0" smtClean="0">
                <a:solidFill>
                  <a:schemeClr val="tx1"/>
                </a:solidFill>
              </a:rPr>
              <a:t>运算、逻辑运算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个步骤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产生</a:t>
            </a:r>
            <a:r>
              <a:rPr lang="zh-CN" altLang="en-US" dirty="0" smtClean="0">
                <a:solidFill>
                  <a:schemeClr val="accent2"/>
                </a:solidFill>
              </a:rPr>
              <a:t>比较标志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有符号运算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ZF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SF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符号标志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；结果为负数时</a:t>
            </a:r>
            <a:r>
              <a:rPr lang="en-US" altLang="zh-CN" dirty="0" smtClean="0">
                <a:solidFill>
                  <a:schemeClr val="tx1"/>
                </a:solidFill>
              </a:rPr>
              <a:t>SF=1</a:t>
            </a:r>
            <a:r>
              <a:rPr lang="zh-CN" altLang="en-US" dirty="0" smtClean="0">
                <a:solidFill>
                  <a:schemeClr val="tx1"/>
                </a:solidFill>
              </a:rPr>
              <a:t>，否则</a:t>
            </a:r>
            <a:r>
              <a:rPr lang="en-US" altLang="zh-CN" dirty="0" smtClean="0">
                <a:solidFill>
                  <a:schemeClr val="tx1"/>
                </a:solidFill>
              </a:rPr>
              <a:t>SF=0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179512" y="2138080"/>
            <a:ext cx="8785225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形成运算结果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rgbClr val="990099"/>
                </a:solidFill>
              </a:rPr>
              <a:t>         A</a:t>
            </a:r>
            <a:r>
              <a:rPr lang="zh-CN" altLang="en-US" dirty="0" smtClean="0">
                <a:solidFill>
                  <a:srgbClr val="990099"/>
                </a:solidFill>
              </a:rPr>
              <a:t>＜</a:t>
            </a:r>
            <a:r>
              <a:rPr lang="en-US" altLang="zh-CN" dirty="0" smtClean="0">
                <a:solidFill>
                  <a:srgbClr val="990099"/>
                </a:solidFill>
              </a:rPr>
              <a:t>B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zh-CN" altLang="en-US" sz="2200" dirty="0" smtClean="0">
                <a:solidFill>
                  <a:schemeClr val="tx1"/>
                </a:solidFill>
              </a:rPr>
              <a:t>数学上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不会溢出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，减法结果为负</a:t>
            </a:r>
            <a:r>
              <a:rPr lang="en-US" altLang="zh-CN" sz="2200" dirty="0" smtClean="0">
                <a:solidFill>
                  <a:schemeClr val="tx1"/>
                </a:solidFill>
              </a:rPr>
              <a:t>(SF=1)</a:t>
            </a:r>
            <a:r>
              <a:rPr lang="zh-CN" altLang="en-US" sz="2200" dirty="0" smtClean="0">
                <a:solidFill>
                  <a:schemeClr val="tx1"/>
                </a:solidFill>
              </a:rPr>
              <a:t>时；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硬件中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有模运算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dirty="0" smtClean="0">
                <a:solidFill>
                  <a:schemeClr val="tx1"/>
                </a:solidFill>
              </a:rPr>
              <a:t>OF=0</a:t>
            </a:r>
            <a:r>
              <a:rPr lang="zh-CN" altLang="en-US" sz="2200" dirty="0" smtClean="0">
                <a:solidFill>
                  <a:schemeClr val="tx1"/>
                </a:solidFill>
              </a:rPr>
              <a:t>且</a:t>
            </a:r>
            <a:r>
              <a:rPr lang="en-US" altLang="zh-CN" sz="2200" dirty="0" smtClean="0">
                <a:solidFill>
                  <a:schemeClr val="tx1"/>
                </a:solidFill>
              </a:rPr>
              <a:t>SF=1</a:t>
            </a:r>
            <a:r>
              <a:rPr lang="zh-CN" altLang="en-US" sz="2200" dirty="0">
                <a:solidFill>
                  <a:schemeClr val="tx1"/>
                </a:solidFill>
              </a:rPr>
              <a:t>时</a:t>
            </a:r>
            <a:r>
              <a:rPr lang="zh-CN" altLang="en-US" sz="2200" dirty="0" smtClean="0">
                <a:solidFill>
                  <a:schemeClr val="tx1"/>
                </a:solidFill>
              </a:rPr>
              <a:t>，或</a:t>
            </a:r>
            <a:r>
              <a:rPr lang="en-US" altLang="zh-CN" sz="2200" dirty="0" smtClean="0">
                <a:solidFill>
                  <a:schemeClr val="tx1"/>
                </a:solidFill>
              </a:rPr>
              <a:t>OF=1</a:t>
            </a:r>
            <a:r>
              <a:rPr lang="zh-CN" altLang="en-US" sz="2200" dirty="0" smtClean="0">
                <a:solidFill>
                  <a:schemeClr val="tx1"/>
                </a:solidFill>
              </a:rPr>
              <a:t>且</a:t>
            </a:r>
            <a:r>
              <a:rPr lang="en-US" altLang="zh-CN" sz="2200" dirty="0" smtClean="0">
                <a:solidFill>
                  <a:schemeClr val="tx1"/>
                </a:solidFill>
              </a:rPr>
              <a:t>SF=0</a:t>
            </a:r>
            <a:r>
              <a:rPr lang="zh-CN" altLang="en-US" sz="2200" dirty="0" smtClean="0">
                <a:solidFill>
                  <a:schemeClr val="tx1"/>
                </a:solidFill>
              </a:rPr>
              <a:t>时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  <a:r>
              <a:rPr lang="en-US" altLang="zh-CN" sz="2200" dirty="0" smtClean="0"/>
              <a:t>[</a:t>
            </a:r>
            <a:r>
              <a:rPr lang="zh-CN" altLang="en-US" sz="2200" dirty="0" smtClean="0"/>
              <a:t>例</a:t>
            </a:r>
            <a:r>
              <a:rPr lang="en-US" altLang="zh-CN" sz="2200" dirty="0" smtClean="0"/>
              <a:t>—</a:t>
            </a:r>
            <a:r>
              <a:rPr lang="en-US" altLang="zh-CN" sz="2200" dirty="0" smtClean="0">
                <a:solidFill>
                  <a:schemeClr val="tx1"/>
                </a:solidFill>
              </a:rPr>
              <a:t>4</a:t>
            </a:r>
            <a:r>
              <a:rPr lang="zh-CN" altLang="en-US" sz="2200" dirty="0" smtClean="0">
                <a:solidFill>
                  <a:schemeClr val="tx1"/>
                </a:solidFill>
              </a:rPr>
              <a:t>位补码中，</a:t>
            </a:r>
            <a:r>
              <a:rPr lang="en-US" altLang="zh-CN" sz="2200" dirty="0" smtClean="0">
                <a:solidFill>
                  <a:schemeClr val="tx1"/>
                </a:solidFill>
              </a:rPr>
              <a:t>-5</a:t>
            </a:r>
            <a:r>
              <a:rPr lang="zh-CN" altLang="en-US" sz="2200" dirty="0" smtClean="0">
                <a:solidFill>
                  <a:schemeClr val="tx1"/>
                </a:solidFill>
              </a:rPr>
              <a:t>＜</a:t>
            </a:r>
            <a:r>
              <a:rPr lang="en-US" altLang="zh-CN" sz="2200" dirty="0" smtClean="0">
                <a:solidFill>
                  <a:schemeClr val="tx1"/>
                </a:solidFill>
              </a:rPr>
              <a:t>-4  -5</a:t>
            </a:r>
            <a:r>
              <a:rPr lang="zh-CN" altLang="en-US" sz="2200" dirty="0" smtClean="0">
                <a:solidFill>
                  <a:schemeClr val="tx1"/>
                </a:solidFill>
              </a:rPr>
              <a:t>＜</a:t>
            </a:r>
            <a:r>
              <a:rPr lang="en-US" altLang="zh-CN" sz="2200" dirty="0" smtClean="0">
                <a:solidFill>
                  <a:schemeClr val="tx1"/>
                </a:solidFill>
              </a:rPr>
              <a:t>4 </a:t>
            </a:r>
            <a:r>
              <a:rPr lang="en-US" altLang="zh-CN" sz="2200" dirty="0" smtClean="0"/>
              <a:t>]</a:t>
            </a:r>
          </a:p>
          <a:p>
            <a:r>
              <a:rPr lang="zh-CN" altLang="en-US" dirty="0" smtClean="0">
                <a:solidFill>
                  <a:srgbClr val="990099"/>
                </a:solidFill>
              </a:rPr>
              <a:t>         其余：</a:t>
            </a:r>
            <a:r>
              <a:rPr lang="zh-CN" altLang="en-US" dirty="0" smtClean="0">
                <a:solidFill>
                  <a:schemeClr val="tx1"/>
                </a:solidFill>
              </a:rPr>
              <a:t>类似</a:t>
            </a:r>
            <a:r>
              <a:rPr lang="en-US" altLang="zh-CN" sz="2000" dirty="0" smtClean="0">
                <a:solidFill>
                  <a:schemeClr val="tx1"/>
                </a:solidFill>
              </a:rPr>
              <a:t>(A</a:t>
            </a:r>
            <a:r>
              <a:rPr lang="zh-CN" altLang="en-US" sz="2000" dirty="0" smtClean="0">
                <a:solidFill>
                  <a:schemeClr val="tx1"/>
                </a:solidFill>
              </a:rPr>
              <a:t>＞</a:t>
            </a:r>
            <a:r>
              <a:rPr lang="en-US" altLang="zh-CN" sz="2000" dirty="0" smtClean="0">
                <a:solidFill>
                  <a:schemeClr val="tx1"/>
                </a:solidFill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</a:rPr>
              <a:t>等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或相同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B</a:t>
            </a:r>
            <a:r>
              <a:rPr lang="zh-CN" altLang="en-US" sz="2000" dirty="0">
                <a:solidFill>
                  <a:schemeClr val="tx1"/>
                </a:solidFill>
              </a:rPr>
              <a:t>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2" name="Group 277"/>
          <p:cNvGrpSpPr>
            <a:grpSpLocks/>
          </p:cNvGrpSpPr>
          <p:nvPr/>
        </p:nvGrpSpPr>
        <p:grpSpPr bwMode="auto">
          <a:xfrm>
            <a:off x="5076056" y="6453336"/>
            <a:ext cx="360363" cy="287338"/>
            <a:chOff x="1133" y="4020"/>
            <a:chExt cx="227" cy="181"/>
          </a:xfrm>
        </p:grpSpPr>
        <p:sp>
          <p:nvSpPr>
            <p:cNvPr id="13" name="AutoShape 278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279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64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5" name="Group 380"/>
          <p:cNvGrpSpPr>
            <a:grpSpLocks/>
          </p:cNvGrpSpPr>
          <p:nvPr/>
        </p:nvGrpSpPr>
        <p:grpSpPr bwMode="auto">
          <a:xfrm>
            <a:off x="3995936" y="6453188"/>
            <a:ext cx="360363" cy="287337"/>
            <a:chOff x="1133" y="4020"/>
            <a:chExt cx="227" cy="181"/>
          </a:xfrm>
        </p:grpSpPr>
        <p:sp>
          <p:nvSpPr>
            <p:cNvPr id="16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382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57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1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3576-934E-45AD-B9A9-6F8C1018EFE9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367708" name="Text Box 92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、原码加减</a:t>
            </a:r>
            <a:r>
              <a:rPr lang="zh-CN" altLang="en-US" dirty="0" smtClean="0">
                <a:solidFill>
                  <a:srgbClr val="FF3399"/>
                </a:solidFill>
              </a:rPr>
              <a:t>运算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运算特征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符号</a:t>
            </a:r>
            <a:r>
              <a:rPr lang="zh-CN" altLang="en-US" dirty="0">
                <a:solidFill>
                  <a:schemeClr val="tx1"/>
                </a:solidFill>
              </a:rPr>
              <a:t>与数值分开运算，减法需先比较</a:t>
            </a:r>
            <a:r>
              <a:rPr lang="zh-CN" altLang="en-US" dirty="0" smtClean="0">
                <a:solidFill>
                  <a:schemeClr val="tx1"/>
                </a:solidFill>
              </a:rPr>
              <a:t>大小</a:t>
            </a:r>
            <a:r>
              <a:rPr lang="zh-CN" altLang="en-US" dirty="0" smtClean="0">
                <a:solidFill>
                  <a:srgbClr val="FF3399"/>
                </a:solidFill>
              </a:rPr>
              <a:t>    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367822" name="Text Box 206"/>
          <p:cNvSpPr txBox="1">
            <a:spLocks noChangeArrowheads="1"/>
          </p:cNvSpPr>
          <p:nvPr/>
        </p:nvSpPr>
        <p:spPr bwMode="auto">
          <a:xfrm>
            <a:off x="179388" y="42930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运算的逻辑实现：</a:t>
            </a:r>
            <a:r>
              <a:rPr lang="zh-CN" altLang="en-US" dirty="0" smtClean="0">
                <a:solidFill>
                  <a:schemeClr val="tx1"/>
                </a:solidFill>
              </a:rPr>
              <a:t>加减法器＋辅助电路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判断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暂存</a:t>
            </a:r>
            <a:r>
              <a:rPr lang="zh-CN" altLang="en-US" dirty="0">
                <a:solidFill>
                  <a:schemeClr val="tx1"/>
                </a:solidFill>
              </a:rPr>
              <a:t>结果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rgbClr val="FF3399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9388" y="4819218"/>
            <a:ext cx="8785225" cy="553998"/>
            <a:chOff x="179388" y="4292595"/>
            <a:chExt cx="8785225" cy="553998"/>
          </a:xfrm>
        </p:grpSpPr>
        <p:sp>
          <p:nvSpPr>
            <p:cNvPr id="367827" name="Text Box 211"/>
            <p:cNvSpPr txBox="1">
              <a:spLocks noChangeArrowheads="1"/>
            </p:cNvSpPr>
            <p:nvPr/>
          </p:nvSpPr>
          <p:spPr bwMode="auto">
            <a:xfrm>
              <a:off x="179388" y="4292595"/>
              <a:ext cx="87852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 *</a:t>
              </a:r>
              <a:r>
                <a:rPr lang="zh-CN" altLang="en-US" dirty="0">
                  <a:solidFill>
                    <a:srgbClr val="C00000"/>
                  </a:solidFill>
                </a:rPr>
                <a:t>溢出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判断逻辑：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OF=op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baseline="-14000" dirty="0" smtClean="0">
                  <a:solidFill>
                    <a:schemeClr val="tx1"/>
                  </a:solidFill>
                </a:rPr>
                <a:t>n-2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67828" name="Line 212"/>
            <p:cNvSpPr>
              <a:spLocks noChangeShapeType="1"/>
            </p:cNvSpPr>
            <p:nvPr/>
          </p:nvSpPr>
          <p:spPr bwMode="auto">
            <a:xfrm>
              <a:off x="3539505" y="4408537"/>
              <a:ext cx="360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67833" name="Group 217"/>
          <p:cNvGrpSpPr>
            <a:grpSpLocks/>
          </p:cNvGrpSpPr>
          <p:nvPr/>
        </p:nvGrpSpPr>
        <p:grpSpPr bwMode="auto">
          <a:xfrm>
            <a:off x="3995614" y="6454775"/>
            <a:ext cx="360362" cy="287338"/>
            <a:chOff x="1133" y="4020"/>
            <a:chExt cx="227" cy="181"/>
          </a:xfrm>
        </p:grpSpPr>
        <p:sp>
          <p:nvSpPr>
            <p:cNvPr id="367834" name="AutoShape 218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7835" name="Text Box 219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63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9387" y="1196752"/>
            <a:ext cx="8785225" cy="3139321"/>
            <a:chOff x="179387" y="1196752"/>
            <a:chExt cx="8785225" cy="3139321"/>
          </a:xfrm>
        </p:grpSpPr>
        <p:sp>
          <p:nvSpPr>
            <p:cNvPr id="367814" name="Text Box 198"/>
            <p:cNvSpPr txBox="1">
              <a:spLocks noChangeArrowheads="1"/>
            </p:cNvSpPr>
            <p:nvPr/>
          </p:nvSpPr>
          <p:spPr bwMode="auto">
            <a:xfrm>
              <a:off x="179387" y="1196752"/>
              <a:ext cx="8785225" cy="3139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   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*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运算规则：</a:t>
              </a:r>
              <a:r>
                <a:rPr lang="zh-CN" altLang="en-US" dirty="0">
                  <a:solidFill>
                    <a:schemeClr val="tx1"/>
                  </a:solidFill>
                </a:rPr>
                <a:t>设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[A]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[B]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6000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⑴判求和</a:t>
              </a:r>
              <a:r>
                <a:rPr lang="en-US" altLang="zh-CN" dirty="0">
                  <a:solidFill>
                    <a:schemeClr val="accent2"/>
                  </a:solidFill>
                </a:rPr>
                <a:t>/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差，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op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=(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b="0" dirty="0" smtClean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b="0" dirty="0">
                  <a:solidFill>
                    <a:schemeClr val="tx1"/>
                  </a:solidFill>
                  <a:sym typeface="Symbol"/>
                </a:rPr>
                <a:t>)</a:t>
              </a:r>
              <a:r>
                <a:rPr lang="zh-CN" altLang="en-US" b="0" dirty="0" smtClean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op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设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op=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0/1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表示加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减</a:t>
              </a:r>
              <a:endParaRPr lang="zh-CN" altLang="en-US" sz="2200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      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⑵求和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(</a:t>
              </a:r>
              <a:r>
                <a:rPr lang="en-US" altLang="zh-CN" dirty="0">
                  <a:solidFill>
                    <a:schemeClr val="accent2"/>
                  </a:solidFill>
                </a:rPr>
                <a:t>op</a:t>
              </a:r>
              <a:r>
                <a:rPr lang="en-US" altLang="zh-CN" dirty="0">
                  <a:solidFill>
                    <a:schemeClr val="accent2"/>
                  </a:solidFill>
                  <a:sym typeface="Symbol"/>
                </a:rPr>
                <a:t>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=0)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FF3399"/>
                  </a:solidFill>
                </a:rPr>
                <a:t>＋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           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OF=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 smtClean="0">
                  <a:solidFill>
                    <a:schemeClr val="accent2"/>
                  </a:solidFill>
                </a:rPr>
                <a:t>      ⑶求差</a:t>
              </a:r>
              <a:r>
                <a:rPr lang="en-US" altLang="zh-CN" dirty="0">
                  <a:solidFill>
                    <a:schemeClr val="accent2"/>
                  </a:solidFill>
                </a:rPr>
                <a:t>(op</a:t>
              </a:r>
              <a:r>
                <a:rPr lang="en-US" altLang="zh-CN" dirty="0">
                  <a:solidFill>
                    <a:schemeClr val="accent2"/>
                  </a:solidFill>
                  <a:sym typeface="Symbol"/>
                </a:rPr>
                <a:t>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=1)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时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FF3399"/>
                  </a:solidFill>
                </a:rPr>
                <a:t>＋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＋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OF=0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 smtClean="0">
                  <a:solidFill>
                    <a:srgbClr val="990099"/>
                  </a:solidFill>
                </a:rPr>
                <a:t>            够减</a:t>
              </a:r>
              <a:r>
                <a:rPr lang="en-US" altLang="zh-CN" dirty="0">
                  <a:solidFill>
                    <a:srgbClr val="990099"/>
                  </a:solidFill>
                </a:rPr>
                <a:t>(</a:t>
              </a:r>
              <a:r>
                <a:rPr lang="en-US" altLang="zh-CN" i="1" dirty="0" smtClean="0">
                  <a:solidFill>
                    <a:srgbClr val="990099"/>
                  </a:solidFill>
                  <a:latin typeface="+mn-lt"/>
                </a:rPr>
                <a:t>C</a:t>
              </a:r>
              <a:r>
                <a:rPr lang="en-US" altLang="zh-CN" baseline="-18000" dirty="0" smtClean="0">
                  <a:solidFill>
                    <a:srgbClr val="990099"/>
                  </a:solidFill>
                </a:rPr>
                <a:t>n-2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=1)</a:t>
              </a:r>
              <a:r>
                <a:rPr lang="zh-CN" altLang="en-US" dirty="0">
                  <a:solidFill>
                    <a:srgbClr val="990099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 </a:t>
              </a:r>
              <a:endParaRPr lang="en-US" altLang="zh-CN" dirty="0" smtClean="0">
                <a:solidFill>
                  <a:srgbClr val="990099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dirty="0" smtClean="0">
                  <a:solidFill>
                    <a:srgbClr val="990099"/>
                  </a:solidFill>
                </a:rPr>
                <a:t>          不够减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(</a:t>
              </a:r>
              <a:r>
                <a:rPr lang="en-US" altLang="zh-CN" i="1" dirty="0" smtClean="0">
                  <a:solidFill>
                    <a:srgbClr val="990099"/>
                  </a:solidFill>
                  <a:latin typeface="+mn-lt"/>
                </a:rPr>
                <a:t>C</a:t>
              </a:r>
              <a:r>
                <a:rPr lang="en-US" altLang="zh-CN" baseline="-18000" dirty="0" smtClean="0">
                  <a:solidFill>
                    <a:srgbClr val="990099"/>
                  </a:solidFill>
                </a:rPr>
                <a:t>n-2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=0)</a:t>
              </a:r>
              <a:r>
                <a:rPr lang="zh-CN" altLang="en-US" dirty="0">
                  <a:solidFill>
                    <a:srgbClr val="990099"/>
                  </a:solidFill>
                </a:rPr>
                <a:t>时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=</a:t>
              </a:r>
              <a:r>
                <a:rPr lang="en-US" altLang="zh-CN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dirty="0" smtClean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rgbClr val="990099"/>
                  </a:solidFill>
                </a:rPr>
                <a:t>＋</a:t>
              </a:r>
              <a:r>
                <a:rPr lang="en-US" altLang="zh-CN" dirty="0" smtClean="0">
                  <a:solidFill>
                    <a:srgbClr val="990099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7817" name="Line 201"/>
            <p:cNvSpPr>
              <a:spLocks noChangeShapeType="1"/>
            </p:cNvSpPr>
            <p:nvPr/>
          </p:nvSpPr>
          <p:spPr bwMode="auto">
            <a:xfrm>
              <a:off x="6353150" y="3049910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18" name="Line 202"/>
            <p:cNvSpPr>
              <a:spLocks noChangeShapeType="1"/>
            </p:cNvSpPr>
            <p:nvPr/>
          </p:nvSpPr>
          <p:spPr bwMode="auto">
            <a:xfrm>
              <a:off x="7102451" y="3049910"/>
              <a:ext cx="215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19" name="Line 203"/>
            <p:cNvSpPr>
              <a:spLocks noChangeShapeType="1"/>
            </p:cNvSpPr>
            <p:nvPr/>
          </p:nvSpPr>
          <p:spPr bwMode="auto">
            <a:xfrm>
              <a:off x="6943459" y="3904481"/>
              <a:ext cx="5032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20" name="Line 204"/>
            <p:cNvSpPr>
              <a:spLocks noChangeShapeType="1"/>
            </p:cNvSpPr>
            <p:nvPr/>
          </p:nvSpPr>
          <p:spPr bwMode="auto">
            <a:xfrm>
              <a:off x="7759434" y="3904481"/>
              <a:ext cx="2880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01"/>
            <p:cNvSpPr>
              <a:spLocks noChangeShapeType="1"/>
            </p:cNvSpPr>
            <p:nvPr/>
          </p:nvSpPr>
          <p:spPr bwMode="auto">
            <a:xfrm>
              <a:off x="5114932" y="3966964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82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72</a:t>
            </a:fld>
            <a:endParaRPr lang="en-US" altLang="zh-CN"/>
          </a:p>
        </p:txBody>
      </p:sp>
      <p:sp>
        <p:nvSpPr>
          <p:cNvPr id="3" name="Text Box 92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移位运算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388" y="97317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*移位运算功能：</a:t>
            </a:r>
            <a:r>
              <a:rPr lang="zh-CN" altLang="en-US" u="sng" dirty="0" smtClean="0">
                <a:solidFill>
                  <a:schemeClr val="tx1"/>
                </a:solidFill>
              </a:rPr>
              <a:t>真值</a:t>
            </a:r>
            <a:r>
              <a:rPr lang="zh-CN" altLang="en-US" dirty="0" smtClean="0">
                <a:solidFill>
                  <a:schemeClr val="tx1"/>
                </a:solidFill>
              </a:rPr>
              <a:t>左移或右移</a:t>
            </a:r>
            <a:r>
              <a:rPr lang="en-US" altLang="zh-CN" dirty="0" smtClean="0">
                <a:solidFill>
                  <a:schemeClr val="tx1"/>
                </a:solidFill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r>
              <a:rPr lang="zh-CN" altLang="en-US" dirty="0">
                <a:solidFill>
                  <a:schemeClr val="tx1"/>
                </a:solidFill>
              </a:rPr>
              <a:t>相当于</a:t>
            </a:r>
            <a:r>
              <a:rPr lang="zh-CN" altLang="en-US" u="sng" dirty="0">
                <a:solidFill>
                  <a:srgbClr val="990099"/>
                </a:solidFill>
              </a:rPr>
              <a:t>乘以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u="sng" dirty="0">
                <a:solidFill>
                  <a:srgbClr val="990099"/>
                </a:solidFill>
              </a:rPr>
              <a:t>除以</a:t>
            </a:r>
            <a:r>
              <a:rPr lang="zh-CN" altLang="en-US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 Box 95"/>
          <p:cNvSpPr txBox="1">
            <a:spLocks noChangeArrowheads="1"/>
          </p:cNvSpPr>
          <p:nvPr/>
        </p:nvSpPr>
        <p:spPr bwMode="auto">
          <a:xfrm>
            <a:off x="179388" y="1484784"/>
            <a:ext cx="882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移位</a:t>
            </a:r>
            <a:r>
              <a:rPr lang="zh-CN" altLang="en-US" dirty="0" smtClean="0">
                <a:solidFill>
                  <a:srgbClr val="C00000"/>
                </a:solidFill>
              </a:rPr>
              <a:t>运算类型：  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对</a:t>
            </a:r>
            <a:r>
              <a:rPr lang="zh-CN" altLang="en-US" sz="2200" u="sng" dirty="0" smtClean="0">
                <a:solidFill>
                  <a:srgbClr val="990099"/>
                </a:solidFill>
              </a:rPr>
              <a:t>机器数</a:t>
            </a:r>
            <a:r>
              <a:rPr lang="zh-CN" altLang="en-US" sz="2200" dirty="0" smtClean="0">
                <a:solidFill>
                  <a:schemeClr val="tx1"/>
                </a:solidFill>
              </a:rPr>
              <a:t>进行操作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有</a:t>
            </a:r>
            <a:r>
              <a:rPr lang="zh-CN" altLang="en-US" u="sng" dirty="0">
                <a:solidFill>
                  <a:schemeClr val="tx1"/>
                </a:solidFill>
              </a:rPr>
              <a:t>逻辑左移、逻辑</a:t>
            </a:r>
            <a:r>
              <a:rPr lang="zh-CN" altLang="en-US" u="sng" dirty="0" smtClean="0">
                <a:solidFill>
                  <a:schemeClr val="tx1"/>
                </a:solidFill>
              </a:rPr>
              <a:t>右移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u="sng" dirty="0" smtClean="0">
                <a:solidFill>
                  <a:schemeClr val="tx1"/>
                </a:solidFill>
              </a:rPr>
              <a:t>算术</a:t>
            </a:r>
            <a:r>
              <a:rPr lang="zh-CN" altLang="en-US" u="sng" dirty="0">
                <a:solidFill>
                  <a:schemeClr val="tx1"/>
                </a:solidFill>
              </a:rPr>
              <a:t>左移、算术</a:t>
            </a:r>
            <a:r>
              <a:rPr lang="zh-CN" altLang="en-US" u="sng" dirty="0" smtClean="0">
                <a:solidFill>
                  <a:schemeClr val="tx1"/>
                </a:solidFill>
              </a:rPr>
              <a:t>右移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种，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分别用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表示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ogical shift</a:t>
            </a:r>
            <a:r>
              <a:rPr lang="zh-CN" altLang="en-US" sz="2000" dirty="0" smtClean="0">
                <a:solidFill>
                  <a:schemeClr val="tx1"/>
                </a:solidFill>
                <a:latin typeface="+mn-lt"/>
              </a:rPr>
              <a:t>及</a:t>
            </a:r>
            <a:r>
              <a:rPr lang="en-US" altLang="zh-CN" sz="2000" b="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</a:t>
            </a:r>
            <a:r>
              <a:rPr lang="en-US" altLang="zh-CN" sz="2000" b="0" dirty="0" smtClean="0">
                <a:solidFill>
                  <a:schemeClr val="tx1"/>
                </a:solidFill>
                <a:latin typeface="+mn-lt"/>
              </a:rPr>
              <a:t>rithmetic shift</a:t>
            </a:r>
            <a:r>
              <a:rPr lang="en-US" altLang="zh-CN" sz="2000" b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Text Box 268"/>
          <p:cNvSpPr txBox="1">
            <a:spLocks noChangeArrowheads="1"/>
          </p:cNvSpPr>
          <p:nvPr/>
        </p:nvSpPr>
        <p:spPr bwMode="auto">
          <a:xfrm>
            <a:off x="179388" y="285293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zh-CN" altLang="en-US" dirty="0" smtClean="0">
                <a:solidFill>
                  <a:srgbClr val="FF3399"/>
                </a:solidFill>
              </a:rPr>
              <a:t>、逻辑移位</a:t>
            </a:r>
            <a:r>
              <a:rPr lang="en-US" altLang="zh-CN" sz="2200" dirty="0" smtClean="0">
                <a:solidFill>
                  <a:srgbClr val="FF3399"/>
                </a:solidFill>
              </a:rPr>
              <a:t>(</a:t>
            </a:r>
            <a:r>
              <a:rPr lang="en-US" altLang="zh-CN" sz="2200" b="0" dirty="0" smtClean="0">
                <a:solidFill>
                  <a:srgbClr val="FF3399"/>
                </a:solidFill>
                <a:latin typeface="+mn-lt"/>
              </a:rPr>
              <a:t>Logical Shift</a:t>
            </a:r>
            <a:r>
              <a:rPr lang="en-US" altLang="zh-CN" sz="2200" dirty="0" smtClean="0">
                <a:solidFill>
                  <a:srgbClr val="FF3399"/>
                </a:solidFill>
              </a:rPr>
              <a:t>)</a:t>
            </a:r>
            <a:r>
              <a:rPr lang="zh-CN" altLang="en-US" sz="2000" dirty="0" smtClean="0">
                <a:solidFill>
                  <a:srgbClr val="FF3399"/>
                </a:solidFill>
              </a:rPr>
              <a:t>运算</a:t>
            </a:r>
            <a:endParaRPr lang="zh-CN" altLang="en-US" sz="2000" dirty="0">
              <a:solidFill>
                <a:srgbClr val="FF3399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 *操作数类型：</a:t>
            </a:r>
            <a:r>
              <a:rPr lang="zh-CN" altLang="en-US" dirty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符号定点数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结果为</a:t>
            </a:r>
            <a:r>
              <a:rPr lang="zh-CN" altLang="en-US" sz="2000" dirty="0" smtClean="0">
                <a:solidFill>
                  <a:srgbClr val="990099"/>
                </a:solidFill>
              </a:rPr>
              <a:t>无符号定点数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269"/>
          <p:cNvSpPr txBox="1">
            <a:spLocks noChangeArrowheads="1"/>
          </p:cNvSpPr>
          <p:nvPr/>
        </p:nvSpPr>
        <p:spPr bwMode="auto">
          <a:xfrm>
            <a:off x="179388" y="37890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zh-CN" altLang="en-US" dirty="0" smtClean="0">
                <a:solidFill>
                  <a:schemeClr val="tx1"/>
                </a:solidFill>
              </a:rPr>
              <a:t>若无符号定点数为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位，计算</a:t>
            </a:r>
            <a:r>
              <a:rPr lang="en-US" altLang="zh-CN" dirty="0" smtClean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Text Box 269"/>
          <p:cNvSpPr txBox="1">
            <a:spLocks noChangeArrowheads="1"/>
          </p:cNvSpPr>
          <p:nvPr/>
        </p:nvSpPr>
        <p:spPr bwMode="auto">
          <a:xfrm>
            <a:off x="179512" y="422108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解：</a:t>
            </a:r>
            <a:r>
              <a:rPr lang="en-US" altLang="zh-CN" dirty="0" smtClean="0">
                <a:solidFill>
                  <a:schemeClr val="tx1"/>
                </a:solidFill>
              </a:rPr>
              <a:t>57=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</a:rPr>
              <a:t>111001B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228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111001</a:t>
            </a:r>
            <a:r>
              <a:rPr lang="en-US" altLang="zh-CN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57=001110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57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14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</a:rPr>
              <a:t>001110B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3" name="Text Box 344"/>
          <p:cNvSpPr txBox="1">
            <a:spLocks noChangeArrowheads="1"/>
          </p:cNvSpPr>
          <p:nvPr/>
        </p:nvSpPr>
        <p:spPr bwMode="auto">
          <a:xfrm>
            <a:off x="179388" y="5157192"/>
            <a:ext cx="88217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运算规则：</a:t>
            </a:r>
            <a:r>
              <a:rPr lang="zh-CN" altLang="en-US" spc="-100" dirty="0">
                <a:solidFill>
                  <a:schemeClr val="tx1"/>
                </a:solidFill>
              </a:rPr>
              <a:t>机器数</a:t>
            </a:r>
            <a:r>
              <a:rPr lang="zh-CN" altLang="en-US" u="sng" spc="-100" dirty="0">
                <a:solidFill>
                  <a:srgbClr val="990099"/>
                </a:solidFill>
              </a:rPr>
              <a:t>整体移位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chemeClr val="tx1"/>
                </a:solidFill>
              </a:rPr>
              <a:t>移出的数</a:t>
            </a:r>
            <a:r>
              <a:rPr lang="zh-CN" altLang="en-US" u="sng" spc="-100" dirty="0" smtClean="0">
                <a:solidFill>
                  <a:srgbClr val="990099"/>
                </a:solidFill>
              </a:rPr>
              <a:t>丢弃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chemeClr val="tx1"/>
                </a:solidFill>
              </a:rPr>
              <a:t>出现的</a:t>
            </a:r>
            <a:r>
              <a:rPr lang="zh-CN" altLang="en-US" u="sng" spc="-100" dirty="0">
                <a:solidFill>
                  <a:srgbClr val="990099"/>
                </a:solidFill>
              </a:rPr>
              <a:t>空位</a:t>
            </a:r>
            <a:r>
              <a:rPr lang="zh-CN" altLang="en-US" spc="-100" dirty="0">
                <a:solidFill>
                  <a:schemeClr val="tx1"/>
                </a:solidFill>
              </a:rPr>
              <a:t>补</a:t>
            </a:r>
            <a:r>
              <a:rPr lang="en-US" altLang="zh-CN" spc="-1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286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30" grpId="0"/>
      <p:bldP spid="31" grpId="0"/>
      <p:bldP spid="3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2CE4-B8DF-4A94-A53C-2AF88F268973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54338" name="Text Box 386"/>
          <p:cNvSpPr txBox="1">
            <a:spLocks noChangeArrowheads="1"/>
          </p:cNvSpPr>
          <p:nvPr/>
        </p:nvSpPr>
        <p:spPr bwMode="auto">
          <a:xfrm>
            <a:off x="179388" y="19168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运算的逻辑实现：</a:t>
            </a:r>
            <a:r>
              <a:rPr lang="zh-CN" altLang="en-US" u="sng" dirty="0" smtClean="0">
                <a:solidFill>
                  <a:schemeClr val="tx1"/>
                </a:solidFill>
              </a:rPr>
              <a:t>桶形移位器</a:t>
            </a:r>
            <a:r>
              <a:rPr lang="zh-CN" altLang="en-US" dirty="0" smtClean="0">
                <a:solidFill>
                  <a:schemeClr val="tx1"/>
                </a:solidFill>
              </a:rPr>
              <a:t>，或</a:t>
            </a:r>
            <a:r>
              <a:rPr lang="zh-CN" altLang="en-US" u="sng" dirty="0" smtClean="0">
                <a:solidFill>
                  <a:schemeClr val="tx1"/>
                </a:solidFill>
              </a:rPr>
              <a:t>移位寄存器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rgbClr val="990099"/>
                </a:solidFill>
              </a:rPr>
              <a:t>性能差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54355" name="Text Box 403"/>
          <p:cNvSpPr txBox="1">
            <a:spLocks noChangeArrowheads="1"/>
          </p:cNvSpPr>
          <p:nvPr/>
        </p:nvSpPr>
        <p:spPr bwMode="auto">
          <a:xfrm>
            <a:off x="179388" y="9011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溢出</a:t>
            </a:r>
            <a:r>
              <a:rPr lang="zh-CN" altLang="en-US" dirty="0" smtClean="0">
                <a:solidFill>
                  <a:srgbClr val="C00000"/>
                </a:solidFill>
              </a:rPr>
              <a:t>判断方法：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左移移丢值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时溢出、右移移丢值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时影响精度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</a:t>
            </a:r>
            <a:r>
              <a:rPr lang="zh-CN" altLang="en-US" u="sng" dirty="0" smtClean="0">
                <a:solidFill>
                  <a:srgbClr val="990099"/>
                </a:solidFill>
              </a:rPr>
              <a:t>左移移丢码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溢出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54356" name="AutoShape 40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5436096" y="2508681"/>
            <a:ext cx="3415269" cy="1926770"/>
            <a:chOff x="5405203" y="2217750"/>
            <a:chExt cx="3415269" cy="1926770"/>
          </a:xfrm>
        </p:grpSpPr>
        <p:sp>
          <p:nvSpPr>
            <p:cNvPr id="124" name="Text Box 396"/>
            <p:cNvSpPr txBox="1">
              <a:spLocks noChangeArrowheads="1"/>
            </p:cNvSpPr>
            <p:nvPr/>
          </p:nvSpPr>
          <p:spPr bwMode="auto">
            <a:xfrm>
              <a:off x="5405203" y="2504866"/>
              <a:ext cx="707540" cy="5715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C00000"/>
                  </a:solidFill>
                </a:rPr>
                <a:t>CLK</a:t>
              </a:r>
            </a:p>
            <a:p>
              <a:pPr algn="r">
                <a:lnSpc>
                  <a:spcPct val="100000"/>
                </a:lnSpc>
              </a:pPr>
              <a:r>
                <a:rPr lang="en-US" altLang="zh-CN" sz="1800" dirty="0" err="1" smtClean="0">
                  <a:solidFill>
                    <a:srgbClr val="FF3399"/>
                  </a:solidFill>
                </a:rPr>
                <a:t>CNT</a:t>
              </a:r>
              <a:r>
                <a:rPr lang="en-US" altLang="zh-CN" sz="1800" baseline="-16000" dirty="0" err="1" smtClean="0">
                  <a:solidFill>
                    <a:srgbClr val="FF3399"/>
                  </a:solidFill>
                </a:rPr>
                <a:t>out</a:t>
              </a:r>
              <a:endParaRPr lang="en-US" altLang="zh-CN" sz="1800" baseline="-16000" dirty="0">
                <a:solidFill>
                  <a:srgbClr val="FF3399"/>
                </a:solidFill>
              </a:endParaRPr>
            </a:p>
          </p:txBody>
        </p:sp>
        <p:sp>
          <p:nvSpPr>
            <p:cNvPr id="125" name="Text Box 399"/>
            <p:cNvSpPr txBox="1">
              <a:spLocks noChangeArrowheads="1"/>
            </p:cNvSpPr>
            <p:nvPr/>
          </p:nvSpPr>
          <p:spPr bwMode="auto">
            <a:xfrm>
              <a:off x="6786578" y="2427134"/>
              <a:ext cx="1500198" cy="85955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 bwMode="auto">
            <a:xfrm>
              <a:off x="6560831" y="2427134"/>
              <a:ext cx="243417" cy="149739"/>
            </a:xfrm>
            <a:prstGeom prst="bentConnector3">
              <a:avLst>
                <a:gd name="adj1" fmla="val -2976"/>
              </a:avLst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7" name="Text Box 399"/>
            <p:cNvSpPr txBox="1">
              <a:spLocks noChangeArrowheads="1"/>
            </p:cNvSpPr>
            <p:nvPr/>
          </p:nvSpPr>
          <p:spPr bwMode="auto">
            <a:xfrm>
              <a:off x="6444208" y="2217750"/>
              <a:ext cx="199494" cy="212828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8" name="Text Box 399"/>
            <p:cNvSpPr txBox="1">
              <a:spLocks noChangeArrowheads="1"/>
            </p:cNvSpPr>
            <p:nvPr/>
          </p:nvSpPr>
          <p:spPr bwMode="auto">
            <a:xfrm>
              <a:off x="7215206" y="2435138"/>
              <a:ext cx="785818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D3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D0</a:t>
              </a:r>
            </a:p>
          </p:txBody>
        </p:sp>
        <p:sp>
          <p:nvSpPr>
            <p:cNvPr id="129" name="Text Box 399"/>
            <p:cNvSpPr txBox="1">
              <a:spLocks noChangeArrowheads="1"/>
            </p:cNvSpPr>
            <p:nvPr/>
          </p:nvSpPr>
          <p:spPr bwMode="auto">
            <a:xfrm>
              <a:off x="7215206" y="3000942"/>
              <a:ext cx="785818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Q3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Q0</a:t>
              </a:r>
            </a:p>
          </p:txBody>
        </p:sp>
        <p:sp>
          <p:nvSpPr>
            <p:cNvPr id="130" name="Text Box 399"/>
            <p:cNvSpPr txBox="1">
              <a:spLocks noChangeArrowheads="1"/>
            </p:cNvSpPr>
            <p:nvPr/>
          </p:nvSpPr>
          <p:spPr bwMode="auto">
            <a:xfrm>
              <a:off x="6786578" y="2435138"/>
              <a:ext cx="357190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IR</a:t>
              </a:r>
              <a:endParaRPr lang="en-US" altLang="zh-CN" sz="1800" baseline="-18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1" name="Text Box 399"/>
            <p:cNvSpPr txBox="1">
              <a:spLocks noChangeArrowheads="1"/>
            </p:cNvSpPr>
            <p:nvPr/>
          </p:nvSpPr>
          <p:spPr bwMode="auto">
            <a:xfrm>
              <a:off x="7929586" y="2435138"/>
              <a:ext cx="357190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IL</a:t>
              </a:r>
              <a:endParaRPr lang="en-US" altLang="zh-CN" sz="1800" baseline="-18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2" name="Text Box 399"/>
            <p:cNvSpPr txBox="1">
              <a:spLocks noChangeArrowheads="1"/>
            </p:cNvSpPr>
            <p:nvPr/>
          </p:nvSpPr>
          <p:spPr bwMode="auto">
            <a:xfrm>
              <a:off x="6786578" y="3000942"/>
              <a:ext cx="28575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R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D</a:t>
              </a:r>
              <a:endParaRPr lang="en-US" altLang="zh-CN" sz="1800" baseline="-18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3" name="直接连接符 132"/>
            <p:cNvCxnSpPr/>
            <p:nvPr/>
          </p:nvCxnSpPr>
          <p:spPr bwMode="auto">
            <a:xfrm>
              <a:off x="6819236" y="3038134"/>
              <a:ext cx="108000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Text Box 399"/>
            <p:cNvSpPr txBox="1">
              <a:spLocks noChangeArrowheads="1"/>
            </p:cNvSpPr>
            <p:nvPr/>
          </p:nvSpPr>
          <p:spPr bwMode="auto">
            <a:xfrm>
              <a:off x="6786578" y="2723740"/>
              <a:ext cx="28575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CP</a:t>
              </a:r>
            </a:p>
          </p:txBody>
        </p:sp>
        <p:cxnSp>
          <p:nvCxnSpPr>
            <p:cNvPr id="135" name="直接连接符 134"/>
            <p:cNvCxnSpPr/>
            <p:nvPr/>
          </p:nvCxnSpPr>
          <p:spPr bwMode="auto">
            <a:xfrm rot="10800000" flipV="1">
              <a:off x="8286776" y="2427134"/>
              <a:ext cx="285752" cy="148152"/>
            </a:xfrm>
            <a:prstGeom prst="bentConnector3">
              <a:avLst>
                <a:gd name="adj1" fmla="val -3333"/>
              </a:avLst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6572264" y="2866616"/>
              <a:ext cx="215108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7" name="直接连接符 33"/>
            <p:cNvCxnSpPr/>
            <p:nvPr/>
          </p:nvCxnSpPr>
          <p:spPr bwMode="auto">
            <a:xfrm>
              <a:off x="6572264" y="3208254"/>
              <a:ext cx="21431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rot="5400000">
              <a:off x="7201941" y="3393057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 rot="5400000">
              <a:off x="7354341" y="3392263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rot="5400000">
              <a:off x="7477374" y="3393057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rot="5400000">
              <a:off x="7629774" y="3392263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 rot="5400000">
              <a:off x="7201941" y="2324907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rot="5400000">
              <a:off x="7354341" y="2324113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rot="5400000">
              <a:off x="7477374" y="2324907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rot="5400000">
              <a:off x="7629774" y="2324113"/>
              <a:ext cx="214314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6" name="Text Box 399"/>
            <p:cNvSpPr txBox="1">
              <a:spLocks noChangeArrowheads="1"/>
            </p:cNvSpPr>
            <p:nvPr/>
          </p:nvSpPr>
          <p:spPr bwMode="auto">
            <a:xfrm>
              <a:off x="8462712" y="2220030"/>
              <a:ext cx="213744" cy="212828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7" name="Text Box 399"/>
            <p:cNvSpPr txBox="1">
              <a:spLocks noChangeArrowheads="1"/>
            </p:cNvSpPr>
            <p:nvPr/>
          </p:nvSpPr>
          <p:spPr bwMode="auto">
            <a:xfrm>
              <a:off x="7812360" y="2783208"/>
              <a:ext cx="474416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6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 rot="10800000">
              <a:off x="8286776" y="2923356"/>
              <a:ext cx="285752" cy="1588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rot="10800000">
              <a:off x="8286776" y="2995364"/>
              <a:ext cx="285752" cy="1588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0" name="Text Box 399"/>
            <p:cNvSpPr txBox="1">
              <a:spLocks noChangeArrowheads="1"/>
            </p:cNvSpPr>
            <p:nvPr/>
          </p:nvSpPr>
          <p:spPr bwMode="auto">
            <a:xfrm>
              <a:off x="6357950" y="2648882"/>
              <a:ext cx="214314" cy="3571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&amp;</a:t>
              </a:r>
            </a:p>
          </p:txBody>
        </p:sp>
        <p:cxnSp>
          <p:nvCxnSpPr>
            <p:cNvPr id="151" name="直接连接符 150"/>
            <p:cNvCxnSpPr/>
            <p:nvPr/>
          </p:nvCxnSpPr>
          <p:spPr bwMode="auto">
            <a:xfrm>
              <a:off x="6143636" y="2718610"/>
              <a:ext cx="215108" cy="1588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6143636" y="2932924"/>
              <a:ext cx="215108" cy="1588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3" name="Text Box 399"/>
            <p:cNvSpPr txBox="1">
              <a:spLocks noChangeArrowheads="1"/>
            </p:cNvSpPr>
            <p:nvPr/>
          </p:nvSpPr>
          <p:spPr bwMode="auto">
            <a:xfrm>
              <a:off x="6357950" y="3080930"/>
              <a:ext cx="28575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4" name="Text Box 399"/>
            <p:cNvSpPr txBox="1">
              <a:spLocks noChangeArrowheads="1"/>
            </p:cNvSpPr>
            <p:nvPr/>
          </p:nvSpPr>
          <p:spPr bwMode="auto">
            <a:xfrm>
              <a:off x="5652120" y="3573016"/>
              <a:ext cx="3168352" cy="571504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功能表：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=00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保持，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11</a:t>
              </a:r>
              <a:r>
                <a:rPr lang="zh-CN" altLang="en-US" sz="1800" dirty="0">
                  <a:solidFill>
                    <a:schemeClr val="tx1"/>
                  </a:solidFill>
                </a:rPr>
                <a:t>输入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           01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右移，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10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左移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55" name="Text Box 269"/>
          <p:cNvSpPr txBox="1">
            <a:spLocks noChangeArrowheads="1"/>
          </p:cNvSpPr>
          <p:nvPr/>
        </p:nvSpPr>
        <p:spPr bwMode="auto">
          <a:xfrm>
            <a:off x="179263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dirty="0" smtClean="0">
                <a:solidFill>
                  <a:schemeClr val="tx1"/>
                </a:solidFill>
              </a:rPr>
              <a:t>判断</a:t>
            </a:r>
            <a:r>
              <a:rPr lang="en-US" altLang="zh-CN" dirty="0" smtClean="0">
                <a:solidFill>
                  <a:schemeClr val="tx1"/>
                </a:solidFill>
              </a:rPr>
              <a:t>(11001001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1)&gt;&gt;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L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的正确性    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=1001001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7584" y="2364665"/>
            <a:ext cx="4464496" cy="2307803"/>
            <a:chOff x="827584" y="1916832"/>
            <a:chExt cx="4464496" cy="2307803"/>
          </a:xfrm>
        </p:grpSpPr>
        <p:sp>
          <p:nvSpPr>
            <p:cNvPr id="294" name="Text Box 399"/>
            <p:cNvSpPr txBox="1">
              <a:spLocks noChangeArrowheads="1"/>
            </p:cNvSpPr>
            <p:nvPr/>
          </p:nvSpPr>
          <p:spPr bwMode="auto">
            <a:xfrm>
              <a:off x="1602826" y="3933056"/>
              <a:ext cx="2466824" cy="291579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真值表：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Q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D &lt;&lt;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L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6" name="Text Box 399"/>
            <p:cNvSpPr txBox="1">
              <a:spLocks noChangeArrowheads="1"/>
            </p:cNvSpPr>
            <p:nvPr/>
          </p:nvSpPr>
          <p:spPr bwMode="auto">
            <a:xfrm>
              <a:off x="827584" y="2274592"/>
              <a:ext cx="3960440" cy="122952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97" name="流程图: 手动操作 296"/>
            <p:cNvSpPr/>
            <p:nvPr/>
          </p:nvSpPr>
          <p:spPr bwMode="auto">
            <a:xfrm>
              <a:off x="970443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98" name="直接连接符 297"/>
            <p:cNvCxnSpPr/>
            <p:nvPr/>
          </p:nvCxnSpPr>
          <p:spPr bwMode="auto">
            <a:xfrm flipH="1">
              <a:off x="1115616" y="2202584"/>
              <a:ext cx="1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9" name="直接连接符 21"/>
            <p:cNvCxnSpPr>
              <a:endCxn id="297" idx="1"/>
            </p:cNvCxnSpPr>
            <p:nvPr/>
          </p:nvCxnSpPr>
          <p:spPr bwMode="auto">
            <a:xfrm rot="5400000" flipH="1" flipV="1">
              <a:off x="874161" y="2695999"/>
              <a:ext cx="193113" cy="142248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</p:cxnSp>
        <p:cxnSp>
          <p:nvCxnSpPr>
            <p:cNvPr id="300" name="直接连接符 140"/>
            <p:cNvCxnSpPr/>
            <p:nvPr/>
          </p:nvCxnSpPr>
          <p:spPr bwMode="auto">
            <a:xfrm>
              <a:off x="899592" y="2863679"/>
              <a:ext cx="4032448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直接连接符 300"/>
            <p:cNvCxnSpPr/>
            <p:nvPr/>
          </p:nvCxnSpPr>
          <p:spPr bwMode="auto">
            <a:xfrm>
              <a:off x="1325554" y="2785785"/>
              <a:ext cx="0" cy="3456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2" name="直接连接符 301"/>
            <p:cNvCxnSpPr/>
            <p:nvPr/>
          </p:nvCxnSpPr>
          <p:spPr bwMode="auto">
            <a:xfrm>
              <a:off x="1547664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3" name="直接连接符 302"/>
            <p:cNvCxnSpPr/>
            <p:nvPr/>
          </p:nvCxnSpPr>
          <p:spPr bwMode="auto">
            <a:xfrm>
              <a:off x="2051720" y="2202584"/>
              <a:ext cx="1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4" name="直接连接符 21"/>
            <p:cNvCxnSpPr>
              <a:endCxn id="342" idx="1"/>
            </p:cNvCxnSpPr>
            <p:nvPr/>
          </p:nvCxnSpPr>
          <p:spPr bwMode="auto">
            <a:xfrm rot="5400000" flipH="1" flipV="1">
              <a:off x="1814409" y="2691855"/>
              <a:ext cx="185981" cy="143405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05" name="直接连接符 304"/>
            <p:cNvCxnSpPr/>
            <p:nvPr/>
          </p:nvCxnSpPr>
          <p:spPr bwMode="auto">
            <a:xfrm>
              <a:off x="2261659" y="2785785"/>
              <a:ext cx="1880" cy="34926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6" name="直接连接符 305"/>
            <p:cNvCxnSpPr/>
            <p:nvPr/>
          </p:nvCxnSpPr>
          <p:spPr bwMode="auto">
            <a:xfrm>
              <a:off x="2483769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>
              <a:off x="2991897" y="2202584"/>
              <a:ext cx="3180" cy="35640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8" name="直接连接符 21"/>
            <p:cNvCxnSpPr>
              <a:endCxn id="344" idx="1"/>
            </p:cNvCxnSpPr>
            <p:nvPr/>
          </p:nvCxnSpPr>
          <p:spPr bwMode="auto">
            <a:xfrm rot="5400000" flipH="1" flipV="1">
              <a:off x="2754138" y="2695481"/>
              <a:ext cx="185982" cy="136153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09" name="直接连接符 308"/>
            <p:cNvCxnSpPr/>
            <p:nvPr/>
          </p:nvCxnSpPr>
          <p:spPr bwMode="auto">
            <a:xfrm flipH="1">
              <a:off x="3198182" y="2789423"/>
              <a:ext cx="6833" cy="34198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0" name="直接连接符 309"/>
            <p:cNvCxnSpPr/>
            <p:nvPr/>
          </p:nvCxnSpPr>
          <p:spPr bwMode="auto">
            <a:xfrm>
              <a:off x="3427125" y="2420357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1" name="直接连接符 310"/>
            <p:cNvCxnSpPr/>
            <p:nvPr/>
          </p:nvCxnSpPr>
          <p:spPr bwMode="auto">
            <a:xfrm>
              <a:off x="3931182" y="2202584"/>
              <a:ext cx="0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2" name="直接连接符 21"/>
            <p:cNvCxnSpPr>
              <a:endCxn id="346" idx="1"/>
            </p:cNvCxnSpPr>
            <p:nvPr/>
          </p:nvCxnSpPr>
          <p:spPr bwMode="auto">
            <a:xfrm rot="5400000" flipH="1" flipV="1">
              <a:off x="3690822" y="2694903"/>
              <a:ext cx="185981" cy="137309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>
              <a:off x="4139952" y="2785785"/>
              <a:ext cx="0" cy="3456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4" name="直接连接符 313"/>
            <p:cNvCxnSpPr/>
            <p:nvPr/>
          </p:nvCxnSpPr>
          <p:spPr bwMode="auto">
            <a:xfrm>
              <a:off x="4363230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5" name="直接连接符 314"/>
            <p:cNvCxnSpPr/>
            <p:nvPr/>
          </p:nvCxnSpPr>
          <p:spPr bwMode="auto">
            <a:xfrm flipH="1">
              <a:off x="1547665" y="2346795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6" name="直接连接符 315"/>
            <p:cNvCxnSpPr/>
            <p:nvPr/>
          </p:nvCxnSpPr>
          <p:spPr bwMode="auto">
            <a:xfrm flipH="1">
              <a:off x="2487841" y="2343157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7" name="直接连接符 316"/>
            <p:cNvCxnSpPr/>
            <p:nvPr/>
          </p:nvCxnSpPr>
          <p:spPr bwMode="auto">
            <a:xfrm flipH="1">
              <a:off x="3427125" y="2346795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8" name="直接连接符 21"/>
            <p:cNvCxnSpPr>
              <a:endCxn id="341" idx="1"/>
            </p:cNvCxnSpPr>
            <p:nvPr/>
          </p:nvCxnSpPr>
          <p:spPr bwMode="auto">
            <a:xfrm rot="5400000" flipH="1" flipV="1">
              <a:off x="1087195" y="3267917"/>
              <a:ext cx="200250" cy="143404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</p:cxnSp>
        <p:cxnSp>
          <p:nvCxnSpPr>
            <p:cNvPr id="319" name="直接连接符 140"/>
            <p:cNvCxnSpPr/>
            <p:nvPr/>
          </p:nvCxnSpPr>
          <p:spPr bwMode="auto">
            <a:xfrm>
              <a:off x="1115616" y="3439743"/>
              <a:ext cx="3816424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0" name="直接连接符 319"/>
            <p:cNvCxnSpPr/>
            <p:nvPr/>
          </p:nvCxnSpPr>
          <p:spPr bwMode="auto">
            <a:xfrm>
              <a:off x="1541578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1" name="直接连接符 320"/>
            <p:cNvCxnSpPr/>
            <p:nvPr/>
          </p:nvCxnSpPr>
          <p:spPr bwMode="auto">
            <a:xfrm>
              <a:off x="1763688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2" name="直接连接符 21"/>
            <p:cNvCxnSpPr>
              <a:endCxn id="343" idx="1"/>
            </p:cNvCxnSpPr>
            <p:nvPr/>
          </p:nvCxnSpPr>
          <p:spPr bwMode="auto">
            <a:xfrm rot="5400000" flipH="1" flipV="1">
              <a:off x="2027444" y="3263772"/>
              <a:ext cx="193117" cy="144562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3" name="直接连接符 322"/>
            <p:cNvCxnSpPr/>
            <p:nvPr/>
          </p:nvCxnSpPr>
          <p:spPr bwMode="auto">
            <a:xfrm>
              <a:off x="2477683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4" name="直接连接符 323"/>
            <p:cNvCxnSpPr/>
            <p:nvPr/>
          </p:nvCxnSpPr>
          <p:spPr bwMode="auto">
            <a:xfrm>
              <a:off x="2699793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5" name="直接连接符 21"/>
            <p:cNvCxnSpPr>
              <a:endCxn id="345" idx="1"/>
            </p:cNvCxnSpPr>
            <p:nvPr/>
          </p:nvCxnSpPr>
          <p:spPr bwMode="auto">
            <a:xfrm rot="5400000" flipH="1" flipV="1">
              <a:off x="2967173" y="3267398"/>
              <a:ext cx="193118" cy="137310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6" name="直接连接符 325"/>
            <p:cNvCxnSpPr/>
            <p:nvPr/>
          </p:nvCxnSpPr>
          <p:spPr bwMode="auto">
            <a:xfrm>
              <a:off x="3421039" y="3365487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7" name="直接连接符 326"/>
            <p:cNvCxnSpPr/>
            <p:nvPr/>
          </p:nvCxnSpPr>
          <p:spPr bwMode="auto">
            <a:xfrm>
              <a:off x="3635896" y="2996421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8" name="直接连接符 21"/>
            <p:cNvCxnSpPr>
              <a:endCxn id="347" idx="1"/>
            </p:cNvCxnSpPr>
            <p:nvPr/>
          </p:nvCxnSpPr>
          <p:spPr bwMode="auto">
            <a:xfrm rot="5400000" flipH="1" flipV="1">
              <a:off x="3903857" y="3266820"/>
              <a:ext cx="193117" cy="138466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9" name="直接连接符 328"/>
            <p:cNvCxnSpPr/>
            <p:nvPr/>
          </p:nvCxnSpPr>
          <p:spPr bwMode="auto">
            <a:xfrm>
              <a:off x="4357144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>
              <a:off x="4579254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31" name="直接连接符 330"/>
            <p:cNvCxnSpPr/>
            <p:nvPr/>
          </p:nvCxnSpPr>
          <p:spPr bwMode="auto">
            <a:xfrm flipH="1">
              <a:off x="1763689" y="2922859"/>
              <a:ext cx="1434493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 flipH="1">
              <a:off x="2703865" y="2922859"/>
              <a:ext cx="1436087" cy="699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33" name="直接连接符 332"/>
            <p:cNvCxnSpPr/>
            <p:nvPr/>
          </p:nvCxnSpPr>
          <p:spPr bwMode="auto">
            <a:xfrm flipH="1">
              <a:off x="3643149" y="2992783"/>
              <a:ext cx="1072867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34" name="直接连接符 333"/>
            <p:cNvCxnSpPr/>
            <p:nvPr/>
          </p:nvCxnSpPr>
          <p:spPr bwMode="auto">
            <a:xfrm flipH="1">
              <a:off x="4367988" y="2420357"/>
              <a:ext cx="564052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35" name="直接连接符 334"/>
            <p:cNvCxnSpPr/>
            <p:nvPr/>
          </p:nvCxnSpPr>
          <p:spPr bwMode="auto">
            <a:xfrm flipH="1" flipV="1">
              <a:off x="4716016" y="2416719"/>
              <a:ext cx="2" cy="576065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oval" w="sm" len="sm"/>
            </a:ln>
            <a:effectLst/>
          </p:spPr>
        </p:cxnSp>
        <p:sp>
          <p:nvSpPr>
            <p:cNvPr id="336" name="Text Box 399"/>
            <p:cNvSpPr txBox="1">
              <a:spLocks noChangeArrowheads="1"/>
            </p:cNvSpPr>
            <p:nvPr/>
          </p:nvSpPr>
          <p:spPr bwMode="auto">
            <a:xfrm>
              <a:off x="1475657" y="3630774"/>
              <a:ext cx="3103598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3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 Q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7" name="Text Box 399"/>
            <p:cNvSpPr txBox="1">
              <a:spLocks noChangeArrowheads="1"/>
            </p:cNvSpPr>
            <p:nvPr/>
          </p:nvSpPr>
          <p:spPr bwMode="auto">
            <a:xfrm>
              <a:off x="1043608" y="1916832"/>
              <a:ext cx="3130085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3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 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D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338" name="Text Box 399"/>
            <p:cNvSpPr txBox="1">
              <a:spLocks noChangeArrowheads="1"/>
            </p:cNvSpPr>
            <p:nvPr/>
          </p:nvSpPr>
          <p:spPr bwMode="auto">
            <a:xfrm>
              <a:off x="4966308" y="3282704"/>
              <a:ext cx="32577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9" name="Text Box 399"/>
            <p:cNvSpPr txBox="1">
              <a:spLocks noChangeArrowheads="1"/>
            </p:cNvSpPr>
            <p:nvPr/>
          </p:nvSpPr>
          <p:spPr bwMode="auto">
            <a:xfrm>
              <a:off x="4966308" y="2743507"/>
              <a:ext cx="32577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0" name="Text Box 399"/>
            <p:cNvSpPr txBox="1">
              <a:spLocks noChangeArrowheads="1"/>
            </p:cNvSpPr>
            <p:nvPr/>
          </p:nvSpPr>
          <p:spPr bwMode="auto">
            <a:xfrm>
              <a:off x="4932040" y="2274592"/>
              <a:ext cx="234894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16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1" name="流程图: 手动操作 340"/>
            <p:cNvSpPr/>
            <p:nvPr/>
          </p:nvSpPr>
          <p:spPr bwMode="auto">
            <a:xfrm>
              <a:off x="1187624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2" name="流程图: 手动操作 341"/>
            <p:cNvSpPr/>
            <p:nvPr/>
          </p:nvSpPr>
          <p:spPr bwMode="auto">
            <a:xfrm>
              <a:off x="1907704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3" name="流程图: 手动操作 342"/>
            <p:cNvSpPr/>
            <p:nvPr/>
          </p:nvSpPr>
          <p:spPr bwMode="auto">
            <a:xfrm>
              <a:off x="2124885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4" name="流程图: 手动操作 343"/>
            <p:cNvSpPr/>
            <p:nvPr/>
          </p:nvSpPr>
          <p:spPr bwMode="auto">
            <a:xfrm>
              <a:off x="2843808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5" name="流程图: 手动操作 344"/>
            <p:cNvSpPr/>
            <p:nvPr/>
          </p:nvSpPr>
          <p:spPr bwMode="auto">
            <a:xfrm>
              <a:off x="3060989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6" name="流程图: 手动操作 345"/>
            <p:cNvSpPr/>
            <p:nvPr/>
          </p:nvSpPr>
          <p:spPr bwMode="auto">
            <a:xfrm>
              <a:off x="3781069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7" name="流程图: 手动操作 346"/>
            <p:cNvSpPr/>
            <p:nvPr/>
          </p:nvSpPr>
          <p:spPr bwMode="auto">
            <a:xfrm>
              <a:off x="3998250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454657" y="3371861"/>
            <a:ext cx="4112913" cy="1475233"/>
            <a:chOff x="3454657" y="2924028"/>
            <a:chExt cx="4112913" cy="1475233"/>
          </a:xfrm>
        </p:grpSpPr>
        <p:cxnSp>
          <p:nvCxnSpPr>
            <p:cNvPr id="24" name="直接箭头连接符 23"/>
            <p:cNvCxnSpPr/>
            <p:nvPr/>
          </p:nvCxnSpPr>
          <p:spPr bwMode="auto">
            <a:xfrm flipV="1">
              <a:off x="4788024" y="2924028"/>
              <a:ext cx="1001842" cy="1154817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350" name="椭圆 349"/>
            <p:cNvSpPr/>
            <p:nvPr/>
          </p:nvSpPr>
          <p:spPr bwMode="auto">
            <a:xfrm>
              <a:off x="3454657" y="3861048"/>
              <a:ext cx="683404" cy="453190"/>
            </a:xfrm>
            <a:prstGeom prst="ellipse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51" name="直接箭头连接符 350"/>
            <p:cNvCxnSpPr>
              <a:stCxn id="350" idx="6"/>
            </p:cNvCxnSpPr>
            <p:nvPr/>
          </p:nvCxnSpPr>
          <p:spPr bwMode="auto">
            <a:xfrm flipV="1">
              <a:off x="4138061" y="4078845"/>
              <a:ext cx="649963" cy="8798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352" name="Text Box 16"/>
            <p:cNvSpPr txBox="1">
              <a:spLocks noChangeArrowheads="1"/>
            </p:cNvSpPr>
            <p:nvPr/>
          </p:nvSpPr>
          <p:spPr bwMode="auto">
            <a:xfrm>
              <a:off x="5213917" y="4117751"/>
              <a:ext cx="1833564" cy="2815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每个</a:t>
              </a:r>
              <a:r>
                <a:rPr lang="en-US" altLang="zh-CN" sz="1800" dirty="0">
                  <a:solidFill>
                    <a:schemeClr val="tx1"/>
                  </a:solidFill>
                </a:rPr>
                <a:t>CP</a:t>
              </a:r>
              <a:r>
                <a:rPr lang="zh-CN" altLang="en-US" sz="1800" dirty="0">
                  <a:solidFill>
                    <a:schemeClr val="tx1"/>
                  </a:solidFill>
                </a:rPr>
                <a:t>移动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</a:t>
              </a:r>
            </a:p>
          </p:txBody>
        </p:sp>
        <p:cxnSp>
          <p:nvCxnSpPr>
            <p:cNvPr id="353" name="直接箭头连接符 352"/>
            <p:cNvCxnSpPr>
              <a:endCxn id="352" idx="3"/>
            </p:cNvCxnSpPr>
            <p:nvPr/>
          </p:nvCxnSpPr>
          <p:spPr bwMode="auto">
            <a:xfrm flipH="1">
              <a:off x="7047481" y="3987618"/>
              <a:ext cx="520089" cy="270888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4" name="直接箭头连接符 353"/>
            <p:cNvCxnSpPr>
              <a:stCxn id="352" idx="1"/>
            </p:cNvCxnSpPr>
            <p:nvPr/>
          </p:nvCxnSpPr>
          <p:spPr bwMode="auto">
            <a:xfrm flipH="1" flipV="1">
              <a:off x="4932040" y="3987618"/>
              <a:ext cx="281877" cy="270888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338" grpId="0"/>
      <p:bldP spid="25435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E22D-6816-48EB-8EDC-05469F5F8085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393238" name="Text Box 2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算术移位</a:t>
            </a:r>
            <a:r>
              <a:rPr lang="en-US" altLang="zh-CN" sz="2200" dirty="0" smtClean="0">
                <a:solidFill>
                  <a:srgbClr val="FF3399"/>
                </a:solidFill>
              </a:rPr>
              <a:t>(</a:t>
            </a:r>
            <a:r>
              <a:rPr lang="en-US" altLang="zh-CN" sz="2200" b="0" dirty="0">
                <a:solidFill>
                  <a:srgbClr val="FF3399"/>
                </a:solidFill>
                <a:latin typeface="+mn-lt"/>
              </a:rPr>
              <a:t>Arithmetic shift</a:t>
            </a:r>
            <a:r>
              <a:rPr lang="en-US" altLang="zh-CN" sz="2200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运算    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 *操作数类型：</a:t>
            </a:r>
            <a:r>
              <a:rPr lang="zh-CN" altLang="en-US" dirty="0">
                <a:solidFill>
                  <a:schemeClr val="tx1"/>
                </a:solidFill>
              </a:rPr>
              <a:t>有</a:t>
            </a:r>
            <a:r>
              <a:rPr lang="zh-CN" altLang="en-US" dirty="0" smtClean="0">
                <a:solidFill>
                  <a:schemeClr val="tx1"/>
                </a:solidFill>
              </a:rPr>
              <a:t>符号</a:t>
            </a:r>
            <a:r>
              <a:rPr lang="zh-CN" altLang="en-US" dirty="0">
                <a:solidFill>
                  <a:schemeClr val="tx1"/>
                </a:solidFill>
              </a:rPr>
              <a:t>定点</a:t>
            </a:r>
            <a:r>
              <a:rPr lang="zh-CN" altLang="en-US" dirty="0" smtClean="0">
                <a:solidFill>
                  <a:schemeClr val="tx1"/>
                </a:solidFill>
              </a:rPr>
              <a:t>数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原码、</a:t>
            </a:r>
            <a:r>
              <a:rPr lang="zh-CN" altLang="en-US" sz="2000" dirty="0" smtClean="0">
                <a:solidFill>
                  <a:schemeClr val="tx1"/>
                </a:solidFill>
              </a:rPr>
              <a:t>补码等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393554" name="Group 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202052"/>
              </p:ext>
            </p:extLst>
          </p:nvPr>
        </p:nvGraphicFramePr>
        <p:xfrm>
          <a:off x="1017743" y="1340768"/>
          <a:ext cx="7514697" cy="1333746"/>
        </p:xfrm>
        <a:graphic>
          <a:graphicData uri="http://schemas.openxmlformats.org/drawingml/2006/table">
            <a:tbl>
              <a:tblPr/>
              <a:tblGrid>
                <a:gridCol w="2446834"/>
                <a:gridCol w="649288"/>
                <a:gridCol w="863600"/>
                <a:gridCol w="936625"/>
                <a:gridCol w="97400"/>
                <a:gridCol w="649288"/>
                <a:gridCol w="935037"/>
                <a:gridCol w="936625"/>
              </a:tblGrid>
              <a:tr h="271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例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04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算术左移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(Y&lt;&lt;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(Y&gt;&gt;</a:t>
                      </a:r>
                      <a:r>
                        <a:rPr kumimoji="1" lang="en-US" altLang="zh-CN" sz="2000" b="1" i="0" u="none" strike="noStrike" kern="1200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3298" name="Text Box 82"/>
          <p:cNvSpPr txBox="1">
            <a:spLocks noChangeArrowheads="1"/>
          </p:cNvSpPr>
          <p:nvPr/>
        </p:nvSpPr>
        <p:spPr bwMode="auto">
          <a:xfrm>
            <a:off x="179388" y="277337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运算规则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机器数</a:t>
            </a:r>
            <a:r>
              <a:rPr lang="zh-CN" altLang="en-US" u="sng" dirty="0" smtClean="0">
                <a:solidFill>
                  <a:srgbClr val="990099"/>
                </a:solidFill>
              </a:rPr>
              <a:t>符号位</a:t>
            </a:r>
            <a:r>
              <a:rPr lang="zh-CN" altLang="en-US" dirty="0" smtClean="0">
                <a:solidFill>
                  <a:schemeClr val="tx1"/>
                </a:solidFill>
              </a:rPr>
              <a:t>不变、</a:t>
            </a:r>
            <a:r>
              <a:rPr lang="zh-CN" altLang="en-US" u="sng" dirty="0" smtClean="0">
                <a:solidFill>
                  <a:srgbClr val="990099"/>
                </a:solidFill>
              </a:rPr>
              <a:t>数值位</a:t>
            </a:r>
            <a:r>
              <a:rPr lang="zh-CN" altLang="en-US" dirty="0" smtClean="0">
                <a:solidFill>
                  <a:schemeClr val="tx1"/>
                </a:solidFill>
              </a:rPr>
              <a:t>整体移位；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zh-CN" altLang="en-US" u="sng" dirty="0" smtClean="0">
                <a:solidFill>
                  <a:srgbClr val="990099"/>
                </a:solidFill>
              </a:rPr>
              <a:t>空位</a:t>
            </a:r>
            <a:r>
              <a:rPr lang="zh-CN" altLang="en-US" dirty="0">
                <a:solidFill>
                  <a:schemeClr val="tx1"/>
                </a:solidFill>
              </a:rPr>
              <a:t>根据</a:t>
            </a:r>
            <a:r>
              <a:rPr lang="zh-CN" altLang="en-US" u="sng" dirty="0" smtClean="0">
                <a:solidFill>
                  <a:schemeClr val="tx1"/>
                </a:solidFill>
              </a:rPr>
              <a:t>编码的</a:t>
            </a:r>
            <a:r>
              <a:rPr lang="zh-CN" altLang="en-US" u="sng" dirty="0">
                <a:solidFill>
                  <a:schemeClr val="tx1"/>
                </a:solidFill>
              </a:rPr>
              <a:t>数学特征</a:t>
            </a:r>
            <a:r>
              <a:rPr lang="zh-CN" altLang="en-US" dirty="0" smtClean="0">
                <a:solidFill>
                  <a:schemeClr val="tx1"/>
                </a:solidFill>
              </a:rPr>
              <a:t>添补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393584" name="Group 3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84106"/>
              </p:ext>
            </p:extLst>
          </p:nvPr>
        </p:nvGraphicFramePr>
        <p:xfrm>
          <a:off x="1071538" y="3789040"/>
          <a:ext cx="7786742" cy="1953360"/>
        </p:xfrm>
        <a:graphic>
          <a:graphicData uri="http://schemas.openxmlformats.org/drawingml/2006/table">
            <a:tbl>
              <a:tblPr/>
              <a:tblGrid>
                <a:gridCol w="714380"/>
                <a:gridCol w="1055709"/>
                <a:gridCol w="936625"/>
                <a:gridCol w="2365384"/>
                <a:gridCol w="2714644"/>
              </a:tblGrid>
              <a:tr h="1809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码制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真值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算术移位运算规则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符号位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算术左移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空位添补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算术右移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空位添补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原码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负数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保持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不变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   </a:t>
                      </a:r>
                      <a:r>
                        <a:rPr kumimoji="1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数值高位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补码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负数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补符号位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数值高位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78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反码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正数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补符号位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数值高位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7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负数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185300" y="1988468"/>
            <a:ext cx="1657349" cy="647700"/>
            <a:chOff x="3779118" y="2022874"/>
            <a:chExt cx="1657349" cy="647700"/>
          </a:xfrm>
        </p:grpSpPr>
        <p:sp>
          <p:nvSpPr>
            <p:cNvPr id="393570" name="Text Box 354"/>
            <p:cNvSpPr txBox="1">
              <a:spLocks noChangeArrowheads="1"/>
            </p:cNvSpPr>
            <p:nvPr/>
          </p:nvSpPr>
          <p:spPr bwMode="auto">
            <a:xfrm>
              <a:off x="3779118" y="2022874"/>
              <a:ext cx="1657349" cy="2873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010</a:t>
              </a:r>
              <a:r>
                <a:rPr lang="en-US" altLang="zh-CN" sz="2000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 smtClean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010</a:t>
              </a:r>
              <a:r>
                <a:rPr lang="en-US" altLang="zh-CN" sz="2000" dirty="0" smtClean="0">
                  <a:solidFill>
                    <a:srgbClr val="FF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2000" baseline="30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3571" name="Text Box 355"/>
            <p:cNvSpPr txBox="1">
              <a:spLocks noChangeArrowheads="1"/>
            </p:cNvSpPr>
            <p:nvPr/>
          </p:nvSpPr>
          <p:spPr bwMode="auto">
            <a:xfrm>
              <a:off x="3779118" y="2383236"/>
              <a:ext cx="1657349" cy="28733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>
                  <a:solidFill>
                    <a:srgbClr val="FF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001  </a:t>
              </a:r>
              <a:r>
                <a:rPr lang="en-US" altLang="zh-CN" sz="2000" dirty="0" smtClean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 smtClean="0">
                  <a:solidFill>
                    <a:srgbClr val="FF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001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3572" name="Text Box 356"/>
          <p:cNvSpPr txBox="1">
            <a:spLocks noChangeArrowheads="1"/>
          </p:cNvSpPr>
          <p:nvPr/>
        </p:nvSpPr>
        <p:spPr bwMode="auto">
          <a:xfrm>
            <a:off x="6771343" y="2015455"/>
            <a:ext cx="720725" cy="620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010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001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3573" name="Text Box 357"/>
          <p:cNvSpPr txBox="1">
            <a:spLocks noChangeArrowheads="1"/>
          </p:cNvSpPr>
          <p:nvPr/>
        </p:nvSpPr>
        <p:spPr bwMode="auto">
          <a:xfrm>
            <a:off x="7707968" y="2015455"/>
            <a:ext cx="720725" cy="620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111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1000"/>
                                        <p:tgtEl>
                                          <p:spTgt spid="3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98" grpId="0" autoUpdateAnimBg="0"/>
      <p:bldP spid="393572" grpId="0" autoUpdateAnimBg="0"/>
      <p:bldP spid="393573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CF48-4662-469C-BB0F-7C92D93D1AF0}" type="slidenum">
              <a:rPr lang="en-US" altLang="zh-CN"/>
              <a:pPr/>
              <a:t>75</a:t>
            </a:fld>
            <a:endParaRPr lang="en-US" altLang="zh-CN" dirty="0"/>
          </a:p>
        </p:txBody>
      </p:sp>
      <p:sp>
        <p:nvSpPr>
          <p:cNvPr id="255405" name="Text Box 429"/>
          <p:cNvSpPr txBox="1">
            <a:spLocks noChangeArrowheads="1"/>
          </p:cNvSpPr>
          <p:nvPr/>
        </p:nvSpPr>
        <p:spPr bwMode="auto">
          <a:xfrm>
            <a:off x="179263" y="370948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运算的逻辑实现：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优化思路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符号位也移位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←便于复用逻辑移位硬件 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255694" name="Text Box 718"/>
          <p:cNvSpPr txBox="1">
            <a:spLocks noChangeArrowheads="1"/>
          </p:cNvSpPr>
          <p:nvPr/>
        </p:nvSpPr>
        <p:spPr bwMode="auto">
          <a:xfrm>
            <a:off x="179263" y="22768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溢出判断</a:t>
            </a:r>
            <a:r>
              <a:rPr lang="zh-CN" altLang="en-US" dirty="0" smtClean="0">
                <a:solidFill>
                  <a:srgbClr val="C00000"/>
                </a:solidFill>
              </a:rPr>
              <a:t>方法：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左移</a:t>
            </a:r>
            <a:r>
              <a:rPr lang="zh-CN" altLang="en-US" sz="2000" dirty="0">
                <a:solidFill>
                  <a:schemeClr val="tx1"/>
                </a:solidFill>
              </a:rPr>
              <a:t>移丢值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r>
              <a:rPr lang="zh-CN" altLang="en-US" sz="2000" dirty="0" smtClean="0">
                <a:solidFill>
                  <a:schemeClr val="tx1"/>
                </a:solidFill>
              </a:rPr>
              <a:t>溢出、右移</a:t>
            </a:r>
            <a:r>
              <a:rPr lang="zh-CN" altLang="en-US" sz="2000" dirty="0">
                <a:solidFill>
                  <a:schemeClr val="tx1"/>
                </a:solidFill>
              </a:rPr>
              <a:t>移丢值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时影响</a:t>
            </a:r>
            <a:r>
              <a:rPr lang="zh-CN" altLang="en-US" sz="2000" dirty="0">
                <a:solidFill>
                  <a:schemeClr val="tx1"/>
                </a:solidFill>
              </a:rPr>
              <a:t>精度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55696" name="Text Box 720"/>
          <p:cNvSpPr txBox="1">
            <a:spLocks noChangeArrowheads="1"/>
          </p:cNvSpPr>
          <p:nvPr/>
        </p:nvSpPr>
        <p:spPr bwMode="auto">
          <a:xfrm>
            <a:off x="179388" y="27013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 </a:t>
            </a:r>
            <a:r>
              <a:rPr lang="zh-CN" altLang="en-US" dirty="0" smtClean="0">
                <a:solidFill>
                  <a:schemeClr val="accent2"/>
                </a:solidFill>
              </a:rPr>
              <a:t>原     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chemeClr val="tx1"/>
                </a:solidFill>
              </a:rPr>
              <a:t>左移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最高数值位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u="sng" dirty="0" smtClean="0">
                <a:solidFill>
                  <a:srgbClr val="990099"/>
                </a:solidFill>
              </a:rPr>
              <a:t>移丢码</a:t>
            </a:r>
            <a:r>
              <a:rPr lang="en-US" altLang="zh-CN" u="sng" dirty="0" smtClean="0">
                <a:solidFill>
                  <a:srgbClr val="990099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时溢出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zh-CN" altLang="en-US" dirty="0">
                <a:solidFill>
                  <a:schemeClr val="accent2"/>
                </a:solidFill>
              </a:rPr>
              <a:t>补码</a:t>
            </a:r>
            <a:r>
              <a:rPr lang="en-US" altLang="zh-CN" dirty="0">
                <a:solidFill>
                  <a:schemeClr val="accent2"/>
                </a:solidFill>
              </a:rPr>
              <a:t>/</a:t>
            </a:r>
            <a:r>
              <a:rPr lang="zh-CN" altLang="en-US" dirty="0" smtClean="0">
                <a:solidFill>
                  <a:schemeClr val="accent2"/>
                </a:solidFill>
              </a:rPr>
              <a:t>反码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u="sng" dirty="0" smtClean="0">
                <a:solidFill>
                  <a:schemeClr val="tx1"/>
                </a:solidFill>
              </a:rPr>
              <a:t>左移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最高数值位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u="sng" dirty="0" smtClean="0">
                <a:solidFill>
                  <a:srgbClr val="990099"/>
                </a:solidFill>
              </a:rPr>
              <a:t>移丢与</a:t>
            </a:r>
            <a:r>
              <a:rPr lang="zh-CN" altLang="en-US" u="sng" dirty="0">
                <a:solidFill>
                  <a:srgbClr val="990099"/>
                </a:solidFill>
              </a:rPr>
              <a:t>符号</a:t>
            </a:r>
            <a:r>
              <a:rPr lang="zh-CN" altLang="en-US" u="sng" dirty="0" smtClean="0">
                <a:solidFill>
                  <a:srgbClr val="990099"/>
                </a:solidFill>
              </a:rPr>
              <a:t>相反的码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zh-CN" altLang="en-US" dirty="0">
                <a:solidFill>
                  <a:schemeClr val="tx1"/>
                </a:solidFill>
              </a:rPr>
              <a:t>溢出</a:t>
            </a:r>
          </a:p>
        </p:txBody>
      </p:sp>
      <p:sp>
        <p:nvSpPr>
          <p:cNvPr id="14" name="AutoShape 40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8016"/>
              </p:ext>
            </p:extLst>
          </p:nvPr>
        </p:nvGraphicFramePr>
        <p:xfrm>
          <a:off x="827584" y="548680"/>
          <a:ext cx="7920880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080120"/>
                <a:gridCol w="720080"/>
                <a:gridCol w="1152128"/>
                <a:gridCol w="1152128"/>
                <a:gridCol w="720080"/>
                <a:gridCol w="1152128"/>
                <a:gridCol w="1152128"/>
              </a:tblGrid>
              <a:tr h="41280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例</a:t>
                      </a:r>
                      <a:r>
                        <a:rPr lang="en-US" altLang="zh-CN" sz="24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初值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=Y&lt;&lt;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&lt;&lt;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初值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=Y&gt;&gt;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=Y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r>
                        <a:rPr lang="en-US" altLang="zh-CN" sz="2000" b="1" kern="1200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512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Y=+3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原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补码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11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01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Y=-3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   原码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11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01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1288">
                <a:tc vMerge="1">
                  <a:txBody>
                    <a:bodyPr/>
                    <a:lstStyle/>
                    <a:p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latin typeface="+mn-ea"/>
                          <a:ea typeface="+mn-ea"/>
                        </a:rPr>
                        <a:t>   补码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01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lang="en-US" altLang="zh-CN" sz="2000" b="1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 Box 723"/>
          <p:cNvSpPr txBox="1">
            <a:spLocks noChangeArrowheads="1"/>
          </p:cNvSpPr>
          <p:nvPr/>
        </p:nvSpPr>
        <p:spPr bwMode="auto">
          <a:xfrm>
            <a:off x="3419872" y="980728"/>
            <a:ext cx="1152128" cy="122413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+6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-6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-6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8" name="Text Box 723"/>
          <p:cNvSpPr txBox="1">
            <a:spLocks noChangeArrowheads="1"/>
          </p:cNvSpPr>
          <p:nvPr/>
        </p:nvSpPr>
        <p:spPr bwMode="auto">
          <a:xfrm>
            <a:off x="4572000" y="980803"/>
            <a:ext cx="1152128" cy="122406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10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+4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10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10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-4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9" name="Text Box 723"/>
          <p:cNvSpPr txBox="1">
            <a:spLocks noChangeArrowheads="1"/>
          </p:cNvSpPr>
          <p:nvPr/>
        </p:nvSpPr>
        <p:spPr bwMode="auto">
          <a:xfrm>
            <a:off x="6444208" y="980803"/>
            <a:ext cx="1152128" cy="122406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0" name="Text Box 723"/>
          <p:cNvSpPr txBox="1">
            <a:spLocks noChangeArrowheads="1"/>
          </p:cNvSpPr>
          <p:nvPr/>
        </p:nvSpPr>
        <p:spPr bwMode="auto">
          <a:xfrm>
            <a:off x="7596336" y="980803"/>
            <a:ext cx="1152128" cy="122406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00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+0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00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-0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11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31" name="Text Box 429"/>
          <p:cNvSpPr txBox="1">
            <a:spLocks noChangeArrowheads="1"/>
          </p:cNvSpPr>
          <p:nvPr/>
        </p:nvSpPr>
        <p:spPr bwMode="auto">
          <a:xfrm>
            <a:off x="179512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实现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桶形</a:t>
            </a:r>
            <a:r>
              <a:rPr lang="zh-CN" altLang="en-US" dirty="0" smtClean="0">
                <a:solidFill>
                  <a:schemeClr val="tx1"/>
                </a:solidFill>
              </a:rPr>
              <a:t>移位器或移位寄存器，及辅助电路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1783220" y="4695471"/>
            <a:ext cx="6389180" cy="1181801"/>
            <a:chOff x="1783220" y="3501008"/>
            <a:chExt cx="6389180" cy="1181801"/>
          </a:xfrm>
        </p:grpSpPr>
        <p:sp>
          <p:nvSpPr>
            <p:cNvPr id="133" name="Text Box 431"/>
            <p:cNvSpPr txBox="1">
              <a:spLocks noChangeArrowheads="1"/>
            </p:cNvSpPr>
            <p:nvPr/>
          </p:nvSpPr>
          <p:spPr bwMode="auto">
            <a:xfrm>
              <a:off x="6588397" y="4322123"/>
              <a:ext cx="12239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补码右移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 Box 432"/>
            <p:cNvSpPr txBox="1">
              <a:spLocks noChangeArrowheads="1"/>
            </p:cNvSpPr>
            <p:nvPr/>
          </p:nvSpPr>
          <p:spPr bwMode="auto">
            <a:xfrm>
              <a:off x="1835696" y="4322446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原码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补码左移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 Box 432"/>
            <p:cNvSpPr txBox="1">
              <a:spLocks noChangeArrowheads="1"/>
            </p:cNvSpPr>
            <p:nvPr/>
          </p:nvSpPr>
          <p:spPr bwMode="auto">
            <a:xfrm>
              <a:off x="4153632" y="4322446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原码右移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cxnSp>
          <p:nvCxnSpPr>
            <p:cNvPr id="136" name="直接连接符 3"/>
            <p:cNvCxnSpPr/>
            <p:nvPr/>
          </p:nvCxnSpPr>
          <p:spPr bwMode="auto">
            <a:xfrm>
              <a:off x="4042099" y="3933056"/>
              <a:ext cx="385884" cy="286549"/>
            </a:xfrm>
            <a:prstGeom prst="bentConnector3">
              <a:avLst>
                <a:gd name="adj1" fmla="val -1342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3"/>
            <p:cNvCxnSpPr>
              <a:stCxn id="152" idx="3"/>
            </p:cNvCxnSpPr>
            <p:nvPr/>
          </p:nvCxnSpPr>
          <p:spPr bwMode="auto">
            <a:xfrm>
              <a:off x="5733931" y="3923187"/>
              <a:ext cx="188656" cy="284975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8" name="Line 450"/>
            <p:cNvSpPr>
              <a:spLocks noChangeShapeType="1"/>
            </p:cNvSpPr>
            <p:nvPr/>
          </p:nvSpPr>
          <p:spPr bwMode="auto">
            <a:xfrm flipV="1">
              <a:off x="4042097" y="3929563"/>
              <a:ext cx="144463" cy="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445"/>
            <p:cNvSpPr>
              <a:spLocks noChangeArrowheads="1"/>
            </p:cNvSpPr>
            <p:nvPr/>
          </p:nvSpPr>
          <p:spPr bwMode="auto">
            <a:xfrm>
              <a:off x="2059572" y="3784455"/>
              <a:ext cx="371720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40" name="Rectangle 435"/>
            <p:cNvSpPr>
              <a:spLocks noChangeArrowheads="1"/>
            </p:cNvSpPr>
            <p:nvPr/>
          </p:nvSpPr>
          <p:spPr bwMode="auto">
            <a:xfrm>
              <a:off x="2431292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Rectangle 436"/>
            <p:cNvSpPr>
              <a:spLocks noChangeArrowheads="1"/>
            </p:cNvSpPr>
            <p:nvPr/>
          </p:nvSpPr>
          <p:spPr bwMode="auto">
            <a:xfrm>
              <a:off x="1893168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Line 441"/>
            <p:cNvSpPr>
              <a:spLocks noChangeShapeType="1"/>
            </p:cNvSpPr>
            <p:nvPr/>
          </p:nvSpPr>
          <p:spPr bwMode="auto">
            <a:xfrm flipH="1">
              <a:off x="2708826" y="3896373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443"/>
            <p:cNvSpPr>
              <a:spLocks noChangeShapeType="1"/>
            </p:cNvSpPr>
            <p:nvPr/>
          </p:nvSpPr>
          <p:spPr bwMode="auto">
            <a:xfrm flipH="1">
              <a:off x="3429675" y="3922393"/>
              <a:ext cx="214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444"/>
            <p:cNvSpPr>
              <a:spLocks noChangeShapeType="1"/>
            </p:cNvSpPr>
            <p:nvPr/>
          </p:nvSpPr>
          <p:spPr bwMode="auto">
            <a:xfrm flipH="1">
              <a:off x="3643988" y="3920806"/>
              <a:ext cx="0" cy="1509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45" name="直接连接符 3"/>
            <p:cNvCxnSpPr>
              <a:stCxn id="141" idx="1"/>
            </p:cNvCxnSpPr>
            <p:nvPr/>
          </p:nvCxnSpPr>
          <p:spPr bwMode="auto">
            <a:xfrm rot="10800000" flipV="1">
              <a:off x="1783220" y="3923187"/>
              <a:ext cx="109948" cy="260970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Text Box 442"/>
            <p:cNvSpPr txBox="1">
              <a:spLocks noChangeArrowheads="1"/>
            </p:cNvSpPr>
            <p:nvPr/>
          </p:nvSpPr>
          <p:spPr bwMode="auto">
            <a:xfrm>
              <a:off x="3564012" y="4067550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147" name="Text Box 442"/>
            <p:cNvSpPr txBox="1">
              <a:spLocks noChangeArrowheads="1"/>
            </p:cNvSpPr>
            <p:nvPr/>
          </p:nvSpPr>
          <p:spPr bwMode="auto">
            <a:xfrm>
              <a:off x="1867952" y="3501008"/>
              <a:ext cx="1668879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n-1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8" name="Line 433"/>
            <p:cNvSpPr>
              <a:spLocks noChangeShapeType="1"/>
            </p:cNvSpPr>
            <p:nvPr/>
          </p:nvSpPr>
          <p:spPr bwMode="auto">
            <a:xfrm flipH="1" flipV="1">
              <a:off x="2064816" y="3935419"/>
              <a:ext cx="150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49" name="直接连接符 3"/>
            <p:cNvCxnSpPr>
              <a:endCxn id="148" idx="0"/>
            </p:cNvCxnSpPr>
            <p:nvPr/>
          </p:nvCxnSpPr>
          <p:spPr bwMode="auto">
            <a:xfrm flipV="1">
              <a:off x="1783220" y="3935419"/>
              <a:ext cx="432048" cy="248738"/>
            </a:xfrm>
            <a:prstGeom prst="bentConnector4">
              <a:avLst>
                <a:gd name="adj1" fmla="val 32589"/>
                <a:gd name="adj2" fmla="val -91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3"/>
            <p:cNvCxnSpPr/>
            <p:nvPr/>
          </p:nvCxnSpPr>
          <p:spPr bwMode="auto">
            <a:xfrm rot="5400000">
              <a:off x="2242655" y="4009346"/>
              <a:ext cx="269861" cy="107417"/>
            </a:xfrm>
            <a:prstGeom prst="bentConnector3">
              <a:avLst>
                <a:gd name="adj1" fmla="val 1056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1" name="Rectangle 445"/>
            <p:cNvSpPr>
              <a:spLocks noChangeArrowheads="1"/>
            </p:cNvSpPr>
            <p:nvPr/>
          </p:nvSpPr>
          <p:spPr bwMode="auto">
            <a:xfrm>
              <a:off x="4354098" y="3784455"/>
              <a:ext cx="363109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52" name="Rectangle 435"/>
            <p:cNvSpPr>
              <a:spLocks noChangeArrowheads="1"/>
            </p:cNvSpPr>
            <p:nvPr/>
          </p:nvSpPr>
          <p:spPr bwMode="auto">
            <a:xfrm>
              <a:off x="4735548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Rectangle 436"/>
            <p:cNvSpPr>
              <a:spLocks noChangeArrowheads="1"/>
            </p:cNvSpPr>
            <p:nvPr/>
          </p:nvSpPr>
          <p:spPr bwMode="auto">
            <a:xfrm>
              <a:off x="4187695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441"/>
            <p:cNvSpPr>
              <a:spLocks noChangeShapeType="1"/>
            </p:cNvSpPr>
            <p:nvPr/>
          </p:nvSpPr>
          <p:spPr bwMode="auto">
            <a:xfrm flipH="1">
              <a:off x="5013082" y="3933056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Text Box 442"/>
            <p:cNvSpPr txBox="1">
              <a:spLocks noChangeArrowheads="1"/>
            </p:cNvSpPr>
            <p:nvPr/>
          </p:nvSpPr>
          <p:spPr bwMode="auto">
            <a:xfrm>
              <a:off x="4162479" y="3501008"/>
              <a:ext cx="166578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n-1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56" name="直接连接符 3"/>
            <p:cNvCxnSpPr>
              <a:stCxn id="153" idx="3"/>
            </p:cNvCxnSpPr>
            <p:nvPr/>
          </p:nvCxnSpPr>
          <p:spPr bwMode="auto">
            <a:xfrm>
              <a:off x="4354099" y="3923187"/>
              <a:ext cx="78201" cy="296418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7" name="Text Box 442"/>
            <p:cNvSpPr txBox="1">
              <a:spLocks noChangeArrowheads="1"/>
            </p:cNvSpPr>
            <p:nvPr/>
          </p:nvSpPr>
          <p:spPr bwMode="auto">
            <a:xfrm>
              <a:off x="4500116" y="4149080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158" name="Line 450"/>
            <p:cNvSpPr>
              <a:spLocks noChangeShapeType="1"/>
            </p:cNvSpPr>
            <p:nvPr/>
          </p:nvSpPr>
          <p:spPr bwMode="auto">
            <a:xfrm>
              <a:off x="4592320" y="3933057"/>
              <a:ext cx="144463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444"/>
            <p:cNvSpPr>
              <a:spLocks noChangeShapeType="1"/>
            </p:cNvSpPr>
            <p:nvPr/>
          </p:nvSpPr>
          <p:spPr bwMode="auto">
            <a:xfrm>
              <a:off x="4593908" y="3933057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60" name="直接连接符 3"/>
            <p:cNvCxnSpPr/>
            <p:nvPr/>
          </p:nvCxnSpPr>
          <p:spPr bwMode="auto">
            <a:xfrm>
              <a:off x="6291912" y="3933056"/>
              <a:ext cx="401304" cy="292528"/>
            </a:xfrm>
            <a:prstGeom prst="bentConnector3">
              <a:avLst>
                <a:gd name="adj1" fmla="val -316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直接连接符 3"/>
            <p:cNvCxnSpPr>
              <a:stCxn id="164" idx="3"/>
            </p:cNvCxnSpPr>
            <p:nvPr/>
          </p:nvCxnSpPr>
          <p:spPr bwMode="auto">
            <a:xfrm>
              <a:off x="7983744" y="3923187"/>
              <a:ext cx="188656" cy="284975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2" name="Line 450"/>
            <p:cNvSpPr>
              <a:spLocks noChangeShapeType="1"/>
            </p:cNvSpPr>
            <p:nvPr/>
          </p:nvSpPr>
          <p:spPr bwMode="auto">
            <a:xfrm flipV="1">
              <a:off x="6291910" y="3929563"/>
              <a:ext cx="144463" cy="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445"/>
            <p:cNvSpPr>
              <a:spLocks noChangeArrowheads="1"/>
            </p:cNvSpPr>
            <p:nvPr/>
          </p:nvSpPr>
          <p:spPr bwMode="auto">
            <a:xfrm>
              <a:off x="6603911" y="3784455"/>
              <a:ext cx="363109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64" name="Rectangle 435"/>
            <p:cNvSpPr>
              <a:spLocks noChangeArrowheads="1"/>
            </p:cNvSpPr>
            <p:nvPr/>
          </p:nvSpPr>
          <p:spPr bwMode="auto">
            <a:xfrm>
              <a:off x="6985361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" name="Rectangle 436"/>
            <p:cNvSpPr>
              <a:spLocks noChangeArrowheads="1"/>
            </p:cNvSpPr>
            <p:nvPr/>
          </p:nvSpPr>
          <p:spPr bwMode="auto">
            <a:xfrm>
              <a:off x="6437508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" name="Line 441"/>
            <p:cNvSpPr>
              <a:spLocks noChangeShapeType="1"/>
            </p:cNvSpPr>
            <p:nvPr/>
          </p:nvSpPr>
          <p:spPr bwMode="auto">
            <a:xfrm flipH="1">
              <a:off x="7262895" y="3933056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Text Box 442"/>
            <p:cNvSpPr txBox="1">
              <a:spLocks noChangeArrowheads="1"/>
            </p:cNvSpPr>
            <p:nvPr/>
          </p:nvSpPr>
          <p:spPr bwMode="auto">
            <a:xfrm>
              <a:off x="6412292" y="3501008"/>
              <a:ext cx="166578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n-1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9" name="Line 450"/>
            <p:cNvSpPr>
              <a:spLocks noChangeShapeType="1"/>
            </p:cNvSpPr>
            <p:nvPr/>
          </p:nvSpPr>
          <p:spPr bwMode="auto">
            <a:xfrm flipV="1">
              <a:off x="6603913" y="3934645"/>
              <a:ext cx="382684" cy="7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444"/>
            <p:cNvSpPr>
              <a:spLocks noChangeShapeType="1"/>
            </p:cNvSpPr>
            <p:nvPr/>
          </p:nvSpPr>
          <p:spPr bwMode="auto">
            <a:xfrm>
              <a:off x="6693216" y="3935419"/>
              <a:ext cx="0" cy="29016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5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405" grpId="0"/>
      <p:bldP spid="255694" grpId="0"/>
      <p:bldP spid="255696" grpId="0"/>
      <p:bldP spid="16" grpId="0"/>
      <p:bldP spid="18" grpId="0"/>
      <p:bldP spid="19" grpId="0"/>
      <p:bldP spid="20" grpId="0"/>
      <p:bldP spid="1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3" name="Text Box 323"/>
          <p:cNvSpPr txBox="1">
            <a:spLocks noChangeArrowheads="1"/>
          </p:cNvSpPr>
          <p:nvPr/>
        </p:nvSpPr>
        <p:spPr bwMode="auto">
          <a:xfrm>
            <a:off x="179263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FF3399"/>
                </a:solidFill>
              </a:rPr>
              <a:t>   </a:t>
            </a:r>
            <a:r>
              <a:rPr lang="en-US" altLang="zh-CN" dirty="0" smtClean="0">
                <a:solidFill>
                  <a:srgbClr val="FF3399"/>
                </a:solidFill>
              </a:rPr>
              <a:t>※</a:t>
            </a:r>
            <a:r>
              <a:rPr lang="zh-CN" altLang="en-US" dirty="0" smtClean="0">
                <a:solidFill>
                  <a:srgbClr val="FF3399"/>
                </a:solidFill>
              </a:rPr>
              <a:t>桶形移位器的常见组成：</a:t>
            </a:r>
            <a:endParaRPr lang="en-US" altLang="zh-CN" dirty="0" smtClean="0">
              <a:solidFill>
                <a:srgbClr val="FF3399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 优化</a:t>
            </a:r>
            <a:r>
              <a:rPr lang="en-US" altLang="zh-CN" dirty="0" smtClean="0">
                <a:solidFill>
                  <a:schemeClr val="accent2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算术</a:t>
            </a:r>
            <a:r>
              <a:rPr lang="zh-CN" altLang="en-US" dirty="0" smtClean="0">
                <a:solidFill>
                  <a:schemeClr val="tx1"/>
                </a:solidFill>
              </a:rPr>
              <a:t>左移复用逻辑左移硬件，溢出检测不同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逻辑左移的</a:t>
            </a:r>
            <a:r>
              <a:rPr lang="en-US" altLang="zh-CN" sz="2200" dirty="0" smtClean="0">
                <a:solidFill>
                  <a:schemeClr val="tx1"/>
                </a:solidFill>
              </a:rPr>
              <a:t>OF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a</a:t>
            </a:r>
            <a:r>
              <a:rPr lang="en-US" altLang="zh-CN" sz="2200" baseline="-16000" dirty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，算术左移的</a:t>
            </a:r>
            <a:r>
              <a:rPr lang="en-US" altLang="zh-CN" sz="2200" dirty="0" smtClean="0">
                <a:solidFill>
                  <a:schemeClr val="tx1"/>
                </a:solidFill>
              </a:rPr>
              <a:t>OF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a</a:t>
            </a:r>
            <a:r>
              <a:rPr lang="en-US" altLang="zh-CN" sz="2200" baseline="-16000" dirty="0">
                <a:solidFill>
                  <a:schemeClr val="tx1"/>
                </a:solidFill>
              </a:rPr>
              <a:t>n-1</a:t>
            </a:r>
            <a:r>
              <a:rPr lang="zh-CN" altLang="en-US" sz="2200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dirty="0" smtClean="0">
                <a:solidFill>
                  <a:schemeClr val="tx1"/>
                </a:solidFill>
                <a:sym typeface="Symbol"/>
              </a:rPr>
              <a:t>a</a:t>
            </a:r>
            <a:r>
              <a:rPr lang="en-US" altLang="zh-CN" sz="2200" baseline="-16000" dirty="0">
                <a:solidFill>
                  <a:schemeClr val="tx1"/>
                </a:solidFill>
                <a:sym typeface="Symbol"/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331640" y="1844501"/>
            <a:ext cx="7344816" cy="1080443"/>
            <a:chOff x="1043608" y="1412776"/>
            <a:chExt cx="7344816" cy="1080443"/>
          </a:xfrm>
        </p:grpSpPr>
        <p:sp>
          <p:nvSpPr>
            <p:cNvPr id="5" name="Text Box 432"/>
            <p:cNvSpPr txBox="1">
              <a:spLocks noChangeArrowheads="1"/>
            </p:cNvSpPr>
            <p:nvPr/>
          </p:nvSpPr>
          <p:spPr bwMode="auto">
            <a:xfrm>
              <a:off x="3337228" y="2132533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算术左移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445"/>
            <p:cNvSpPr>
              <a:spLocks noChangeArrowheads="1"/>
            </p:cNvSpPr>
            <p:nvPr/>
          </p:nvSpPr>
          <p:spPr bwMode="auto">
            <a:xfrm>
              <a:off x="3624217" y="1696223"/>
              <a:ext cx="371720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Rectangle 435"/>
            <p:cNvSpPr>
              <a:spLocks noChangeArrowheads="1"/>
            </p:cNvSpPr>
            <p:nvPr/>
          </p:nvSpPr>
          <p:spPr bwMode="auto">
            <a:xfrm>
              <a:off x="3995937" y="1691286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436"/>
            <p:cNvSpPr>
              <a:spLocks noChangeArrowheads="1"/>
            </p:cNvSpPr>
            <p:nvPr/>
          </p:nvSpPr>
          <p:spPr bwMode="auto">
            <a:xfrm>
              <a:off x="3457813" y="1691286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441"/>
            <p:cNvSpPr>
              <a:spLocks noChangeShapeType="1"/>
            </p:cNvSpPr>
            <p:nvPr/>
          </p:nvSpPr>
          <p:spPr bwMode="auto">
            <a:xfrm flipH="1">
              <a:off x="4273471" y="1808141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443"/>
            <p:cNvSpPr>
              <a:spLocks noChangeShapeType="1"/>
            </p:cNvSpPr>
            <p:nvPr/>
          </p:nvSpPr>
          <p:spPr bwMode="auto">
            <a:xfrm flipH="1">
              <a:off x="4994320" y="1834161"/>
              <a:ext cx="214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444"/>
            <p:cNvSpPr>
              <a:spLocks noChangeShapeType="1"/>
            </p:cNvSpPr>
            <p:nvPr/>
          </p:nvSpPr>
          <p:spPr bwMode="auto">
            <a:xfrm flipH="1">
              <a:off x="5208633" y="1832574"/>
              <a:ext cx="0" cy="1509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2" name="直接连接符 3"/>
            <p:cNvCxnSpPr>
              <a:stCxn id="8" idx="1"/>
            </p:cNvCxnSpPr>
            <p:nvPr/>
          </p:nvCxnSpPr>
          <p:spPr bwMode="auto">
            <a:xfrm rot="10800000" flipV="1">
              <a:off x="3337229" y="1834955"/>
              <a:ext cx="120585" cy="274798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 Box 442"/>
            <p:cNvSpPr txBox="1">
              <a:spLocks noChangeArrowheads="1"/>
            </p:cNvSpPr>
            <p:nvPr/>
          </p:nvSpPr>
          <p:spPr bwMode="auto">
            <a:xfrm>
              <a:off x="5128657" y="1979318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14" name="Text Box 442"/>
            <p:cNvSpPr txBox="1">
              <a:spLocks noChangeArrowheads="1"/>
            </p:cNvSpPr>
            <p:nvPr/>
          </p:nvSpPr>
          <p:spPr bwMode="auto">
            <a:xfrm>
              <a:off x="3432597" y="1412776"/>
              <a:ext cx="1563093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Line 433"/>
            <p:cNvSpPr>
              <a:spLocks noChangeShapeType="1"/>
            </p:cNvSpPr>
            <p:nvPr/>
          </p:nvSpPr>
          <p:spPr bwMode="auto">
            <a:xfrm flipH="1" flipV="1">
              <a:off x="3629461" y="1847187"/>
              <a:ext cx="150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6" name="直接连接符 3"/>
            <p:cNvCxnSpPr>
              <a:endCxn id="15" idx="0"/>
            </p:cNvCxnSpPr>
            <p:nvPr/>
          </p:nvCxnSpPr>
          <p:spPr bwMode="auto">
            <a:xfrm flipV="1">
              <a:off x="3347865" y="1847187"/>
              <a:ext cx="432048" cy="248738"/>
            </a:xfrm>
            <a:prstGeom prst="bentConnector4">
              <a:avLst>
                <a:gd name="adj1" fmla="val 254"/>
                <a:gd name="adj2" fmla="val -91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3"/>
            <p:cNvCxnSpPr/>
            <p:nvPr/>
          </p:nvCxnSpPr>
          <p:spPr bwMode="auto">
            <a:xfrm rot="5400000">
              <a:off x="3807300" y="1921114"/>
              <a:ext cx="269861" cy="107417"/>
            </a:xfrm>
            <a:prstGeom prst="bentConnector3">
              <a:avLst>
                <a:gd name="adj1" fmla="val 1056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" name="Rectangle 445"/>
            <p:cNvSpPr>
              <a:spLocks noChangeArrowheads="1"/>
            </p:cNvSpPr>
            <p:nvPr/>
          </p:nvSpPr>
          <p:spPr bwMode="auto">
            <a:xfrm>
              <a:off x="6668084" y="1696223"/>
              <a:ext cx="371720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Rectangle 435"/>
            <p:cNvSpPr>
              <a:spLocks noChangeArrowheads="1"/>
            </p:cNvSpPr>
            <p:nvPr/>
          </p:nvSpPr>
          <p:spPr bwMode="auto">
            <a:xfrm>
              <a:off x="7039804" y="1691286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436"/>
            <p:cNvSpPr>
              <a:spLocks noChangeArrowheads="1"/>
            </p:cNvSpPr>
            <p:nvPr/>
          </p:nvSpPr>
          <p:spPr bwMode="auto">
            <a:xfrm>
              <a:off x="6501680" y="1691286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441"/>
            <p:cNvSpPr>
              <a:spLocks noChangeShapeType="1"/>
            </p:cNvSpPr>
            <p:nvPr/>
          </p:nvSpPr>
          <p:spPr bwMode="auto">
            <a:xfrm flipH="1">
              <a:off x="7317338" y="1808141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443"/>
            <p:cNvSpPr>
              <a:spLocks noChangeShapeType="1"/>
            </p:cNvSpPr>
            <p:nvPr/>
          </p:nvSpPr>
          <p:spPr bwMode="auto">
            <a:xfrm flipH="1">
              <a:off x="8038187" y="1834161"/>
              <a:ext cx="214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444"/>
            <p:cNvSpPr>
              <a:spLocks noChangeShapeType="1"/>
            </p:cNvSpPr>
            <p:nvPr/>
          </p:nvSpPr>
          <p:spPr bwMode="auto">
            <a:xfrm flipH="1">
              <a:off x="8252500" y="1832574"/>
              <a:ext cx="0" cy="1509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4" name="直接连接符 3"/>
            <p:cNvCxnSpPr>
              <a:stCxn id="20" idx="1"/>
            </p:cNvCxnSpPr>
            <p:nvPr/>
          </p:nvCxnSpPr>
          <p:spPr bwMode="auto">
            <a:xfrm rot="10800000" flipV="1">
              <a:off x="6391732" y="1834955"/>
              <a:ext cx="109948" cy="260970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5" name="Text Box 442"/>
            <p:cNvSpPr txBox="1">
              <a:spLocks noChangeArrowheads="1"/>
            </p:cNvSpPr>
            <p:nvPr/>
          </p:nvSpPr>
          <p:spPr bwMode="auto">
            <a:xfrm>
              <a:off x="8172524" y="1979318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26" name="Text Box 442"/>
            <p:cNvSpPr txBox="1">
              <a:spLocks noChangeArrowheads="1"/>
            </p:cNvSpPr>
            <p:nvPr/>
          </p:nvSpPr>
          <p:spPr bwMode="auto">
            <a:xfrm>
              <a:off x="6476464" y="1412776"/>
              <a:ext cx="1647954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n-1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Line 433"/>
            <p:cNvSpPr>
              <a:spLocks noChangeShapeType="1"/>
            </p:cNvSpPr>
            <p:nvPr/>
          </p:nvSpPr>
          <p:spPr bwMode="auto">
            <a:xfrm flipH="1" flipV="1">
              <a:off x="6673328" y="1840260"/>
              <a:ext cx="36647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444"/>
            <p:cNvSpPr>
              <a:spLocks noChangeShapeType="1"/>
            </p:cNvSpPr>
            <p:nvPr/>
          </p:nvSpPr>
          <p:spPr bwMode="auto">
            <a:xfrm>
              <a:off x="6838447" y="1838435"/>
              <a:ext cx="0" cy="277179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arrow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435"/>
            <p:cNvSpPr>
              <a:spLocks noChangeArrowheads="1"/>
            </p:cNvSpPr>
            <p:nvPr/>
          </p:nvSpPr>
          <p:spPr bwMode="auto">
            <a:xfrm>
              <a:off x="1187624" y="1696995"/>
              <a:ext cx="1531750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442"/>
            <p:cNvSpPr txBox="1">
              <a:spLocks noChangeArrowheads="1"/>
            </p:cNvSpPr>
            <p:nvPr/>
          </p:nvSpPr>
          <p:spPr bwMode="auto">
            <a:xfrm>
              <a:off x="1202060" y="1412776"/>
              <a:ext cx="1563093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…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1" name="Line 443"/>
            <p:cNvSpPr>
              <a:spLocks noChangeShapeType="1"/>
            </p:cNvSpPr>
            <p:nvPr/>
          </p:nvSpPr>
          <p:spPr bwMode="auto">
            <a:xfrm flipH="1">
              <a:off x="2709595" y="1846411"/>
              <a:ext cx="214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44"/>
            <p:cNvSpPr>
              <a:spLocks noChangeShapeType="1"/>
            </p:cNvSpPr>
            <p:nvPr/>
          </p:nvSpPr>
          <p:spPr bwMode="auto">
            <a:xfrm flipH="1">
              <a:off x="2923908" y="1844824"/>
              <a:ext cx="0" cy="1509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442"/>
            <p:cNvSpPr txBox="1">
              <a:spLocks noChangeArrowheads="1"/>
            </p:cNvSpPr>
            <p:nvPr/>
          </p:nvSpPr>
          <p:spPr bwMode="auto">
            <a:xfrm>
              <a:off x="2843932" y="1991568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cxnSp>
          <p:nvCxnSpPr>
            <p:cNvPr id="34" name="直接连接符 3"/>
            <p:cNvCxnSpPr>
              <a:stCxn id="29" idx="1"/>
            </p:cNvCxnSpPr>
            <p:nvPr/>
          </p:nvCxnSpPr>
          <p:spPr bwMode="auto">
            <a:xfrm rot="10800000" flipV="1">
              <a:off x="1043608" y="1840664"/>
              <a:ext cx="144016" cy="255262"/>
            </a:xfrm>
            <a:prstGeom prst="bentConnector2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5" name="Text Box 432"/>
            <p:cNvSpPr txBox="1">
              <a:spLocks noChangeArrowheads="1"/>
            </p:cNvSpPr>
            <p:nvPr/>
          </p:nvSpPr>
          <p:spPr bwMode="auto">
            <a:xfrm>
              <a:off x="1115616" y="2132856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逻辑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左移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 Box 432"/>
            <p:cNvSpPr txBox="1">
              <a:spLocks noChangeArrowheads="1"/>
            </p:cNvSpPr>
            <p:nvPr/>
          </p:nvSpPr>
          <p:spPr bwMode="auto">
            <a:xfrm>
              <a:off x="6444208" y="2132856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逻辑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算术左移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37" name="右箭头 36"/>
            <p:cNvSpPr/>
            <p:nvPr/>
          </p:nvSpPr>
          <p:spPr bwMode="auto">
            <a:xfrm>
              <a:off x="5553100" y="1640334"/>
              <a:ext cx="510703" cy="413706"/>
            </a:xfrm>
            <a:prstGeom prst="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39" name="Text Box 323"/>
          <p:cNvSpPr txBox="1">
            <a:spLocks noChangeArrowheads="1"/>
          </p:cNvSpPr>
          <p:nvPr/>
        </p:nvSpPr>
        <p:spPr bwMode="auto">
          <a:xfrm>
            <a:off x="179263" y="342900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优化</a:t>
            </a:r>
            <a:r>
              <a:rPr lang="en-US" altLang="zh-CN" dirty="0" smtClean="0">
                <a:solidFill>
                  <a:schemeClr val="accent2"/>
                </a:solidFill>
              </a:rPr>
              <a:t>2—</a:t>
            </a:r>
            <a:r>
              <a:rPr lang="zh-CN" altLang="en-US" dirty="0" smtClean="0">
                <a:solidFill>
                  <a:schemeClr val="tx1"/>
                </a:solidFill>
              </a:rPr>
              <a:t>左移、右移功能合并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便于应用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1907702" y="4005064"/>
            <a:ext cx="6048673" cy="900262"/>
            <a:chOff x="1907702" y="3536849"/>
            <a:chExt cx="6048673" cy="900262"/>
          </a:xfrm>
        </p:grpSpPr>
        <p:sp>
          <p:nvSpPr>
            <p:cNvPr id="40" name="Rectangle 445"/>
            <p:cNvSpPr>
              <a:spLocks noChangeArrowheads="1"/>
            </p:cNvSpPr>
            <p:nvPr/>
          </p:nvSpPr>
          <p:spPr bwMode="auto">
            <a:xfrm>
              <a:off x="2168500" y="3573016"/>
              <a:ext cx="2187475" cy="864095"/>
            </a:xfrm>
            <a:prstGeom prst="rect">
              <a:avLst/>
            </a:prstGeom>
            <a:solidFill>
              <a:srgbClr val="CCFFFF"/>
            </a:solidFill>
            <a:ln w="19050" algn="ctr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lIns="18000" tIns="18000" rIns="18000" bIns="18000" anchor="t" anchorCtr="0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D3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D0        Q3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+mn-lt"/>
                </a:rPr>
                <a:t>~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Q0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CN" sz="1800" dirty="0" smtClean="0"/>
                <a:t>Logical  </a:t>
              </a:r>
              <a:r>
                <a:rPr lang="en-US" altLang="zh-CN" sz="1800" baseline="-16000" dirty="0" smtClean="0"/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OF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L/R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/>
                <a:t>L/R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/>
                <a:t>Shift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UF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1" name="Line 441"/>
            <p:cNvSpPr>
              <a:spLocks noChangeShapeType="1"/>
            </p:cNvSpPr>
            <p:nvPr/>
          </p:nvSpPr>
          <p:spPr bwMode="auto">
            <a:xfrm flipH="1" flipV="1">
              <a:off x="1907704" y="3717031"/>
              <a:ext cx="260793" cy="1"/>
            </a:xfrm>
            <a:prstGeom prst="line">
              <a:avLst/>
            </a:prstGeom>
            <a:noFill/>
            <a:ln w="25400" cmpd="dbl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41"/>
            <p:cNvSpPr>
              <a:spLocks noChangeShapeType="1"/>
            </p:cNvSpPr>
            <p:nvPr/>
          </p:nvSpPr>
          <p:spPr bwMode="auto">
            <a:xfrm flipH="1">
              <a:off x="1907703" y="4044414"/>
              <a:ext cx="2607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41"/>
            <p:cNvSpPr>
              <a:spLocks noChangeShapeType="1"/>
            </p:cNvSpPr>
            <p:nvPr/>
          </p:nvSpPr>
          <p:spPr bwMode="auto">
            <a:xfrm flipH="1">
              <a:off x="4355976" y="3717031"/>
              <a:ext cx="288032" cy="1"/>
            </a:xfrm>
            <a:prstGeom prst="line">
              <a:avLst/>
            </a:prstGeom>
            <a:noFill/>
            <a:ln w="25400" cmpd="dbl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41"/>
            <p:cNvSpPr>
              <a:spLocks noChangeShapeType="1"/>
            </p:cNvSpPr>
            <p:nvPr/>
          </p:nvSpPr>
          <p:spPr bwMode="auto">
            <a:xfrm flipH="1">
              <a:off x="1907702" y="4293096"/>
              <a:ext cx="2607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41"/>
            <p:cNvSpPr>
              <a:spLocks noChangeShapeType="1"/>
            </p:cNvSpPr>
            <p:nvPr/>
          </p:nvSpPr>
          <p:spPr bwMode="auto">
            <a:xfrm flipH="1">
              <a:off x="4355977" y="4005063"/>
              <a:ext cx="28803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41"/>
            <p:cNvSpPr>
              <a:spLocks noChangeShapeType="1"/>
            </p:cNvSpPr>
            <p:nvPr/>
          </p:nvSpPr>
          <p:spPr bwMode="auto">
            <a:xfrm flipH="1">
              <a:off x="4355976" y="4293096"/>
              <a:ext cx="288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432"/>
            <p:cNvSpPr txBox="1">
              <a:spLocks noChangeArrowheads="1"/>
            </p:cNvSpPr>
            <p:nvPr/>
          </p:nvSpPr>
          <p:spPr bwMode="auto">
            <a:xfrm>
              <a:off x="4932038" y="3536849"/>
              <a:ext cx="3024337" cy="9002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L/R—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移位方向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OF—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溢出标志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左移出值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1)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UF—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下溢标志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右移出值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1)</a:t>
              </a:r>
            </a:p>
          </p:txBody>
        </p:sp>
      </p:grpSp>
      <p:sp>
        <p:nvSpPr>
          <p:cNvPr id="56" name="Text Box 429"/>
          <p:cNvSpPr txBox="1">
            <a:spLocks noChangeArrowheads="1"/>
          </p:cNvSpPr>
          <p:nvPr/>
        </p:nvSpPr>
        <p:spPr bwMode="auto">
          <a:xfrm>
            <a:off x="179512" y="287500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990099"/>
                </a:solidFill>
              </a:rPr>
              <a:t>         思考：</a:t>
            </a:r>
            <a:r>
              <a:rPr lang="zh-CN" altLang="en-US" sz="2200" dirty="0" smtClean="0">
                <a:solidFill>
                  <a:schemeClr val="tx1"/>
                </a:solidFill>
              </a:rPr>
              <a:t>同一移位器能否实现逻辑左移及算术左移？ 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同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 Box 216"/>
          <p:cNvSpPr txBox="1">
            <a:spLocks noChangeArrowheads="1"/>
          </p:cNvSpPr>
          <p:nvPr/>
        </p:nvSpPr>
        <p:spPr bwMode="auto">
          <a:xfrm>
            <a:off x="179388" y="5301208"/>
            <a:ext cx="8785225" cy="83099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   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2-3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P87—23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26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27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</a:t>
            </a:r>
            <a:r>
              <a:rPr lang="zh-CN" altLang="en-US" dirty="0" smtClean="0">
                <a:solidFill>
                  <a:schemeClr val="tx1"/>
                </a:solidFill>
              </a:rPr>
              <a:t>画出</a:t>
            </a: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位左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右移桶形移位器电路图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选做</a:t>
            </a:r>
            <a:r>
              <a:rPr lang="en-US" altLang="zh-CN" dirty="0" smtClean="0">
                <a:solidFill>
                  <a:schemeClr val="tx1"/>
                </a:solidFill>
              </a:rPr>
              <a:t>)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3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6" grpId="0"/>
      <p:bldP spid="5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097D-065B-4F37-BE07-89E302AD014A}" type="slidenum">
              <a:rPr lang="en-US" altLang="zh-CN"/>
              <a:pPr/>
              <a:t>77</a:t>
            </a:fld>
            <a:endParaRPr lang="en-US" altLang="zh-CN" dirty="0"/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位扩展运算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179388" y="89696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运算的功能：</a:t>
            </a:r>
            <a:r>
              <a:rPr lang="zh-CN" altLang="en-US" u="sng" dirty="0" smtClean="0">
                <a:solidFill>
                  <a:schemeClr val="tx1"/>
                </a:solidFill>
              </a:rPr>
              <a:t>增加</a:t>
            </a:r>
            <a:r>
              <a:rPr lang="zh-CN" altLang="en-US" dirty="0" smtClean="0">
                <a:solidFill>
                  <a:schemeClr val="tx1"/>
                </a:solidFill>
              </a:rPr>
              <a:t>机器数的位数，</a:t>
            </a:r>
            <a:r>
              <a:rPr lang="zh-CN" altLang="en-US" u="sng" dirty="0" smtClean="0">
                <a:solidFill>
                  <a:schemeClr val="tx1"/>
                </a:solidFill>
              </a:rPr>
              <a:t>保持</a:t>
            </a:r>
            <a:r>
              <a:rPr lang="zh-CN" altLang="en-US" dirty="0" smtClean="0">
                <a:solidFill>
                  <a:schemeClr val="tx1"/>
                </a:solidFill>
              </a:rPr>
              <a:t>真值不变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42375" name="Text Box 7"/>
          <p:cNvSpPr txBox="1">
            <a:spLocks noChangeArrowheads="1"/>
          </p:cNvSpPr>
          <p:nvPr/>
        </p:nvSpPr>
        <p:spPr bwMode="auto">
          <a:xfrm>
            <a:off x="179388" y="1412776"/>
            <a:ext cx="88217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运算规则：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零扩展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机器数高位补</a:t>
            </a:r>
            <a:r>
              <a:rPr lang="en-US" altLang="zh-CN" u="sng" dirty="0" smtClean="0">
                <a:solidFill>
                  <a:srgbClr val="990099"/>
                </a:solidFill>
              </a:rPr>
              <a:t>0</a:t>
            </a:r>
            <a:r>
              <a:rPr lang="en-US" altLang="zh-CN" dirty="0" smtClean="0">
                <a:solidFill>
                  <a:srgbClr val="990099"/>
                </a:solidFill>
              </a:rPr>
              <a:t>     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←无符号数扩展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        符号扩展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机器数高位补</a:t>
            </a:r>
            <a:r>
              <a:rPr lang="zh-CN" altLang="en-US" u="sng" dirty="0" smtClean="0">
                <a:solidFill>
                  <a:srgbClr val="990099"/>
                </a:solidFill>
              </a:rPr>
              <a:t>符号位</a:t>
            </a:r>
            <a:r>
              <a:rPr lang="zh-CN" altLang="en-US" dirty="0" smtClean="0">
                <a:solidFill>
                  <a:srgbClr val="990099"/>
                </a:solidFill>
              </a:rPr>
              <a:t>   </a:t>
            </a:r>
            <a:r>
              <a:rPr lang="zh-CN" altLang="en-US" sz="1800" dirty="0" smtClean="0">
                <a:solidFill>
                  <a:schemeClr val="tx1"/>
                </a:solidFill>
              </a:rPr>
              <a:t>←有符号数</a:t>
            </a:r>
            <a:r>
              <a:rPr lang="zh-CN" altLang="en-US" sz="1800" dirty="0">
                <a:solidFill>
                  <a:schemeClr val="tx1"/>
                </a:solidFill>
              </a:rPr>
              <a:t>扩展</a:t>
            </a:r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04059"/>
              </p:ext>
            </p:extLst>
          </p:nvPr>
        </p:nvGraphicFramePr>
        <p:xfrm>
          <a:off x="1259631" y="2492896"/>
          <a:ext cx="4392488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584176"/>
                <a:gridCol w="158417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示 例</a:t>
                      </a:r>
                      <a:endParaRPr lang="zh-CN" altLang="en-US" sz="20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D=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D=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零扩展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9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符号扩展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111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0" name="Text Box 429"/>
          <p:cNvSpPr txBox="1">
            <a:spLocks noChangeArrowheads="1"/>
          </p:cNvSpPr>
          <p:nvPr/>
        </p:nvSpPr>
        <p:spPr bwMode="auto">
          <a:xfrm>
            <a:off x="179388" y="364502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运算的逻辑实现：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逻辑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电路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grpSp>
        <p:nvGrpSpPr>
          <p:cNvPr id="49" name="Group 380"/>
          <p:cNvGrpSpPr>
            <a:grpSpLocks/>
          </p:cNvGrpSpPr>
          <p:nvPr/>
        </p:nvGrpSpPr>
        <p:grpSpPr bwMode="auto">
          <a:xfrm>
            <a:off x="3995936" y="6453188"/>
            <a:ext cx="360363" cy="287337"/>
            <a:chOff x="1133" y="4020"/>
            <a:chExt cx="227" cy="181"/>
          </a:xfrm>
        </p:grpSpPr>
        <p:sp>
          <p:nvSpPr>
            <p:cNvPr id="50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382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45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40028"/>
              </p:ext>
            </p:extLst>
          </p:nvPr>
        </p:nvGraphicFramePr>
        <p:xfrm>
          <a:off x="5724128" y="2492896"/>
          <a:ext cx="3168352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输出信号的逻辑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n+k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 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n+k</a:t>
                      </a:r>
                      <a:r>
                        <a:rPr lang="en-US" altLang="zh-CN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n-1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3" name="组合 52"/>
          <p:cNvGrpSpPr/>
          <p:nvPr/>
        </p:nvGrpSpPr>
        <p:grpSpPr>
          <a:xfrm>
            <a:off x="2480348" y="4090182"/>
            <a:ext cx="2883740" cy="1643074"/>
            <a:chOff x="1473946" y="3298094"/>
            <a:chExt cx="2883740" cy="1643074"/>
          </a:xfrm>
        </p:grpSpPr>
        <p:sp>
          <p:nvSpPr>
            <p:cNvPr id="54" name="矩形 53"/>
            <p:cNvSpPr/>
            <p:nvPr/>
          </p:nvSpPr>
          <p:spPr bwMode="auto">
            <a:xfrm>
              <a:off x="1473946" y="3798160"/>
              <a:ext cx="2666006" cy="71438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5" name="Text Box 399"/>
            <p:cNvSpPr txBox="1">
              <a:spLocks noChangeArrowheads="1"/>
            </p:cNvSpPr>
            <p:nvPr/>
          </p:nvSpPr>
          <p:spPr bwMode="auto">
            <a:xfrm>
              <a:off x="2619804" y="3298094"/>
              <a:ext cx="173788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 rot="5400000">
              <a:off x="3887984" y="3690209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rot="5400000">
              <a:off x="3887985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rot="5400000">
              <a:off x="3097485" y="36910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rot="5400000">
              <a:off x="3095103" y="461639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rot="5400000">
              <a:off x="2591841" y="3691003"/>
              <a:ext cx="215108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rot="5400000">
              <a:off x="2591047" y="461810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" name="Text Box 399"/>
            <p:cNvSpPr txBox="1">
              <a:spLocks noChangeArrowheads="1"/>
            </p:cNvSpPr>
            <p:nvPr/>
          </p:nvSpPr>
          <p:spPr bwMode="auto">
            <a:xfrm>
              <a:off x="3494160" y="3536568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8" name="Text Box 399"/>
            <p:cNvSpPr txBox="1">
              <a:spLocks noChangeArrowheads="1"/>
            </p:cNvSpPr>
            <p:nvPr/>
          </p:nvSpPr>
          <p:spPr bwMode="auto">
            <a:xfrm>
              <a:off x="3494160" y="4459142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1" name="Text Box 399"/>
            <p:cNvSpPr txBox="1">
              <a:spLocks noChangeArrowheads="1"/>
            </p:cNvSpPr>
            <p:nvPr/>
          </p:nvSpPr>
          <p:spPr bwMode="auto">
            <a:xfrm>
              <a:off x="1473946" y="4655416"/>
              <a:ext cx="2738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 smtClean="0">
                  <a:solidFill>
                    <a:schemeClr val="tx1"/>
                  </a:solidFill>
                </a:rPr>
                <a:t>n+k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600" b="0" dirty="0" smtClean="0">
                  <a:solidFill>
                    <a:schemeClr val="tx1"/>
                  </a:solidFill>
                </a:rPr>
                <a:t>… 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 smtClean="0">
                  <a:solidFill>
                    <a:schemeClr val="tx1"/>
                  </a:solidFill>
                </a:rPr>
                <a:t>n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 rot="16200000" flipH="1">
              <a:off x="2232596" y="4619696"/>
              <a:ext cx="214314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rot="5400000">
              <a:off x="1513309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4" name="Text Box 399"/>
            <p:cNvSpPr txBox="1">
              <a:spLocks noChangeArrowheads="1"/>
            </p:cNvSpPr>
            <p:nvPr/>
          </p:nvSpPr>
          <p:spPr bwMode="auto">
            <a:xfrm>
              <a:off x="1835696" y="4464915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595386" y="4581129"/>
            <a:ext cx="2406951" cy="720079"/>
            <a:chOff x="1588984" y="3789041"/>
            <a:chExt cx="2406951" cy="720079"/>
          </a:xfrm>
        </p:grpSpPr>
        <p:cxnSp>
          <p:nvCxnSpPr>
            <p:cNvPr id="76" name="直接连接符 75"/>
            <p:cNvCxnSpPr/>
            <p:nvPr/>
          </p:nvCxnSpPr>
          <p:spPr bwMode="auto">
            <a:xfrm rot="5400000">
              <a:off x="3637951" y="4146229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rot="5400000">
              <a:off x="2845864" y="4146229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rot="16200000" flipH="1">
              <a:off x="2342600" y="4146229"/>
              <a:ext cx="714380" cy="3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Text Box 399"/>
            <p:cNvSpPr txBox="1">
              <a:spLocks noChangeArrowheads="1"/>
            </p:cNvSpPr>
            <p:nvPr/>
          </p:nvSpPr>
          <p:spPr bwMode="auto">
            <a:xfrm>
              <a:off x="3494160" y="4005064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/>
                <a:t>…</a:t>
              </a:r>
            </a:p>
          </p:txBody>
        </p:sp>
        <p:sp>
          <p:nvSpPr>
            <p:cNvPr id="109" name="Text Box 160"/>
            <p:cNvSpPr txBox="1">
              <a:spLocks noChangeArrowheads="1"/>
            </p:cNvSpPr>
            <p:nvPr/>
          </p:nvSpPr>
          <p:spPr bwMode="auto">
            <a:xfrm>
              <a:off x="1588984" y="4102472"/>
              <a:ext cx="390728" cy="2004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</a:rPr>
                <a:t>GND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>
              <a:off x="1763688" y="4066814"/>
              <a:ext cx="216024" cy="203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 flipV="1">
              <a:off x="1871256" y="3933056"/>
              <a:ext cx="0" cy="11636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1619672" y="4365104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1619672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 bwMode="auto">
            <a:xfrm flipV="1">
              <a:off x="2339752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 flipV="1">
              <a:off x="1979712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2195736" y="3933056"/>
              <a:ext cx="0" cy="426349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1872144" y="3933056"/>
              <a:ext cx="323592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0" name="组合 119"/>
          <p:cNvGrpSpPr/>
          <p:nvPr/>
        </p:nvGrpSpPr>
        <p:grpSpPr>
          <a:xfrm>
            <a:off x="5364088" y="4090182"/>
            <a:ext cx="3456384" cy="1643074"/>
            <a:chOff x="4427984" y="3298094"/>
            <a:chExt cx="3456384" cy="1643074"/>
          </a:xfrm>
        </p:grpSpPr>
        <p:cxnSp>
          <p:nvCxnSpPr>
            <p:cNvPr id="121" name="直接连接符 120"/>
            <p:cNvCxnSpPr/>
            <p:nvPr/>
          </p:nvCxnSpPr>
          <p:spPr bwMode="auto">
            <a:xfrm>
              <a:off x="4787902" y="390413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2" name="Text Box 160"/>
            <p:cNvSpPr txBox="1">
              <a:spLocks noChangeArrowheads="1"/>
            </p:cNvSpPr>
            <p:nvPr/>
          </p:nvSpPr>
          <p:spPr bwMode="auto">
            <a:xfrm>
              <a:off x="4427984" y="3742432"/>
              <a:ext cx="360040" cy="284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op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5000628" y="3798160"/>
              <a:ext cx="2666006" cy="714380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4" name="Text Box 399"/>
            <p:cNvSpPr txBox="1">
              <a:spLocks noChangeArrowheads="1"/>
            </p:cNvSpPr>
            <p:nvPr/>
          </p:nvSpPr>
          <p:spPr bwMode="auto">
            <a:xfrm>
              <a:off x="6146486" y="3298094"/>
              <a:ext cx="173788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D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 rot="5400000">
              <a:off x="7414666" y="3690209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rot="5400000">
              <a:off x="7414667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rot="5400000">
              <a:off x="6624167" y="36910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rot="5400000">
              <a:off x="6621785" y="461639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rot="5400000">
              <a:off x="6118523" y="3691003"/>
              <a:ext cx="215108" cy="79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rot="5400000">
              <a:off x="6117729" y="4618109"/>
              <a:ext cx="214314" cy="317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1" name="Text Box 399"/>
            <p:cNvSpPr txBox="1">
              <a:spLocks noChangeArrowheads="1"/>
            </p:cNvSpPr>
            <p:nvPr/>
          </p:nvSpPr>
          <p:spPr bwMode="auto">
            <a:xfrm>
              <a:off x="7020842" y="3536568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32" name="Text Box 399"/>
            <p:cNvSpPr txBox="1">
              <a:spLocks noChangeArrowheads="1"/>
            </p:cNvSpPr>
            <p:nvPr/>
          </p:nvSpPr>
          <p:spPr bwMode="auto">
            <a:xfrm>
              <a:off x="7020842" y="4459142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33" name="Text Box 399"/>
            <p:cNvSpPr txBox="1">
              <a:spLocks noChangeArrowheads="1"/>
            </p:cNvSpPr>
            <p:nvPr/>
          </p:nvSpPr>
          <p:spPr bwMode="auto">
            <a:xfrm>
              <a:off x="5000628" y="4655416"/>
              <a:ext cx="2738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 smtClean="0">
                  <a:solidFill>
                    <a:schemeClr val="tx1"/>
                  </a:solidFill>
                </a:rPr>
                <a:t>n+k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600" b="0" dirty="0" smtClean="0">
                  <a:solidFill>
                    <a:schemeClr val="tx1"/>
                  </a:solidFill>
                </a:rPr>
                <a:t>… 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err="1" smtClean="0">
                  <a:solidFill>
                    <a:schemeClr val="tx1"/>
                  </a:solidFill>
                </a:rPr>
                <a:t>n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n-2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Q</a:t>
              </a:r>
              <a:r>
                <a:rPr lang="en-US" altLang="zh-CN" sz="2000" baseline="-14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4" name="直接连接符 133"/>
            <p:cNvCxnSpPr/>
            <p:nvPr/>
          </p:nvCxnSpPr>
          <p:spPr bwMode="auto">
            <a:xfrm rot="16200000" flipH="1">
              <a:off x="5759278" y="4619696"/>
              <a:ext cx="214314" cy="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 rot="5400000">
              <a:off x="5039991" y="4618903"/>
              <a:ext cx="214314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6" name="Text Box 399"/>
            <p:cNvSpPr txBox="1">
              <a:spLocks noChangeArrowheads="1"/>
            </p:cNvSpPr>
            <p:nvPr/>
          </p:nvSpPr>
          <p:spPr bwMode="auto">
            <a:xfrm>
              <a:off x="5362378" y="4464915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5945852" y="4581129"/>
            <a:ext cx="2512869" cy="720079"/>
            <a:chOff x="5009748" y="3789041"/>
            <a:chExt cx="2512869" cy="720079"/>
          </a:xfrm>
        </p:grpSpPr>
        <p:cxnSp>
          <p:nvCxnSpPr>
            <p:cNvPr id="138" name="直接连接符 137"/>
            <p:cNvCxnSpPr/>
            <p:nvPr/>
          </p:nvCxnSpPr>
          <p:spPr bwMode="auto">
            <a:xfrm rot="5400000">
              <a:off x="7164633" y="4146229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 rot="5400000">
              <a:off x="6372546" y="4146229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rot="16200000" flipH="1">
              <a:off x="5869282" y="4146229"/>
              <a:ext cx="714380" cy="3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 Box 399"/>
            <p:cNvSpPr txBox="1">
              <a:spLocks noChangeArrowheads="1"/>
            </p:cNvSpPr>
            <p:nvPr/>
          </p:nvSpPr>
          <p:spPr bwMode="auto">
            <a:xfrm>
              <a:off x="7020842" y="4005064"/>
              <a:ext cx="28575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b="0" dirty="0" smtClean="0"/>
                <a:t>…</a:t>
              </a:r>
            </a:p>
          </p:txBody>
        </p:sp>
        <p:cxnSp>
          <p:nvCxnSpPr>
            <p:cNvPr id="142" name="直接连接符 141"/>
            <p:cNvCxnSpPr/>
            <p:nvPr/>
          </p:nvCxnSpPr>
          <p:spPr bwMode="auto">
            <a:xfrm>
              <a:off x="5146354" y="4365104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V="1">
              <a:off x="5146354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5866434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 flipV="1">
              <a:off x="5506394" y="4365104"/>
              <a:ext cx="0" cy="144016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5580112" y="4202702"/>
              <a:ext cx="0" cy="156703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147" name="Text Box 399"/>
            <p:cNvSpPr txBox="1">
              <a:spLocks noChangeArrowheads="1"/>
            </p:cNvSpPr>
            <p:nvPr/>
          </p:nvSpPr>
          <p:spPr bwMode="auto">
            <a:xfrm>
              <a:off x="5398826" y="4009486"/>
              <a:ext cx="354091" cy="2143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>
              <a:off x="5648130" y="3907656"/>
              <a:ext cx="572202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5652120" y="3907585"/>
              <a:ext cx="1" cy="106974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5508104" y="3898090"/>
              <a:ext cx="1" cy="10697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5009748" y="3906862"/>
              <a:ext cx="493796" cy="794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3" name="Text Box 160"/>
          <p:cNvSpPr txBox="1">
            <a:spLocks noChangeArrowheads="1"/>
          </p:cNvSpPr>
          <p:nvPr/>
        </p:nvSpPr>
        <p:spPr bwMode="auto">
          <a:xfrm>
            <a:off x="3419873" y="4667965"/>
            <a:ext cx="4896543" cy="56123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rIns="18000" anchor="ctr"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种功能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      2</a:t>
            </a:r>
            <a:r>
              <a:rPr lang="zh-CN" altLang="en-US" sz="2000" dirty="0" smtClean="0">
                <a:solidFill>
                  <a:schemeClr val="tx1"/>
                </a:solidFill>
              </a:rPr>
              <a:t>种功能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    (op=1</a:t>
            </a:r>
            <a:r>
              <a:rPr lang="zh-CN" altLang="en-US" sz="1800" dirty="0" smtClean="0">
                <a:solidFill>
                  <a:schemeClr val="tx1"/>
                </a:solidFill>
              </a:rPr>
              <a:t>为符号扩展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5" grpId="0"/>
      <p:bldP spid="70" grpId="0"/>
      <p:bldP spid="153" grpId="0"/>
      <p:bldP spid="153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3568" y="3639581"/>
            <a:ext cx="1368152" cy="2259363"/>
            <a:chOff x="683568" y="3639581"/>
            <a:chExt cx="1368152" cy="2259363"/>
          </a:xfrm>
        </p:grpSpPr>
        <p:sp>
          <p:nvSpPr>
            <p:cNvPr id="26" name="Rectangle 172"/>
            <p:cNvSpPr>
              <a:spLocks noChangeArrowheads="1"/>
            </p:cNvSpPr>
            <p:nvPr/>
          </p:nvSpPr>
          <p:spPr bwMode="auto">
            <a:xfrm>
              <a:off x="1375445" y="3639581"/>
              <a:ext cx="676275" cy="612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Rectangle 175"/>
            <p:cNvSpPr>
              <a:spLocks noChangeArrowheads="1"/>
            </p:cNvSpPr>
            <p:nvPr/>
          </p:nvSpPr>
          <p:spPr bwMode="auto">
            <a:xfrm>
              <a:off x="683568" y="5611606"/>
              <a:ext cx="676275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Rectangle 176"/>
            <p:cNvSpPr>
              <a:spLocks noChangeArrowheads="1"/>
            </p:cNvSpPr>
            <p:nvPr/>
          </p:nvSpPr>
          <p:spPr bwMode="auto">
            <a:xfrm>
              <a:off x="1834505" y="4303732"/>
              <a:ext cx="215900" cy="287338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Rectangle 177"/>
            <p:cNvSpPr>
              <a:spLocks noChangeArrowheads="1"/>
            </p:cNvSpPr>
            <p:nvPr/>
          </p:nvSpPr>
          <p:spPr bwMode="auto">
            <a:xfrm>
              <a:off x="1618605" y="4956875"/>
              <a:ext cx="431800" cy="287338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Rectangle 178"/>
            <p:cNvSpPr>
              <a:spLocks noChangeArrowheads="1"/>
            </p:cNvSpPr>
            <p:nvPr/>
          </p:nvSpPr>
          <p:spPr bwMode="auto">
            <a:xfrm>
              <a:off x="1359843" y="5610018"/>
              <a:ext cx="690562" cy="288925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Rectangle 209"/>
            <p:cNvSpPr>
              <a:spLocks noChangeArrowheads="1"/>
            </p:cNvSpPr>
            <p:nvPr/>
          </p:nvSpPr>
          <p:spPr bwMode="auto">
            <a:xfrm>
              <a:off x="1158230" y="4298288"/>
              <a:ext cx="676275" cy="61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Rectangle 210"/>
            <p:cNvSpPr>
              <a:spLocks noChangeArrowheads="1"/>
            </p:cNvSpPr>
            <p:nvPr/>
          </p:nvSpPr>
          <p:spPr bwMode="auto">
            <a:xfrm>
              <a:off x="942330" y="4951431"/>
              <a:ext cx="676275" cy="61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2E97-C701-404B-8BE7-893FE5FACAAF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定点乘法运算</a:t>
            </a:r>
            <a:endParaRPr lang="zh-CN" altLang="en-US" sz="2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179388" y="908720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基于硬件的实现要求：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硬件限制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加法器只有</a:t>
            </a:r>
            <a:r>
              <a:rPr lang="en-US" altLang="zh-CN" u="sng" dirty="0">
                <a:solidFill>
                  <a:schemeClr val="tx1"/>
                </a:solidFill>
              </a:rPr>
              <a:t>2</a:t>
            </a:r>
            <a:r>
              <a:rPr lang="zh-CN" altLang="en-US" u="sng" dirty="0">
                <a:solidFill>
                  <a:schemeClr val="tx1"/>
                </a:solidFill>
              </a:rPr>
              <a:t>个</a:t>
            </a:r>
            <a:r>
              <a:rPr lang="zh-CN" altLang="en-US" u="sng" dirty="0" smtClean="0">
                <a:solidFill>
                  <a:schemeClr val="tx1"/>
                </a:solidFill>
              </a:rPr>
              <a:t>输入</a:t>
            </a:r>
            <a:r>
              <a:rPr lang="zh-CN" altLang="en-US" dirty="0" smtClean="0">
                <a:solidFill>
                  <a:schemeClr val="tx1"/>
                </a:solidFill>
              </a:rPr>
              <a:t>，采用</a:t>
            </a:r>
            <a:r>
              <a:rPr lang="zh-CN" altLang="en-US" u="sng" dirty="0" smtClean="0">
                <a:solidFill>
                  <a:schemeClr val="tx1"/>
                </a:solidFill>
              </a:rPr>
              <a:t>定长运算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     实现要求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397321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771800" y="1844824"/>
            <a:ext cx="579745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u="sng" dirty="0" smtClean="0">
                <a:solidFill>
                  <a:srgbClr val="990099"/>
                </a:solidFill>
              </a:rPr>
              <a:t>多次累加</a:t>
            </a:r>
            <a:r>
              <a:rPr lang="zh-CN" altLang="en-US" dirty="0" smtClean="0">
                <a:solidFill>
                  <a:schemeClr val="tx1"/>
                </a:solidFill>
              </a:rPr>
              <a:t>形成乘积，部分积</a:t>
            </a:r>
            <a:r>
              <a:rPr lang="zh-CN" altLang="en-US" u="sng" dirty="0" smtClean="0">
                <a:solidFill>
                  <a:srgbClr val="990099"/>
                </a:solidFill>
              </a:rPr>
              <a:t>移位后再相加</a:t>
            </a:r>
            <a:endParaRPr lang="en-US" altLang="zh-CN" u="sng" dirty="0" smtClean="0">
              <a:solidFill>
                <a:srgbClr val="990099"/>
              </a:solidFill>
            </a:endParaRPr>
          </a:p>
        </p:txBody>
      </p:sp>
      <p:sp>
        <p:nvSpPr>
          <p:cNvPr id="16" name="Text Box 127"/>
          <p:cNvSpPr txBox="1">
            <a:spLocks noChangeArrowheads="1"/>
          </p:cNvSpPr>
          <p:nvPr/>
        </p:nvSpPr>
        <p:spPr bwMode="auto">
          <a:xfrm>
            <a:off x="179388" y="23350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B=110</a:t>
            </a:r>
            <a:r>
              <a:rPr lang="zh-CN" altLang="en-US" dirty="0" smtClean="0">
                <a:solidFill>
                  <a:schemeClr val="tx1"/>
                </a:solidFill>
              </a:rPr>
              <a:t>，采用定长加法计算</a:t>
            </a:r>
            <a:r>
              <a:rPr lang="en-US" altLang="zh-CN" dirty="0" smtClean="0">
                <a:solidFill>
                  <a:schemeClr val="tx1"/>
                </a:solidFill>
              </a:rPr>
              <a:t>A×B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932440"/>
              </p:ext>
            </p:extLst>
          </p:nvPr>
        </p:nvGraphicFramePr>
        <p:xfrm>
          <a:off x="2986088" y="2874755"/>
          <a:ext cx="5978525" cy="3074525"/>
        </p:xfrm>
        <a:graphic>
          <a:graphicData uri="http://schemas.openxmlformats.org/drawingml/2006/table">
            <a:tbl>
              <a:tblPr/>
              <a:tblGrid>
                <a:gridCol w="649287"/>
                <a:gridCol w="1439863"/>
                <a:gridCol w="1441450"/>
                <a:gridCol w="2447925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部分积低位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000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初始部分积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P0=0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为加法器的进位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Text Box 212"/>
          <p:cNvSpPr txBox="1">
            <a:spLocks noChangeArrowheads="1"/>
          </p:cNvSpPr>
          <p:nvPr/>
        </p:nvSpPr>
        <p:spPr bwMode="auto">
          <a:xfrm>
            <a:off x="538163" y="2962068"/>
            <a:ext cx="2305050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u="sng" dirty="0" smtClean="0">
                <a:solidFill>
                  <a:schemeClr val="tx1"/>
                </a:solidFill>
              </a:rPr>
              <a:t>×  </a:t>
            </a:r>
            <a:r>
              <a:rPr lang="en-US" altLang="zh-CN" u="sng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 </a:t>
            </a:r>
            <a:r>
              <a:rPr lang="en-US" altLang="zh-CN" sz="2000" dirty="0">
                <a:solidFill>
                  <a:srgbClr val="990099"/>
                </a:solidFill>
              </a:rPr>
              <a:t>…PO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…P1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…P2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…P3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891615" y="3789040"/>
            <a:ext cx="2912633" cy="2017078"/>
            <a:chOff x="3891615" y="3789040"/>
            <a:chExt cx="2912633" cy="2017078"/>
          </a:xfrm>
        </p:grpSpPr>
        <p:sp>
          <p:nvSpPr>
            <p:cNvPr id="19" name="Rectangle 165"/>
            <p:cNvSpPr>
              <a:spLocks noChangeArrowheads="1"/>
            </p:cNvSpPr>
            <p:nvPr/>
          </p:nvSpPr>
          <p:spPr bwMode="auto">
            <a:xfrm>
              <a:off x="3891615" y="3804280"/>
              <a:ext cx="176213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Rectangle 166"/>
            <p:cNvSpPr>
              <a:spLocks noChangeArrowheads="1"/>
            </p:cNvSpPr>
            <p:nvPr/>
          </p:nvSpPr>
          <p:spPr bwMode="auto">
            <a:xfrm>
              <a:off x="3901140" y="4613905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Rectangle 167"/>
            <p:cNvSpPr>
              <a:spLocks noChangeArrowheads="1"/>
            </p:cNvSpPr>
            <p:nvPr/>
          </p:nvSpPr>
          <p:spPr bwMode="auto">
            <a:xfrm>
              <a:off x="3901140" y="5428293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Line 168"/>
            <p:cNvSpPr>
              <a:spLocks noChangeShapeType="1"/>
            </p:cNvSpPr>
            <p:nvPr/>
          </p:nvSpPr>
          <p:spPr bwMode="auto">
            <a:xfrm>
              <a:off x="4563129" y="3934455"/>
              <a:ext cx="647701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69"/>
            <p:cNvSpPr>
              <a:spLocks noChangeShapeType="1"/>
            </p:cNvSpPr>
            <p:nvPr/>
          </p:nvSpPr>
          <p:spPr bwMode="auto">
            <a:xfrm>
              <a:off x="4563129" y="4726618"/>
              <a:ext cx="647701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170"/>
            <p:cNvSpPr>
              <a:spLocks noChangeShapeType="1"/>
            </p:cNvSpPr>
            <p:nvPr/>
          </p:nvSpPr>
          <p:spPr bwMode="auto">
            <a:xfrm>
              <a:off x="4563129" y="5518780"/>
              <a:ext cx="647701" cy="28733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Rectangle 167"/>
            <p:cNvSpPr>
              <a:spLocks noChangeArrowheads="1"/>
            </p:cNvSpPr>
            <p:nvPr/>
          </p:nvSpPr>
          <p:spPr bwMode="auto">
            <a:xfrm>
              <a:off x="6637560" y="3789040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0" grpId="0"/>
      <p:bldP spid="15" grpId="0"/>
      <p:bldP spid="16" grpId="0"/>
      <p:bldP spid="3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9766-BABD-4B64-A3AB-D26C5652C2FB}" type="slidenum">
              <a:rPr lang="en-US" altLang="zh-CN"/>
              <a:pPr/>
              <a:t>79</a:t>
            </a:fld>
            <a:endParaRPr lang="en-US" altLang="zh-CN" dirty="0"/>
          </a:p>
        </p:txBody>
      </p:sp>
      <p:sp>
        <p:nvSpPr>
          <p:cNvPr id="277685" name="Text Box 181"/>
          <p:cNvSpPr txBox="1">
            <a:spLocks noChangeArrowheads="1"/>
          </p:cNvSpPr>
          <p:nvPr/>
        </p:nvSpPr>
        <p:spPr bwMode="auto">
          <a:xfrm>
            <a:off x="179388" y="314096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机器乘法的</a:t>
            </a:r>
            <a:r>
              <a:rPr lang="zh-CN" altLang="en-US" dirty="0" smtClean="0">
                <a:solidFill>
                  <a:srgbClr val="C00000"/>
                </a:solidFill>
              </a:rPr>
              <a:t>实现思路：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设乘数数值位数为</a:t>
            </a:r>
            <a:r>
              <a:rPr lang="en-US" altLang="zh-CN" sz="2000" dirty="0">
                <a:solidFill>
                  <a:schemeClr val="tx1"/>
                </a:solidFill>
              </a:rPr>
              <a:t>n-1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①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zh-CN" altLang="en-US" u="sng" dirty="0" smtClean="0">
                <a:solidFill>
                  <a:srgbClr val="990099"/>
                </a:solidFill>
              </a:rPr>
              <a:t>循环</a:t>
            </a:r>
            <a:r>
              <a:rPr lang="en-US" altLang="zh-CN" sz="2000" dirty="0" smtClean="0">
                <a:solidFill>
                  <a:schemeClr val="tx1"/>
                </a:solidFill>
              </a:rPr>
              <a:t>(n-1</a:t>
            </a:r>
            <a:r>
              <a:rPr lang="zh-CN" altLang="en-US" sz="2000" dirty="0" smtClean="0">
                <a:solidFill>
                  <a:schemeClr val="tx1"/>
                </a:solidFill>
              </a:rPr>
              <a:t>次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accent2"/>
                </a:solidFill>
              </a:rPr>
              <a:t>加法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accent2"/>
                </a:solidFill>
              </a:rPr>
              <a:t>右移</a:t>
            </a:r>
            <a:r>
              <a:rPr lang="zh-CN" altLang="en-US" dirty="0" smtClean="0">
                <a:solidFill>
                  <a:schemeClr val="tx1"/>
                </a:solidFill>
              </a:rPr>
              <a:t>实现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77689" name="Text Box 185"/>
          <p:cNvSpPr txBox="1">
            <a:spLocks noChangeArrowheads="1"/>
          </p:cNvSpPr>
          <p:nvPr/>
        </p:nvSpPr>
        <p:spPr bwMode="auto">
          <a:xfrm>
            <a:off x="179388" y="4067427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smtClean="0">
                <a:solidFill>
                  <a:schemeClr val="tx1"/>
                </a:solidFill>
              </a:rPr>
              <a:t>②</a:t>
            </a:r>
            <a:r>
              <a:rPr lang="zh-CN" altLang="en-US" dirty="0" smtClean="0">
                <a:solidFill>
                  <a:schemeClr val="tx1"/>
                </a:solidFill>
              </a:rPr>
              <a:t>加法时，根据乘数</a:t>
            </a:r>
            <a:r>
              <a:rPr lang="zh-CN" altLang="en-US" u="sng" dirty="0">
                <a:solidFill>
                  <a:schemeClr val="tx1"/>
                </a:solidFill>
              </a:rPr>
              <a:t>当前位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决定加</a:t>
            </a:r>
            <a:r>
              <a:rPr lang="en-US" altLang="zh-CN" sz="2000" dirty="0">
                <a:solidFill>
                  <a:schemeClr val="tx1"/>
                </a:solidFill>
              </a:rPr>
              <a:t>(n-1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u="sng" dirty="0" smtClean="0">
                <a:solidFill>
                  <a:srgbClr val="990099"/>
                </a:solidFill>
              </a:rPr>
              <a:t>被乘数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CN" u="sng" dirty="0">
                <a:solidFill>
                  <a:srgbClr val="990099"/>
                </a:solidFill>
              </a:rPr>
              <a:t>0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277690" name="Text Box 186"/>
          <p:cNvSpPr txBox="1">
            <a:spLocks noChangeArrowheads="1"/>
          </p:cNvSpPr>
          <p:nvPr/>
        </p:nvSpPr>
        <p:spPr bwMode="auto">
          <a:xfrm>
            <a:off x="179388" y="4508004"/>
            <a:ext cx="89646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③</a:t>
            </a:r>
            <a:r>
              <a:rPr lang="zh-CN" altLang="en-US" dirty="0">
                <a:solidFill>
                  <a:schemeClr val="tx1"/>
                </a:solidFill>
              </a:rPr>
              <a:t>右移时</a:t>
            </a:r>
            <a:r>
              <a:rPr lang="zh-CN" altLang="en-US" dirty="0" smtClean="0">
                <a:solidFill>
                  <a:schemeClr val="tx1"/>
                </a:solidFill>
              </a:rPr>
              <a:t>，加法进位、部分积高位、部分积低位</a:t>
            </a:r>
            <a:r>
              <a:rPr lang="zh-CN" altLang="en-US" u="sng" dirty="0" smtClean="0">
                <a:solidFill>
                  <a:srgbClr val="990099"/>
                </a:solidFill>
              </a:rPr>
              <a:t>一起右移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27771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122"/>
          <p:cNvSpPr txBox="1">
            <a:spLocks noChangeArrowheads="1"/>
          </p:cNvSpPr>
          <p:nvPr/>
        </p:nvSpPr>
        <p:spPr bwMode="auto">
          <a:xfrm>
            <a:off x="179388" y="332879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sz="2200" dirty="0" smtClean="0">
                <a:solidFill>
                  <a:schemeClr val="tx1"/>
                </a:solidFill>
              </a:rPr>
              <a:t>设</a:t>
            </a:r>
            <a:r>
              <a:rPr lang="en-US" altLang="zh-CN" sz="2200" dirty="0" smtClean="0">
                <a:solidFill>
                  <a:schemeClr val="tx1"/>
                </a:solidFill>
              </a:rPr>
              <a:t>A=a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a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a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</a:rPr>
              <a:t>B=b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，写出用定长加法求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zh-CN" altLang="en-US" sz="2200" dirty="0" smtClean="0">
                <a:solidFill>
                  <a:schemeClr val="tx1"/>
                </a:solidFill>
              </a:rPr>
              <a:t>的迭代式</a:t>
            </a: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5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4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3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smtClean="0">
                <a:solidFill>
                  <a:schemeClr val="tx1"/>
                </a:solidFill>
              </a:rPr>
              <a:t>   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</a:t>
            </a:r>
            <a:endParaRPr lang="en-US" altLang="zh-CN" sz="2200" dirty="0">
              <a:solidFill>
                <a:schemeClr val="accent2"/>
              </a:solidFill>
            </a:endParaRPr>
          </a:p>
        </p:txBody>
      </p:sp>
      <p:sp>
        <p:nvSpPr>
          <p:cNvPr id="36" name="Text Box 133"/>
          <p:cNvSpPr txBox="1">
            <a:spLocks noChangeArrowheads="1"/>
          </p:cNvSpPr>
          <p:nvPr/>
        </p:nvSpPr>
        <p:spPr bwMode="auto">
          <a:xfrm>
            <a:off x="179388" y="1628527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chemeClr val="tx1"/>
                </a:solidFill>
              </a:rPr>
              <a:t>    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×[A×b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-2</a:t>
            </a:r>
            <a:r>
              <a:rPr lang="en-US" altLang="zh-CN" sz="2200" dirty="0" smtClean="0">
                <a:solidFill>
                  <a:schemeClr val="tx1"/>
                </a:solidFill>
              </a:rPr>
              <a:t>]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b="0" dirty="0">
                <a:solidFill>
                  <a:schemeClr val="tx1"/>
                </a:solidFill>
              </a:rPr>
              <a:t>           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3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×</a:t>
            </a:r>
            <a:r>
              <a:rPr lang="en-US" altLang="zh-CN" sz="2200" dirty="0" smtClean="0">
                <a:solidFill>
                  <a:srgbClr val="990099"/>
                </a:solidFill>
              </a:rPr>
              <a:t>{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200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×</a:t>
            </a:r>
            <a:r>
              <a:rPr lang="en-US" altLang="zh-CN" sz="2200" dirty="0" smtClean="0">
                <a:solidFill>
                  <a:srgbClr val="C00000"/>
                </a:solidFill>
              </a:rPr>
              <a:t>[</a:t>
            </a:r>
            <a:r>
              <a:rPr lang="en-US" altLang="zh-CN" sz="2200" dirty="0" smtClean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×(A×b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rgbClr val="C00000"/>
                </a:solidFill>
              </a:rPr>
              <a:t>]</a:t>
            </a:r>
            <a:r>
              <a:rPr lang="en-US" altLang="zh-CN" sz="2200" dirty="0">
                <a:solidFill>
                  <a:srgbClr val="990099"/>
                </a:solidFill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753171" y="2492896"/>
            <a:ext cx="5616203" cy="144016"/>
            <a:chOff x="2753171" y="2492896"/>
            <a:chExt cx="5616203" cy="144016"/>
          </a:xfrm>
        </p:grpSpPr>
        <p:sp>
          <p:nvSpPr>
            <p:cNvPr id="29" name="Line 124"/>
            <p:cNvSpPr>
              <a:spLocks noChangeShapeType="1"/>
            </p:cNvSpPr>
            <p:nvPr/>
          </p:nvSpPr>
          <p:spPr bwMode="auto">
            <a:xfrm>
              <a:off x="2753171" y="2635126"/>
              <a:ext cx="5616203" cy="178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25"/>
            <p:cNvSpPr>
              <a:spLocks noChangeShapeType="1"/>
            </p:cNvSpPr>
            <p:nvPr/>
          </p:nvSpPr>
          <p:spPr bwMode="auto">
            <a:xfrm>
              <a:off x="6137127" y="2492896"/>
              <a:ext cx="194421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26"/>
            <p:cNvSpPr>
              <a:spLocks noChangeShapeType="1"/>
            </p:cNvSpPr>
            <p:nvPr/>
          </p:nvSpPr>
          <p:spPr bwMode="auto">
            <a:xfrm>
              <a:off x="4480942" y="2564904"/>
              <a:ext cx="374441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76686" y="2492895"/>
            <a:ext cx="6499770" cy="576065"/>
            <a:chOff x="2176686" y="2492895"/>
            <a:chExt cx="6499770" cy="576065"/>
          </a:xfrm>
        </p:grpSpPr>
        <p:sp>
          <p:nvSpPr>
            <p:cNvPr id="34" name="Text Box 129"/>
            <p:cNvSpPr txBox="1">
              <a:spLocks noChangeArrowheads="1"/>
            </p:cNvSpPr>
            <p:nvPr/>
          </p:nvSpPr>
          <p:spPr bwMode="auto">
            <a:xfrm>
              <a:off x="2916239" y="2707010"/>
              <a:ext cx="5760217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乘积</a:t>
              </a:r>
              <a:r>
                <a:rPr lang="zh-CN" altLang="en-US" sz="2000" u="sng" dirty="0" smtClean="0">
                  <a:solidFill>
                    <a:schemeClr val="tx1"/>
                  </a:solidFill>
                  <a:latin typeface="Times New Roman" pitchFamily="18" charset="0"/>
                </a:rPr>
                <a:t>右移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应补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的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</a:rPr>
                <a:t>权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小数点从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3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后移到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0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n-ea"/>
                  <a:ea typeface="+mn-ea"/>
                </a:rPr>
                <a:t>后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5" name="Line 130"/>
            <p:cNvSpPr>
              <a:spLocks noChangeShapeType="1"/>
            </p:cNvSpPr>
            <p:nvPr/>
          </p:nvSpPr>
          <p:spPr bwMode="auto">
            <a:xfrm flipV="1">
              <a:off x="2176686" y="2492896"/>
              <a:ext cx="5748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 rot="16200000" flipH="1">
              <a:off x="2465077" y="2493652"/>
              <a:ext cx="396999" cy="395486"/>
            </a:xfrm>
            <a:prstGeom prst="bentConnector3">
              <a:avLst>
                <a:gd name="adj1" fmla="val 10038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8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51"/>
          <p:cNvSpPr txBox="1">
            <a:spLocks noChangeArrowheads="1"/>
          </p:cNvSpPr>
          <p:nvPr/>
        </p:nvSpPr>
        <p:spPr bwMode="auto">
          <a:xfrm>
            <a:off x="179512" y="5013176"/>
            <a:ext cx="878522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*机器乘法的实现方法：</a:t>
            </a:r>
            <a:r>
              <a:rPr lang="zh-CN" altLang="en-US" dirty="0" smtClean="0">
                <a:solidFill>
                  <a:schemeClr val="tx1"/>
                </a:solidFill>
              </a:rPr>
              <a:t>加法器及</a:t>
            </a:r>
            <a:r>
              <a:rPr lang="zh-CN" altLang="en-US" u="sng" dirty="0" smtClean="0">
                <a:solidFill>
                  <a:schemeClr val="tx1"/>
                </a:solidFill>
              </a:rPr>
              <a:t>移位运算</a:t>
            </a:r>
            <a:r>
              <a:rPr lang="zh-CN" altLang="en-US" dirty="0" smtClean="0">
                <a:solidFill>
                  <a:schemeClr val="tx1"/>
                </a:solidFill>
              </a:rPr>
              <a:t>，阵列乘法器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200" b="0" dirty="0" smtClean="0">
                <a:solidFill>
                  <a:schemeClr val="tx1"/>
                </a:solidFill>
              </a:rPr>
              <a:t>                                     └</a:t>
            </a:r>
            <a:r>
              <a:rPr lang="zh-CN" altLang="en-US" sz="2200" dirty="0" smtClean="0">
                <a:solidFill>
                  <a:schemeClr val="tx1"/>
                </a:solidFill>
              </a:rPr>
              <a:t>→</a:t>
            </a:r>
            <a:r>
              <a:rPr lang="zh-CN" altLang="en-US" sz="2000" dirty="0" smtClean="0">
                <a:solidFill>
                  <a:schemeClr val="tx1"/>
                </a:solidFill>
              </a:rPr>
              <a:t>有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位乘法、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位乘法等</a:t>
            </a:r>
          </a:p>
        </p:txBody>
      </p:sp>
      <p:sp>
        <p:nvSpPr>
          <p:cNvPr id="21" name="Text Box 151"/>
          <p:cNvSpPr txBox="1">
            <a:spLocks noChangeArrowheads="1"/>
          </p:cNvSpPr>
          <p:nvPr/>
        </p:nvSpPr>
        <p:spPr bwMode="auto">
          <a:xfrm>
            <a:off x="179512" y="58772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990099"/>
                </a:solidFill>
              </a:rPr>
              <a:t>    思考：</a:t>
            </a:r>
            <a:r>
              <a:rPr lang="zh-CN" altLang="en-US" dirty="0" smtClean="0">
                <a:solidFill>
                  <a:schemeClr val="tx1"/>
                </a:solidFill>
              </a:rPr>
              <a:t>乘法需要判断溢出吗？若需要，如何判断？</a:t>
            </a:r>
            <a:endParaRPr lang="zh-CN" altLang="en-US" sz="2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685" grpId="0"/>
      <p:bldP spid="277689" grpId="0"/>
      <p:bldP spid="277690" grpId="0"/>
      <p:bldP spid="36" grpId="0"/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543378" y="3760465"/>
            <a:ext cx="609972" cy="225013"/>
            <a:chOff x="7543378" y="3760465"/>
            <a:chExt cx="609972" cy="225013"/>
          </a:xfrm>
        </p:grpSpPr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7543378" y="3760465"/>
              <a:ext cx="263968" cy="225013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7805899" y="3760465"/>
              <a:ext cx="347451" cy="216024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9AC3-BB89-4712-9B53-08A29ECD413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二、机器数及其编码</a:t>
            </a:r>
          </a:p>
        </p:txBody>
      </p:sp>
      <p:sp>
        <p:nvSpPr>
          <p:cNvPr id="196621" name="Text Box 13"/>
          <p:cNvSpPr txBox="1">
            <a:spLocks noChangeArrowheads="1"/>
          </p:cNvSpPr>
          <p:nvPr/>
        </p:nvSpPr>
        <p:spPr bwMode="auto">
          <a:xfrm>
            <a:off x="179388" y="913139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数学上</a:t>
            </a:r>
            <a:r>
              <a:rPr lang="zh-CN" altLang="en-US" dirty="0" smtClean="0">
                <a:solidFill>
                  <a:srgbClr val="C00000"/>
                </a:solidFill>
              </a:rPr>
              <a:t>的数据：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336800" indent="-2336800"/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数据组成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zh-CN" altLang="en-US" dirty="0" smtClean="0">
                <a:solidFill>
                  <a:schemeClr val="tx1"/>
                </a:solidFill>
              </a:rPr>
              <a:t>符号</a:t>
            </a:r>
            <a:r>
              <a:rPr lang="en-US" altLang="zh-CN" dirty="0" smtClean="0">
                <a:solidFill>
                  <a:schemeClr val="tx1"/>
                </a:solidFill>
              </a:rPr>
              <a:t>] </a:t>
            </a:r>
            <a:r>
              <a:rPr lang="zh-CN" altLang="en-US" dirty="0" smtClean="0">
                <a:solidFill>
                  <a:schemeClr val="tx1"/>
                </a:solidFill>
              </a:rPr>
              <a:t>数值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zh-CN" altLang="en-US" dirty="0" smtClean="0">
                <a:solidFill>
                  <a:schemeClr val="tx1"/>
                </a:solidFill>
              </a:rPr>
              <a:t>小数点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数值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</a:p>
          <a:p>
            <a:pPr marL="2336800" indent="-2336800"/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如：</a:t>
            </a:r>
            <a:r>
              <a:rPr lang="en-US" altLang="zh-CN" sz="2000" dirty="0" smtClean="0">
                <a:solidFill>
                  <a:schemeClr val="tx1"/>
                </a:solidFill>
              </a:rPr>
              <a:t>(+10)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(-</a:t>
            </a:r>
            <a:r>
              <a:rPr lang="en-US" altLang="zh-CN" sz="2000" dirty="0" smtClean="0">
                <a:solidFill>
                  <a:schemeClr val="tx1"/>
                </a:solidFill>
              </a:rPr>
              <a:t>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(10)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(-</a:t>
            </a:r>
            <a:r>
              <a:rPr lang="en-US" altLang="zh-CN" sz="2000" dirty="0">
                <a:solidFill>
                  <a:schemeClr val="tx1"/>
                </a:solidFill>
              </a:rPr>
              <a:t>10.1)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336800" indent="-2336800"/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运算特征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符号与数值</a:t>
            </a:r>
            <a:r>
              <a:rPr lang="zh-CN" altLang="en-US" u="sng" dirty="0">
                <a:solidFill>
                  <a:srgbClr val="990099"/>
                </a:solidFill>
                <a:latin typeface="Times New Roman" pitchFamily="18" charset="0"/>
              </a:rPr>
              <a:t>分开运算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减法</a:t>
            </a:r>
            <a:r>
              <a:rPr lang="zh-CN" altLang="en-US" dirty="0">
                <a:solidFill>
                  <a:schemeClr val="tx1"/>
                </a:solidFill>
              </a:rPr>
              <a:t>先</a:t>
            </a:r>
            <a:r>
              <a:rPr lang="zh-CN" altLang="en-US" u="sng" dirty="0">
                <a:solidFill>
                  <a:srgbClr val="990099"/>
                </a:solidFill>
              </a:rPr>
              <a:t>比较大小</a:t>
            </a:r>
          </a:p>
        </p:txBody>
      </p:sp>
      <p:sp>
        <p:nvSpPr>
          <p:cNvPr id="196642" name="Text Box 34"/>
          <p:cNvSpPr txBox="1">
            <a:spLocks noChangeArrowheads="1"/>
          </p:cNvSpPr>
          <p:nvPr/>
        </p:nvSpPr>
        <p:spPr bwMode="auto">
          <a:xfrm>
            <a:off x="179263" y="2708920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机器数：</a:t>
            </a:r>
            <a:r>
              <a:rPr lang="zh-CN" altLang="en-US" dirty="0">
                <a:solidFill>
                  <a:schemeClr val="tx1"/>
                </a:solidFill>
              </a:rPr>
              <a:t>计算机</a:t>
            </a:r>
            <a:r>
              <a:rPr lang="zh-CN" altLang="en-US" dirty="0" smtClean="0">
                <a:solidFill>
                  <a:schemeClr val="tx1"/>
                </a:solidFill>
              </a:rPr>
              <a:t>内部</a:t>
            </a:r>
            <a:r>
              <a:rPr lang="zh-CN" altLang="en-US" u="sng" dirty="0">
                <a:solidFill>
                  <a:srgbClr val="990099"/>
                </a:solidFill>
              </a:rPr>
              <a:t>用编码表示</a:t>
            </a:r>
            <a:r>
              <a:rPr lang="zh-CN" altLang="en-US" dirty="0" smtClean="0">
                <a:solidFill>
                  <a:schemeClr val="tx1"/>
                </a:solidFill>
              </a:rPr>
              <a:t>的数据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包括符号、小数点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  <a:p>
            <a:pPr marL="2511425" indent="-2511425"/>
            <a:r>
              <a:rPr lang="zh-CN" altLang="en-US" dirty="0" smtClean="0">
                <a:solidFill>
                  <a:schemeClr val="accent2"/>
                </a:solidFill>
              </a:rPr>
              <a:t>      真值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数学上</a:t>
            </a:r>
            <a:r>
              <a:rPr lang="zh-CN" altLang="en-US" dirty="0" smtClean="0">
                <a:solidFill>
                  <a:schemeClr val="tx1"/>
                </a:solidFill>
              </a:rPr>
              <a:t>带</a:t>
            </a:r>
            <a:r>
              <a:rPr lang="en-US" altLang="zh-CN" dirty="0" smtClean="0">
                <a:solidFill>
                  <a:schemeClr val="tx1"/>
                </a:solidFill>
              </a:rPr>
              <a:t>+/-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</a:rPr>
              <a:t>的数据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511425" indent="-2511425"/>
            <a:r>
              <a:rPr lang="zh-CN" altLang="en-US" sz="2000" dirty="0" smtClean="0">
                <a:solidFill>
                  <a:srgbClr val="990099"/>
                </a:solidFill>
              </a:rPr>
              <a:t>          如</a:t>
            </a:r>
            <a:r>
              <a:rPr lang="en-US" altLang="zh-CN" sz="2000" dirty="0" smtClean="0">
                <a:solidFill>
                  <a:srgbClr val="990099"/>
                </a:solidFill>
              </a:rPr>
              <a:t>—</a:t>
            </a:r>
            <a:r>
              <a:rPr lang="en-US" altLang="zh-CN" sz="2000" dirty="0" smtClean="0">
                <a:solidFill>
                  <a:schemeClr val="tx1"/>
                </a:solidFill>
              </a:rPr>
              <a:t>(+10)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 smtClean="0">
                <a:solidFill>
                  <a:srgbClr val="FF3399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</a:rPr>
              <a:t>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(-10)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 smtClean="0">
                <a:solidFill>
                  <a:srgbClr val="FF3399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10)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</a:rPr>
              <a:t>(-10.1)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 smtClean="0">
                <a:solidFill>
                  <a:srgbClr val="FF3399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</a:rPr>
              <a:t>10101)</a:t>
            </a:r>
            <a:r>
              <a:rPr lang="en-US" altLang="zh-CN" sz="2000" baseline="-18000" dirty="0" smtClean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6643" name="Text Box 35"/>
          <p:cNvSpPr txBox="1">
            <a:spLocks noChangeArrowheads="1"/>
          </p:cNvSpPr>
          <p:nvPr/>
        </p:nvSpPr>
        <p:spPr bwMode="auto">
          <a:xfrm>
            <a:off x="179388" y="4077072"/>
            <a:ext cx="89646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机器</a:t>
            </a:r>
            <a:r>
              <a:rPr lang="zh-CN" altLang="en-US" dirty="0" smtClean="0">
                <a:solidFill>
                  <a:srgbClr val="C00000"/>
                </a:solidFill>
              </a:rPr>
              <a:t>数的编码：</a:t>
            </a:r>
            <a:endParaRPr lang="zh-CN" altLang="en-US" dirty="0">
              <a:solidFill>
                <a:srgbClr val="C00000"/>
              </a:solidFill>
            </a:endParaRPr>
          </a:p>
          <a:p>
            <a:pPr marL="2511425" indent="-2511425"/>
            <a:r>
              <a:rPr lang="zh-CN" altLang="en-US" dirty="0">
                <a:solidFill>
                  <a:schemeClr val="accent2"/>
                </a:solidFill>
              </a:rPr>
              <a:t>      目标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便于</a:t>
            </a:r>
            <a:r>
              <a:rPr lang="zh-CN" altLang="en-US" u="sng" dirty="0">
                <a:solidFill>
                  <a:schemeClr val="tx1"/>
                </a:solidFill>
              </a:rPr>
              <a:t>硬件</a:t>
            </a:r>
            <a:r>
              <a:rPr lang="zh-CN" altLang="en-US" u="sng" dirty="0" smtClean="0">
                <a:solidFill>
                  <a:schemeClr val="tx1"/>
                </a:solidFill>
              </a:rPr>
              <a:t>实现</a:t>
            </a:r>
            <a:r>
              <a:rPr lang="zh-CN" altLang="en-US" dirty="0" smtClean="0">
                <a:solidFill>
                  <a:schemeClr val="tx1"/>
                </a:solidFill>
              </a:rPr>
              <a:t>运算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符号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数值一起</a:t>
            </a:r>
            <a:r>
              <a:rPr lang="zh-CN" altLang="en-US" sz="2000" dirty="0" smtClean="0">
                <a:solidFill>
                  <a:schemeClr val="tx1"/>
                </a:solidFill>
              </a:rPr>
              <a:t>运算、</a:t>
            </a:r>
            <a:r>
              <a:rPr lang="zh-CN" altLang="en-US" sz="2000" dirty="0">
                <a:solidFill>
                  <a:schemeClr val="tx1"/>
                </a:solidFill>
              </a:rPr>
              <a:t>减法不比较</a:t>
            </a:r>
            <a:r>
              <a:rPr lang="zh-CN" altLang="en-US" sz="2000" dirty="0" smtClean="0">
                <a:solidFill>
                  <a:schemeClr val="tx1"/>
                </a:solidFill>
              </a:rPr>
              <a:t>大小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196644" name="Text Box 36"/>
          <p:cNvSpPr txBox="1">
            <a:spLocks noChangeArrowheads="1"/>
          </p:cNvSpPr>
          <p:nvPr/>
        </p:nvSpPr>
        <p:spPr bwMode="auto">
          <a:xfrm>
            <a:off x="179388" y="50131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编码方法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原码、补码、反码、移码</a:t>
            </a:r>
            <a:r>
              <a:rPr lang="zh-CN" altLang="en-US" dirty="0" smtClean="0">
                <a:solidFill>
                  <a:schemeClr val="tx1"/>
                </a:solidFill>
              </a:rPr>
              <a:t>等，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2511425" indent="-2511425"/>
            <a:r>
              <a:rPr lang="en-US" altLang="zh-CN" dirty="0" smtClean="0">
                <a:solidFill>
                  <a:schemeClr val="tx1"/>
                </a:solidFill>
              </a:rPr>
              <a:t>                </a:t>
            </a:r>
            <a:r>
              <a:rPr lang="zh-CN" altLang="en-US" dirty="0" smtClean="0">
                <a:solidFill>
                  <a:schemeClr val="tx1"/>
                </a:solidFill>
              </a:rPr>
              <a:t>均用</a:t>
            </a:r>
            <a:r>
              <a:rPr lang="zh-CN" altLang="en-US" u="sng" dirty="0" smtClean="0">
                <a:solidFill>
                  <a:srgbClr val="FF3399"/>
                </a:solidFill>
              </a:rPr>
              <a:t>二进制</a:t>
            </a:r>
            <a:r>
              <a:rPr lang="zh-CN" altLang="en-US" dirty="0" smtClean="0">
                <a:solidFill>
                  <a:schemeClr val="tx1"/>
                </a:solidFill>
              </a:rPr>
              <a:t>表示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←硬件仅</a:t>
            </a:r>
            <a:r>
              <a:rPr lang="en-US" altLang="zh-CN" sz="2000" dirty="0" smtClean="0">
                <a:solidFill>
                  <a:schemeClr val="tx1"/>
                </a:solidFill>
              </a:rPr>
              <a:t>0/1</a:t>
            </a:r>
            <a:r>
              <a:rPr lang="zh-CN" altLang="en-US" sz="2000" dirty="0" smtClean="0">
                <a:solidFill>
                  <a:schemeClr val="tx1"/>
                </a:solidFill>
              </a:rPr>
              <a:t>两个状态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6655" name="Line 47"/>
          <p:cNvSpPr>
            <a:spLocks noChangeShapeType="1"/>
          </p:cNvSpPr>
          <p:nvPr/>
        </p:nvSpPr>
        <p:spPr bwMode="auto">
          <a:xfrm>
            <a:off x="4788024" y="2700039"/>
            <a:ext cx="1224135" cy="1958331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6657" name="Line 49"/>
          <p:cNvSpPr>
            <a:spLocks noChangeShapeType="1"/>
          </p:cNvSpPr>
          <p:nvPr/>
        </p:nvSpPr>
        <p:spPr bwMode="auto">
          <a:xfrm>
            <a:off x="7236296" y="2708920"/>
            <a:ext cx="552000" cy="1949451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Dot"/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3" name="AutoShape 29"/>
          <p:cNvSpPr>
            <a:spLocks/>
          </p:cNvSpPr>
          <p:nvPr/>
        </p:nvSpPr>
        <p:spPr bwMode="auto">
          <a:xfrm>
            <a:off x="6948264" y="1268760"/>
            <a:ext cx="1714512" cy="360040"/>
          </a:xfrm>
          <a:prstGeom prst="borderCallout2">
            <a:avLst>
              <a:gd name="adj1" fmla="val 56067"/>
              <a:gd name="adj2" fmla="val -1119"/>
              <a:gd name="adj3" fmla="val 53950"/>
              <a:gd name="adj4" fmla="val -13902"/>
              <a:gd name="adj5" fmla="val 84951"/>
              <a:gd name="adj6" fmla="val -30956"/>
            </a:avLst>
          </a:prstGeom>
          <a:solidFill>
            <a:srgbClr val="CCFFFF"/>
          </a:solidFill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  <a:latin typeface="宋体" pitchFamily="2" charset="-122"/>
              </a:rPr>
              <a:t>[ ]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</a:rPr>
              <a:t>表示可缺省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6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96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96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1" grpId="0"/>
      <p:bldP spid="196642" grpId="0"/>
      <p:bldP spid="196643" grpId="0"/>
      <p:bldP spid="196644" grpId="0"/>
      <p:bldP spid="196655" grpId="0" animBg="1"/>
      <p:bldP spid="196655" grpId="1" animBg="1"/>
      <p:bldP spid="196657" grpId="0" animBg="1"/>
      <p:bldP spid="196657" grpId="1" animBg="1"/>
      <p:bldP spid="23" grpId="1" animBg="1"/>
      <p:bldP spid="23" grpId="2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80</a:t>
            </a:fld>
            <a:endParaRPr lang="en-US" altLang="zh-CN"/>
          </a:p>
        </p:txBody>
      </p:sp>
      <p:sp>
        <p:nvSpPr>
          <p:cNvPr id="3" name="Text Box 200"/>
          <p:cNvSpPr txBox="1">
            <a:spLocks noChangeArrowheads="1"/>
          </p:cNvSpPr>
          <p:nvPr/>
        </p:nvSpPr>
        <p:spPr bwMode="auto">
          <a:xfrm>
            <a:off x="179388" y="32510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1</a:t>
            </a:r>
            <a:r>
              <a:rPr lang="zh-CN" altLang="en-US" dirty="0" smtClean="0">
                <a:solidFill>
                  <a:srgbClr val="FF3399"/>
                </a:solidFill>
              </a:rPr>
              <a:t>、无符号乘法运算  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只讨论一位乘法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836712"/>
            <a:ext cx="87851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*运算规则：</a:t>
            </a:r>
            <a:r>
              <a:rPr lang="en-US" altLang="zh-CN" dirty="0" smtClean="0">
                <a:solidFill>
                  <a:schemeClr val="tx1"/>
                </a:solidFill>
              </a:rPr>
              <a:t>[A</a:t>
            </a:r>
            <a:r>
              <a:rPr lang="en-US" altLang="zh-CN" dirty="0">
                <a:solidFill>
                  <a:schemeClr val="tx1"/>
                </a:solidFill>
              </a:rPr>
              <a:t>×</a:t>
            </a:r>
            <a:r>
              <a:rPr lang="en-US" altLang="zh-CN" dirty="0" smtClean="0">
                <a:solidFill>
                  <a:schemeClr val="tx1"/>
                </a:solidFill>
              </a:rPr>
              <a:t>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en-US" altLang="zh-CN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 smtClean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[A]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长度应相同</a:t>
            </a:r>
            <a:r>
              <a:rPr lang="en-US" altLang="zh-CN" dirty="0" smtClean="0">
                <a:solidFill>
                  <a:schemeClr val="tx1"/>
                </a:solidFill>
              </a:rPr>
              <a:t>(n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A×B]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应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2n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运算方法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A×B]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A|×|B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2n-1</a:t>
            </a:r>
            <a:r>
              <a:rPr lang="en-US" altLang="zh-CN" dirty="0" smtClean="0">
                <a:solidFill>
                  <a:schemeClr val="tx1"/>
                </a:solidFill>
              </a:rPr>
              <a:t>…z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  <p:sp>
        <p:nvSpPr>
          <p:cNvPr id="6" name="Text Box 267"/>
          <p:cNvSpPr txBox="1">
            <a:spLocks noChangeArrowheads="1"/>
          </p:cNvSpPr>
          <p:nvPr/>
        </p:nvSpPr>
        <p:spPr bwMode="auto">
          <a:xfrm>
            <a:off x="179387" y="2219843"/>
            <a:ext cx="8785225" cy="238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递推公式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，部分积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A|×b</a:t>
            </a:r>
            <a:r>
              <a:rPr lang="en-US" altLang="zh-CN" baseline="-22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)×2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                     …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P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i-1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|A|×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i-1</a:t>
            </a:r>
            <a:r>
              <a:rPr lang="en-US" altLang="zh-CN" dirty="0" smtClean="0">
                <a:solidFill>
                  <a:schemeClr val="tx1"/>
                </a:solidFill>
              </a:rPr>
              <a:t>)×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  <a:endParaRPr lang="en-US" altLang="zh-CN" baseline="30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                     … 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dirty="0" err="1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err="1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A|×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)×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endParaRPr lang="en-US" altLang="zh-CN" sz="2000" baseline="-18000" dirty="0">
              <a:solidFill>
                <a:schemeClr val="accent2"/>
              </a:solidFill>
            </a:endParaRPr>
          </a:p>
        </p:txBody>
      </p:sp>
      <p:graphicFrame>
        <p:nvGraphicFramePr>
          <p:cNvPr id="8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319781"/>
              </p:ext>
            </p:extLst>
          </p:nvPr>
        </p:nvGraphicFramePr>
        <p:xfrm>
          <a:off x="1691680" y="5056421"/>
          <a:ext cx="7128792" cy="1108883"/>
        </p:xfrm>
        <a:graphic>
          <a:graphicData uri="http://schemas.openxmlformats.org/drawingml/2006/table">
            <a:tbl>
              <a:tblPr/>
              <a:tblGrid>
                <a:gridCol w="1008112"/>
                <a:gridCol w="4464496"/>
                <a:gridCol w="1656184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|A|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Box 200"/>
          <p:cNvSpPr txBox="1">
            <a:spLocks noChangeArrowheads="1"/>
          </p:cNvSpPr>
          <p:nvPr/>
        </p:nvSpPr>
        <p:spPr bwMode="auto">
          <a:xfrm>
            <a:off x="179512" y="45091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运算</a:t>
            </a:r>
            <a:r>
              <a:rPr lang="zh-CN" altLang="en-US" dirty="0" smtClean="0">
                <a:solidFill>
                  <a:schemeClr val="accent2"/>
                </a:solidFill>
              </a:rPr>
              <a:t>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循环进行</a:t>
            </a:r>
            <a:r>
              <a:rPr lang="en-US" altLang="zh-CN" u="sng" dirty="0" smtClean="0"/>
              <a:t>n</a:t>
            </a:r>
            <a:r>
              <a:rPr lang="zh-CN" altLang="en-US" u="sng" dirty="0" smtClean="0"/>
              <a:t>次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 smtClean="0">
                <a:solidFill>
                  <a:srgbClr val="990099"/>
                </a:solidFill>
              </a:rPr>
              <a:t>移位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75856" y="1700808"/>
            <a:ext cx="5616624" cy="2520280"/>
            <a:chOff x="2458786" y="-1956621"/>
            <a:chExt cx="5616624" cy="2520280"/>
          </a:xfrm>
        </p:grpSpPr>
        <p:sp>
          <p:nvSpPr>
            <p:cNvPr id="12" name="Text Box 178"/>
            <p:cNvSpPr txBox="1">
              <a:spLocks noChangeArrowheads="1"/>
            </p:cNvSpPr>
            <p:nvPr/>
          </p:nvSpPr>
          <p:spPr bwMode="auto">
            <a:xfrm>
              <a:off x="4938191" y="-372445"/>
              <a:ext cx="3137219" cy="36004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位加法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，部分积的</a:t>
              </a:r>
              <a:r>
                <a:rPr lang="zh-CN" altLang="en-US" sz="1800" dirty="0">
                  <a:solidFill>
                    <a:schemeClr val="tx1"/>
                  </a:solidFill>
                </a:rPr>
                <a:t>高</a:t>
              </a: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参与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>
              <a:off x="4763042" y="-1956621"/>
              <a:ext cx="576064" cy="158417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2458786" y="-12405"/>
              <a:ext cx="2880320" cy="57606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16510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7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81</a:t>
            </a:fld>
            <a:endParaRPr lang="en-US" altLang="zh-CN" dirty="0"/>
          </a:p>
        </p:txBody>
      </p:sp>
      <p:sp>
        <p:nvSpPr>
          <p:cNvPr id="3" name="Text Box 99"/>
          <p:cNvSpPr txBox="1">
            <a:spLocks noChangeArrowheads="1"/>
          </p:cNvSpPr>
          <p:nvPr/>
        </p:nvSpPr>
        <p:spPr bwMode="auto">
          <a:xfrm>
            <a:off x="179388" y="32041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 smtClean="0">
                <a:solidFill>
                  <a:schemeClr val="tx1"/>
                </a:solidFill>
              </a:rPr>
              <a:t>A=111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B=110</a:t>
            </a:r>
            <a:r>
              <a:rPr lang="zh-CN" altLang="en-US" dirty="0" smtClean="0">
                <a:solidFill>
                  <a:schemeClr val="tx1"/>
                </a:solidFill>
              </a:rPr>
              <a:t>，用无符号乘法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[A×B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 Box 100"/>
          <p:cNvSpPr txBox="1">
            <a:spLocks noChangeArrowheads="1"/>
          </p:cNvSpPr>
          <p:nvPr/>
        </p:nvSpPr>
        <p:spPr bwMode="auto">
          <a:xfrm>
            <a:off x="179388" y="8268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|=111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|B|=</a:t>
            </a:r>
            <a:r>
              <a:rPr lang="en-US" altLang="zh-CN" dirty="0" smtClean="0">
                <a:solidFill>
                  <a:schemeClr val="tx1"/>
                </a:solidFill>
              </a:rPr>
              <a:t>110</a:t>
            </a:r>
            <a:r>
              <a:rPr lang="zh-CN" altLang="en-US" dirty="0">
                <a:solidFill>
                  <a:schemeClr val="tx1"/>
                </a:solidFill>
              </a:rPr>
              <a:t>，循环进行</a:t>
            </a: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次判断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移位操作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5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055886"/>
              </p:ext>
            </p:extLst>
          </p:nvPr>
        </p:nvGraphicFramePr>
        <p:xfrm>
          <a:off x="1619672" y="1412776"/>
          <a:ext cx="6480001" cy="3622800"/>
        </p:xfrm>
        <a:graphic>
          <a:graphicData uri="http://schemas.openxmlformats.org/drawingml/2006/table">
            <a:tbl>
              <a:tblPr/>
              <a:tblGrid>
                <a:gridCol w="1511449"/>
                <a:gridCol w="1368152"/>
                <a:gridCol w="720080"/>
                <a:gridCol w="2880320"/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部分积低位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000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初始部分积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部分积带进位右移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部分积带进位右移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143"/>
          <p:cNvGrpSpPr>
            <a:grpSpLocks/>
          </p:cNvGrpSpPr>
          <p:nvPr/>
        </p:nvGrpSpPr>
        <p:grpSpPr bwMode="auto">
          <a:xfrm>
            <a:off x="2699792" y="2060848"/>
            <a:ext cx="2303467" cy="2701930"/>
            <a:chOff x="2064" y="1410"/>
            <a:chExt cx="1451" cy="1702"/>
          </a:xfrm>
        </p:grpSpPr>
        <p:sp>
          <p:nvSpPr>
            <p:cNvPr id="7" name="Line 144"/>
            <p:cNvSpPr>
              <a:spLocks noChangeShapeType="1"/>
            </p:cNvSpPr>
            <p:nvPr/>
          </p:nvSpPr>
          <p:spPr bwMode="auto">
            <a:xfrm>
              <a:off x="2064" y="1752"/>
              <a:ext cx="408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145"/>
            <p:cNvSpPr>
              <a:spLocks noChangeShapeType="1"/>
            </p:cNvSpPr>
            <p:nvPr/>
          </p:nvSpPr>
          <p:spPr bwMode="auto">
            <a:xfrm>
              <a:off x="2064" y="2341"/>
              <a:ext cx="408" cy="18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46"/>
            <p:cNvSpPr>
              <a:spLocks noChangeShapeType="1"/>
            </p:cNvSpPr>
            <p:nvPr/>
          </p:nvSpPr>
          <p:spPr bwMode="auto">
            <a:xfrm>
              <a:off x="2064" y="2976"/>
              <a:ext cx="408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47"/>
            <p:cNvSpPr>
              <a:spLocks noChangeShapeType="1"/>
            </p:cNvSpPr>
            <p:nvPr/>
          </p:nvSpPr>
          <p:spPr bwMode="auto">
            <a:xfrm>
              <a:off x="3443" y="1410"/>
              <a:ext cx="72" cy="4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48"/>
            <p:cNvSpPr>
              <a:spLocks noChangeShapeType="1"/>
            </p:cNvSpPr>
            <p:nvPr/>
          </p:nvSpPr>
          <p:spPr bwMode="auto">
            <a:xfrm>
              <a:off x="3442" y="2030"/>
              <a:ext cx="45" cy="44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" name="Text Box 151"/>
          <p:cNvSpPr txBox="1">
            <a:spLocks noChangeArrowheads="1"/>
          </p:cNvSpPr>
          <p:nvPr/>
        </p:nvSpPr>
        <p:spPr bwMode="auto">
          <a:xfrm>
            <a:off x="179388" y="510725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故 </a:t>
            </a:r>
            <a:r>
              <a:rPr lang="en-US" altLang="zh-CN" dirty="0">
                <a:solidFill>
                  <a:schemeClr val="tx1"/>
                </a:solidFill>
              </a:rPr>
              <a:t>[A×B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|A|×|B|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101010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Text Box 151"/>
          <p:cNvSpPr txBox="1">
            <a:spLocks noChangeArrowheads="1"/>
          </p:cNvSpPr>
          <p:nvPr/>
        </p:nvSpPr>
        <p:spPr bwMode="auto">
          <a:xfrm>
            <a:off x="179512" y="55892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990099"/>
                </a:solidFill>
              </a:rPr>
              <a:t>    注意</a:t>
            </a:r>
            <a:r>
              <a:rPr lang="en-US" altLang="zh-CN" dirty="0" smtClean="0">
                <a:solidFill>
                  <a:srgbClr val="990099"/>
                </a:solidFill>
              </a:rPr>
              <a:t>—</a:t>
            </a:r>
            <a:r>
              <a:rPr lang="en-US" altLang="zh-CN" sz="2200" dirty="0" smtClean="0">
                <a:solidFill>
                  <a:schemeClr val="tx1"/>
                </a:solidFill>
              </a:rPr>
              <a:t>n</a:t>
            </a:r>
            <a:r>
              <a:rPr lang="zh-CN" altLang="en-US" sz="2200" dirty="0" smtClean="0">
                <a:solidFill>
                  <a:schemeClr val="tx1"/>
                </a:solidFill>
              </a:rPr>
              <a:t>为乘法的乘积为</a:t>
            </a:r>
            <a:r>
              <a:rPr lang="en-US" altLang="zh-CN" sz="2200" dirty="0" smtClean="0">
                <a:solidFill>
                  <a:schemeClr val="tx1"/>
                </a:solidFill>
              </a:rPr>
              <a:t>2n</a:t>
            </a:r>
            <a:r>
              <a:rPr lang="zh-CN" altLang="en-US" sz="2200" dirty="0" smtClean="0">
                <a:solidFill>
                  <a:schemeClr val="tx1"/>
                </a:solidFill>
              </a:rPr>
              <a:t>位，需要移位</a:t>
            </a:r>
            <a:r>
              <a:rPr lang="en-US" altLang="zh-CN" sz="2200" dirty="0" smtClean="0">
                <a:solidFill>
                  <a:schemeClr val="tx1"/>
                </a:solidFill>
              </a:rPr>
              <a:t>n</a:t>
            </a:r>
            <a:r>
              <a:rPr lang="zh-CN" altLang="en-US" sz="2200" dirty="0" smtClean="0">
                <a:solidFill>
                  <a:schemeClr val="tx1"/>
                </a:solidFill>
              </a:rPr>
              <a:t>次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每加一次就移一次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8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4" grpId="0"/>
      <p:bldP spid="1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82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*无符号乘法的逻辑实现：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部分积</a:t>
            </a:r>
            <a:r>
              <a:rPr lang="zh-CN" altLang="en-US" dirty="0" smtClean="0">
                <a:solidFill>
                  <a:schemeClr val="tx1"/>
                </a:solidFill>
              </a:rPr>
              <a:t>低位</a:t>
            </a:r>
            <a:r>
              <a:rPr lang="zh-CN" altLang="en-US" dirty="0" smtClean="0">
                <a:solidFill>
                  <a:srgbClr val="990099"/>
                </a:solidFill>
              </a:rPr>
              <a:t>可放在</a:t>
            </a:r>
            <a:r>
              <a:rPr lang="zh-CN" altLang="en-US" u="sng" dirty="0" smtClean="0">
                <a:solidFill>
                  <a:schemeClr val="tx1"/>
                </a:solidFill>
              </a:rPr>
              <a:t>乘数</a:t>
            </a:r>
            <a:r>
              <a:rPr lang="zh-CN" altLang="en-US" u="sng" dirty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chemeClr val="tx1"/>
                </a:solidFill>
              </a:rPr>
              <a:t>空位</a:t>
            </a:r>
            <a:r>
              <a:rPr lang="zh-CN" altLang="en-US" dirty="0" smtClean="0">
                <a:solidFill>
                  <a:schemeClr val="tx1"/>
                </a:solidFill>
              </a:rPr>
              <a:t>上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b="0" dirty="0">
                <a:solidFill>
                  <a:schemeClr val="tx1"/>
                </a:solidFill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                                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└</a:t>
            </a:r>
            <a:r>
              <a:rPr lang="zh-CN" altLang="en-US" sz="2200" dirty="0" smtClean="0">
                <a:solidFill>
                  <a:schemeClr val="tx1"/>
                </a:solidFill>
              </a:rPr>
              <a:t>→部分积、乘数</a:t>
            </a:r>
            <a:r>
              <a:rPr lang="zh-CN" altLang="en-US" sz="2200" dirty="0" smtClean="0">
                <a:solidFill>
                  <a:srgbClr val="990099"/>
                </a:solidFill>
              </a:rPr>
              <a:t>同时右移</a:t>
            </a:r>
            <a:endParaRPr lang="en-US" altLang="zh-CN" sz="2200" dirty="0" smtClean="0">
              <a:solidFill>
                <a:srgbClr val="990099"/>
              </a:solidFill>
            </a:endParaRPr>
          </a:p>
        </p:txBody>
      </p:sp>
      <p:sp>
        <p:nvSpPr>
          <p:cNvPr id="4" name="Text Box 201"/>
          <p:cNvSpPr txBox="1">
            <a:spLocks noChangeArrowheads="1"/>
          </p:cNvSpPr>
          <p:nvPr/>
        </p:nvSpPr>
        <p:spPr bwMode="auto">
          <a:xfrm>
            <a:off x="179512" y="1628800"/>
            <a:ext cx="88216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寄存器为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</a:rPr>
              <a:t>，控制门输出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或</a:t>
            </a:r>
            <a:r>
              <a:rPr lang="en-US" altLang="zh-CN" dirty="0" err="1" smtClean="0">
                <a:solidFill>
                  <a:schemeClr val="tx1"/>
                </a:solidFill>
              </a:rPr>
              <a:t>RegA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</a:rPr>
              <a:t>Cnt</a:t>
            </a:r>
            <a:r>
              <a:rPr lang="zh-CN" altLang="en-US" dirty="0">
                <a:solidFill>
                  <a:schemeClr val="tx1"/>
                </a:solidFill>
              </a:rPr>
              <a:t>初值为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4" name="Text Box 201"/>
          <p:cNvSpPr txBox="1">
            <a:spLocks noChangeArrowheads="1"/>
          </p:cNvSpPr>
          <p:nvPr/>
        </p:nvSpPr>
        <p:spPr bwMode="auto">
          <a:xfrm>
            <a:off x="179512" y="4941168"/>
            <a:ext cx="88216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 smtClean="0">
                <a:solidFill>
                  <a:schemeClr val="accent2"/>
                </a:solidFill>
              </a:rPr>
              <a:t>      优化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理论上需</a:t>
            </a:r>
            <a:r>
              <a:rPr lang="en-US" altLang="zh-CN" dirty="0" smtClean="0">
                <a:solidFill>
                  <a:schemeClr val="tx1"/>
                </a:solidFill>
              </a:rPr>
              <a:t>2n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en-US" altLang="zh-CN" dirty="0" err="1" smtClean="0">
                <a:solidFill>
                  <a:schemeClr val="tx1"/>
                </a:solidFill>
              </a:rPr>
              <a:t>Clk</a:t>
            </a:r>
            <a:r>
              <a:rPr lang="zh-CN" altLang="en-US" dirty="0" smtClean="0">
                <a:solidFill>
                  <a:schemeClr val="tx1"/>
                </a:solidFill>
              </a:rPr>
              <a:t>：先存入</a:t>
            </a:r>
            <a:r>
              <a:rPr lang="en-US" altLang="zh-CN" dirty="0" err="1" smtClean="0">
                <a:solidFill>
                  <a:schemeClr val="tx1"/>
                </a:solidFill>
              </a:rPr>
              <a:t>Reg</a:t>
            </a:r>
            <a:r>
              <a:rPr lang="zh-CN" altLang="en-US" dirty="0" smtClean="0">
                <a:solidFill>
                  <a:schemeClr val="tx1"/>
                </a:solidFill>
              </a:rPr>
              <a:t>、再移位，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1077913" indent="-1077913"/>
            <a:r>
              <a:rPr lang="zh-CN" altLang="en-US" dirty="0" smtClean="0">
                <a:solidFill>
                  <a:schemeClr val="tx1"/>
                </a:solidFill>
              </a:rPr>
              <a:t>            可降为</a:t>
            </a:r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个</a:t>
            </a:r>
            <a:r>
              <a:rPr lang="en-US" altLang="zh-CN" dirty="0" err="1" smtClean="0">
                <a:solidFill>
                  <a:schemeClr val="tx1"/>
                </a:solidFill>
              </a:rPr>
              <a:t>Clk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sz="2200" i="1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及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…Z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1</a:t>
            </a:r>
            <a:r>
              <a:rPr lang="zh-CN" altLang="en-US" sz="2200" dirty="0" smtClean="0">
                <a:solidFill>
                  <a:schemeClr val="tx1"/>
                </a:solidFill>
              </a:rPr>
              <a:t>存入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RegP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6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移入</a:t>
            </a:r>
            <a:r>
              <a:rPr lang="en-US" altLang="zh-CN" sz="2200" dirty="0" err="1" smtClean="0">
                <a:solidFill>
                  <a:schemeClr val="tx1"/>
                </a:solidFill>
              </a:rPr>
              <a:t>RegB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2145205" y="2204864"/>
            <a:ext cx="6495309" cy="2664296"/>
            <a:chOff x="2145205" y="2276872"/>
            <a:chExt cx="6495309" cy="2664296"/>
          </a:xfrm>
        </p:grpSpPr>
        <p:sp>
          <p:nvSpPr>
            <p:cNvPr id="97" name="Text Box 235"/>
            <p:cNvSpPr txBox="1">
              <a:spLocks noChangeArrowheads="1"/>
            </p:cNvSpPr>
            <p:nvPr/>
          </p:nvSpPr>
          <p:spPr bwMode="auto">
            <a:xfrm>
              <a:off x="2145205" y="2708920"/>
              <a:ext cx="4803059" cy="205261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2000" i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2" name="流程图: 手动操作 41"/>
            <p:cNvSpPr/>
            <p:nvPr/>
          </p:nvSpPr>
          <p:spPr bwMode="auto">
            <a:xfrm>
              <a:off x="2699792" y="3475998"/>
              <a:ext cx="1795438" cy="431800"/>
            </a:xfrm>
            <a:prstGeom prst="flowChartManualOperat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位加法器</a:t>
              </a:r>
            </a:p>
          </p:txBody>
        </p:sp>
        <p:sp>
          <p:nvSpPr>
            <p:cNvPr id="43" name="Text Box 235"/>
            <p:cNvSpPr txBox="1">
              <a:spLocks noChangeArrowheads="1"/>
            </p:cNvSpPr>
            <p:nvPr/>
          </p:nvSpPr>
          <p:spPr bwMode="auto">
            <a:xfrm>
              <a:off x="3504754" y="2276872"/>
              <a:ext cx="127850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235"/>
            <p:cNvSpPr txBox="1">
              <a:spLocks noChangeArrowheads="1"/>
            </p:cNvSpPr>
            <p:nvPr/>
          </p:nvSpPr>
          <p:spPr bwMode="auto">
            <a:xfrm>
              <a:off x="4949676" y="4292315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 Box 235"/>
            <p:cNvSpPr txBox="1">
              <a:spLocks noChangeArrowheads="1"/>
            </p:cNvSpPr>
            <p:nvPr/>
          </p:nvSpPr>
          <p:spPr bwMode="auto">
            <a:xfrm>
              <a:off x="2933452" y="4293790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Line 238"/>
            <p:cNvSpPr>
              <a:spLocks noChangeShapeType="1"/>
            </p:cNvSpPr>
            <p:nvPr/>
          </p:nvSpPr>
          <p:spPr bwMode="auto">
            <a:xfrm>
              <a:off x="4137782" y="3212976"/>
              <a:ext cx="2170" cy="274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38"/>
            <p:cNvSpPr>
              <a:spLocks noChangeShapeType="1"/>
            </p:cNvSpPr>
            <p:nvPr/>
          </p:nvSpPr>
          <p:spPr bwMode="auto">
            <a:xfrm flipH="1">
              <a:off x="4137782" y="2564904"/>
              <a:ext cx="2170" cy="36004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230"/>
            <p:cNvSpPr txBox="1">
              <a:spLocks noChangeArrowheads="1"/>
            </p:cNvSpPr>
            <p:nvPr/>
          </p:nvSpPr>
          <p:spPr bwMode="auto">
            <a:xfrm>
              <a:off x="3509516" y="2925638"/>
              <a:ext cx="1278508" cy="28733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控制门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49" name="Line 238"/>
            <p:cNvSpPr>
              <a:spLocks noChangeShapeType="1"/>
            </p:cNvSpPr>
            <p:nvPr/>
          </p:nvSpPr>
          <p:spPr bwMode="auto">
            <a:xfrm>
              <a:off x="3059832" y="3140645"/>
              <a:ext cx="0" cy="3466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38"/>
            <p:cNvSpPr>
              <a:spLocks noChangeShapeType="1"/>
            </p:cNvSpPr>
            <p:nvPr/>
          </p:nvSpPr>
          <p:spPr bwMode="auto">
            <a:xfrm flipH="1">
              <a:off x="3555070" y="3903513"/>
              <a:ext cx="0" cy="39572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36"/>
            <p:cNvSpPr>
              <a:spLocks noChangeShapeType="1"/>
            </p:cNvSpPr>
            <p:nvPr/>
          </p:nvSpPr>
          <p:spPr bwMode="auto">
            <a:xfrm>
              <a:off x="4211960" y="4437112"/>
              <a:ext cx="737716" cy="7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38"/>
            <p:cNvSpPr>
              <a:spLocks noChangeShapeType="1"/>
            </p:cNvSpPr>
            <p:nvPr/>
          </p:nvSpPr>
          <p:spPr bwMode="auto">
            <a:xfrm flipH="1">
              <a:off x="3555070" y="4572558"/>
              <a:ext cx="8818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38"/>
            <p:cNvSpPr>
              <a:spLocks noChangeShapeType="1"/>
            </p:cNvSpPr>
            <p:nvPr/>
          </p:nvSpPr>
          <p:spPr bwMode="auto">
            <a:xfrm flipH="1">
              <a:off x="5588929" y="4572558"/>
              <a:ext cx="1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33"/>
            <p:cNvSpPr>
              <a:spLocks noChangeShapeType="1"/>
            </p:cNvSpPr>
            <p:nvPr/>
          </p:nvSpPr>
          <p:spPr bwMode="auto">
            <a:xfrm flipH="1" flipV="1">
              <a:off x="2339752" y="4653915"/>
              <a:ext cx="122413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38"/>
            <p:cNvSpPr>
              <a:spLocks noChangeShapeType="1"/>
            </p:cNvSpPr>
            <p:nvPr/>
          </p:nvSpPr>
          <p:spPr bwMode="auto">
            <a:xfrm flipV="1">
              <a:off x="2339752" y="3140271"/>
              <a:ext cx="72008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38"/>
            <p:cNvSpPr>
              <a:spLocks noChangeShapeType="1"/>
            </p:cNvSpPr>
            <p:nvPr/>
          </p:nvSpPr>
          <p:spPr bwMode="auto">
            <a:xfrm flipV="1">
              <a:off x="2339752" y="3126948"/>
              <a:ext cx="0" cy="15269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235"/>
            <p:cNvSpPr txBox="1">
              <a:spLocks noChangeArrowheads="1"/>
            </p:cNvSpPr>
            <p:nvPr/>
          </p:nvSpPr>
          <p:spPr bwMode="auto">
            <a:xfrm>
              <a:off x="2504549" y="3789040"/>
              <a:ext cx="504056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 smtClean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 smtClean="0">
                  <a:solidFill>
                    <a:schemeClr val="tx1"/>
                  </a:solidFill>
                  <a:latin typeface="+mn-ea"/>
                  <a:ea typeface="+mn-ea"/>
                </a:rPr>
                <a:t>n-1</a:t>
              </a:r>
              <a:endParaRPr lang="en-US" altLang="zh-CN" sz="2000" baseline="-16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8" name="Line 236"/>
            <p:cNvSpPr>
              <a:spLocks noChangeShapeType="1"/>
            </p:cNvSpPr>
            <p:nvPr/>
          </p:nvSpPr>
          <p:spPr bwMode="auto">
            <a:xfrm flipH="1">
              <a:off x="2483768" y="3746762"/>
              <a:ext cx="4320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36"/>
            <p:cNvSpPr>
              <a:spLocks noChangeShapeType="1"/>
            </p:cNvSpPr>
            <p:nvPr/>
          </p:nvSpPr>
          <p:spPr bwMode="auto">
            <a:xfrm>
              <a:off x="3843102" y="4140888"/>
              <a:ext cx="72008" cy="1518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2" name="直接箭头连接符 61"/>
            <p:cNvCxnSpPr>
              <a:stCxn id="58" idx="1"/>
              <a:endCxn id="45" idx="1"/>
            </p:cNvCxnSpPr>
            <p:nvPr/>
          </p:nvCxnSpPr>
          <p:spPr bwMode="auto">
            <a:xfrm rot="16200000" flipH="1">
              <a:off x="2363262" y="3867269"/>
              <a:ext cx="690696" cy="449684"/>
            </a:xfrm>
            <a:prstGeom prst="bentConnector4">
              <a:avLst>
                <a:gd name="adj1" fmla="val 100294"/>
                <a:gd name="adj2" fmla="val 980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Line 236"/>
            <p:cNvSpPr>
              <a:spLocks noChangeShapeType="1"/>
            </p:cNvSpPr>
            <p:nvPr/>
          </p:nvSpPr>
          <p:spPr bwMode="auto">
            <a:xfrm>
              <a:off x="5292080" y="4139189"/>
              <a:ext cx="72008" cy="16140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239"/>
            <p:cNvSpPr txBox="1">
              <a:spLocks noChangeArrowheads="1"/>
            </p:cNvSpPr>
            <p:nvPr/>
          </p:nvSpPr>
          <p:spPr bwMode="auto">
            <a:xfrm>
              <a:off x="5309691" y="3501479"/>
              <a:ext cx="1062509" cy="35956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控制</a:t>
              </a:r>
              <a:r>
                <a:rPr lang="zh-CN" altLang="en-US" sz="1800" dirty="0">
                  <a:solidFill>
                    <a:schemeClr val="tx1"/>
                  </a:solidFill>
                </a:rPr>
                <a:t>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259"/>
            <p:cNvSpPr>
              <a:spLocks noChangeArrowheads="1"/>
            </p:cNvSpPr>
            <p:nvPr/>
          </p:nvSpPr>
          <p:spPr bwMode="auto">
            <a:xfrm>
              <a:off x="6077241" y="4299242"/>
              <a:ext cx="144016" cy="273316"/>
            </a:xfrm>
            <a:prstGeom prst="rect">
              <a:avLst/>
            </a:prstGeom>
            <a:solidFill>
              <a:srgbClr val="FFC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Line 236"/>
            <p:cNvSpPr>
              <a:spLocks noChangeShapeType="1"/>
            </p:cNvSpPr>
            <p:nvPr/>
          </p:nvSpPr>
          <p:spPr bwMode="auto">
            <a:xfrm>
              <a:off x="6084168" y="4292314"/>
              <a:ext cx="0" cy="288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36"/>
            <p:cNvSpPr>
              <a:spLocks noChangeShapeType="1"/>
            </p:cNvSpPr>
            <p:nvPr/>
          </p:nvSpPr>
          <p:spPr bwMode="auto">
            <a:xfrm flipV="1">
              <a:off x="6149247" y="3861047"/>
              <a:ext cx="1" cy="4312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6"/>
            <p:cNvSpPr>
              <a:spLocks noChangeShapeType="1"/>
            </p:cNvSpPr>
            <p:nvPr/>
          </p:nvSpPr>
          <p:spPr bwMode="auto">
            <a:xfrm flipH="1">
              <a:off x="4344371" y="3681263"/>
              <a:ext cx="96532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3" name="直接箭头连接符 61"/>
            <p:cNvCxnSpPr>
              <a:endCxn id="48" idx="3"/>
            </p:cNvCxnSpPr>
            <p:nvPr/>
          </p:nvCxnSpPr>
          <p:spPr bwMode="auto">
            <a:xfrm flipH="1" flipV="1">
              <a:off x="4788024" y="3069307"/>
              <a:ext cx="1358358" cy="43217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8" name="Text Box 242"/>
            <p:cNvSpPr txBox="1">
              <a:spLocks noChangeArrowheads="1"/>
            </p:cNvSpPr>
            <p:nvPr/>
          </p:nvSpPr>
          <p:spPr bwMode="auto">
            <a:xfrm>
              <a:off x="5616798" y="2925638"/>
              <a:ext cx="118745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计数器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1" name="直接箭头连接符 61"/>
            <p:cNvCxnSpPr/>
            <p:nvPr/>
          </p:nvCxnSpPr>
          <p:spPr bwMode="auto">
            <a:xfrm rot="5400000">
              <a:off x="6318076" y="3267100"/>
              <a:ext cx="396280" cy="288032"/>
            </a:xfrm>
            <a:prstGeom prst="bentConnector3">
              <a:avLst>
                <a:gd name="adj1" fmla="val 100694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4" name="Text Box 232"/>
            <p:cNvSpPr txBox="1">
              <a:spLocks noChangeArrowheads="1"/>
            </p:cNvSpPr>
            <p:nvPr/>
          </p:nvSpPr>
          <p:spPr bwMode="auto">
            <a:xfrm>
              <a:off x="4572000" y="3366012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加法</a:t>
              </a:r>
            </a:p>
          </p:txBody>
        </p:sp>
        <p:sp>
          <p:nvSpPr>
            <p:cNvPr id="85" name="Text Box 247"/>
            <p:cNvSpPr txBox="1">
              <a:spLocks noChangeArrowheads="1"/>
            </p:cNvSpPr>
            <p:nvPr/>
          </p:nvSpPr>
          <p:spPr bwMode="auto">
            <a:xfrm>
              <a:off x="4549223" y="3820180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右移</a:t>
              </a:r>
            </a:p>
          </p:txBody>
        </p:sp>
        <p:sp>
          <p:nvSpPr>
            <p:cNvPr id="86" name="Text Box 232"/>
            <p:cNvSpPr txBox="1">
              <a:spLocks noChangeArrowheads="1"/>
            </p:cNvSpPr>
            <p:nvPr/>
          </p:nvSpPr>
          <p:spPr bwMode="auto">
            <a:xfrm>
              <a:off x="6200278" y="3940677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判断</a:t>
              </a:r>
            </a:p>
          </p:txBody>
        </p:sp>
        <p:cxnSp>
          <p:nvCxnSpPr>
            <p:cNvPr id="90" name="直接箭头连接符 61"/>
            <p:cNvCxnSpPr/>
            <p:nvPr/>
          </p:nvCxnSpPr>
          <p:spPr bwMode="auto">
            <a:xfrm flipH="1">
              <a:off x="6372200" y="3788834"/>
              <a:ext cx="684287" cy="20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4" name="Text Box 232"/>
            <p:cNvSpPr txBox="1">
              <a:spLocks noChangeArrowheads="1"/>
            </p:cNvSpPr>
            <p:nvPr/>
          </p:nvSpPr>
          <p:spPr bwMode="auto">
            <a:xfrm>
              <a:off x="7092280" y="3607651"/>
              <a:ext cx="154823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o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无符号乘法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8" name="Line 238"/>
            <p:cNvSpPr>
              <a:spLocks noChangeShapeType="1"/>
            </p:cNvSpPr>
            <p:nvPr/>
          </p:nvSpPr>
          <p:spPr bwMode="auto">
            <a:xfrm flipV="1">
              <a:off x="5868144" y="4572558"/>
              <a:ext cx="0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Text Box 235"/>
            <p:cNvSpPr txBox="1">
              <a:spLocks noChangeArrowheads="1"/>
            </p:cNvSpPr>
            <p:nvPr/>
          </p:nvSpPr>
          <p:spPr bwMode="auto">
            <a:xfrm>
              <a:off x="3275856" y="3903513"/>
              <a:ext cx="228898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lt"/>
                </a:rPr>
                <a:t>Z</a:t>
              </a:r>
              <a:endParaRPr lang="en-US" altLang="zh-CN" sz="2000" baseline="-16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18" name="直接箭头连接符 61"/>
            <p:cNvCxnSpPr/>
            <p:nvPr/>
          </p:nvCxnSpPr>
          <p:spPr bwMode="auto">
            <a:xfrm rot="10800000" flipV="1">
              <a:off x="3843102" y="3861047"/>
              <a:ext cx="1773696" cy="278141"/>
            </a:xfrm>
            <a:prstGeom prst="bentConnector3">
              <a:avLst>
                <a:gd name="adj1" fmla="val 9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3" name="直接箭头连接符 61"/>
            <p:cNvCxnSpPr>
              <a:endCxn id="78" idx="3"/>
            </p:cNvCxnSpPr>
            <p:nvPr/>
          </p:nvCxnSpPr>
          <p:spPr bwMode="auto">
            <a:xfrm flipH="1">
              <a:off x="6804248" y="3069307"/>
              <a:ext cx="252239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232"/>
            <p:cNvSpPr txBox="1">
              <a:spLocks noChangeArrowheads="1"/>
            </p:cNvSpPr>
            <p:nvPr/>
          </p:nvSpPr>
          <p:spPr bwMode="auto">
            <a:xfrm>
              <a:off x="7082471" y="2924945"/>
              <a:ext cx="9459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时钟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Clk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9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20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*无符号乘法的控制流程：</a:t>
            </a:r>
            <a:r>
              <a:rPr lang="zh-CN" altLang="en-US" dirty="0">
                <a:solidFill>
                  <a:schemeClr val="tx1"/>
                </a:solidFill>
              </a:rPr>
              <a:t>循环的判断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移位操作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1260201" y="980728"/>
            <a:ext cx="5739392" cy="4536504"/>
            <a:chOff x="1403648" y="1268760"/>
            <a:chExt cx="5739392" cy="4536504"/>
          </a:xfrm>
        </p:grpSpPr>
        <p:sp>
          <p:nvSpPr>
            <p:cNvPr id="6" name="Line 86"/>
            <p:cNvSpPr>
              <a:spLocks noChangeShapeType="1"/>
            </p:cNvSpPr>
            <p:nvPr/>
          </p:nvSpPr>
          <p:spPr bwMode="auto">
            <a:xfrm>
              <a:off x="2761237" y="3506158"/>
              <a:ext cx="3033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87"/>
            <p:cNvSpPr>
              <a:spLocks noChangeArrowheads="1"/>
            </p:cNvSpPr>
            <p:nvPr/>
          </p:nvSpPr>
          <p:spPr bwMode="auto">
            <a:xfrm>
              <a:off x="3275856" y="2420888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=1?</a:t>
              </a:r>
            </a:p>
          </p:txBody>
        </p:sp>
        <p:sp>
          <p:nvSpPr>
            <p:cNvPr id="11" name="Text Box 91"/>
            <p:cNvSpPr txBox="1">
              <a:spLocks noChangeArrowheads="1"/>
            </p:cNvSpPr>
            <p:nvPr/>
          </p:nvSpPr>
          <p:spPr bwMode="auto">
            <a:xfrm>
              <a:off x="3059956" y="242088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5" name="Text Box 96"/>
            <p:cNvSpPr txBox="1">
              <a:spLocks noChangeArrowheads="1"/>
            </p:cNvSpPr>
            <p:nvPr/>
          </p:nvSpPr>
          <p:spPr bwMode="auto">
            <a:xfrm>
              <a:off x="1403648" y="2980951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 Box 109"/>
            <p:cNvSpPr txBox="1">
              <a:spLocks noChangeArrowheads="1"/>
            </p:cNvSpPr>
            <p:nvPr/>
          </p:nvSpPr>
          <p:spPr bwMode="auto">
            <a:xfrm>
              <a:off x="2293728" y="3695709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带</a:t>
              </a:r>
              <a:r>
                <a:rPr lang="zh-CN" altLang="en-US" sz="2000" dirty="0" smtClean="0">
                  <a:solidFill>
                    <a:srgbClr val="990099"/>
                  </a:solidFill>
                </a:rPr>
                <a:t>进位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同时右移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23" name="Text Box 110"/>
            <p:cNvSpPr txBox="1">
              <a:spLocks noChangeArrowheads="1"/>
            </p:cNvSpPr>
            <p:nvPr/>
          </p:nvSpPr>
          <p:spPr bwMode="auto">
            <a:xfrm>
              <a:off x="3371430" y="4293096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六边形 39"/>
            <p:cNvSpPr/>
            <p:nvPr/>
          </p:nvSpPr>
          <p:spPr bwMode="auto">
            <a:xfrm>
              <a:off x="1475656" y="1268760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无符号乘法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1" name="Text Box 85"/>
            <p:cNvSpPr txBox="1">
              <a:spLocks noChangeArrowheads="1"/>
            </p:cNvSpPr>
            <p:nvPr/>
          </p:nvSpPr>
          <p:spPr bwMode="auto">
            <a:xfrm>
              <a:off x="3143070" y="1844824"/>
              <a:ext cx="2197425" cy="3247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Cnt←n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接箭头连接符 46"/>
            <p:cNvCxnSpPr>
              <a:endCxn id="41" idx="0"/>
            </p:cNvCxnSpPr>
            <p:nvPr/>
          </p:nvCxnSpPr>
          <p:spPr bwMode="auto">
            <a:xfrm>
              <a:off x="4241783" y="1628800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endCxn id="7" idx="0"/>
            </p:cNvCxnSpPr>
            <p:nvPr/>
          </p:nvCxnSpPr>
          <p:spPr bwMode="auto">
            <a:xfrm flipH="1">
              <a:off x="4247964" y="2178050"/>
              <a:ext cx="186" cy="24283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7" idx="1"/>
              <a:endCxn id="15" idx="0"/>
            </p:cNvCxnSpPr>
            <p:nvPr/>
          </p:nvCxnSpPr>
          <p:spPr bwMode="auto">
            <a:xfrm rot="10800000" flipV="1">
              <a:off x="2761238" y="2636911"/>
              <a:ext cx="514618" cy="34403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96"/>
            <p:cNvSpPr txBox="1">
              <a:spLocks noChangeArrowheads="1"/>
            </p:cNvSpPr>
            <p:nvPr/>
          </p:nvSpPr>
          <p:spPr bwMode="auto">
            <a:xfrm>
              <a:off x="4445832" y="2975629"/>
              <a:ext cx="2697208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接箭头连接符 52"/>
            <p:cNvCxnSpPr>
              <a:stCxn id="7" idx="3"/>
              <a:endCxn id="59" idx="0"/>
            </p:cNvCxnSpPr>
            <p:nvPr/>
          </p:nvCxnSpPr>
          <p:spPr bwMode="auto">
            <a:xfrm>
              <a:off x="5220072" y="2636912"/>
              <a:ext cx="574364" cy="33871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5" name="Text Box 91"/>
            <p:cNvSpPr txBox="1">
              <a:spLocks noChangeArrowheads="1"/>
            </p:cNvSpPr>
            <p:nvPr/>
          </p:nvSpPr>
          <p:spPr bwMode="auto">
            <a:xfrm>
              <a:off x="5220072" y="242088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接箭头连接符 65"/>
            <p:cNvCxnSpPr>
              <a:stCxn id="15" idx="2"/>
            </p:cNvCxnSpPr>
            <p:nvPr/>
          </p:nvCxnSpPr>
          <p:spPr bwMode="auto">
            <a:xfrm>
              <a:off x="2761238" y="3339726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>
              <a:stCxn id="59" idx="2"/>
            </p:cNvCxnSpPr>
            <p:nvPr/>
          </p:nvCxnSpPr>
          <p:spPr bwMode="auto">
            <a:xfrm>
              <a:off x="5794436" y="3334404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4235601" y="3506158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>
              <a:stCxn id="22" idx="2"/>
              <a:endCxn id="23" idx="0"/>
            </p:cNvCxnSpPr>
            <p:nvPr/>
          </p:nvCxnSpPr>
          <p:spPr bwMode="auto">
            <a:xfrm flipH="1">
              <a:off x="4259747" y="4056072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>
              <a:stCxn id="23" idx="2"/>
              <a:endCxn id="101" idx="0"/>
            </p:cNvCxnSpPr>
            <p:nvPr/>
          </p:nvCxnSpPr>
          <p:spPr bwMode="auto">
            <a:xfrm>
              <a:off x="4259747" y="4653136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AutoShape 87"/>
            <p:cNvSpPr>
              <a:spLocks noChangeArrowheads="1"/>
            </p:cNvSpPr>
            <p:nvPr/>
          </p:nvSpPr>
          <p:spPr bwMode="auto">
            <a:xfrm>
              <a:off x="3371430" y="4847837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=0?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直接箭头连接符 52"/>
            <p:cNvCxnSpPr>
              <a:stCxn id="101" idx="1"/>
            </p:cNvCxnSpPr>
            <p:nvPr/>
          </p:nvCxnSpPr>
          <p:spPr bwMode="auto">
            <a:xfrm rot="10800000" flipH="1">
              <a:off x="3371430" y="2276873"/>
              <a:ext cx="876720" cy="2740983"/>
            </a:xfrm>
            <a:prstGeom prst="bentConnector4">
              <a:avLst>
                <a:gd name="adj1" fmla="val -236843"/>
                <a:gd name="adj2" fmla="val 10013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91"/>
            <p:cNvSpPr txBox="1">
              <a:spLocks noChangeArrowheads="1"/>
            </p:cNvSpPr>
            <p:nvPr/>
          </p:nvSpPr>
          <p:spPr bwMode="auto">
            <a:xfrm>
              <a:off x="3131840" y="480651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直接箭头连接符 115"/>
            <p:cNvCxnSpPr>
              <a:stCxn id="101" idx="2"/>
            </p:cNvCxnSpPr>
            <p:nvPr/>
          </p:nvCxnSpPr>
          <p:spPr bwMode="auto">
            <a:xfrm flipH="1">
              <a:off x="4259746" y="5187873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8" name="六边形 117"/>
            <p:cNvSpPr/>
            <p:nvPr/>
          </p:nvSpPr>
          <p:spPr bwMode="auto">
            <a:xfrm>
              <a:off x="2987949" y="5445224"/>
              <a:ext cx="2592163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乘积在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及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中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4" name="Text Box 91"/>
            <p:cNvSpPr txBox="1">
              <a:spLocks noChangeArrowheads="1"/>
            </p:cNvSpPr>
            <p:nvPr/>
          </p:nvSpPr>
          <p:spPr bwMode="auto">
            <a:xfrm>
              <a:off x="4068068" y="518882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7166666" y="2132856"/>
            <a:ext cx="1149750" cy="1584176"/>
            <a:chOff x="6950073" y="2420888"/>
            <a:chExt cx="1149750" cy="1584176"/>
          </a:xfrm>
        </p:grpSpPr>
        <p:sp>
          <p:nvSpPr>
            <p:cNvPr id="142" name="Text Box 139"/>
            <p:cNvSpPr txBox="1">
              <a:spLocks noChangeArrowheads="1"/>
            </p:cNvSpPr>
            <p:nvPr/>
          </p:nvSpPr>
          <p:spPr bwMode="auto">
            <a:xfrm>
              <a:off x="7452121" y="2420888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判断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3" name="Text Box 140"/>
            <p:cNvSpPr txBox="1">
              <a:spLocks noChangeArrowheads="1"/>
            </p:cNvSpPr>
            <p:nvPr/>
          </p:nvSpPr>
          <p:spPr bwMode="auto">
            <a:xfrm>
              <a:off x="7452121" y="2924944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加法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4" name="Text Box 141"/>
            <p:cNvSpPr txBox="1">
              <a:spLocks noChangeArrowheads="1"/>
            </p:cNvSpPr>
            <p:nvPr/>
          </p:nvSpPr>
          <p:spPr bwMode="auto">
            <a:xfrm>
              <a:off x="7452320" y="3717726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移位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5" name="Line 142"/>
            <p:cNvSpPr>
              <a:spLocks noChangeShapeType="1"/>
            </p:cNvSpPr>
            <p:nvPr/>
          </p:nvSpPr>
          <p:spPr bwMode="auto">
            <a:xfrm flipH="1">
              <a:off x="6950073" y="2636912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AutoShape 144"/>
            <p:cNvSpPr>
              <a:spLocks/>
            </p:cNvSpPr>
            <p:nvPr/>
          </p:nvSpPr>
          <p:spPr bwMode="auto">
            <a:xfrm rot="10800000">
              <a:off x="8028583" y="2564904"/>
              <a:ext cx="71240" cy="1367979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146"/>
            <p:cNvSpPr>
              <a:spLocks noChangeShapeType="1"/>
            </p:cNvSpPr>
            <p:nvPr/>
          </p:nvSpPr>
          <p:spPr bwMode="auto">
            <a:xfrm flipH="1">
              <a:off x="6950073" y="314096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47"/>
            <p:cNvSpPr>
              <a:spLocks noChangeShapeType="1"/>
            </p:cNvSpPr>
            <p:nvPr/>
          </p:nvSpPr>
          <p:spPr bwMode="auto">
            <a:xfrm flipH="1">
              <a:off x="6950073" y="386104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084738" y="3134910"/>
            <a:ext cx="2196058" cy="1594914"/>
            <a:chOff x="5267668" y="-1890671"/>
            <a:chExt cx="2196058" cy="1594914"/>
          </a:xfrm>
        </p:grpSpPr>
        <p:sp>
          <p:nvSpPr>
            <p:cNvPr id="152" name="Text Box 178"/>
            <p:cNvSpPr txBox="1">
              <a:spLocks noChangeArrowheads="1"/>
            </p:cNvSpPr>
            <p:nvPr/>
          </p:nvSpPr>
          <p:spPr bwMode="auto">
            <a:xfrm>
              <a:off x="5298232" y="-660477"/>
              <a:ext cx="2165494" cy="36472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可在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个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Clk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内完成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直接箭头连接符 12"/>
            <p:cNvCxnSpPr/>
            <p:nvPr/>
          </p:nvCxnSpPr>
          <p:spPr bwMode="auto">
            <a:xfrm>
              <a:off x="5771153" y="-1890671"/>
              <a:ext cx="187804" cy="123019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>
              <a:off x="5267668" y="-1139029"/>
              <a:ext cx="575494" cy="47855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0" name="Text Box 201"/>
          <p:cNvSpPr txBox="1">
            <a:spLocks noChangeArrowheads="1"/>
          </p:cNvSpPr>
          <p:nvPr/>
        </p:nvSpPr>
        <p:spPr bwMode="auto">
          <a:xfrm>
            <a:off x="179511" y="5589240"/>
            <a:ext cx="65965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*溢出判断逻辑：</a:t>
            </a:r>
            <a:r>
              <a:rPr lang="zh-CN" altLang="en-US" dirty="0" smtClean="0">
                <a:solidFill>
                  <a:schemeClr val="tx1"/>
                </a:solidFill>
              </a:rPr>
              <a:t>设乘积为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2n-1</a:t>
            </a:r>
            <a:r>
              <a:rPr lang="en-US" altLang="zh-CN" dirty="0" smtClean="0">
                <a:solidFill>
                  <a:schemeClr val="tx1"/>
                </a:solidFill>
              </a:rPr>
              <a:t>…z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1" name="Text Box 201"/>
          <p:cNvSpPr txBox="1">
            <a:spLocks noChangeArrowheads="1"/>
          </p:cNvSpPr>
          <p:nvPr/>
        </p:nvSpPr>
        <p:spPr bwMode="auto">
          <a:xfrm>
            <a:off x="6588224" y="5589240"/>
            <a:ext cx="1944216" cy="553998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2n-1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err="1" smtClean="0">
                <a:solidFill>
                  <a:schemeClr val="tx1"/>
                </a:solidFill>
              </a:rPr>
              <a:t>z</a:t>
            </a:r>
            <a:r>
              <a:rPr lang="en-US" altLang="zh-CN" baseline="-16000" dirty="0" err="1" smtClean="0">
                <a:solidFill>
                  <a:schemeClr val="tx1"/>
                </a:solidFill>
              </a:rPr>
              <a:t>n</a:t>
            </a:r>
            <a:endParaRPr lang="en-US" altLang="zh-CN" baseline="-16000" dirty="0" smtClean="0">
              <a:solidFill>
                <a:schemeClr val="tx1"/>
              </a:solidFill>
            </a:endParaRPr>
          </a:p>
        </p:txBody>
      </p:sp>
      <p:sp>
        <p:nvSpPr>
          <p:cNvPr id="162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1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3" name="Text Box 253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、原码定点乘法</a:t>
            </a:r>
            <a:r>
              <a:rPr lang="zh-CN" altLang="en-US" dirty="0" smtClean="0">
                <a:solidFill>
                  <a:srgbClr val="FF3399"/>
                </a:solidFill>
              </a:rPr>
              <a:t>运算</a:t>
            </a:r>
            <a:endParaRPr lang="zh-CN" altLang="en-US" sz="2000" dirty="0">
              <a:solidFill>
                <a:srgbClr val="FF3399"/>
              </a:solidFill>
            </a:endParaRPr>
          </a:p>
        </p:txBody>
      </p:sp>
      <p:sp>
        <p:nvSpPr>
          <p:cNvPr id="4" name="Text Box 200"/>
          <p:cNvSpPr txBox="1">
            <a:spLocks noChangeArrowheads="1"/>
          </p:cNvSpPr>
          <p:nvPr/>
        </p:nvSpPr>
        <p:spPr bwMode="auto">
          <a:xfrm>
            <a:off x="179512" y="764704"/>
            <a:ext cx="878510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   *运算规则：</a:t>
            </a:r>
            <a:r>
              <a:rPr lang="en-US" altLang="zh-CN" dirty="0" smtClean="0">
                <a:solidFill>
                  <a:schemeClr val="tx1"/>
                </a:solidFill>
              </a:rPr>
              <a:t>[A</a:t>
            </a:r>
            <a:r>
              <a:rPr lang="en-US" altLang="zh-CN" dirty="0">
                <a:solidFill>
                  <a:schemeClr val="tx1"/>
                </a:solidFill>
              </a:rPr>
              <a:t>×</a:t>
            </a:r>
            <a:r>
              <a:rPr lang="en-US" altLang="zh-CN" dirty="0" smtClean="0">
                <a:solidFill>
                  <a:schemeClr val="tx1"/>
                </a:solidFill>
              </a:rPr>
              <a:t>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en-US" altLang="zh-CN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 smtClean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应为</a:t>
            </a:r>
            <a:r>
              <a:rPr lang="en-US" altLang="zh-CN" dirty="0">
                <a:solidFill>
                  <a:schemeClr val="tx1"/>
                </a:solidFill>
              </a:rPr>
              <a:t>2n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1218818"/>
            <a:ext cx="87851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运算方法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dirty="0" smtClean="0">
                <a:solidFill>
                  <a:schemeClr val="tx1"/>
                </a:solidFill>
              </a:rPr>
              <a:t>[B]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rgbClr val="990099"/>
                </a:solidFill>
              </a:rPr>
              <a:t>b</a:t>
            </a:r>
            <a:r>
              <a:rPr lang="en-US" altLang="zh-CN" baseline="-18000" dirty="0" smtClean="0">
                <a:solidFill>
                  <a:srgbClr val="990099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[A×B]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2n-1</a:t>
            </a:r>
            <a:r>
              <a:rPr lang="en-US" altLang="zh-CN" dirty="0" smtClean="0">
                <a:solidFill>
                  <a:schemeClr val="tx1"/>
                </a:solidFill>
              </a:rPr>
              <a:t>…z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①</a:t>
            </a:r>
            <a:r>
              <a:rPr lang="zh-CN" altLang="en-US" dirty="0" smtClean="0">
                <a:solidFill>
                  <a:schemeClr val="tx1"/>
                </a:solidFill>
              </a:rPr>
              <a:t>求乘积符号，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P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②</a:t>
            </a:r>
            <a:r>
              <a:rPr lang="zh-CN" altLang="en-US" dirty="0" smtClean="0">
                <a:solidFill>
                  <a:schemeClr val="tx1"/>
                </a:solidFill>
              </a:rPr>
              <a:t>求乘积数值，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A|×|B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2n-2</a:t>
            </a:r>
            <a:r>
              <a:rPr lang="en-US" altLang="zh-CN" dirty="0" smtClean="0">
                <a:solidFill>
                  <a:schemeClr val="tx1"/>
                </a:solidFill>
              </a:rPr>
              <a:t>…z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扩展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860032" y="2564904"/>
            <a:ext cx="3168352" cy="635496"/>
            <a:chOff x="4860032" y="3116585"/>
            <a:chExt cx="3168352" cy="635496"/>
          </a:xfrm>
        </p:grpSpPr>
        <p:sp>
          <p:nvSpPr>
            <p:cNvPr id="7" name="Text Box 178"/>
            <p:cNvSpPr txBox="1">
              <a:spLocks noChangeArrowheads="1"/>
            </p:cNvSpPr>
            <p:nvPr/>
          </p:nvSpPr>
          <p:spPr bwMode="auto">
            <a:xfrm>
              <a:off x="4860032" y="3392041"/>
              <a:ext cx="3168352" cy="36004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-1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位乘法的乘积为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2n-2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 bwMode="auto">
            <a:xfrm>
              <a:off x="4954513" y="3140968"/>
              <a:ext cx="144016" cy="251073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7812360" y="3116585"/>
              <a:ext cx="144016" cy="27545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29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84849"/>
              </p:ext>
            </p:extLst>
          </p:nvPr>
        </p:nvGraphicFramePr>
        <p:xfrm>
          <a:off x="1403648" y="4136504"/>
          <a:ext cx="7488832" cy="1108883"/>
        </p:xfrm>
        <a:graphic>
          <a:graphicData uri="http://schemas.openxmlformats.org/drawingml/2006/table">
            <a:tbl>
              <a:tblPr/>
              <a:tblGrid>
                <a:gridCol w="1008112"/>
                <a:gridCol w="4824536"/>
                <a:gridCol w="1656184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|A|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 Box 200"/>
          <p:cNvSpPr txBox="1">
            <a:spLocks noChangeArrowheads="1"/>
          </p:cNvSpPr>
          <p:nvPr/>
        </p:nvSpPr>
        <p:spPr bwMode="auto">
          <a:xfrm>
            <a:off x="179512" y="35604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相乘实现方法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循环进行</a:t>
            </a:r>
            <a:r>
              <a:rPr lang="en-US" altLang="zh-CN" u="sng" dirty="0" smtClean="0"/>
              <a:t>n-1</a:t>
            </a:r>
            <a:r>
              <a:rPr lang="zh-CN" altLang="en-US" u="sng" dirty="0" smtClean="0"/>
              <a:t>次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 smtClean="0">
                <a:solidFill>
                  <a:srgbClr val="990099"/>
                </a:solidFill>
              </a:rPr>
              <a:t>移位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1" name="Text Box 200"/>
          <p:cNvSpPr txBox="1">
            <a:spLocks noChangeArrowheads="1"/>
          </p:cNvSpPr>
          <p:nvPr/>
        </p:nvSpPr>
        <p:spPr bwMode="auto">
          <a:xfrm>
            <a:off x="179512" y="53232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扩展实现方法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整数高位补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，小数低位补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Text Box 267"/>
          <p:cNvSpPr txBox="1">
            <a:spLocks noChangeArrowheads="1"/>
          </p:cNvSpPr>
          <p:nvPr/>
        </p:nvSpPr>
        <p:spPr bwMode="auto">
          <a:xfrm>
            <a:off x="179387" y="2624336"/>
            <a:ext cx="88571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递推公式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spc="-50" dirty="0">
                <a:solidFill>
                  <a:schemeClr val="tx1"/>
                </a:solidFill>
              </a:rPr>
              <a:t>P</a:t>
            </a:r>
            <a:r>
              <a:rPr lang="en-US" altLang="zh-CN" spc="-50" baseline="-16000" dirty="0">
                <a:solidFill>
                  <a:schemeClr val="tx1"/>
                </a:solidFill>
              </a:rPr>
              <a:t>i</a:t>
            </a:r>
            <a:r>
              <a:rPr lang="zh-CN" altLang="en-US" spc="-50" dirty="0">
                <a:solidFill>
                  <a:schemeClr val="tx1"/>
                </a:solidFill>
              </a:rPr>
              <a:t>＝</a:t>
            </a:r>
            <a:r>
              <a:rPr lang="en-US" altLang="zh-CN" spc="-50" dirty="0">
                <a:solidFill>
                  <a:schemeClr val="tx1"/>
                </a:solidFill>
              </a:rPr>
              <a:t>(P</a:t>
            </a:r>
            <a:r>
              <a:rPr lang="en-US" altLang="zh-CN" spc="-50" baseline="-20000" dirty="0">
                <a:solidFill>
                  <a:schemeClr val="tx1"/>
                </a:solidFill>
              </a:rPr>
              <a:t>i-1</a:t>
            </a:r>
            <a:r>
              <a:rPr lang="zh-CN" altLang="en-US" spc="-50" dirty="0">
                <a:solidFill>
                  <a:schemeClr val="tx1"/>
                </a:solidFill>
              </a:rPr>
              <a:t>＋</a:t>
            </a:r>
            <a:r>
              <a:rPr lang="en-US" altLang="zh-CN" spc="-50" dirty="0">
                <a:solidFill>
                  <a:schemeClr val="tx1"/>
                </a:solidFill>
              </a:rPr>
              <a:t>|A|×b</a:t>
            </a:r>
            <a:r>
              <a:rPr lang="en-US" altLang="zh-CN" spc="-50" baseline="-16000" dirty="0">
                <a:solidFill>
                  <a:schemeClr val="tx1"/>
                </a:solidFill>
              </a:rPr>
              <a:t>i-1</a:t>
            </a:r>
            <a:r>
              <a:rPr lang="en-US" altLang="zh-CN" spc="-50" dirty="0">
                <a:solidFill>
                  <a:schemeClr val="tx1"/>
                </a:solidFill>
              </a:rPr>
              <a:t>)×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同无</a:t>
            </a:r>
            <a:r>
              <a:rPr lang="zh-CN" altLang="en-US" sz="2000" dirty="0" smtClean="0">
                <a:solidFill>
                  <a:srgbClr val="990099"/>
                </a:solidFill>
              </a:rPr>
              <a:t>符号乘法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          n-1</a:t>
            </a:r>
            <a:r>
              <a:rPr lang="zh-CN" altLang="en-US" dirty="0">
                <a:solidFill>
                  <a:schemeClr val="tx1"/>
                </a:solidFill>
              </a:rPr>
              <a:t>位加法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非</a:t>
            </a:r>
            <a:r>
              <a:rPr lang="en-US" altLang="zh-CN" sz="2000" dirty="0">
                <a:solidFill>
                  <a:srgbClr val="990099"/>
                </a:solidFill>
              </a:rPr>
              <a:t>n</a:t>
            </a:r>
            <a:r>
              <a:rPr lang="zh-CN" altLang="en-US" sz="2000" dirty="0">
                <a:solidFill>
                  <a:srgbClr val="990099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，仅计算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~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n-1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rgbClr val="990099"/>
                </a:solidFill>
              </a:rPr>
              <a:t>非</a:t>
            </a:r>
            <a:r>
              <a:rPr lang="en-US" altLang="zh-CN" sz="2000" dirty="0" err="1" smtClean="0">
                <a:solidFill>
                  <a:srgbClr val="990099"/>
                </a:solidFill>
              </a:rPr>
              <a:t>P</a:t>
            </a:r>
            <a:r>
              <a:rPr lang="en-US" altLang="zh-CN" sz="2000" baseline="-16000" dirty="0" err="1" smtClean="0">
                <a:solidFill>
                  <a:srgbClr val="990099"/>
                </a:solidFill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rgbClr val="990099"/>
              </a:solidFill>
            </a:endParaRPr>
          </a:p>
        </p:txBody>
      </p:sp>
      <p:sp>
        <p:nvSpPr>
          <p:cNvPr id="33" name="AutoShape 29"/>
          <p:cNvSpPr>
            <a:spLocks/>
          </p:cNvSpPr>
          <p:nvPr/>
        </p:nvSpPr>
        <p:spPr bwMode="auto">
          <a:xfrm>
            <a:off x="5330453" y="407514"/>
            <a:ext cx="1977851" cy="357190"/>
          </a:xfrm>
          <a:prstGeom prst="borderCallout2">
            <a:avLst>
              <a:gd name="adj1" fmla="val 50290"/>
              <a:gd name="adj2" fmla="val 101026"/>
              <a:gd name="adj3" fmla="val 52700"/>
              <a:gd name="adj4" fmla="val 109648"/>
              <a:gd name="adj5" fmla="val 132168"/>
              <a:gd name="adj6" fmla="val 119520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便于表示</a:t>
            </a:r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</a:rPr>
              <a:t>如存储</a:t>
            </a:r>
            <a:r>
              <a:rPr lang="en-US" altLang="zh-CN" sz="1800" dirty="0" smtClean="0">
                <a:solidFill>
                  <a:schemeClr val="tx1"/>
                </a:solidFill>
              </a:rPr>
              <a:t>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34" name="Group 380"/>
          <p:cNvGrpSpPr>
            <a:grpSpLocks/>
          </p:cNvGrpSpPr>
          <p:nvPr/>
        </p:nvGrpSpPr>
        <p:grpSpPr bwMode="auto">
          <a:xfrm>
            <a:off x="3995936" y="6453188"/>
            <a:ext cx="360363" cy="287337"/>
            <a:chOff x="1133" y="4020"/>
            <a:chExt cx="227" cy="181"/>
          </a:xfrm>
        </p:grpSpPr>
        <p:sp>
          <p:nvSpPr>
            <p:cNvPr id="35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38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79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3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13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  <p:bldP spid="31" grpId="0"/>
      <p:bldP spid="3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85</a:t>
            </a:fld>
            <a:endParaRPr lang="en-US" altLang="zh-CN" dirty="0"/>
          </a:p>
        </p:txBody>
      </p:sp>
      <p:sp>
        <p:nvSpPr>
          <p:cNvPr id="6" name="Text Box 99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4—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 smtClean="0">
                <a:solidFill>
                  <a:schemeClr val="tx1"/>
                </a:solidFill>
              </a:rPr>
              <a:t>A=+111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</a:rPr>
              <a:t>B=-110</a:t>
            </a:r>
            <a:r>
              <a:rPr lang="zh-CN" altLang="en-US" dirty="0" smtClean="0">
                <a:solidFill>
                  <a:schemeClr val="tx1"/>
                </a:solidFill>
              </a:rPr>
              <a:t>，用原码乘法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[A×B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 Box 100"/>
          <p:cNvSpPr txBox="1">
            <a:spLocks noChangeArrowheads="1"/>
          </p:cNvSpPr>
          <p:nvPr/>
        </p:nvSpPr>
        <p:spPr bwMode="auto">
          <a:xfrm>
            <a:off x="179388" y="76470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 smtClean="0">
                <a:solidFill>
                  <a:schemeClr val="tx1"/>
                </a:solidFill>
              </a:rPr>
              <a:t>=0111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|=111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|B|=</a:t>
            </a:r>
            <a:r>
              <a:rPr lang="en-US" altLang="zh-CN" dirty="0" smtClean="0">
                <a:solidFill>
                  <a:schemeClr val="tx1"/>
                </a:solidFill>
              </a:rPr>
              <a:t>110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S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b="0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|A|×|B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101010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同例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zh-CN" altLang="en-US" sz="2000" dirty="0" smtClean="0">
                <a:solidFill>
                  <a:schemeClr val="tx1"/>
                </a:solidFill>
              </a:rPr>
              <a:t>循环</a:t>
            </a:r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</a:rPr>
              <a:t>次</a:t>
            </a:r>
            <a:r>
              <a:rPr lang="en-US" altLang="zh-CN" sz="2000" dirty="0" smtClean="0">
                <a:solidFill>
                  <a:schemeClr val="tx1"/>
                </a:solidFill>
              </a:rPr>
              <a:t>])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8" name="Text Box 100"/>
          <p:cNvSpPr txBox="1">
            <a:spLocks noChangeArrowheads="1"/>
          </p:cNvSpPr>
          <p:nvPr/>
        </p:nvSpPr>
        <p:spPr bwMode="auto">
          <a:xfrm>
            <a:off x="179263" y="17008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    P</a:t>
            </a:r>
            <a:r>
              <a:rPr lang="zh-CN" altLang="en-US" dirty="0" smtClean="0">
                <a:solidFill>
                  <a:schemeClr val="tx1"/>
                </a:solidFill>
              </a:rPr>
              <a:t>扩展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位＝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101010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A×B]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101010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" name="Text Box 201"/>
          <p:cNvSpPr txBox="1">
            <a:spLocks noChangeArrowheads="1"/>
          </p:cNvSpPr>
          <p:nvPr/>
        </p:nvSpPr>
        <p:spPr bwMode="auto">
          <a:xfrm>
            <a:off x="179512" y="2204864"/>
            <a:ext cx="882139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*原码乘法的逻辑实现：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①</a:t>
            </a:r>
            <a:r>
              <a:rPr lang="zh-CN" altLang="en-US" sz="2200" dirty="0">
                <a:solidFill>
                  <a:schemeClr val="tx1"/>
                </a:solidFill>
              </a:rPr>
              <a:t>部分积</a:t>
            </a:r>
            <a:r>
              <a:rPr lang="zh-CN" altLang="en-US" sz="2200" dirty="0" smtClean="0">
                <a:solidFill>
                  <a:schemeClr val="tx1"/>
                </a:solidFill>
              </a:rPr>
              <a:t>低位</a:t>
            </a:r>
            <a:r>
              <a:rPr lang="zh-CN" altLang="en-US" sz="2200" dirty="0" smtClean="0">
                <a:solidFill>
                  <a:srgbClr val="990099"/>
                </a:solidFill>
              </a:rPr>
              <a:t>可放在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乘数</a:t>
            </a:r>
            <a:r>
              <a:rPr lang="zh-CN" altLang="en-US" sz="2200" u="sng" dirty="0">
                <a:solidFill>
                  <a:schemeClr val="tx1"/>
                </a:solidFill>
              </a:rPr>
              <a:t>的</a:t>
            </a:r>
            <a:r>
              <a:rPr lang="zh-CN" altLang="en-US" sz="2200" u="sng" dirty="0" smtClean="0">
                <a:solidFill>
                  <a:schemeClr val="tx1"/>
                </a:solidFill>
              </a:rPr>
              <a:t>空位</a:t>
            </a:r>
            <a:r>
              <a:rPr lang="zh-CN" altLang="en-US" sz="2200" dirty="0" smtClean="0">
                <a:solidFill>
                  <a:schemeClr val="tx1"/>
                </a:solidFill>
              </a:rPr>
              <a:t>上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同无符号乘法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 ②</a:t>
            </a:r>
            <a:r>
              <a:rPr lang="zh-CN" altLang="en-US" sz="2200" spc="-100" dirty="0">
                <a:solidFill>
                  <a:schemeClr val="tx1"/>
                </a:solidFill>
              </a:rPr>
              <a:t>采用</a:t>
            </a:r>
            <a:r>
              <a:rPr lang="en-US" altLang="zh-CN" sz="2200" spc="-100" dirty="0">
                <a:solidFill>
                  <a:srgbClr val="990099"/>
                </a:solidFill>
              </a:rPr>
              <a:t>n</a:t>
            </a:r>
            <a:r>
              <a:rPr lang="zh-CN" altLang="en-US" sz="2200" spc="-100" dirty="0">
                <a:solidFill>
                  <a:srgbClr val="990099"/>
                </a:solidFill>
              </a:rPr>
              <a:t>位无符号</a:t>
            </a:r>
            <a:r>
              <a:rPr lang="zh-CN" altLang="en-US" sz="2200" spc="-100" dirty="0" smtClean="0">
                <a:solidFill>
                  <a:srgbClr val="990099"/>
                </a:solidFill>
              </a:rPr>
              <a:t>加法</a:t>
            </a:r>
            <a:r>
              <a:rPr lang="zh-CN" altLang="en-US" sz="2200" spc="-100" dirty="0" smtClean="0">
                <a:solidFill>
                  <a:schemeClr val="tx1"/>
                </a:solidFill>
              </a:rPr>
              <a:t> 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→无</a:t>
            </a:r>
            <a:r>
              <a:rPr lang="zh-CN" altLang="en-US" sz="2000" spc="-100" dirty="0">
                <a:solidFill>
                  <a:schemeClr val="tx1"/>
                </a:solidFill>
              </a:rPr>
              <a:t>进位→</a:t>
            </a:r>
            <a:r>
              <a:rPr lang="en-US" altLang="zh-CN" sz="2000" spc="-100" dirty="0">
                <a:solidFill>
                  <a:schemeClr val="tx1"/>
                </a:solidFill>
              </a:rPr>
              <a:t>P</a:t>
            </a:r>
            <a:r>
              <a:rPr lang="en-US" altLang="zh-CN" sz="2000" spc="-100" baseline="-16000" dirty="0">
                <a:solidFill>
                  <a:schemeClr val="tx1"/>
                </a:solidFill>
              </a:rPr>
              <a:t>i</a:t>
            </a:r>
            <a:r>
              <a:rPr lang="zh-CN" altLang="en-US" sz="2000" spc="-100" dirty="0">
                <a:solidFill>
                  <a:schemeClr val="tx1"/>
                </a:solidFill>
              </a:rPr>
              <a:t>逻辑</a:t>
            </a:r>
            <a:r>
              <a:rPr lang="zh-CN" altLang="en-US" sz="2000" spc="-100" dirty="0" smtClean="0">
                <a:solidFill>
                  <a:schemeClr val="tx1"/>
                </a:solidFill>
              </a:rPr>
              <a:t>右移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(</a:t>
            </a:r>
            <a:r>
              <a:rPr lang="zh-CN" altLang="en-US" sz="2000" spc="-100" dirty="0">
                <a:solidFill>
                  <a:srgbClr val="990099"/>
                </a:solidFill>
              </a:rPr>
              <a:t>非带进位右移</a:t>
            </a:r>
            <a:r>
              <a:rPr lang="en-US" altLang="zh-CN" sz="2000" spc="-100" dirty="0" smtClean="0">
                <a:solidFill>
                  <a:schemeClr val="tx1"/>
                </a:solidFill>
              </a:rPr>
              <a:t>)</a:t>
            </a:r>
            <a:endParaRPr lang="en-US" altLang="zh-CN" spc="-100" dirty="0">
              <a:solidFill>
                <a:schemeClr val="tx1"/>
              </a:solidFill>
            </a:endParaRPr>
          </a:p>
        </p:txBody>
      </p:sp>
      <p:sp>
        <p:nvSpPr>
          <p:cNvPr id="10" name="Text Box 201"/>
          <p:cNvSpPr txBox="1">
            <a:spLocks noChangeArrowheads="1"/>
          </p:cNvSpPr>
          <p:nvPr/>
        </p:nvSpPr>
        <p:spPr bwMode="auto">
          <a:xfrm>
            <a:off x="179263" y="3595082"/>
            <a:ext cx="88216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组成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基于无符号乘法器，增加触发器</a:t>
            </a:r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P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9" name="Text Box 201"/>
          <p:cNvSpPr txBox="1">
            <a:spLocks noChangeArrowheads="1"/>
          </p:cNvSpPr>
          <p:nvPr/>
        </p:nvSpPr>
        <p:spPr bwMode="auto">
          <a:xfrm>
            <a:off x="179512" y="407707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*原码</a:t>
            </a:r>
            <a:r>
              <a:rPr lang="zh-CN" altLang="en-US" u="sng" dirty="0" smtClean="0">
                <a:solidFill>
                  <a:srgbClr val="C00000"/>
                </a:solidFill>
              </a:rPr>
              <a:t>整数</a:t>
            </a:r>
            <a:r>
              <a:rPr lang="zh-CN" altLang="en-US" dirty="0" smtClean="0">
                <a:solidFill>
                  <a:srgbClr val="C00000"/>
                </a:solidFill>
              </a:rPr>
              <a:t>乘法的控制流程：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77913" indent="-1077913"/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乘积扩展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zh-CN" altLang="en-US" dirty="0" smtClean="0">
                <a:solidFill>
                  <a:schemeClr val="accent2"/>
                </a:solidFill>
              </a:rPr>
              <a:t>位的组织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增加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rgbClr val="990099"/>
                </a:solidFill>
              </a:rPr>
              <a:t>次</a:t>
            </a:r>
            <a:r>
              <a:rPr lang="zh-CN" altLang="en-US" dirty="0" smtClean="0">
                <a:solidFill>
                  <a:srgbClr val="990099"/>
                </a:solidFill>
              </a:rPr>
              <a:t>循环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＋</a:t>
            </a:r>
            <a:r>
              <a:rPr lang="en-US" altLang="zh-CN" sz="2000" dirty="0" smtClean="0">
                <a:solidFill>
                  <a:schemeClr val="tx1"/>
                </a:solidFill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</a:rPr>
              <a:t>、逻辑右移</a:t>
            </a:r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</a:rPr>
              <a:t>位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sz="2000" dirty="0" smtClean="0">
              <a:solidFill>
                <a:schemeClr val="accent2"/>
              </a:solidFill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971600" y="5076799"/>
            <a:ext cx="4829127" cy="1008113"/>
            <a:chOff x="971600" y="5301207"/>
            <a:chExt cx="4829127" cy="1008113"/>
          </a:xfrm>
        </p:grpSpPr>
        <p:sp>
          <p:nvSpPr>
            <p:cNvPr id="79" name="AutoShape 195"/>
            <p:cNvSpPr>
              <a:spLocks/>
            </p:cNvSpPr>
            <p:nvPr/>
          </p:nvSpPr>
          <p:spPr bwMode="auto">
            <a:xfrm rot="5400000">
              <a:off x="4679847" y="5119590"/>
              <a:ext cx="78361" cy="1725032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Text Box 197"/>
            <p:cNvSpPr txBox="1">
              <a:spLocks noChangeArrowheads="1"/>
            </p:cNvSpPr>
            <p:nvPr/>
          </p:nvSpPr>
          <p:spPr bwMode="auto">
            <a:xfrm>
              <a:off x="3784503" y="6030218"/>
              <a:ext cx="2015332" cy="27910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2n-2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位的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|A|×|B|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 Box 192"/>
            <p:cNvSpPr txBox="1">
              <a:spLocks noChangeArrowheads="1"/>
            </p:cNvSpPr>
            <p:nvPr/>
          </p:nvSpPr>
          <p:spPr bwMode="auto">
            <a:xfrm>
              <a:off x="971600" y="5589239"/>
              <a:ext cx="1063705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</a:pPr>
              <a:r>
                <a:rPr lang="en-US" altLang="zh-CN" sz="1200" baseline="-250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|A|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194"/>
            <p:cNvSpPr>
              <a:spLocks noChangeShapeType="1"/>
            </p:cNvSpPr>
            <p:nvPr/>
          </p:nvSpPr>
          <p:spPr bwMode="auto">
            <a:xfrm>
              <a:off x="1192215" y="5585742"/>
              <a:ext cx="0" cy="3263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192"/>
            <p:cNvSpPr txBox="1">
              <a:spLocks noChangeArrowheads="1"/>
            </p:cNvSpPr>
            <p:nvPr/>
          </p:nvSpPr>
          <p:spPr bwMode="auto">
            <a:xfrm>
              <a:off x="2289395" y="5589239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</a:pPr>
              <a:r>
                <a:rPr lang="en-US" altLang="zh-CN" sz="1200" baseline="-250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|B|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7" name="Line 194"/>
            <p:cNvSpPr>
              <a:spLocks noChangeShapeType="1"/>
            </p:cNvSpPr>
            <p:nvPr/>
          </p:nvSpPr>
          <p:spPr bwMode="auto">
            <a:xfrm>
              <a:off x="2488359" y="5585742"/>
              <a:ext cx="0" cy="3263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197"/>
            <p:cNvSpPr txBox="1">
              <a:spLocks noChangeArrowheads="1"/>
            </p:cNvSpPr>
            <p:nvPr/>
          </p:nvSpPr>
          <p:spPr bwMode="auto">
            <a:xfrm>
              <a:off x="1089436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RegA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 Box 197"/>
            <p:cNvSpPr txBox="1">
              <a:spLocks noChangeArrowheads="1"/>
            </p:cNvSpPr>
            <p:nvPr/>
          </p:nvSpPr>
          <p:spPr bwMode="auto">
            <a:xfrm>
              <a:off x="2416351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RegB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 Box 197"/>
            <p:cNvSpPr txBox="1">
              <a:spLocks noChangeArrowheads="1"/>
            </p:cNvSpPr>
            <p:nvPr/>
          </p:nvSpPr>
          <p:spPr bwMode="auto">
            <a:xfrm>
              <a:off x="2020848" y="5589239"/>
              <a:ext cx="251487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×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 Box 197"/>
            <p:cNvSpPr txBox="1">
              <a:spLocks noChangeArrowheads="1"/>
            </p:cNvSpPr>
            <p:nvPr/>
          </p:nvSpPr>
          <p:spPr bwMode="auto">
            <a:xfrm>
              <a:off x="3352455" y="5589239"/>
              <a:ext cx="288032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</a:rPr>
                <a:t>＝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 Box 192"/>
            <p:cNvSpPr txBox="1">
              <a:spLocks noChangeArrowheads="1"/>
            </p:cNvSpPr>
            <p:nvPr/>
          </p:nvSpPr>
          <p:spPr bwMode="auto">
            <a:xfrm>
              <a:off x="3640487" y="5589239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2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P</a:t>
              </a:r>
              <a:r>
                <a:rPr lang="zh-CN" altLang="en-US" sz="1800" baseline="-16000" dirty="0" smtClean="0">
                  <a:solidFill>
                    <a:schemeClr val="tx1"/>
                  </a:solidFill>
                </a:rPr>
                <a:t>高位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93" name="Line 194"/>
            <p:cNvSpPr>
              <a:spLocks noChangeShapeType="1"/>
            </p:cNvSpPr>
            <p:nvPr/>
          </p:nvSpPr>
          <p:spPr bwMode="auto">
            <a:xfrm>
              <a:off x="3839451" y="5585742"/>
              <a:ext cx="2910" cy="32288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197"/>
            <p:cNvSpPr txBox="1">
              <a:spLocks noChangeArrowheads="1"/>
            </p:cNvSpPr>
            <p:nvPr/>
          </p:nvSpPr>
          <p:spPr bwMode="auto">
            <a:xfrm>
              <a:off x="3695435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RegP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 Box 191"/>
            <p:cNvSpPr txBox="1">
              <a:spLocks noChangeArrowheads="1"/>
            </p:cNvSpPr>
            <p:nvPr/>
          </p:nvSpPr>
          <p:spPr bwMode="auto">
            <a:xfrm>
              <a:off x="4737667" y="5585742"/>
              <a:ext cx="1063060" cy="3263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6000" dirty="0" smtClean="0">
                  <a:solidFill>
                    <a:schemeClr val="tx1"/>
                  </a:solidFill>
                </a:rPr>
                <a:t>低位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</a:p>
          </p:txBody>
        </p:sp>
        <p:sp>
          <p:nvSpPr>
            <p:cNvPr id="96" name="Line 194"/>
            <p:cNvSpPr>
              <a:spLocks noChangeShapeType="1"/>
            </p:cNvSpPr>
            <p:nvPr/>
          </p:nvSpPr>
          <p:spPr bwMode="auto">
            <a:xfrm>
              <a:off x="5584703" y="5589239"/>
              <a:ext cx="0" cy="3216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97"/>
            <p:cNvSpPr txBox="1">
              <a:spLocks noChangeArrowheads="1"/>
            </p:cNvSpPr>
            <p:nvPr/>
          </p:nvSpPr>
          <p:spPr bwMode="auto">
            <a:xfrm>
              <a:off x="4808833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RegB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872735" y="5076799"/>
            <a:ext cx="2664296" cy="1008112"/>
            <a:chOff x="5872735" y="5301207"/>
            <a:chExt cx="2664296" cy="1008112"/>
          </a:xfrm>
        </p:grpSpPr>
        <p:sp>
          <p:nvSpPr>
            <p:cNvPr id="83" name="Text Box 192"/>
            <p:cNvSpPr txBox="1">
              <a:spLocks noChangeArrowheads="1"/>
            </p:cNvSpPr>
            <p:nvPr/>
          </p:nvSpPr>
          <p:spPr bwMode="auto">
            <a:xfrm>
              <a:off x="6376791" y="5585742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600" baseline="-25000" dirty="0" smtClean="0">
                  <a:solidFill>
                    <a:srgbClr val="FF3399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800" dirty="0" smtClean="0">
                  <a:solidFill>
                    <a:srgbClr val="FF3399"/>
                  </a:solidFill>
                  <a:latin typeface="+mn-ea"/>
                  <a:ea typeface="+mn-ea"/>
                </a:rPr>
                <a:t>0</a:t>
              </a:r>
              <a:r>
                <a:rPr lang="en-US" altLang="zh-CN" sz="1800" baseline="-16000" dirty="0" smtClean="0">
                  <a:latin typeface="+mn-ea"/>
                  <a:ea typeface="+mn-ea"/>
                </a:rPr>
                <a:t> </a:t>
              </a:r>
              <a:r>
                <a:rPr lang="en-US" altLang="zh-CN" sz="1800" dirty="0" smtClean="0">
                  <a:solidFill>
                    <a:srgbClr val="FF3399"/>
                  </a:solidFill>
                </a:rPr>
                <a:t>0</a:t>
              </a:r>
              <a:r>
                <a:rPr lang="en-US" altLang="zh-CN" sz="11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8000" dirty="0" smtClean="0">
                  <a:solidFill>
                    <a:schemeClr val="tx1"/>
                  </a:solidFill>
                </a:rPr>
                <a:t>高位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4" name="Line 194"/>
            <p:cNvSpPr>
              <a:spLocks noChangeShapeType="1"/>
            </p:cNvSpPr>
            <p:nvPr/>
          </p:nvSpPr>
          <p:spPr bwMode="auto">
            <a:xfrm>
              <a:off x="6575754" y="5585741"/>
              <a:ext cx="0" cy="3228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94"/>
            <p:cNvSpPr>
              <a:spLocks noChangeShapeType="1"/>
            </p:cNvSpPr>
            <p:nvPr/>
          </p:nvSpPr>
          <p:spPr bwMode="auto">
            <a:xfrm>
              <a:off x="6770006" y="5580855"/>
              <a:ext cx="0" cy="3228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191"/>
            <p:cNvSpPr txBox="1">
              <a:spLocks noChangeArrowheads="1"/>
            </p:cNvSpPr>
            <p:nvPr/>
          </p:nvSpPr>
          <p:spPr bwMode="auto">
            <a:xfrm>
              <a:off x="7475701" y="5583993"/>
              <a:ext cx="1061330" cy="3263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6000" dirty="0" smtClean="0">
                  <a:solidFill>
                    <a:schemeClr val="tx1"/>
                  </a:solidFill>
                </a:rPr>
                <a:t>低位</a:t>
              </a:r>
              <a:endParaRPr lang="en-US" altLang="zh-CN" sz="1800" dirty="0">
                <a:solidFill>
                  <a:srgbClr val="FF3399"/>
                </a:solidFill>
              </a:endParaRPr>
            </a:p>
          </p:txBody>
        </p:sp>
        <p:sp>
          <p:nvSpPr>
            <p:cNvPr id="99" name="Text Box 197"/>
            <p:cNvSpPr txBox="1">
              <a:spLocks noChangeArrowheads="1"/>
            </p:cNvSpPr>
            <p:nvPr/>
          </p:nvSpPr>
          <p:spPr bwMode="auto">
            <a:xfrm>
              <a:off x="6503746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RegP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 Box 197"/>
            <p:cNvSpPr txBox="1">
              <a:spLocks noChangeArrowheads="1"/>
            </p:cNvSpPr>
            <p:nvPr/>
          </p:nvSpPr>
          <p:spPr bwMode="auto">
            <a:xfrm>
              <a:off x="7601422" y="5301207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RegB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01" name="AutoShape 199"/>
            <p:cNvSpPr>
              <a:spLocks noChangeArrowheads="1"/>
            </p:cNvSpPr>
            <p:nvPr/>
          </p:nvSpPr>
          <p:spPr bwMode="auto">
            <a:xfrm>
              <a:off x="5872735" y="5589239"/>
              <a:ext cx="433388" cy="327397"/>
            </a:xfrm>
            <a:prstGeom prst="rightArrow">
              <a:avLst>
                <a:gd name="adj1" fmla="val 43700"/>
                <a:gd name="adj2" fmla="val 43458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AutoShape 195"/>
            <p:cNvSpPr>
              <a:spLocks/>
            </p:cNvSpPr>
            <p:nvPr/>
          </p:nvSpPr>
          <p:spPr bwMode="auto">
            <a:xfrm rot="5400000">
              <a:off x="7541617" y="4994123"/>
              <a:ext cx="45719" cy="1943323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Text Box 197"/>
            <p:cNvSpPr txBox="1">
              <a:spLocks noChangeArrowheads="1"/>
            </p:cNvSpPr>
            <p:nvPr/>
          </p:nvSpPr>
          <p:spPr bwMode="auto">
            <a:xfrm>
              <a:off x="6664824" y="6030217"/>
              <a:ext cx="1872207" cy="27910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2n-1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位的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|A×B|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3784503" y="4941168"/>
            <a:ext cx="3151043" cy="392035"/>
            <a:chOff x="3784503" y="5093569"/>
            <a:chExt cx="3151043" cy="392035"/>
          </a:xfrm>
        </p:grpSpPr>
        <p:cxnSp>
          <p:nvCxnSpPr>
            <p:cNvPr id="63" name="直接箭头连接符 12"/>
            <p:cNvCxnSpPr/>
            <p:nvPr/>
          </p:nvCxnSpPr>
          <p:spPr bwMode="auto">
            <a:xfrm flipV="1">
              <a:off x="5715866" y="5093569"/>
              <a:ext cx="512318" cy="37717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5" name="直接箭头连接符 12"/>
            <p:cNvCxnSpPr/>
            <p:nvPr/>
          </p:nvCxnSpPr>
          <p:spPr bwMode="auto">
            <a:xfrm flipV="1">
              <a:off x="3784503" y="5093569"/>
              <a:ext cx="3151043" cy="392035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6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7" name="Group 380"/>
          <p:cNvGrpSpPr>
            <a:grpSpLocks/>
          </p:cNvGrpSpPr>
          <p:nvPr/>
        </p:nvGrpSpPr>
        <p:grpSpPr bwMode="auto">
          <a:xfrm>
            <a:off x="3995936" y="6453188"/>
            <a:ext cx="360363" cy="287337"/>
            <a:chOff x="1133" y="4020"/>
            <a:chExt cx="227" cy="181"/>
          </a:xfrm>
        </p:grpSpPr>
        <p:sp>
          <p:nvSpPr>
            <p:cNvPr id="118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Text Box 38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81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120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" name="Group 380"/>
          <p:cNvGrpSpPr>
            <a:grpSpLocks/>
          </p:cNvGrpSpPr>
          <p:nvPr/>
        </p:nvGrpSpPr>
        <p:grpSpPr bwMode="auto">
          <a:xfrm>
            <a:off x="2987824" y="6453336"/>
            <a:ext cx="360363" cy="287337"/>
            <a:chOff x="1133" y="4020"/>
            <a:chExt cx="227" cy="181"/>
          </a:xfrm>
        </p:grpSpPr>
        <p:sp>
          <p:nvSpPr>
            <p:cNvPr id="45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382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80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47" name="AutoShape 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9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/>
      <p:bldP spid="10" grpId="0"/>
      <p:bldP spid="3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86</a:t>
            </a:fld>
            <a:endParaRPr lang="en-US" altLang="zh-CN" dirty="0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   控制流程的组织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循环</a:t>
            </a:r>
            <a:r>
              <a:rPr lang="zh-CN" altLang="en-US" dirty="0">
                <a:solidFill>
                  <a:schemeClr val="tx1"/>
                </a:solidFill>
              </a:rPr>
              <a:t>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移位操作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260201" y="908720"/>
            <a:ext cx="7128223" cy="5184576"/>
            <a:chOff x="1260201" y="908720"/>
            <a:chExt cx="7128223" cy="5184576"/>
          </a:xfrm>
        </p:grpSpPr>
        <p:sp>
          <p:nvSpPr>
            <p:cNvPr id="63" name="Text Box 100"/>
            <p:cNvSpPr txBox="1">
              <a:spLocks noChangeArrowheads="1"/>
            </p:cNvSpPr>
            <p:nvPr/>
          </p:nvSpPr>
          <p:spPr bwMode="auto">
            <a:xfrm>
              <a:off x="4067944" y="1484784"/>
              <a:ext cx="2376264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5" name="Line 86"/>
            <p:cNvSpPr>
              <a:spLocks noChangeShapeType="1"/>
            </p:cNvSpPr>
            <p:nvPr/>
          </p:nvSpPr>
          <p:spPr bwMode="auto">
            <a:xfrm>
              <a:off x="2617790" y="3794190"/>
              <a:ext cx="3033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AutoShape 87"/>
            <p:cNvSpPr>
              <a:spLocks noChangeArrowheads="1"/>
            </p:cNvSpPr>
            <p:nvPr/>
          </p:nvSpPr>
          <p:spPr bwMode="auto">
            <a:xfrm>
              <a:off x="3132409" y="2708920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=1?</a:t>
              </a:r>
            </a:p>
          </p:txBody>
        </p:sp>
        <p:sp>
          <p:nvSpPr>
            <p:cNvPr id="7" name="Text Box 91"/>
            <p:cNvSpPr txBox="1">
              <a:spLocks noChangeArrowheads="1"/>
            </p:cNvSpPr>
            <p:nvPr/>
          </p:nvSpPr>
          <p:spPr bwMode="auto">
            <a:xfrm>
              <a:off x="2916509" y="270892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8" name="Text Box 96"/>
            <p:cNvSpPr txBox="1">
              <a:spLocks noChangeArrowheads="1"/>
            </p:cNvSpPr>
            <p:nvPr/>
          </p:nvSpPr>
          <p:spPr bwMode="auto">
            <a:xfrm>
              <a:off x="1260201" y="3268983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" name="Text Box 109"/>
            <p:cNvSpPr txBox="1">
              <a:spLocks noChangeArrowheads="1"/>
            </p:cNvSpPr>
            <p:nvPr/>
          </p:nvSpPr>
          <p:spPr bwMode="auto">
            <a:xfrm>
              <a:off x="2150281" y="3983741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同时</a:t>
              </a:r>
              <a:r>
                <a:rPr lang="zh-CN" altLang="en-US" sz="2000" dirty="0" smtClean="0">
                  <a:solidFill>
                    <a:schemeClr val="accent2"/>
                  </a:solidFill>
                </a:rPr>
                <a:t>逻辑右移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10" name="Text Box 110"/>
            <p:cNvSpPr txBox="1">
              <a:spLocks noChangeArrowheads="1"/>
            </p:cNvSpPr>
            <p:nvPr/>
          </p:nvSpPr>
          <p:spPr bwMode="auto">
            <a:xfrm>
              <a:off x="3227983" y="4581128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六边形 10"/>
            <p:cNvSpPr/>
            <p:nvPr/>
          </p:nvSpPr>
          <p:spPr bwMode="auto">
            <a:xfrm>
              <a:off x="1331640" y="908720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 smtClean="0">
                  <a:solidFill>
                    <a:schemeClr val="accent2"/>
                  </a:solidFill>
                </a:rPr>
                <a:t>原码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乘法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" name="Text Box 85"/>
            <p:cNvSpPr txBox="1">
              <a:spLocks noChangeArrowheads="1"/>
            </p:cNvSpPr>
            <p:nvPr/>
          </p:nvSpPr>
          <p:spPr bwMode="auto">
            <a:xfrm>
              <a:off x="1763119" y="1484784"/>
              <a:ext cx="4752528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Cnt←n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 dirty="0">
                  <a:solidFill>
                    <a:schemeClr val="accent2"/>
                  </a:solidFill>
                </a:rPr>
                <a:t>P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←RegA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  <a:sym typeface="Symbol"/>
                </a:rPr>
                <a:t>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RegB</a:t>
              </a:r>
              <a:r>
                <a:rPr lang="en-US" altLang="zh-CN" sz="2000" baseline="-18000" dirty="0" smtClean="0">
                  <a:solidFill>
                    <a:schemeClr val="accent2"/>
                  </a:solidFill>
                </a:rPr>
                <a:t>n-1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cxnSp>
          <p:nvCxnSpPr>
            <p:cNvPr id="13" name="直接箭头连接符 12"/>
            <p:cNvCxnSpPr>
              <a:endCxn id="12" idx="0"/>
            </p:cNvCxnSpPr>
            <p:nvPr/>
          </p:nvCxnSpPr>
          <p:spPr bwMode="auto">
            <a:xfrm flipH="1">
              <a:off x="4139383" y="1268760"/>
              <a:ext cx="1498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4113860" y="2457586"/>
              <a:ext cx="692" cy="2513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52"/>
            <p:cNvCxnSpPr>
              <a:stCxn id="6" idx="1"/>
              <a:endCxn id="8" idx="0"/>
            </p:cNvCxnSpPr>
            <p:nvPr/>
          </p:nvCxnSpPr>
          <p:spPr bwMode="auto">
            <a:xfrm rot="10800000" flipV="1">
              <a:off x="2617791" y="2924943"/>
              <a:ext cx="514618" cy="34403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 Box 96"/>
            <p:cNvSpPr txBox="1">
              <a:spLocks noChangeArrowheads="1"/>
            </p:cNvSpPr>
            <p:nvPr/>
          </p:nvSpPr>
          <p:spPr bwMode="auto">
            <a:xfrm>
              <a:off x="4302385" y="3263661"/>
              <a:ext cx="2697208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0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52"/>
            <p:cNvCxnSpPr>
              <a:stCxn id="6" idx="3"/>
              <a:endCxn id="16" idx="0"/>
            </p:cNvCxnSpPr>
            <p:nvPr/>
          </p:nvCxnSpPr>
          <p:spPr bwMode="auto">
            <a:xfrm>
              <a:off x="5076625" y="2924944"/>
              <a:ext cx="574364" cy="33871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91"/>
            <p:cNvSpPr txBox="1">
              <a:spLocks noChangeArrowheads="1"/>
            </p:cNvSpPr>
            <p:nvPr/>
          </p:nvSpPr>
          <p:spPr bwMode="auto">
            <a:xfrm>
              <a:off x="5076625" y="270892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8" idx="2"/>
            </p:cNvCxnSpPr>
            <p:nvPr/>
          </p:nvCxnSpPr>
          <p:spPr bwMode="auto">
            <a:xfrm>
              <a:off x="2617791" y="3627758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>
              <a:stCxn id="16" idx="2"/>
            </p:cNvCxnSpPr>
            <p:nvPr/>
          </p:nvCxnSpPr>
          <p:spPr bwMode="auto">
            <a:xfrm>
              <a:off x="5650989" y="3622436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4092154" y="3794190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>
              <a:stCxn id="9" idx="2"/>
              <a:endCxn id="10" idx="0"/>
            </p:cNvCxnSpPr>
            <p:nvPr/>
          </p:nvCxnSpPr>
          <p:spPr bwMode="auto">
            <a:xfrm flipH="1">
              <a:off x="4116300" y="4344104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10" idx="2"/>
              <a:endCxn id="24" idx="0"/>
            </p:cNvCxnSpPr>
            <p:nvPr/>
          </p:nvCxnSpPr>
          <p:spPr bwMode="auto">
            <a:xfrm>
              <a:off x="4116300" y="4941168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AutoShape 87"/>
            <p:cNvSpPr>
              <a:spLocks noChangeArrowheads="1"/>
            </p:cNvSpPr>
            <p:nvPr/>
          </p:nvSpPr>
          <p:spPr bwMode="auto">
            <a:xfrm>
              <a:off x="3227983" y="5135869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=0?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52"/>
            <p:cNvCxnSpPr>
              <a:stCxn id="24" idx="1"/>
            </p:cNvCxnSpPr>
            <p:nvPr/>
          </p:nvCxnSpPr>
          <p:spPr bwMode="auto">
            <a:xfrm rot="10800000" flipH="1">
              <a:off x="3227983" y="2564905"/>
              <a:ext cx="876720" cy="2740983"/>
            </a:xfrm>
            <a:prstGeom prst="bentConnector4">
              <a:avLst>
                <a:gd name="adj1" fmla="val -236843"/>
                <a:gd name="adj2" fmla="val 10013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 Box 91"/>
            <p:cNvSpPr txBox="1">
              <a:spLocks noChangeArrowheads="1"/>
            </p:cNvSpPr>
            <p:nvPr/>
          </p:nvSpPr>
          <p:spPr bwMode="auto">
            <a:xfrm>
              <a:off x="2988393" y="5094542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箭头连接符 26"/>
            <p:cNvCxnSpPr>
              <a:stCxn id="24" idx="2"/>
            </p:cNvCxnSpPr>
            <p:nvPr/>
          </p:nvCxnSpPr>
          <p:spPr bwMode="auto">
            <a:xfrm flipH="1">
              <a:off x="4116299" y="5475905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Text Box 91"/>
            <p:cNvSpPr txBox="1">
              <a:spLocks noChangeArrowheads="1"/>
            </p:cNvSpPr>
            <p:nvPr/>
          </p:nvSpPr>
          <p:spPr bwMode="auto">
            <a:xfrm>
              <a:off x="3924621" y="547686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1" name="Text Box 139"/>
            <p:cNvSpPr txBox="1">
              <a:spLocks noChangeArrowheads="1"/>
            </p:cNvSpPr>
            <p:nvPr/>
          </p:nvSpPr>
          <p:spPr bwMode="auto">
            <a:xfrm>
              <a:off x="7668714" y="2780928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判断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2" name="Text Box 140"/>
            <p:cNvSpPr txBox="1">
              <a:spLocks noChangeArrowheads="1"/>
            </p:cNvSpPr>
            <p:nvPr/>
          </p:nvSpPr>
          <p:spPr bwMode="auto">
            <a:xfrm>
              <a:off x="7668714" y="3284984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加法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3" name="Text Box 141"/>
            <p:cNvSpPr txBox="1">
              <a:spLocks noChangeArrowheads="1"/>
            </p:cNvSpPr>
            <p:nvPr/>
          </p:nvSpPr>
          <p:spPr bwMode="auto">
            <a:xfrm>
              <a:off x="7668913" y="4077766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移位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4" name="Line 142"/>
            <p:cNvSpPr>
              <a:spLocks noChangeShapeType="1"/>
            </p:cNvSpPr>
            <p:nvPr/>
          </p:nvSpPr>
          <p:spPr bwMode="auto">
            <a:xfrm flipH="1">
              <a:off x="7166666" y="2996952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AutoShape 144"/>
            <p:cNvSpPr>
              <a:spLocks/>
            </p:cNvSpPr>
            <p:nvPr/>
          </p:nvSpPr>
          <p:spPr bwMode="auto">
            <a:xfrm rot="10800000">
              <a:off x="8245176" y="2924944"/>
              <a:ext cx="71240" cy="1367979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46"/>
            <p:cNvSpPr>
              <a:spLocks noChangeShapeType="1"/>
            </p:cNvSpPr>
            <p:nvPr/>
          </p:nvSpPr>
          <p:spPr bwMode="auto">
            <a:xfrm flipH="1">
              <a:off x="7166666" y="350100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47"/>
            <p:cNvSpPr>
              <a:spLocks noChangeShapeType="1"/>
            </p:cNvSpPr>
            <p:nvPr/>
          </p:nvSpPr>
          <p:spPr bwMode="auto">
            <a:xfrm flipH="1">
              <a:off x="7166666" y="422108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2" name="直接箭头连接符 51"/>
            <p:cNvCxnSpPr>
              <a:stCxn id="12" idx="2"/>
              <a:endCxn id="54" idx="0"/>
            </p:cNvCxnSpPr>
            <p:nvPr/>
          </p:nvCxnSpPr>
          <p:spPr bwMode="auto">
            <a:xfrm flipH="1">
              <a:off x="4134389" y="1844824"/>
              <a:ext cx="4994" cy="25006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Text Box 105"/>
            <p:cNvSpPr txBox="1">
              <a:spLocks noChangeArrowheads="1"/>
            </p:cNvSpPr>
            <p:nvPr/>
          </p:nvSpPr>
          <p:spPr bwMode="auto">
            <a:xfrm>
              <a:off x="2693732" y="2094892"/>
              <a:ext cx="2881313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accent2"/>
                  </a:solidFill>
                </a:rPr>
                <a:t>RegA</a:t>
              </a:r>
              <a:r>
                <a:rPr lang="en-US" altLang="zh-CN" sz="2000" baseline="-18000" dirty="0" smtClean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←0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RegB</a:t>
              </a:r>
              <a:r>
                <a:rPr lang="en-US" altLang="zh-CN" sz="2000" baseline="-18000" dirty="0" smtClean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←0</a:t>
              </a:r>
            </a:p>
          </p:txBody>
        </p:sp>
        <p:sp>
          <p:nvSpPr>
            <p:cNvPr id="62" name="Text Box 100"/>
            <p:cNvSpPr txBox="1">
              <a:spLocks noChangeArrowheads="1"/>
            </p:cNvSpPr>
            <p:nvPr/>
          </p:nvSpPr>
          <p:spPr bwMode="auto">
            <a:xfrm>
              <a:off x="3347864" y="5733256"/>
              <a:ext cx="1586035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dirty="0" smtClean="0">
                  <a:solidFill>
                    <a:schemeClr val="accent2"/>
                  </a:solidFill>
                </a:rPr>
                <a:t>RegP</a:t>
              </a:r>
              <a:r>
                <a:rPr lang="en-US" altLang="zh-CN" sz="2000" baseline="-18000" dirty="0" smtClean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←S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P</a:t>
              </a:r>
            </a:p>
          </p:txBody>
        </p:sp>
        <p:sp>
          <p:nvSpPr>
            <p:cNvPr id="74" name="Text Box 131"/>
            <p:cNvSpPr txBox="1">
              <a:spLocks noChangeArrowheads="1"/>
            </p:cNvSpPr>
            <p:nvPr/>
          </p:nvSpPr>
          <p:spPr bwMode="auto">
            <a:xfrm>
              <a:off x="6834708" y="2133550"/>
              <a:ext cx="155371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求绝对值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(n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75" name="Line 132"/>
            <p:cNvSpPr>
              <a:spLocks noChangeShapeType="1"/>
            </p:cNvSpPr>
            <p:nvPr/>
          </p:nvSpPr>
          <p:spPr bwMode="auto">
            <a:xfrm flipH="1">
              <a:off x="6372448" y="2276425"/>
              <a:ext cx="4318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131"/>
            <p:cNvSpPr txBox="1">
              <a:spLocks noChangeArrowheads="1"/>
            </p:cNvSpPr>
            <p:nvPr/>
          </p:nvSpPr>
          <p:spPr bwMode="auto">
            <a:xfrm>
              <a:off x="6834460" y="5733256"/>
              <a:ext cx="14097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置符号位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77" name="Line 132"/>
            <p:cNvSpPr>
              <a:spLocks noChangeShapeType="1"/>
            </p:cNvSpPr>
            <p:nvPr/>
          </p:nvSpPr>
          <p:spPr bwMode="auto">
            <a:xfrm flipH="1">
              <a:off x="6372200" y="5876131"/>
              <a:ext cx="4318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" name="Group 380"/>
          <p:cNvGrpSpPr>
            <a:grpSpLocks/>
          </p:cNvGrpSpPr>
          <p:nvPr/>
        </p:nvGrpSpPr>
        <p:grpSpPr bwMode="auto">
          <a:xfrm>
            <a:off x="2915816" y="6453188"/>
            <a:ext cx="360363" cy="287337"/>
            <a:chOff x="1133" y="4020"/>
            <a:chExt cx="227" cy="181"/>
          </a:xfrm>
        </p:grpSpPr>
        <p:sp>
          <p:nvSpPr>
            <p:cNvPr id="83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Text Box 38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83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85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6" name="Group 380"/>
          <p:cNvGrpSpPr>
            <a:grpSpLocks/>
          </p:cNvGrpSpPr>
          <p:nvPr/>
        </p:nvGrpSpPr>
        <p:grpSpPr bwMode="auto">
          <a:xfrm>
            <a:off x="6156176" y="6453336"/>
            <a:ext cx="360363" cy="287337"/>
            <a:chOff x="1133" y="4020"/>
            <a:chExt cx="227" cy="181"/>
          </a:xfrm>
        </p:grpSpPr>
        <p:sp>
          <p:nvSpPr>
            <p:cNvPr id="87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382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82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06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2771800" y="2917073"/>
            <a:ext cx="3600400" cy="730528"/>
            <a:chOff x="2771800" y="2703696"/>
            <a:chExt cx="3600400" cy="730528"/>
          </a:xfrm>
        </p:grpSpPr>
        <p:sp>
          <p:nvSpPr>
            <p:cNvPr id="41" name="Rectangle 445"/>
            <p:cNvSpPr>
              <a:spLocks noChangeArrowheads="1"/>
            </p:cNvSpPr>
            <p:nvPr/>
          </p:nvSpPr>
          <p:spPr bwMode="auto">
            <a:xfrm>
              <a:off x="2771800" y="3068960"/>
              <a:ext cx="515735" cy="365264"/>
            </a:xfrm>
            <a:prstGeom prst="rect">
              <a:avLst/>
            </a:prstGeom>
            <a:solidFill>
              <a:srgbClr val="CCE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40" name="Rectangle 445"/>
            <p:cNvSpPr>
              <a:spLocks noChangeArrowheads="1"/>
            </p:cNvSpPr>
            <p:nvPr/>
          </p:nvSpPr>
          <p:spPr bwMode="auto">
            <a:xfrm>
              <a:off x="5424417" y="2703696"/>
              <a:ext cx="947783" cy="365264"/>
            </a:xfrm>
            <a:prstGeom prst="rect">
              <a:avLst/>
            </a:prstGeom>
            <a:solidFill>
              <a:srgbClr val="CCE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87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27418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3</a:t>
            </a:r>
            <a:r>
              <a:rPr lang="zh-CN" altLang="en-US" dirty="0" smtClean="0">
                <a:solidFill>
                  <a:srgbClr val="FF3399"/>
                </a:solidFill>
              </a:rPr>
              <a:t>、</a:t>
            </a:r>
            <a:r>
              <a:rPr lang="zh-CN" altLang="en-US" dirty="0">
                <a:solidFill>
                  <a:srgbClr val="FF3399"/>
                </a:solidFill>
              </a:rPr>
              <a:t>补码定点乘法运算</a:t>
            </a:r>
          </a:p>
        </p:txBody>
      </p:sp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764704"/>
            <a:ext cx="8785101" cy="2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运算规则：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应为</a:t>
            </a:r>
            <a:r>
              <a:rPr lang="en-US" altLang="zh-CN" dirty="0">
                <a:solidFill>
                  <a:schemeClr val="tx1"/>
                </a:solidFill>
              </a:rPr>
              <a:t>2n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accent2"/>
                </a:solidFill>
              </a:rPr>
              <a:t>      运算方法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又称</a:t>
            </a:r>
            <a:r>
              <a:rPr lang="en-US" altLang="zh-CN" dirty="0" smtClean="0">
                <a:solidFill>
                  <a:schemeClr val="tx1"/>
                </a:solidFill>
              </a:rPr>
              <a:t>Booth</a:t>
            </a:r>
            <a:r>
              <a:rPr lang="zh-CN" altLang="en-US" dirty="0" smtClean="0">
                <a:solidFill>
                  <a:schemeClr val="tx1"/>
                </a:solidFill>
              </a:rPr>
              <a:t>算法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只讨论整数乘法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2200" dirty="0">
                <a:solidFill>
                  <a:schemeClr val="accent2"/>
                </a:solidFill>
              </a:rPr>
              <a:t> </a:t>
            </a:r>
            <a:r>
              <a:rPr lang="en-US" altLang="zh-CN" sz="2200" dirty="0" smtClean="0">
                <a:solidFill>
                  <a:schemeClr val="accent2"/>
                </a:solidFill>
              </a:rPr>
              <a:t>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设</a:t>
            </a:r>
            <a:r>
              <a:rPr lang="en-US" altLang="zh-CN" sz="2200" dirty="0" smtClean="0">
                <a:solidFill>
                  <a:schemeClr val="tx1"/>
                </a:solidFill>
              </a:rPr>
              <a:t>[B]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补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…b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，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dirty="0">
                <a:solidFill>
                  <a:schemeClr val="tx1"/>
                </a:solidFill>
              </a:rPr>
              <a:t>≥</a:t>
            </a:r>
            <a:r>
              <a:rPr lang="en-US" altLang="zh-CN" sz="22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时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zh-CN" altLang="en-US" sz="2200" dirty="0">
                <a:solidFill>
                  <a:schemeClr val="tx1"/>
                </a:solidFill>
              </a:rPr>
              <a:t>＜</a:t>
            </a:r>
            <a:r>
              <a:rPr lang="en-US" altLang="zh-CN" sz="2200" dirty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时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1</a:t>
            </a:r>
            <a:endParaRPr lang="en-US" altLang="zh-CN" sz="2200" dirty="0" smtClean="0">
              <a:solidFill>
                <a:schemeClr val="accent2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2200" dirty="0" smtClean="0">
                <a:solidFill>
                  <a:schemeClr val="tx1"/>
                </a:solidFill>
              </a:rPr>
              <a:t> 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有 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rgbClr val="990099"/>
                </a:solidFill>
              </a:rPr>
              <a:t>-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rgbClr val="990099"/>
                </a:solidFill>
              </a:rPr>
              <a:t>×2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4000"/>
              </a:lnSpc>
            </a:pPr>
            <a:r>
              <a:rPr lang="zh-CN" altLang="en-US" sz="2200" dirty="0" smtClean="0">
                <a:solidFill>
                  <a:schemeClr val="tx1"/>
                </a:solidFill>
              </a:rPr>
              <a:t>         由</a:t>
            </a:r>
            <a:r>
              <a:rPr lang="zh-CN" altLang="en-US" sz="2200" dirty="0">
                <a:solidFill>
                  <a:schemeClr val="tx1"/>
                </a:solidFill>
              </a:rPr>
              <a:t>移位运算规则，</a:t>
            </a:r>
            <a:r>
              <a:rPr lang="zh-CN" altLang="en-US" sz="2200" dirty="0" smtClean="0">
                <a:solidFill>
                  <a:schemeClr val="tx1"/>
                </a:solidFill>
              </a:rPr>
              <a:t>有 </a:t>
            </a:r>
            <a:r>
              <a:rPr lang="en-US" altLang="zh-CN" sz="2200" dirty="0" smtClean="0">
                <a:solidFill>
                  <a:schemeClr val="tx1"/>
                </a:solidFill>
              </a:rPr>
              <a:t>[</a:t>
            </a:r>
            <a:r>
              <a:rPr lang="en-US" altLang="zh-CN" sz="2200" dirty="0">
                <a:solidFill>
                  <a:schemeClr val="tx1"/>
                </a:solidFill>
              </a:rPr>
              <a:t>A×2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</a:rPr>
              <a:t>A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>
                <a:solidFill>
                  <a:schemeClr val="tx1"/>
                </a:solidFill>
              </a:rPr>
              <a:t>×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79388" y="2813121"/>
            <a:ext cx="885710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</a:rPr>
              <a:t>   </a:t>
            </a:r>
            <a:r>
              <a:rPr lang="en-US" altLang="zh-CN" sz="2200" dirty="0" smtClean="0">
                <a:solidFill>
                  <a:schemeClr val="tx1"/>
                </a:solidFill>
              </a:rPr>
              <a:t>[</a:t>
            </a:r>
            <a:r>
              <a:rPr lang="en-US" altLang="zh-CN" sz="2200" dirty="0">
                <a:solidFill>
                  <a:schemeClr val="tx1"/>
                </a:solidFill>
              </a:rPr>
              <a:t>A×B]</a:t>
            </a:r>
            <a:r>
              <a:rPr lang="zh-CN" altLang="en-US" sz="2200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2n-1</a:t>
            </a:r>
            <a:r>
              <a:rPr lang="en-US" altLang="zh-CN" sz="2200" dirty="0" smtClean="0">
                <a:solidFill>
                  <a:schemeClr val="tx1"/>
                </a:solidFill>
              </a:rPr>
              <a:t>…z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[</a:t>
            </a:r>
            <a:r>
              <a:rPr lang="en-US" altLang="zh-CN" sz="2200" dirty="0">
                <a:solidFill>
                  <a:schemeClr val="tx1"/>
                </a:solidFill>
              </a:rPr>
              <a:t>A</a:t>
            </a:r>
            <a:r>
              <a:rPr lang="en-US" altLang="zh-CN" sz="2200" dirty="0" smtClean="0">
                <a:solidFill>
                  <a:schemeClr val="tx1"/>
                </a:solidFill>
              </a:rPr>
              <a:t>×{-b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 smtClean="0">
                <a:solidFill>
                  <a:schemeClr val="tx1"/>
                </a:solidFill>
              </a:rPr>
              <a:t>补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[A×{-b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0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1</a:t>
            </a:r>
            <a:r>
              <a:rPr lang="en-US" altLang="zh-CN" sz="2200" dirty="0" smtClean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0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   </a:t>
            </a:r>
            <a:r>
              <a:rPr lang="en-US" altLang="zh-CN" sz="2200" dirty="0" smtClean="0">
                <a:solidFill>
                  <a:schemeClr val="tx1"/>
                </a:solidFill>
              </a:rPr>
              <a:t>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[A×{(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 smtClean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 smtClean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n-3</a:t>
            </a:r>
            <a:r>
              <a:rPr lang="en-US" altLang="zh-CN" sz="2200" dirty="0" smtClean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 smtClean="0">
                <a:solidFill>
                  <a:srgbClr val="990099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n-2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rgbClr val="990099"/>
                </a:solidFill>
              </a:rPr>
              <a:t>0-b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 smtClean="0">
                <a:solidFill>
                  <a:schemeClr val="tx1"/>
                </a:solidFill>
              </a:rPr>
              <a:t>补</a:t>
            </a:r>
            <a:endParaRPr lang="en-US" altLang="zh-CN" sz="2200" baseline="-18000" dirty="0" smtClean="0">
              <a:solidFill>
                <a:schemeClr val="tx1"/>
              </a:solidFill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</a:rPr>
              <a:t>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n-1</a:t>
            </a:r>
            <a:r>
              <a:rPr lang="en-US" altLang="zh-CN" sz="2200" dirty="0" smtClean="0">
                <a:solidFill>
                  <a:srgbClr val="990099"/>
                </a:solidFill>
              </a:rPr>
              <a:t>×</a:t>
            </a:r>
            <a:r>
              <a:rPr lang="en-US" altLang="zh-CN" sz="2200" dirty="0" smtClean="0">
                <a:solidFill>
                  <a:schemeClr val="tx1"/>
                </a:solidFill>
              </a:rPr>
              <a:t>[A×{(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n-3</a:t>
            </a:r>
            <a:r>
              <a:rPr lang="en-US" altLang="zh-CN" sz="2200" dirty="0" smtClean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dirty="0" smtClean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chemeClr val="tx1"/>
                </a:solidFill>
              </a:rPr>
              <a:t>0-b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-(n-1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)</a:t>
            </a:r>
            <a:r>
              <a:rPr lang="en-US" altLang="zh-CN" sz="2200" dirty="0" smtClean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79512" y="4469305"/>
            <a:ext cx="885698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  </a:t>
            </a:r>
            <a:r>
              <a:rPr lang="zh-CN" altLang="en-US" sz="2200" dirty="0" smtClean="0">
                <a:solidFill>
                  <a:schemeClr val="tx1"/>
                </a:solidFill>
              </a:rPr>
              <a:t>     ＝</a:t>
            </a:r>
            <a:r>
              <a:rPr lang="en-US" altLang="zh-CN" sz="2200" dirty="0" smtClean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 smtClean="0">
                <a:solidFill>
                  <a:srgbClr val="990099"/>
                </a:solidFill>
              </a:rPr>
              <a:t>n</a:t>
            </a:r>
            <a:r>
              <a:rPr lang="en-US" altLang="zh-CN" sz="2200" dirty="0" smtClean="0">
                <a:solidFill>
                  <a:schemeClr val="tx1"/>
                </a:solidFill>
              </a:rPr>
              <a:t>×[{(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)×A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{(b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)×A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                     ＋</a:t>
            </a:r>
            <a:r>
              <a:rPr lang="en-US" altLang="zh-CN" sz="2200" dirty="0" smtClean="0">
                <a:solidFill>
                  <a:schemeClr val="tx1"/>
                </a:solidFill>
              </a:rPr>
              <a:t>{</a:t>
            </a:r>
            <a:r>
              <a:rPr lang="en-US" altLang="zh-CN" sz="2200" dirty="0" smtClean="0">
                <a:solidFill>
                  <a:srgbClr val="990099"/>
                </a:solidFill>
              </a:rPr>
              <a:t>0</a:t>
            </a:r>
            <a:r>
              <a:rPr lang="zh-CN" altLang="en-US" sz="2200" dirty="0" smtClean="0">
                <a:solidFill>
                  <a:srgbClr val="990099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(0-b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)×A}×2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}…}×2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71600" y="4901353"/>
            <a:ext cx="7596552" cy="1080118"/>
            <a:chOff x="971600" y="4725146"/>
            <a:chExt cx="7596552" cy="1080118"/>
          </a:xfrm>
        </p:grpSpPr>
        <p:sp>
          <p:nvSpPr>
            <p:cNvPr id="15" name="Text Box 178"/>
            <p:cNvSpPr txBox="1">
              <a:spLocks noChangeArrowheads="1"/>
            </p:cNvSpPr>
            <p:nvPr/>
          </p:nvSpPr>
          <p:spPr bwMode="auto">
            <a:xfrm>
              <a:off x="4499992" y="5217910"/>
              <a:ext cx="1656184" cy="302823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初始部分积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0</a:t>
              </a:r>
              <a:endParaRPr lang="zh-CN" altLang="en-US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H="1" flipV="1">
              <a:off x="4355976" y="5082618"/>
              <a:ext cx="288032" cy="28431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右大括号 17"/>
            <p:cNvSpPr/>
            <p:nvPr/>
          </p:nvSpPr>
          <p:spPr bwMode="auto">
            <a:xfrm rot="5400000">
              <a:off x="7198757" y="3850952"/>
              <a:ext cx="110790" cy="2628000"/>
            </a:xfrm>
            <a:prstGeom prst="rightBrace">
              <a:avLst>
                <a:gd name="adj1" fmla="val 53685"/>
                <a:gd name="adj2" fmla="val 49599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9" name="Text Box 178"/>
            <p:cNvSpPr txBox="1">
              <a:spLocks noChangeArrowheads="1"/>
            </p:cNvSpPr>
            <p:nvPr/>
          </p:nvSpPr>
          <p:spPr bwMode="auto">
            <a:xfrm>
              <a:off x="7056276" y="5216624"/>
              <a:ext cx="432048" cy="300608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rgbClr val="990099"/>
                  </a:solidFill>
                </a:rPr>
                <a:t>n</a:t>
              </a:r>
              <a:r>
                <a:rPr lang="zh-CN" altLang="en-US" sz="1800" dirty="0" smtClean="0">
                  <a:solidFill>
                    <a:srgbClr val="990099"/>
                  </a:solidFill>
                </a:rPr>
                <a:t>次</a:t>
              </a:r>
              <a:endParaRPr lang="zh-CN" altLang="en-US" sz="1800" dirty="0">
                <a:solidFill>
                  <a:srgbClr val="990099"/>
                </a:solidFill>
              </a:endParaRPr>
            </a:p>
          </p:txBody>
        </p:sp>
        <p:sp>
          <p:nvSpPr>
            <p:cNvPr id="24" name="Text Box 178"/>
            <p:cNvSpPr txBox="1">
              <a:spLocks noChangeArrowheads="1"/>
            </p:cNvSpPr>
            <p:nvPr/>
          </p:nvSpPr>
          <p:spPr bwMode="auto">
            <a:xfrm>
              <a:off x="971600" y="5214409"/>
              <a:ext cx="3082044" cy="590855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整数乘法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小数点在乘积高部后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>
                  <a:solidFill>
                    <a:schemeClr val="tx1"/>
                  </a:solidFill>
                </a:rPr>
                <a:t>即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乘积数值扩展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 bwMode="auto">
            <a:xfrm flipH="1" flipV="1">
              <a:off x="1691680" y="4725146"/>
              <a:ext cx="180020" cy="499627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 flipV="1">
              <a:off x="3976749" y="5405028"/>
              <a:ext cx="3079527" cy="242258"/>
            </a:xfrm>
            <a:prstGeom prst="bentConnector3">
              <a:avLst>
                <a:gd name="adj1" fmla="val 92065"/>
              </a:avLst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71500" y="5261393"/>
            <a:ext cx="885698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  </a:t>
            </a:r>
            <a:r>
              <a:rPr lang="zh-CN" altLang="en-US" sz="2200" dirty="0" smtClean="0">
                <a:solidFill>
                  <a:schemeClr val="tx1"/>
                </a:solidFill>
              </a:rPr>
              <a:t>     ＝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2200" dirty="0" smtClean="0">
                <a:solidFill>
                  <a:schemeClr val="tx1"/>
                </a:solidFill>
              </a:rPr>
              <a:t>×{[(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 smtClean="0">
                <a:solidFill>
                  <a:schemeClr val="tx1"/>
                </a:solidFill>
              </a:rPr>
              <a:t>)×A]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{[(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)×</a:t>
            </a:r>
            <a:r>
              <a:rPr lang="en-US" altLang="zh-CN" sz="2200" dirty="0" smtClean="0">
                <a:solidFill>
                  <a:schemeClr val="tx1"/>
                </a:solidFill>
              </a:rPr>
              <a:t>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r>
              <a:rPr lang="zh-CN" altLang="en-US" sz="2200" dirty="0" smtClean="0">
                <a:solidFill>
                  <a:schemeClr val="tx1"/>
                </a:solidFill>
              </a:rPr>
              <a:t>                       ＋</a:t>
            </a:r>
            <a:r>
              <a:rPr lang="en-US" altLang="zh-CN" sz="2200" dirty="0" smtClean="0">
                <a:solidFill>
                  <a:schemeClr val="tx1"/>
                </a:solidFill>
              </a:rPr>
              <a:t>{</a:t>
            </a:r>
            <a:r>
              <a:rPr lang="en-US" altLang="zh-CN" sz="2200" dirty="0" smtClean="0">
                <a:solidFill>
                  <a:srgbClr val="990099"/>
                </a:solidFill>
              </a:rPr>
              <a:t>0</a:t>
            </a:r>
            <a:r>
              <a:rPr lang="zh-CN" altLang="en-US" sz="2200" dirty="0" smtClean="0">
                <a:solidFill>
                  <a:srgbClr val="990099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[(0-b</a:t>
            </a:r>
            <a:r>
              <a:rPr lang="en-US" altLang="zh-CN" sz="2200" baseline="-18000" dirty="0" smtClean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)×A]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 smtClean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2200" dirty="0" smtClean="0">
                <a:solidFill>
                  <a:schemeClr val="tx1"/>
                </a:solidFill>
              </a:rPr>
              <a:t>}…}×2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-1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156448" y="6125489"/>
            <a:ext cx="2448000" cy="399855"/>
            <a:chOff x="6056528" y="5269777"/>
            <a:chExt cx="2448000" cy="399855"/>
          </a:xfrm>
        </p:grpSpPr>
        <p:sp>
          <p:nvSpPr>
            <p:cNvPr id="43" name="右大括号 42"/>
            <p:cNvSpPr/>
            <p:nvPr/>
          </p:nvSpPr>
          <p:spPr bwMode="auto">
            <a:xfrm rot="5400000">
              <a:off x="7224616" y="4101689"/>
              <a:ext cx="111823" cy="2448000"/>
            </a:xfrm>
            <a:prstGeom prst="rightBrace">
              <a:avLst>
                <a:gd name="adj1" fmla="val 53685"/>
                <a:gd name="adj2" fmla="val 49599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4" name="Text Box 178"/>
            <p:cNvSpPr txBox="1">
              <a:spLocks noChangeArrowheads="1"/>
            </p:cNvSpPr>
            <p:nvPr/>
          </p:nvSpPr>
          <p:spPr bwMode="auto">
            <a:xfrm>
              <a:off x="7136376" y="5369024"/>
              <a:ext cx="432048" cy="300608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n</a:t>
              </a:r>
              <a:r>
                <a:rPr lang="zh-CN" altLang="en-US" sz="1800" dirty="0" smtClean="0">
                  <a:solidFill>
                    <a:srgbClr val="990099"/>
                  </a:solidFill>
                </a:rPr>
                <a:t>次</a:t>
              </a:r>
              <a:endParaRPr lang="zh-CN" altLang="en-US" sz="1800" dirty="0">
                <a:solidFill>
                  <a:srgbClr val="990099"/>
                </a:solidFill>
              </a:endParaRPr>
            </a:p>
          </p:txBody>
        </p:sp>
      </p:grpSp>
      <p:sp>
        <p:nvSpPr>
          <p:cNvPr id="46" name="AutoShape 29"/>
          <p:cNvSpPr>
            <a:spLocks/>
          </p:cNvSpPr>
          <p:nvPr/>
        </p:nvSpPr>
        <p:spPr bwMode="auto">
          <a:xfrm>
            <a:off x="3275856" y="6053481"/>
            <a:ext cx="3484129" cy="357190"/>
          </a:xfrm>
          <a:prstGeom prst="borderCallout2">
            <a:avLst>
              <a:gd name="adj1" fmla="val 50290"/>
              <a:gd name="adj2" fmla="val 99932"/>
              <a:gd name="adj3" fmla="val 50033"/>
              <a:gd name="adj4" fmla="val 107734"/>
              <a:gd name="adj5" fmla="val -89164"/>
              <a:gd name="adj6" fmla="val 114052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小数乘法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右移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n-1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次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(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低位补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0)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1834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83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39" grpId="0"/>
      <p:bldP spid="46" grpId="0" animBg="1"/>
      <p:bldP spid="46" grpId="1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88</a:t>
            </a:fld>
            <a:endParaRPr lang="en-US" altLang="zh-CN"/>
          </a:p>
        </p:txBody>
      </p:sp>
      <p:sp>
        <p:nvSpPr>
          <p:cNvPr id="3" name="Text Box 267"/>
          <p:cNvSpPr txBox="1">
            <a:spLocks noChangeArrowheads="1"/>
          </p:cNvSpPr>
          <p:nvPr/>
        </p:nvSpPr>
        <p:spPr bwMode="auto">
          <a:xfrm>
            <a:off x="179388" y="260648"/>
            <a:ext cx="8785350" cy="238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递推公式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spc="-100" dirty="0">
                <a:solidFill>
                  <a:schemeClr val="tx1"/>
                </a:solidFill>
              </a:rPr>
              <a:t>[B</a:t>
            </a:r>
            <a:r>
              <a:rPr lang="en-US" altLang="zh-CN" spc="-100" dirty="0" smtClean="0">
                <a:solidFill>
                  <a:schemeClr val="tx1"/>
                </a:solidFill>
              </a:rPr>
              <a:t>]</a:t>
            </a:r>
            <a:r>
              <a:rPr lang="zh-CN" altLang="en-US" spc="-100" baseline="-16000" dirty="0" smtClean="0">
                <a:solidFill>
                  <a:schemeClr val="tx1"/>
                </a:solidFill>
              </a:rPr>
              <a:t>补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b</a:t>
            </a:r>
            <a:r>
              <a:rPr lang="en-US" altLang="zh-CN" spc="-10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pc="-100" dirty="0" smtClean="0">
                <a:solidFill>
                  <a:schemeClr val="tx1"/>
                </a:solidFill>
              </a:rPr>
              <a:t>b</a:t>
            </a:r>
            <a:r>
              <a:rPr lang="en-US" altLang="zh-CN" spc="-10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pc="-100" dirty="0" smtClean="0">
                <a:solidFill>
                  <a:schemeClr val="tx1"/>
                </a:solidFill>
              </a:rPr>
              <a:t>…b</a:t>
            </a:r>
            <a:r>
              <a:rPr lang="en-US" altLang="zh-CN" spc="-100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rgbClr val="990099"/>
                </a:solidFill>
              </a:rPr>
              <a:t>附加位</a:t>
            </a:r>
            <a:r>
              <a:rPr lang="en-US" altLang="zh-CN" spc="-100" dirty="0" smtClean="0">
                <a:solidFill>
                  <a:schemeClr val="tx1"/>
                </a:solidFill>
              </a:rPr>
              <a:t>b</a:t>
            </a:r>
            <a:r>
              <a:rPr lang="en-US" altLang="zh-CN" spc="-100" baseline="-20000" dirty="0" smtClean="0">
                <a:solidFill>
                  <a:schemeClr val="tx1"/>
                </a:solidFill>
              </a:rPr>
              <a:t>-1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0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en-US" altLang="zh-CN" spc="-100" dirty="0" smtClean="0">
                <a:solidFill>
                  <a:schemeClr val="tx1"/>
                </a:solidFill>
              </a:rPr>
              <a:t>[P</a:t>
            </a:r>
            <a:r>
              <a:rPr lang="en-US" altLang="zh-CN" spc="-100" baseline="-20000" dirty="0" smtClean="0">
                <a:solidFill>
                  <a:schemeClr val="tx1"/>
                </a:solidFill>
              </a:rPr>
              <a:t>0</a:t>
            </a:r>
            <a:r>
              <a:rPr lang="en-US" altLang="zh-CN" spc="-100" dirty="0" smtClean="0">
                <a:solidFill>
                  <a:schemeClr val="tx1"/>
                </a:solidFill>
              </a:rPr>
              <a:t>]</a:t>
            </a:r>
            <a:r>
              <a:rPr lang="zh-CN" altLang="en-US" spc="-100" baseline="-16000" dirty="0" smtClean="0">
                <a:solidFill>
                  <a:schemeClr val="tx1"/>
                </a:solidFill>
              </a:rPr>
              <a:t>补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0</a:t>
            </a:r>
            <a:endParaRPr lang="en-US" altLang="zh-CN" sz="2000" spc="-100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{[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[(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-b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)×A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}×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…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[P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{[P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i-1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[(b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i-2</a:t>
            </a:r>
            <a:r>
              <a:rPr lang="en-US" altLang="zh-CN" dirty="0" smtClean="0">
                <a:solidFill>
                  <a:schemeClr val="tx1"/>
                </a:solidFill>
              </a:rPr>
              <a:t>-b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i-1</a:t>
            </a:r>
            <a:r>
              <a:rPr lang="en-US" altLang="zh-CN" dirty="0" smtClean="0">
                <a:solidFill>
                  <a:schemeClr val="tx1"/>
                </a:solidFill>
              </a:rPr>
              <a:t>)×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}×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  <a:endParaRPr lang="en-US" altLang="zh-CN" baseline="30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 … 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err="1" smtClean="0">
                <a:solidFill>
                  <a:schemeClr val="tx1"/>
                </a:solidFill>
              </a:rPr>
              <a:t>P</a:t>
            </a:r>
            <a:r>
              <a:rPr lang="en-US" altLang="zh-CN" baseline="-20000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{[P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[(b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-b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)×A]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 smtClean="0">
                <a:solidFill>
                  <a:schemeClr val="tx1"/>
                </a:solidFill>
              </a:rPr>
              <a:t>}×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endParaRPr lang="en-US" altLang="zh-CN" sz="2000" baseline="-18000" dirty="0">
              <a:solidFill>
                <a:schemeClr val="accent2"/>
              </a:solidFill>
            </a:endParaRPr>
          </a:p>
        </p:txBody>
      </p:sp>
      <p:graphicFrame>
        <p:nvGraphicFramePr>
          <p:cNvPr id="4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7303"/>
              </p:ext>
            </p:extLst>
          </p:nvPr>
        </p:nvGraphicFramePr>
        <p:xfrm>
          <a:off x="827584" y="3212976"/>
          <a:ext cx="8136904" cy="1494646"/>
        </p:xfrm>
        <a:graphic>
          <a:graphicData uri="http://schemas.openxmlformats.org/drawingml/2006/table">
            <a:tbl>
              <a:tblPr/>
              <a:tblGrid>
                <a:gridCol w="1944216"/>
                <a:gridCol w="4752528"/>
                <a:gridCol w="1440160"/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 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[A]</a:t>
                      </a:r>
                      <a:r>
                        <a:rPr lang="zh-CN" altLang="en-US" sz="2000" b="1" baseline="-1600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[-A]</a:t>
                      </a:r>
                      <a:r>
                        <a:rPr lang="zh-CN" altLang="en-US" sz="2000" b="1" baseline="-1600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26369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运算</a:t>
            </a:r>
            <a:r>
              <a:rPr lang="zh-CN" altLang="en-US" dirty="0" smtClean="0">
                <a:solidFill>
                  <a:schemeClr val="accent2"/>
                </a:solidFill>
              </a:rPr>
              <a:t>实现方法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循环进行</a:t>
            </a:r>
            <a:r>
              <a:rPr lang="en-US" altLang="zh-CN" u="sng" dirty="0" smtClean="0"/>
              <a:t>n</a:t>
            </a:r>
            <a:r>
              <a:rPr lang="zh-CN" altLang="en-US" u="sng" dirty="0" smtClean="0"/>
              <a:t>次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 smtClean="0">
                <a:solidFill>
                  <a:srgbClr val="990099"/>
                </a:solidFill>
              </a:rPr>
              <a:t>移位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524328" y="1556792"/>
            <a:ext cx="1512168" cy="576064"/>
          </a:xfrm>
          <a:prstGeom prst="wedgeRectCallout">
            <a:avLst>
              <a:gd name="adj1" fmla="val -53756"/>
              <a:gd name="adj2" fmla="val 81692"/>
            </a:avLst>
          </a:prstGeom>
          <a:solidFill>
            <a:srgbClr val="CCFFFF"/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小数乘法</a:t>
            </a:r>
            <a:r>
              <a:rPr lang="zh-CN" altLang="en-US" sz="1800" dirty="0" smtClean="0">
                <a:solidFill>
                  <a:schemeClr val="tx1"/>
                </a:solidFill>
              </a:rPr>
              <a:t>最后</a:t>
            </a:r>
            <a:r>
              <a:rPr lang="zh-CN" altLang="en-US" sz="1800" dirty="0">
                <a:solidFill>
                  <a:schemeClr val="tx1"/>
                </a:solidFill>
              </a:rPr>
              <a:t>一次不移位！</a:t>
            </a:r>
          </a:p>
        </p:txBody>
      </p:sp>
      <p:sp>
        <p:nvSpPr>
          <p:cNvPr id="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0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89</a:t>
            </a:fld>
            <a:endParaRPr lang="en-US" altLang="zh-CN"/>
          </a:p>
        </p:txBody>
      </p:sp>
      <p:sp>
        <p:nvSpPr>
          <p:cNvPr id="3" name="Text Box 42"/>
          <p:cNvSpPr txBox="1">
            <a:spLocks noChangeArrowheads="1"/>
          </p:cNvSpPr>
          <p:nvPr/>
        </p:nvSpPr>
        <p:spPr bwMode="auto">
          <a:xfrm>
            <a:off x="179388" y="68514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0111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[-</a:t>
            </a:r>
            <a:r>
              <a:rPr lang="en-US" altLang="zh-CN" dirty="0">
                <a:solidFill>
                  <a:schemeClr val="tx1"/>
                </a:solidFill>
              </a:rPr>
              <a:t>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chemeClr val="tx1"/>
                </a:solidFill>
              </a:rPr>
              <a:t>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循环</a:t>
            </a:r>
            <a:r>
              <a:rPr lang="zh-CN" altLang="en-US" dirty="0">
                <a:solidFill>
                  <a:schemeClr val="tx1"/>
                </a:solidFill>
              </a:rPr>
              <a:t>进行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次判断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移位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179388" y="21542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5—</a:t>
            </a:r>
            <a:r>
              <a:rPr lang="en-US" altLang="zh-CN" dirty="0" smtClean="0">
                <a:solidFill>
                  <a:schemeClr val="tx1"/>
                </a:solidFill>
              </a:rPr>
              <a:t>A=+111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B=-110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Booth</a:t>
            </a:r>
            <a:r>
              <a:rPr lang="zh-CN" altLang="en-US" dirty="0">
                <a:solidFill>
                  <a:schemeClr val="tx1"/>
                </a:solidFill>
              </a:rPr>
              <a:t>算法求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5" name="Group 380"/>
          <p:cNvGrpSpPr>
            <a:grpSpLocks/>
          </p:cNvGrpSpPr>
          <p:nvPr/>
        </p:nvGrpSpPr>
        <p:grpSpPr bwMode="auto">
          <a:xfrm>
            <a:off x="6155853" y="6453336"/>
            <a:ext cx="360363" cy="287337"/>
            <a:chOff x="1133" y="4020"/>
            <a:chExt cx="227" cy="181"/>
          </a:xfrm>
        </p:grpSpPr>
        <p:sp>
          <p:nvSpPr>
            <p:cNvPr id="6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38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84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9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87111"/>
              </p:ext>
            </p:extLst>
          </p:nvPr>
        </p:nvGraphicFramePr>
        <p:xfrm>
          <a:off x="1116013" y="1682312"/>
          <a:ext cx="7920037" cy="4194960"/>
        </p:xfrm>
        <a:graphic>
          <a:graphicData uri="http://schemas.openxmlformats.org/drawingml/2006/table">
            <a:tbl>
              <a:tblPr/>
              <a:tblGrid>
                <a:gridCol w="1439862"/>
                <a:gridCol w="865188"/>
                <a:gridCol w="792162"/>
                <a:gridCol w="431800"/>
                <a:gridCol w="4391025"/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部分积高位</a:t>
                      </a:r>
                    </a:p>
                  </a:txBody>
                  <a:tcPr marL="36000" marR="36000" marT="18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0000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初值：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4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位，乘数及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亦右移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1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[-A]</a:t>
                      </a:r>
                      <a:r>
                        <a:rPr kumimoji="1" lang="zh-CN" altLang="en-US" sz="2000" b="1" i="0" u="none" strike="noStrike" cap="none" normalizeH="0" baseline="-2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[A]</a:t>
                      </a:r>
                      <a:r>
                        <a:rPr kumimoji="1" lang="zh-CN" altLang="en-US" sz="2000" b="1" i="0" u="none" strike="noStrike" cap="none" normalizeH="0" baseline="-2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[-A]</a:t>
                      </a:r>
                      <a:r>
                        <a:rPr kumimoji="1" lang="zh-CN" altLang="en-US" sz="2000" b="1" i="0" u="none" strike="noStrike" cap="none" normalizeH="0" baseline="-2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151"/>
          <p:cNvSpPr txBox="1">
            <a:spLocks noChangeArrowheads="1"/>
          </p:cNvSpPr>
          <p:nvPr/>
        </p:nvSpPr>
        <p:spPr bwMode="auto">
          <a:xfrm>
            <a:off x="179388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故 </a:t>
            </a:r>
            <a:r>
              <a:rPr lang="en-US" altLang="zh-CN" dirty="0">
                <a:solidFill>
                  <a:schemeClr val="tx1"/>
                </a:solidFill>
              </a:rPr>
              <a:t>[A×B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1101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0110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A×B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</a:rPr>
              <a:t>原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10101010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80B-1E5D-4B2B-AA7A-E2F698E53BFF}" type="slidenum">
              <a:rPr lang="en-US" altLang="zh-CN"/>
              <a:pPr/>
              <a:t>9</a:t>
            </a:fld>
            <a:endParaRPr lang="en-US" altLang="zh-CN" dirty="0"/>
          </a:p>
        </p:txBody>
      </p:sp>
      <p:sp>
        <p:nvSpPr>
          <p:cNvPr id="93527" name="Text Box 343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、原</a:t>
            </a:r>
            <a:r>
              <a:rPr lang="zh-CN" altLang="en-US" dirty="0" smtClean="0">
                <a:solidFill>
                  <a:srgbClr val="FF3399"/>
                </a:solidFill>
              </a:rPr>
              <a:t>码</a:t>
            </a:r>
            <a:r>
              <a:rPr lang="en-US" altLang="zh-CN" dirty="0" smtClean="0">
                <a:solidFill>
                  <a:srgbClr val="FF3399"/>
                </a:solidFill>
              </a:rPr>
              <a:t>(</a:t>
            </a:r>
            <a:r>
              <a:rPr lang="en-US" altLang="zh-CN" b="0" dirty="0" smtClean="0">
                <a:solidFill>
                  <a:srgbClr val="FF3399"/>
                </a:solidFill>
                <a:latin typeface="+mn-lt"/>
              </a:rPr>
              <a:t>sign-magnitude</a:t>
            </a:r>
            <a:r>
              <a:rPr lang="en-US" altLang="zh-CN" dirty="0" smtClean="0">
                <a:solidFill>
                  <a:srgbClr val="FF3399"/>
                </a:solidFill>
              </a:rPr>
              <a:t>)</a:t>
            </a:r>
            <a:r>
              <a:rPr lang="zh-CN" altLang="en-US" dirty="0" smtClean="0">
                <a:solidFill>
                  <a:srgbClr val="FF3399"/>
                </a:solidFill>
              </a:rPr>
              <a:t>表示法</a:t>
            </a:r>
            <a:endParaRPr lang="en-US" altLang="zh-CN" dirty="0">
              <a:solidFill>
                <a:srgbClr val="FF3399"/>
              </a:solidFill>
            </a:endParaRPr>
          </a:p>
          <a:p>
            <a:pPr marL="1973263" indent="-1973263"/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编码思想：</a:t>
            </a:r>
            <a:r>
              <a:rPr lang="zh-CN" altLang="en-US" dirty="0" smtClean="0">
                <a:solidFill>
                  <a:schemeClr val="tx1"/>
                </a:solidFill>
              </a:rPr>
              <a:t>机器数的</a:t>
            </a:r>
            <a:r>
              <a:rPr lang="zh-CN" altLang="en-US" u="sng" dirty="0" smtClean="0">
                <a:solidFill>
                  <a:srgbClr val="990099"/>
                </a:solidFill>
              </a:rPr>
              <a:t>最高位</a:t>
            </a:r>
            <a:r>
              <a:rPr lang="zh-CN" altLang="en-US" dirty="0" smtClean="0">
                <a:solidFill>
                  <a:schemeClr val="tx1"/>
                </a:solidFill>
              </a:rPr>
              <a:t>为符号位</a:t>
            </a:r>
            <a:r>
              <a:rPr lang="en-US" altLang="zh-CN" dirty="0" smtClean="0">
                <a:solidFill>
                  <a:schemeClr val="tx1"/>
                </a:solidFill>
              </a:rPr>
              <a:t>(0/1</a:t>
            </a:r>
            <a:r>
              <a:rPr lang="zh-CN" altLang="en-US" dirty="0" smtClean="0">
                <a:solidFill>
                  <a:schemeClr val="tx1"/>
                </a:solidFill>
              </a:rPr>
              <a:t>表示</a:t>
            </a:r>
            <a:r>
              <a:rPr lang="en-US" altLang="zh-CN" dirty="0" smtClean="0">
                <a:solidFill>
                  <a:schemeClr val="tx1"/>
                </a:solidFill>
              </a:rPr>
              <a:t>+/-)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 smtClean="0">
                <a:solidFill>
                  <a:schemeClr val="tx1"/>
                </a:solidFill>
              </a:rPr>
              <a:t>                      </a:t>
            </a:r>
            <a:r>
              <a:rPr lang="zh-CN" altLang="en-US" u="sng" dirty="0" smtClean="0">
                <a:solidFill>
                  <a:srgbClr val="990099"/>
                </a:solidFill>
              </a:rPr>
              <a:t>其余位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数值位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为真值的绝对值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93528" name="Text Box 344"/>
          <p:cNvSpPr txBox="1">
            <a:spLocks noChangeArrowheads="1"/>
          </p:cNvSpPr>
          <p:nvPr/>
        </p:nvSpPr>
        <p:spPr bwMode="auto">
          <a:xfrm>
            <a:off x="179388" y="17228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整数原码定义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=±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accent2"/>
                </a:solidFill>
              </a:rPr>
              <a:t>n-1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，即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3569" name="Group 385"/>
          <p:cNvGrpSpPr>
            <a:grpSpLocks/>
          </p:cNvGrpSpPr>
          <p:nvPr/>
        </p:nvGrpSpPr>
        <p:grpSpPr bwMode="auto">
          <a:xfrm>
            <a:off x="1692275" y="2278956"/>
            <a:ext cx="6337300" cy="862012"/>
            <a:chOff x="1292" y="1343"/>
            <a:chExt cx="3992" cy="543"/>
          </a:xfrm>
        </p:grpSpPr>
        <p:sp>
          <p:nvSpPr>
            <p:cNvPr id="93529" name="Text Box 345"/>
            <p:cNvSpPr txBox="1">
              <a:spLocks noChangeArrowheads="1"/>
            </p:cNvSpPr>
            <p:nvPr/>
          </p:nvSpPr>
          <p:spPr bwMode="auto">
            <a:xfrm>
              <a:off x="1292" y="1502"/>
              <a:ext cx="680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93530" name="Text Box 346"/>
            <p:cNvSpPr txBox="1">
              <a:spLocks noChangeArrowheads="1"/>
            </p:cNvSpPr>
            <p:nvPr/>
          </p:nvSpPr>
          <p:spPr bwMode="auto">
            <a:xfrm>
              <a:off x="2141" y="1343"/>
              <a:ext cx="3143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      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3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   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≤0</a:t>
              </a:r>
            </a:p>
          </p:txBody>
        </p:sp>
        <p:sp>
          <p:nvSpPr>
            <p:cNvPr id="93531" name="AutoShape 347"/>
            <p:cNvSpPr>
              <a:spLocks/>
            </p:cNvSpPr>
            <p:nvPr/>
          </p:nvSpPr>
          <p:spPr bwMode="auto">
            <a:xfrm>
              <a:off x="2018" y="1411"/>
              <a:ext cx="46" cy="408"/>
            </a:xfrm>
            <a:prstGeom prst="leftBrace">
              <a:avLst>
                <a:gd name="adj1" fmla="val 7391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533" name="Text Box 349"/>
          <p:cNvSpPr txBox="1">
            <a:spLocks noChangeArrowheads="1"/>
          </p:cNvSpPr>
          <p:nvPr/>
        </p:nvSpPr>
        <p:spPr bwMode="auto">
          <a:xfrm>
            <a:off x="179263" y="316775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chemeClr val="tx1"/>
                </a:solidFill>
              </a:rPr>
              <a:t>1101]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1101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-</a:t>
            </a:r>
            <a:r>
              <a:rPr lang="en-US" altLang="zh-CN" dirty="0">
                <a:solidFill>
                  <a:schemeClr val="tx1"/>
                </a:solidFill>
              </a:rPr>
              <a:t>1101]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1101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101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-</a:t>
            </a:r>
            <a:r>
              <a:rPr lang="en-US" altLang="zh-CN" dirty="0" smtClean="0">
                <a:solidFill>
                  <a:schemeClr val="tx1"/>
                </a:solidFill>
              </a:rPr>
              <a:t>101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3566" name="Text Box 382"/>
          <p:cNvSpPr txBox="1">
            <a:spLocks noChangeArrowheads="1"/>
          </p:cNvSpPr>
          <p:nvPr/>
        </p:nvSpPr>
        <p:spPr bwMode="auto">
          <a:xfrm>
            <a:off x="179388" y="4726781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110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110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+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000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 smtClean="0"/>
              <a:t>-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000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※[+</a:t>
            </a:r>
            <a:r>
              <a:rPr lang="en-US" altLang="zh-CN" dirty="0">
                <a:solidFill>
                  <a:schemeClr val="accent2"/>
                </a:solidFill>
              </a:rPr>
              <a:t>0]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≠</a:t>
            </a:r>
            <a:r>
              <a:rPr lang="en-US" altLang="zh-CN" dirty="0">
                <a:solidFill>
                  <a:schemeClr val="accent2"/>
                </a:solidFill>
              </a:rPr>
              <a:t>[-0]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</a:p>
        </p:txBody>
      </p:sp>
      <p:sp>
        <p:nvSpPr>
          <p:cNvPr id="93570" name="Text Box 386"/>
          <p:cNvSpPr txBox="1">
            <a:spLocks noChangeArrowheads="1"/>
          </p:cNvSpPr>
          <p:nvPr/>
        </p:nvSpPr>
        <p:spPr bwMode="auto">
          <a:xfrm>
            <a:off x="179388" y="417114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=-01000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</a:rPr>
              <a:t>？ 若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=101010</a:t>
            </a:r>
            <a:r>
              <a:rPr lang="zh-CN" altLang="en-US" dirty="0" smtClean="0">
                <a:solidFill>
                  <a:schemeClr val="tx1"/>
                </a:solidFill>
              </a:rPr>
              <a:t>，则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93574" name="AutoShape 3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576" name="AutoShape 39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28" grpId="0"/>
      <p:bldP spid="93533" grpId="0"/>
      <p:bldP spid="93566" grpId="0"/>
      <p:bldP spid="9357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90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260648"/>
            <a:ext cx="882164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*补码乘法的逻辑实现：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思路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①</a:t>
            </a:r>
            <a:r>
              <a:rPr lang="zh-CN" altLang="en-US" dirty="0" smtClean="0">
                <a:solidFill>
                  <a:schemeClr val="tx1"/>
                </a:solidFill>
              </a:rPr>
              <a:t>部分</a:t>
            </a:r>
            <a:r>
              <a:rPr lang="zh-CN" altLang="en-US" dirty="0">
                <a:solidFill>
                  <a:schemeClr val="tx1"/>
                </a:solidFill>
              </a:rPr>
              <a:t>积</a:t>
            </a:r>
            <a:r>
              <a:rPr lang="zh-CN" altLang="en-US" dirty="0" smtClean="0">
                <a:solidFill>
                  <a:schemeClr val="tx1"/>
                </a:solidFill>
              </a:rPr>
              <a:t>低位</a:t>
            </a:r>
            <a:r>
              <a:rPr lang="zh-CN" altLang="en-US" dirty="0" smtClean="0">
                <a:solidFill>
                  <a:srgbClr val="990099"/>
                </a:solidFill>
              </a:rPr>
              <a:t>可放在</a:t>
            </a:r>
            <a:r>
              <a:rPr lang="zh-CN" altLang="en-US" u="sng" dirty="0" smtClean="0">
                <a:solidFill>
                  <a:schemeClr val="tx1"/>
                </a:solidFill>
              </a:rPr>
              <a:t>乘数</a:t>
            </a:r>
            <a:r>
              <a:rPr lang="zh-CN" altLang="en-US" u="sng" dirty="0">
                <a:solidFill>
                  <a:schemeClr val="tx1"/>
                </a:solidFill>
              </a:rPr>
              <a:t>的</a:t>
            </a:r>
            <a:r>
              <a:rPr lang="zh-CN" altLang="en-US" u="sng" dirty="0" smtClean="0">
                <a:solidFill>
                  <a:schemeClr val="tx1"/>
                </a:solidFill>
              </a:rPr>
              <a:t>空位</a:t>
            </a:r>
            <a:r>
              <a:rPr lang="zh-CN" altLang="en-US" dirty="0" smtClean="0">
                <a:solidFill>
                  <a:schemeClr val="tx1"/>
                </a:solidFill>
              </a:rPr>
              <a:t>上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rgbClr val="990099"/>
                </a:solidFill>
              </a:rPr>
              <a:t>同原码乘法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 ②</a:t>
            </a:r>
            <a:r>
              <a:rPr lang="zh-CN" altLang="en-US" spc="-50" dirty="0">
                <a:solidFill>
                  <a:schemeClr val="tx1"/>
                </a:solidFill>
              </a:rPr>
              <a:t>采用</a:t>
            </a:r>
            <a:r>
              <a:rPr lang="en-US" altLang="zh-CN" spc="-50" dirty="0">
                <a:solidFill>
                  <a:srgbClr val="990099"/>
                </a:solidFill>
              </a:rPr>
              <a:t>n</a:t>
            </a:r>
            <a:r>
              <a:rPr lang="zh-CN" altLang="en-US" spc="-50" dirty="0" smtClean="0">
                <a:solidFill>
                  <a:srgbClr val="990099"/>
                </a:solidFill>
              </a:rPr>
              <a:t>位补码加法 </a:t>
            </a:r>
            <a:r>
              <a:rPr lang="zh-CN" altLang="en-US" spc="-50" dirty="0" smtClean="0">
                <a:solidFill>
                  <a:schemeClr val="tx1"/>
                </a:solidFill>
              </a:rPr>
              <a:t>   </a:t>
            </a:r>
            <a:r>
              <a:rPr lang="zh-CN" altLang="en-US" sz="2000" spc="-50" dirty="0" smtClean="0">
                <a:solidFill>
                  <a:schemeClr val="tx1"/>
                </a:solidFill>
              </a:rPr>
              <a:t>→</a:t>
            </a:r>
            <a:r>
              <a:rPr lang="en-US" altLang="zh-CN" sz="2000" spc="-50" dirty="0" smtClean="0">
                <a:solidFill>
                  <a:schemeClr val="tx1"/>
                </a:solidFill>
              </a:rPr>
              <a:t>P</a:t>
            </a:r>
            <a:r>
              <a:rPr lang="en-US" altLang="zh-CN" sz="2000" spc="-50" baseline="-16000" dirty="0" smtClean="0">
                <a:solidFill>
                  <a:schemeClr val="tx1"/>
                </a:solidFill>
              </a:rPr>
              <a:t>i</a:t>
            </a:r>
            <a:r>
              <a:rPr lang="zh-CN" altLang="en-US" sz="2000" spc="-50" dirty="0" smtClean="0">
                <a:solidFill>
                  <a:schemeClr val="tx1"/>
                </a:solidFill>
              </a:rPr>
              <a:t>算术右移</a:t>
            </a:r>
            <a:r>
              <a:rPr lang="en-US" altLang="zh-CN" sz="2000" spc="-50" dirty="0">
                <a:solidFill>
                  <a:schemeClr val="tx1"/>
                </a:solidFill>
              </a:rPr>
              <a:t>(</a:t>
            </a:r>
            <a:r>
              <a:rPr lang="zh-CN" altLang="en-US" sz="2000" spc="-50" dirty="0" smtClean="0">
                <a:solidFill>
                  <a:srgbClr val="990099"/>
                </a:solidFill>
              </a:rPr>
              <a:t>非逻辑右移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79263" y="1650866"/>
            <a:ext cx="8821644" cy="1015663"/>
            <a:chOff x="179263" y="1650866"/>
            <a:chExt cx="8821644" cy="1015663"/>
          </a:xfrm>
        </p:grpSpPr>
        <p:sp>
          <p:nvSpPr>
            <p:cNvPr id="4" name="Text Box 201"/>
            <p:cNvSpPr txBox="1">
              <a:spLocks noChangeArrowheads="1"/>
            </p:cNvSpPr>
            <p:nvPr/>
          </p:nvSpPr>
          <p:spPr bwMode="auto">
            <a:xfrm>
              <a:off x="179263" y="1650866"/>
              <a:ext cx="8821644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077913" indent="-1077913"/>
              <a:r>
                <a:rPr lang="zh-CN" altLang="en-US" dirty="0" smtClean="0">
                  <a:solidFill>
                    <a:schemeClr val="accent2"/>
                  </a:solidFill>
                </a:rPr>
                <a:t>      </a:t>
              </a:r>
              <a:r>
                <a:rPr lang="zh-CN" altLang="en-US" dirty="0">
                  <a:solidFill>
                    <a:schemeClr val="accent2"/>
                  </a:solidFill>
                </a:rPr>
                <a:t>组成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—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基于无符号乘法器，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marL="1077913" indent="-1077913"/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           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增加触发器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baseline="-16000" dirty="0" smtClean="0">
                  <a:solidFill>
                    <a:schemeClr val="tx1"/>
                  </a:solidFill>
                </a:rPr>
                <a:t>附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，控制门输出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RegA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或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RegA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7279729" y="2204864"/>
              <a:ext cx="540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1" name="组合 70"/>
          <p:cNvGrpSpPr/>
          <p:nvPr/>
        </p:nvGrpSpPr>
        <p:grpSpPr>
          <a:xfrm>
            <a:off x="1641149" y="2708920"/>
            <a:ext cx="6459243" cy="2664296"/>
            <a:chOff x="1641149" y="2636912"/>
            <a:chExt cx="6459243" cy="2664296"/>
          </a:xfrm>
        </p:grpSpPr>
        <p:sp>
          <p:nvSpPr>
            <p:cNvPr id="6" name="Text Box 235"/>
            <p:cNvSpPr txBox="1">
              <a:spLocks noChangeArrowheads="1"/>
            </p:cNvSpPr>
            <p:nvPr/>
          </p:nvSpPr>
          <p:spPr bwMode="auto">
            <a:xfrm>
              <a:off x="1641149" y="3068960"/>
              <a:ext cx="5001186" cy="205261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2000" i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流程图: 手动操作 6"/>
            <p:cNvSpPr/>
            <p:nvPr/>
          </p:nvSpPr>
          <p:spPr bwMode="auto">
            <a:xfrm>
              <a:off x="1979712" y="3836038"/>
              <a:ext cx="1795438" cy="431800"/>
            </a:xfrm>
            <a:prstGeom prst="flowChartManualOperat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位加法器</a:t>
              </a:r>
            </a:p>
          </p:txBody>
        </p:sp>
        <p:sp>
          <p:nvSpPr>
            <p:cNvPr id="8" name="Text Box 235"/>
            <p:cNvSpPr txBox="1">
              <a:spLocks noChangeArrowheads="1"/>
            </p:cNvSpPr>
            <p:nvPr/>
          </p:nvSpPr>
          <p:spPr bwMode="auto">
            <a:xfrm>
              <a:off x="2784674" y="2636912"/>
              <a:ext cx="127850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 Box 235"/>
            <p:cNvSpPr txBox="1">
              <a:spLocks noChangeArrowheads="1"/>
            </p:cNvSpPr>
            <p:nvPr/>
          </p:nvSpPr>
          <p:spPr bwMode="auto">
            <a:xfrm>
              <a:off x="4211960" y="4652355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 Box 235"/>
            <p:cNvSpPr txBox="1">
              <a:spLocks noChangeArrowheads="1"/>
            </p:cNvSpPr>
            <p:nvPr/>
          </p:nvSpPr>
          <p:spPr bwMode="auto">
            <a:xfrm>
              <a:off x="2234849" y="4653830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Line 238"/>
            <p:cNvSpPr>
              <a:spLocks noChangeShapeType="1"/>
            </p:cNvSpPr>
            <p:nvPr/>
          </p:nvSpPr>
          <p:spPr bwMode="auto">
            <a:xfrm>
              <a:off x="3417702" y="3573016"/>
              <a:ext cx="2170" cy="274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38"/>
            <p:cNvSpPr>
              <a:spLocks noChangeShapeType="1"/>
            </p:cNvSpPr>
            <p:nvPr/>
          </p:nvSpPr>
          <p:spPr bwMode="auto">
            <a:xfrm flipH="1">
              <a:off x="3417702" y="2924944"/>
              <a:ext cx="2170" cy="36004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230"/>
            <p:cNvSpPr txBox="1">
              <a:spLocks noChangeArrowheads="1"/>
            </p:cNvSpPr>
            <p:nvPr/>
          </p:nvSpPr>
          <p:spPr bwMode="auto">
            <a:xfrm>
              <a:off x="2789436" y="3285678"/>
              <a:ext cx="1278508" cy="28733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控制门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4" name="Line 238"/>
            <p:cNvSpPr>
              <a:spLocks noChangeShapeType="1"/>
            </p:cNvSpPr>
            <p:nvPr/>
          </p:nvSpPr>
          <p:spPr bwMode="auto">
            <a:xfrm>
              <a:off x="2339752" y="3500685"/>
              <a:ext cx="0" cy="3466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38"/>
            <p:cNvSpPr>
              <a:spLocks noChangeShapeType="1"/>
            </p:cNvSpPr>
            <p:nvPr/>
          </p:nvSpPr>
          <p:spPr bwMode="auto">
            <a:xfrm flipH="1">
              <a:off x="2834990" y="4263553"/>
              <a:ext cx="0" cy="39572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36"/>
            <p:cNvSpPr>
              <a:spLocks noChangeShapeType="1"/>
            </p:cNvSpPr>
            <p:nvPr/>
          </p:nvSpPr>
          <p:spPr bwMode="auto">
            <a:xfrm>
              <a:off x="3513358" y="4804301"/>
              <a:ext cx="69860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38"/>
            <p:cNvSpPr>
              <a:spLocks noChangeShapeType="1"/>
            </p:cNvSpPr>
            <p:nvPr/>
          </p:nvSpPr>
          <p:spPr bwMode="auto">
            <a:xfrm flipH="1">
              <a:off x="2834990" y="4932598"/>
              <a:ext cx="8818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38"/>
            <p:cNvSpPr>
              <a:spLocks noChangeShapeType="1"/>
            </p:cNvSpPr>
            <p:nvPr/>
          </p:nvSpPr>
          <p:spPr bwMode="auto">
            <a:xfrm flipH="1">
              <a:off x="4716016" y="4932598"/>
              <a:ext cx="1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33"/>
            <p:cNvSpPr>
              <a:spLocks noChangeShapeType="1"/>
            </p:cNvSpPr>
            <p:nvPr/>
          </p:nvSpPr>
          <p:spPr bwMode="auto">
            <a:xfrm flipH="1" flipV="1">
              <a:off x="1835696" y="5013955"/>
              <a:ext cx="100811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38"/>
            <p:cNvSpPr>
              <a:spLocks noChangeShapeType="1"/>
            </p:cNvSpPr>
            <p:nvPr/>
          </p:nvSpPr>
          <p:spPr bwMode="auto">
            <a:xfrm flipV="1">
              <a:off x="1835696" y="3500311"/>
              <a:ext cx="504056" cy="37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38"/>
            <p:cNvSpPr>
              <a:spLocks noChangeShapeType="1"/>
            </p:cNvSpPr>
            <p:nvPr/>
          </p:nvSpPr>
          <p:spPr bwMode="auto">
            <a:xfrm flipV="1">
              <a:off x="1835696" y="3486988"/>
              <a:ext cx="0" cy="15269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6"/>
            <p:cNvSpPr>
              <a:spLocks noChangeShapeType="1"/>
            </p:cNvSpPr>
            <p:nvPr/>
          </p:nvSpPr>
          <p:spPr bwMode="auto">
            <a:xfrm>
              <a:off x="3123022" y="4500928"/>
              <a:ext cx="72008" cy="1518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36"/>
            <p:cNvSpPr>
              <a:spLocks noChangeShapeType="1"/>
            </p:cNvSpPr>
            <p:nvPr/>
          </p:nvSpPr>
          <p:spPr bwMode="auto">
            <a:xfrm>
              <a:off x="4572000" y="4499229"/>
              <a:ext cx="72008" cy="16140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39"/>
            <p:cNvSpPr txBox="1">
              <a:spLocks noChangeArrowheads="1"/>
            </p:cNvSpPr>
            <p:nvPr/>
          </p:nvSpPr>
          <p:spPr bwMode="auto">
            <a:xfrm>
              <a:off x="5004048" y="3861519"/>
              <a:ext cx="1062509" cy="35956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控制</a:t>
              </a:r>
              <a:r>
                <a:rPr lang="zh-CN" altLang="en-US" sz="1800" dirty="0">
                  <a:solidFill>
                    <a:schemeClr val="tx1"/>
                  </a:solidFill>
                </a:rPr>
                <a:t>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9" name="Line 236"/>
            <p:cNvSpPr>
              <a:spLocks noChangeShapeType="1"/>
            </p:cNvSpPr>
            <p:nvPr/>
          </p:nvSpPr>
          <p:spPr bwMode="auto">
            <a:xfrm>
              <a:off x="5292080" y="4652354"/>
              <a:ext cx="0" cy="288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36"/>
            <p:cNvSpPr>
              <a:spLocks noChangeShapeType="1"/>
            </p:cNvSpPr>
            <p:nvPr/>
          </p:nvSpPr>
          <p:spPr bwMode="auto">
            <a:xfrm flipV="1">
              <a:off x="5364088" y="4221087"/>
              <a:ext cx="1" cy="4312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36"/>
            <p:cNvSpPr>
              <a:spLocks noChangeShapeType="1"/>
            </p:cNvSpPr>
            <p:nvPr/>
          </p:nvSpPr>
          <p:spPr bwMode="auto">
            <a:xfrm flipH="1" flipV="1">
              <a:off x="3618307" y="4041302"/>
              <a:ext cx="138574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2" name="直接箭头连接符 61"/>
            <p:cNvCxnSpPr/>
            <p:nvPr/>
          </p:nvCxnSpPr>
          <p:spPr bwMode="auto">
            <a:xfrm flipH="1" flipV="1">
              <a:off x="4067944" y="3465711"/>
              <a:ext cx="1296145" cy="40401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 Box 242"/>
            <p:cNvSpPr txBox="1">
              <a:spLocks noChangeArrowheads="1"/>
            </p:cNvSpPr>
            <p:nvPr/>
          </p:nvSpPr>
          <p:spPr bwMode="auto">
            <a:xfrm>
              <a:off x="5328766" y="3285678"/>
              <a:ext cx="118745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计数器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61"/>
            <p:cNvCxnSpPr/>
            <p:nvPr/>
          </p:nvCxnSpPr>
          <p:spPr bwMode="auto">
            <a:xfrm rot="5400000">
              <a:off x="5993142" y="3645743"/>
              <a:ext cx="396973" cy="250137"/>
            </a:xfrm>
            <a:prstGeom prst="bentConnector3">
              <a:avLst>
                <a:gd name="adj1" fmla="val 100203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Text Box 232"/>
            <p:cNvSpPr txBox="1">
              <a:spLocks noChangeArrowheads="1"/>
            </p:cNvSpPr>
            <p:nvPr/>
          </p:nvSpPr>
          <p:spPr bwMode="auto">
            <a:xfrm>
              <a:off x="3962854" y="3726052"/>
              <a:ext cx="7531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加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减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 Box 247"/>
            <p:cNvSpPr txBox="1">
              <a:spLocks noChangeArrowheads="1"/>
            </p:cNvSpPr>
            <p:nvPr/>
          </p:nvSpPr>
          <p:spPr bwMode="auto">
            <a:xfrm>
              <a:off x="4023690" y="4180220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右移</a:t>
              </a:r>
            </a:p>
          </p:txBody>
        </p:sp>
        <p:sp>
          <p:nvSpPr>
            <p:cNvPr id="37" name="Text Box 232"/>
            <p:cNvSpPr txBox="1">
              <a:spLocks noChangeArrowheads="1"/>
            </p:cNvSpPr>
            <p:nvPr/>
          </p:nvSpPr>
          <p:spPr bwMode="auto">
            <a:xfrm>
              <a:off x="5364088" y="4323889"/>
              <a:ext cx="559659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判断</a:t>
              </a:r>
            </a:p>
          </p:txBody>
        </p:sp>
        <p:cxnSp>
          <p:nvCxnSpPr>
            <p:cNvPr id="38" name="直接箭头连接符 61"/>
            <p:cNvCxnSpPr/>
            <p:nvPr/>
          </p:nvCxnSpPr>
          <p:spPr bwMode="auto">
            <a:xfrm flipH="1">
              <a:off x="6047953" y="4148874"/>
              <a:ext cx="684287" cy="20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9" name="Text Box 232"/>
            <p:cNvSpPr txBox="1">
              <a:spLocks noChangeArrowheads="1"/>
            </p:cNvSpPr>
            <p:nvPr/>
          </p:nvSpPr>
          <p:spPr bwMode="auto">
            <a:xfrm>
              <a:off x="6804248" y="3967691"/>
              <a:ext cx="129614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o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补码乘法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0" name="Line 238"/>
            <p:cNvSpPr>
              <a:spLocks noChangeShapeType="1"/>
            </p:cNvSpPr>
            <p:nvPr/>
          </p:nvSpPr>
          <p:spPr bwMode="auto">
            <a:xfrm flipV="1">
              <a:off x="5076056" y="4932598"/>
              <a:ext cx="0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235"/>
            <p:cNvSpPr txBox="1">
              <a:spLocks noChangeArrowheads="1"/>
            </p:cNvSpPr>
            <p:nvPr/>
          </p:nvSpPr>
          <p:spPr bwMode="auto">
            <a:xfrm>
              <a:off x="2555776" y="4263553"/>
              <a:ext cx="228898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  <a:latin typeface="+mn-lt"/>
                </a:rPr>
                <a:t>Z</a:t>
              </a:r>
              <a:endParaRPr lang="en-US" altLang="zh-CN" sz="2000" baseline="-16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2" name="直接箭头连接符 61"/>
            <p:cNvCxnSpPr>
              <a:endCxn id="24" idx="0"/>
            </p:cNvCxnSpPr>
            <p:nvPr/>
          </p:nvCxnSpPr>
          <p:spPr bwMode="auto">
            <a:xfrm rot="10800000" flipV="1">
              <a:off x="3123022" y="4221088"/>
              <a:ext cx="2025042" cy="279840"/>
            </a:xfrm>
            <a:prstGeom prst="bentConnector4">
              <a:avLst>
                <a:gd name="adj1" fmla="val -406"/>
                <a:gd name="adj2" fmla="val 101903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61"/>
            <p:cNvCxnSpPr/>
            <p:nvPr/>
          </p:nvCxnSpPr>
          <p:spPr bwMode="auto">
            <a:xfrm flipH="1">
              <a:off x="6516216" y="3429347"/>
              <a:ext cx="252239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232"/>
            <p:cNvSpPr txBox="1">
              <a:spLocks noChangeArrowheads="1"/>
            </p:cNvSpPr>
            <p:nvPr/>
          </p:nvSpPr>
          <p:spPr bwMode="auto">
            <a:xfrm>
              <a:off x="6794439" y="3284985"/>
              <a:ext cx="9459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时钟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Clk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Text Box 235"/>
            <p:cNvSpPr txBox="1">
              <a:spLocks noChangeArrowheads="1"/>
            </p:cNvSpPr>
            <p:nvPr/>
          </p:nvSpPr>
          <p:spPr bwMode="auto">
            <a:xfrm>
              <a:off x="5760874" y="4660634"/>
              <a:ext cx="427936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6000" dirty="0" smtClean="0">
                  <a:solidFill>
                    <a:schemeClr val="tx1"/>
                  </a:solidFill>
                </a:rPr>
                <a:t>附</a:t>
              </a:r>
              <a:endParaRPr lang="en-US" altLang="zh-CN" sz="20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49" name="Line 236"/>
            <p:cNvSpPr>
              <a:spLocks noChangeShapeType="1"/>
            </p:cNvSpPr>
            <p:nvPr/>
          </p:nvSpPr>
          <p:spPr bwMode="auto">
            <a:xfrm flipV="1">
              <a:off x="5490468" y="4797152"/>
              <a:ext cx="270406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36"/>
            <p:cNvSpPr>
              <a:spLocks noChangeShapeType="1"/>
            </p:cNvSpPr>
            <p:nvPr/>
          </p:nvSpPr>
          <p:spPr bwMode="auto">
            <a:xfrm flipV="1">
              <a:off x="5940151" y="4221088"/>
              <a:ext cx="1" cy="4312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1" name="直接箭头连接符 61"/>
            <p:cNvCxnSpPr/>
            <p:nvPr/>
          </p:nvCxnSpPr>
          <p:spPr bwMode="auto">
            <a:xfrm flipH="1" flipV="1">
              <a:off x="4067944" y="3394050"/>
              <a:ext cx="1872207" cy="45330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2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3" name="Group 380"/>
          <p:cNvGrpSpPr>
            <a:grpSpLocks/>
          </p:cNvGrpSpPr>
          <p:nvPr/>
        </p:nvGrpSpPr>
        <p:grpSpPr bwMode="auto">
          <a:xfrm>
            <a:off x="2915816" y="6453188"/>
            <a:ext cx="360363" cy="287337"/>
            <a:chOff x="1133" y="4020"/>
            <a:chExt cx="227" cy="181"/>
          </a:xfrm>
        </p:grpSpPr>
        <p:sp>
          <p:nvSpPr>
            <p:cNvPr id="74" name="AutoShape 381"/>
            <p:cNvSpPr>
              <a:spLocks noChangeArrowheads="1"/>
            </p:cNvSpPr>
            <p:nvPr/>
          </p:nvSpPr>
          <p:spPr bwMode="auto">
            <a:xfrm rot="16200000">
              <a:off x="1156" y="3997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382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56" y="4065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0" rIns="0" bIns="0"/>
            <a:lstStyle/>
            <a:p>
              <a:pPr algn="ctr">
                <a:lnSpc>
                  <a:spcPct val="85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81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7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3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91</a:t>
            </a:fld>
            <a:endParaRPr lang="en-US" altLang="zh-CN"/>
          </a:p>
        </p:txBody>
      </p:sp>
      <p:sp>
        <p:nvSpPr>
          <p:cNvPr id="4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*补码</a:t>
            </a:r>
            <a:r>
              <a:rPr lang="zh-CN" altLang="en-US" u="sng" dirty="0" smtClean="0">
                <a:solidFill>
                  <a:srgbClr val="C00000"/>
                </a:solidFill>
              </a:rPr>
              <a:t>整数</a:t>
            </a:r>
            <a:r>
              <a:rPr lang="zh-CN" altLang="en-US" dirty="0" smtClean="0">
                <a:solidFill>
                  <a:srgbClr val="C00000"/>
                </a:solidFill>
              </a:rPr>
              <a:t>乘法的控制流程：</a:t>
            </a:r>
            <a:r>
              <a:rPr lang="zh-CN" altLang="en-US" dirty="0">
                <a:solidFill>
                  <a:schemeClr val="tx1"/>
                </a:solidFill>
              </a:rPr>
              <a:t>循环的判断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移位操作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187624" y="980728"/>
            <a:ext cx="6408712" cy="4680520"/>
            <a:chOff x="1187624" y="980728"/>
            <a:chExt cx="6408712" cy="4680520"/>
          </a:xfrm>
        </p:grpSpPr>
        <p:sp>
          <p:nvSpPr>
            <p:cNvPr id="6" name="Line 86"/>
            <p:cNvSpPr>
              <a:spLocks noChangeShapeType="1"/>
            </p:cNvSpPr>
            <p:nvPr/>
          </p:nvSpPr>
          <p:spPr bwMode="auto">
            <a:xfrm>
              <a:off x="2545214" y="3362141"/>
              <a:ext cx="340414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87"/>
            <p:cNvSpPr>
              <a:spLocks noChangeArrowheads="1"/>
            </p:cNvSpPr>
            <p:nvPr/>
          </p:nvSpPr>
          <p:spPr bwMode="auto">
            <a:xfrm>
              <a:off x="3132409" y="2132856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 smtClean="0">
                  <a:solidFill>
                    <a:schemeClr val="tx1"/>
                  </a:solidFill>
                </a:rPr>
                <a:t>0 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8000" dirty="0" smtClean="0">
                  <a:solidFill>
                    <a:schemeClr val="tx1"/>
                  </a:solidFill>
                </a:rPr>
                <a:t>附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 Box 91"/>
            <p:cNvSpPr txBox="1">
              <a:spLocks noChangeArrowheads="1"/>
            </p:cNvSpPr>
            <p:nvPr/>
          </p:nvSpPr>
          <p:spPr bwMode="auto">
            <a:xfrm>
              <a:off x="2844502" y="2132856"/>
              <a:ext cx="287907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accent2"/>
                  </a:solidFill>
                </a:rPr>
                <a:t>01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Text Box 96"/>
            <p:cNvSpPr txBox="1">
              <a:spLocks noChangeArrowheads="1"/>
            </p:cNvSpPr>
            <p:nvPr/>
          </p:nvSpPr>
          <p:spPr bwMode="auto">
            <a:xfrm>
              <a:off x="1187624" y="2836935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0" name="Text Box 109"/>
            <p:cNvSpPr txBox="1">
              <a:spLocks noChangeArrowheads="1"/>
            </p:cNvSpPr>
            <p:nvPr/>
          </p:nvSpPr>
          <p:spPr bwMode="auto">
            <a:xfrm>
              <a:off x="2150281" y="3551693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6000" dirty="0" smtClean="0">
                  <a:solidFill>
                    <a:schemeClr val="tx1"/>
                  </a:solidFill>
                </a:rPr>
                <a:t>附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同时</a:t>
              </a:r>
              <a:r>
                <a:rPr lang="zh-CN" altLang="en-US" sz="2000" dirty="0" smtClean="0">
                  <a:solidFill>
                    <a:schemeClr val="accent2"/>
                  </a:solidFill>
                </a:rPr>
                <a:t>算术右移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11" name="Text Box 110"/>
            <p:cNvSpPr txBox="1">
              <a:spLocks noChangeArrowheads="1"/>
            </p:cNvSpPr>
            <p:nvPr/>
          </p:nvSpPr>
          <p:spPr bwMode="auto">
            <a:xfrm>
              <a:off x="3227983" y="4149080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←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en-US" altLang="zh-CN" sz="18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1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2" name="六边形 11"/>
            <p:cNvSpPr/>
            <p:nvPr/>
          </p:nvSpPr>
          <p:spPr bwMode="auto">
            <a:xfrm>
              <a:off x="1332209" y="980728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补码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乘法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2555776" y="1556792"/>
              <a:ext cx="3095213" cy="3247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Cnt←n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B</a:t>
              </a:r>
              <a:r>
                <a:rPr lang="zh-CN" altLang="en-US" sz="2000" baseline="-16000" dirty="0" smtClean="0">
                  <a:solidFill>
                    <a:schemeClr val="accent2"/>
                  </a:solidFill>
                </a:rPr>
                <a:t>附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=0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cxnSp>
          <p:nvCxnSpPr>
            <p:cNvPr id="14" name="直接箭头连接符 13"/>
            <p:cNvCxnSpPr>
              <a:endCxn id="13" idx="0"/>
            </p:cNvCxnSpPr>
            <p:nvPr/>
          </p:nvCxnSpPr>
          <p:spPr bwMode="auto">
            <a:xfrm>
              <a:off x="4098336" y="1340768"/>
              <a:ext cx="5047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>
              <a:endCxn id="7" idx="0"/>
            </p:cNvCxnSpPr>
            <p:nvPr/>
          </p:nvCxnSpPr>
          <p:spPr bwMode="auto">
            <a:xfrm flipH="1">
              <a:off x="4104517" y="1890018"/>
              <a:ext cx="186" cy="24283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52"/>
            <p:cNvCxnSpPr>
              <a:stCxn id="7" idx="1"/>
              <a:endCxn id="9" idx="0"/>
            </p:cNvCxnSpPr>
            <p:nvPr/>
          </p:nvCxnSpPr>
          <p:spPr bwMode="auto">
            <a:xfrm rot="10800000" flipV="1">
              <a:off x="2545215" y="2348879"/>
              <a:ext cx="587195" cy="48805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96"/>
            <p:cNvSpPr txBox="1">
              <a:spLocks noChangeArrowheads="1"/>
            </p:cNvSpPr>
            <p:nvPr/>
          </p:nvSpPr>
          <p:spPr bwMode="auto">
            <a:xfrm>
              <a:off x="4302384" y="2831613"/>
              <a:ext cx="3293952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[-(</a:t>
              </a:r>
              <a:r>
                <a:rPr lang="en-US" altLang="zh-CN" sz="2000" dirty="0" err="1" smtClean="0">
                  <a:solidFill>
                    <a:schemeClr val="accent2"/>
                  </a:solidFill>
                </a:rPr>
                <a:t>RegA</a:t>
              </a:r>
              <a:r>
                <a:rPr lang="en-US" altLang="zh-CN" sz="2000" dirty="0" smtClean="0">
                  <a:solidFill>
                    <a:schemeClr val="accent2"/>
                  </a:solidFill>
                </a:rPr>
                <a:t>)]</a:t>
              </a:r>
              <a:r>
                <a:rPr lang="zh-CN" altLang="en-US" sz="2000" baseline="-16000" dirty="0" smtClean="0">
                  <a:solidFill>
                    <a:schemeClr val="accent2"/>
                  </a:solidFill>
                </a:rPr>
                <a:t>补</a:t>
              </a:r>
              <a:endParaRPr lang="en-US" altLang="zh-CN" sz="2000" baseline="-16000" dirty="0">
                <a:solidFill>
                  <a:schemeClr val="accent2"/>
                </a:solidFill>
              </a:endParaRPr>
            </a:p>
          </p:txBody>
        </p:sp>
        <p:cxnSp>
          <p:nvCxnSpPr>
            <p:cNvPr id="18" name="直接箭头连接符 52"/>
            <p:cNvCxnSpPr>
              <a:stCxn id="7" idx="3"/>
              <a:endCxn id="17" idx="0"/>
            </p:cNvCxnSpPr>
            <p:nvPr/>
          </p:nvCxnSpPr>
          <p:spPr bwMode="auto">
            <a:xfrm>
              <a:off x="5076625" y="2348880"/>
              <a:ext cx="872735" cy="4827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 Box 91"/>
            <p:cNvSpPr txBox="1">
              <a:spLocks noChangeArrowheads="1"/>
            </p:cNvSpPr>
            <p:nvPr/>
          </p:nvSpPr>
          <p:spPr bwMode="auto">
            <a:xfrm>
              <a:off x="5076625" y="2132856"/>
              <a:ext cx="287182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accent2"/>
                  </a:solidFill>
                </a:rPr>
                <a:t>10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9" idx="2"/>
            </p:cNvCxnSpPr>
            <p:nvPr/>
          </p:nvCxnSpPr>
          <p:spPr bwMode="auto">
            <a:xfrm>
              <a:off x="2545214" y="3195710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>
              <a:stCxn id="17" idx="2"/>
              <a:endCxn id="6" idx="1"/>
            </p:cNvCxnSpPr>
            <p:nvPr/>
          </p:nvCxnSpPr>
          <p:spPr bwMode="auto">
            <a:xfrm>
              <a:off x="5949360" y="3190388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4092154" y="3362142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10" idx="2"/>
              <a:endCxn id="11" idx="0"/>
            </p:cNvCxnSpPr>
            <p:nvPr/>
          </p:nvCxnSpPr>
          <p:spPr bwMode="auto">
            <a:xfrm flipH="1">
              <a:off x="4116300" y="3912056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11" idx="2"/>
              <a:endCxn id="25" idx="0"/>
            </p:cNvCxnSpPr>
            <p:nvPr/>
          </p:nvCxnSpPr>
          <p:spPr bwMode="auto">
            <a:xfrm>
              <a:off x="4116300" y="4509120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AutoShape 87"/>
            <p:cNvSpPr>
              <a:spLocks noChangeArrowheads="1"/>
            </p:cNvSpPr>
            <p:nvPr/>
          </p:nvSpPr>
          <p:spPr bwMode="auto">
            <a:xfrm>
              <a:off x="3227983" y="4703821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 smtClean="0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 smtClean="0">
                  <a:solidFill>
                    <a:schemeClr val="tx1"/>
                  </a:solidFill>
                </a:rPr>
                <a:t>=0?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箭头连接符 52"/>
            <p:cNvCxnSpPr>
              <a:stCxn id="25" idx="1"/>
            </p:cNvCxnSpPr>
            <p:nvPr/>
          </p:nvCxnSpPr>
          <p:spPr bwMode="auto">
            <a:xfrm rot="10800000" flipH="1">
              <a:off x="3227983" y="2011437"/>
              <a:ext cx="888316" cy="2862402"/>
            </a:xfrm>
            <a:prstGeom prst="bentConnector4">
              <a:avLst>
                <a:gd name="adj1" fmla="val -249906"/>
                <a:gd name="adj2" fmla="val 9982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91"/>
            <p:cNvSpPr txBox="1">
              <a:spLocks noChangeArrowheads="1"/>
            </p:cNvSpPr>
            <p:nvPr/>
          </p:nvSpPr>
          <p:spPr bwMode="auto">
            <a:xfrm>
              <a:off x="2988393" y="4662494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箭头连接符 27"/>
            <p:cNvCxnSpPr>
              <a:stCxn id="25" idx="2"/>
            </p:cNvCxnSpPr>
            <p:nvPr/>
          </p:nvCxnSpPr>
          <p:spPr bwMode="auto">
            <a:xfrm flipH="1">
              <a:off x="4116299" y="5043857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六边形 28"/>
            <p:cNvSpPr/>
            <p:nvPr/>
          </p:nvSpPr>
          <p:spPr bwMode="auto">
            <a:xfrm>
              <a:off x="2844502" y="5301208"/>
              <a:ext cx="2592163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</a:rPr>
                <a:t>乘积在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及</a:t>
              </a:r>
              <a:r>
                <a:rPr lang="en-US" altLang="zh-CN" sz="2000" dirty="0" err="1" smtClean="0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中</a:t>
              </a:r>
              <a:endParaRPr kumimoji="1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0" name="Text Box 91"/>
            <p:cNvSpPr txBox="1">
              <a:spLocks noChangeArrowheads="1"/>
            </p:cNvSpPr>
            <p:nvPr/>
          </p:nvSpPr>
          <p:spPr bwMode="auto">
            <a:xfrm>
              <a:off x="3924621" y="5044812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33" name="直接箭头连接符 32"/>
            <p:cNvCxnSpPr>
              <a:stCxn id="7" idx="2"/>
            </p:cNvCxnSpPr>
            <p:nvPr/>
          </p:nvCxnSpPr>
          <p:spPr bwMode="auto">
            <a:xfrm>
              <a:off x="4104517" y="2564904"/>
              <a:ext cx="186" cy="79723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91"/>
            <p:cNvSpPr txBox="1">
              <a:spLocks noChangeArrowheads="1"/>
            </p:cNvSpPr>
            <p:nvPr/>
          </p:nvSpPr>
          <p:spPr bwMode="auto">
            <a:xfrm>
              <a:off x="3779912" y="2554366"/>
              <a:ext cx="647010" cy="2265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 smtClean="0">
                  <a:solidFill>
                    <a:schemeClr val="accent2"/>
                  </a:solidFill>
                </a:rPr>
                <a:t>00 11</a:t>
              </a:r>
              <a:endParaRPr lang="en-US" altLang="zh-CN" sz="18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6" name="Text Box 201"/>
          <p:cNvSpPr txBox="1">
            <a:spLocks noChangeArrowheads="1"/>
          </p:cNvSpPr>
          <p:nvPr/>
        </p:nvSpPr>
        <p:spPr bwMode="auto">
          <a:xfrm>
            <a:off x="179511" y="5733256"/>
            <a:ext cx="36004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*溢出判断逻辑：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7086087" y="3501008"/>
            <a:ext cx="1446353" cy="576064"/>
          </a:xfrm>
          <a:prstGeom prst="wedgeRectCallout">
            <a:avLst>
              <a:gd name="adj1" fmla="val -66927"/>
              <a:gd name="adj2" fmla="val -75387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思考：</a:t>
            </a:r>
            <a:r>
              <a:rPr lang="en-US" altLang="zh-CN" sz="1800" dirty="0" smtClean="0">
                <a:solidFill>
                  <a:schemeClr val="tx1"/>
                </a:solidFill>
              </a:rPr>
              <a:t>n</a:t>
            </a:r>
            <a:r>
              <a:rPr lang="zh-CN" altLang="en-US" sz="1800" dirty="0">
                <a:solidFill>
                  <a:schemeClr val="tx1"/>
                </a:solidFill>
              </a:rPr>
              <a:t>位加法</a:t>
            </a:r>
            <a:r>
              <a:rPr lang="zh-CN" altLang="en-US" sz="1800" dirty="0" smtClean="0">
                <a:solidFill>
                  <a:schemeClr val="tx1"/>
                </a:solidFill>
              </a:rPr>
              <a:t>会溢出</a:t>
            </a:r>
            <a:r>
              <a:rPr lang="zh-CN" altLang="en-US" sz="1800" dirty="0">
                <a:solidFill>
                  <a:schemeClr val="tx1"/>
                </a:solidFill>
              </a:rPr>
              <a:t>吗？ </a:t>
            </a:r>
          </a:p>
        </p:txBody>
      </p:sp>
      <p:sp>
        <p:nvSpPr>
          <p:cNvPr id="64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3635896" y="5755322"/>
            <a:ext cx="5400600" cy="515526"/>
            <a:chOff x="1763688" y="2852936"/>
            <a:chExt cx="5832648" cy="515526"/>
          </a:xfrm>
        </p:grpSpPr>
        <p:sp>
          <p:nvSpPr>
            <p:cNvPr id="66" name="Text Box 201"/>
            <p:cNvSpPr txBox="1">
              <a:spLocks noChangeArrowheads="1"/>
            </p:cNvSpPr>
            <p:nvPr/>
          </p:nvSpPr>
          <p:spPr bwMode="auto">
            <a:xfrm>
              <a:off x="1763688" y="2852936"/>
              <a:ext cx="5832648" cy="51552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077913" indent="-1077913"/>
              <a:r>
                <a:rPr lang="en-US" altLang="zh-CN" sz="22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smtClean="0">
                  <a:solidFill>
                    <a:schemeClr val="tx1"/>
                  </a:solidFill>
                </a:rPr>
                <a:t>2n-1</a:t>
              </a:r>
              <a:r>
                <a:rPr lang="en-US" altLang="zh-CN" sz="2200" dirty="0" smtClean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(z</a:t>
              </a:r>
              <a:r>
                <a:rPr lang="en-US" altLang="zh-CN" sz="2200" baseline="-16000" dirty="0" smtClean="0">
                  <a:solidFill>
                    <a:schemeClr val="tx1"/>
                  </a:solidFill>
                </a:rPr>
                <a:t>2n-1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…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 err="1" smtClean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err="1" smtClean="0">
                  <a:solidFill>
                    <a:schemeClr val="tx1"/>
                  </a:solidFill>
                </a:rPr>
                <a:t>n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220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>
                  <a:solidFill>
                    <a:schemeClr val="tx1"/>
                  </a:solidFill>
                </a:rPr>
                <a:t>2n-1</a:t>
              </a:r>
              <a:r>
                <a:rPr lang="en-US" altLang="zh-CN" sz="2200" dirty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sz="2200" dirty="0">
                  <a:solidFill>
                    <a:schemeClr val="tx1"/>
                  </a:solidFill>
                </a:rPr>
                <a:t>(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smtClean="0">
                  <a:solidFill>
                    <a:schemeClr val="tx1"/>
                  </a:solidFill>
                </a:rPr>
                <a:t>2n-1</a:t>
              </a:r>
              <a:r>
                <a:rPr lang="zh-CN" altLang="en-US" sz="2200" dirty="0" smtClean="0">
                  <a:solidFill>
                    <a:srgbClr val="FF3399"/>
                  </a:solidFill>
                </a:rPr>
                <a:t>＋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…</a:t>
              </a:r>
              <a:r>
                <a:rPr lang="zh-CN" altLang="en-US" sz="2200" dirty="0" smtClean="0">
                  <a:solidFill>
                    <a:srgbClr val="FF3399"/>
                  </a:solidFill>
                </a:rPr>
                <a:t>＋</a:t>
              </a:r>
              <a:r>
                <a:rPr lang="en-US" altLang="zh-CN" sz="2200" dirty="0" err="1" smtClean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err="1" smtClean="0">
                  <a:solidFill>
                    <a:schemeClr val="tx1"/>
                  </a:solidFill>
                </a:rPr>
                <a:t>n</a:t>
              </a:r>
              <a:r>
                <a:rPr lang="en-US" altLang="zh-CN" sz="2200" dirty="0" smtClean="0">
                  <a:solidFill>
                    <a:schemeClr val="tx1"/>
                  </a:solidFill>
                </a:rPr>
                <a:t>)</a:t>
              </a:r>
              <a:endParaRPr lang="zh-CN" altLang="en-US" sz="2200" dirty="0"/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1879703" y="3025527"/>
              <a:ext cx="51321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5687356" y="3025527"/>
              <a:ext cx="50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7141886" y="3025527"/>
              <a:ext cx="216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AutoShape 5"/>
          <p:cNvSpPr>
            <a:spLocks noChangeArrowheads="1"/>
          </p:cNvSpPr>
          <p:nvPr/>
        </p:nvSpPr>
        <p:spPr bwMode="auto">
          <a:xfrm>
            <a:off x="6156176" y="5254542"/>
            <a:ext cx="1623124" cy="334698"/>
          </a:xfrm>
          <a:prstGeom prst="wedgeRectCallout">
            <a:avLst>
              <a:gd name="adj1" fmla="val 67751"/>
              <a:gd name="adj2" fmla="val 62636"/>
            </a:avLst>
          </a:prstGeom>
          <a:solidFill>
            <a:srgbClr val="CCCCFF"/>
          </a:solidFill>
          <a:ln w="15875">
            <a:solidFill>
              <a:srgbClr val="FF3399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教材上有错误！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3" grpId="0" animBg="1"/>
      <p:bldP spid="7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92</a:t>
            </a:fld>
            <a:endParaRPr lang="en-US" altLang="zh-CN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179388" y="1210289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阵列乘法器：</a:t>
            </a:r>
            <a:r>
              <a:rPr lang="zh-CN" altLang="en-US" dirty="0" smtClean="0">
                <a:solidFill>
                  <a:schemeClr val="tx1"/>
                </a:solidFill>
              </a:rPr>
              <a:t>组合逻辑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4" name="Text Box 66"/>
          <p:cNvSpPr txBox="1">
            <a:spLocks noChangeArrowheads="1"/>
          </p:cNvSpPr>
          <p:nvPr/>
        </p:nvSpPr>
        <p:spPr bwMode="auto">
          <a:xfrm>
            <a:off x="179387" y="4357553"/>
            <a:ext cx="612204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一位乘法元件：</a:t>
            </a:r>
            <a:endParaRPr lang="zh-CN" altLang="en-US" sz="2000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逻辑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i+1,j</a:t>
            </a:r>
            <a:r>
              <a:rPr lang="en-US" altLang="zh-CN" dirty="0" smtClean="0">
                <a:solidFill>
                  <a:schemeClr val="tx1"/>
                </a:solidFill>
              </a:rPr>
              <a:t>=(</a:t>
            </a:r>
            <a:r>
              <a:rPr lang="en-US" altLang="zh-CN" dirty="0" smtClean="0">
                <a:solidFill>
                  <a:srgbClr val="990099"/>
                </a:solidFill>
              </a:rPr>
              <a:t>P</a:t>
            </a:r>
            <a:r>
              <a:rPr lang="en-US" altLang="zh-CN" baseline="-16000" dirty="0" smtClean="0">
                <a:solidFill>
                  <a:srgbClr val="990099"/>
                </a:solidFill>
              </a:rPr>
              <a:t>i,j+1</a:t>
            </a:r>
            <a:r>
              <a:rPr lang="zh-CN" altLang="en-US" dirty="0" smtClean="0">
                <a:solidFill>
                  <a:srgbClr val="990099"/>
                </a:solidFill>
              </a:rPr>
              <a:t>＋</a:t>
            </a:r>
            <a:r>
              <a:rPr lang="en-US" altLang="zh-CN" dirty="0" err="1" smtClean="0">
                <a:solidFill>
                  <a:srgbClr val="990099"/>
                </a:solidFill>
              </a:rPr>
              <a:t>a</a:t>
            </a:r>
            <a:r>
              <a:rPr lang="en-US" altLang="zh-CN" baseline="-16000" dirty="0" err="1" smtClean="0">
                <a:solidFill>
                  <a:srgbClr val="990099"/>
                </a:solidFill>
              </a:rPr>
              <a:t>i</a:t>
            </a:r>
            <a:r>
              <a:rPr lang="en-US" altLang="zh-CN" dirty="0" err="1" smtClean="0">
                <a:solidFill>
                  <a:srgbClr val="990099"/>
                </a:solidFill>
              </a:rPr>
              <a:t>×b</a:t>
            </a:r>
            <a:r>
              <a:rPr lang="en-US" altLang="zh-CN" baseline="-16000" dirty="0" err="1" smtClean="0">
                <a:solidFill>
                  <a:srgbClr val="990099"/>
                </a:solidFill>
              </a:rPr>
              <a:t>j</a:t>
            </a:r>
            <a:r>
              <a:rPr lang="zh-CN" altLang="en-US" dirty="0" smtClean="0">
                <a:solidFill>
                  <a:srgbClr val="990099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i,j-1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altLang="zh-CN" baseline="-25000" dirty="0" smtClean="0">
              <a:solidFill>
                <a:schemeClr val="tx1"/>
              </a:solidFill>
            </a:endParaRPr>
          </a:p>
        </p:txBody>
      </p:sp>
      <p:grpSp>
        <p:nvGrpSpPr>
          <p:cNvPr id="272" name="组合 271"/>
          <p:cNvGrpSpPr/>
          <p:nvPr/>
        </p:nvGrpSpPr>
        <p:grpSpPr>
          <a:xfrm>
            <a:off x="6372101" y="4293096"/>
            <a:ext cx="2592387" cy="2055813"/>
            <a:chOff x="6372101" y="4293096"/>
            <a:chExt cx="2592387" cy="2055813"/>
          </a:xfrm>
        </p:grpSpPr>
        <p:sp>
          <p:nvSpPr>
            <p:cNvPr id="124" name="Rectangle 14"/>
            <p:cNvSpPr>
              <a:spLocks noChangeArrowheads="1"/>
            </p:cNvSpPr>
            <p:nvPr/>
          </p:nvSpPr>
          <p:spPr bwMode="auto">
            <a:xfrm>
              <a:off x="6948363" y="4796334"/>
              <a:ext cx="1296987" cy="1081088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16"/>
            <p:cNvSpPr>
              <a:spLocks noChangeShapeType="1"/>
            </p:cNvSpPr>
            <p:nvPr/>
          </p:nvSpPr>
          <p:spPr bwMode="auto">
            <a:xfrm flipH="1">
              <a:off x="6732463" y="5732959"/>
              <a:ext cx="360362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27"/>
            <p:cNvSpPr txBox="1">
              <a:spLocks noChangeArrowheads="1"/>
            </p:cNvSpPr>
            <p:nvPr/>
          </p:nvSpPr>
          <p:spPr bwMode="auto">
            <a:xfrm>
              <a:off x="8461251" y="4293096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27" name="Text Box 28"/>
            <p:cNvSpPr txBox="1">
              <a:spLocks noChangeArrowheads="1"/>
            </p:cNvSpPr>
            <p:nvPr/>
          </p:nvSpPr>
          <p:spPr bwMode="auto">
            <a:xfrm>
              <a:off x="6445126" y="5948859"/>
              <a:ext cx="3603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28" name="Text Box 30"/>
            <p:cNvSpPr txBox="1">
              <a:spLocks noChangeArrowheads="1"/>
            </p:cNvSpPr>
            <p:nvPr/>
          </p:nvSpPr>
          <p:spPr bwMode="auto">
            <a:xfrm>
              <a:off x="6373688" y="4869359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29" name="Text Box 32"/>
            <p:cNvSpPr txBox="1">
              <a:spLocks noChangeArrowheads="1"/>
            </p:cNvSpPr>
            <p:nvPr/>
          </p:nvSpPr>
          <p:spPr bwMode="auto">
            <a:xfrm>
              <a:off x="6372101" y="5517059"/>
              <a:ext cx="2889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30" name="Text Box 33"/>
            <p:cNvSpPr txBox="1">
              <a:spLocks noChangeArrowheads="1"/>
            </p:cNvSpPr>
            <p:nvPr/>
          </p:nvSpPr>
          <p:spPr bwMode="auto">
            <a:xfrm>
              <a:off x="6948363" y="4364534"/>
              <a:ext cx="129698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部分积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i,j+1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 Box 34"/>
            <p:cNvSpPr txBox="1">
              <a:spLocks noChangeArrowheads="1"/>
            </p:cNvSpPr>
            <p:nvPr/>
          </p:nvSpPr>
          <p:spPr bwMode="auto">
            <a:xfrm>
              <a:off x="7019801" y="6059984"/>
              <a:ext cx="13684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部分积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i+1,j</a:t>
              </a:r>
            </a:p>
          </p:txBody>
        </p:sp>
        <p:sp>
          <p:nvSpPr>
            <p:cNvPr id="132" name="Line 41"/>
            <p:cNvSpPr>
              <a:spLocks noChangeShapeType="1"/>
            </p:cNvSpPr>
            <p:nvPr/>
          </p:nvSpPr>
          <p:spPr bwMode="auto">
            <a:xfrm>
              <a:off x="7092826" y="4940796"/>
              <a:ext cx="10080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42"/>
            <p:cNvSpPr>
              <a:spLocks noChangeShapeType="1"/>
            </p:cNvSpPr>
            <p:nvPr/>
          </p:nvSpPr>
          <p:spPr bwMode="auto">
            <a:xfrm>
              <a:off x="7092826" y="4940796"/>
              <a:ext cx="0" cy="792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43"/>
            <p:cNvSpPr>
              <a:spLocks noChangeShapeType="1"/>
            </p:cNvSpPr>
            <p:nvPr/>
          </p:nvSpPr>
          <p:spPr bwMode="auto">
            <a:xfrm flipH="1">
              <a:off x="8245351" y="4580434"/>
              <a:ext cx="21590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44"/>
            <p:cNvSpPr>
              <a:spLocks noChangeShapeType="1"/>
            </p:cNvSpPr>
            <p:nvPr/>
          </p:nvSpPr>
          <p:spPr bwMode="auto">
            <a:xfrm flipH="1">
              <a:off x="8100888" y="4797921"/>
              <a:ext cx="142875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46"/>
            <p:cNvSpPr>
              <a:spLocks noChangeShapeType="1"/>
            </p:cNvSpPr>
            <p:nvPr/>
          </p:nvSpPr>
          <p:spPr bwMode="auto">
            <a:xfrm flipH="1">
              <a:off x="8100888" y="5661521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47"/>
            <p:cNvSpPr>
              <a:spLocks noChangeShapeType="1"/>
            </p:cNvSpPr>
            <p:nvPr/>
          </p:nvSpPr>
          <p:spPr bwMode="auto">
            <a:xfrm flipH="1">
              <a:off x="8245351" y="5085259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48"/>
            <p:cNvSpPr>
              <a:spLocks noChangeShapeType="1"/>
            </p:cNvSpPr>
            <p:nvPr/>
          </p:nvSpPr>
          <p:spPr bwMode="auto">
            <a:xfrm>
              <a:off x="7669088" y="5804396"/>
              <a:ext cx="1587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49"/>
            <p:cNvSpPr>
              <a:spLocks noChangeShapeType="1"/>
            </p:cNvSpPr>
            <p:nvPr/>
          </p:nvSpPr>
          <p:spPr bwMode="auto">
            <a:xfrm flipH="1">
              <a:off x="7432551" y="4618534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52"/>
            <p:cNvSpPr txBox="1">
              <a:spLocks noChangeArrowheads="1"/>
            </p:cNvSpPr>
            <p:nvPr/>
          </p:nvSpPr>
          <p:spPr bwMode="auto">
            <a:xfrm>
              <a:off x="8550151" y="4924921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41" name="Text Box 53"/>
            <p:cNvSpPr txBox="1">
              <a:spLocks noChangeArrowheads="1"/>
            </p:cNvSpPr>
            <p:nvPr/>
          </p:nvSpPr>
          <p:spPr bwMode="auto">
            <a:xfrm>
              <a:off x="8532688" y="5517059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i-1</a:t>
              </a:r>
            </a:p>
          </p:txBody>
        </p:sp>
        <p:sp>
          <p:nvSpPr>
            <p:cNvPr id="142" name="Line 54"/>
            <p:cNvSpPr>
              <a:spLocks noChangeShapeType="1"/>
            </p:cNvSpPr>
            <p:nvPr/>
          </p:nvSpPr>
          <p:spPr bwMode="auto">
            <a:xfrm flipH="1">
              <a:off x="6661026" y="5085259"/>
              <a:ext cx="1584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56"/>
            <p:cNvSpPr>
              <a:spLocks noChangeShapeType="1"/>
            </p:cNvSpPr>
            <p:nvPr/>
          </p:nvSpPr>
          <p:spPr bwMode="auto">
            <a:xfrm flipH="1">
              <a:off x="6661026" y="5661521"/>
              <a:ext cx="5762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60"/>
            <p:cNvSpPr txBox="1">
              <a:spLocks noChangeArrowheads="1"/>
            </p:cNvSpPr>
            <p:nvPr/>
          </p:nvSpPr>
          <p:spPr bwMode="auto">
            <a:xfrm>
              <a:off x="7216568" y="5518646"/>
              <a:ext cx="879475" cy="28733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全加器</a:t>
              </a:r>
            </a:p>
          </p:txBody>
        </p:sp>
        <p:sp>
          <p:nvSpPr>
            <p:cNvPr id="147" name="Line 62"/>
            <p:cNvSpPr>
              <a:spLocks noChangeShapeType="1"/>
            </p:cNvSpPr>
            <p:nvPr/>
          </p:nvSpPr>
          <p:spPr bwMode="auto">
            <a:xfrm>
              <a:off x="7864268" y="5375771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63"/>
            <p:cNvSpPr>
              <a:spLocks noChangeShapeType="1"/>
            </p:cNvSpPr>
            <p:nvPr/>
          </p:nvSpPr>
          <p:spPr bwMode="auto">
            <a:xfrm>
              <a:off x="8008731" y="5086846"/>
              <a:ext cx="0" cy="90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64"/>
            <p:cNvSpPr>
              <a:spLocks noChangeShapeType="1"/>
            </p:cNvSpPr>
            <p:nvPr/>
          </p:nvSpPr>
          <p:spPr bwMode="auto">
            <a:xfrm>
              <a:off x="7719806" y="4942384"/>
              <a:ext cx="0" cy="234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65"/>
            <p:cNvSpPr>
              <a:spLocks noChangeShapeType="1"/>
            </p:cNvSpPr>
            <p:nvPr/>
          </p:nvSpPr>
          <p:spPr bwMode="auto">
            <a:xfrm flipH="1">
              <a:off x="7432468" y="4797921"/>
              <a:ext cx="0" cy="7207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Text Box 60"/>
            <p:cNvSpPr txBox="1">
              <a:spLocks noChangeArrowheads="1"/>
            </p:cNvSpPr>
            <p:nvPr/>
          </p:nvSpPr>
          <p:spPr bwMode="auto">
            <a:xfrm>
              <a:off x="7622977" y="5177317"/>
              <a:ext cx="450847" cy="180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dirty="0" smtClean="0">
                  <a:solidFill>
                    <a:schemeClr val="tx1"/>
                  </a:solidFill>
                  <a:latin typeface="Times New Roman" pitchFamily="18" charset="0"/>
                </a:rPr>
                <a:t>&amp;</a:t>
              </a:r>
              <a:endParaRPr lang="zh-CN" altLang="en-US" sz="1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52" name="Text Box 187"/>
          <p:cNvSpPr txBox="1">
            <a:spLocks noChangeArrowheads="1"/>
          </p:cNvSpPr>
          <p:nvPr/>
        </p:nvSpPr>
        <p:spPr bwMode="auto">
          <a:xfrm>
            <a:off x="179389" y="5301208"/>
            <a:ext cx="574993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阵列乘法器的功能：</a:t>
            </a:r>
            <a:r>
              <a:rPr lang="zh-CN" altLang="en-US" dirty="0" smtClean="0">
                <a:solidFill>
                  <a:schemeClr val="tx1"/>
                </a:solidFill>
              </a:rPr>
              <a:t>无符号乘法，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实现</a:t>
            </a:r>
            <a:r>
              <a:rPr lang="zh-CN" altLang="en-US" dirty="0" smtClean="0">
                <a:solidFill>
                  <a:schemeClr val="tx1"/>
                </a:solidFill>
              </a:rPr>
              <a:t>其他乘法需增加辅助电路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3" name="Text Box 68"/>
          <p:cNvSpPr txBox="1">
            <a:spLocks noChangeArrowheads="1"/>
          </p:cNvSpPr>
          <p:nvPr/>
        </p:nvSpPr>
        <p:spPr bwMode="auto">
          <a:xfrm>
            <a:off x="179512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、阵列乘法器</a:t>
            </a:r>
            <a:endParaRPr lang="zh-CN" altLang="en-US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   *</a:t>
            </a:r>
            <a:r>
              <a:rPr lang="zh-CN" altLang="en-US" dirty="0" smtClean="0">
                <a:solidFill>
                  <a:srgbClr val="C00000"/>
                </a:solidFill>
              </a:rPr>
              <a:t>加法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zh-CN" altLang="en-US" dirty="0" smtClean="0">
                <a:solidFill>
                  <a:srgbClr val="C00000"/>
                </a:solidFill>
              </a:rPr>
              <a:t>移位乘法器性能：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位乘法＝</a:t>
            </a:r>
            <a:r>
              <a:rPr lang="en-US" altLang="zh-CN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i="1" dirty="0" err="1" smtClean="0">
                <a:solidFill>
                  <a:schemeClr val="tx1"/>
                </a:solidFill>
              </a:rPr>
              <a:t>T</a:t>
            </a:r>
            <a:r>
              <a:rPr lang="en-US" altLang="zh-CN" baseline="-16000" dirty="0" err="1" smtClean="0">
                <a:solidFill>
                  <a:schemeClr val="tx1"/>
                </a:solidFill>
              </a:rPr>
              <a:t>Clk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i="1" dirty="0" smtClean="0">
                <a:solidFill>
                  <a:schemeClr val="tx1"/>
                </a:solidFill>
              </a:rPr>
              <a:t>T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Clk</a:t>
            </a:r>
            <a:r>
              <a:rPr lang="zh-CN" altLang="en-US" dirty="0" smtClean="0">
                <a:solidFill>
                  <a:schemeClr val="tx1"/>
                </a:solidFill>
              </a:rPr>
              <a:t>＞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i="1" dirty="0" smtClean="0">
                <a:solidFill>
                  <a:schemeClr val="tx1"/>
                </a:solidFill>
              </a:rPr>
              <a:t>T</a:t>
            </a:r>
            <a:r>
              <a:rPr lang="zh-CN" altLang="en-US" baseline="-16000" dirty="0" smtClean="0">
                <a:solidFill>
                  <a:schemeClr val="tx1"/>
                </a:solidFill>
              </a:rPr>
              <a:t>位乘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1404343" y="1361689"/>
            <a:ext cx="6696049" cy="3003415"/>
            <a:chOff x="827585" y="997779"/>
            <a:chExt cx="6696049" cy="3003415"/>
          </a:xfrm>
        </p:grpSpPr>
        <p:sp>
          <p:nvSpPr>
            <p:cNvPr id="156" name="Rectangle 70"/>
            <p:cNvSpPr>
              <a:spLocks noChangeArrowheads="1"/>
            </p:cNvSpPr>
            <p:nvPr/>
          </p:nvSpPr>
          <p:spPr bwMode="auto">
            <a:xfrm>
              <a:off x="899592" y="1412776"/>
              <a:ext cx="6160049" cy="2232246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dirty="0" smtClean="0">
                  <a:solidFill>
                    <a:schemeClr val="tx1"/>
                  </a:solidFill>
                </a:rPr>
                <a:t> 阵列乘法器</a:t>
              </a:r>
              <a:endParaRPr lang="en-US" altLang="zh-CN" sz="2000" dirty="0" smtClean="0">
                <a:solidFill>
                  <a:schemeClr val="tx1"/>
                </a:solidFill>
              </a:endParaRPr>
            </a:p>
            <a:p>
              <a:endParaRPr lang="en-US" altLang="zh-CN" sz="2000" dirty="0" smtClean="0"/>
            </a:p>
            <a:p>
              <a:endParaRPr lang="en-US" altLang="zh-CN" sz="2000" dirty="0"/>
            </a:p>
            <a:p>
              <a:endParaRPr lang="en-US" altLang="zh-CN" dirty="0" smtClean="0"/>
            </a:p>
          </p:txBody>
        </p:sp>
        <p:sp>
          <p:nvSpPr>
            <p:cNvPr id="157" name="Rectangle 70"/>
            <p:cNvSpPr>
              <a:spLocks noChangeArrowheads="1"/>
            </p:cNvSpPr>
            <p:nvPr/>
          </p:nvSpPr>
          <p:spPr bwMode="auto">
            <a:xfrm>
              <a:off x="6300191" y="1703090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71"/>
            <p:cNvSpPr>
              <a:spLocks noChangeShapeType="1"/>
            </p:cNvSpPr>
            <p:nvPr/>
          </p:nvSpPr>
          <p:spPr bwMode="auto">
            <a:xfrm flipH="1" flipV="1">
              <a:off x="5940152" y="1772816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72"/>
            <p:cNvSpPr>
              <a:spLocks noChangeShapeType="1"/>
            </p:cNvSpPr>
            <p:nvPr/>
          </p:nvSpPr>
          <p:spPr bwMode="auto">
            <a:xfrm flipH="1">
              <a:off x="5940152" y="1916831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75"/>
            <p:cNvSpPr>
              <a:spLocks noChangeShapeType="1"/>
            </p:cNvSpPr>
            <p:nvPr/>
          </p:nvSpPr>
          <p:spPr bwMode="auto">
            <a:xfrm flipH="1">
              <a:off x="6516216" y="1484785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80"/>
            <p:cNvSpPr>
              <a:spLocks noChangeShapeType="1"/>
            </p:cNvSpPr>
            <p:nvPr/>
          </p:nvSpPr>
          <p:spPr bwMode="auto">
            <a:xfrm flipH="1">
              <a:off x="6735282" y="1603075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81"/>
            <p:cNvSpPr txBox="1">
              <a:spLocks noChangeArrowheads="1"/>
            </p:cNvSpPr>
            <p:nvPr/>
          </p:nvSpPr>
          <p:spPr bwMode="auto">
            <a:xfrm>
              <a:off x="827585" y="3715097"/>
              <a:ext cx="5976539" cy="2860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/>
            <a:lstStyle/>
            <a:p>
              <a:pPr>
                <a:lnSpc>
                  <a:spcPct val="95000"/>
                </a:lnSpc>
              </a:pPr>
              <a:r>
                <a:rPr lang="en-US" altLang="zh-CN" sz="18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7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6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5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4</a:t>
              </a:r>
              <a:r>
                <a:rPr lang="en-US" altLang="zh-CN" sz="1800" baseline="-24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3 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2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1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</a:t>
              </a:r>
              <a:r>
                <a:rPr lang="en-US" altLang="zh-CN" sz="1800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 smtClean="0">
                  <a:solidFill>
                    <a:schemeClr val="tx1"/>
                  </a:solidFill>
                </a:rPr>
                <a:t>0</a:t>
              </a:r>
              <a:endParaRPr lang="en-US" altLang="zh-CN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163" name="Line 84"/>
            <p:cNvSpPr>
              <a:spLocks noChangeShapeType="1"/>
            </p:cNvSpPr>
            <p:nvPr/>
          </p:nvSpPr>
          <p:spPr bwMode="auto">
            <a:xfrm flipH="1" flipV="1">
              <a:off x="3279799" y="1477767"/>
              <a:ext cx="32364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Text Box 174"/>
            <p:cNvSpPr txBox="1">
              <a:spLocks noChangeArrowheads="1"/>
            </p:cNvSpPr>
            <p:nvPr/>
          </p:nvSpPr>
          <p:spPr bwMode="auto">
            <a:xfrm>
              <a:off x="4355976" y="997779"/>
              <a:ext cx="2703665" cy="2709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 anchor="ctr" anchorCtr="0"/>
            <a:lstStyle/>
            <a:p>
              <a:pPr>
                <a:lnSpc>
                  <a:spcPct val="8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 smtClean="0">
                  <a:solidFill>
                    <a:schemeClr val="tx1"/>
                  </a:solidFill>
                </a:rPr>
                <a:t>2 </a:t>
              </a:r>
              <a:r>
                <a:rPr lang="en-US" altLang="zh-CN" sz="1800" baseline="-18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 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" name="Line 178"/>
            <p:cNvSpPr>
              <a:spLocks noChangeShapeType="1"/>
            </p:cNvSpPr>
            <p:nvPr/>
          </p:nvSpPr>
          <p:spPr bwMode="auto">
            <a:xfrm flipH="1">
              <a:off x="6876256" y="1268760"/>
              <a:ext cx="4506" cy="3387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" name="Text Box 179"/>
            <p:cNvSpPr txBox="1">
              <a:spLocks noChangeArrowheads="1"/>
            </p:cNvSpPr>
            <p:nvPr/>
          </p:nvSpPr>
          <p:spPr bwMode="auto">
            <a:xfrm>
              <a:off x="7236296" y="1628900"/>
              <a:ext cx="287338" cy="18721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7" name="Line 82"/>
            <p:cNvSpPr>
              <a:spLocks noChangeShapeType="1"/>
            </p:cNvSpPr>
            <p:nvPr/>
          </p:nvSpPr>
          <p:spPr bwMode="auto">
            <a:xfrm>
              <a:off x="6945554" y="1916832"/>
              <a:ext cx="2710" cy="16158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Rectangle 70"/>
            <p:cNvSpPr>
              <a:spLocks noChangeArrowheads="1"/>
            </p:cNvSpPr>
            <p:nvPr/>
          </p:nvSpPr>
          <p:spPr bwMode="auto">
            <a:xfrm>
              <a:off x="5508103" y="1703089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Line 71"/>
            <p:cNvSpPr>
              <a:spLocks noChangeShapeType="1"/>
            </p:cNvSpPr>
            <p:nvPr/>
          </p:nvSpPr>
          <p:spPr bwMode="auto">
            <a:xfrm flipH="1" flipV="1">
              <a:off x="5148064" y="1772815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72"/>
            <p:cNvSpPr>
              <a:spLocks noChangeShapeType="1"/>
            </p:cNvSpPr>
            <p:nvPr/>
          </p:nvSpPr>
          <p:spPr bwMode="auto">
            <a:xfrm flipH="1">
              <a:off x="5148064" y="1916830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75"/>
            <p:cNvSpPr>
              <a:spLocks noChangeShapeType="1"/>
            </p:cNvSpPr>
            <p:nvPr/>
          </p:nvSpPr>
          <p:spPr bwMode="auto">
            <a:xfrm flipH="1">
              <a:off x="5724128" y="1484784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Rectangle 70"/>
            <p:cNvSpPr>
              <a:spLocks noChangeArrowheads="1"/>
            </p:cNvSpPr>
            <p:nvPr/>
          </p:nvSpPr>
          <p:spPr bwMode="auto">
            <a:xfrm>
              <a:off x="4716015" y="1703090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Line 71"/>
            <p:cNvSpPr>
              <a:spLocks noChangeShapeType="1"/>
            </p:cNvSpPr>
            <p:nvPr/>
          </p:nvSpPr>
          <p:spPr bwMode="auto">
            <a:xfrm flipH="1" flipV="1">
              <a:off x="4355976" y="1772816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72"/>
            <p:cNvSpPr>
              <a:spLocks noChangeShapeType="1"/>
            </p:cNvSpPr>
            <p:nvPr/>
          </p:nvSpPr>
          <p:spPr bwMode="auto">
            <a:xfrm flipH="1">
              <a:off x="4355976" y="1916831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75"/>
            <p:cNvSpPr>
              <a:spLocks noChangeShapeType="1"/>
            </p:cNvSpPr>
            <p:nvPr/>
          </p:nvSpPr>
          <p:spPr bwMode="auto">
            <a:xfrm flipH="1">
              <a:off x="4932040" y="1484785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Rectangle 70"/>
            <p:cNvSpPr>
              <a:spLocks noChangeArrowheads="1"/>
            </p:cNvSpPr>
            <p:nvPr/>
          </p:nvSpPr>
          <p:spPr bwMode="auto">
            <a:xfrm>
              <a:off x="3923927" y="1703089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" name="Line 72"/>
            <p:cNvSpPr>
              <a:spLocks noChangeShapeType="1"/>
            </p:cNvSpPr>
            <p:nvPr/>
          </p:nvSpPr>
          <p:spPr bwMode="auto">
            <a:xfrm flipH="1">
              <a:off x="3347863" y="1916830"/>
              <a:ext cx="58042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75"/>
            <p:cNvSpPr>
              <a:spLocks noChangeShapeType="1"/>
            </p:cNvSpPr>
            <p:nvPr/>
          </p:nvSpPr>
          <p:spPr bwMode="auto">
            <a:xfrm flipH="1">
              <a:off x="4139952" y="1484784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Rectangle 70"/>
            <p:cNvSpPr>
              <a:spLocks noChangeArrowheads="1"/>
            </p:cNvSpPr>
            <p:nvPr/>
          </p:nvSpPr>
          <p:spPr bwMode="auto">
            <a:xfrm>
              <a:off x="5508103" y="2207146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Line 71"/>
            <p:cNvSpPr>
              <a:spLocks noChangeShapeType="1"/>
            </p:cNvSpPr>
            <p:nvPr/>
          </p:nvSpPr>
          <p:spPr bwMode="auto">
            <a:xfrm flipH="1" flipV="1">
              <a:off x="5148064" y="2276872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72"/>
            <p:cNvSpPr>
              <a:spLocks noChangeShapeType="1"/>
            </p:cNvSpPr>
            <p:nvPr/>
          </p:nvSpPr>
          <p:spPr bwMode="auto">
            <a:xfrm flipH="1">
              <a:off x="5148064" y="2420887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75"/>
            <p:cNvSpPr>
              <a:spLocks noChangeShapeType="1"/>
            </p:cNvSpPr>
            <p:nvPr/>
          </p:nvSpPr>
          <p:spPr bwMode="auto">
            <a:xfrm flipH="1">
              <a:off x="5724128" y="1988841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Rectangle 70"/>
            <p:cNvSpPr>
              <a:spLocks noChangeArrowheads="1"/>
            </p:cNvSpPr>
            <p:nvPr/>
          </p:nvSpPr>
          <p:spPr bwMode="auto">
            <a:xfrm>
              <a:off x="4716015" y="2207145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Line 71"/>
            <p:cNvSpPr>
              <a:spLocks noChangeShapeType="1"/>
            </p:cNvSpPr>
            <p:nvPr/>
          </p:nvSpPr>
          <p:spPr bwMode="auto">
            <a:xfrm flipH="1" flipV="1">
              <a:off x="4355976" y="2276871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72"/>
            <p:cNvSpPr>
              <a:spLocks noChangeShapeType="1"/>
            </p:cNvSpPr>
            <p:nvPr/>
          </p:nvSpPr>
          <p:spPr bwMode="auto">
            <a:xfrm flipH="1">
              <a:off x="4355976" y="2420886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75"/>
            <p:cNvSpPr>
              <a:spLocks noChangeShapeType="1"/>
            </p:cNvSpPr>
            <p:nvPr/>
          </p:nvSpPr>
          <p:spPr bwMode="auto">
            <a:xfrm flipH="1">
              <a:off x="4932040" y="1988840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Rectangle 70"/>
            <p:cNvSpPr>
              <a:spLocks noChangeArrowheads="1"/>
            </p:cNvSpPr>
            <p:nvPr/>
          </p:nvSpPr>
          <p:spPr bwMode="auto">
            <a:xfrm>
              <a:off x="3923927" y="2207146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Line 71"/>
            <p:cNvSpPr>
              <a:spLocks noChangeShapeType="1"/>
            </p:cNvSpPr>
            <p:nvPr/>
          </p:nvSpPr>
          <p:spPr bwMode="auto">
            <a:xfrm flipH="1" flipV="1">
              <a:off x="3563888" y="2276872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72"/>
            <p:cNvSpPr>
              <a:spLocks noChangeShapeType="1"/>
            </p:cNvSpPr>
            <p:nvPr/>
          </p:nvSpPr>
          <p:spPr bwMode="auto">
            <a:xfrm flipH="1">
              <a:off x="3563888" y="2420887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75"/>
            <p:cNvSpPr>
              <a:spLocks noChangeShapeType="1"/>
            </p:cNvSpPr>
            <p:nvPr/>
          </p:nvSpPr>
          <p:spPr bwMode="auto">
            <a:xfrm flipH="1">
              <a:off x="4139952" y="1988841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Rectangle 70"/>
            <p:cNvSpPr>
              <a:spLocks noChangeArrowheads="1"/>
            </p:cNvSpPr>
            <p:nvPr/>
          </p:nvSpPr>
          <p:spPr bwMode="auto">
            <a:xfrm>
              <a:off x="3131839" y="2207145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Line 72"/>
            <p:cNvSpPr>
              <a:spLocks noChangeShapeType="1"/>
            </p:cNvSpPr>
            <p:nvPr/>
          </p:nvSpPr>
          <p:spPr bwMode="auto">
            <a:xfrm flipH="1">
              <a:off x="2555776" y="2420887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75"/>
            <p:cNvSpPr>
              <a:spLocks noChangeShapeType="1"/>
            </p:cNvSpPr>
            <p:nvPr/>
          </p:nvSpPr>
          <p:spPr bwMode="auto">
            <a:xfrm flipH="1">
              <a:off x="3347864" y="1916832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Rectangle 70"/>
            <p:cNvSpPr>
              <a:spLocks noChangeArrowheads="1"/>
            </p:cNvSpPr>
            <p:nvPr/>
          </p:nvSpPr>
          <p:spPr bwMode="auto">
            <a:xfrm>
              <a:off x="4716015" y="2711202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Line 71"/>
            <p:cNvSpPr>
              <a:spLocks noChangeShapeType="1"/>
            </p:cNvSpPr>
            <p:nvPr/>
          </p:nvSpPr>
          <p:spPr bwMode="auto">
            <a:xfrm flipH="1" flipV="1">
              <a:off x="4355976" y="2780928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72"/>
            <p:cNvSpPr>
              <a:spLocks noChangeShapeType="1"/>
            </p:cNvSpPr>
            <p:nvPr/>
          </p:nvSpPr>
          <p:spPr bwMode="auto">
            <a:xfrm flipH="1">
              <a:off x="4355976" y="2924943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75"/>
            <p:cNvSpPr>
              <a:spLocks noChangeShapeType="1"/>
            </p:cNvSpPr>
            <p:nvPr/>
          </p:nvSpPr>
          <p:spPr bwMode="auto">
            <a:xfrm flipH="1">
              <a:off x="4932040" y="2492897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Rectangle 70"/>
            <p:cNvSpPr>
              <a:spLocks noChangeArrowheads="1"/>
            </p:cNvSpPr>
            <p:nvPr/>
          </p:nvSpPr>
          <p:spPr bwMode="auto">
            <a:xfrm>
              <a:off x="3923927" y="2711201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Line 71"/>
            <p:cNvSpPr>
              <a:spLocks noChangeShapeType="1"/>
            </p:cNvSpPr>
            <p:nvPr/>
          </p:nvSpPr>
          <p:spPr bwMode="auto">
            <a:xfrm flipH="1" flipV="1">
              <a:off x="3563888" y="2780927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72"/>
            <p:cNvSpPr>
              <a:spLocks noChangeShapeType="1"/>
            </p:cNvSpPr>
            <p:nvPr/>
          </p:nvSpPr>
          <p:spPr bwMode="auto">
            <a:xfrm flipH="1">
              <a:off x="3563888" y="2924942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75"/>
            <p:cNvSpPr>
              <a:spLocks noChangeShapeType="1"/>
            </p:cNvSpPr>
            <p:nvPr/>
          </p:nvSpPr>
          <p:spPr bwMode="auto">
            <a:xfrm flipH="1">
              <a:off x="4139952" y="2492896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70"/>
            <p:cNvSpPr>
              <a:spLocks noChangeArrowheads="1"/>
            </p:cNvSpPr>
            <p:nvPr/>
          </p:nvSpPr>
          <p:spPr bwMode="auto">
            <a:xfrm>
              <a:off x="3131839" y="2711202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Line 71"/>
            <p:cNvSpPr>
              <a:spLocks noChangeShapeType="1"/>
            </p:cNvSpPr>
            <p:nvPr/>
          </p:nvSpPr>
          <p:spPr bwMode="auto">
            <a:xfrm flipH="1" flipV="1">
              <a:off x="2771800" y="2780928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72"/>
            <p:cNvSpPr>
              <a:spLocks noChangeShapeType="1"/>
            </p:cNvSpPr>
            <p:nvPr/>
          </p:nvSpPr>
          <p:spPr bwMode="auto">
            <a:xfrm flipH="1">
              <a:off x="2771800" y="2924943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75"/>
            <p:cNvSpPr>
              <a:spLocks noChangeShapeType="1"/>
            </p:cNvSpPr>
            <p:nvPr/>
          </p:nvSpPr>
          <p:spPr bwMode="auto">
            <a:xfrm flipH="1">
              <a:off x="3347864" y="2492897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70"/>
            <p:cNvSpPr>
              <a:spLocks noChangeArrowheads="1"/>
            </p:cNvSpPr>
            <p:nvPr/>
          </p:nvSpPr>
          <p:spPr bwMode="auto">
            <a:xfrm>
              <a:off x="2339751" y="2711201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Line 72"/>
            <p:cNvSpPr>
              <a:spLocks noChangeShapeType="1"/>
            </p:cNvSpPr>
            <p:nvPr/>
          </p:nvSpPr>
          <p:spPr bwMode="auto">
            <a:xfrm flipH="1">
              <a:off x="1763688" y="2924943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75"/>
            <p:cNvSpPr>
              <a:spLocks noChangeShapeType="1"/>
            </p:cNvSpPr>
            <p:nvPr/>
          </p:nvSpPr>
          <p:spPr bwMode="auto">
            <a:xfrm flipH="1">
              <a:off x="2555776" y="2420888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Rectangle 70"/>
            <p:cNvSpPr>
              <a:spLocks noChangeArrowheads="1"/>
            </p:cNvSpPr>
            <p:nvPr/>
          </p:nvSpPr>
          <p:spPr bwMode="auto">
            <a:xfrm>
              <a:off x="3923927" y="3215258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Line 71"/>
            <p:cNvSpPr>
              <a:spLocks noChangeShapeType="1"/>
            </p:cNvSpPr>
            <p:nvPr/>
          </p:nvSpPr>
          <p:spPr bwMode="auto">
            <a:xfrm flipH="1" flipV="1">
              <a:off x="3563888" y="3284984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72"/>
            <p:cNvSpPr>
              <a:spLocks noChangeShapeType="1"/>
            </p:cNvSpPr>
            <p:nvPr/>
          </p:nvSpPr>
          <p:spPr bwMode="auto">
            <a:xfrm flipH="1">
              <a:off x="3563888" y="3428999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75"/>
            <p:cNvSpPr>
              <a:spLocks noChangeShapeType="1"/>
            </p:cNvSpPr>
            <p:nvPr/>
          </p:nvSpPr>
          <p:spPr bwMode="auto">
            <a:xfrm flipH="1">
              <a:off x="4139952" y="2996953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Rectangle 70"/>
            <p:cNvSpPr>
              <a:spLocks noChangeArrowheads="1"/>
            </p:cNvSpPr>
            <p:nvPr/>
          </p:nvSpPr>
          <p:spPr bwMode="auto">
            <a:xfrm>
              <a:off x="3131839" y="3215257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" name="Line 71"/>
            <p:cNvSpPr>
              <a:spLocks noChangeShapeType="1"/>
            </p:cNvSpPr>
            <p:nvPr/>
          </p:nvSpPr>
          <p:spPr bwMode="auto">
            <a:xfrm flipH="1" flipV="1">
              <a:off x="2771800" y="3284983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72"/>
            <p:cNvSpPr>
              <a:spLocks noChangeShapeType="1"/>
            </p:cNvSpPr>
            <p:nvPr/>
          </p:nvSpPr>
          <p:spPr bwMode="auto">
            <a:xfrm flipH="1">
              <a:off x="2771800" y="3428998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75"/>
            <p:cNvSpPr>
              <a:spLocks noChangeShapeType="1"/>
            </p:cNvSpPr>
            <p:nvPr/>
          </p:nvSpPr>
          <p:spPr bwMode="auto">
            <a:xfrm flipH="1">
              <a:off x="3347864" y="2996952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Rectangle 70"/>
            <p:cNvSpPr>
              <a:spLocks noChangeArrowheads="1"/>
            </p:cNvSpPr>
            <p:nvPr/>
          </p:nvSpPr>
          <p:spPr bwMode="auto">
            <a:xfrm>
              <a:off x="2339751" y="3215258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Line 71"/>
            <p:cNvSpPr>
              <a:spLocks noChangeShapeType="1"/>
            </p:cNvSpPr>
            <p:nvPr/>
          </p:nvSpPr>
          <p:spPr bwMode="auto">
            <a:xfrm flipH="1" flipV="1">
              <a:off x="1979712" y="3284984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72"/>
            <p:cNvSpPr>
              <a:spLocks noChangeShapeType="1"/>
            </p:cNvSpPr>
            <p:nvPr/>
          </p:nvSpPr>
          <p:spPr bwMode="auto">
            <a:xfrm flipH="1">
              <a:off x="1979712" y="3428999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75"/>
            <p:cNvSpPr>
              <a:spLocks noChangeShapeType="1"/>
            </p:cNvSpPr>
            <p:nvPr/>
          </p:nvSpPr>
          <p:spPr bwMode="auto">
            <a:xfrm flipH="1">
              <a:off x="2555776" y="2996953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Rectangle 70"/>
            <p:cNvSpPr>
              <a:spLocks noChangeArrowheads="1"/>
            </p:cNvSpPr>
            <p:nvPr/>
          </p:nvSpPr>
          <p:spPr bwMode="auto">
            <a:xfrm>
              <a:off x="1547663" y="3215257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Line 75"/>
            <p:cNvSpPr>
              <a:spLocks noChangeShapeType="1"/>
            </p:cNvSpPr>
            <p:nvPr/>
          </p:nvSpPr>
          <p:spPr bwMode="auto">
            <a:xfrm flipH="1">
              <a:off x="1763688" y="2924944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75"/>
            <p:cNvSpPr>
              <a:spLocks noChangeShapeType="1"/>
            </p:cNvSpPr>
            <p:nvPr/>
          </p:nvSpPr>
          <p:spPr bwMode="auto">
            <a:xfrm flipH="1">
              <a:off x="5940152" y="1988839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75"/>
            <p:cNvSpPr>
              <a:spLocks noChangeShapeType="1"/>
            </p:cNvSpPr>
            <p:nvPr/>
          </p:nvSpPr>
          <p:spPr bwMode="auto">
            <a:xfrm flipH="1">
              <a:off x="5148064" y="1986394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75"/>
            <p:cNvSpPr>
              <a:spLocks noChangeShapeType="1"/>
            </p:cNvSpPr>
            <p:nvPr/>
          </p:nvSpPr>
          <p:spPr bwMode="auto">
            <a:xfrm flipH="1">
              <a:off x="4358159" y="1982162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75"/>
            <p:cNvSpPr>
              <a:spLocks noChangeShapeType="1"/>
            </p:cNvSpPr>
            <p:nvPr/>
          </p:nvSpPr>
          <p:spPr bwMode="auto">
            <a:xfrm flipH="1">
              <a:off x="3566071" y="1979717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75"/>
            <p:cNvSpPr>
              <a:spLocks noChangeShapeType="1"/>
            </p:cNvSpPr>
            <p:nvPr/>
          </p:nvSpPr>
          <p:spPr bwMode="auto">
            <a:xfrm flipH="1">
              <a:off x="5148064" y="2493925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75"/>
            <p:cNvSpPr>
              <a:spLocks noChangeShapeType="1"/>
            </p:cNvSpPr>
            <p:nvPr/>
          </p:nvSpPr>
          <p:spPr bwMode="auto">
            <a:xfrm flipH="1">
              <a:off x="4355976" y="2491480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75"/>
            <p:cNvSpPr>
              <a:spLocks noChangeShapeType="1"/>
            </p:cNvSpPr>
            <p:nvPr/>
          </p:nvSpPr>
          <p:spPr bwMode="auto">
            <a:xfrm flipH="1">
              <a:off x="3566071" y="2487248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75"/>
            <p:cNvSpPr>
              <a:spLocks noChangeShapeType="1"/>
            </p:cNvSpPr>
            <p:nvPr/>
          </p:nvSpPr>
          <p:spPr bwMode="auto">
            <a:xfrm flipH="1">
              <a:off x="2773983" y="2484803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75"/>
            <p:cNvSpPr>
              <a:spLocks noChangeShapeType="1"/>
            </p:cNvSpPr>
            <p:nvPr/>
          </p:nvSpPr>
          <p:spPr bwMode="auto">
            <a:xfrm flipH="1">
              <a:off x="4358159" y="2998979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75"/>
            <p:cNvSpPr>
              <a:spLocks noChangeShapeType="1"/>
            </p:cNvSpPr>
            <p:nvPr/>
          </p:nvSpPr>
          <p:spPr bwMode="auto">
            <a:xfrm flipH="1">
              <a:off x="3566071" y="2996534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75"/>
            <p:cNvSpPr>
              <a:spLocks noChangeShapeType="1"/>
            </p:cNvSpPr>
            <p:nvPr/>
          </p:nvSpPr>
          <p:spPr bwMode="auto">
            <a:xfrm flipH="1">
              <a:off x="2776166" y="2992302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75"/>
            <p:cNvSpPr>
              <a:spLocks noChangeShapeType="1"/>
            </p:cNvSpPr>
            <p:nvPr/>
          </p:nvSpPr>
          <p:spPr bwMode="auto">
            <a:xfrm flipH="1">
              <a:off x="1984078" y="2989857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75"/>
            <p:cNvSpPr>
              <a:spLocks noChangeShapeType="1"/>
            </p:cNvSpPr>
            <p:nvPr/>
          </p:nvSpPr>
          <p:spPr bwMode="auto">
            <a:xfrm flipH="1">
              <a:off x="4139951" y="3501008"/>
              <a:ext cx="1" cy="2880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75"/>
            <p:cNvSpPr>
              <a:spLocks noChangeShapeType="1"/>
            </p:cNvSpPr>
            <p:nvPr/>
          </p:nvSpPr>
          <p:spPr bwMode="auto">
            <a:xfrm flipH="1">
              <a:off x="3347862" y="3501007"/>
              <a:ext cx="1" cy="2880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75"/>
            <p:cNvSpPr>
              <a:spLocks noChangeShapeType="1"/>
            </p:cNvSpPr>
            <p:nvPr/>
          </p:nvSpPr>
          <p:spPr bwMode="auto">
            <a:xfrm flipH="1">
              <a:off x="2555775" y="3501008"/>
              <a:ext cx="1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75"/>
            <p:cNvSpPr>
              <a:spLocks noChangeShapeType="1"/>
            </p:cNvSpPr>
            <p:nvPr/>
          </p:nvSpPr>
          <p:spPr bwMode="auto">
            <a:xfrm flipH="1">
              <a:off x="1763687" y="3501006"/>
              <a:ext cx="1" cy="2880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71"/>
            <p:cNvSpPr>
              <a:spLocks noChangeShapeType="1"/>
            </p:cNvSpPr>
            <p:nvPr/>
          </p:nvSpPr>
          <p:spPr bwMode="auto">
            <a:xfrm flipH="1" flipV="1">
              <a:off x="6727876" y="1772816"/>
              <a:ext cx="5084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72"/>
            <p:cNvSpPr>
              <a:spLocks noChangeShapeType="1"/>
            </p:cNvSpPr>
            <p:nvPr/>
          </p:nvSpPr>
          <p:spPr bwMode="auto">
            <a:xfrm flipH="1">
              <a:off x="6727876" y="1916832"/>
              <a:ext cx="220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80"/>
            <p:cNvSpPr>
              <a:spLocks noChangeShapeType="1"/>
            </p:cNvSpPr>
            <p:nvPr/>
          </p:nvSpPr>
          <p:spPr bwMode="auto">
            <a:xfrm flipH="1">
              <a:off x="5943194" y="1603076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178"/>
            <p:cNvSpPr>
              <a:spLocks noChangeShapeType="1"/>
            </p:cNvSpPr>
            <p:nvPr/>
          </p:nvSpPr>
          <p:spPr bwMode="auto">
            <a:xfrm>
              <a:off x="6087297" y="1268761"/>
              <a:ext cx="1377" cy="3387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3" name="Line 80"/>
            <p:cNvSpPr>
              <a:spLocks noChangeShapeType="1"/>
            </p:cNvSpPr>
            <p:nvPr/>
          </p:nvSpPr>
          <p:spPr bwMode="auto">
            <a:xfrm flipH="1">
              <a:off x="5146600" y="1603075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178"/>
            <p:cNvSpPr>
              <a:spLocks noChangeShapeType="1"/>
            </p:cNvSpPr>
            <p:nvPr/>
          </p:nvSpPr>
          <p:spPr bwMode="auto">
            <a:xfrm>
              <a:off x="5287574" y="1268760"/>
              <a:ext cx="0" cy="3387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" name="Line 80"/>
            <p:cNvSpPr>
              <a:spLocks noChangeShapeType="1"/>
            </p:cNvSpPr>
            <p:nvPr/>
          </p:nvSpPr>
          <p:spPr bwMode="auto">
            <a:xfrm flipH="1">
              <a:off x="4354512" y="1603076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178"/>
            <p:cNvSpPr>
              <a:spLocks noChangeShapeType="1"/>
            </p:cNvSpPr>
            <p:nvPr/>
          </p:nvSpPr>
          <p:spPr bwMode="auto">
            <a:xfrm>
              <a:off x="4499992" y="1268761"/>
              <a:ext cx="0" cy="3387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" name="Text Box 78"/>
            <p:cNvSpPr txBox="1">
              <a:spLocks noChangeArrowheads="1"/>
            </p:cNvSpPr>
            <p:nvPr/>
          </p:nvSpPr>
          <p:spPr bwMode="auto">
            <a:xfrm>
              <a:off x="3199490" y="1570238"/>
              <a:ext cx="215900" cy="2186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8" name="Line 71"/>
            <p:cNvSpPr>
              <a:spLocks noChangeShapeType="1"/>
            </p:cNvSpPr>
            <p:nvPr/>
          </p:nvSpPr>
          <p:spPr bwMode="auto">
            <a:xfrm flipH="1">
              <a:off x="5940152" y="2276872"/>
              <a:ext cx="1296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2"/>
            <p:cNvSpPr>
              <a:spLocks noChangeShapeType="1"/>
            </p:cNvSpPr>
            <p:nvPr/>
          </p:nvSpPr>
          <p:spPr bwMode="auto">
            <a:xfrm flipH="1">
              <a:off x="5940152" y="2420888"/>
              <a:ext cx="1008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71"/>
            <p:cNvSpPr>
              <a:spLocks noChangeShapeType="1"/>
            </p:cNvSpPr>
            <p:nvPr/>
          </p:nvSpPr>
          <p:spPr bwMode="auto">
            <a:xfrm flipH="1">
              <a:off x="5148064" y="2780927"/>
              <a:ext cx="208823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2"/>
            <p:cNvSpPr>
              <a:spLocks noChangeShapeType="1"/>
            </p:cNvSpPr>
            <p:nvPr/>
          </p:nvSpPr>
          <p:spPr bwMode="auto">
            <a:xfrm flipH="1">
              <a:off x="5148064" y="2924942"/>
              <a:ext cx="180020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71"/>
            <p:cNvSpPr>
              <a:spLocks noChangeShapeType="1"/>
            </p:cNvSpPr>
            <p:nvPr/>
          </p:nvSpPr>
          <p:spPr bwMode="auto">
            <a:xfrm flipH="1">
              <a:off x="4355976" y="3284984"/>
              <a:ext cx="28803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72"/>
            <p:cNvSpPr>
              <a:spLocks noChangeShapeType="1"/>
            </p:cNvSpPr>
            <p:nvPr/>
          </p:nvSpPr>
          <p:spPr bwMode="auto">
            <a:xfrm flipH="1">
              <a:off x="4355976" y="3429000"/>
              <a:ext cx="2592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Text Box 78"/>
            <p:cNvSpPr txBox="1">
              <a:spLocks noChangeArrowheads="1"/>
            </p:cNvSpPr>
            <p:nvPr/>
          </p:nvSpPr>
          <p:spPr bwMode="auto">
            <a:xfrm>
              <a:off x="6588224" y="3412949"/>
              <a:ext cx="215900" cy="2186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5" name="Line 72"/>
            <p:cNvSpPr>
              <a:spLocks noChangeShapeType="1"/>
            </p:cNvSpPr>
            <p:nvPr/>
          </p:nvSpPr>
          <p:spPr bwMode="auto">
            <a:xfrm flipH="1">
              <a:off x="971600" y="3428999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75"/>
            <p:cNvSpPr>
              <a:spLocks noChangeShapeType="1"/>
            </p:cNvSpPr>
            <p:nvPr/>
          </p:nvSpPr>
          <p:spPr bwMode="auto">
            <a:xfrm flipH="1">
              <a:off x="971600" y="3428999"/>
              <a:ext cx="0" cy="3600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75"/>
            <p:cNvSpPr>
              <a:spLocks noChangeShapeType="1"/>
            </p:cNvSpPr>
            <p:nvPr/>
          </p:nvSpPr>
          <p:spPr bwMode="auto">
            <a:xfrm flipH="1">
              <a:off x="1443064" y="3501007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5"/>
            <p:cNvSpPr>
              <a:spLocks noChangeShapeType="1"/>
            </p:cNvSpPr>
            <p:nvPr/>
          </p:nvSpPr>
          <p:spPr bwMode="auto">
            <a:xfrm flipH="1">
              <a:off x="2230789" y="3501008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75"/>
            <p:cNvSpPr>
              <a:spLocks noChangeShapeType="1"/>
            </p:cNvSpPr>
            <p:nvPr/>
          </p:nvSpPr>
          <p:spPr bwMode="auto">
            <a:xfrm flipH="1">
              <a:off x="3027240" y="3501008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75"/>
            <p:cNvSpPr>
              <a:spLocks noChangeShapeType="1"/>
            </p:cNvSpPr>
            <p:nvPr/>
          </p:nvSpPr>
          <p:spPr bwMode="auto">
            <a:xfrm flipH="1">
              <a:off x="3814965" y="3501009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72"/>
            <p:cNvSpPr>
              <a:spLocks noChangeShapeType="1"/>
            </p:cNvSpPr>
            <p:nvPr/>
          </p:nvSpPr>
          <p:spPr bwMode="auto">
            <a:xfrm flipH="1">
              <a:off x="6804248" y="3532678"/>
              <a:ext cx="1413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75"/>
            <p:cNvSpPr>
              <a:spLocks noChangeShapeType="1"/>
            </p:cNvSpPr>
            <p:nvPr/>
          </p:nvSpPr>
          <p:spPr bwMode="auto">
            <a:xfrm flipH="1">
              <a:off x="4932038" y="2996951"/>
              <a:ext cx="1" cy="792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75"/>
            <p:cNvSpPr>
              <a:spLocks noChangeShapeType="1"/>
            </p:cNvSpPr>
            <p:nvPr/>
          </p:nvSpPr>
          <p:spPr bwMode="auto">
            <a:xfrm flipH="1">
              <a:off x="5724128" y="2491480"/>
              <a:ext cx="0" cy="12975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75"/>
            <p:cNvSpPr>
              <a:spLocks noChangeShapeType="1"/>
            </p:cNvSpPr>
            <p:nvPr/>
          </p:nvSpPr>
          <p:spPr bwMode="auto">
            <a:xfrm flipH="1">
              <a:off x="6516215" y="1995099"/>
              <a:ext cx="1" cy="17939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72"/>
            <p:cNvSpPr>
              <a:spLocks noChangeShapeType="1"/>
            </p:cNvSpPr>
            <p:nvPr/>
          </p:nvSpPr>
          <p:spPr bwMode="auto">
            <a:xfrm flipH="1">
              <a:off x="3280338" y="1484783"/>
              <a:ext cx="0" cy="1080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2128786" y="2276971"/>
            <a:ext cx="6403654" cy="1944117"/>
            <a:chOff x="2128786" y="2206898"/>
            <a:chExt cx="6403654" cy="1944117"/>
          </a:xfrm>
        </p:grpSpPr>
        <p:sp>
          <p:nvSpPr>
            <p:cNvPr id="154" name="Line 184"/>
            <p:cNvSpPr>
              <a:spLocks noChangeShapeType="1"/>
            </p:cNvSpPr>
            <p:nvPr/>
          </p:nvSpPr>
          <p:spPr bwMode="auto">
            <a:xfrm>
              <a:off x="2128786" y="3358927"/>
              <a:ext cx="6116316" cy="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184"/>
            <p:cNvSpPr>
              <a:spLocks noChangeShapeType="1"/>
            </p:cNvSpPr>
            <p:nvPr/>
          </p:nvSpPr>
          <p:spPr bwMode="auto">
            <a:xfrm>
              <a:off x="2920874" y="2854871"/>
              <a:ext cx="5324228" cy="5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184"/>
            <p:cNvSpPr>
              <a:spLocks noChangeShapeType="1"/>
            </p:cNvSpPr>
            <p:nvPr/>
          </p:nvSpPr>
          <p:spPr bwMode="auto">
            <a:xfrm>
              <a:off x="3712962" y="2350765"/>
              <a:ext cx="4532140" cy="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184"/>
            <p:cNvSpPr>
              <a:spLocks noChangeShapeType="1"/>
            </p:cNvSpPr>
            <p:nvPr/>
          </p:nvSpPr>
          <p:spPr bwMode="auto">
            <a:xfrm flipV="1">
              <a:off x="7636399" y="3934989"/>
              <a:ext cx="608704" cy="2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Text Box 186"/>
            <p:cNvSpPr txBox="1">
              <a:spLocks noChangeArrowheads="1"/>
            </p:cNvSpPr>
            <p:nvPr/>
          </p:nvSpPr>
          <p:spPr bwMode="auto">
            <a:xfrm>
              <a:off x="8245102" y="2206898"/>
              <a:ext cx="287338" cy="19441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>
                <a:lnSpc>
                  <a:spcPct val="11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1</a:t>
              </a:r>
            </a:p>
            <a:p>
              <a:pPr>
                <a:lnSpc>
                  <a:spcPct val="70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2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3</a:t>
              </a:r>
            </a:p>
            <a:p>
              <a:pPr>
                <a:lnSpc>
                  <a:spcPct val="100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7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4" grpId="0"/>
      <p:bldP spid="15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97E5-F6BB-443F-ABBF-82B2FC3CBB80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79388" y="981075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*浮点数的表示：   </a:t>
            </a:r>
            <a:r>
              <a:rPr lang="en-US" altLang="zh-CN" dirty="0" smtClean="0">
                <a:solidFill>
                  <a:schemeClr val="tx1"/>
                </a:solidFill>
              </a:rPr>
              <a:t>F=S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</a:rPr>
              <a:t>×M×2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进制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格式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 smtClean="0">
              <a:solidFill>
                <a:schemeClr val="accent2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编码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长度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179512" y="37170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*浮点数表示的精度：</a:t>
            </a:r>
            <a:r>
              <a:rPr lang="zh-CN" altLang="en-US" dirty="0" smtClean="0">
                <a:solidFill>
                  <a:schemeClr val="tx1"/>
                </a:solidFill>
              </a:rPr>
              <a:t>≤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的位数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优化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尽量表示为</a:t>
            </a:r>
            <a:r>
              <a:rPr lang="zh-CN" altLang="en-US" u="sng" dirty="0" smtClean="0">
                <a:solidFill>
                  <a:srgbClr val="990099"/>
                </a:solidFill>
              </a:rPr>
              <a:t>规格化数</a:t>
            </a:r>
            <a:r>
              <a:rPr lang="zh-CN" altLang="en-US" dirty="0" smtClean="0">
                <a:solidFill>
                  <a:schemeClr val="tx1"/>
                </a:solidFill>
              </a:rPr>
              <a:t>，即</a:t>
            </a:r>
            <a:r>
              <a:rPr lang="en-US" altLang="zh-CN" dirty="0" smtClean="0">
                <a:solidFill>
                  <a:schemeClr val="tx1"/>
                </a:solidFill>
              </a:rPr>
              <a:t>0.5</a:t>
            </a:r>
            <a:r>
              <a:rPr lang="en-US" altLang="zh-CN" dirty="0">
                <a:solidFill>
                  <a:schemeClr val="tx1"/>
                </a:solidFill>
              </a:rPr>
              <a:t>≤|M|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2570" name="Text Box 10"/>
          <p:cNvSpPr txBox="1">
            <a:spLocks noChangeArrowheads="1"/>
          </p:cNvSpPr>
          <p:nvPr/>
        </p:nvSpPr>
        <p:spPr bwMode="auto">
          <a:xfrm>
            <a:off x="838200" y="26737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 smtClean="0">
                <a:solidFill>
                  <a:schemeClr val="tx1"/>
                </a:solidFill>
              </a:rPr>
              <a:t>§3.4 </a:t>
            </a:r>
            <a:r>
              <a:rPr lang="zh-CN" altLang="en-US" sz="3600" dirty="0" smtClean="0">
                <a:solidFill>
                  <a:schemeClr val="tx1"/>
                </a:solidFill>
              </a:rPr>
              <a:t>浮点数的运算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2101104" y="1412776"/>
            <a:ext cx="576066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常为二进制，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</a:rPr>
              <a:t>二进制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定点</a:t>
            </a:r>
            <a:r>
              <a:rPr lang="zh-CN" altLang="en-US" dirty="0">
                <a:solidFill>
                  <a:schemeClr val="tx1"/>
                </a:solidFill>
              </a:rPr>
              <a:t>格式</a:t>
            </a:r>
            <a:r>
              <a:rPr lang="zh-CN" altLang="en-US" dirty="0" smtClean="0">
                <a:solidFill>
                  <a:schemeClr val="tx1"/>
                </a:solidFill>
              </a:rPr>
              <a:t>的组合</a:t>
            </a:r>
            <a:r>
              <a:rPr lang="en-US" altLang="zh-CN" dirty="0" smtClean="0">
                <a:solidFill>
                  <a:schemeClr val="tx1"/>
                </a:solidFill>
              </a:rPr>
              <a:t>(M</a:t>
            </a:r>
            <a:r>
              <a:rPr lang="zh-CN" altLang="en-US" dirty="0" smtClean="0">
                <a:solidFill>
                  <a:schemeClr val="tx1"/>
                </a:solidFill>
              </a:rPr>
              <a:t>为纯小数、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zh-CN" altLang="en-US" dirty="0" smtClean="0">
                <a:solidFill>
                  <a:schemeClr val="tx1"/>
                </a:solidFill>
              </a:rPr>
              <a:t>为整数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</a:rPr>
              <a:t>常为原码或补码，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zh-CN" altLang="en-US" dirty="0" smtClean="0">
                <a:solidFill>
                  <a:schemeClr val="tx1"/>
                </a:solidFill>
              </a:rPr>
              <a:t>常为移码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多种长度，如单精度、双精度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28676" y="2409414"/>
            <a:ext cx="4967660" cy="371514"/>
            <a:chOff x="2124968" y="2060526"/>
            <a:chExt cx="4967660" cy="371514"/>
          </a:xfrm>
        </p:grpSpPr>
        <p:sp>
          <p:nvSpPr>
            <p:cNvPr id="322576" name="Text Box 16"/>
            <p:cNvSpPr txBox="1">
              <a:spLocks noChangeArrowheads="1"/>
            </p:cNvSpPr>
            <p:nvPr/>
          </p:nvSpPr>
          <p:spPr bwMode="auto">
            <a:xfrm>
              <a:off x="5579740" y="2071678"/>
              <a:ext cx="1512888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M</a:t>
              </a:r>
              <a:r>
                <a:rPr lang="en-US" altLang="zh-CN" sz="2000">
                  <a:solidFill>
                    <a:schemeClr val="tx1"/>
                  </a:solidFill>
                </a:rPr>
                <a:t>     M</a:t>
              </a:r>
            </a:p>
          </p:txBody>
        </p:sp>
        <p:sp>
          <p:nvSpPr>
            <p:cNvPr id="322577" name="Line 17"/>
            <p:cNvSpPr>
              <a:spLocks noChangeShapeType="1"/>
            </p:cNvSpPr>
            <p:nvPr/>
          </p:nvSpPr>
          <p:spPr bwMode="auto">
            <a:xfrm>
              <a:off x="5940103" y="2073265"/>
              <a:ext cx="0" cy="358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578" name="Text Box 18"/>
            <p:cNvSpPr txBox="1">
              <a:spLocks noChangeArrowheads="1"/>
            </p:cNvSpPr>
            <p:nvPr/>
          </p:nvSpPr>
          <p:spPr bwMode="auto">
            <a:xfrm>
              <a:off x="4932040" y="2071678"/>
              <a:ext cx="646113" cy="3603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2579" name="Text Box 19"/>
            <p:cNvSpPr txBox="1">
              <a:spLocks noChangeArrowheads="1"/>
            </p:cNvSpPr>
            <p:nvPr/>
          </p:nvSpPr>
          <p:spPr bwMode="auto">
            <a:xfrm>
              <a:off x="3131443" y="2060526"/>
              <a:ext cx="1152525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M</a:t>
              </a:r>
            </a:p>
          </p:txBody>
        </p:sp>
        <p:sp>
          <p:nvSpPr>
            <p:cNvPr id="322581" name="Text Box 21"/>
            <p:cNvSpPr txBox="1">
              <a:spLocks noChangeArrowheads="1"/>
            </p:cNvSpPr>
            <p:nvPr/>
          </p:nvSpPr>
          <p:spPr bwMode="auto">
            <a:xfrm>
              <a:off x="2485331" y="2060526"/>
              <a:ext cx="646113" cy="3603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2582" name="Text Box 22"/>
            <p:cNvSpPr txBox="1">
              <a:spLocks noChangeArrowheads="1"/>
            </p:cNvSpPr>
            <p:nvPr/>
          </p:nvSpPr>
          <p:spPr bwMode="auto">
            <a:xfrm>
              <a:off x="2124968" y="2060526"/>
              <a:ext cx="360363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322583" name="Text Box 23"/>
            <p:cNvSpPr txBox="1">
              <a:spLocks noChangeArrowheads="1"/>
            </p:cNvSpPr>
            <p:nvPr/>
          </p:nvSpPr>
          <p:spPr bwMode="auto">
            <a:xfrm>
              <a:off x="4429125" y="2071678"/>
              <a:ext cx="360363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或</a:t>
              </a:r>
            </a:p>
          </p:txBody>
        </p:sp>
      </p:grpSp>
      <p:sp>
        <p:nvSpPr>
          <p:cNvPr id="322586" name="Text Box 26"/>
          <p:cNvSpPr txBox="1">
            <a:spLocks noChangeArrowheads="1"/>
          </p:cNvSpPr>
          <p:nvPr/>
        </p:nvSpPr>
        <p:spPr bwMode="auto">
          <a:xfrm>
            <a:off x="179512" y="465313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</a:rPr>
              <a:t>规格化</a:t>
            </a:r>
            <a:r>
              <a:rPr lang="zh-CN" altLang="en-US" dirty="0">
                <a:solidFill>
                  <a:schemeClr val="accent2"/>
                </a:solidFill>
              </a:rPr>
              <a:t>操作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990099"/>
                </a:solidFill>
              </a:rPr>
              <a:t>左规：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左移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位、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减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/>
              <a:t>                  </a:t>
            </a:r>
            <a:r>
              <a:rPr lang="zh-CN" altLang="en-US" dirty="0" smtClean="0">
                <a:solidFill>
                  <a:srgbClr val="990099"/>
                </a:solidFill>
              </a:rPr>
              <a:t>右</a:t>
            </a:r>
            <a:r>
              <a:rPr lang="zh-CN" altLang="en-US" dirty="0">
                <a:solidFill>
                  <a:srgbClr val="990099"/>
                </a:solidFill>
              </a:rPr>
              <a:t>规：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右移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位、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79512" y="558924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 ※</a:t>
            </a:r>
            <a:r>
              <a:rPr lang="zh-CN" altLang="en-US" dirty="0" smtClean="0">
                <a:solidFill>
                  <a:srgbClr val="C00000"/>
                </a:solidFill>
              </a:rPr>
              <a:t>只要求掌握浮点数的加减运算！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/>
      <p:bldP spid="322569" grpId="0"/>
      <p:bldP spid="322574" grpId="0"/>
      <p:bldP spid="322586" grpId="0"/>
      <p:bldP spid="1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38811" y="1841227"/>
            <a:ext cx="4065637" cy="839024"/>
            <a:chOff x="4538811" y="2778394"/>
            <a:chExt cx="4065637" cy="839024"/>
          </a:xfrm>
        </p:grpSpPr>
        <p:sp>
          <p:nvSpPr>
            <p:cNvPr id="14" name="Text Box 178"/>
            <p:cNvSpPr txBox="1">
              <a:spLocks noChangeArrowheads="1"/>
            </p:cNvSpPr>
            <p:nvPr/>
          </p:nvSpPr>
          <p:spPr bwMode="auto">
            <a:xfrm>
              <a:off x="4538811" y="2778394"/>
              <a:ext cx="1309539" cy="36472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21" idx="1"/>
            </p:cNvCxnSpPr>
            <p:nvPr/>
          </p:nvCxnSpPr>
          <p:spPr bwMode="auto">
            <a:xfrm flipH="1" flipV="1">
              <a:off x="5848350" y="3143114"/>
              <a:ext cx="968052" cy="291944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Text Box 178"/>
            <p:cNvSpPr txBox="1">
              <a:spLocks noChangeArrowheads="1"/>
            </p:cNvSpPr>
            <p:nvPr/>
          </p:nvSpPr>
          <p:spPr bwMode="auto">
            <a:xfrm>
              <a:off x="6816402" y="3252698"/>
              <a:ext cx="1788046" cy="364720"/>
            </a:xfrm>
            <a:prstGeom prst="rect">
              <a:avLst/>
            </a:prstGeom>
            <a:noFill/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 smtClean="0">
                  <a:solidFill>
                    <a:schemeClr val="tx1"/>
                  </a:solidFill>
                </a:rPr>
                <a:t>损失了有效位数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AFD1-8DA3-42DD-85D9-F6BB391807C0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310305" name="Text Box 33"/>
          <p:cNvSpPr txBox="1">
            <a:spLocks noChangeArrowheads="1"/>
          </p:cNvSpPr>
          <p:nvPr/>
        </p:nvSpPr>
        <p:spPr bwMode="auto">
          <a:xfrm>
            <a:off x="179388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zh-CN" altLang="en-US" dirty="0" smtClean="0">
                <a:solidFill>
                  <a:srgbClr val="FF3399"/>
                </a:solidFill>
              </a:rPr>
              <a:t>浮点加减运算规则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310306" name="Text Box 34"/>
          <p:cNvSpPr txBox="1">
            <a:spLocks noChangeArrowheads="1"/>
          </p:cNvSpPr>
          <p:nvPr/>
        </p:nvSpPr>
        <p:spPr bwMode="auto">
          <a:xfrm>
            <a:off x="179388" y="27069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减少运算精度损失的方法：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u="sng" dirty="0">
                <a:solidFill>
                  <a:srgbClr val="990099"/>
                </a:solidFill>
              </a:rPr>
              <a:t>运算</a:t>
            </a:r>
            <a:r>
              <a:rPr lang="zh-CN" altLang="en-US" u="sng" dirty="0" smtClean="0">
                <a:solidFill>
                  <a:srgbClr val="990099"/>
                </a:solidFill>
              </a:rPr>
              <a:t>时增加</a:t>
            </a:r>
            <a:r>
              <a:rPr lang="zh-CN" altLang="en-US" dirty="0">
                <a:solidFill>
                  <a:schemeClr val="tx1"/>
                </a:solidFill>
              </a:rPr>
              <a:t>尾数的有效位数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常</a:t>
            </a:r>
            <a:r>
              <a:rPr lang="zh-CN" altLang="en-US" dirty="0" smtClean="0">
                <a:solidFill>
                  <a:schemeClr val="tx1"/>
                </a:solidFill>
              </a:rPr>
              <a:t>称为</a:t>
            </a:r>
            <a:r>
              <a:rPr lang="zh-CN" altLang="en-US" u="sng" dirty="0" smtClean="0">
                <a:solidFill>
                  <a:schemeClr val="tx1"/>
                </a:solidFill>
              </a:rPr>
              <a:t>附加位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</a:rPr>
              <a:t>IEEE </a:t>
            </a:r>
            <a:r>
              <a:rPr lang="en-US" altLang="zh-CN" dirty="0">
                <a:solidFill>
                  <a:schemeClr val="tx1"/>
                </a:solidFill>
              </a:rPr>
              <a:t>754</a:t>
            </a:r>
            <a:r>
              <a:rPr lang="zh-CN" altLang="en-US" dirty="0">
                <a:solidFill>
                  <a:schemeClr val="tx1"/>
                </a:solidFill>
              </a:rPr>
              <a:t>标准中，中间结果</a:t>
            </a:r>
            <a:r>
              <a:rPr lang="zh-CN" altLang="en-US" u="sng" dirty="0">
                <a:solidFill>
                  <a:schemeClr val="tx1"/>
                </a:solidFill>
              </a:rPr>
              <a:t>至少保留</a:t>
            </a:r>
            <a:r>
              <a:rPr lang="zh-CN" altLang="en-US" dirty="0">
                <a:solidFill>
                  <a:schemeClr val="tx1"/>
                </a:solidFill>
              </a:rPr>
              <a:t>保护位、舍入位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0313" name="Text Box 41"/>
          <p:cNvSpPr txBox="1">
            <a:spLocks noChangeArrowheads="1"/>
          </p:cNvSpPr>
          <p:nvPr/>
        </p:nvSpPr>
        <p:spPr bwMode="auto">
          <a:xfrm>
            <a:off x="165249" y="836712"/>
            <a:ext cx="878522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*</a:t>
            </a:r>
            <a:r>
              <a:rPr lang="zh-CN" altLang="en-US" dirty="0" smtClean="0">
                <a:solidFill>
                  <a:srgbClr val="C00000"/>
                </a:solidFill>
              </a:rPr>
              <a:t>基本运算过程：</a:t>
            </a:r>
            <a:r>
              <a:rPr lang="zh-CN" altLang="en-US" dirty="0">
                <a:solidFill>
                  <a:schemeClr val="tx1"/>
                </a:solidFill>
              </a:rPr>
              <a:t>设浮点数</a:t>
            </a:r>
            <a:r>
              <a:rPr lang="en-US" altLang="zh-CN" dirty="0">
                <a:solidFill>
                  <a:schemeClr val="tx1"/>
                </a:solidFill>
              </a:rPr>
              <a:t>A=M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B=M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，且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≤E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①对阶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结果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阶＝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baseline="-16000" dirty="0" smtClean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en-US" altLang="zh-CN" baseline="30000" dirty="0">
                <a:solidFill>
                  <a:schemeClr val="tx1"/>
                </a:solidFill>
              </a:rPr>
              <a:t>-E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)×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endParaRPr lang="zh-CN" altLang="en-US" sz="2000" baseline="28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②运算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结果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尾数＝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16000" dirty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-E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±M</a:t>
            </a:r>
            <a:r>
              <a:rPr lang="en-US" altLang="zh-CN" baseline="-16000" dirty="0">
                <a:solidFill>
                  <a:schemeClr val="tx1"/>
                </a:solidFill>
              </a:rPr>
              <a:t>B</a:t>
            </a:r>
            <a:endParaRPr lang="zh-CN" altLang="en-US" baseline="-16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③规格化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使结果</a:t>
            </a:r>
            <a:r>
              <a:rPr lang="zh-CN" altLang="en-US" dirty="0" smtClean="0">
                <a:solidFill>
                  <a:schemeClr val="tx1"/>
                </a:solidFill>
              </a:rPr>
              <a:t>的尾数为</a:t>
            </a:r>
            <a:r>
              <a:rPr lang="zh-CN" altLang="en-US" dirty="0">
                <a:solidFill>
                  <a:schemeClr val="tx1"/>
                </a:solidFill>
              </a:rPr>
              <a:t>规格化数</a:t>
            </a:r>
          </a:p>
        </p:txBody>
      </p:sp>
      <p:sp>
        <p:nvSpPr>
          <p:cNvPr id="310316" name="AutoShape 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179388" y="4075112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*浮点加减运算步骤：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 对阶、尾数加减、尾数规格化、尾数舍入、溢出判断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750"/>
                                        <p:tgtEl>
                                          <p:spTgt spid="3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06" grpId="0"/>
      <p:bldP spid="310313" grpId="0"/>
      <p:bldP spid="2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F2B8-357C-43D5-87D4-E253D13442A0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179388" y="334293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   </a:t>
            </a:r>
            <a:r>
              <a:rPr lang="zh-CN" altLang="en-US" dirty="0" smtClean="0">
                <a:solidFill>
                  <a:srgbClr val="C00000"/>
                </a:solidFill>
              </a:rPr>
              <a:t>*浮点加减运算方法：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</a:rPr>
              <a:t>   设浮点数</a:t>
            </a:r>
            <a:r>
              <a:rPr lang="en-US" altLang="zh-CN" dirty="0">
                <a:solidFill>
                  <a:schemeClr val="tx1"/>
                </a:solidFill>
              </a:rPr>
              <a:t>A=M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B=M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baseline="-20000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初步</a:t>
            </a:r>
            <a:r>
              <a:rPr lang="zh-CN" altLang="en-US" dirty="0">
                <a:solidFill>
                  <a:schemeClr val="tx1"/>
                </a:solidFill>
              </a:rPr>
              <a:t>结果</a:t>
            </a:r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baseline="340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000" baseline="28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，规格化数</a:t>
            </a:r>
            <a:r>
              <a:rPr lang="en-US" altLang="zh-CN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 smtClean="0">
                <a:solidFill>
                  <a:schemeClr val="tx1"/>
                </a:solidFill>
              </a:rPr>
              <a:t>F</a:t>
            </a:r>
            <a:endParaRPr lang="zh-CN" altLang="en-US" baseline="28000" dirty="0">
              <a:solidFill>
                <a:schemeClr val="tx1"/>
              </a:solidFill>
            </a:endParaRPr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179388" y="17241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⑴对阶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求公共阶：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max(E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,E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ΔE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|E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-E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       ②</a:t>
            </a:r>
            <a:r>
              <a:rPr lang="zh-CN" altLang="en-US" dirty="0">
                <a:solidFill>
                  <a:schemeClr val="tx1"/>
                </a:solidFill>
              </a:rPr>
              <a:t>小</a:t>
            </a:r>
            <a:r>
              <a:rPr lang="zh-CN" altLang="en-US" dirty="0" smtClean="0">
                <a:solidFill>
                  <a:schemeClr val="tx1"/>
                </a:solidFill>
              </a:rPr>
              <a:t>阶尾数右移：移出的数值→附加位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9738" name="Text Box 10"/>
          <p:cNvSpPr txBox="1">
            <a:spLocks noChangeArrowheads="1"/>
          </p:cNvSpPr>
          <p:nvPr/>
        </p:nvSpPr>
        <p:spPr bwMode="auto">
          <a:xfrm>
            <a:off x="179388" y="2671752"/>
            <a:ext cx="8929116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1—</a:t>
            </a:r>
            <a:r>
              <a:rPr lang="zh-CN" altLang="en-US" sz="2200" dirty="0" smtClean="0">
                <a:solidFill>
                  <a:schemeClr val="tx1"/>
                </a:solidFill>
              </a:rPr>
              <a:t>浮点数的尾数用</a:t>
            </a:r>
            <a:r>
              <a:rPr lang="en-US" altLang="zh-CN" sz="2200" dirty="0" smtClean="0">
                <a:solidFill>
                  <a:schemeClr val="tx1"/>
                </a:solidFill>
              </a:rPr>
              <a:t>5</a:t>
            </a:r>
            <a:r>
              <a:rPr lang="zh-CN" altLang="en-US" sz="2200" dirty="0" smtClean="0">
                <a:solidFill>
                  <a:schemeClr val="tx1"/>
                </a:solidFill>
              </a:rPr>
              <a:t>位补码、阶用</a:t>
            </a:r>
            <a:r>
              <a:rPr lang="en-US" altLang="zh-CN" sz="2200" dirty="0" smtClean="0">
                <a:solidFill>
                  <a:schemeClr val="tx1"/>
                </a:solidFill>
              </a:rPr>
              <a:t>3</a:t>
            </a:r>
            <a:r>
              <a:rPr lang="zh-CN" altLang="en-US" sz="2200" dirty="0" smtClean="0">
                <a:solidFill>
                  <a:schemeClr val="tx1"/>
                </a:solidFill>
              </a:rPr>
              <a:t>位补码表示，附加位为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zh-CN" altLang="en-US" sz="2200" dirty="0" smtClean="0">
                <a:solidFill>
                  <a:schemeClr val="tx1"/>
                </a:solidFill>
              </a:rPr>
              <a:t>位，采用双符号位</a:t>
            </a:r>
            <a:r>
              <a:rPr lang="zh-CN" altLang="en-US" sz="2200" dirty="0">
                <a:solidFill>
                  <a:schemeClr val="tx1"/>
                </a:solidFill>
              </a:rPr>
              <a:t>运算</a:t>
            </a:r>
            <a:r>
              <a:rPr lang="zh-CN" altLang="en-US" sz="2200" dirty="0" smtClean="0">
                <a:solidFill>
                  <a:schemeClr val="tx1"/>
                </a:solidFill>
              </a:rPr>
              <a:t>。</a:t>
            </a:r>
            <a:r>
              <a:rPr lang="en-US" altLang="zh-CN" sz="2200" dirty="0" smtClean="0">
                <a:solidFill>
                  <a:schemeClr val="tx1"/>
                </a:solidFill>
              </a:rPr>
              <a:t>A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0.1101×2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01</a:t>
            </a:r>
            <a:r>
              <a:rPr lang="zh-CN" altLang="en-US" sz="2200" dirty="0" smtClean="0">
                <a:solidFill>
                  <a:schemeClr val="tx1"/>
                </a:solidFill>
              </a:rPr>
              <a:t>、</a:t>
            </a:r>
            <a:r>
              <a:rPr lang="en-US" altLang="zh-CN" sz="2200" dirty="0" smtClean="0">
                <a:solidFill>
                  <a:schemeClr val="tx1"/>
                </a:solidFill>
              </a:rPr>
              <a:t>B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(-</a:t>
            </a:r>
            <a:r>
              <a:rPr lang="en-US" altLang="zh-CN" sz="2200" dirty="0">
                <a:solidFill>
                  <a:schemeClr val="tx1"/>
                </a:solidFill>
              </a:rPr>
              <a:t>0.1010)×</a:t>
            </a:r>
            <a:r>
              <a:rPr lang="en-US" altLang="zh-CN" sz="2200" dirty="0" smtClean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 smtClean="0">
                <a:solidFill>
                  <a:schemeClr val="tx1"/>
                </a:solidFill>
              </a:rPr>
              <a:t>11</a:t>
            </a:r>
            <a:r>
              <a:rPr lang="zh-CN" altLang="en-US" sz="2200" dirty="0" smtClean="0">
                <a:solidFill>
                  <a:schemeClr val="tx1"/>
                </a:solidFill>
              </a:rPr>
              <a:t>，求</a:t>
            </a:r>
            <a:r>
              <a:rPr lang="en-US" altLang="zh-CN" sz="2200" dirty="0" smtClean="0">
                <a:solidFill>
                  <a:schemeClr val="tx1"/>
                </a:solidFill>
              </a:rPr>
              <a:t>[A</a:t>
            </a:r>
            <a:r>
              <a:rPr lang="zh-CN" altLang="en-US" sz="2200" dirty="0" smtClean="0">
                <a:solidFill>
                  <a:schemeClr val="tx1"/>
                </a:solidFill>
              </a:rPr>
              <a:t>＋</a:t>
            </a:r>
            <a:r>
              <a:rPr lang="en-US" altLang="zh-CN" sz="2200" dirty="0" smtClean="0">
                <a:solidFill>
                  <a:schemeClr val="tx1"/>
                </a:solidFill>
              </a:rPr>
              <a:t>B]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浮</a:t>
            </a:r>
            <a:endParaRPr lang="en-US" altLang="zh-CN" sz="2200" baseline="-16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spc="-100" dirty="0" smtClean="0">
                <a:solidFill>
                  <a:schemeClr val="tx1"/>
                </a:solidFill>
              </a:rPr>
              <a:t>ΔE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|</a:t>
            </a:r>
            <a:r>
              <a:rPr lang="en-US" altLang="zh-CN" spc="-100" dirty="0" smtClean="0">
                <a:solidFill>
                  <a:schemeClr val="tx1"/>
                </a:solidFill>
              </a:rPr>
              <a:t>01</a:t>
            </a:r>
            <a:r>
              <a:rPr lang="zh-CN" altLang="en-US" spc="-100" dirty="0" smtClean="0">
                <a:solidFill>
                  <a:schemeClr val="tx1"/>
                </a:solidFill>
              </a:rPr>
              <a:t>－</a:t>
            </a:r>
            <a:r>
              <a:rPr lang="en-US" altLang="zh-CN" spc="-100" dirty="0" smtClean="0">
                <a:solidFill>
                  <a:schemeClr val="tx1"/>
                </a:solidFill>
              </a:rPr>
              <a:t>11|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10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en-US" altLang="zh-CN" spc="-100" dirty="0" smtClean="0">
                <a:solidFill>
                  <a:schemeClr val="tx1"/>
                </a:solidFill>
              </a:rPr>
              <a:t>[</a:t>
            </a:r>
            <a:r>
              <a:rPr lang="en-US" altLang="zh-CN" spc="-100" dirty="0">
                <a:solidFill>
                  <a:schemeClr val="tx1"/>
                </a:solidFill>
              </a:rPr>
              <a:t>E</a:t>
            </a:r>
            <a:r>
              <a:rPr lang="en-US" altLang="zh-CN" spc="-100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pc="-100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spc="-100" dirty="0" smtClean="0">
                <a:solidFill>
                  <a:schemeClr val="tx1"/>
                </a:solidFill>
              </a:rPr>
              <a:t>]</a:t>
            </a:r>
            <a:r>
              <a:rPr lang="zh-CN" altLang="en-US" spc="-100" baseline="-16000" dirty="0" smtClean="0">
                <a:solidFill>
                  <a:schemeClr val="tx1"/>
                </a:solidFill>
              </a:rPr>
              <a:t>补</a:t>
            </a:r>
            <a:r>
              <a:rPr lang="zh-CN" altLang="en-US" spc="-100" dirty="0" smtClean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/>
              <a:t>00</a:t>
            </a:r>
            <a:r>
              <a:rPr lang="en-US" altLang="zh-CN" spc="-1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pc="-100" dirty="0" smtClean="0">
                <a:solidFill>
                  <a:schemeClr val="tx1"/>
                </a:solidFill>
              </a:rPr>
              <a:t>11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endParaRPr lang="en-US" altLang="zh-CN" spc="-100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00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rgbClr val="990099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11</a:t>
            </a:r>
            <a:r>
              <a:rPr lang="en-US" altLang="zh-CN" dirty="0" smtClean="0">
                <a:solidFill>
                  <a:schemeClr val="tx1"/>
                </a:solidFill>
              </a:rPr>
              <a:t>.0110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00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9739" name="Text Box 11"/>
          <p:cNvSpPr txBox="1">
            <a:spLocks noChangeArrowheads="1"/>
          </p:cNvSpPr>
          <p:nvPr/>
        </p:nvSpPr>
        <p:spPr bwMode="auto">
          <a:xfrm>
            <a:off x="179388" y="4551511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572000" indent="-4572000"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dirty="0" smtClean="0">
                <a:solidFill>
                  <a:schemeClr val="accent2"/>
                </a:solidFill>
              </a:rPr>
              <a:t>  </a:t>
            </a:r>
            <a:r>
              <a:rPr lang="zh-CN" altLang="en-US" dirty="0" smtClean="0">
                <a:solidFill>
                  <a:schemeClr val="accent2"/>
                </a:solidFill>
              </a:rPr>
              <a:t>⑵尾数</a:t>
            </a:r>
            <a:r>
              <a:rPr lang="zh-CN" altLang="en-US" dirty="0">
                <a:solidFill>
                  <a:schemeClr val="accent2"/>
                </a:solidFill>
              </a:rPr>
              <a:t>加</a:t>
            </a:r>
            <a:r>
              <a:rPr lang="zh-CN" altLang="en-US" dirty="0" smtClean="0">
                <a:solidFill>
                  <a:schemeClr val="accent2"/>
                </a:solidFill>
              </a:rPr>
              <a:t>减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±M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附加</a:t>
            </a:r>
            <a:r>
              <a:rPr lang="zh-CN" altLang="en-US" dirty="0">
                <a:solidFill>
                  <a:schemeClr val="tx1"/>
                </a:solidFill>
              </a:rPr>
              <a:t>位一起</a:t>
            </a:r>
            <a:r>
              <a:rPr lang="zh-CN" altLang="en-US" dirty="0" smtClean="0">
                <a:solidFill>
                  <a:schemeClr val="tx1"/>
                </a:solidFill>
              </a:rPr>
              <a:t>运算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0" indent="-4572000">
              <a:lnSpc>
                <a:spcPct val="120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smtClean="0">
                <a:solidFill>
                  <a:srgbClr val="990099"/>
                </a:solidFill>
              </a:rPr>
              <a:t>       </a:t>
            </a:r>
            <a:r>
              <a:rPr lang="zh-CN" altLang="en-US" dirty="0" smtClean="0">
                <a:solidFill>
                  <a:srgbClr val="990099"/>
                </a:solidFill>
              </a:rPr>
              <a:t>注意：</a:t>
            </a:r>
            <a:r>
              <a:rPr lang="zh-CN" altLang="en-US" dirty="0" smtClean="0">
                <a:solidFill>
                  <a:schemeClr val="tx1"/>
                </a:solidFill>
              </a:rPr>
              <a:t>结果溢出</a:t>
            </a:r>
            <a:r>
              <a:rPr lang="zh-CN" altLang="en-US" u="sng" dirty="0" smtClean="0">
                <a:solidFill>
                  <a:schemeClr val="tx1"/>
                </a:solidFill>
              </a:rPr>
              <a:t>不算出错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zh-CN" altLang="en-US" sz="2200" dirty="0" smtClean="0">
                <a:solidFill>
                  <a:schemeClr val="tx1"/>
                </a:solidFill>
              </a:rPr>
              <a:t>∵可以规格化</a:t>
            </a:r>
            <a:r>
              <a:rPr lang="en-US" altLang="zh-CN" sz="2200" dirty="0" smtClean="0">
                <a:solidFill>
                  <a:schemeClr val="tx1"/>
                </a:solidFill>
              </a:rPr>
              <a:t>)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329748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749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79512" y="5949280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rgbClr val="990099"/>
                </a:solidFill>
              </a:rPr>
              <a:t>    解</a:t>
            </a:r>
            <a:r>
              <a:rPr lang="en-US" altLang="zh-CN" dirty="0" smtClean="0">
                <a:solidFill>
                  <a:srgbClr val="990099"/>
                </a:solidFill>
              </a:rPr>
              <a:t>-2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00.0011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01</a:t>
            </a:r>
            <a:r>
              <a:rPr lang="zh-CN" altLang="en-US" dirty="0" smtClean="0">
                <a:solidFill>
                  <a:schemeClr val="accent2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11.1010 </a:t>
            </a:r>
            <a:r>
              <a:rPr lang="en-US" altLang="zh-CN" dirty="0" smtClean="0">
                <a:solidFill>
                  <a:schemeClr val="accent2"/>
                </a:solidFill>
              </a:rPr>
              <a:t>00</a:t>
            </a:r>
            <a:r>
              <a:rPr lang="zh-CN" altLang="en-US" dirty="0" smtClean="0">
                <a:solidFill>
                  <a:schemeClr val="accent2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11.1001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211961" y="5462217"/>
            <a:ext cx="3744415" cy="457446"/>
            <a:chOff x="4499994" y="4987778"/>
            <a:chExt cx="3744415" cy="457446"/>
          </a:xfrm>
        </p:grpSpPr>
        <p:sp>
          <p:nvSpPr>
            <p:cNvPr id="329743" name="Text Box 15"/>
            <p:cNvSpPr txBox="1">
              <a:spLocks noChangeArrowheads="1"/>
            </p:cNvSpPr>
            <p:nvPr/>
          </p:nvSpPr>
          <p:spPr bwMode="auto">
            <a:xfrm flipH="1">
              <a:off x="4932041" y="5085184"/>
              <a:ext cx="3312368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加法器包容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溢出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 smtClean="0">
                  <a:solidFill>
                    <a:schemeClr val="tx1"/>
                  </a:solidFill>
                </a:rPr>
                <a:t>如双符号位</a:t>
              </a:r>
              <a:r>
                <a:rPr lang="en-US" altLang="zh-CN" sz="1800" dirty="0" smtClean="0">
                  <a:solidFill>
                    <a:schemeClr val="tx1"/>
                  </a:solidFill>
                </a:rPr>
                <a:t>)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/>
            <p:cNvCxnSpPr>
              <a:endCxn id="329743" idx="3"/>
            </p:cNvCxnSpPr>
            <p:nvPr/>
          </p:nvCxnSpPr>
          <p:spPr bwMode="auto">
            <a:xfrm>
              <a:off x="4499994" y="4987778"/>
              <a:ext cx="432047" cy="277426"/>
            </a:xfrm>
            <a:prstGeom prst="bentConnector3">
              <a:avLst>
                <a:gd name="adj1" fmla="val 29"/>
              </a:avLst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/>
      <p:bldP spid="329738" grpId="0"/>
      <p:bldP spid="329739" grpId="0"/>
      <p:bldP spid="1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4A4F-4B26-40EA-B82E-7CF9965F094D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179388" y="332656"/>
            <a:ext cx="885710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pPr marL="2960688" indent="-2960688"/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⑶尾数规格化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规格化，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</a:p>
          <a:p>
            <a:pPr marL="2960688" indent="-2960688"/>
            <a:r>
              <a:rPr lang="en-US" altLang="zh-CN" dirty="0" smtClean="0">
                <a:solidFill>
                  <a:srgbClr val="990099"/>
                </a:solidFill>
              </a:rPr>
              <a:t>         </a:t>
            </a:r>
            <a:r>
              <a:rPr lang="zh-CN" altLang="en-US" dirty="0" smtClean="0">
                <a:solidFill>
                  <a:srgbClr val="990099"/>
                </a:solidFill>
              </a:rPr>
              <a:t>处理方法：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 marL="2960688" indent="-2960688"/>
            <a:r>
              <a:rPr lang="en-US" altLang="zh-CN" dirty="0" smtClean="0">
                <a:solidFill>
                  <a:schemeClr val="tx1"/>
                </a:solidFill>
              </a:rPr>
              <a:t>              |M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≥</a:t>
            </a:r>
            <a:r>
              <a:rPr lang="en-US" altLang="zh-CN" dirty="0" smtClean="0">
                <a:solidFill>
                  <a:schemeClr val="tx1"/>
                </a:solidFill>
              </a:rPr>
              <a:t>1.0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次右</a:t>
            </a:r>
            <a:r>
              <a:rPr lang="zh-CN" altLang="en-US" dirty="0" smtClean="0">
                <a:solidFill>
                  <a:schemeClr val="tx1"/>
                </a:solidFill>
              </a:rPr>
              <a:t>规               </a:t>
            </a:r>
            <a:r>
              <a:rPr lang="zh-CN" altLang="en-US" baseline="-25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1]</a:t>
            </a:r>
            <a:endParaRPr lang="zh-CN" altLang="en-US" sz="1800" dirty="0" smtClean="0">
              <a:solidFill>
                <a:schemeClr val="tx1"/>
              </a:solidFill>
            </a:endParaRPr>
          </a:p>
          <a:p>
            <a:pPr marL="2960688" indent="-2960688"/>
            <a:r>
              <a:rPr lang="zh-CN" altLang="en-US" dirty="0" smtClean="0">
                <a:solidFill>
                  <a:schemeClr val="tx1"/>
                </a:solidFill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</a:rPr>
              <a:t>0.5≤|M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1.0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无操作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已为规格化数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0]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marL="3052763" indent="-3052763"/>
            <a:r>
              <a:rPr lang="zh-CN" altLang="en-US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dirty="0" smtClean="0">
                <a:solidFill>
                  <a:schemeClr val="tx1"/>
                </a:solidFill>
              </a:rPr>
              <a:t>|M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0.5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en-US" altLang="zh-CN" i="1" dirty="0" smtClean="0">
                <a:solidFill>
                  <a:schemeClr val="tx1"/>
                </a:solidFill>
                <a:latin typeface="+mn-lt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zh-CN" altLang="en-US" dirty="0">
                <a:solidFill>
                  <a:schemeClr val="tx1"/>
                </a:solidFill>
              </a:rPr>
              <a:t>左</a:t>
            </a:r>
            <a:r>
              <a:rPr lang="zh-CN" altLang="en-US" dirty="0" smtClean="0">
                <a:solidFill>
                  <a:schemeClr val="tx1"/>
                </a:solidFill>
              </a:rPr>
              <a:t>规、直到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≥</a:t>
            </a:r>
            <a:r>
              <a:rPr lang="en-US" altLang="zh-CN" dirty="0">
                <a:solidFill>
                  <a:schemeClr val="tx1"/>
                </a:solidFill>
              </a:rPr>
              <a:t>0.5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-</a:t>
            </a:r>
            <a:r>
              <a:rPr lang="en-US" altLang="zh-CN" sz="2000" i="1" dirty="0" smtClean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</a:rPr>
              <a:t>]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auto">
          <a:xfrm>
            <a:off x="179388" y="2636912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310063" indent="-4310063"/>
            <a:r>
              <a:rPr lang="en-US" altLang="zh-CN" dirty="0" smtClean="0">
                <a:solidFill>
                  <a:srgbClr val="990099"/>
                </a:solidFill>
              </a:rPr>
              <a:t>         </a:t>
            </a:r>
            <a:r>
              <a:rPr lang="zh-CN" altLang="en-US" dirty="0" smtClean="0">
                <a:solidFill>
                  <a:srgbClr val="990099"/>
                </a:solidFill>
              </a:rPr>
              <a:t>注意：</a:t>
            </a:r>
            <a:r>
              <a:rPr lang="zh-CN" altLang="en-US" dirty="0" smtClean="0">
                <a:solidFill>
                  <a:schemeClr val="tx1"/>
                </a:solidFill>
              </a:rPr>
              <a:t>①左移及右移均为</a:t>
            </a:r>
            <a:r>
              <a:rPr lang="zh-CN" altLang="en-US" u="sng" dirty="0" smtClean="0">
                <a:solidFill>
                  <a:schemeClr val="tx1"/>
                </a:solidFill>
              </a:rPr>
              <a:t>算术移位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6778" name="Text Box 10"/>
          <p:cNvSpPr txBox="1">
            <a:spLocks noChangeArrowheads="1"/>
          </p:cNvSpPr>
          <p:nvPr/>
        </p:nvSpPr>
        <p:spPr bwMode="auto">
          <a:xfrm>
            <a:off x="179388" y="313341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310063" indent="-4310063"/>
            <a:r>
              <a:rPr lang="en-US" altLang="zh-CN" dirty="0">
                <a:solidFill>
                  <a:schemeClr val="tx1"/>
                </a:solidFill>
              </a:rPr>
              <a:t>               </a:t>
            </a:r>
            <a:r>
              <a:rPr lang="en-US" altLang="zh-CN" dirty="0" smtClean="0">
                <a:solidFill>
                  <a:schemeClr val="tx1"/>
                </a:solidFill>
              </a:rPr>
              <a:t>②</a:t>
            </a:r>
            <a:r>
              <a:rPr lang="zh-CN" altLang="en-US" u="sng" dirty="0">
                <a:solidFill>
                  <a:schemeClr val="tx1"/>
                </a:solidFill>
              </a:rPr>
              <a:t>原码</a:t>
            </a:r>
            <a:r>
              <a:rPr lang="zh-CN" altLang="en-US" dirty="0">
                <a:solidFill>
                  <a:schemeClr val="tx1"/>
                </a:solidFill>
              </a:rPr>
              <a:t>规格化数的</a:t>
            </a:r>
            <a:r>
              <a:rPr lang="zh-CN" altLang="en-US" u="sng" dirty="0">
                <a:solidFill>
                  <a:srgbClr val="FF0000"/>
                </a:solidFill>
              </a:rPr>
              <a:t>最高数值位为</a:t>
            </a:r>
            <a:r>
              <a:rPr lang="en-US" altLang="zh-CN" u="sng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4310063" indent="-4310063"/>
            <a:r>
              <a:rPr lang="zh-CN" altLang="en-US" dirty="0">
                <a:solidFill>
                  <a:schemeClr val="tx1"/>
                </a:solidFill>
              </a:rPr>
              <a:t>               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zh-CN" altLang="en-US" u="sng" dirty="0">
                <a:solidFill>
                  <a:schemeClr val="tx1"/>
                </a:solidFill>
              </a:rPr>
              <a:t>补码</a:t>
            </a:r>
            <a:r>
              <a:rPr lang="zh-CN" altLang="en-US" dirty="0">
                <a:solidFill>
                  <a:schemeClr val="tx1"/>
                </a:solidFill>
              </a:rPr>
              <a:t>规格化数的</a:t>
            </a:r>
            <a:r>
              <a:rPr lang="zh-CN" altLang="en-US" u="sng" dirty="0">
                <a:solidFill>
                  <a:srgbClr val="FF0000"/>
                </a:solidFill>
              </a:rPr>
              <a:t>最高数值位与符号相反</a:t>
            </a:r>
          </a:p>
        </p:txBody>
      </p:sp>
      <p:sp>
        <p:nvSpPr>
          <p:cNvPr id="416779" name="Text Box 11"/>
          <p:cNvSpPr txBox="1">
            <a:spLocks noChangeArrowheads="1"/>
          </p:cNvSpPr>
          <p:nvPr/>
        </p:nvSpPr>
        <p:spPr bwMode="auto">
          <a:xfrm>
            <a:off x="179388" y="407707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-3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因</a:t>
            </a:r>
            <a:r>
              <a:rPr lang="en-US" altLang="zh-CN" dirty="0" smtClean="0">
                <a:solidFill>
                  <a:schemeClr val="tx1"/>
                </a:solidFill>
              </a:rPr>
              <a:t>[E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11.1001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01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故需左规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次，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11.001</a:t>
            </a:r>
            <a:r>
              <a:rPr lang="en-US" altLang="zh-CN" dirty="0" smtClean="0">
                <a:solidFill>
                  <a:schemeClr val="accent2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16780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781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2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7" grpId="0"/>
      <p:bldP spid="416778" grpId="0"/>
      <p:bldP spid="41677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167A-F375-4095-89D4-CE8E39B16F54}" type="slidenum">
              <a:rPr lang="en-US" altLang="zh-CN"/>
              <a:pPr/>
              <a:t>97</a:t>
            </a:fld>
            <a:endParaRPr lang="en-US" altLang="zh-CN" dirty="0"/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179388" y="4267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en-US" altLang="zh-CN" dirty="0" smtClean="0">
                <a:solidFill>
                  <a:schemeClr val="accent2"/>
                </a:solidFill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</a:rPr>
              <a:t>⑷尾数舍入</a:t>
            </a:r>
            <a:r>
              <a:rPr lang="en-US" altLang="zh-CN" dirty="0" smtClean="0">
                <a:solidFill>
                  <a:schemeClr val="accent2"/>
                </a:solidFill>
              </a:rPr>
              <a:t>— 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</a:rPr>
              <a:t>根据附加位得到的值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179388" y="908720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舍入方法：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系统</a:t>
            </a:r>
            <a:r>
              <a:rPr lang="zh-CN" altLang="en-US" sz="2000" dirty="0" smtClean="0">
                <a:solidFill>
                  <a:schemeClr val="tx1"/>
                </a:solidFill>
              </a:rPr>
              <a:t>结构确定方法，</a:t>
            </a:r>
            <a:r>
              <a:rPr lang="zh-CN" altLang="en-US" sz="2000" dirty="0">
                <a:solidFill>
                  <a:schemeClr val="tx1"/>
                </a:solidFill>
              </a:rPr>
              <a:t>计算机组</a:t>
            </a:r>
            <a:r>
              <a:rPr lang="zh-CN" altLang="en-US" sz="2000" dirty="0" smtClean="0">
                <a:solidFill>
                  <a:schemeClr val="tx1"/>
                </a:solidFill>
              </a:rPr>
              <a:t>成负责实现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zh-CN" altLang="en-US" dirty="0" smtClean="0">
                <a:solidFill>
                  <a:srgbClr val="FF0000"/>
                </a:solidFill>
              </a:rPr>
              <a:t>截断</a:t>
            </a:r>
            <a:r>
              <a:rPr lang="zh-CN" altLang="en-US" dirty="0">
                <a:solidFill>
                  <a:srgbClr val="FF0000"/>
                </a:solidFill>
              </a:rPr>
              <a:t>法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尾数</a:t>
            </a:r>
            <a:r>
              <a:rPr lang="zh-CN" altLang="en-US" u="sng" dirty="0" smtClean="0">
                <a:solidFill>
                  <a:schemeClr val="tx1"/>
                </a:solidFill>
              </a:rPr>
              <a:t>不变</a:t>
            </a:r>
            <a:r>
              <a:rPr lang="zh-CN" altLang="en-US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0]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 恒</a:t>
            </a:r>
            <a:r>
              <a:rPr lang="zh-CN" altLang="en-US" dirty="0">
                <a:solidFill>
                  <a:schemeClr val="tx1"/>
                </a:solidFill>
              </a:rPr>
              <a:t>置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将尾数</a:t>
            </a:r>
            <a:r>
              <a:rPr lang="zh-CN" altLang="en-US" dirty="0" smtClean="0">
                <a:solidFill>
                  <a:schemeClr val="tx1"/>
                </a:solidFill>
              </a:rPr>
              <a:t>末位</a:t>
            </a:r>
            <a:r>
              <a:rPr lang="zh-CN" altLang="en-US" u="sng" dirty="0" smtClean="0">
                <a:solidFill>
                  <a:schemeClr val="tx1"/>
                </a:solidFill>
              </a:rPr>
              <a:t>置</a:t>
            </a:r>
            <a:r>
              <a:rPr lang="zh-CN" altLang="en-US" u="sng" dirty="0">
                <a:solidFill>
                  <a:schemeClr val="tx1"/>
                </a:solidFill>
              </a:rPr>
              <a:t>为</a:t>
            </a:r>
            <a:r>
              <a:rPr lang="en-US" altLang="zh-CN" u="sng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000" dirty="0" smtClean="0">
                <a:solidFill>
                  <a:schemeClr val="tx1"/>
                </a:solidFill>
              </a:rPr>
              <a:t>＝</a:t>
            </a:r>
            <a:r>
              <a:rPr lang="en-US" altLang="zh-CN" sz="2000" dirty="0" smtClean="0">
                <a:solidFill>
                  <a:schemeClr val="tx1"/>
                </a:solidFill>
              </a:rPr>
              <a:t>(M</a:t>
            </a:r>
            <a:r>
              <a:rPr lang="en-US" altLang="zh-CN" sz="2000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sz="2000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sz="2000" dirty="0" smtClean="0">
                <a:solidFill>
                  <a:schemeClr val="tx1"/>
                </a:solidFill>
              </a:rPr>
              <a:t>=1)? 0:1]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 舍入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附加位最高位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真值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入</a:t>
            </a:r>
            <a:r>
              <a:rPr lang="zh-CN" altLang="en-US" dirty="0" smtClean="0">
                <a:solidFill>
                  <a:schemeClr val="tx1"/>
                </a:solidFill>
              </a:rPr>
              <a:t>，否则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舍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  <a:p>
            <a:pPr marL="3590925" indent="-3590925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 查表</a:t>
            </a:r>
            <a:r>
              <a:rPr lang="zh-CN" altLang="en-US" dirty="0">
                <a:solidFill>
                  <a:schemeClr val="tx1"/>
                </a:solidFill>
              </a:rPr>
              <a:t>舍入法</a:t>
            </a:r>
            <a:r>
              <a:rPr lang="en-US" altLang="zh-CN" dirty="0" smtClean="0">
                <a:solidFill>
                  <a:schemeClr val="tx1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用尾数末尾几位及附加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zh-CN" altLang="en-US" dirty="0" smtClean="0">
                <a:solidFill>
                  <a:schemeClr val="tx1"/>
                </a:solidFill>
              </a:rPr>
              <a:t>查表，决定采用</a:t>
            </a:r>
            <a:r>
              <a:rPr lang="zh-CN" altLang="en-US" dirty="0">
                <a:solidFill>
                  <a:schemeClr val="tx1"/>
                </a:solidFill>
              </a:rPr>
              <a:t>恒置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法或舍入</a:t>
            </a:r>
            <a:r>
              <a:rPr lang="zh-CN" altLang="en-US" dirty="0">
                <a:solidFill>
                  <a:schemeClr val="tx1"/>
                </a:solidFill>
              </a:rPr>
              <a:t>法</a:t>
            </a:r>
          </a:p>
        </p:txBody>
      </p:sp>
      <p:sp>
        <p:nvSpPr>
          <p:cNvPr id="328717" name="Text Box 13"/>
          <p:cNvSpPr txBox="1">
            <a:spLocks noChangeArrowheads="1"/>
          </p:cNvSpPr>
          <p:nvPr/>
        </p:nvSpPr>
        <p:spPr bwMode="auto">
          <a:xfrm>
            <a:off x="179388" y="3671987"/>
            <a:ext cx="8785225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en-US" altLang="zh-CN" dirty="0" smtClean="0">
                <a:solidFill>
                  <a:srgbClr val="990099"/>
                </a:solidFill>
              </a:rPr>
              <a:t>  </a:t>
            </a:r>
            <a:r>
              <a:rPr lang="zh-CN" altLang="en-US" dirty="0" smtClean="0">
                <a:solidFill>
                  <a:srgbClr val="990099"/>
                </a:solidFill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①舍入</a:t>
            </a:r>
            <a:r>
              <a:rPr lang="zh-CN" altLang="en-US" u="sng" dirty="0"/>
              <a:t>针对真值</a:t>
            </a:r>
            <a:r>
              <a:rPr lang="zh-CN" altLang="en-US" dirty="0">
                <a:solidFill>
                  <a:schemeClr val="tx1"/>
                </a:solidFill>
              </a:rPr>
              <a:t>，舍使</a:t>
            </a:r>
            <a:r>
              <a:rPr lang="en-US" altLang="zh-CN" dirty="0">
                <a:solidFill>
                  <a:schemeClr val="tx1"/>
                </a:solidFill>
              </a:rPr>
              <a:t>|M|</a:t>
            </a:r>
            <a:r>
              <a:rPr lang="zh-CN" altLang="en-US" dirty="0">
                <a:solidFill>
                  <a:schemeClr val="tx1"/>
                </a:solidFill>
              </a:rPr>
              <a:t>变小、入使</a:t>
            </a:r>
            <a:r>
              <a:rPr lang="en-US" altLang="zh-CN" dirty="0">
                <a:solidFill>
                  <a:schemeClr val="tx1"/>
                </a:solidFill>
              </a:rPr>
              <a:t>|M|</a:t>
            </a:r>
            <a:r>
              <a:rPr lang="zh-CN" altLang="en-US" dirty="0">
                <a:solidFill>
                  <a:schemeClr val="tx1"/>
                </a:solidFill>
              </a:rPr>
              <a:t>变大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                    </a:t>
            </a:r>
            <a:r>
              <a:rPr lang="zh-CN" altLang="en-US" sz="2200" dirty="0" smtClean="0">
                <a:solidFill>
                  <a:schemeClr val="tx1"/>
                </a:solidFill>
              </a:rPr>
              <a:t>    </a:t>
            </a:r>
            <a:r>
              <a:rPr lang="zh-CN" altLang="en-US" sz="2200" dirty="0">
                <a:solidFill>
                  <a:schemeClr val="tx1"/>
                </a:solidFill>
              </a:rPr>
              <a:t>└→不同码制的规则不同</a:t>
            </a:r>
          </a:p>
        </p:txBody>
      </p:sp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179388" y="45091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      ②</a:t>
            </a:r>
            <a:r>
              <a:rPr lang="zh-CN" altLang="en-US" dirty="0">
                <a:solidFill>
                  <a:schemeClr val="tx1"/>
                </a:solidFill>
              </a:rPr>
              <a:t>舍入导致</a:t>
            </a:r>
            <a:r>
              <a:rPr lang="zh-CN" altLang="en-US" dirty="0" smtClean="0">
                <a:solidFill>
                  <a:schemeClr val="tx1"/>
                </a:solidFill>
              </a:rPr>
              <a:t>尾数溢出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zh-CN" altLang="en-US" dirty="0" smtClean="0">
                <a:solidFill>
                  <a:schemeClr val="tx1"/>
                </a:solidFill>
              </a:rPr>
              <a:t>需进行</a:t>
            </a:r>
            <a:r>
              <a:rPr lang="zh-CN" altLang="en-US" u="sng" dirty="0" smtClean="0">
                <a:solidFill>
                  <a:schemeClr val="tx1"/>
                </a:solidFill>
              </a:rPr>
              <a:t>规格化</a:t>
            </a:r>
            <a:r>
              <a:rPr lang="en-US" altLang="zh-CN" sz="2000" dirty="0" smtClean="0">
                <a:solidFill>
                  <a:schemeClr val="tx1"/>
                </a:solidFill>
              </a:rPr>
              <a:t>(1</a:t>
            </a:r>
            <a:r>
              <a:rPr lang="zh-CN" altLang="en-US" sz="2000" dirty="0">
                <a:solidFill>
                  <a:schemeClr val="tx1"/>
                </a:solidFill>
              </a:rPr>
              <a:t>次右</a:t>
            </a:r>
            <a:r>
              <a:rPr lang="zh-CN" altLang="en-US" sz="2000" dirty="0" smtClean="0">
                <a:solidFill>
                  <a:schemeClr val="tx1"/>
                </a:solidFill>
              </a:rPr>
              <a:t>规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328719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20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22" name="AutoShape 1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50131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-4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因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 smtClean="0">
                <a:solidFill>
                  <a:schemeClr val="tx1"/>
                </a:solidFill>
              </a:rPr>
              <a:t>为负数，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</a:rPr>
              <a:t>附加位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应选择</a:t>
            </a:r>
            <a:r>
              <a:rPr lang="zh-CN" altLang="en-US" u="sng" dirty="0" smtClean="0">
                <a:solidFill>
                  <a:schemeClr val="tx1"/>
                </a:solidFill>
              </a:rPr>
              <a:t>舍</a:t>
            </a:r>
            <a:r>
              <a:rPr lang="zh-CN" altLang="en-US" dirty="0" smtClean="0">
                <a:solidFill>
                  <a:schemeClr val="tx1"/>
                </a:solidFill>
              </a:rPr>
              <a:t>，故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11.0010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       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6" grpId="0"/>
      <p:bldP spid="328717" grpId="0"/>
      <p:bldP spid="328718" grpId="0"/>
      <p:bldP spid="1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4B9-2974-41C0-827B-43042A8B9AAA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</a:rPr>
              <a:t>⑸溢出判断</a:t>
            </a:r>
            <a:r>
              <a:rPr lang="en-US" altLang="zh-CN" dirty="0" smtClean="0">
                <a:solidFill>
                  <a:schemeClr val="accent2"/>
                </a:solidFill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</a:rPr>
              <a:t>判断阶码是否上溢或下溢，并处理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       判断</a:t>
            </a:r>
            <a:r>
              <a:rPr lang="zh-CN" altLang="en-US" dirty="0">
                <a:solidFill>
                  <a:srgbClr val="990099"/>
                </a:solidFill>
              </a:rPr>
              <a:t>方法：</a:t>
            </a:r>
            <a:r>
              <a:rPr lang="zh-CN" altLang="en-US" dirty="0">
                <a:solidFill>
                  <a:schemeClr val="tx1"/>
                </a:solidFill>
              </a:rPr>
              <a:t>与阶的运算方法有关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如单</a:t>
            </a:r>
            <a:r>
              <a:rPr lang="en-US" altLang="zh-CN" sz="2000" dirty="0" smtClean="0">
                <a:solidFill>
                  <a:schemeClr val="tx1"/>
                </a:solidFill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</a:rPr>
              <a:t>双符号位及码制</a:t>
            </a:r>
            <a:r>
              <a:rPr lang="en-US" altLang="zh-CN" sz="2000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26704" name="Group 48"/>
          <p:cNvGrpSpPr>
            <a:grpSpLocks/>
          </p:cNvGrpSpPr>
          <p:nvPr/>
        </p:nvGrpSpPr>
        <p:grpSpPr bwMode="auto">
          <a:xfrm>
            <a:off x="1474986" y="2780928"/>
            <a:ext cx="7129462" cy="792162"/>
            <a:chOff x="748" y="2205"/>
            <a:chExt cx="4491" cy="499"/>
          </a:xfrm>
        </p:grpSpPr>
        <p:sp>
          <p:nvSpPr>
            <p:cNvPr id="326682" name="Text Box 26"/>
            <p:cNvSpPr txBox="1">
              <a:spLocks noChangeArrowheads="1"/>
            </p:cNvSpPr>
            <p:nvPr/>
          </p:nvSpPr>
          <p:spPr bwMode="auto">
            <a:xfrm>
              <a:off x="1565" y="2438"/>
              <a:ext cx="1088" cy="2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负数区</a:t>
              </a:r>
            </a:p>
          </p:txBody>
        </p:sp>
        <p:sp>
          <p:nvSpPr>
            <p:cNvPr id="326683" name="Text Box 27"/>
            <p:cNvSpPr txBox="1">
              <a:spLocks noChangeArrowheads="1"/>
            </p:cNvSpPr>
            <p:nvPr/>
          </p:nvSpPr>
          <p:spPr bwMode="auto">
            <a:xfrm>
              <a:off x="2653" y="2437"/>
              <a:ext cx="726" cy="22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326684" name="Line 28"/>
            <p:cNvSpPr>
              <a:spLocks noChangeShapeType="1"/>
            </p:cNvSpPr>
            <p:nvPr/>
          </p:nvSpPr>
          <p:spPr bwMode="auto">
            <a:xfrm>
              <a:off x="3016" y="2614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87" name="Text Box 31"/>
            <p:cNvSpPr txBox="1">
              <a:spLocks noChangeArrowheads="1"/>
            </p:cNvSpPr>
            <p:nvPr/>
          </p:nvSpPr>
          <p:spPr bwMode="auto">
            <a:xfrm>
              <a:off x="3379" y="2438"/>
              <a:ext cx="1089" cy="2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正数区</a:t>
              </a:r>
            </a:p>
          </p:txBody>
        </p:sp>
        <p:sp>
          <p:nvSpPr>
            <p:cNvPr id="326688" name="Line 32"/>
            <p:cNvSpPr>
              <a:spLocks noChangeShapeType="1"/>
            </p:cNvSpPr>
            <p:nvPr/>
          </p:nvSpPr>
          <p:spPr bwMode="auto">
            <a:xfrm>
              <a:off x="2653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89" name="Line 33"/>
            <p:cNvSpPr>
              <a:spLocks noChangeShapeType="1"/>
            </p:cNvSpPr>
            <p:nvPr/>
          </p:nvSpPr>
          <p:spPr bwMode="auto">
            <a:xfrm>
              <a:off x="3379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90" name="Line 34"/>
            <p:cNvSpPr>
              <a:spLocks noChangeShapeType="1"/>
            </p:cNvSpPr>
            <p:nvPr/>
          </p:nvSpPr>
          <p:spPr bwMode="auto">
            <a:xfrm>
              <a:off x="4468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91" name="Line 35"/>
            <p:cNvSpPr>
              <a:spLocks noChangeShapeType="1"/>
            </p:cNvSpPr>
            <p:nvPr/>
          </p:nvSpPr>
          <p:spPr bwMode="auto">
            <a:xfrm>
              <a:off x="1565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6699" name="Group 43"/>
            <p:cNvGrpSpPr>
              <a:grpSpLocks/>
            </p:cNvGrpSpPr>
            <p:nvPr/>
          </p:nvGrpSpPr>
          <p:grpSpPr bwMode="auto">
            <a:xfrm>
              <a:off x="839" y="2251"/>
              <a:ext cx="4353" cy="408"/>
              <a:chOff x="976" y="1389"/>
              <a:chExt cx="4353" cy="408"/>
            </a:xfrm>
          </p:grpSpPr>
          <p:sp>
            <p:nvSpPr>
              <p:cNvPr id="326700" name="Text Box 44"/>
              <p:cNvSpPr txBox="1">
                <a:spLocks noChangeArrowheads="1"/>
              </p:cNvSpPr>
              <p:nvPr/>
            </p:nvSpPr>
            <p:spPr bwMode="auto">
              <a:xfrm>
                <a:off x="2789" y="1389"/>
                <a:ext cx="726" cy="18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</a:rPr>
                  <a:t>下溢区</a:t>
                </a:r>
              </a:p>
            </p:txBody>
          </p:sp>
          <p:sp>
            <p:nvSpPr>
              <p:cNvPr id="326701" name="Text Box 45"/>
              <p:cNvSpPr txBox="1">
                <a:spLocks noChangeArrowheads="1"/>
              </p:cNvSpPr>
              <p:nvPr/>
            </p:nvSpPr>
            <p:spPr bwMode="auto">
              <a:xfrm>
                <a:off x="4610" y="1389"/>
                <a:ext cx="719" cy="408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</a:rPr>
                  <a:t>正上溢区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(+∞)</a:t>
                </a:r>
              </a:p>
            </p:txBody>
          </p:sp>
          <p:sp>
            <p:nvSpPr>
              <p:cNvPr id="326702" name="Text Box 46"/>
              <p:cNvSpPr txBox="1">
                <a:spLocks noChangeArrowheads="1"/>
              </p:cNvSpPr>
              <p:nvPr/>
            </p:nvSpPr>
            <p:spPr bwMode="auto">
              <a:xfrm>
                <a:off x="976" y="1389"/>
                <a:ext cx="719" cy="408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负上溢区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(-∞)</a:t>
                </a:r>
              </a:p>
            </p:txBody>
          </p:sp>
        </p:grpSp>
        <p:sp>
          <p:nvSpPr>
            <p:cNvPr id="326703" name="Line 47"/>
            <p:cNvSpPr>
              <a:spLocks noChangeShapeType="1"/>
            </p:cNvSpPr>
            <p:nvPr/>
          </p:nvSpPr>
          <p:spPr bwMode="auto">
            <a:xfrm flipV="1">
              <a:off x="748" y="2658"/>
              <a:ext cx="4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6709" name="AutoShape 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52"/>
          <p:cNvSpPr txBox="1">
            <a:spLocks noChangeArrowheads="1"/>
          </p:cNvSpPr>
          <p:nvPr/>
        </p:nvSpPr>
        <p:spPr bwMode="auto">
          <a:xfrm>
            <a:off x="179388" y="12687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zh-CN" altLang="en-US" dirty="0">
                <a:solidFill>
                  <a:srgbClr val="990099"/>
                </a:solidFill>
              </a:rPr>
              <a:t> </a:t>
            </a:r>
            <a:r>
              <a:rPr lang="zh-CN" altLang="en-US" dirty="0" smtClean="0">
                <a:solidFill>
                  <a:srgbClr val="990099"/>
                </a:solidFill>
              </a:rPr>
              <a:t>       溢出处理：</a:t>
            </a:r>
            <a:r>
              <a:rPr lang="zh-CN" altLang="en-US" dirty="0" smtClean="0">
                <a:solidFill>
                  <a:schemeClr val="tx1"/>
                </a:solidFill>
              </a:rPr>
              <a:t>以</a:t>
            </a:r>
            <a:r>
              <a:rPr lang="en-US" altLang="zh-CN" dirty="0">
                <a:solidFill>
                  <a:schemeClr val="tx1"/>
                </a:solidFill>
              </a:rPr>
              <a:t>IEEE </a:t>
            </a:r>
            <a:r>
              <a:rPr lang="en-US" altLang="zh-CN" dirty="0" smtClean="0">
                <a:solidFill>
                  <a:schemeClr val="tx1"/>
                </a:solidFill>
              </a:rPr>
              <a:t>754</a:t>
            </a:r>
            <a:r>
              <a:rPr lang="zh-CN" altLang="en-US" dirty="0" smtClean="0">
                <a:solidFill>
                  <a:schemeClr val="tx1"/>
                </a:solidFill>
              </a:rPr>
              <a:t>标准为例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 marL="4035425" indent="-4035425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上溢时</a:t>
            </a:r>
            <a:r>
              <a:rPr lang="zh-CN" altLang="en-US" dirty="0" smtClean="0">
                <a:solidFill>
                  <a:schemeClr val="tx1"/>
                </a:solidFill>
              </a:rPr>
              <a:t>，结果</a:t>
            </a:r>
            <a:r>
              <a:rPr lang="zh-CN" altLang="en-US" dirty="0">
                <a:solidFill>
                  <a:schemeClr val="tx1"/>
                </a:solidFill>
              </a:rPr>
              <a:t>置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±</a:t>
            </a:r>
            <a:r>
              <a:rPr lang="zh-CN" altLang="en-US" dirty="0">
                <a:solidFill>
                  <a:schemeClr val="tx1"/>
                </a:solidFill>
              </a:rPr>
              <a:t>∞</a:t>
            </a:r>
            <a:r>
              <a:rPr lang="en-US" altLang="zh-CN" sz="2200" dirty="0" smtClean="0">
                <a:solidFill>
                  <a:schemeClr val="tx1"/>
                </a:solidFill>
              </a:rPr>
              <a:t>([E</a:t>
            </a:r>
            <a:r>
              <a:rPr lang="en-US" altLang="zh-CN" sz="2200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sz="2200" dirty="0" smtClean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移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 smtClean="0">
                <a:solidFill>
                  <a:schemeClr val="tx1"/>
                </a:solidFill>
              </a:rPr>
              <a:t>255,[M</a:t>
            </a:r>
            <a:r>
              <a:rPr lang="en-US" altLang="zh-CN" sz="2200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sz="2200" dirty="0" smtClean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源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0)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zh-CN" altLang="en-US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下溢时</a:t>
            </a:r>
            <a:r>
              <a:rPr lang="zh-CN" altLang="en-US" dirty="0" smtClean="0">
                <a:solidFill>
                  <a:schemeClr val="tx1"/>
                </a:solidFill>
              </a:rPr>
              <a:t>，结果</a:t>
            </a:r>
            <a:r>
              <a:rPr lang="zh-CN" altLang="en-US" dirty="0">
                <a:solidFill>
                  <a:schemeClr val="tx1"/>
                </a:solidFill>
              </a:rPr>
              <a:t>置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zh-CN" altLang="en-US" dirty="0">
                <a:solidFill>
                  <a:schemeClr val="tx1"/>
                </a:solidFill>
              </a:rPr>
              <a:t>机器零</a:t>
            </a:r>
            <a:r>
              <a:rPr lang="en-US" altLang="zh-CN" sz="2200" dirty="0" smtClean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chemeClr val="tx1"/>
                </a:solidFill>
              </a:rPr>
              <a:t>[E</a:t>
            </a:r>
            <a:r>
              <a:rPr lang="en-US" altLang="zh-CN" sz="2200" baseline="-20000" dirty="0">
                <a:solidFill>
                  <a:schemeClr val="tx1"/>
                </a:solidFill>
              </a:rPr>
              <a:t>F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 smtClean="0">
                <a:solidFill>
                  <a:schemeClr val="tx1"/>
                </a:solidFill>
              </a:rPr>
              <a:t>移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</a:t>
            </a:r>
            <a:r>
              <a:rPr lang="en-US" altLang="zh-CN" sz="2200" dirty="0" smtClean="0">
                <a:solidFill>
                  <a:schemeClr val="tx1"/>
                </a:solidFill>
              </a:rPr>
              <a:t>,[</a:t>
            </a:r>
            <a:r>
              <a:rPr lang="en-US" altLang="zh-CN" sz="2200" dirty="0">
                <a:solidFill>
                  <a:schemeClr val="tx1"/>
                </a:solidFill>
              </a:rPr>
              <a:t>M</a:t>
            </a:r>
            <a:r>
              <a:rPr lang="en-US" altLang="zh-CN" sz="2200" baseline="-20000" dirty="0">
                <a:solidFill>
                  <a:schemeClr val="tx1"/>
                </a:solidFill>
              </a:rPr>
              <a:t>F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源</a:t>
            </a:r>
            <a:r>
              <a:rPr lang="zh-CN" altLang="en-US" sz="2200" dirty="0" smtClean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0)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79388" y="37170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解</a:t>
            </a:r>
            <a:r>
              <a:rPr lang="en-US" altLang="zh-CN" dirty="0" smtClean="0">
                <a:solidFill>
                  <a:srgbClr val="990099"/>
                </a:solidFill>
              </a:rPr>
              <a:t>-5</a:t>
            </a:r>
            <a:r>
              <a:rPr lang="zh-CN" altLang="en-US" dirty="0" smtClean="0">
                <a:solidFill>
                  <a:srgbClr val="990099"/>
                </a:solidFill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</a:rPr>
              <a:t>因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 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，阶码未溢出，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</a:t>
            </a:r>
            <a:r>
              <a:rPr lang="zh-CN" altLang="en-US" dirty="0" smtClean="0">
                <a:solidFill>
                  <a:schemeClr val="tx1"/>
                </a:solidFill>
              </a:rPr>
              <a:t>故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1.0010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       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CA1D-CF4F-4778-BF6D-18A7274F1BFD}" type="slidenum">
              <a:rPr lang="en-US" altLang="zh-CN"/>
              <a:pPr/>
              <a:t>99</a:t>
            </a:fld>
            <a:endParaRPr lang="en-US" altLang="zh-CN" dirty="0"/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 smtClean="0">
                <a:solidFill>
                  <a:srgbClr val="FF3399"/>
                </a:solidFill>
              </a:rPr>
              <a:t>2</a:t>
            </a:r>
            <a:r>
              <a:rPr lang="zh-CN" altLang="en-US" dirty="0" smtClean="0">
                <a:solidFill>
                  <a:srgbClr val="FF3399"/>
                </a:solidFill>
              </a:rPr>
              <a:t>、浮点加减运算</a:t>
            </a:r>
            <a:r>
              <a:rPr lang="zh-CN" altLang="en-US" dirty="0">
                <a:solidFill>
                  <a:srgbClr val="FF3399"/>
                </a:solidFill>
              </a:rPr>
              <a:t>示例</a:t>
            </a:r>
          </a:p>
        </p:txBody>
      </p:sp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179388" y="79954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 smtClean="0">
                <a:solidFill>
                  <a:srgbClr val="990099"/>
                </a:solidFill>
              </a:rPr>
              <a:t>例</a:t>
            </a:r>
            <a:r>
              <a:rPr lang="en-US" altLang="zh-CN" dirty="0" smtClean="0">
                <a:solidFill>
                  <a:srgbClr val="990099"/>
                </a:solidFill>
              </a:rPr>
              <a:t>2—</a:t>
            </a:r>
            <a:r>
              <a:rPr lang="zh-CN" altLang="en-US" dirty="0" smtClean="0">
                <a:solidFill>
                  <a:schemeClr val="tx1"/>
                </a:solidFill>
              </a:rPr>
              <a:t>浮点数的尾数用</a:t>
            </a:r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r>
              <a:rPr lang="zh-CN" altLang="en-US" dirty="0" smtClean="0">
                <a:solidFill>
                  <a:schemeClr val="tx1"/>
                </a:solidFill>
              </a:rPr>
              <a:t>位补码、阶用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位补码表示，运算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zh-CN" altLang="en-US" dirty="0" smtClean="0">
                <a:solidFill>
                  <a:schemeClr val="tx1"/>
                </a:solidFill>
              </a:rPr>
              <a:t>附加位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位，</a:t>
            </a:r>
            <a:r>
              <a:rPr lang="zh-CN" altLang="en-US" dirty="0">
                <a:solidFill>
                  <a:schemeClr val="tx1"/>
                </a:solidFill>
              </a:rPr>
              <a:t>运算采用</a:t>
            </a:r>
            <a:r>
              <a:rPr lang="zh-CN" altLang="en-US" dirty="0" smtClean="0">
                <a:solidFill>
                  <a:schemeClr val="tx1"/>
                </a:solidFill>
              </a:rPr>
              <a:t>双符号，尾数采用舍入法。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求</a:t>
            </a:r>
            <a:r>
              <a:rPr lang="en-US" altLang="zh-CN" dirty="0" smtClean="0">
                <a:solidFill>
                  <a:schemeClr val="tx1"/>
                </a:solidFill>
              </a:rPr>
              <a:t>0.11011011×2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＋</a:t>
            </a:r>
            <a:r>
              <a:rPr lang="en-US" altLang="zh-CN" dirty="0" smtClean="0">
                <a:solidFill>
                  <a:schemeClr val="tx1"/>
                </a:solidFill>
              </a:rPr>
              <a:t>(-</a:t>
            </a:r>
            <a:r>
              <a:rPr lang="en-US" altLang="zh-CN" dirty="0">
                <a:solidFill>
                  <a:schemeClr val="tx1"/>
                </a:solidFill>
              </a:rPr>
              <a:t>0.10101100)×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100</a:t>
            </a:r>
            <a:r>
              <a:rPr lang="zh-CN" altLang="en-US" dirty="0" smtClean="0">
                <a:solidFill>
                  <a:schemeClr val="tx1"/>
                </a:solidFill>
              </a:rPr>
              <a:t>的浮点数。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7688" name="Text Box 8"/>
          <p:cNvSpPr txBox="1">
            <a:spLocks noChangeArrowheads="1"/>
          </p:cNvSpPr>
          <p:nvPr/>
        </p:nvSpPr>
        <p:spPr bwMode="auto">
          <a:xfrm>
            <a:off x="179388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浮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010;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11011011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浮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100;</a:t>
            </a:r>
            <a:r>
              <a:rPr lang="en-US" altLang="zh-CN" dirty="0" smtClean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01010100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7689" name="Text Box 9"/>
          <p:cNvSpPr txBox="1">
            <a:spLocks noChangeArrowheads="1"/>
          </p:cNvSpPr>
          <p:nvPr/>
        </p:nvSpPr>
        <p:spPr bwMode="auto">
          <a:xfrm>
            <a:off x="179388" y="2765826"/>
            <a:ext cx="89646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⑴对</a:t>
            </a:r>
            <a:r>
              <a:rPr lang="zh-CN" altLang="en-US" dirty="0">
                <a:solidFill>
                  <a:schemeClr val="accent2"/>
                </a:solidFill>
              </a:rPr>
              <a:t>阶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r>
              <a:rPr lang="en-US" altLang="zh-CN" spc="-100" dirty="0" smtClean="0">
                <a:solidFill>
                  <a:schemeClr val="tx1"/>
                </a:solidFill>
              </a:rPr>
              <a:t>ΔE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|010</a:t>
            </a:r>
            <a:r>
              <a:rPr lang="zh-CN" altLang="en-US" spc="-100" dirty="0" smtClean="0">
                <a:solidFill>
                  <a:schemeClr val="tx1"/>
                </a:solidFill>
              </a:rPr>
              <a:t>－</a:t>
            </a:r>
            <a:r>
              <a:rPr lang="en-US" altLang="zh-CN" spc="-100" dirty="0" smtClean="0">
                <a:solidFill>
                  <a:schemeClr val="tx1"/>
                </a:solidFill>
              </a:rPr>
              <a:t>100|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 smtClean="0">
                <a:solidFill>
                  <a:schemeClr val="tx1"/>
                </a:solidFill>
              </a:rPr>
              <a:t>10</a:t>
            </a:r>
            <a:r>
              <a:rPr lang="zh-CN" altLang="en-US" spc="-100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[E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max(E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,E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/>
              <a:t>00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00.</a:t>
            </a:r>
            <a:r>
              <a:rPr lang="en-US" altLang="zh-CN" dirty="0" smtClean="0">
                <a:solidFill>
                  <a:srgbClr val="990099"/>
                </a:solidFill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</a:rPr>
              <a:t>110110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11.01010100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00</a:t>
            </a:r>
          </a:p>
        </p:txBody>
      </p:sp>
      <p:sp>
        <p:nvSpPr>
          <p:cNvPr id="327690" name="Text Box 10"/>
          <p:cNvSpPr txBox="1">
            <a:spLocks noChangeArrowheads="1"/>
          </p:cNvSpPr>
          <p:nvPr/>
        </p:nvSpPr>
        <p:spPr bwMode="auto">
          <a:xfrm>
            <a:off x="179388" y="37814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 smtClean="0">
                <a:solidFill>
                  <a:schemeClr val="accent2"/>
                </a:solidFill>
              </a:rPr>
              <a:t>⑵尾数</a:t>
            </a:r>
            <a:r>
              <a:rPr lang="zh-CN" altLang="en-US" dirty="0">
                <a:solidFill>
                  <a:schemeClr val="accent2"/>
                </a:solidFill>
              </a:rPr>
              <a:t>加减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补＋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11.10001010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769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7692" name="Group 12"/>
          <p:cNvGrpSpPr>
            <a:grpSpLocks/>
          </p:cNvGrpSpPr>
          <p:nvPr/>
        </p:nvGrpSpPr>
        <p:grpSpPr bwMode="auto">
          <a:xfrm>
            <a:off x="3995936" y="6454775"/>
            <a:ext cx="360363" cy="287338"/>
            <a:chOff x="975" y="4065"/>
            <a:chExt cx="227" cy="181"/>
          </a:xfrm>
        </p:grpSpPr>
        <p:sp>
          <p:nvSpPr>
            <p:cNvPr id="327693" name="AutoShape 13"/>
            <p:cNvSpPr>
              <a:spLocks noChangeArrowheads="1"/>
            </p:cNvSpPr>
            <p:nvPr/>
          </p:nvSpPr>
          <p:spPr bwMode="auto">
            <a:xfrm rot="16200000">
              <a:off x="998" y="4042"/>
              <a:ext cx="181" cy="227"/>
            </a:xfrm>
            <a:prstGeom prst="homePlate">
              <a:avLst>
                <a:gd name="adj" fmla="val 25000"/>
              </a:avLst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694" name="Text Box 14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998" y="4094"/>
              <a:ext cx="181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0" dirty="0" smtClean="0">
                  <a:solidFill>
                    <a:schemeClr val="bg2"/>
                  </a:solidFill>
                </a:rPr>
                <a:t>95</a:t>
              </a:r>
              <a:endParaRPr lang="en-US" altLang="zh-CN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79388" y="43575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zh-CN" altLang="en-US" dirty="0" smtClean="0">
                <a:solidFill>
                  <a:schemeClr val="accent2"/>
                </a:solidFill>
              </a:rPr>
              <a:t>⑶</a:t>
            </a:r>
            <a:r>
              <a:rPr lang="zh-CN" altLang="en-US" dirty="0">
                <a:solidFill>
                  <a:schemeClr val="accent2"/>
                </a:solidFill>
              </a:rPr>
              <a:t>尾数规格化</a:t>
            </a:r>
            <a:r>
              <a:rPr lang="zh-CN" altLang="en-US" dirty="0" smtClean="0">
                <a:solidFill>
                  <a:schemeClr val="accent2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|M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|</a:t>
            </a:r>
            <a:r>
              <a:rPr lang="zh-CN" altLang="en-US" dirty="0" smtClean="0">
                <a:solidFill>
                  <a:schemeClr val="tx1"/>
                </a:solidFill>
              </a:rPr>
              <a:t>＜</a:t>
            </a:r>
            <a:r>
              <a:rPr lang="en-US" altLang="zh-CN" dirty="0" smtClean="0">
                <a:solidFill>
                  <a:schemeClr val="tx1"/>
                </a:solidFill>
              </a:rPr>
              <a:t>0.5</a:t>
            </a:r>
            <a:r>
              <a:rPr lang="zh-CN" altLang="en-US" dirty="0" smtClean="0">
                <a:solidFill>
                  <a:schemeClr val="tx1"/>
                </a:solidFill>
              </a:rPr>
              <a:t>，需</a:t>
            </a:r>
            <a:r>
              <a:rPr lang="zh-CN" altLang="en-US" dirty="0">
                <a:solidFill>
                  <a:schemeClr val="tx1"/>
                </a:solidFill>
              </a:rPr>
              <a:t>左</a:t>
            </a:r>
            <a:r>
              <a:rPr lang="zh-CN" altLang="en-US" dirty="0" smtClean="0">
                <a:solidFill>
                  <a:schemeClr val="tx1"/>
                </a:solidFill>
              </a:rPr>
              <a:t>规，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 </a:t>
            </a:r>
            <a:r>
              <a:rPr lang="zh-CN" altLang="en-US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[M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18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18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11.0001010</a:t>
            </a:r>
            <a:r>
              <a:rPr lang="en-US" altLang="zh-CN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smtClean="0">
                <a:solidFill>
                  <a:schemeClr val="tx1"/>
                </a:solidFill>
              </a:rPr>
              <a:t>E</a:t>
            </a:r>
            <a:r>
              <a:rPr lang="en-US" altLang="zh-CN" dirty="0" smtClean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 smtClean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r>
              <a:rPr lang="zh-CN" altLang="en-US" baseline="-20000" dirty="0" smtClean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00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8" grpId="0"/>
      <p:bldP spid="327689" grpId="0"/>
      <p:bldP spid="327690" grpId="0"/>
      <p:bldP spid="1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46988</TotalTime>
  <Words>18809</Words>
  <Application>Microsoft Office PowerPoint</Application>
  <PresentationFormat>全屏显示(4:3)</PresentationFormat>
  <Paragraphs>2864</Paragraphs>
  <Slides>114</Slides>
  <Notes>34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114</vt:i4>
      </vt:variant>
    </vt:vector>
  </HeadingPairs>
  <TitlesOfParts>
    <vt:vector size="117" baseType="lpstr">
      <vt:lpstr>默认设计模板</vt:lpstr>
      <vt:lpstr>公式</vt:lpstr>
      <vt:lpstr>Equation</vt:lpstr>
      <vt:lpstr>东南大学软件学院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zz</cp:lastModifiedBy>
  <cp:revision>1548</cp:revision>
  <dcterms:created xsi:type="dcterms:W3CDTF">2002-02-16T03:40:16Z</dcterms:created>
  <dcterms:modified xsi:type="dcterms:W3CDTF">2018-09-14T04:13:27Z</dcterms:modified>
</cp:coreProperties>
</file>