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603" r:id="rId3"/>
    <p:sldId id="257" r:id="rId4"/>
    <p:sldId id="259" r:id="rId5"/>
    <p:sldId id="325" r:id="rId6"/>
    <p:sldId id="454" r:id="rId7"/>
    <p:sldId id="536" r:id="rId8"/>
    <p:sldId id="459" r:id="rId9"/>
    <p:sldId id="457" r:id="rId10"/>
    <p:sldId id="307" r:id="rId11"/>
    <p:sldId id="443" r:id="rId12"/>
    <p:sldId id="461" r:id="rId13"/>
    <p:sldId id="537" r:id="rId14"/>
    <p:sldId id="311" r:id="rId15"/>
    <p:sldId id="464" r:id="rId16"/>
    <p:sldId id="604" r:id="rId17"/>
    <p:sldId id="605" r:id="rId18"/>
    <p:sldId id="264" r:id="rId19"/>
    <p:sldId id="606" r:id="rId20"/>
    <p:sldId id="466" r:id="rId21"/>
    <p:sldId id="468" r:id="rId22"/>
    <p:sldId id="599" r:id="rId23"/>
    <p:sldId id="607" r:id="rId24"/>
    <p:sldId id="608" r:id="rId25"/>
    <p:sldId id="470" r:id="rId26"/>
    <p:sldId id="609" r:id="rId27"/>
    <p:sldId id="610" r:id="rId28"/>
    <p:sldId id="542" r:id="rId29"/>
    <p:sldId id="611" r:id="rId30"/>
    <p:sldId id="338" r:id="rId31"/>
    <p:sldId id="340" r:id="rId32"/>
    <p:sldId id="544" r:id="rId33"/>
    <p:sldId id="344" r:id="rId34"/>
    <p:sldId id="545" r:id="rId35"/>
    <p:sldId id="547" r:id="rId36"/>
    <p:sldId id="548" r:id="rId37"/>
    <p:sldId id="329" r:id="rId38"/>
    <p:sldId id="549" r:id="rId39"/>
    <p:sldId id="551" r:id="rId40"/>
    <p:sldId id="550" r:id="rId41"/>
    <p:sldId id="480" r:id="rId42"/>
    <p:sldId id="479" r:id="rId43"/>
    <p:sldId id="487" r:id="rId44"/>
    <p:sldId id="552" r:id="rId45"/>
    <p:sldId id="490" r:id="rId46"/>
    <p:sldId id="553" r:id="rId47"/>
    <p:sldId id="555" r:id="rId48"/>
    <p:sldId id="554" r:id="rId49"/>
    <p:sldId id="494" r:id="rId50"/>
    <p:sldId id="556" r:id="rId51"/>
    <p:sldId id="614" r:id="rId52"/>
    <p:sldId id="615" r:id="rId53"/>
    <p:sldId id="616" r:id="rId54"/>
    <p:sldId id="612" r:id="rId55"/>
    <p:sldId id="617" r:id="rId56"/>
    <p:sldId id="618" r:id="rId57"/>
    <p:sldId id="557" r:id="rId58"/>
    <p:sldId id="384" r:id="rId59"/>
    <p:sldId id="559" r:id="rId60"/>
    <p:sldId id="382" r:id="rId61"/>
    <p:sldId id="561" r:id="rId62"/>
    <p:sldId id="586" r:id="rId63"/>
    <p:sldId id="563" r:id="rId64"/>
    <p:sldId id="619" r:id="rId65"/>
    <p:sldId id="620" r:id="rId66"/>
    <p:sldId id="356" r:id="rId67"/>
    <p:sldId id="565" r:id="rId68"/>
    <p:sldId id="566" r:id="rId69"/>
    <p:sldId id="589" r:id="rId70"/>
    <p:sldId id="621" r:id="rId71"/>
    <p:sldId id="513" r:id="rId72"/>
    <p:sldId id="591" r:id="rId73"/>
    <p:sldId id="512" r:id="rId74"/>
    <p:sldId id="567" r:id="rId75"/>
    <p:sldId id="402" r:id="rId76"/>
    <p:sldId id="622" r:id="rId77"/>
    <p:sldId id="592" r:id="rId78"/>
    <p:sldId id="569" r:id="rId79"/>
    <p:sldId id="570" r:id="rId80"/>
    <p:sldId id="623" r:id="rId81"/>
    <p:sldId id="624" r:id="rId82"/>
    <p:sldId id="625" r:id="rId83"/>
    <p:sldId id="626" r:id="rId84"/>
    <p:sldId id="627" r:id="rId85"/>
    <p:sldId id="628" r:id="rId86"/>
    <p:sldId id="578" r:id="rId87"/>
    <p:sldId id="355" r:id="rId88"/>
    <p:sldId id="629" r:id="rId89"/>
    <p:sldId id="630" r:id="rId90"/>
    <p:sldId id="631" r:id="rId91"/>
    <p:sldId id="523" r:id="rId92"/>
    <p:sldId id="522" r:id="rId93"/>
    <p:sldId id="632" r:id="rId94"/>
    <p:sldId id="633" r:id="rId95"/>
    <p:sldId id="634" r:id="rId96"/>
    <p:sldId id="635" r:id="rId97"/>
    <p:sldId id="636" r:id="rId98"/>
    <p:sldId id="637" r:id="rId99"/>
    <p:sldId id="638" r:id="rId100"/>
    <p:sldId id="642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99FF"/>
    <a:srgbClr val="CC3300"/>
    <a:srgbClr val="CCCCFF"/>
    <a:srgbClr val="CCFFFF"/>
    <a:srgbClr val="FFFFCC"/>
    <a:srgbClr val="FFCC99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6561" autoAdjust="0"/>
  </p:normalViewPr>
  <p:slideViewPr>
    <p:cSldViewPr>
      <p:cViewPr>
        <p:scale>
          <a:sx n="70" d="100"/>
          <a:sy n="70" d="100"/>
        </p:scale>
        <p:origin x="-792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层次结构及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需</a:t>
            </a:r>
            <a:r>
              <a:rPr lang="en-US" altLang="zh-CN" dirty="0" smtClean="0"/>
              <a:t>4</a:t>
            </a:r>
            <a:r>
              <a:rPr lang="zh-CN" altLang="en-US" dirty="0" smtClean="0"/>
              <a:t>学时，主存需</a:t>
            </a:r>
            <a:r>
              <a:rPr lang="en-US" altLang="zh-CN" smtClean="0"/>
              <a:t>4</a:t>
            </a:r>
            <a:r>
              <a:rPr lang="zh-CN" altLang="en-US" smtClean="0"/>
              <a:t>学时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需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学时，虚存需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1—8</a:t>
            </a:r>
            <a:r>
              <a:rPr lang="zh-CN" altLang="en-US" dirty="0"/>
              <a:t>根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AN=log</a:t>
            </a:r>
            <a:r>
              <a:rPr lang="en-US" altLang="zh-CN" baseline="-18000" dirty="0"/>
              <a:t>2</a:t>
            </a:r>
            <a:r>
              <a:rPr lang="en-US" altLang="zh-CN" dirty="0"/>
              <a:t>(4Kb/8)=9</a:t>
            </a:r>
            <a:r>
              <a:rPr lang="zh-CN" altLang="en-US" dirty="0"/>
              <a:t>根；</a:t>
            </a:r>
            <a:r>
              <a:rPr lang="en-US" altLang="zh-CN" dirty="0"/>
              <a:t>32</a:t>
            </a:r>
            <a:r>
              <a:rPr lang="zh-CN" altLang="en-US" dirty="0"/>
              <a:t>根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AN=7</a:t>
            </a:r>
            <a:r>
              <a:rPr lang="zh-CN" altLang="en-US" dirty="0"/>
              <a:t>根。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2—</a:t>
            </a:r>
            <a:r>
              <a:rPr lang="zh-CN" altLang="en-US" dirty="0"/>
              <a:t>容量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*(8/2)=1Kb=128B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需定时充电→动态存储器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 smtClean="0">
                <a:latin typeface="宋体" pitchFamily="2" charset="-122"/>
              </a:rPr>
              <a:t>RAS--row address select</a:t>
            </a:r>
            <a:r>
              <a:rPr lang="zh-CN" altLang="en-US" sz="1200" b="0" u="none" dirty="0" smtClean="0">
                <a:latin typeface="宋体" pitchFamily="2" charset="-122"/>
              </a:rPr>
              <a:t>，</a:t>
            </a:r>
            <a:r>
              <a:rPr lang="en-US" altLang="zh-CN" b="0" u="none" dirty="0" smtClean="0">
                <a:latin typeface="宋体" pitchFamily="2" charset="-122"/>
              </a:rPr>
              <a:t>CAS</a:t>
            </a:r>
            <a:r>
              <a:rPr lang="en-US" altLang="zh-CN" sz="1200" b="0" u="none" dirty="0" smtClean="0">
                <a:latin typeface="宋体" pitchFamily="2" charset="-122"/>
              </a:rPr>
              <a:t>—column address select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读出再生放大电路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先给其中的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D</a:t>
            </a:r>
            <a:r>
              <a:rPr lang="zh-CN" altLang="en-US" dirty="0" smtClean="0"/>
              <a:t>充电，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线→差分放大器┬→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电路→读完成</a:t>
            </a:r>
            <a:endParaRPr lang="en-US" altLang="zh-CN" dirty="0" smtClean="0"/>
          </a:p>
          <a:p>
            <a:r>
              <a:rPr lang="en-US" altLang="zh-CN" baseline="0" dirty="0" smtClean="0"/>
              <a:t>                                                   </a:t>
            </a:r>
            <a:r>
              <a:rPr lang="zh-CN" altLang="en-US" baseline="0" dirty="0" smtClean="0"/>
              <a:t>└→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线 </a:t>
            </a:r>
            <a:r>
              <a:rPr lang="en-US" altLang="zh-CN" baseline="0" dirty="0" smtClean="0"/>
              <a:t>―</a:t>
            </a:r>
            <a:r>
              <a:rPr lang="zh-CN" altLang="en-US" baseline="0" dirty="0" smtClean="0"/>
              <a:t>→再生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时序控制电路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 →“</a:t>
            </a:r>
            <a:r>
              <a:rPr lang="en-US" altLang="zh-CN" dirty="0" smtClean="0"/>
              <a:t>RAS#</a:t>
            </a:r>
            <a:r>
              <a:rPr lang="zh-CN" altLang="en-US" dirty="0" smtClean="0"/>
              <a:t>→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→信号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单向数据引脚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便于缩短操作延迟（如输出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输入转换）、器件连接（输出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输入连接不同线路）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WE</a:t>
            </a:r>
            <a:r>
              <a:rPr lang="zh-CN" altLang="en-US" b="0" dirty="0" smtClean="0"/>
              <a:t>先于</a:t>
            </a:r>
            <a:r>
              <a:rPr lang="en-US" altLang="zh-CN" b="0" dirty="0" smtClean="0"/>
              <a:t>CAS</a:t>
            </a:r>
            <a:r>
              <a:rPr lang="zh-CN" altLang="en-US" b="0" dirty="0" smtClean="0"/>
              <a:t>有效的目的是，一旦</a:t>
            </a:r>
            <a:r>
              <a:rPr lang="en-US" altLang="zh-CN" b="0" dirty="0" smtClean="0"/>
              <a:t>CAS</a:t>
            </a:r>
            <a:r>
              <a:rPr lang="zh-CN" altLang="en-US" b="0" dirty="0" smtClean="0"/>
              <a:t>有效，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</a:t>
            </a:r>
            <a:r>
              <a:rPr lang="en-US" altLang="zh-CN" b="0" dirty="0" smtClean="0"/>
              <a:t>CLK</a:t>
            </a:r>
            <a:r>
              <a:rPr lang="zh-CN" altLang="en-US" b="0" dirty="0" smtClean="0"/>
              <a:t>后</a:t>
            </a:r>
            <a:r>
              <a:rPr lang="en-US" altLang="zh-CN" b="0" dirty="0" smtClean="0"/>
              <a:t>(WE</a:t>
            </a:r>
            <a:r>
              <a:rPr lang="zh-CN" altLang="en-US" b="0" dirty="0" smtClean="0"/>
              <a:t>时钟发生器输出有效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立即操作，操作延迟最小化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FAMOS– Floating-gate</a:t>
            </a:r>
            <a:r>
              <a:rPr lang="en-US" altLang="zh-CN" baseline="0" dirty="0" smtClean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Flotox</a:t>
            </a:r>
            <a:r>
              <a:rPr lang="en-US" altLang="zh-CN" dirty="0" smtClean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读出</a:t>
            </a:r>
            <a:r>
              <a:rPr lang="en-US" altLang="zh-CN" dirty="0" smtClean="0"/>
              <a:t>—G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=+3V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不带电荷时，漏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源极形成到电沟→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导通→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en-US" altLang="zh-CN" b="0" u="none" dirty="0" smtClean="0">
                <a:latin typeface="宋体" pitchFamily="2" charset="-122"/>
              </a:rPr>
              <a:t>=0V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带电荷时，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电压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上电荷→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截止→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zh-CN" altLang="en-US" b="0" u="none" dirty="0" smtClean="0">
                <a:latin typeface="宋体" pitchFamily="2" charset="-122"/>
              </a:rPr>
              <a:t>不变</a:t>
            </a:r>
            <a:r>
              <a:rPr lang="en-US" altLang="zh-CN" b="0" u="none" dirty="0" smtClean="0">
                <a:latin typeface="宋体" pitchFamily="2" charset="-122"/>
              </a:rPr>
              <a:t>(+5V)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en-US" altLang="zh-CN" baseline="-18000" dirty="0" smtClean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29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P27—DMAC</a:t>
            </a:r>
            <a:r>
              <a:rPr lang="zh-CN" altLang="en-US" dirty="0" smtClean="0"/>
              <a:t>将全部地址转换为行列地址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行列地址选择电路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53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方式组成：</a:t>
            </a:r>
            <a:r>
              <a:rPr lang="en-US" altLang="zh-CN" dirty="0" smtClean="0"/>
              <a:t>2^19=2*2^18</a:t>
            </a:r>
            <a:r>
              <a:rPr lang="zh-CN" altLang="en-US" dirty="0" smtClean="0"/>
              <a:t>，需采用字扩展方式</a:t>
            </a:r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的好处时可以隐藏刷新时间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—DRAMC</a:t>
            </a:r>
            <a:r>
              <a:rPr lang="zh-CN" altLang="en-US" dirty="0" smtClean="0"/>
              <a:t>负责转换，</a:t>
            </a:r>
            <a:r>
              <a:rPr lang="en-US" altLang="zh-CN" dirty="0" smtClean="0"/>
              <a:t>DRAMC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的连接与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一致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79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EDO—</a:t>
            </a:r>
            <a:r>
              <a:rPr lang="zh-CN" altLang="en-US" dirty="0" smtClean="0"/>
              <a:t>扩展数据输出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0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Tmem</a:t>
            </a:r>
            <a:r>
              <a:rPr lang="zh-CN" altLang="en-US" dirty="0" smtClean="0"/>
              <a:t>并非主存的存取时间，仅指不命中时访问主存的平均开销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59:</a:t>
            </a:r>
            <a:r>
              <a:rPr lang="zh-CN" altLang="en-US" dirty="0" smtClean="0"/>
              <a:t>访问过程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26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好处：减少比较次数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可降低成本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，减少标记位数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 smtClean="0"/>
              <a:t>127#</a:t>
            </a:r>
            <a:r>
              <a:rPr lang="zh-CN" altLang="en-US" dirty="0" smtClean="0"/>
              <a:t>组</a:t>
            </a:r>
            <a:r>
              <a:rPr lang="zh-CN" altLang="en-US" dirty="0"/>
              <a:t>的任一行；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因该组中标记都不是</a:t>
            </a:r>
            <a:r>
              <a:rPr lang="en-US" altLang="zh-CN" dirty="0" smtClean="0"/>
              <a:t>44444H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缺失；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需</a:t>
            </a:r>
            <a:r>
              <a:rPr lang="zh-CN" altLang="en-US" dirty="0"/>
              <a:t>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替换</a:t>
            </a:r>
            <a:r>
              <a:rPr lang="zh-CN" altLang="en-US" dirty="0"/>
              <a:t>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进程：可并发执行的程序在一个数据集合上的运行过程</a:t>
            </a:r>
            <a:endParaRPr lang="en-US" altLang="zh-CN" dirty="0" smtClean="0"/>
          </a:p>
          <a:p>
            <a:r>
              <a:rPr lang="zh-CN" altLang="en-US" dirty="0" smtClean="0"/>
              <a:t>不同类型信息的操作方式不同 → 程序需分段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虚拟主存</a:t>
            </a:r>
            <a:r>
              <a:rPr lang="en-US" altLang="zh-CN" dirty="0" smtClean="0"/>
              <a:t>~</a:t>
            </a:r>
            <a:r>
              <a:rPr lang="zh-CN" altLang="en-US" dirty="0" smtClean="0"/>
              <a:t>主存为虚存的缓冲器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思考：段表总空间为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2^16</a:t>
            </a:r>
            <a:r>
              <a:rPr lang="zh-CN" altLang="en-US" dirty="0" smtClean="0"/>
              <a:t>*</a:t>
            </a:r>
            <a:r>
              <a:rPr lang="en-US" altLang="zh-CN" dirty="0" smtClean="0"/>
              <a:t>8B=32MB</a:t>
            </a:r>
            <a:r>
              <a:rPr lang="zh-CN" altLang="en-US" dirty="0" smtClean="0"/>
              <a:t>，太大（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仅</a:t>
            </a:r>
            <a:r>
              <a:rPr lang="en-US" altLang="zh-CN" dirty="0" smtClean="0"/>
              <a:t>4MB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文件中程序头表为结构数组，结构体中包含段类型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、段首在文件中偏移地址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、段首的虚拟地址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p_vaddr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、段在文件中长度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p_filesz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p_memsz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文件分配表</a:t>
            </a:r>
            <a:r>
              <a:rPr lang="en-US" altLang="zh-CN" dirty="0" smtClean="0"/>
              <a:t>(FAT)</a:t>
            </a:r>
            <a:r>
              <a:rPr lang="zh-CN" altLang="en-US" dirty="0" smtClean="0"/>
              <a:t> 管理所有文件，每个文件占一个目录项；文件内容、设备空间按物理块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如扇区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进行管理，内容索引表实现文件内容到设备的映射管理。目录项中包含文件名称、类型、存取权限、内容索引表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个物理块的设备地址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常用数据来自快速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（保证速度），未用数据存到慢速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中数据需调入快速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供访问；</a:t>
            </a:r>
            <a:endParaRPr lang="en-US" altLang="zh-CN" dirty="0" smtClean="0"/>
          </a:p>
          <a:p>
            <a:r>
              <a:rPr lang="zh-CN" altLang="en-US" dirty="0" smtClean="0"/>
              <a:t>         ①                                     │                    ②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大容量（保证价格）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前方：靠近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MOS</a:t>
            </a:r>
            <a:r>
              <a:rPr lang="zh-CN" altLang="en-US" dirty="0" smtClean="0"/>
              <a:t>管不带垫底电极时，</a:t>
            </a:r>
            <a:r>
              <a:rPr lang="en-US" altLang="zh-CN" dirty="0" smtClean="0"/>
              <a:t>D-S</a:t>
            </a:r>
            <a:r>
              <a:rPr lang="zh-CN" altLang="en-US" dirty="0" smtClean="0"/>
              <a:t>间用一条线表示；带垫底电极时，用三段线表示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低电平有效，增设片选引脚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三种，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根（</a:t>
            </a:r>
            <a:r>
              <a:rPr lang="en-US" altLang="zh-CN" dirty="0" smtClean="0"/>
              <a:t>CS#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WE#</a:t>
            </a:r>
            <a:r>
              <a:rPr lang="zh-CN" altLang="en-US" dirty="0" smtClean="0"/>
              <a:t>），读</a:t>
            </a:r>
            <a:r>
              <a:rPr lang="en-US" altLang="zh-CN" dirty="0" smtClean="0"/>
              <a:t>=…</a:t>
            </a:r>
            <a:r>
              <a:rPr lang="zh-CN" altLang="en-US" dirty="0" smtClean="0"/>
              <a:t>、写</a:t>
            </a:r>
            <a:r>
              <a:rPr lang="en-US" altLang="zh-CN" dirty="0" smtClean="0"/>
              <a:t>=…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46FB-961D-45CD-932A-737035D922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4.xml"/><Relationship Id="rId5" Type="http://schemas.openxmlformats.org/officeDocument/2006/relationships/slide" Target="slide56.xml"/><Relationship Id="rId4" Type="http://schemas.openxmlformats.org/officeDocument/2006/relationships/slide" Target="slide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9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7" Type="http://schemas.openxmlformats.org/officeDocument/2006/relationships/slide" Target="slide5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2.xml"/><Relationship Id="rId5" Type="http://schemas.openxmlformats.org/officeDocument/2006/relationships/slide" Target="slide80.xml"/><Relationship Id="rId4" Type="http://schemas.openxmlformats.org/officeDocument/2006/relationships/slide" Target="slide7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6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5" Type="http://schemas.openxmlformats.org/officeDocument/2006/relationships/image" Target="../media/image3.jpeg"/><Relationship Id="rId4" Type="http://schemas.openxmlformats.org/officeDocument/2006/relationships/slide" Target="slide8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B64A-79C3-45A4-9540-ADF1DF7FB98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第三章  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若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导通→</a:t>
            </a:r>
            <a:r>
              <a:rPr lang="en-US" altLang="zh-CN" b="1" u="none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地电平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高电平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更导通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稳态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</a:t>
              </a:r>
              <a:r>
                <a:rPr lang="zh-CN" altLang="en-US" sz="1800" b="1" u="none" dirty="0" smtClean="0">
                  <a:latin typeface="宋体" pitchFamily="2" charset="-122"/>
                </a:rPr>
                <a:t>元组成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宽度为</a:t>
              </a:r>
              <a:r>
                <a:rPr lang="zh-CN" altLang="en-US" sz="2000" b="1" u="none" dirty="0">
                  <a:latin typeface="宋体" pitchFamily="2" charset="-122"/>
                </a:rPr>
                <a:t>写入延迟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latin typeface="宋体" pitchFamily="2" charset="-122"/>
                </a:rPr>
                <a:t>②写</a:t>
              </a: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zh-CN" altLang="en-US" b="1" u="none" dirty="0" smtClean="0"/>
                <a:t>时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 smtClean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 smtClean="0">
                  <a:latin typeface="宋体" pitchFamily="2" charset="-122"/>
                </a:rPr>
                <a:t>(0</a:t>
              </a:r>
              <a:r>
                <a:rPr lang="zh-CN" altLang="en-US" sz="2000" b="1" u="none" dirty="0" smtClean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宋体" pitchFamily="2" charset="-122"/>
                </a:rPr>
                <a:t>用差</a:t>
              </a:r>
              <a:r>
                <a:rPr lang="zh-CN" altLang="en-US" b="1" u="none" dirty="0">
                  <a:latin typeface="宋体" pitchFamily="2" charset="-122"/>
                </a:rPr>
                <a:t>动放大器可检测出所存信息</a:t>
              </a:r>
              <a:r>
                <a:rPr lang="zh-CN" altLang="en-US" b="1" u="none" dirty="0" smtClean="0">
                  <a:latin typeface="宋体" pitchFamily="2" charset="-122"/>
                </a:rPr>
                <a:t>，且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4046" y="3101"/>
              <a:ext cx="9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948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3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AutoShape 1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7" name="直接箭头连接符 236"/>
          <p:cNvCxnSpPr/>
          <p:nvPr/>
        </p:nvCxnSpPr>
        <p:spPr bwMode="auto">
          <a:xfrm flipV="1">
            <a:off x="3275856" y="2958009"/>
            <a:ext cx="4824536" cy="14791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339752" y="1043682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908720"/>
            <a:ext cx="2448272" cy="4823271"/>
            <a:chOff x="251520" y="981993"/>
            <a:chExt cx="2448272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</a:t>
              </a:r>
              <a:r>
                <a:rPr lang="en-US" altLang="zh-CN" sz="1800" b="1" u="none" dirty="0" smtClean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251520" y="981993"/>
              <a:ext cx="2448272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接收虚拟地址</a:t>
              </a:r>
              <a:r>
                <a:rPr lang="en-US" altLang="zh-CN" sz="1800" b="1" u="none" dirty="0" smtClean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通知</a:t>
              </a: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en-US" altLang="zh-CN" sz="1800" b="1" u="none" dirty="0" smtClean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730680" y="3084983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475658" y="692697"/>
            <a:ext cx="7056784" cy="214316"/>
          </a:xfrm>
          <a:prstGeom prst="bentConnector3">
            <a:avLst>
              <a:gd name="adj1" fmla="val 1001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310"/>
          <p:cNvCxnSpPr/>
          <p:nvPr/>
        </p:nvCxnSpPr>
        <p:spPr bwMode="auto">
          <a:xfrm rot="5400000" flipH="1" flipV="1">
            <a:off x="5050596" y="2374342"/>
            <a:ext cx="5163490" cy="1800201"/>
          </a:xfrm>
          <a:prstGeom prst="bentConnector3">
            <a:avLst>
              <a:gd name="adj1" fmla="val -297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直接箭头连接符 176"/>
          <p:cNvCxnSpPr/>
          <p:nvPr/>
        </p:nvCxnSpPr>
        <p:spPr bwMode="auto">
          <a:xfrm flipV="1">
            <a:off x="4800307" y="1052736"/>
            <a:ext cx="1933449" cy="984428"/>
          </a:xfrm>
          <a:prstGeom prst="bentConnector4">
            <a:avLst>
              <a:gd name="adj1" fmla="val 32275"/>
              <a:gd name="adj2" fmla="val 12322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915816" y="908720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查页表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9833" y="1934025"/>
              <a:ext cx="1740474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30070" y="1700808"/>
              <a:ext cx="1859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30070" y="2257081"/>
              <a:ext cx="4704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 smtClean="0">
                  <a:latin typeface="宋体" pitchFamily="2" charset="-122"/>
                </a:rPr>
                <a:t>写回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724128" y="908720"/>
            <a:ext cx="2665810" cy="5040560"/>
            <a:chOff x="5794621" y="1484784"/>
            <a:chExt cx="2665810" cy="5040560"/>
          </a:xfrm>
        </p:grpSpPr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5794621" y="1484784"/>
              <a:ext cx="2665810" cy="5040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5940153" y="551373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 smtClean="0">
                  <a:latin typeface="宋体" pitchFamily="2" charset="-122"/>
                </a:rPr>
                <a:t>目标页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3" name="Text Box 95"/>
            <p:cNvSpPr txBox="1">
              <a:spLocks noChangeArrowheads="1"/>
            </p:cNvSpPr>
            <p:nvPr/>
          </p:nvSpPr>
          <p:spPr bwMode="auto">
            <a:xfrm>
              <a:off x="6012160" y="1610561"/>
              <a:ext cx="1584177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</a:t>
              </a:r>
              <a:r>
                <a:rPr lang="zh-CN" altLang="en-US" sz="1800" b="1" u="none" dirty="0">
                  <a:latin typeface="宋体" pitchFamily="2" charset="-122"/>
                </a:rPr>
                <a:t>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AutoShape 105"/>
            <p:cNvSpPr>
              <a:spLocks noChangeArrowheads="1"/>
            </p:cNvSpPr>
            <p:nvPr/>
          </p:nvSpPr>
          <p:spPr bwMode="auto">
            <a:xfrm>
              <a:off x="6084168" y="2420888"/>
              <a:ext cx="1440160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85" name="直接箭头连接符 84"/>
            <p:cNvCxnSpPr>
              <a:stCxn id="83" idx="2"/>
              <a:endCxn id="84" idx="0"/>
            </p:cNvCxnSpPr>
            <p:nvPr/>
          </p:nvCxnSpPr>
          <p:spPr bwMode="auto">
            <a:xfrm flipH="1">
              <a:off x="6804248" y="2204865"/>
              <a:ext cx="1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84" idx="2"/>
              <a:endCxn id="87" idx="0"/>
            </p:cNvCxnSpPr>
            <p:nvPr/>
          </p:nvCxnSpPr>
          <p:spPr bwMode="auto">
            <a:xfrm>
              <a:off x="6804248" y="2760748"/>
              <a:ext cx="61" cy="236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AutoShape 114"/>
            <p:cNvSpPr>
              <a:spLocks noChangeArrowheads="1"/>
            </p:cNvSpPr>
            <p:nvPr/>
          </p:nvSpPr>
          <p:spPr bwMode="auto">
            <a:xfrm>
              <a:off x="5868143" y="2996952"/>
              <a:ext cx="1872332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空页框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8" name="Text Box 117"/>
            <p:cNvSpPr txBox="1">
              <a:spLocks noChangeArrowheads="1"/>
            </p:cNvSpPr>
            <p:nvPr/>
          </p:nvSpPr>
          <p:spPr bwMode="auto">
            <a:xfrm>
              <a:off x="6588224" y="3359193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9" name="Text Box 121"/>
            <p:cNvSpPr txBox="1">
              <a:spLocks noChangeArrowheads="1"/>
            </p:cNvSpPr>
            <p:nvPr/>
          </p:nvSpPr>
          <p:spPr bwMode="auto">
            <a:xfrm>
              <a:off x="7740475" y="2924944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5940151" y="364470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1" name="Text Box 128"/>
            <p:cNvSpPr txBox="1">
              <a:spLocks noChangeArrowheads="1"/>
            </p:cNvSpPr>
            <p:nvPr/>
          </p:nvSpPr>
          <p:spPr bwMode="auto">
            <a:xfrm>
              <a:off x="8028383" y="3678523"/>
              <a:ext cx="360040" cy="145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2" name="直接箭头连接符 75"/>
            <p:cNvCxnSpPr>
              <a:stCxn id="87" idx="3"/>
            </p:cNvCxnSpPr>
            <p:nvPr/>
          </p:nvCxnSpPr>
          <p:spPr bwMode="auto">
            <a:xfrm flipH="1">
              <a:off x="6804309" y="3174754"/>
              <a:ext cx="936166" cy="2149538"/>
            </a:xfrm>
            <a:prstGeom prst="bentConnector4">
              <a:avLst>
                <a:gd name="adj1" fmla="val -24419"/>
                <a:gd name="adj2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0" idx="2"/>
              <a:endCxn id="96" idx="0"/>
            </p:cNvCxnSpPr>
            <p:nvPr/>
          </p:nvCxnSpPr>
          <p:spPr bwMode="auto">
            <a:xfrm>
              <a:off x="6804247" y="400506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81"/>
            <p:cNvCxnSpPr/>
            <p:nvPr/>
          </p:nvCxnSpPr>
          <p:spPr bwMode="auto">
            <a:xfrm>
              <a:off x="6804247" y="5226674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Text Box 126"/>
            <p:cNvSpPr txBox="1">
              <a:spLocks noChangeArrowheads="1"/>
            </p:cNvSpPr>
            <p:nvPr/>
          </p:nvSpPr>
          <p:spPr bwMode="auto">
            <a:xfrm>
              <a:off x="5940151" y="486916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AutoShape 114"/>
            <p:cNvSpPr>
              <a:spLocks noChangeArrowheads="1"/>
            </p:cNvSpPr>
            <p:nvPr/>
          </p:nvSpPr>
          <p:spPr bwMode="auto">
            <a:xfrm>
              <a:off x="5941667" y="422108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96"/>
            <p:cNvCxnSpPr>
              <a:stCxn id="96" idx="2"/>
              <a:endCxn id="95" idx="0"/>
            </p:cNvCxnSpPr>
            <p:nvPr/>
          </p:nvCxnSpPr>
          <p:spPr bwMode="auto">
            <a:xfrm flipH="1">
              <a:off x="6804247" y="459335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87" idx="2"/>
              <a:endCxn id="90" idx="0"/>
            </p:cNvCxnSpPr>
            <p:nvPr/>
          </p:nvCxnSpPr>
          <p:spPr bwMode="auto">
            <a:xfrm flipH="1">
              <a:off x="6804247" y="3352556"/>
              <a:ext cx="6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6" idx="3"/>
            </p:cNvCxnSpPr>
            <p:nvPr/>
          </p:nvCxnSpPr>
          <p:spPr bwMode="auto">
            <a:xfrm>
              <a:off x="7668343" y="4407219"/>
              <a:ext cx="288033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 Box 517"/>
            <p:cNvSpPr txBox="1">
              <a:spLocks noChangeArrowheads="1"/>
            </p:cNvSpPr>
            <p:nvPr/>
          </p:nvSpPr>
          <p:spPr bwMode="auto">
            <a:xfrm>
              <a:off x="8028384" y="1916832"/>
              <a:ext cx="360040" cy="10721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系统异常</a:t>
              </a:r>
            </a:p>
          </p:txBody>
        </p:sp>
        <p:cxnSp>
          <p:nvCxnSpPr>
            <p:cNvPr id="102" name="直接箭头连接符 101"/>
            <p:cNvCxnSpPr>
              <a:stCxn id="84" idx="3"/>
            </p:cNvCxnSpPr>
            <p:nvPr/>
          </p:nvCxnSpPr>
          <p:spPr bwMode="auto">
            <a:xfrm>
              <a:off x="7524328" y="2590818"/>
              <a:ext cx="504055" cy="87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7"/>
            <p:cNvSpPr txBox="1">
              <a:spLocks noChangeArrowheads="1"/>
            </p:cNvSpPr>
            <p:nvPr/>
          </p:nvSpPr>
          <p:spPr bwMode="auto">
            <a:xfrm>
              <a:off x="6588224" y="27483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7513441" y="23488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Text Box 121"/>
            <p:cNvSpPr txBox="1">
              <a:spLocks noChangeArrowheads="1"/>
            </p:cNvSpPr>
            <p:nvPr/>
          </p:nvSpPr>
          <p:spPr bwMode="auto">
            <a:xfrm>
              <a:off x="7668343" y="416673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>
              <a:off x="6588224" y="458125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5940153" y="609297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 smtClean="0">
                  <a:latin typeface="宋体" pitchFamily="2" charset="-122"/>
                </a:rPr>
                <a:t>页表项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第</a:t>
              </a:r>
              <a:r>
                <a:rPr lang="en-US" altLang="zh-CN" sz="1800" b="1" u="none" dirty="0" smtClean="0">
                  <a:latin typeface="宋体" pitchFamily="2" charset="-122"/>
                </a:rPr>
                <a:t>j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>
              <a:off x="6802733" y="58772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1905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页式虚拟存储器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6093296"/>
            <a:ext cx="770649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P139—34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35</a:t>
            </a:r>
            <a:endParaRPr lang="en-US" altLang="zh-CN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有存储矩阵、</a:t>
            </a:r>
            <a:r>
              <a:rPr lang="zh-CN" altLang="en-US" b="1" u="none" dirty="0">
                <a:latin typeface="宋体" pitchFamily="2" charset="-122"/>
              </a:rPr>
              <a:t>地址译码器、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门、读写电路、控制电路等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存储矩阵：</a:t>
            </a:r>
            <a:r>
              <a:rPr lang="zh-CN" altLang="en-US" b="1" u="none" dirty="0" smtClean="0">
                <a:latin typeface="宋体" pitchFamily="2" charset="-122"/>
              </a:rPr>
              <a:t>由所有存储单元组成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一维、二维，常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连线最短、信号</a:t>
            </a:r>
            <a:r>
              <a:rPr lang="zh-CN" altLang="en-US" sz="1800" b="1" u="none" dirty="0">
                <a:latin typeface="宋体" pitchFamily="2" charset="-122"/>
              </a:rPr>
              <a:t>延迟</a:t>
            </a:r>
            <a:r>
              <a:rPr lang="zh-CN" altLang="en-US" sz="1800" b="1" u="none" dirty="0" smtClean="0">
                <a:latin typeface="宋体" pitchFamily="2" charset="-122"/>
              </a:rPr>
              <a:t>最小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与排列方式相对应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773410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</a:t>
              </a:r>
              <a:r>
                <a:rPr lang="zh-CN" altLang="en-US" sz="2000" b="1" u="none" dirty="0">
                  <a:latin typeface="宋体" pitchFamily="2" charset="-122"/>
                </a:rPr>
                <a:t>矩阵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读写电路</a:t>
              </a:r>
              <a:endParaRPr lang="zh-CN" altLang="en-US" sz="1800" b="1" u="none" dirty="0"/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 smtClean="0">
                <a:latin typeface="宋体" pitchFamily="2" charset="-122"/>
              </a:rPr>
              <a:t>有单译码、双译码两种方式</a:t>
            </a:r>
            <a:endParaRPr lang="zh-CN" altLang="en-US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双译码方式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每行存储元共</a:t>
            </a:r>
            <a:r>
              <a:rPr lang="zh-CN" altLang="en-US" sz="2200" b="1" dirty="0" smtClean="0">
                <a:latin typeface="宋体" pitchFamily="2" charset="-122"/>
              </a:rPr>
              <a:t>字线</a:t>
            </a:r>
            <a:r>
              <a:rPr lang="en-US" altLang="zh-CN" sz="2200" b="1" dirty="0" smtClean="0">
                <a:latin typeface="宋体" pitchFamily="2" charset="-122"/>
              </a:rPr>
              <a:t>W</a:t>
            </a:r>
            <a:r>
              <a:rPr lang="zh-CN" altLang="en-US" sz="2200" b="1" u="none" dirty="0" smtClean="0">
                <a:latin typeface="宋体" pitchFamily="2" charset="-122"/>
              </a:rPr>
              <a:t>，每列存储元共数据线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①同</a:t>
            </a:r>
            <a:r>
              <a:rPr lang="zh-CN" altLang="en-US" b="1" u="none" dirty="0" smtClean="0">
                <a:latin typeface="宋体" pitchFamily="2" charset="-122"/>
              </a:rPr>
              <a:t>一行的存储</a:t>
            </a:r>
            <a:r>
              <a:rPr lang="zh-CN" altLang="en-US" b="1" u="none" dirty="0">
                <a:latin typeface="宋体" pitchFamily="2" charset="-122"/>
              </a:rPr>
              <a:t>元共用</a:t>
            </a:r>
            <a:r>
              <a:rPr lang="zh-CN" altLang="en-US" b="1" u="none" dirty="0" smtClean="0">
                <a:latin typeface="宋体" pitchFamily="2" charset="-122"/>
              </a:rPr>
              <a:t>字线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，需增加驱动能力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传送数据到所有连接部件，需增加驱动能力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*I/O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 smtClean="0">
                <a:latin typeface="宋体" pitchFamily="2" charset="-122"/>
              </a:rPr>
              <a:t>从所有列的存储元中选择一个存储元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6068" y="1412776"/>
            <a:ext cx="5472236" cy="3154183"/>
            <a:chOff x="1836068" y="1412776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786783" y="2996804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787354" y="1470764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4139581" y="1543789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146129" y="1975589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652542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5795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5795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29217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4139581" y="2334711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29217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774603" y="1472351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485678" y="168666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485678" y="21914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411760" y="1761276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2123728" y="1470764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931817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9318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9318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93181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715917" y="273966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995192" y="3126280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771229" y="3269154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65095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507469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292179" y="3170976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211092" y="3702541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995192" y="4279622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795417" y="1975589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 dirty="0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93181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14612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14771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50807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50807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43505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50807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219154" y="3773978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722540" y="4060547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796384" y="3990697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344985" y="4060547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644479" y="3344014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644479" y="3486889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93181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836068" y="3415204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652170" y="4278034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 smtClean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587579" y="1975589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7092404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70209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70209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73362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73362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371679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3732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3732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37326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7141617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709240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51614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37326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58757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58916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94952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94952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87650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94952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37326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732042" y="3170976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500017" y="1614631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650954" y="3487534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500325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44470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500484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44629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652542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155779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7092404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704929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500017" y="3702540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779217" y="1470764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3133378" y="154220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3133378" y="233471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203848" y="1542623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915816" y="3413616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驱动器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778721" y="3558079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484016" y="3558847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203029" y="3702541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203029" y="3918441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771800" y="3270741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627784" y="1412776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5796136" y="2997647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61467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读写电路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根据</a:t>
              </a:r>
              <a:r>
                <a:rPr lang="zh-CN" altLang="en-US" b="1" u="none" dirty="0" smtClean="0">
                  <a:latin typeface="宋体" pitchFamily="2" charset="-122"/>
                </a:rPr>
                <a:t>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712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 smtClean="0">
                <a:latin typeface="宋体" pitchFamily="2" charset="-122"/>
              </a:rPr>
              <a:t>根据外部引脚信号，产生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zh-CN" altLang="en-US" b="1" u="none" dirty="0" smtClean="0">
                <a:latin typeface="宋体" pitchFamily="2" charset="-122"/>
              </a:rPr>
              <a:t>信号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36687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88" y="909216"/>
            <a:ext cx="1295400" cy="863600"/>
            <a:chOff x="4287" y="572"/>
            <a:chExt cx="816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544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存储元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11783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1# 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 smtClean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#</a:t>
              </a:r>
              <a:r>
                <a:rPr lang="zh-CN" altLang="en-US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6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128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  <a:endParaRPr lang="en-US" altLang="zh-CN" sz="1800" b="1" u="none" baseline="-16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3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742513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294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 smtClean="0">
                <a:latin typeface="宋体" pitchFamily="2" charset="-122"/>
              </a:rPr>
              <a:t>小圆圈啥意思？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怎样做才能支持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zh-CN" altLang="en-US" b="1" u="none" dirty="0" smtClean="0">
                <a:latin typeface="宋体" pitchFamily="2" charset="-122"/>
              </a:rPr>
              <a:t>扩展？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2216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 smtClean="0">
                <a:latin typeface="宋体" pitchFamily="2" charset="-122"/>
              </a:rPr>
              <a:t>内部的读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写信号共有几种状态？外部最少设置几根引脚？表示内部信号状态的逻辑是什么？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 smtClean="0">
                <a:latin typeface="宋体" pitchFamily="2" charset="-122"/>
              </a:rPr>
              <a:t>若芯片容量为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，存储单元长度为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+mn-lt"/>
              </a:rPr>
              <a:t>，</a:t>
            </a:r>
            <a:endParaRPr lang="zh-CN" altLang="en-US" b="1" u="none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                 存储单元数量为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×</a:t>
            </a:r>
            <a:r>
              <a:rPr lang="en-US" altLang="zh-CN" b="1" i="1" u="none" dirty="0">
                <a:latin typeface="+mn-lt"/>
              </a:rPr>
              <a:t>w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有单向、双向两种方式，引脚数各为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                  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都是单向，引脚数为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6449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的容量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4Kbit</a:t>
            </a:r>
            <a:r>
              <a:rPr lang="zh-CN" altLang="en-US" b="1" u="none" dirty="0" smtClean="0">
                <a:latin typeface="宋体" pitchFamily="2" charset="-122"/>
              </a:rPr>
              <a:t>、数据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65455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</a:t>
            </a:r>
            <a:r>
              <a:rPr lang="zh-CN" altLang="en-US" b="1" u="none" dirty="0" smtClean="0">
                <a:latin typeface="宋体" pitchFamily="2" charset="-122"/>
              </a:rPr>
              <a:t>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r>
              <a:rPr lang="zh-CN" altLang="en-US" b="1" u="none" dirty="0" smtClean="0">
                <a:latin typeface="宋体" pitchFamily="2" charset="-122"/>
              </a:rPr>
              <a:t>，该芯片的容量</a:t>
            </a:r>
            <a:r>
              <a:rPr lang="zh-CN" altLang="en-US" b="1" u="none" dirty="0">
                <a:latin typeface="宋体" pitchFamily="2" charset="-122"/>
              </a:rPr>
              <a:t>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512" y="2636912"/>
            <a:ext cx="8785225" cy="1015663"/>
            <a:chOff x="179512" y="2636912"/>
            <a:chExt cx="8785225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179512" y="2636912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片选引脚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有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否有</a:t>
              </a:r>
              <a:r>
                <a:rPr lang="zh-CN" altLang="en-US" b="1" dirty="0" smtClean="0">
                  <a:latin typeface="宋体" pitchFamily="2" charset="-122"/>
                </a:rPr>
                <a:t>非门</a:t>
              </a:r>
              <a:endParaRPr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读写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引脚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根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有</a:t>
              </a:r>
              <a:r>
                <a:rPr lang="en-US" altLang="zh-CN" sz="2000" b="1" u="none" dirty="0" smtClean="0">
                  <a:latin typeface="宋体" pitchFamily="2" charset="-122"/>
                </a:rPr>
                <a:t>3</a:t>
              </a:r>
              <a:r>
                <a:rPr lang="zh-CN" altLang="en-US" sz="2000" b="1" u="none" dirty="0" smtClean="0">
                  <a:latin typeface="宋体" pitchFamily="2" charset="-122"/>
                </a:rPr>
                <a:t>种状态，可借用片选引脚实现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673498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2752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 smtClean="0">
                <a:latin typeface="宋体" pitchFamily="2" charset="-122"/>
              </a:rPr>
              <a:t>Intel </a:t>
            </a:r>
            <a:r>
              <a:rPr lang="en-US" altLang="zh-CN" b="1" u="none" dirty="0">
                <a:latin typeface="宋体" pitchFamily="2" charset="-122"/>
              </a:rPr>
              <a:t>2114 SRAM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1K×4b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r>
              <a:rPr lang="zh-CN" altLang="en-US" sz="2200" b="1" u="none" dirty="0" smtClean="0">
                <a:latin typeface="宋体" pitchFamily="2" charset="-122"/>
              </a:rPr>
              <a:t>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 smtClean="0">
                <a:latin typeface="宋体" pitchFamily="2" charset="-122"/>
              </a:rPr>
              <a:t>根，</a:t>
            </a:r>
            <a:r>
              <a:rPr lang="zh-CN" altLang="en-US" sz="2200" b="1" u="none" dirty="0">
                <a:latin typeface="宋体" pitchFamily="2" charset="-122"/>
              </a:rPr>
              <a:t>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11073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正方形存储矩阵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64×64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[64/4])</a:t>
            </a:r>
            <a:r>
              <a:rPr lang="zh-CN" altLang="en-US" sz="2200" b="1" u="none" dirty="0" smtClean="0">
                <a:latin typeface="宋体" pitchFamily="2" charset="-122"/>
              </a:rPr>
              <a:t>；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4</a:t>
            </a:r>
            <a:r>
              <a:rPr lang="zh-CN" altLang="en-US" sz="2200" b="1" u="none" dirty="0" smtClean="0">
                <a:latin typeface="宋体" pitchFamily="2" charset="-122"/>
              </a:rPr>
              <a:t>个读写电路，</a:t>
            </a:r>
            <a:r>
              <a:rPr lang="en-US" altLang="zh-CN" sz="2200" b="1" u="none" dirty="0">
                <a:latin typeface="宋体" pitchFamily="2" charset="-122"/>
              </a:rPr>
              <a:t>4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200" b="1" u="none" dirty="0" smtClean="0">
                <a:latin typeface="宋体" pitchFamily="2" charset="-122"/>
              </a:rPr>
              <a:t>I/O</a:t>
            </a:r>
            <a:r>
              <a:rPr lang="zh-CN" altLang="en-US" sz="2200" b="1" u="none" dirty="0" smtClean="0">
                <a:latin typeface="宋体" pitchFamily="2" charset="-122"/>
              </a:rPr>
              <a:t>门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229445"/>
            <a:ext cx="7632701" cy="4079875"/>
            <a:chOff x="1011266" y="2143116"/>
            <a:chExt cx="7632701" cy="4079875"/>
          </a:xfrm>
        </p:grpSpPr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2988518" y="3691986"/>
              <a:ext cx="5584011" cy="140388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endParaRPr lang="en-US" altLang="zh-CN" sz="1600" b="1" u="none" dirty="0" smtClean="0">
                <a:latin typeface="+mn-ea"/>
                <a:ea typeface="+mn-ea"/>
              </a:endParaRPr>
            </a:p>
            <a:p>
              <a:endParaRPr lang="en-US" altLang="zh-CN" sz="1600" b="1" u="none" dirty="0">
                <a:latin typeface="+mn-ea"/>
                <a:ea typeface="+mn-ea"/>
              </a:endParaRPr>
            </a:p>
            <a:p>
              <a:r>
                <a:rPr lang="en-US" altLang="zh-CN" sz="1600" b="1" u="none" dirty="0" smtClean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 smtClean="0">
                  <a:latin typeface="+mn-ea"/>
                  <a:ea typeface="+mn-ea"/>
                </a:rPr>
                <a:t>门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21861" y="3725854"/>
              <a:ext cx="3247206" cy="469915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250015" y="3725854"/>
              <a:ext cx="2263373" cy="46109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读写电路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r>
                <a:rPr lang="zh-CN" altLang="en-US" sz="1800" b="1" u="none" dirty="0" smtClean="0">
                  <a:latin typeface="宋体" pitchFamily="2" charset="-122"/>
                </a:rPr>
                <a:t>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3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时序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6470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开始操作，</a:t>
              </a:r>
              <a:r>
                <a:rPr lang="zh-CN" altLang="en-US" b="1" dirty="0" smtClean="0">
                  <a:latin typeface="宋体" pitchFamily="2" charset="-122"/>
                </a:rPr>
                <a:t>接收</a:t>
              </a:r>
              <a:r>
                <a:rPr lang="zh-CN" altLang="en-US" b="1" u="none" dirty="0" smtClean="0">
                  <a:latin typeface="宋体" pitchFamily="2" charset="-122"/>
                </a:rPr>
                <a:t>地址、命令，</a:t>
              </a:r>
              <a:r>
                <a:rPr lang="zh-CN" altLang="en-US" b="1" dirty="0" smtClean="0">
                  <a:latin typeface="宋体" pitchFamily="2" charset="-122"/>
                </a:rPr>
                <a:t>响应</a:t>
              </a:r>
              <a:r>
                <a:rPr lang="zh-CN" altLang="en-US" b="1" u="none" dirty="0" smtClean="0">
                  <a:latin typeface="宋体" pitchFamily="2" charset="-122"/>
                </a:rPr>
                <a:t>命令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结束操作</a:t>
              </a:r>
              <a:endParaRPr lang="en-US" altLang="zh-CN" b="1" u="none" dirty="0" smtClean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206674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187624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6096" y="1700808"/>
            <a:ext cx="1872208" cy="703134"/>
            <a:chOff x="5436096" y="1700806"/>
            <a:chExt cx="1872208" cy="703134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1405707" cy="3430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信号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已</a:t>
              </a:r>
              <a:r>
                <a:rPr lang="zh-CN" altLang="en-US" sz="1800" b="1" u="none" dirty="0">
                  <a:latin typeface="宋体" pitchFamily="2" charset="-122"/>
                </a:rPr>
                <a:t>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5580112" y="1700806"/>
              <a:ext cx="0" cy="36004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82"/>
            <p:cNvSpPr>
              <a:spLocks/>
            </p:cNvSpPr>
            <p:nvPr/>
          </p:nvSpPr>
          <p:spPr bwMode="auto">
            <a:xfrm rot="16200000">
              <a:off x="6582591" y="1020813"/>
              <a:ext cx="45719" cy="1405707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23"/>
            <p:cNvSpPr>
              <a:spLocks noChangeShapeType="1"/>
            </p:cNvSpPr>
            <p:nvPr/>
          </p:nvSpPr>
          <p:spPr bwMode="auto">
            <a:xfrm flipH="1">
              <a:off x="6605449" y="1778732"/>
              <a:ext cx="0" cy="2592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厂家会给出参数值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99915" y="2692375"/>
            <a:ext cx="7272485" cy="2248795"/>
            <a:chOff x="899915" y="2692375"/>
            <a:chExt cx="7272485" cy="224879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932363" y="2924945"/>
              <a:ext cx="3240037" cy="1795190"/>
              <a:chOff x="4788024" y="3143474"/>
              <a:chExt cx="3240037" cy="1795190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143474"/>
                <a:ext cx="3240037" cy="1795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恢复时间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  <a:r>
                  <a:rPr lang="en-US" altLang="zh-CN" sz="1800" b="1" u="none" dirty="0">
                    <a:latin typeface="宋体" pitchFamily="2" charset="-122"/>
                  </a:rPr>
                  <a:t>/</a:t>
                </a:r>
                <a:r>
                  <a:rPr lang="zh-CN" altLang="en-US" sz="1800" b="1" u="none" dirty="0">
                    <a:latin typeface="宋体" pitchFamily="2" charset="-122"/>
                  </a:rPr>
                  <a:t>命令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en-US" altLang="zh-CN" sz="1800" b="1" u="none" baseline="-18000" dirty="0">
                    <a:solidFill>
                      <a:srgbClr val="FF3399"/>
                    </a:solidFill>
                    <a:latin typeface="宋体" pitchFamily="2" charset="-122"/>
                  </a:rPr>
                  <a:t> 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从</a:t>
                </a:r>
                <a:r>
                  <a:rPr lang="en-US" altLang="zh-CN" sz="1800" b="1" u="none" dirty="0" smtClean="0">
                    <a:latin typeface="宋体"/>
                  </a:rPr>
                  <a:t>CS</a:t>
                </a:r>
                <a:r>
                  <a:rPr lang="zh-CN" altLang="en-US" sz="1800" b="1" u="none" dirty="0" smtClean="0">
                    <a:latin typeface="宋体"/>
                  </a:rPr>
                  <a:t>有效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→数据输出稳定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OTD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从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阻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63732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276551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99915" y="2692375"/>
              <a:ext cx="3451452" cy="2248795"/>
              <a:chOff x="755576" y="2692375"/>
              <a:chExt cx="3451452" cy="2248795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404789" y="3213075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404789" y="3502000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690539" y="3211388"/>
                <a:ext cx="1806274" cy="16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693268" y="3500314"/>
                <a:ext cx="1799182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404789" y="4079850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419177" y="4788845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 flipV="1">
                <a:off x="1979712" y="4365601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203848" y="407826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346724" y="4079850"/>
                <a:ext cx="86030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275856" y="4653829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275856" y="4941168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635896" y="3216251"/>
                <a:ext cx="57113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635897" y="3503588"/>
                <a:ext cx="571131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 flipV="1">
                <a:off x="4060977" y="4796705"/>
                <a:ext cx="14605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4060977" y="4367611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79"/>
              <p:cNvSpPr>
                <a:spLocks noChangeShapeType="1"/>
              </p:cNvSpPr>
              <p:nvPr/>
            </p:nvSpPr>
            <p:spPr bwMode="auto">
              <a:xfrm flipH="1">
                <a:off x="3562748" y="2781275"/>
                <a:ext cx="1710" cy="1437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80"/>
              <p:cNvSpPr>
                <a:spLocks noChangeShapeType="1"/>
              </p:cNvSpPr>
              <p:nvPr/>
            </p:nvSpPr>
            <p:spPr bwMode="auto">
              <a:xfrm flipH="1">
                <a:off x="1619101" y="2804072"/>
                <a:ext cx="2159" cy="21370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412454" y="2903413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736081" y="3073374"/>
                <a:ext cx="541363" cy="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1621258" y="3073374"/>
                <a:ext cx="654249" cy="7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2411760" y="2692375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>
                <a:off x="2843809" y="2853506"/>
                <a:ext cx="7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1621260" y="2854300"/>
                <a:ext cx="718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971600" y="4070325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998271" y="4102075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783952" y="465383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419177" y="3644130"/>
                <a:ext cx="2787851" cy="19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015926" y="3648050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022245" y="3679800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2162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547664" y="32130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475640" y="429309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269783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3884151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 flipH="1">
                <a:off x="1907702" y="3211388"/>
                <a:ext cx="571" cy="17297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411760" y="4365104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771106" y="4509120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1907703" y="4509120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836837" y="407826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352797" y="4651424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72" name="Line 716"/>
              <p:cNvSpPr>
                <a:spLocks noChangeShapeType="1"/>
              </p:cNvSpPr>
              <p:nvPr/>
            </p:nvSpPr>
            <p:spPr bwMode="auto">
              <a:xfrm flipH="1">
                <a:off x="3269782" y="3014638"/>
                <a:ext cx="6073" cy="19265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755576" y="321367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86" name="Line 663"/>
              <p:cNvSpPr>
                <a:spLocks noChangeShapeType="1"/>
              </p:cNvSpPr>
              <p:nvPr/>
            </p:nvSpPr>
            <p:spPr bwMode="auto">
              <a:xfrm flipV="1">
                <a:off x="1836837" y="36441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1691680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547664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63"/>
              <p:cNvSpPr>
                <a:spLocks noChangeShapeType="1"/>
              </p:cNvSpPr>
              <p:nvPr/>
            </p:nvSpPr>
            <p:spPr bwMode="auto">
              <a:xfrm flipV="1">
                <a:off x="1404789" y="3645021"/>
                <a:ext cx="141734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 flipV="1">
                <a:off x="1404789" y="3933056"/>
                <a:ext cx="43090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131840" y="464867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132979" y="4788845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3917855" y="4789867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3920136" y="464482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493021" y="32161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493021" y="32129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2049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352798" y="3937455"/>
                <a:ext cx="854229" cy="825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3573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5097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14"/>
              <p:cNvSpPr>
                <a:spLocks noChangeShapeType="1"/>
              </p:cNvSpPr>
              <p:nvPr/>
            </p:nvSpPr>
            <p:spPr bwMode="auto">
              <a:xfrm>
                <a:off x="36621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179512" y="5013176"/>
            <a:ext cx="8785225" cy="1015663"/>
            <a:chOff x="179512" y="5013176"/>
            <a:chExt cx="8785225" cy="101566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发送地址、命令，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②接收数据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无效  </a:t>
              </a:r>
              <a:r>
                <a:rPr lang="en-US" altLang="zh-CN" sz="2000" b="1" u="none" dirty="0" smtClean="0">
                  <a:latin typeface="宋体" pitchFamily="2" charset="-122"/>
                </a:rPr>
                <a:t>(CS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CO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6444108" y="515719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5220072" y="5589240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6585852" y="5632673"/>
              <a:ext cx="216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1198019" y="980728"/>
            <a:ext cx="7190405" cy="2203996"/>
            <a:chOff x="1197696" y="1234529"/>
            <a:chExt cx="7190405" cy="2203996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197696" y="1234529"/>
              <a:ext cx="3451397" cy="2203996"/>
              <a:chOff x="899915" y="1234529"/>
              <a:chExt cx="3451397" cy="2203996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549128" y="155480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549128" y="184373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1834877" y="1553119"/>
                <a:ext cx="222433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1837607" y="1842046"/>
                <a:ext cx="222160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549127" y="2565597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563518" y="3282502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194942" y="2851349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424804" y="256401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567679" y="2564011"/>
                <a:ext cx="783633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632717" y="3140406"/>
                <a:ext cx="1137796" cy="56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625503" y="3428107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216892" y="1557983"/>
                <a:ext cx="134418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216893" y="1845320"/>
                <a:ext cx="13441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 flipV="1">
                <a:off x="3923928" y="3284984"/>
                <a:ext cx="42738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78"/>
              <p:cNvSpPr>
                <a:spLocks noChangeShapeType="1"/>
              </p:cNvSpPr>
              <p:nvPr/>
            </p:nvSpPr>
            <p:spPr bwMode="auto">
              <a:xfrm>
                <a:off x="3927102" y="2924051"/>
                <a:ext cx="0" cy="5144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 flipH="1">
                <a:off x="4139952" y="1302990"/>
                <a:ext cx="8260" cy="1477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80"/>
              <p:cNvSpPr>
                <a:spLocks noChangeShapeType="1"/>
              </p:cNvSpPr>
              <p:nvPr/>
            </p:nvSpPr>
            <p:spPr bwMode="auto">
              <a:xfrm flipH="1">
                <a:off x="1763438" y="1302991"/>
                <a:ext cx="7863" cy="2125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2707407" y="1234529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086385" y="1412776"/>
                <a:ext cx="1053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1765598" y="1412776"/>
                <a:ext cx="934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2556073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142610" y="2587823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314166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563516" y="2276872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198000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166584" y="201175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692003" y="15579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692003" y="15548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500065" y="285293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 flipH="1">
                <a:off x="2123728" y="1851292"/>
                <a:ext cx="0" cy="10025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627784" y="2276872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2992062" y="2420888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09"/>
              <p:cNvSpPr>
                <a:spLocks noChangeShapeType="1"/>
              </p:cNvSpPr>
              <p:nvPr/>
            </p:nvSpPr>
            <p:spPr bwMode="auto">
              <a:xfrm flipH="1">
                <a:off x="2128658" y="2420888"/>
                <a:ext cx="496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057793" y="256401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2992757" y="3140968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</a:t>
                </a:r>
                <a:r>
                  <a:rPr lang="zh-CN" altLang="en-US" sz="1800" b="1" u="none" dirty="0">
                    <a:latin typeface="宋体" pitchFamily="2" charset="-122"/>
                  </a:rPr>
                  <a:t>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 flipH="1">
                <a:off x="3500064" y="1851292"/>
                <a:ext cx="0" cy="1269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1557486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1908845" y="1986756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1771303" y="1991817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1611410" y="1980009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549128" y="1986756"/>
                <a:ext cx="654992" cy="208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483768" y="3138221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483768" y="327838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3778772" y="3284984"/>
                <a:ext cx="145604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3770512" y="3142220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067944" y="15578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067944" y="15547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418731" y="1986756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567679" y="1988840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558654" y="1991817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1771303" y="2297633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2896913" y="2852936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626645" y="2855442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244438" y="2996952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626643" y="2996952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643511" y="2321665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3995937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09"/>
              <p:cNvSpPr>
                <a:spLocks noChangeShapeType="1"/>
              </p:cNvSpPr>
              <p:nvPr/>
            </p:nvSpPr>
            <p:spPr bwMode="auto">
              <a:xfrm flipH="1" flipV="1">
                <a:off x="3491186" y="2420888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1611412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663"/>
              <p:cNvSpPr>
                <a:spLocks noChangeShapeType="1"/>
              </p:cNvSpPr>
              <p:nvPr/>
            </p:nvSpPr>
            <p:spPr bwMode="auto">
              <a:xfrm flipH="1" flipV="1">
                <a:off x="2051720" y="1986756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3711054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3846686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663"/>
              <p:cNvSpPr>
                <a:spLocks noChangeShapeType="1"/>
              </p:cNvSpPr>
              <p:nvPr/>
            </p:nvSpPr>
            <p:spPr bwMode="auto">
              <a:xfrm flipH="1" flipV="1">
                <a:off x="2204120" y="1988840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5148064" y="1412776"/>
              <a:ext cx="3240037" cy="2016224"/>
              <a:chOff x="4994622" y="1383780"/>
              <a:chExt cx="3240037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240037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写恢复时间</a:t>
                </a:r>
                <a:endParaRPr lang="en-US" altLang="zh-CN" sz="1800" b="1" u="none" dirty="0" smtClean="0">
                  <a:latin typeface="宋体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—WE</a:t>
                </a:r>
                <a:r>
                  <a:rPr lang="zh-CN" altLang="en-US" sz="1800" b="1" u="none" dirty="0" smtClean="0">
                    <a:latin typeface="宋体"/>
                  </a:rPr>
                  <a:t>有效后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数据写入时间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2127413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179511" y="3356992"/>
            <a:ext cx="8785101" cy="1477328"/>
            <a:chOff x="179511" y="3356992"/>
            <a:chExt cx="8785101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785101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AW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可在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有效后有效   </a:t>
              </a:r>
              <a:r>
                <a:rPr lang="en-US" altLang="zh-CN" sz="2000" b="1" u="none" dirty="0" smtClean="0">
                  <a:latin typeface="宋体" pitchFamily="2" charset="-122"/>
                </a:rPr>
                <a:t>(WE</a:t>
              </a:r>
              <a:r>
                <a:rPr lang="zh-CN" altLang="en-US" sz="2000" b="1" u="none" dirty="0" smtClean="0">
                  <a:latin typeface="宋体" pitchFamily="2" charset="-122"/>
                </a:rPr>
                <a:t>先于数据有效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 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③数据写完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无效 </a:t>
              </a:r>
              <a:r>
                <a:rPr lang="en-US" altLang="zh-CN" sz="2000" b="1" u="none" dirty="0" smtClean="0">
                  <a:latin typeface="宋体" pitchFamily="2" charset="-122"/>
                </a:rPr>
                <a:t>(WE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DW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5508104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58"/>
            <p:cNvSpPr>
              <a:spLocks noChangeShapeType="1"/>
            </p:cNvSpPr>
            <p:nvPr/>
          </p:nvSpPr>
          <p:spPr bwMode="auto">
            <a:xfrm>
              <a:off x="3986411" y="3923531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58"/>
            <p:cNvSpPr>
              <a:spLocks noChangeShapeType="1"/>
            </p:cNvSpPr>
            <p:nvPr/>
          </p:nvSpPr>
          <p:spPr bwMode="auto">
            <a:xfrm>
              <a:off x="6389624" y="3966964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3036019" y="3923531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58"/>
            <p:cNvSpPr>
              <a:spLocks noChangeShapeType="1"/>
            </p:cNvSpPr>
            <p:nvPr/>
          </p:nvSpPr>
          <p:spPr bwMode="auto">
            <a:xfrm>
              <a:off x="5212805" y="4393679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8"/>
            <p:cNvSpPr>
              <a:spLocks noChangeShapeType="1"/>
            </p:cNvSpPr>
            <p:nvPr/>
          </p:nvSpPr>
          <p:spPr bwMode="auto">
            <a:xfrm>
              <a:off x="6389624" y="4427587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21428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err="1" smtClean="0">
                <a:latin typeface="宋体" pitchFamily="2" charset="-122"/>
              </a:rPr>
              <a:t>,t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，一般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上→对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16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充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利用</a:t>
            </a:r>
            <a:r>
              <a:rPr lang="en-US" altLang="zh-CN" sz="2000" b="1" u="none" dirty="0" smtClean="0">
                <a:latin typeface="宋体" pitchFamily="2" charset="-122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动态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 smtClean="0">
                <a:latin typeface="+mn-lt"/>
                <a:ea typeface="黑体" pitchFamily="2" charset="-122"/>
              </a:rPr>
              <a:t>Dynamic </a:t>
            </a:r>
            <a:r>
              <a:rPr lang="en-US" altLang="zh-CN" u="none" dirty="0">
                <a:latin typeface="+mn-lt"/>
                <a:ea typeface="黑体" pitchFamily="2" charset="-122"/>
              </a:rPr>
              <a:t>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元的组成原理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单管</a:t>
            </a:r>
            <a:r>
              <a:rPr lang="en-US" altLang="zh-CN" b="1" u="none" dirty="0" smtClean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降低</a:t>
            </a:r>
            <a:r>
              <a:rPr lang="zh-CN" altLang="en-US" b="1" u="none" dirty="0">
                <a:latin typeface="宋体" pitchFamily="2" charset="-122"/>
              </a:rPr>
              <a:t>功耗、节约成本</a:t>
            </a:r>
          </a:p>
        </p:txBody>
      </p: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12093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会</a:t>
            </a:r>
            <a:r>
              <a:rPr lang="zh-CN" altLang="en-US" sz="2000" b="1" u="none" dirty="0">
                <a:latin typeface="宋体" pitchFamily="2" charset="-122"/>
              </a:rPr>
              <a:t>缓慢泄漏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预充电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读出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>
                <a:latin typeface="宋体" pitchFamily="2" charset="-122"/>
              </a:rPr>
              <a:t>电压变化</a:t>
            </a:r>
            <a:r>
              <a:rPr lang="en-US" altLang="zh-CN" sz="2000" b="1" u="none" dirty="0" smtClean="0">
                <a:latin typeface="宋体" pitchFamily="2" charset="-122"/>
              </a:rPr>
              <a:t>(C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S</a:t>
            </a:r>
            <a:r>
              <a:rPr lang="zh-CN" altLang="en-US" sz="2000" b="1" u="none" dirty="0" smtClean="0">
                <a:latin typeface="宋体" pitchFamily="2" charset="-122"/>
              </a:rPr>
              <a:t>已变→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③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所读数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称为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再生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zh-CN" altLang="en-US" b="1" u="none" dirty="0">
                <a:latin typeface="宋体" pitchFamily="2" charset="-122"/>
              </a:rPr>
              <a:t>读</a:t>
            </a:r>
            <a:r>
              <a:rPr lang="zh-CN" altLang="en-US" b="1" u="none" dirty="0" smtClean="0">
                <a:latin typeface="宋体" pitchFamily="2" charset="-122"/>
              </a:rPr>
              <a:t>操作，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不输出数据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131840" y="3645024"/>
            <a:ext cx="288032" cy="2160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数据引脚：</a:t>
            </a:r>
            <a:r>
              <a:rPr lang="zh-CN" altLang="en-US" b="1" u="none" dirty="0">
                <a:latin typeface="宋体" pitchFamily="2" charset="-122"/>
              </a:rPr>
              <a:t>有单向、双向两种方式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179512" y="177281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*地址引脚：</a:t>
            </a:r>
            <a:r>
              <a:rPr lang="zh-CN" altLang="en-US" b="1" u="none" dirty="0" smtClean="0">
                <a:latin typeface="宋体" pitchFamily="2" charset="-122"/>
              </a:rPr>
              <a:t>引脚数为</a:t>
            </a:r>
            <a:r>
              <a:rPr lang="en-US" altLang="zh-CN" b="1" u="none" dirty="0" smtClean="0">
                <a:latin typeface="宋体" pitchFamily="2" charset="-122"/>
              </a:rPr>
              <a:t>[log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宋体" pitchFamily="2" charset="-122"/>
              </a:rPr>
              <a:t>)]</a:t>
            </a:r>
            <a:r>
              <a:rPr lang="en-US" altLang="zh-CN" b="1" u="none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/2</a:t>
            </a:r>
            <a:r>
              <a:rPr lang="zh-CN" altLang="en-US" b="1" u="none" dirty="0" smtClean="0">
                <a:latin typeface="宋体" pitchFamily="2" charset="-122"/>
              </a:rPr>
              <a:t>   →地址</a:t>
            </a:r>
            <a:r>
              <a:rPr lang="zh-CN" altLang="en-US" b="1" u="none" dirty="0">
                <a:latin typeface="宋体" pitchFamily="2" charset="-122"/>
              </a:rPr>
              <a:t>分两</a:t>
            </a:r>
            <a:r>
              <a:rPr lang="zh-CN" altLang="en-US" b="1" u="none" dirty="0" smtClean="0">
                <a:latin typeface="宋体" pitchFamily="2" charset="-122"/>
              </a:rPr>
              <a:t>次接收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集成度高</a:t>
            </a:r>
            <a:r>
              <a:rPr lang="zh-CN" altLang="en-US" sz="1800" b="1" u="none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→尽量</a:t>
            </a:r>
            <a:r>
              <a:rPr lang="zh-CN" altLang="en-US" sz="1800" b="1" u="none" dirty="0" smtClean="0">
                <a:latin typeface="宋体" pitchFamily="2" charset="-122"/>
              </a:rPr>
              <a:t>减少芯片面积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(</a:t>
            </a:r>
            <a:r>
              <a:rPr lang="zh-CN" altLang="en-US" sz="1800" b="1" u="none" dirty="0" smtClean="0">
                <a:latin typeface="宋体" pitchFamily="2" charset="-122"/>
              </a:rPr>
              <a:t>行地址＋列地址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1015663"/>
            <a:chOff x="179263" y="2634297"/>
            <a:chExt cx="8785225" cy="1015663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   *控制引脚：</a:t>
              </a:r>
              <a:r>
                <a:rPr lang="zh-CN" altLang="en-US" b="1" u="none" dirty="0" smtClean="0">
                  <a:latin typeface="宋体" pitchFamily="2" charset="-122"/>
                </a:rPr>
                <a:t>行地址选通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、列地址选通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、读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写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片选功能的实现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81298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276839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786562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刷新操作的实现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稍后讨论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615518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借用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实现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操作期间</a:t>
              </a:r>
              <a:r>
                <a:rPr lang="zh-CN" altLang="en-US" sz="2000" b="1" u="none" dirty="0">
                  <a:latin typeface="宋体" pitchFamily="2" charset="-122"/>
                </a:rPr>
                <a:t>全部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923928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</a:t>
              </a:r>
              <a:r>
                <a:rPr lang="en-US" altLang="zh-CN" sz="1800" u="none" dirty="0" smtClean="0"/>
                <a:t> </a:t>
              </a:r>
              <a:r>
                <a:rPr lang="en-US" altLang="zh-CN" sz="1800" u="none" dirty="0"/>
                <a:t>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1772816"/>
            <a:ext cx="878522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⑴层次结构存储系统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MEM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⑵半导体存储器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SRAM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的组成、读写时序，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的组成、读写时序、刷新，</a:t>
            </a:r>
            <a:r>
              <a:rPr lang="en-US" altLang="zh-CN" sz="2200" b="1" u="none" dirty="0" smtClean="0">
                <a:latin typeface="宋体" pitchFamily="2" charset="-122"/>
              </a:rPr>
              <a:t>ROM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⑶主存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(Cache)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latin typeface="宋体" pitchFamily="2" charset="-122"/>
              </a:rPr>
              <a:t>原理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空间管理、工作过程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" name="Text Box 128"/>
          <p:cNvSpPr txBox="1">
            <a:spLocks noChangeArrowheads="1"/>
          </p:cNvSpPr>
          <p:nvPr/>
        </p:nvSpPr>
        <p:spPr bwMode="auto">
          <a:xfrm>
            <a:off x="179388" y="369355"/>
            <a:ext cx="8785225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u="none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u="none" dirty="0">
                <a:solidFill>
                  <a:srgbClr val="FF3399"/>
                </a:solidFill>
                <a:latin typeface="宋体" pitchFamily="2" charset="-122"/>
              </a:rPr>
              <a:t>主要</a:t>
            </a:r>
            <a:r>
              <a:rPr lang="zh-CN" altLang="en-US" sz="2800" b="1" u="none" dirty="0" smtClean="0">
                <a:solidFill>
                  <a:srgbClr val="FF3399"/>
                </a:solidFill>
                <a:latin typeface="宋体" pitchFamily="2" charset="-122"/>
              </a:rPr>
              <a:t>内容</a:t>
            </a:r>
            <a:endParaRPr lang="en-US" altLang="zh-CN" sz="28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单一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2200" b="1" u="none" dirty="0" smtClean="0">
                <a:latin typeface="宋体" pitchFamily="2" charset="-122"/>
              </a:rPr>
              <a:t>层次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b="1" u="none" dirty="0" smtClean="0">
                <a:latin typeface="宋体" pitchFamily="2" charset="-122"/>
              </a:rPr>
              <a:t>┬→主存、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组成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</a:t>
            </a:r>
            <a:r>
              <a:rPr lang="en-US" altLang="zh-CN" sz="2200" b="1" u="none" dirty="0" smtClean="0">
                <a:latin typeface="宋体" pitchFamily="2" charset="-122"/>
              </a:rPr>
              <a:t>   SRAM/DRAM</a:t>
            </a:r>
            <a:r>
              <a:rPr lang="zh-CN" altLang="en-US" sz="2200" b="1" u="none" dirty="0" smtClean="0">
                <a:latin typeface="宋体" pitchFamily="2" charset="-122"/>
              </a:rPr>
              <a:t>组成┘         └→虚存组成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程序→主存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有存储矩阵、地址译码器、读写电路等，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需设置地址</a:t>
            </a:r>
            <a:r>
              <a:rPr lang="zh-CN" altLang="en-US" b="1" u="none" dirty="0">
                <a:latin typeface="宋体" pitchFamily="2" charset="-122"/>
              </a:rPr>
              <a:t>锁存器、时序</a:t>
            </a:r>
            <a:r>
              <a:rPr lang="zh-CN" altLang="en-US" b="1" u="none" dirty="0" smtClean="0">
                <a:latin typeface="宋体" pitchFamily="2" charset="-122"/>
              </a:rPr>
              <a:t>控制电路、再生电路   </a:t>
            </a:r>
            <a:r>
              <a:rPr lang="zh-CN" altLang="en-US" sz="2000" b="1" u="none" dirty="0" smtClean="0">
                <a:latin typeface="宋体" pitchFamily="2" charset="-122"/>
              </a:rPr>
              <a:t>←与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相比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0185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门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331"/>
          <p:cNvSpPr>
            <a:spLocks/>
          </p:cNvSpPr>
          <p:nvPr/>
        </p:nvSpPr>
        <p:spPr bwMode="auto">
          <a:xfrm>
            <a:off x="7164288" y="4869160"/>
            <a:ext cx="18756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9914"/>
              <a:gd name="adj5" fmla="val 131351"/>
              <a:gd name="adj6" fmla="val -47838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地址分两次接收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164288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破坏性读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b="1" u="none" dirty="0" smtClean="0">
                <a:latin typeface="宋体" pitchFamily="2" charset="-122"/>
              </a:rPr>
              <a:t>Intel 2116 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16K×1b</a:t>
            </a:r>
            <a:r>
              <a:rPr lang="zh-CN" altLang="en-US" sz="2200" b="1" u="none" dirty="0" smtClean="0">
                <a:latin typeface="宋体" pitchFamily="2" charset="-122"/>
              </a:rPr>
              <a:t>，地址</a:t>
            </a:r>
            <a:r>
              <a:rPr lang="zh-CN" altLang="en-US" sz="2200" b="1" u="none" dirty="0">
                <a:latin typeface="宋体" pitchFamily="2" charset="-122"/>
              </a:rPr>
              <a:t>引脚</a:t>
            </a:r>
            <a:r>
              <a:rPr lang="en-US" altLang="zh-CN" sz="2200" b="1" u="none" dirty="0" smtClean="0">
                <a:latin typeface="宋体" pitchFamily="2" charset="-122"/>
              </a:rPr>
              <a:t>=7</a:t>
            </a:r>
            <a:r>
              <a:rPr lang="zh-CN" altLang="en-US" sz="2200" b="1" u="none" dirty="0" smtClean="0">
                <a:latin typeface="宋体" pitchFamily="2" charset="-122"/>
              </a:rPr>
              <a:t>根，数据引脚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单向</a:t>
            </a:r>
            <a:r>
              <a:rPr lang="en-US" altLang="zh-CN" sz="2200" b="1" u="none" dirty="0" smtClean="0">
                <a:latin typeface="宋体" pitchFamily="2" charset="-122"/>
              </a:rPr>
              <a:t>)=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zh-CN" altLang="en-US" sz="2200" b="1" u="none" dirty="0" smtClean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存储矩阵</a:t>
            </a:r>
            <a:r>
              <a:rPr lang="en-US" altLang="zh-CN" sz="2200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2×</a:t>
            </a:r>
            <a:r>
              <a:rPr lang="en-US" altLang="zh-CN" sz="2200" b="1" u="none" dirty="0" smtClean="0">
                <a:latin typeface="宋体" pitchFamily="2" charset="-122"/>
              </a:rPr>
              <a:t>64×128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降功耗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个时钟发生器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串联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数据输入</a:t>
              </a:r>
              <a:r>
                <a:rPr lang="zh-CN" altLang="en-US" sz="16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 smtClean="0">
                  <a:latin typeface="宋体" pitchFamily="2" charset="-122"/>
                </a:rPr>
                <a:t>输出</a:t>
              </a:r>
              <a:r>
                <a:rPr lang="zh-CN" altLang="en-US" sz="1600" b="1" u="none" dirty="0">
                  <a:latin typeface="宋体" pitchFamily="2" charset="-122"/>
                </a:rPr>
                <a:t>驱动</a:t>
              </a: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12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※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单向数据引脚的好处：</a:t>
            </a:r>
            <a:r>
              <a:rPr lang="zh-CN" altLang="en-US" sz="2000" b="1" u="none" dirty="0" smtClean="0">
                <a:latin typeface="+mn-ea"/>
                <a:ea typeface="+mn-ea"/>
              </a:rPr>
              <a:t>便于</a:t>
            </a:r>
            <a:r>
              <a:rPr lang="zh-CN" altLang="en-US" sz="2000" b="1" u="none" dirty="0">
                <a:latin typeface="+mn-ea"/>
                <a:ea typeface="+mn-ea"/>
              </a:rPr>
              <a:t>缩短操作</a:t>
            </a:r>
            <a:r>
              <a:rPr lang="zh-CN" altLang="en-US" sz="2000" b="1" u="none" dirty="0" smtClean="0">
                <a:latin typeface="+mn-ea"/>
                <a:ea typeface="+mn-ea"/>
              </a:rPr>
              <a:t>延迟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如输出</a:t>
            </a:r>
            <a:r>
              <a:rPr lang="en-US" altLang="zh-CN" sz="1800" b="1" u="none" dirty="0" smtClean="0">
                <a:latin typeface="+mn-ea"/>
                <a:ea typeface="+mn-ea"/>
              </a:rPr>
              <a:t>-</a:t>
            </a:r>
            <a:r>
              <a:rPr lang="zh-CN" altLang="en-US" sz="1800" b="1" u="none" dirty="0" smtClean="0">
                <a:latin typeface="+mn-ea"/>
                <a:ea typeface="+mn-ea"/>
              </a:rPr>
              <a:t>输入转换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r>
              <a:rPr lang="zh-CN" altLang="en-US" sz="2000" b="1" u="none" dirty="0" smtClean="0">
                <a:latin typeface="+mn-ea"/>
                <a:ea typeface="+mn-ea"/>
              </a:rPr>
              <a:t>、</a:t>
            </a:r>
            <a:endParaRPr lang="en-US" altLang="zh-CN" sz="2000" b="1" u="none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</a:t>
            </a:r>
            <a:r>
              <a:rPr lang="en-US" altLang="zh-CN" sz="2000" b="1" u="none" dirty="0" smtClean="0">
                <a:latin typeface="+mn-ea"/>
                <a:ea typeface="+mn-ea"/>
              </a:rPr>
              <a:t>                               </a:t>
            </a:r>
            <a:r>
              <a:rPr lang="zh-CN" altLang="en-US" sz="2000" b="1" u="none" dirty="0" smtClean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入端</a:t>
            </a:r>
            <a:r>
              <a:rPr lang="en-US" altLang="zh-CN" sz="1800" b="1" u="none" dirty="0" smtClean="0"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8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7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857108" cy="1400383"/>
            <a:chOff x="179388" y="764704"/>
            <a:chExt cx="8857108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857108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 smtClean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 smtClean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命令</a:t>
              </a:r>
              <a:endParaRPr lang="en-US" altLang="zh-CN" sz="2200" b="1" u="none" spc="-100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结束操作</a:t>
              </a:r>
              <a:endParaRPr lang="en-US" altLang="zh-CN" sz="2200" b="1" u="none" dirty="0" smtClean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136708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1108008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179512" y="5332129"/>
            <a:ext cx="8856984" cy="977191"/>
            <a:chOff x="179512" y="5408056"/>
            <a:chExt cx="8856984" cy="977191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408056"/>
              <a:ext cx="8856984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①发送行地址及</a:t>
              </a:r>
              <a:r>
                <a:rPr lang="en-US" altLang="zh-CN" sz="2200" b="1" u="none" dirty="0" smtClean="0">
                  <a:latin typeface="宋体" pitchFamily="2" charset="-122"/>
                </a:rPr>
                <a:t>RAS</a:t>
              </a:r>
              <a:r>
                <a:rPr lang="zh-CN" altLang="en-US" sz="2200" b="1" u="none" dirty="0" smtClean="0">
                  <a:latin typeface="宋体" pitchFamily="2" charset="-122"/>
                </a:rPr>
                <a:t>，命令、列地址及</a:t>
              </a:r>
              <a:r>
                <a:rPr lang="en-US" altLang="zh-CN" sz="2200" b="1" u="none" dirty="0" smtClean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latin typeface="宋体" pitchFamily="2" charset="-122"/>
                </a:rPr>
                <a:t>                 </a:t>
              </a:r>
              <a:r>
                <a:rPr lang="zh-CN" altLang="en-US" sz="2200" b="1" u="none" dirty="0" smtClean="0">
                  <a:latin typeface="宋体" pitchFamily="2" charset="-122"/>
                </a:rPr>
                <a:t>②接收数据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sz="2200" b="1" u="none" dirty="0" smtClean="0">
                  <a:latin typeface="宋体" pitchFamily="2" charset="-122"/>
                </a:rPr>
                <a:t>才使</a:t>
              </a:r>
              <a:r>
                <a:rPr lang="en-US" altLang="zh-CN" sz="2200" b="1" u="none" dirty="0" smtClean="0">
                  <a:latin typeface="宋体" pitchFamily="2" charset="-122"/>
                </a:rPr>
                <a:t>RAS</a:t>
              </a:r>
              <a:r>
                <a:rPr lang="zh-CN" altLang="en-US" sz="2200" b="1" u="none" dirty="0" smtClean="0">
                  <a:latin typeface="宋体" pitchFamily="2" charset="-122"/>
                </a:rPr>
                <a:t>无效</a:t>
              </a:r>
              <a:r>
                <a:rPr lang="en-US" altLang="zh-CN" sz="2000" b="1" u="none" dirty="0" smtClean="0">
                  <a:latin typeface="宋体" pitchFamily="2" charset="-122"/>
                </a:rPr>
                <a:t>(RAS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RCL</a:t>
              </a:r>
              <a:r>
                <a:rPr lang="zh-CN" altLang="en-US" sz="2000" b="1" u="none" dirty="0" smtClean="0">
                  <a:latin typeface="宋体" pitchFamily="2" charset="-122"/>
                </a:rPr>
                <a:t>＋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CAC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4711538" y="554161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58"/>
            <p:cNvSpPr>
              <a:spLocks noChangeShapeType="1"/>
            </p:cNvSpPr>
            <p:nvPr/>
          </p:nvSpPr>
          <p:spPr bwMode="auto">
            <a:xfrm>
              <a:off x="6181152" y="5998978"/>
              <a:ext cx="3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7380981" y="556485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58"/>
            <p:cNvSpPr>
              <a:spLocks noChangeShapeType="1"/>
            </p:cNvSpPr>
            <p:nvPr/>
          </p:nvSpPr>
          <p:spPr bwMode="auto">
            <a:xfrm>
              <a:off x="5057675" y="597785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11944" y="2563193"/>
            <a:ext cx="7570891" cy="2738015"/>
            <a:chOff x="711944" y="2563193"/>
            <a:chExt cx="7570891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076056" y="2635201"/>
              <a:ext cx="3206779" cy="2450900"/>
              <a:chOff x="5076056" y="2635201"/>
              <a:chExt cx="3206779" cy="2450900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5201"/>
                <a:ext cx="3206779" cy="2450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延迟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RCL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信号延迟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DOH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再生时间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RCL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预充电等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时间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11944" y="2563193"/>
              <a:ext cx="4112172" cy="2738015"/>
              <a:chOff x="711944" y="2563193"/>
              <a:chExt cx="4112172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211956" y="2563193"/>
                <a:ext cx="1143" cy="1388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141093" y="4725144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 flipH="1">
                <a:off x="3982836" y="4869160"/>
                <a:ext cx="1571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V="1">
                <a:off x="4571999" y="4867820"/>
                <a:ext cx="145157" cy="1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132088" y="4723358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843807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1" y="3929609"/>
                <a:ext cx="1440979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915815" y="4220120"/>
                <a:ext cx="100925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925069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>
                <a:off x="4067944" y="3932199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771800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1963" cy="19229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554586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4631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410320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843808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9106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843807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3019192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347418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23728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556793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357117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57314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619101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204096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635897" y="3980508"/>
                <a:ext cx="360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843111" y="3980508"/>
                <a:ext cx="356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306"/>
              <p:cNvSpPr>
                <a:spLocks noChangeShapeType="1"/>
              </p:cNvSpPr>
              <p:nvPr/>
            </p:nvSpPr>
            <p:spPr bwMode="auto">
              <a:xfrm flipH="1">
                <a:off x="3851349" y="4723358"/>
                <a:ext cx="0" cy="291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AutoShape 331"/>
          <p:cNvSpPr>
            <a:spLocks/>
          </p:cNvSpPr>
          <p:nvPr/>
        </p:nvSpPr>
        <p:spPr bwMode="auto">
          <a:xfrm>
            <a:off x="6156176" y="6237312"/>
            <a:ext cx="1152128" cy="358775"/>
          </a:xfrm>
          <a:prstGeom prst="borderCallout2">
            <a:avLst>
              <a:gd name="adj1" fmla="val 50061"/>
              <a:gd name="adj2" fmla="val -1571"/>
              <a:gd name="adj3" fmla="val 52716"/>
              <a:gd name="adj4" fmla="val -14875"/>
              <a:gd name="adj5" fmla="val -131482"/>
              <a:gd name="adj6" fmla="val -42205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缩短延迟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216" name="AutoShape 75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写周期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1216000" y="907009"/>
            <a:ext cx="6740376" cy="2521991"/>
            <a:chOff x="711944" y="2204864"/>
            <a:chExt cx="6740376" cy="2521991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4932041" y="2648174"/>
              <a:ext cx="2520279" cy="9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读周期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两次间隔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DH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数据写入单元时间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其它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同读周期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1404789" y="2492796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68"/>
            <p:cNvSpPr>
              <a:spLocks noChangeShapeType="1"/>
            </p:cNvSpPr>
            <p:nvPr/>
          </p:nvSpPr>
          <p:spPr bwMode="auto">
            <a:xfrm>
              <a:off x="1404789" y="2781721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69"/>
            <p:cNvSpPr>
              <a:spLocks noChangeShapeType="1"/>
            </p:cNvSpPr>
            <p:nvPr/>
          </p:nvSpPr>
          <p:spPr bwMode="auto">
            <a:xfrm>
              <a:off x="1690539" y="2495175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70"/>
            <p:cNvSpPr>
              <a:spLocks noChangeShapeType="1"/>
            </p:cNvSpPr>
            <p:nvPr/>
          </p:nvSpPr>
          <p:spPr bwMode="auto">
            <a:xfrm flipV="1">
              <a:off x="1692771" y="2780926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1"/>
            <p:cNvSpPr>
              <a:spLocks noChangeShapeType="1"/>
            </p:cNvSpPr>
            <p:nvPr/>
          </p:nvSpPr>
          <p:spPr bwMode="auto">
            <a:xfrm flipV="1">
              <a:off x="1331640" y="2925042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2"/>
            <p:cNvSpPr>
              <a:spLocks noChangeShapeType="1"/>
            </p:cNvSpPr>
            <p:nvPr/>
          </p:nvSpPr>
          <p:spPr bwMode="auto">
            <a:xfrm flipV="1">
              <a:off x="1332409" y="4580781"/>
              <a:ext cx="1224383" cy="1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3"/>
            <p:cNvSpPr>
              <a:spLocks noChangeShapeType="1"/>
            </p:cNvSpPr>
            <p:nvPr/>
          </p:nvSpPr>
          <p:spPr bwMode="auto">
            <a:xfrm flipV="1">
              <a:off x="1908672" y="3212977"/>
              <a:ext cx="1874030" cy="9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4"/>
            <p:cNvSpPr>
              <a:spLocks noChangeShapeType="1"/>
            </p:cNvSpPr>
            <p:nvPr/>
          </p:nvSpPr>
          <p:spPr bwMode="auto">
            <a:xfrm flipV="1">
              <a:off x="3779912" y="292504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5"/>
            <p:cNvSpPr>
              <a:spLocks noChangeShapeType="1"/>
            </p:cNvSpPr>
            <p:nvPr/>
          </p:nvSpPr>
          <p:spPr bwMode="auto">
            <a:xfrm flipV="1">
              <a:off x="3923928" y="2926630"/>
              <a:ext cx="28917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6"/>
            <p:cNvSpPr>
              <a:spLocks noChangeShapeType="1"/>
            </p:cNvSpPr>
            <p:nvPr/>
          </p:nvSpPr>
          <p:spPr bwMode="auto">
            <a:xfrm>
              <a:off x="2703412" y="4437930"/>
              <a:ext cx="1293665" cy="1287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7"/>
            <p:cNvSpPr>
              <a:spLocks noChangeShapeType="1"/>
            </p:cNvSpPr>
            <p:nvPr/>
          </p:nvSpPr>
          <p:spPr bwMode="auto">
            <a:xfrm flipV="1">
              <a:off x="2703414" y="4726854"/>
              <a:ext cx="129366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78"/>
            <p:cNvSpPr>
              <a:spLocks noChangeShapeType="1"/>
            </p:cNvSpPr>
            <p:nvPr/>
          </p:nvSpPr>
          <p:spPr bwMode="auto">
            <a:xfrm>
              <a:off x="2555776" y="4583980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9"/>
            <p:cNvSpPr>
              <a:spLocks noChangeShapeType="1"/>
            </p:cNvSpPr>
            <p:nvPr/>
          </p:nvSpPr>
          <p:spPr bwMode="auto">
            <a:xfrm flipV="1">
              <a:off x="2555776" y="4439517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0"/>
            <p:cNvSpPr>
              <a:spLocks noChangeShapeType="1"/>
            </p:cNvSpPr>
            <p:nvPr/>
          </p:nvSpPr>
          <p:spPr bwMode="auto">
            <a:xfrm>
              <a:off x="3995936" y="4437112"/>
              <a:ext cx="142875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1"/>
            <p:cNvSpPr>
              <a:spLocks noChangeShapeType="1"/>
            </p:cNvSpPr>
            <p:nvPr/>
          </p:nvSpPr>
          <p:spPr bwMode="auto">
            <a:xfrm flipV="1">
              <a:off x="3995936" y="4581575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5"/>
            <p:cNvSpPr>
              <a:spLocks noChangeShapeType="1"/>
            </p:cNvSpPr>
            <p:nvPr/>
          </p:nvSpPr>
          <p:spPr bwMode="auto">
            <a:xfrm>
              <a:off x="3563889" y="278092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6"/>
            <p:cNvSpPr>
              <a:spLocks noChangeShapeType="1"/>
            </p:cNvSpPr>
            <p:nvPr/>
          </p:nvSpPr>
          <p:spPr bwMode="auto">
            <a:xfrm>
              <a:off x="4138811" y="4579987"/>
              <a:ext cx="29031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>
              <a:off x="4213099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0"/>
            <p:cNvSpPr>
              <a:spLocks noChangeShapeType="1"/>
            </p:cNvSpPr>
            <p:nvPr/>
          </p:nvSpPr>
          <p:spPr bwMode="auto">
            <a:xfrm flipV="1">
              <a:off x="1332410" y="4077072"/>
              <a:ext cx="3096716" cy="11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8"/>
            <p:cNvSpPr>
              <a:spLocks noChangeShapeType="1"/>
            </p:cNvSpPr>
            <p:nvPr/>
          </p:nvSpPr>
          <p:spPr bwMode="auto">
            <a:xfrm>
              <a:off x="1765796" y="292663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2"/>
            <p:cNvSpPr txBox="1">
              <a:spLocks noChangeArrowheads="1"/>
            </p:cNvSpPr>
            <p:nvPr/>
          </p:nvSpPr>
          <p:spPr bwMode="auto">
            <a:xfrm>
              <a:off x="3203079" y="4450806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" name="Text Box 326"/>
            <p:cNvSpPr txBox="1">
              <a:spLocks noChangeArrowheads="1"/>
            </p:cNvSpPr>
            <p:nvPr/>
          </p:nvSpPr>
          <p:spPr bwMode="auto">
            <a:xfrm>
              <a:off x="3132088" y="4149005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8" name="Line 327"/>
            <p:cNvSpPr>
              <a:spLocks noChangeShapeType="1"/>
            </p:cNvSpPr>
            <p:nvPr/>
          </p:nvSpPr>
          <p:spPr bwMode="auto">
            <a:xfrm flipV="1">
              <a:off x="3594122" y="4293467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8"/>
            <p:cNvSpPr>
              <a:spLocks noChangeShapeType="1"/>
            </p:cNvSpPr>
            <p:nvPr/>
          </p:nvSpPr>
          <p:spPr bwMode="auto">
            <a:xfrm flipH="1" flipV="1">
              <a:off x="2843807" y="4293467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38"/>
            <p:cNvSpPr>
              <a:spLocks noChangeShapeType="1"/>
            </p:cNvSpPr>
            <p:nvPr/>
          </p:nvSpPr>
          <p:spPr bwMode="auto">
            <a:xfrm flipV="1">
              <a:off x="2627785" y="2491999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39"/>
            <p:cNvSpPr>
              <a:spLocks noChangeShapeType="1"/>
            </p:cNvSpPr>
            <p:nvPr/>
          </p:nvSpPr>
          <p:spPr bwMode="auto">
            <a:xfrm>
              <a:off x="2627784" y="2781718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344"/>
            <p:cNvSpPr txBox="1">
              <a:spLocks noChangeArrowheads="1"/>
            </p:cNvSpPr>
            <p:nvPr/>
          </p:nvSpPr>
          <p:spPr bwMode="auto">
            <a:xfrm>
              <a:off x="1691680" y="2492000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345"/>
            <p:cNvSpPr txBox="1">
              <a:spLocks noChangeArrowheads="1"/>
            </p:cNvSpPr>
            <p:nvPr/>
          </p:nvSpPr>
          <p:spPr bwMode="auto">
            <a:xfrm>
              <a:off x="2627784" y="2484065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0" name="Line 349"/>
            <p:cNvSpPr>
              <a:spLocks noChangeShapeType="1"/>
            </p:cNvSpPr>
            <p:nvPr/>
          </p:nvSpPr>
          <p:spPr bwMode="auto">
            <a:xfrm>
              <a:off x="1330821" y="3355256"/>
              <a:ext cx="1440979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50"/>
            <p:cNvSpPr>
              <a:spLocks noChangeShapeType="1"/>
            </p:cNvSpPr>
            <p:nvPr/>
          </p:nvSpPr>
          <p:spPr bwMode="auto">
            <a:xfrm flipV="1">
              <a:off x="2915816" y="3645767"/>
              <a:ext cx="866886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51"/>
            <p:cNvSpPr>
              <a:spLocks noChangeShapeType="1"/>
            </p:cNvSpPr>
            <p:nvPr/>
          </p:nvSpPr>
          <p:spPr bwMode="auto">
            <a:xfrm flipV="1">
              <a:off x="3779912" y="3355255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52"/>
            <p:cNvSpPr>
              <a:spLocks noChangeShapeType="1"/>
            </p:cNvSpPr>
            <p:nvPr/>
          </p:nvSpPr>
          <p:spPr bwMode="auto">
            <a:xfrm flipV="1">
              <a:off x="3923929" y="3345730"/>
              <a:ext cx="505197" cy="1111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6"/>
            <p:cNvSpPr>
              <a:spLocks noChangeShapeType="1"/>
            </p:cNvSpPr>
            <p:nvPr/>
          </p:nvSpPr>
          <p:spPr bwMode="auto">
            <a:xfrm>
              <a:off x="2771800" y="3355255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1835644" y="2803946"/>
              <a:ext cx="1963" cy="1922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63"/>
            <p:cNvSpPr>
              <a:spLocks noChangeShapeType="1"/>
            </p:cNvSpPr>
            <p:nvPr/>
          </p:nvSpPr>
          <p:spPr bwMode="auto">
            <a:xfrm flipH="1">
              <a:off x="2843112" y="3284984"/>
              <a:ext cx="2574" cy="1154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5"/>
            <p:cNvSpPr>
              <a:spLocks noChangeShapeType="1"/>
            </p:cNvSpPr>
            <p:nvPr/>
          </p:nvSpPr>
          <p:spPr bwMode="auto">
            <a:xfrm flipH="1">
              <a:off x="3851766" y="2781822"/>
              <a:ext cx="26197" cy="165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404"/>
            <p:cNvSpPr txBox="1">
              <a:spLocks noChangeArrowheads="1"/>
            </p:cNvSpPr>
            <p:nvPr/>
          </p:nvSpPr>
          <p:spPr bwMode="auto">
            <a:xfrm>
              <a:off x="827584" y="29266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Line 405"/>
            <p:cNvSpPr>
              <a:spLocks noChangeShapeType="1"/>
            </p:cNvSpPr>
            <p:nvPr/>
          </p:nvSpPr>
          <p:spPr bwMode="auto">
            <a:xfrm>
              <a:off x="888410" y="296647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36"/>
            <p:cNvSpPr txBox="1">
              <a:spLocks noChangeArrowheads="1"/>
            </p:cNvSpPr>
            <p:nvPr/>
          </p:nvSpPr>
          <p:spPr bwMode="auto">
            <a:xfrm>
              <a:off x="971030" y="3799755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Line 437"/>
            <p:cNvSpPr>
              <a:spLocks noChangeShapeType="1"/>
            </p:cNvSpPr>
            <p:nvPr/>
          </p:nvSpPr>
          <p:spPr bwMode="auto">
            <a:xfrm flipV="1">
              <a:off x="1002716" y="3838808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106" name="Text Box 439"/>
            <p:cNvSpPr txBox="1">
              <a:spLocks noChangeArrowheads="1"/>
            </p:cNvSpPr>
            <p:nvPr/>
          </p:nvSpPr>
          <p:spPr bwMode="auto">
            <a:xfrm>
              <a:off x="827584" y="33457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Line 440"/>
            <p:cNvSpPr>
              <a:spLocks noChangeShapeType="1"/>
            </p:cNvSpPr>
            <p:nvPr/>
          </p:nvSpPr>
          <p:spPr bwMode="auto">
            <a:xfrm>
              <a:off x="879272" y="338414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76"/>
            <p:cNvSpPr>
              <a:spLocks noChangeShapeType="1"/>
            </p:cNvSpPr>
            <p:nvPr/>
          </p:nvSpPr>
          <p:spPr bwMode="auto">
            <a:xfrm>
              <a:off x="1330820" y="3788148"/>
              <a:ext cx="932663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2"/>
            <p:cNvSpPr>
              <a:spLocks noChangeShapeType="1"/>
            </p:cNvSpPr>
            <p:nvPr/>
          </p:nvSpPr>
          <p:spPr bwMode="auto">
            <a:xfrm flipV="1">
              <a:off x="3924251" y="3788147"/>
              <a:ext cx="504875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1547664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1547664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8"/>
            <p:cNvSpPr>
              <a:spLocks noChangeShapeType="1"/>
            </p:cNvSpPr>
            <p:nvPr/>
          </p:nvSpPr>
          <p:spPr bwMode="auto">
            <a:xfrm>
              <a:off x="1619101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99"/>
            <p:cNvSpPr>
              <a:spLocks noChangeShapeType="1"/>
            </p:cNvSpPr>
            <p:nvPr/>
          </p:nvSpPr>
          <p:spPr bwMode="auto">
            <a:xfrm flipV="1">
              <a:off x="2485355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00"/>
            <p:cNvSpPr>
              <a:spLocks noChangeShapeType="1"/>
            </p:cNvSpPr>
            <p:nvPr/>
          </p:nvSpPr>
          <p:spPr bwMode="auto">
            <a:xfrm>
              <a:off x="2483768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99"/>
            <p:cNvSpPr>
              <a:spLocks noChangeShapeType="1"/>
            </p:cNvSpPr>
            <p:nvPr/>
          </p:nvSpPr>
          <p:spPr bwMode="auto">
            <a:xfrm flipV="1">
              <a:off x="3419872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00"/>
            <p:cNvSpPr>
              <a:spLocks noChangeShapeType="1"/>
            </p:cNvSpPr>
            <p:nvPr/>
          </p:nvSpPr>
          <p:spPr bwMode="auto">
            <a:xfrm>
              <a:off x="3419872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77"/>
            <p:cNvSpPr>
              <a:spLocks noChangeShapeType="1"/>
            </p:cNvSpPr>
            <p:nvPr/>
          </p:nvSpPr>
          <p:spPr bwMode="auto">
            <a:xfrm flipH="1" flipV="1">
              <a:off x="2266603" y="3789040"/>
              <a:ext cx="145157" cy="2892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77"/>
            <p:cNvSpPr>
              <a:spLocks noChangeShapeType="1"/>
            </p:cNvSpPr>
            <p:nvPr/>
          </p:nvSpPr>
          <p:spPr bwMode="auto">
            <a:xfrm flipH="1" flipV="1">
              <a:off x="2051150" y="3790228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99"/>
            <p:cNvSpPr>
              <a:spLocks noChangeShapeType="1"/>
            </p:cNvSpPr>
            <p:nvPr/>
          </p:nvSpPr>
          <p:spPr bwMode="auto">
            <a:xfrm flipV="1">
              <a:off x="4141093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0"/>
            <p:cNvSpPr>
              <a:spLocks noChangeShapeType="1"/>
            </p:cNvSpPr>
            <p:nvPr/>
          </p:nvSpPr>
          <p:spPr bwMode="auto">
            <a:xfrm>
              <a:off x="4141093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85"/>
            <p:cNvSpPr>
              <a:spLocks noChangeShapeType="1"/>
            </p:cNvSpPr>
            <p:nvPr/>
          </p:nvSpPr>
          <p:spPr bwMode="auto">
            <a:xfrm flipV="1">
              <a:off x="4283968" y="2780234"/>
              <a:ext cx="126056" cy="6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85"/>
            <p:cNvSpPr>
              <a:spLocks noChangeShapeType="1"/>
            </p:cNvSpPr>
            <p:nvPr/>
          </p:nvSpPr>
          <p:spPr bwMode="auto">
            <a:xfrm>
              <a:off x="3563888" y="249289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85"/>
            <p:cNvSpPr>
              <a:spLocks noChangeShapeType="1"/>
            </p:cNvSpPr>
            <p:nvPr/>
          </p:nvSpPr>
          <p:spPr bwMode="auto">
            <a:xfrm>
              <a:off x="4283967" y="2492897"/>
              <a:ext cx="126057" cy="317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18"/>
            <p:cNvSpPr>
              <a:spLocks noChangeShapeType="1"/>
            </p:cNvSpPr>
            <p:nvPr/>
          </p:nvSpPr>
          <p:spPr bwMode="auto">
            <a:xfrm>
              <a:off x="4213101" y="292494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75"/>
            <p:cNvSpPr>
              <a:spLocks noChangeShapeType="1"/>
            </p:cNvSpPr>
            <p:nvPr/>
          </p:nvSpPr>
          <p:spPr bwMode="auto">
            <a:xfrm flipV="1">
              <a:off x="4354836" y="3212282"/>
              <a:ext cx="74290" cy="6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75"/>
            <p:cNvSpPr>
              <a:spLocks noChangeShapeType="1"/>
            </p:cNvSpPr>
            <p:nvPr/>
          </p:nvSpPr>
          <p:spPr bwMode="auto">
            <a:xfrm>
              <a:off x="4211961" y="2924944"/>
              <a:ext cx="198064" cy="8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691"/>
            <p:cNvSpPr txBox="1">
              <a:spLocks noChangeArrowheads="1"/>
            </p:cNvSpPr>
            <p:nvPr/>
          </p:nvSpPr>
          <p:spPr bwMode="auto">
            <a:xfrm>
              <a:off x="711944" y="4437112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204" name="Text Box 691"/>
            <p:cNvSpPr txBox="1">
              <a:spLocks noChangeArrowheads="1"/>
            </p:cNvSpPr>
            <p:nvPr/>
          </p:nvSpPr>
          <p:spPr bwMode="auto">
            <a:xfrm>
              <a:off x="711944" y="2492896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211" name="Text Box 292"/>
            <p:cNvSpPr txBox="1">
              <a:spLocks noChangeArrowheads="1"/>
            </p:cNvSpPr>
            <p:nvPr/>
          </p:nvSpPr>
          <p:spPr bwMode="auto">
            <a:xfrm>
              <a:off x="2850978" y="2204864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12" name="Line 293"/>
            <p:cNvSpPr>
              <a:spLocks noChangeShapeType="1"/>
            </p:cNvSpPr>
            <p:nvPr/>
          </p:nvSpPr>
          <p:spPr bwMode="auto">
            <a:xfrm flipV="1">
              <a:off x="3275138" y="2348880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94"/>
            <p:cNvSpPr>
              <a:spLocks noChangeShapeType="1"/>
            </p:cNvSpPr>
            <p:nvPr/>
          </p:nvSpPr>
          <p:spPr bwMode="auto">
            <a:xfrm flipH="1">
              <a:off x="1619672" y="2348880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77"/>
            <p:cNvSpPr>
              <a:spLocks noChangeShapeType="1"/>
            </p:cNvSpPr>
            <p:nvPr/>
          </p:nvSpPr>
          <p:spPr bwMode="auto">
            <a:xfrm flipH="1" flipV="1">
              <a:off x="1835126" y="3789040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51"/>
            <p:cNvSpPr>
              <a:spLocks noChangeShapeType="1"/>
            </p:cNvSpPr>
            <p:nvPr/>
          </p:nvSpPr>
          <p:spPr bwMode="auto">
            <a:xfrm flipV="1">
              <a:off x="3779912" y="3788147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51"/>
            <p:cNvSpPr>
              <a:spLocks noChangeShapeType="1"/>
            </p:cNvSpPr>
            <p:nvPr/>
          </p:nvSpPr>
          <p:spPr bwMode="auto">
            <a:xfrm flipV="1">
              <a:off x="3997077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51"/>
            <p:cNvSpPr>
              <a:spLocks noChangeShapeType="1"/>
            </p:cNvSpPr>
            <p:nvPr/>
          </p:nvSpPr>
          <p:spPr bwMode="auto">
            <a:xfrm flipV="1">
              <a:off x="4213101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79512" y="3603937"/>
            <a:ext cx="8856984" cy="1938992"/>
            <a:chOff x="179512" y="3603937"/>
            <a:chExt cx="8856984" cy="1938992"/>
          </a:xfrm>
        </p:grpSpPr>
        <p:sp>
          <p:nvSpPr>
            <p:cNvPr id="226" name="Text Box 371"/>
            <p:cNvSpPr txBox="1">
              <a:spLocks noChangeArrowheads="1"/>
            </p:cNvSpPr>
            <p:nvPr/>
          </p:nvSpPr>
          <p:spPr bwMode="auto">
            <a:xfrm>
              <a:off x="179512" y="3603937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①发送行地址及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，命令、列地址及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②数据应在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有效前发送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③数据写完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无效 </a:t>
              </a:r>
              <a:r>
                <a:rPr lang="en-US" altLang="zh-CN" sz="2000" b="1" u="none" dirty="0" smtClean="0">
                  <a:latin typeface="宋体" pitchFamily="2" charset="-122"/>
                </a:rPr>
                <a:t>(CAS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同时有效时长＞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DH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27" name="Line 558"/>
            <p:cNvSpPr>
              <a:spLocks noChangeShapeType="1"/>
            </p:cNvSpPr>
            <p:nvPr/>
          </p:nvSpPr>
          <p:spPr bwMode="auto">
            <a:xfrm>
              <a:off x="3830828" y="4166658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558"/>
            <p:cNvSpPr>
              <a:spLocks noChangeShapeType="1"/>
            </p:cNvSpPr>
            <p:nvPr/>
          </p:nvSpPr>
          <p:spPr bwMode="auto">
            <a:xfrm>
              <a:off x="4114231" y="5106956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6732920" y="4170852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558"/>
            <p:cNvSpPr>
              <a:spLocks noChangeShapeType="1"/>
            </p:cNvSpPr>
            <p:nvPr/>
          </p:nvSpPr>
          <p:spPr bwMode="auto">
            <a:xfrm>
              <a:off x="3237186" y="4631364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58"/>
            <p:cNvSpPr>
              <a:spLocks noChangeShapeType="1"/>
            </p:cNvSpPr>
            <p:nvPr/>
          </p:nvSpPr>
          <p:spPr bwMode="auto">
            <a:xfrm>
              <a:off x="5493929" y="5135420"/>
              <a:ext cx="38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558"/>
            <p:cNvSpPr>
              <a:spLocks noChangeShapeType="1"/>
            </p:cNvSpPr>
            <p:nvPr/>
          </p:nvSpPr>
          <p:spPr bwMode="auto">
            <a:xfrm>
              <a:off x="6132034" y="5135420"/>
              <a:ext cx="261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154922"/>
            <a:ext cx="8785225" cy="553998"/>
            <a:chOff x="179388" y="2269469"/>
            <a:chExt cx="8785225" cy="553998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与</a:t>
              </a:r>
              <a:r>
                <a:rPr lang="zh-CN" altLang="en-US" b="1" u="none" dirty="0">
                  <a:latin typeface="宋体" pitchFamily="2" charset="-122"/>
                </a:rPr>
                <a:t>读周期类似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dirty="0" smtClean="0">
                  <a:latin typeface="宋体" pitchFamily="2" charset="-122"/>
                </a:rPr>
                <a:t>一直无效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→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值任意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5230958" y="238153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289055" y="2453546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刷新操作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1893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需求：</a:t>
            </a:r>
            <a:r>
              <a:rPr lang="zh-CN" altLang="en-US" b="1" u="none" dirty="0" smtClean="0">
                <a:latin typeface="宋体" pitchFamily="2" charset="-122"/>
              </a:rPr>
              <a:t>刷新的存储</a:t>
            </a:r>
            <a:r>
              <a:rPr lang="zh-CN" altLang="en-US" b="1" u="none" dirty="0">
                <a:latin typeface="宋体" pitchFamily="2" charset="-122"/>
              </a:rPr>
              <a:t>元和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缓冲器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断开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214066" y="980728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650866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 smtClean="0">
                <a:latin typeface="宋体" pitchFamily="2" charset="-122"/>
              </a:rPr>
              <a:t>同一行的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 smtClean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804248" y="1338488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804248" y="2060848"/>
            <a:ext cx="648072" cy="206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2706515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信号最大延迟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2682" cy="1635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618532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169966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*刷新操作的实现：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无需设置刷新引脚，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   </a:t>
            </a:r>
            <a:r>
              <a:rPr lang="zh-CN" altLang="en-US" b="1" u="none" dirty="0" smtClean="0">
                <a:latin typeface="宋体" pitchFamily="2" charset="-122"/>
              </a:rPr>
              <a:t>用时钟发生器检测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的时刻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区分读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308304" y="1700808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41422" y="2564904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刷新方式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*刷新周期：</a:t>
            </a:r>
            <a:r>
              <a:rPr lang="zh-CN" altLang="en-US" b="1" spc="-100" dirty="0">
                <a:latin typeface="宋体" pitchFamily="2" charset="-122"/>
              </a:rPr>
              <a:t>同一存储</a:t>
            </a:r>
            <a:r>
              <a:rPr lang="zh-CN" altLang="en-US" b="1" spc="-100" dirty="0" smtClean="0">
                <a:latin typeface="宋体" pitchFamily="2" charset="-122"/>
              </a:rPr>
              <a:t>元</a:t>
            </a:r>
            <a:r>
              <a:rPr lang="zh-CN" altLang="en-US" b="1" u="none" spc="-100" dirty="0" smtClean="0">
                <a:latin typeface="宋体" pitchFamily="2" charset="-122"/>
              </a:rPr>
              <a:t>相邻两</a:t>
            </a:r>
            <a:r>
              <a:rPr lang="zh-CN" altLang="en-US" b="1" u="none" spc="-100" dirty="0">
                <a:latin typeface="宋体" pitchFamily="2" charset="-122"/>
              </a:rPr>
              <a:t>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 smtClean="0">
                <a:latin typeface="宋体" pitchFamily="2" charset="-122"/>
              </a:rPr>
              <a:t>间隔时间</a:t>
            </a:r>
            <a:r>
              <a:rPr lang="zh-CN" altLang="en-US" b="1" u="none" spc="-100" dirty="0" smtClean="0">
                <a:latin typeface="宋体" pitchFamily="2" charset="-122"/>
              </a:rPr>
              <a:t> 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→等于</a:t>
            </a:r>
            <a:r>
              <a:rPr lang="zh-CN" altLang="en-US" sz="20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同一行</a:t>
            </a:r>
            <a:r>
              <a:rPr lang="zh-CN" altLang="en-US" sz="2000" b="1" u="none" dirty="0" smtClean="0">
                <a:latin typeface="宋体" pitchFamily="2" charset="-122"/>
              </a:rPr>
              <a:t>      所有行─┴→不同</a:t>
            </a:r>
            <a:r>
              <a:rPr lang="zh-CN" altLang="en-US" sz="20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刷新方式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       (</a:t>
            </a:r>
            <a:r>
              <a:rPr lang="zh-CN" altLang="en-US" sz="2000" b="1" u="none" dirty="0" smtClean="0">
                <a:latin typeface="宋体" pitchFamily="2" charset="-122"/>
              </a:rPr>
              <a:t>行刷新</a:t>
            </a:r>
            <a:r>
              <a:rPr lang="en-US" altLang="zh-CN" sz="2000" b="1" u="none" dirty="0" smtClean="0">
                <a:latin typeface="宋体" pitchFamily="2" charset="-122"/>
              </a:rPr>
              <a:t>)           (</a:t>
            </a:r>
            <a:r>
              <a:rPr lang="zh-CN" altLang="en-US" sz="2000" b="1" u="none" dirty="0" smtClean="0">
                <a:latin typeface="宋体" pitchFamily="2" charset="-122"/>
              </a:rPr>
              <a:t>不同行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间隔方式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所有的行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集中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latin typeface="宋体" pitchFamily="2" charset="-122"/>
              </a:rPr>
              <a:t>一起连续</a:t>
            </a:r>
            <a:r>
              <a:rPr lang="zh-CN" altLang="en-US" b="1" u="none" dirty="0" smtClean="0">
                <a:latin typeface="宋体" pitchFamily="2" charset="-122"/>
              </a:rPr>
              <a:t>进行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存在</a:t>
            </a:r>
            <a:r>
              <a:rPr lang="en-US" altLang="zh-CN" b="1" u="none" dirty="0" smtClean="0">
                <a:latin typeface="+mn-ea"/>
                <a:ea typeface="+mn-ea"/>
              </a:rPr>
              <a:t>“</a:t>
            </a:r>
            <a:r>
              <a:rPr lang="zh-CN" altLang="en-US" b="1" u="none" dirty="0" smtClean="0">
                <a:latin typeface="+mn-ea"/>
                <a:ea typeface="+mn-ea"/>
              </a:rPr>
              <a:t>死区</a:t>
            </a:r>
            <a:r>
              <a:rPr lang="en-US" altLang="zh-CN" b="1" u="none" dirty="0" smtClean="0">
                <a:latin typeface="+mn-ea"/>
                <a:ea typeface="+mn-ea"/>
              </a:rPr>
              <a:t>”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</a:t>
            </a:r>
            <a:r>
              <a:rPr lang="zh-CN" altLang="en-US" sz="2000" b="1" u="none" dirty="0" smtClean="0">
                <a:latin typeface="宋体" pitchFamily="2" charset="-122"/>
              </a:rPr>
              <a:t>进行</a:t>
            </a:r>
            <a:r>
              <a:rPr lang="en-US" altLang="zh-CN" sz="2000" b="1" u="none" dirty="0" smtClean="0">
                <a:latin typeface="宋体" pitchFamily="2" charset="-122"/>
              </a:rPr>
              <a:t>R/W</a:t>
            </a:r>
            <a:r>
              <a:rPr lang="zh-CN" altLang="en-US" sz="2000" b="1" u="none" dirty="0" smtClean="0">
                <a:latin typeface="宋体" pitchFamily="2" charset="-122"/>
              </a:rPr>
              <a:t>操作</a:t>
            </a:r>
            <a:r>
              <a:rPr lang="zh-CN" altLang="en-US" sz="2000" b="1" u="none" dirty="0">
                <a:latin typeface="宋体" pitchFamily="2" charset="-122"/>
              </a:rPr>
              <a:t>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780928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存取</a:t>
              </a:r>
              <a:r>
                <a:rPr lang="zh-CN" altLang="en-US" sz="1800" b="1" u="none" dirty="0">
                  <a:latin typeface="宋体" pitchFamily="2" charset="-122"/>
                </a:rPr>
                <a:t>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</a:t>
              </a:r>
              <a:r>
                <a:rPr lang="zh-CN" altLang="en-US" sz="1800" b="1" u="none" dirty="0" smtClean="0">
                  <a:latin typeface="宋体" pitchFamily="2" charset="-122"/>
                </a:rPr>
                <a:t>的次数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n+m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可</a:t>
              </a:r>
              <a:r>
                <a:rPr lang="zh-CN" altLang="en-US" sz="1800" b="1" u="none" dirty="0">
                  <a:latin typeface="宋体" pitchFamily="2" charset="-122"/>
                </a:rPr>
                <a:t>访</a:t>
              </a:r>
              <a:r>
                <a:rPr lang="zh-CN" altLang="en-US" sz="1800" b="1" u="none" dirty="0" smtClean="0">
                  <a:latin typeface="宋体" pitchFamily="2" charset="-122"/>
                </a:rPr>
                <a:t>存</a:t>
              </a:r>
              <a:r>
                <a:rPr lang="zh-CN" altLang="en-US" sz="1800" b="1" u="none" dirty="0">
                  <a:latin typeface="宋体" pitchFamily="2" charset="-122"/>
                </a:rPr>
                <a:t>总</a:t>
              </a:r>
              <a:r>
                <a:rPr lang="zh-CN" altLang="en-US" sz="1800" b="1" u="none" dirty="0" smtClean="0">
                  <a:latin typeface="宋体" pitchFamily="2" charset="-122"/>
                </a:rPr>
                <a:t>次数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4031853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 smtClean="0">
                <a:latin typeface="宋体" pitchFamily="2" charset="-122"/>
              </a:rPr>
              <a:t>若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 smtClean="0">
                <a:latin typeface="宋体" pitchFamily="2" charset="-122"/>
              </a:rPr>
              <a:t>位、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en-US" altLang="zh-CN" sz="2200" b="1" u="none" baseline="-18000" dirty="0" err="1" smtClean="0">
                <a:latin typeface="宋体" pitchFamily="2" charset="-122"/>
              </a:rPr>
              <a:t>C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0.5</a:t>
            </a:r>
            <a:r>
              <a:rPr lang="en-US" altLang="zh-CN" sz="2200" u="none" dirty="0" smtClean="0">
                <a:latin typeface="+mn-lt"/>
              </a:rPr>
              <a:t>μ</a:t>
            </a:r>
            <a:r>
              <a:rPr lang="en-US" altLang="zh-CN" sz="2200" b="1" u="none" dirty="0" smtClean="0">
                <a:latin typeface="宋体" pitchFamily="2" charset="-122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，因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</a:t>
            </a:r>
            <a:r>
              <a:rPr lang="zh-CN" altLang="en-US" sz="2200" b="1" u="none" dirty="0" smtClean="0">
                <a:latin typeface="宋体" pitchFamily="2" charset="-122"/>
              </a:rPr>
              <a:t>则</a:t>
            </a:r>
            <a:r>
              <a:rPr lang="en-US" altLang="zh-CN" sz="2200" b="1" u="none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</a:t>
            </a:r>
            <a:r>
              <a:rPr lang="en-US" altLang="zh-CN" sz="2200" b="1" u="none" baseline="30000" dirty="0" smtClean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4×10</a:t>
            </a:r>
            <a:r>
              <a:rPr lang="en-US" altLang="zh-CN" sz="2200" b="1" u="none" baseline="30000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分散</a:t>
            </a:r>
            <a:r>
              <a:rPr lang="zh-CN" altLang="en-US" b="1" dirty="0">
                <a:latin typeface="宋体" pitchFamily="2" charset="-122"/>
              </a:rPr>
              <a:t>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 smtClean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2000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</a:t>
            </a:r>
            <a:r>
              <a:rPr lang="zh-CN" altLang="en-US" b="1" u="none" dirty="0" smtClean="0">
                <a:latin typeface="宋体" pitchFamily="2" charset="-122"/>
              </a:rPr>
              <a:t>了死区，</a:t>
            </a:r>
            <a:r>
              <a:rPr lang="zh-CN" altLang="en-US" b="1" u="none" dirty="0"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增加了存取周期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均匀分布</a:t>
            </a:r>
            <a:r>
              <a:rPr lang="zh-CN" altLang="en-US" b="1" dirty="0">
                <a:latin typeface="宋体" pitchFamily="2" charset="-122"/>
              </a:rPr>
              <a:t>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</a:t>
            </a:r>
            <a:r>
              <a:rPr lang="zh-CN" altLang="en-US" b="1" u="none" dirty="0" smtClean="0">
                <a:latin typeface="宋体" pitchFamily="2" charset="-122"/>
              </a:rPr>
              <a:t>存取周期不变     </a:t>
            </a:r>
            <a:r>
              <a:rPr lang="zh-CN" altLang="en-US" b="1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d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 </a:t>
            </a:r>
            <a:r>
              <a:rPr lang="en-US" altLang="zh-CN" sz="20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4000/2</a:t>
            </a:r>
            <a:r>
              <a:rPr lang="en-US" altLang="zh-CN" sz="2000" b="1" u="none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－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常由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r>
              <a:rPr lang="zh-CN" altLang="en-US" b="1" dirty="0" smtClean="0">
                <a:latin typeface="宋体" pitchFamily="2" charset="-122"/>
              </a:rPr>
              <a:t>外部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刷新电路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 smtClean="0">
                <a:latin typeface="宋体" pitchFamily="2" charset="-122"/>
              </a:rPr>
              <a:t>预定</a:t>
            </a:r>
            <a:r>
              <a:rPr lang="zh-CN" altLang="en-US" sz="2200" b="1" u="none" dirty="0" smtClean="0">
                <a:latin typeface="宋体" pitchFamily="2" charset="-122"/>
              </a:rPr>
              <a:t>的刷新</a:t>
            </a:r>
            <a:r>
              <a:rPr lang="zh-CN" altLang="en-US" sz="2200" b="1" u="none" dirty="0">
                <a:latin typeface="宋体" pitchFamily="2" charset="-122"/>
              </a:rPr>
              <a:t>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</a:t>
            </a:r>
            <a:r>
              <a:rPr lang="zh-CN" altLang="en-US" sz="2200" b="1" u="none" dirty="0" smtClean="0">
                <a:latin typeface="宋体" pitchFamily="2" charset="-122"/>
              </a:rPr>
              <a:t>命令</a:t>
            </a:r>
            <a:endParaRPr lang="en-US" altLang="zh-CN" sz="2200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由计数器产生，初值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刷新行数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在系统启动时设置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481093" cy="1937549"/>
            <a:chOff x="2195363" y="3075627"/>
            <a:chExt cx="6481093" cy="1937549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11268" y="3076021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行列地址选择</a:t>
              </a:r>
              <a:endParaRPr lang="zh-CN" altLang="en-US" sz="1800" b="1" u="none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</a:t>
              </a:r>
              <a:r>
                <a:rPr lang="zh-CN" altLang="en-US" sz="1800" b="1" u="none" dirty="0"/>
                <a:t>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增加仲裁电路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刷新的优先级较高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zh-CN" altLang="en-US" b="1" u="none" dirty="0" smtClean="0">
                <a:latin typeface="宋体" pitchFamily="2" charset="-122"/>
              </a:rPr>
              <a:t>对主存的操作，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刷新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16021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571478" y="3717032"/>
            <a:ext cx="720229" cy="1298107"/>
            <a:chOff x="4571478" y="3717032"/>
            <a:chExt cx="720229" cy="1298107"/>
          </a:xfrm>
        </p:grpSpPr>
        <p:cxnSp>
          <p:nvCxnSpPr>
            <p:cNvPr id="57" name="直接连接符 56"/>
            <p:cNvCxnSpPr/>
            <p:nvPr/>
          </p:nvCxnSpPr>
          <p:spPr bwMode="auto">
            <a:xfrm flipV="1">
              <a:off x="4642419" y="4862045"/>
              <a:ext cx="649288" cy="1530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571478" y="3717032"/>
              <a:ext cx="648221" cy="724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AutoShape 13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的比较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79388" y="268540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 smtClean="0">
                <a:latin typeface="宋体" pitchFamily="2" charset="-122"/>
              </a:rPr>
              <a:t>高速度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容量不大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速度一般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相对于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存储元所需元件少，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引脚是</a:t>
            </a:r>
            <a:r>
              <a:rPr lang="zh-CN" altLang="en-US" b="1" u="none" dirty="0">
                <a:latin typeface="宋体" pitchFamily="2" charset="-122"/>
              </a:rPr>
              <a:t>地址位数的</a:t>
            </a:r>
            <a:r>
              <a:rPr lang="zh-CN" altLang="en-US" b="1" u="none" dirty="0" smtClean="0">
                <a:latin typeface="宋体" pitchFamily="2" charset="-122"/>
              </a:rPr>
              <a:t>一半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集成度高、功耗低</a:t>
            </a:r>
            <a:r>
              <a:rPr lang="en-US" altLang="zh-CN" sz="2000" b="1" u="none" dirty="0" smtClean="0">
                <a:latin typeface="宋体" pitchFamily="2" charset="-122"/>
              </a:rPr>
              <a:t>(1/4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、成本低</a:t>
            </a:r>
            <a:r>
              <a:rPr lang="en-US" altLang="zh-CN" sz="2000" b="1" u="none" dirty="0" smtClean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速度慢</a:t>
            </a:r>
            <a:r>
              <a:rPr lang="en-US" altLang="zh-CN" sz="2000" b="1" u="none" dirty="0" smtClean="0">
                <a:latin typeface="宋体" pitchFamily="2" charset="-122"/>
              </a:rPr>
              <a:t>(1/10)             </a:t>
            </a:r>
            <a:r>
              <a:rPr lang="en-US" altLang="zh-CN" sz="18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使用电容所致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 smtClean="0">
                <a:latin typeface="+mn-lt"/>
                <a:ea typeface="+mn-ea"/>
              </a:rPr>
              <a:t>ROM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 smtClean="0">
                <a:latin typeface="宋体" pitchFamily="2" charset="-122"/>
              </a:rPr>
              <a:t>非易失性，可修改，容量小、体积小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存取方式，存储介质为半导体器件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类似于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存储元</a:t>
            </a:r>
            <a:r>
              <a:rPr lang="zh-CN" altLang="en-US" b="1" u="none" dirty="0" smtClean="0">
                <a:latin typeface="宋体" pitchFamily="2" charset="-122"/>
              </a:rPr>
              <a:t>的实现及操作不同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MROM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掩膜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MROM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不</a:t>
            </a:r>
            <a:r>
              <a:rPr lang="zh-CN" altLang="en-US" b="1" u="none" dirty="0" smtClean="0">
                <a:latin typeface="宋体" pitchFamily="2" charset="-122"/>
              </a:rPr>
              <a:t>可编程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修改信息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*存储元的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79389" y="4725144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 smtClean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>
                <a:latin typeface="宋体" pitchFamily="2" charset="-122"/>
              </a:rPr>
              <a:t>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88024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out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2" cy="2840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4</a:t>
              </a:r>
              <a:r>
                <a:rPr lang="en-US" altLang="zh-CN" sz="1800" b="1" u="none" dirty="0" smtClean="0">
                  <a:latin typeface="宋体" pitchFamily="2" charset="-122"/>
                </a:rPr>
                <a:t>     </a:t>
              </a:r>
              <a:r>
                <a:rPr lang="zh-CN" altLang="en-US" sz="1800" b="1" u="none" dirty="0" smtClean="0">
                  <a:latin typeface="宋体" pitchFamily="2" charset="-122"/>
                </a:rPr>
                <a:t>选</a:t>
              </a:r>
              <a:r>
                <a:rPr lang="zh-CN" altLang="en-US" sz="1800" b="1" u="none" dirty="0">
                  <a:latin typeface="宋体" pitchFamily="2" charset="-122"/>
                </a:rPr>
                <a:t>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788024" y="1412776"/>
            <a:ext cx="1549275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§3.1  </a:t>
            </a:r>
            <a:r>
              <a:rPr lang="zh-CN" altLang="en-US" sz="36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*按存取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方式分类：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*按应用功能分类：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5514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/>
                <a:gridCol w="1800225"/>
                <a:gridCol w="1728788"/>
                <a:gridCol w="1800225"/>
                <a:gridCol w="1695478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3615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/>
                <a:gridCol w="1671687"/>
                <a:gridCol w="1475576"/>
                <a:gridCol w="2016224"/>
                <a:gridCol w="1908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203848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半导体器件、磁性材料、光介质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一</a:t>
            </a:r>
            <a:r>
              <a:rPr lang="zh-CN" altLang="en-US" b="1" u="none" dirty="0" smtClean="0">
                <a:latin typeface="宋体" pitchFamily="2" charset="-122"/>
              </a:rPr>
              <a:t>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latin typeface="宋体" pitchFamily="2" charset="-122"/>
              </a:rPr>
              <a:t>熔丝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 smtClean="0">
                <a:latin typeface="宋体" pitchFamily="2" charset="-122"/>
              </a:rPr>
              <a:t>二极管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线电压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熔断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 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不断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</a:t>
            </a:r>
            <a:r>
              <a:rPr lang="zh-CN" altLang="en-US" b="1" u="none" dirty="0" smtClean="0">
                <a:latin typeface="宋体" pitchFamily="2" charset="-122"/>
              </a:rPr>
              <a:t>可获得数据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51720" y="5117975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5065861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</a:t>
            </a:r>
            <a:r>
              <a:rPr lang="zh-CN" altLang="en-US" b="1" u="none" dirty="0" smtClean="0">
                <a:latin typeface="宋体" pitchFamily="2" charset="-122"/>
              </a:rPr>
              <a:t>→所有信息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 smtClean="0">
                <a:latin typeface="宋体" pitchFamily="2" charset="-122"/>
              </a:rPr>
              <a:t>被改为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       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(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G</a:t>
            </a:r>
            <a:r>
              <a:rPr lang="en-US" altLang="zh-CN" sz="2000" b="1" u="none" baseline="-20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f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PROM, EPROM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光</a:t>
            </a:r>
            <a:r>
              <a:rPr lang="zh-CN" altLang="en-US" sz="2000" b="1" u="none" dirty="0">
                <a:latin typeface="宋体" pitchFamily="2" charset="-122"/>
              </a:rPr>
              <a:t>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，速度慢</a:t>
            </a:r>
            <a:r>
              <a:rPr lang="en-US" altLang="zh-CN" sz="2000" b="1" u="none" dirty="0" smtClean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163034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645002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717032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20000" dirty="0" smtClean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</a:t>
            </a:r>
            <a:r>
              <a:rPr lang="en-US" altLang="zh-CN" b="1" u="none" dirty="0" smtClean="0">
                <a:latin typeface="宋体" pitchFamily="2" charset="-122"/>
              </a:rPr>
              <a:t>25V</a:t>
            </a:r>
            <a:r>
              <a:rPr lang="zh-CN" altLang="en-US" b="1" u="none" dirty="0" smtClean="0">
                <a:latin typeface="宋体" pitchFamily="2" charset="-122"/>
              </a:rPr>
              <a:t>的正脉冲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(PN</a:t>
            </a:r>
            <a:r>
              <a:rPr lang="zh-CN" altLang="en-US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</a:t>
            </a:r>
            <a:r>
              <a:rPr lang="en-US" altLang="zh-CN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en-US" altLang="zh-CN" sz="2000" b="1" u="none" dirty="0">
              <a:solidFill>
                <a:schemeClr val="accent4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716432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EEPROM)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，速度较快</a:t>
            </a:r>
            <a:r>
              <a:rPr lang="en-US" altLang="zh-CN" sz="2000" b="1" u="none" dirty="0" smtClean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err="1" smtClean="0">
                <a:latin typeface="宋体" pitchFamily="2" charset="-122"/>
              </a:rPr>
              <a:t>Flotox</a:t>
            </a:r>
            <a:r>
              <a:rPr lang="zh-CN" altLang="en-US" b="1" u="none" dirty="0" smtClean="0">
                <a:latin typeface="宋体" pitchFamily="2" charset="-122"/>
              </a:rPr>
              <a:t>管的</a:t>
            </a:r>
            <a:r>
              <a:rPr lang="zh-CN" altLang="en-US" b="1" dirty="0" smtClean="0"/>
              <a:t>浮</a:t>
            </a:r>
            <a:r>
              <a:rPr lang="zh-CN" altLang="en-US" b="1" dirty="0"/>
              <a:t>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(V</a:t>
            </a:r>
            <a:r>
              <a:rPr lang="zh-CN" altLang="en-US" sz="2000" b="1" u="none" baseline="-16000" dirty="0" smtClean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=0V)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</a:t>
            </a:r>
            <a:r>
              <a:rPr lang="zh-CN" altLang="en-US" b="1" u="none" dirty="0" smtClean="0">
                <a:latin typeface="宋体" pitchFamily="2" charset="-122"/>
              </a:rPr>
              <a:t>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=7V)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的擦除精度为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，成本低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、速度快</a:t>
            </a:r>
            <a:r>
              <a:rPr lang="en-US" altLang="zh-CN" sz="2000" b="1" u="none" dirty="0" smtClean="0">
                <a:latin typeface="宋体" pitchFamily="2" charset="-122"/>
              </a:rPr>
              <a:t>(10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同叠栅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，氧化层</a:t>
            </a:r>
            <a:r>
              <a:rPr lang="zh-CN" altLang="en-US" b="1" u="none" dirty="0">
                <a:latin typeface="宋体" pitchFamily="2" charset="-122"/>
              </a:rPr>
              <a:t>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E</a:t>
            </a:r>
            <a:r>
              <a:rPr lang="en-US" altLang="zh-CN" b="1" u="none" baseline="30000" dirty="0" smtClean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电压低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擦除</a:t>
            </a:r>
            <a:r>
              <a:rPr lang="zh-CN" altLang="en-US" b="1" u="none" dirty="0" smtClean="0">
                <a:latin typeface="宋体" pitchFamily="2" charset="-122"/>
              </a:rPr>
              <a:t>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相同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速度快</a:t>
            </a:r>
            <a:r>
              <a:rPr lang="en-US" altLang="zh-CN" sz="2000" b="1" u="none" dirty="0" smtClean="0">
                <a:latin typeface="宋体" pitchFamily="2" charset="-122"/>
              </a:rPr>
              <a:t>[1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zh-CN" altLang="en-US" sz="1800" b="1" u="none" dirty="0">
                  <a:latin typeface="宋体" pitchFamily="2" charset="-122"/>
                </a:rPr>
                <a:t>选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P137—3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  <p:bldP spid="1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4067895" y="3789040"/>
            <a:ext cx="3384425" cy="900115"/>
            <a:chOff x="4067895" y="3861048"/>
            <a:chExt cx="3384425" cy="900115"/>
          </a:xfrm>
        </p:grpSpPr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899220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6299920" y="4077072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03" name="AutoShape 90"/>
            <p:cNvSpPr>
              <a:spLocks/>
            </p:cNvSpPr>
            <p:nvPr/>
          </p:nvSpPr>
          <p:spPr bwMode="auto">
            <a:xfrm>
              <a:off x="6254200" y="3861048"/>
              <a:ext cx="45719" cy="900115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897634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§3.3 </a:t>
            </a:r>
            <a:r>
              <a:rPr lang="zh-CN" altLang="en-US" sz="36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*主存储器的参数：</a:t>
            </a:r>
            <a:r>
              <a:rPr lang="zh-CN" altLang="en-US" b="1" u="none" dirty="0" smtClean="0">
                <a:latin typeface="宋体" pitchFamily="2" charset="-122"/>
              </a:rPr>
              <a:t>要求容量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可选配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以降低成本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系统结构确定的参数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、主存地址</a:t>
            </a:r>
            <a:r>
              <a:rPr lang="zh-CN" altLang="en-US" b="1" u="none" dirty="0" smtClean="0">
                <a:latin typeface="宋体" pitchFamily="2" charset="-122"/>
              </a:rPr>
              <a:t>空间</a:t>
            </a:r>
            <a:r>
              <a:rPr lang="en-US" altLang="zh-CN" sz="2200" b="1" i="1" u="none" dirty="0" smtClean="0">
                <a:latin typeface="+mn-lt"/>
              </a:rPr>
              <a:t>n</a:t>
            </a:r>
            <a:r>
              <a:rPr lang="zh-CN" altLang="en-US" sz="2200" b="1" u="none" dirty="0" smtClean="0">
                <a:latin typeface="+mn-lt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即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可寻址空间为</a:t>
            </a:r>
            <a:r>
              <a:rPr lang="en-US" altLang="zh-CN" sz="2200" b="1" i="1" u="none" dirty="0" smtClean="0"/>
              <a:t>n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计算机组成确定的参数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 smtClean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343" y="3789040"/>
            <a:ext cx="2088505" cy="649288"/>
            <a:chOff x="755749" y="3859832"/>
            <a:chExt cx="2088505" cy="649288"/>
          </a:xfrm>
        </p:grpSpPr>
        <p:sp>
          <p:nvSpPr>
            <p:cNvPr id="82" name="Text Box 140"/>
            <p:cNvSpPr txBox="1">
              <a:spLocks noChangeArrowheads="1"/>
            </p:cNvSpPr>
            <p:nvPr/>
          </p:nvSpPr>
          <p:spPr bwMode="auto">
            <a:xfrm>
              <a:off x="755749" y="3859832"/>
              <a:ext cx="1368425" cy="649288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表示方法：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i="1" u="none" dirty="0" smtClean="0">
                  <a:latin typeface="+mn-lt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位或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 smtClean="0">
                  <a:latin typeface="+mn-lt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个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endCxn id="82" idx="0"/>
            </p:cNvCxnSpPr>
            <p:nvPr/>
          </p:nvCxnSpPr>
          <p:spPr bwMode="auto">
            <a:xfrm rot="10800000">
              <a:off x="1439962" y="3859833"/>
              <a:ext cx="1404292" cy="109253"/>
            </a:xfrm>
            <a:prstGeom prst="bentConnector4">
              <a:avLst>
                <a:gd name="adj1" fmla="val 543"/>
                <a:gd name="adj2" fmla="val 30923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8" y="5805264"/>
            <a:ext cx="86410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主存储器的组成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</a:t>
            </a:r>
            <a:r>
              <a:rPr lang="zh-CN" altLang="en-US" b="1" u="none" dirty="0" smtClean="0">
                <a:latin typeface="宋体" pitchFamily="2" charset="-122"/>
              </a:rPr>
              <a:t>，存储单元</a:t>
            </a:r>
            <a:r>
              <a:rPr lang="zh-CN" altLang="en-US" b="1" u="none" dirty="0">
                <a:latin typeface="宋体" pitchFamily="2" charset="-122"/>
              </a:rPr>
              <a:t>长度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800" y="3501008"/>
            <a:ext cx="6048672" cy="2304258"/>
            <a:chOff x="2771800" y="3501008"/>
            <a:chExt cx="6048672" cy="2304258"/>
          </a:xfrm>
        </p:grpSpPr>
        <p:sp>
          <p:nvSpPr>
            <p:cNvPr id="108" name="Text Box 127"/>
            <p:cNvSpPr txBox="1">
              <a:spLocks noChangeArrowheads="1"/>
            </p:cNvSpPr>
            <p:nvPr/>
          </p:nvSpPr>
          <p:spPr bwMode="auto">
            <a:xfrm>
              <a:off x="3451002" y="5517929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spc="-100" dirty="0" smtClean="0">
                  <a:solidFill>
                    <a:srgbClr val="CC3300"/>
                  </a:solidFill>
                  <a:latin typeface="宋体" pitchFamily="2" charset="-122"/>
                </a:rPr>
                <a:t>地址位数</a:t>
              </a:r>
              <a:endParaRPr lang="zh-CN" altLang="en-US" sz="1800" b="1" u="none" spc="-1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860032" y="3789933"/>
              <a:ext cx="1368425" cy="1655291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800" u="none" dirty="0">
                <a:latin typeface="+mn-ea"/>
                <a:ea typeface="+mn-ea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 smtClean="0">
                  <a:latin typeface="+mn-lt"/>
                </a:rPr>
                <a:t>w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-1 </a:t>
              </a:r>
              <a:r>
                <a:rPr lang="en-US" altLang="zh-CN" sz="1800" b="1" u="none" dirty="0" smtClean="0"/>
                <a:t>   </a:t>
              </a:r>
              <a:r>
                <a:rPr lang="en-US" altLang="zh-CN" sz="1800" b="1" u="none" dirty="0"/>
                <a:t>…  </a:t>
              </a:r>
              <a:r>
                <a:rPr lang="en-US" altLang="zh-CN" sz="1800" b="1" u="none" dirty="0" smtClean="0"/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AutoShape 107"/>
            <p:cNvSpPr>
              <a:spLocks/>
            </p:cNvSpPr>
            <p:nvPr/>
          </p:nvSpPr>
          <p:spPr bwMode="auto">
            <a:xfrm rot="10800000">
              <a:off x="3418406" y="3863282"/>
              <a:ext cx="45719" cy="1509934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8"/>
            <p:cNvSpPr>
              <a:spLocks noChangeShapeType="1"/>
            </p:cNvSpPr>
            <p:nvPr/>
          </p:nvSpPr>
          <p:spPr bwMode="auto">
            <a:xfrm>
              <a:off x="4859313" y="522920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5147618" y="522920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5939706" y="522920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2771800" y="3591271"/>
              <a:ext cx="647626" cy="206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地址空间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4859586" y="5517929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</a:t>
              </a:r>
              <a:r>
                <a:rPr lang="en-US" altLang="zh-CN" sz="1800" b="1" u="none" dirty="0" smtClean="0"/>
                <a:t>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9" name="AutoShape 28"/>
            <p:cNvSpPr>
              <a:spLocks/>
            </p:cNvSpPr>
            <p:nvPr/>
          </p:nvSpPr>
          <p:spPr bwMode="auto">
            <a:xfrm rot="16200000">
              <a:off x="5507149" y="4797663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AutoShape 41"/>
            <p:cNvSpPr>
              <a:spLocks/>
            </p:cNvSpPr>
            <p:nvPr/>
          </p:nvSpPr>
          <p:spPr bwMode="auto">
            <a:xfrm rot="16200000">
              <a:off x="4136466" y="4867140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65529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 </a:t>
              </a:r>
              <a:r>
                <a:rPr lang="en-US" altLang="zh-CN" sz="1800" b="1" u="none" dirty="0">
                  <a:latin typeface="宋体" pitchFamily="2" charset="-122"/>
                </a:rPr>
                <a:t>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0…01</a:t>
              </a:r>
              <a:r>
                <a:rPr lang="en-US" altLang="zh-CN" sz="1800" b="1" u="none" dirty="0">
                  <a:latin typeface="宋体" pitchFamily="2" charset="-122"/>
                </a:rPr>
                <a:t>……1 0…10……0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37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69021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7704212" y="4328393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最大</a:t>
              </a:r>
              <a:r>
                <a:rPr lang="zh-CN" altLang="en-US" sz="2000" b="1" u="none" dirty="0" smtClean="0">
                  <a:latin typeface="宋体" pitchFamily="2" charset="-122"/>
                </a:rPr>
                <a:t>容量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 smtClean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572124" y="2994010"/>
            <a:ext cx="43924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实际</a:t>
            </a:r>
            <a:r>
              <a:rPr lang="zh-CN" altLang="en-US" b="1" u="none" dirty="0" smtClean="0">
                <a:latin typeface="宋体" pitchFamily="2" charset="-122"/>
              </a:rPr>
              <a:t>的主存</a:t>
            </a:r>
            <a:r>
              <a:rPr lang="zh-CN" altLang="en-US" b="1" u="none" dirty="0">
                <a:latin typeface="宋体" pitchFamily="2" charset="-122"/>
              </a:rPr>
              <a:t>单元个数</a:t>
            </a:r>
            <a:r>
              <a:rPr lang="en-US" altLang="zh-CN" b="1" i="1" u="none" dirty="0"/>
              <a:t>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91245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9965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 MEM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 smtClean="0"/>
              <a:t>存储单元</a:t>
            </a:r>
            <a:r>
              <a:rPr lang="zh-CN" altLang="en-US" b="1" u="none" dirty="0"/>
              <a:t>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</a:t>
            </a:r>
            <a:r>
              <a:rPr lang="zh-CN" altLang="en-US" b="1" u="none" dirty="0" smtClean="0">
                <a:latin typeface="宋体" pitchFamily="2" charset="-122"/>
              </a:rPr>
              <a:t>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91846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en-US" altLang="zh-CN" sz="2200" b="1" u="none" dirty="0" smtClean="0">
                <a:latin typeface="宋体" pitchFamily="2" charset="-122"/>
              </a:rPr>
              <a:t>(SRAM</a:t>
            </a:r>
            <a:r>
              <a:rPr lang="zh-CN" altLang="en-US" sz="2200" b="1" u="none" dirty="0">
                <a:latin typeface="宋体" pitchFamily="2" charset="-122"/>
              </a:rPr>
              <a:t>或</a:t>
            </a:r>
            <a:r>
              <a:rPr lang="en-US" altLang="zh-CN" sz="2200" b="1" u="none" dirty="0" smtClean="0">
                <a:latin typeface="宋体" pitchFamily="2" charset="-122"/>
              </a:rPr>
              <a:t>DRAM)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规格有限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指定的</a:t>
            </a:r>
            <a:r>
              <a:rPr lang="zh-CN" altLang="en-US" b="1" u="none" dirty="0" smtClean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3586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9346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称位并联法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字长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存储字数不变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86916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连接方法：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dirty="0">
                <a:latin typeface="宋体" pitchFamily="2" charset="-122"/>
              </a:rPr>
              <a:t>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/>
                <a:t>存储模块可再用于扩展，需</a:t>
              </a:r>
              <a:r>
                <a:rPr lang="en-US" altLang="zh-CN" sz="2000" b="1" u="none" dirty="0" smtClean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1" name="Rectangle 281"/>
          <p:cNvSpPr>
            <a:spLocks noChangeArrowheads="1"/>
          </p:cNvSpPr>
          <p:nvPr/>
        </p:nvSpPr>
        <p:spPr bwMode="auto">
          <a:xfrm>
            <a:off x="1404938" y="2708275"/>
            <a:ext cx="2303463" cy="287338"/>
          </a:xfrm>
          <a:prstGeom prst="rect">
            <a:avLst/>
          </a:prstGeom>
          <a:solidFill>
            <a:srgbClr val="CC99FF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75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75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48" grpId="0"/>
      <p:bldP spid="1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48" name="Text Box 744"/>
          <p:cNvSpPr txBox="1">
            <a:spLocks noChangeArrowheads="1"/>
          </p:cNvSpPr>
          <p:nvPr/>
        </p:nvSpPr>
        <p:spPr bwMode="auto">
          <a:xfrm>
            <a:off x="179387" y="1727597"/>
            <a:ext cx="4968677" cy="380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称地址串联法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字数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存储字长不变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2636912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2979811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867" name="Group 963"/>
          <p:cNvGrpSpPr>
            <a:grpSpLocks/>
          </p:cNvGrpSpPr>
          <p:nvPr/>
        </p:nvGrpSpPr>
        <p:grpSpPr bwMode="auto">
          <a:xfrm>
            <a:off x="4932363" y="2833761"/>
            <a:ext cx="3527425" cy="1944687"/>
            <a:chOff x="3107" y="2251"/>
            <a:chExt cx="2222" cy="1225"/>
          </a:xfrm>
        </p:grpSpPr>
        <p:sp>
          <p:nvSpPr>
            <p:cNvPr id="124683" name="Line 779"/>
            <p:cNvSpPr>
              <a:spLocks noChangeShapeType="1"/>
            </p:cNvSpPr>
            <p:nvPr/>
          </p:nvSpPr>
          <p:spPr bwMode="auto">
            <a:xfrm>
              <a:off x="3107" y="3476"/>
              <a:ext cx="21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1" name="Line 817"/>
            <p:cNvSpPr>
              <a:spLocks noChangeShapeType="1"/>
            </p:cNvSpPr>
            <p:nvPr/>
          </p:nvSpPr>
          <p:spPr bwMode="auto">
            <a:xfrm flipV="1">
              <a:off x="3107" y="2251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0" y="2833761"/>
            <a:ext cx="2305050" cy="1944687"/>
            <a:chOff x="6083300" y="3573463"/>
            <a:chExt cx="2305050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3573463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3573463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860" name="Group 956"/>
          <p:cNvGrpSpPr>
            <a:grpSpLocks/>
          </p:cNvGrpSpPr>
          <p:nvPr/>
        </p:nvGrpSpPr>
        <p:grpSpPr bwMode="auto">
          <a:xfrm>
            <a:off x="412735" y="2981845"/>
            <a:ext cx="2016125" cy="1746251"/>
            <a:chOff x="249" y="2421"/>
            <a:chExt cx="1270" cy="1100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249" y="2432"/>
              <a:ext cx="91" cy="10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340" y="2421"/>
              <a:ext cx="726" cy="108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249" y="2430"/>
              <a:ext cx="1270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   …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   …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2638942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89196" y="5373216"/>
            <a:ext cx="6475542" cy="553998"/>
            <a:chOff x="2489196" y="2730986"/>
            <a:chExt cx="6475542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2489196" y="2730986"/>
              <a:ext cx="647554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en-US" altLang="zh-CN" b="1" u="none" dirty="0">
                  <a:latin typeface="宋体" pitchFamily="2" charset="-122"/>
                </a:rPr>
                <a:t>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en-US" altLang="zh-CN" b="1" u="none" dirty="0" smtClean="0">
                  <a:latin typeface="宋体" pitchFamily="2" charset="-122"/>
                </a:rPr>
                <a:t>#</a:t>
              </a:r>
              <a:r>
                <a:rPr lang="zh-CN" altLang="en-US" b="1" u="none" dirty="0" smtClean="0">
                  <a:latin typeface="宋体" pitchFamily="2" charset="-122"/>
                </a:rPr>
                <a:t>芯片片选的有效逻辑为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8000" dirty="0" smtClean="0">
                  <a:latin typeface="宋体" pitchFamily="2" charset="-122"/>
                </a:rPr>
                <a:t>10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6974689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612516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680490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4M×4b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46"/>
          <p:cNvSpPr txBox="1">
            <a:spLocks noChangeArrowheads="1"/>
          </p:cNvSpPr>
          <p:nvPr/>
        </p:nvSpPr>
        <p:spPr bwMode="auto">
          <a:xfrm>
            <a:off x="2411760" y="4941168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地址引脚</a:t>
            </a:r>
            <a:r>
              <a:rPr lang="zh-CN" altLang="en-US" b="1" u="none" dirty="0" smtClean="0">
                <a:latin typeface="宋体" pitchFamily="2" charset="-122"/>
              </a:rPr>
              <a:t>连接模块地址低位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芯片地址范围连续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75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2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8" grpId="0"/>
      <p:bldP spid="124647" grpId="0"/>
      <p:bldP spid="124649" grpId="0"/>
      <p:bldP spid="124650" grpId="0"/>
      <p:bldP spid="101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4K×4b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—(4K÷1K)×(4b÷4b)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4221088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363963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26876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扩展存在问题：无法用</a:t>
            </a:r>
            <a:r>
              <a:rPr lang="zh-CN" altLang="en-US" b="1" u="none" dirty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选择芯片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</a:t>
            </a:r>
            <a:r>
              <a:rPr lang="zh-CN" altLang="en-US" sz="2000" b="1" u="none" dirty="0" smtClean="0">
                <a:latin typeface="宋体" pitchFamily="2" charset="-122"/>
              </a:rPr>
              <a:t>模块地址为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(4K)]/2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位，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4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(1K</a:t>
            </a:r>
            <a:r>
              <a:rPr lang="en-US" altLang="zh-CN" sz="2000" b="1" u="none" dirty="0">
                <a:latin typeface="宋体" pitchFamily="2" charset="-122"/>
              </a:rPr>
              <a:t>)]/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扩展方法</a:t>
            </a:r>
            <a:r>
              <a:rPr lang="en-US" altLang="zh-CN" b="1" u="none" dirty="0" smtClean="0">
                <a:latin typeface="宋体" pitchFamily="2" charset="-122"/>
              </a:rPr>
              <a:t>①—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适于</a:t>
            </a:r>
            <a:r>
              <a:rPr lang="zh-CN" altLang="en-US" sz="2200" b="1" dirty="0" smtClean="0">
                <a:latin typeface="宋体" pitchFamily="2" charset="-122"/>
              </a:rPr>
              <a:t>芯片内部</a:t>
            </a:r>
            <a:r>
              <a:rPr lang="zh-CN" altLang="en-US" sz="2200" b="1" u="none" dirty="0" smtClean="0">
                <a:latin typeface="宋体" pitchFamily="2" charset="-122"/>
              </a:rPr>
              <a:t>的</a:t>
            </a:r>
            <a:r>
              <a:rPr lang="zh-CN" altLang="en-US" sz="2200" b="1" u="none" dirty="0">
                <a:latin typeface="宋体" pitchFamily="2" charset="-122"/>
              </a:rPr>
              <a:t>体</a:t>
            </a:r>
            <a:r>
              <a:rPr lang="zh-CN" altLang="en-US" sz="2200" b="1" u="none" dirty="0" smtClean="0">
                <a:latin typeface="宋体" pitchFamily="2" charset="-122"/>
              </a:rPr>
              <a:t>扩展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增设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 smtClean="0">
                <a:latin typeface="宋体" pitchFamily="2" charset="-122"/>
              </a:rPr>
              <a:t>，锁存后再选择芯片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68960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☆扩展方法②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适于</a:t>
              </a:r>
              <a:r>
                <a:rPr lang="zh-CN" altLang="en-US" sz="2200" b="1" dirty="0" smtClean="0">
                  <a:latin typeface="宋体" pitchFamily="2" charset="-122"/>
                </a:rPr>
                <a:t>板级</a:t>
              </a:r>
              <a:r>
                <a:rPr lang="zh-CN" altLang="en-US" sz="2200" b="1" u="none" dirty="0" smtClean="0">
                  <a:latin typeface="宋体" pitchFamily="2" charset="-122"/>
                </a:rPr>
                <a:t>的芯片扩展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设置多个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CC3300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latin typeface="宋体" pitchFamily="2" charset="-122"/>
                </a:rPr>
                <a:t>，用来选择芯片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920164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1600" y="4148187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9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地址转换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</a:t>
            </a:r>
            <a:r>
              <a:rPr lang="en-US" altLang="zh-CN" b="1" u="none" dirty="0" smtClean="0">
                <a:latin typeface="+mn-ea"/>
                <a:ea typeface="+mn-ea"/>
              </a:rPr>
              <a:t>b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(2K÷1K)×(8b÷4b)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25563"/>
            <a:chOff x="725" y="1869"/>
            <a:chExt cx="1293" cy="835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747" y="1887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838" y="1887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3" name="Text Box 643"/>
          <p:cNvSpPr txBox="1">
            <a:spLocks noChangeArrowheads="1"/>
          </p:cNvSpPr>
          <p:nvPr/>
        </p:nvSpPr>
        <p:spPr bwMode="auto">
          <a:xfrm>
            <a:off x="179388" y="4293096"/>
            <a:ext cx="3097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 smtClean="0">
                <a:latin typeface="宋体" pitchFamily="2" charset="-122"/>
              </a:rPr>
              <a:t>位，见图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0#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1#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2#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3#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 autoUpdateAnimBg="0"/>
      <p:bldP spid="450981" grpId="0"/>
      <p:bldP spid="451203" grpId="0"/>
      <p:bldP spid="4512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主要技术指标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可存储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二进制位数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单位常为字节</a:t>
            </a:r>
            <a:r>
              <a:rPr lang="en-US" altLang="zh-CN" b="1" u="none" dirty="0">
                <a:latin typeface="宋体" pitchFamily="2" charset="-122"/>
              </a:rPr>
              <a:t>(B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常用存取时间、存取周期表示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latin typeface="宋体" pitchFamily="2" charset="-122"/>
              </a:rPr>
              <a:t>时间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带宽表示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提供数据</a:t>
            </a:r>
            <a:r>
              <a:rPr lang="zh-CN" altLang="en-US" b="1" u="none" dirty="0" smtClean="0">
                <a:latin typeface="宋体" pitchFamily="2" charset="-122"/>
              </a:rPr>
              <a:t>的最大速率，单位常为</a:t>
            </a:r>
            <a:r>
              <a:rPr lang="en-US" altLang="zh-CN" b="1" u="none" dirty="0" smtClean="0">
                <a:latin typeface="宋体" pitchFamily="2" charset="-122"/>
              </a:rPr>
              <a:t>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=W/T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为数据宽度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引脚位数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操作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1K×8b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r>
              <a:rPr lang="zh-CN" altLang="en-US" b="1" u="none" dirty="0">
                <a:latin typeface="宋体" pitchFamily="2" charset="-122"/>
              </a:rPr>
              <a:t>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芯片所在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片，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20593" y="2276872"/>
            <a:ext cx="1728787" cy="1162042"/>
            <a:chOff x="5221288" y="2347913"/>
            <a:chExt cx="1728787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21288" y="2347913"/>
              <a:ext cx="358775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21288" y="2357430"/>
              <a:ext cx="172878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2#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sp>
        <p:nvSpPr>
          <p:cNvPr id="449766" name="Text Box 230"/>
          <p:cNvSpPr txBox="1">
            <a:spLocks noChangeArrowheads="1"/>
          </p:cNvSpPr>
          <p:nvPr/>
        </p:nvSpPr>
        <p:spPr bwMode="auto">
          <a:xfrm>
            <a:off x="179388" y="3212976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 autoUpdateAnimBg="0"/>
      <p:bldP spid="449751" grpId="0"/>
      <p:bldP spid="449752" grpId="0"/>
      <p:bldP spid="4497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2553434"/>
            <a:ext cx="885698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*地址引脚：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可</a:t>
            </a:r>
            <a:r>
              <a:rPr lang="zh-CN" altLang="en-US" b="1" u="none" spc="-100" dirty="0">
                <a:latin typeface="宋体" pitchFamily="2" charset="-122"/>
              </a:rPr>
              <a:t>寻址</a:t>
            </a:r>
            <a:r>
              <a:rPr lang="zh-CN" altLang="en-US" b="1" u="none" spc="-100" dirty="0" smtClean="0">
                <a:latin typeface="宋体" pitchFamily="2" charset="-122"/>
              </a:rPr>
              <a:t>空间</a:t>
            </a:r>
            <a:r>
              <a:rPr lang="zh-CN" altLang="en-US" b="1" u="none" spc="-100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主存地址位数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与配置主存无关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/>
              <a:t>w</a:t>
            </a:r>
            <a:r>
              <a:rPr lang="zh-CN" altLang="en-US" b="1" u="none" dirty="0">
                <a:latin typeface="宋体" pitchFamily="2" charset="-122"/>
              </a:rPr>
              <a:t>＝主存单元</a:t>
            </a:r>
            <a:r>
              <a:rPr lang="zh-CN" altLang="en-US" b="1" u="none" dirty="0" smtClean="0">
                <a:latin typeface="宋体" pitchFamily="2" charset="-122"/>
              </a:rPr>
              <a:t>长度，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可增加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来提高性能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*控制引脚：</a:t>
            </a:r>
            <a:r>
              <a:rPr lang="zh-CN" altLang="en-US" b="1" u="none" dirty="0" smtClean="0">
                <a:latin typeface="宋体" pitchFamily="2" charset="-122"/>
              </a:rPr>
              <a:t>可表示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所有的</a:t>
            </a:r>
            <a:r>
              <a:rPr lang="zh-CN" altLang="en-US" b="1" u="none" dirty="0" smtClean="0">
                <a:latin typeface="宋体" pitchFamily="2" charset="-122"/>
              </a:rPr>
              <a:t>操作类型、响应状态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操作类型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响应状态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8921" y="1473314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W</a:t>
                </a:r>
                <a:r>
                  <a:rPr lang="en-US" altLang="zh-CN" sz="1800" b="1" u="none" dirty="0" smtClean="0">
                    <a:latin typeface="+mn-lt"/>
                  </a:rPr>
                  <a:t>/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699792" y="3921586"/>
            <a:ext cx="62788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读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IO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(I/O)</a:t>
            </a:r>
            <a:r>
              <a:rPr lang="zh-CN" altLang="en-US" b="1" u="none" dirty="0" smtClean="0">
                <a:latin typeface="宋体" pitchFamily="2" charset="-122"/>
              </a:rPr>
              <a:t>，无操作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正常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就绪</a:t>
            </a:r>
            <a:r>
              <a:rPr lang="en-US" altLang="zh-CN" b="1" u="none" dirty="0" smtClean="0">
                <a:latin typeface="宋体" pitchFamily="2" charset="-122"/>
              </a:rPr>
              <a:t>)/</a:t>
            </a:r>
            <a:r>
              <a:rPr lang="zh-CN" altLang="en-US" b="1" u="none" dirty="0" smtClean="0">
                <a:latin typeface="宋体" pitchFamily="2" charset="-122"/>
              </a:rPr>
              <a:t>等待                  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512" y="4869160"/>
            <a:ext cx="8785225" cy="1400383"/>
            <a:chOff x="179512" y="4869160"/>
            <a:chExt cx="8785225" cy="1400383"/>
          </a:xfrm>
        </p:grpSpPr>
        <p:sp>
          <p:nvSpPr>
            <p:cNvPr id="98" name="Text Box 625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思考：</a:t>
              </a:r>
              <a:r>
                <a:rPr lang="en-US" altLang="zh-CN" b="1" u="none" dirty="0" smtClean="0">
                  <a:latin typeface="宋体" pitchFamily="2" charset="-122"/>
                </a:rPr>
                <a:t>Intel 8088 CPU</a:t>
              </a:r>
              <a:r>
                <a:rPr lang="zh-CN" altLang="en-US" b="1" u="none" dirty="0" smtClean="0">
                  <a:latin typeface="宋体" pitchFamily="2" charset="-122"/>
                </a:rPr>
                <a:t>如何表示各种操作类型？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      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(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信号功能：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RD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有效表示读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/I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WR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有效表示写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IO/</a:t>
              </a:r>
              <a:r>
                <a:rPr lang="en-US" altLang="zh-CN" sz="2000" b="1" u="none" spc="-100" baseline="-25000" dirty="0" smtClean="0">
                  <a:latin typeface="+mn-lt"/>
                </a:rPr>
                <a:t>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M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操作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答：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         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MEM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2642741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552124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856380" y="5447946"/>
              <a:ext cx="111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AutoShape 7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2160" y="5733256"/>
            <a:ext cx="2808311" cy="553998"/>
            <a:chOff x="2843808" y="5899338"/>
            <a:chExt cx="2808311" cy="553998"/>
          </a:xfrm>
        </p:grpSpPr>
        <p:sp>
          <p:nvSpPr>
            <p:cNvPr id="35" name="Text Box 625"/>
            <p:cNvSpPr txBox="1">
              <a:spLocks noChangeArrowheads="1"/>
            </p:cNvSpPr>
            <p:nvPr/>
          </p:nvSpPr>
          <p:spPr bwMode="auto">
            <a:xfrm>
              <a:off x="2843808" y="5899338"/>
              <a:ext cx="28083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(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WR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)</a:t>
              </a:r>
              <a:r>
                <a:rPr lang="en-US" altLang="zh-CN" b="1" u="none" dirty="0" smtClean="0">
                  <a:latin typeface="+mn-lt"/>
                  <a:sym typeface="Symbol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IO</a:t>
              </a:r>
              <a:r>
                <a:rPr lang="en-US" altLang="zh-CN" sz="2000" b="1" u="none" dirty="0" smtClean="0">
                  <a:latin typeface="宋体" pitchFamily="2" charset="-122"/>
                  <a:sym typeface="Symbol"/>
                </a:rPr>
                <a:t>/</a:t>
              </a:r>
              <a:r>
                <a:rPr lang="en-US" altLang="zh-CN" sz="1000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M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1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115841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787550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840982" y="6040338"/>
              <a:ext cx="140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99409" y="5983188"/>
              <a:ext cx="586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843808" y="5733256"/>
            <a:ext cx="1656184" cy="553998"/>
            <a:chOff x="2843808" y="5323274"/>
            <a:chExt cx="1656184" cy="553998"/>
          </a:xfrm>
        </p:grpSpPr>
        <p:sp>
          <p:nvSpPr>
            <p:cNvPr id="32" name="Text Box 625"/>
            <p:cNvSpPr txBox="1">
              <a:spLocks noChangeArrowheads="1"/>
            </p:cNvSpPr>
            <p:nvPr/>
          </p:nvSpPr>
          <p:spPr bwMode="auto">
            <a:xfrm>
              <a:off x="2843808" y="5323274"/>
              <a:ext cx="165618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RD</a:t>
              </a:r>
              <a:r>
                <a:rPr lang="en-US" altLang="zh-CN" b="1" u="none" dirty="0" smtClean="0">
                  <a:latin typeface="+mn-lt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1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953916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625625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2944391" y="5401791"/>
              <a:ext cx="979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25181" grpId="0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r>
              <a:rPr lang="zh-CN" altLang="en-US" b="1" u="none" dirty="0" smtClean="0">
                <a:latin typeface="宋体" pitchFamily="2" charset="-122"/>
              </a:rPr>
              <a:t>可由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组成，外部接口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须统一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2" y="1196752"/>
            <a:ext cx="8785101" cy="1938992"/>
            <a:chOff x="179512" y="1196752"/>
            <a:chExt cx="8785101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2" y="1196752"/>
              <a:ext cx="878510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地址线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位数</a:t>
              </a:r>
              <a:r>
                <a:rPr lang="en-US" altLang="zh-CN" sz="2200" b="1" i="1" u="none" dirty="0" smtClean="0">
                  <a:latin typeface="+mn-lt"/>
                </a:rPr>
                <a:t>k</a:t>
              </a:r>
              <a:r>
                <a:rPr lang="zh-CN" altLang="en-US" sz="2200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zh-CN" altLang="en-US" sz="2200" b="1" u="none" dirty="0" smtClean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为</a:t>
              </a:r>
              <a:r>
                <a:rPr lang="en-US" altLang="zh-CN" sz="2000" b="1" u="none" dirty="0" smtClean="0">
                  <a:latin typeface="宋体" pitchFamily="2" charset="-122"/>
                </a:rPr>
                <a:t>max(SRAM,DRAM)]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</a:t>
              </a:r>
              <a:r>
                <a:rPr lang="zh-CN" altLang="en-US" sz="2200" b="1" u="none" dirty="0" smtClean="0">
                  <a:latin typeface="宋体" pitchFamily="2" charset="-122"/>
                </a:rPr>
                <a:t>长度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需与</a:t>
              </a: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r>
                <a:rPr lang="zh-CN" altLang="en-US" sz="2000" b="1" u="none" dirty="0" smtClean="0">
                  <a:latin typeface="宋体" pitchFamily="2" charset="-122"/>
                </a:rPr>
                <a:t>的位数相同</a:t>
              </a:r>
              <a:r>
                <a:rPr lang="en-US" altLang="zh-CN" sz="2000" b="1" u="none" dirty="0" smtClean="0">
                  <a:latin typeface="宋体" pitchFamily="2" charset="-122"/>
                </a:rPr>
                <a:t>]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控制线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≥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可能支持多种操作方式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en-US" altLang="zh-CN" sz="20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200" b="1" u="none" dirty="0" smtClean="0">
                  <a:latin typeface="宋体" pitchFamily="2" charset="-122"/>
                </a:rPr>
                <a:t>常为</a:t>
              </a:r>
              <a:r>
                <a:rPr lang="en-US" altLang="zh-CN" sz="2200" b="1" u="none" dirty="0" smtClean="0">
                  <a:latin typeface="宋体" pitchFamily="2" charset="-122"/>
                </a:rPr>
                <a:t>WE]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片选线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常为</a:t>
              </a:r>
              <a:r>
                <a:rPr lang="en-US" altLang="zh-CN" sz="2000" b="1" u="none" dirty="0" smtClean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806675" y="2257822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766060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主存的接口统一：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 smtClean="0">
                <a:latin typeface="宋体" pitchFamily="2" charset="-122"/>
              </a:rPr>
              <a:t>DRAMC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SRAM</a:t>
              </a:r>
              <a:endParaRPr lang="en-US" altLang="zh-CN" sz="20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DRAM</a:t>
              </a:r>
              <a:endParaRPr lang="en-US" altLang="zh-CN" sz="2000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0" name="右弧形箭头 219"/>
          <p:cNvSpPr/>
          <p:nvPr/>
        </p:nvSpPr>
        <p:spPr bwMode="auto">
          <a:xfrm>
            <a:off x="8604448" y="1052736"/>
            <a:ext cx="216024" cy="504056"/>
          </a:xfrm>
          <a:prstGeom prst="curvedLeftArrow">
            <a:avLst>
              <a:gd name="adj1" fmla="val 25000"/>
              <a:gd name="adj2" fmla="val 60546"/>
              <a:gd name="adj3" fmla="val 35375"/>
            </a:avLst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△</a:t>
            </a:r>
            <a:r>
              <a:rPr lang="zh-CN" altLang="en-US" b="1" u="none" dirty="0" smtClean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</a:t>
            </a: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0" grpId="0" animBg="1"/>
      <p:bldP spid="2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数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可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主存配置空间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寻址</a:t>
            </a:r>
            <a:r>
              <a:rPr lang="zh-CN" altLang="en-US" b="1" u="none" dirty="0" smtClean="0">
                <a:latin typeface="宋体" pitchFamily="2" charset="-122"/>
              </a:rPr>
              <a:t>空间， </a:t>
            </a:r>
            <a:r>
              <a:rPr lang="zh-CN" altLang="en-US" sz="2000" b="1" u="none" dirty="0" smtClean="0">
                <a:latin typeface="宋体" pitchFamily="2" charset="-122"/>
              </a:rPr>
              <a:t>←主存容量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可选配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地址范围常</a:t>
            </a:r>
            <a:r>
              <a:rPr lang="zh-CN" altLang="en-US" b="1" dirty="0" smtClean="0">
                <a:latin typeface="宋体" pitchFamily="2" charset="-122"/>
              </a:rPr>
              <a:t>安排在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低端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zh-CN" altLang="en-US" sz="2200" b="1" u="none" dirty="0" smtClean="0">
                <a:latin typeface="宋体" pitchFamily="2" charset="-122"/>
              </a:rPr>
              <a:t>空间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*连接：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可寻址空间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主存配置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692275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引脚的低位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55531" y="3052926"/>
            <a:ext cx="1370807" cy="663223"/>
            <a:chOff x="6155531" y="3052926"/>
            <a:chExt cx="1370807" cy="663223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6155531" y="3052926"/>
              <a:ext cx="1370807" cy="1219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6229350" y="3052926"/>
              <a:ext cx="611584" cy="6632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331"/>
          <p:cNvSpPr>
            <a:spLocks/>
          </p:cNvSpPr>
          <p:nvPr/>
        </p:nvSpPr>
        <p:spPr bwMode="auto">
          <a:xfrm>
            <a:off x="8022927" y="3233724"/>
            <a:ext cx="1008112" cy="358775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7355"/>
              <a:gd name="adj5" fmla="val -46526"/>
              <a:gd name="adj6" fmla="val -11247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高端呢？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9388" y="319485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控制线的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连接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*要求：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对主存操作时</a:t>
            </a:r>
            <a:r>
              <a:rPr lang="zh-CN" altLang="en-US" b="1" u="none" dirty="0" smtClean="0">
                <a:latin typeface="宋体" pitchFamily="2" charset="-122"/>
              </a:rPr>
              <a:t>选中主存，操作类型</a:t>
            </a:r>
            <a:r>
              <a:rPr lang="zh-CN" altLang="en-US" b="1" dirty="0">
                <a:latin typeface="宋体" pitchFamily="2" charset="-122"/>
              </a:rPr>
              <a:t>与主存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*连接：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91680" y="1268760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en-US" altLang="zh-CN" sz="2200" b="1" u="none" dirty="0" smtClean="0">
                  <a:latin typeface="+mn-lt"/>
                </a:rPr>
                <a:t>·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zh-CN" altLang="en-US" sz="2200" b="1" u="none" dirty="0">
                  <a:latin typeface="宋体" pitchFamily="2" charset="-122"/>
                </a:rPr>
                <a:t>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</a:t>
              </a:r>
              <a:r>
                <a:rPr lang="zh-CN" altLang="en-US" sz="2200" b="1" u="none" dirty="0" smtClean="0">
                  <a:latin typeface="宋体" pitchFamily="2" charset="-122"/>
                </a:rPr>
                <a:t>范围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latin typeface="宋体" pitchFamily="2" charset="-122"/>
                </a:rPr>
                <a:t>操作类型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 smtClean="0">
                  <a:latin typeface="宋体" pitchFamily="2" charset="-122"/>
                </a:rPr>
                <a:t>写</a:t>
              </a:r>
              <a:r>
                <a:rPr lang="en-US" altLang="zh-CN" sz="2200" b="1" u="none" dirty="0" smtClean="0">
                  <a:latin typeface="宋体" pitchFamily="2" charset="-122"/>
                </a:rPr>
                <a:t>)       </a:t>
              </a:r>
              <a:r>
                <a:rPr lang="zh-CN" altLang="en-US" sz="2000" b="1" u="none" dirty="0" smtClean="0">
                  <a:latin typeface="宋体" pitchFamily="2" charset="-122"/>
                </a:rPr>
                <a:t>←或为</a:t>
              </a:r>
              <a:r>
                <a:rPr lang="en-US" altLang="zh-CN" sz="2000" b="1" u="none" dirty="0" smtClean="0">
                  <a:latin typeface="宋体" pitchFamily="2" charset="-122"/>
                </a:rPr>
                <a:t>MEM</a:t>
              </a:r>
              <a:r>
                <a:rPr lang="zh-CN" altLang="en-US" sz="2000" b="1" u="none" dirty="0" smtClean="0">
                  <a:latin typeface="宋体" pitchFamily="2" charset="-122"/>
                </a:rPr>
                <a:t>写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183951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3212083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3643883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226930"/>
            <a:ext cx="8785225" cy="1015663"/>
            <a:chOff x="251520" y="2226930"/>
            <a:chExt cx="8785225" cy="1015663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((RD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宋体" pitchFamily="2" charset="-122"/>
                </a:rPr>
                <a:t>WR)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+mn-ea"/>
                  <a:ea typeface="+mn-ea"/>
                </a:rPr>
                <a:t>IO</a:t>
              </a:r>
              <a:r>
                <a:rPr lang="en-US" altLang="zh-CN" b="1" u="none" dirty="0" smtClean="0">
                  <a:latin typeface="+mn-lt"/>
                  <a:ea typeface="+mn-ea"/>
                </a:rPr>
                <a:t>/</a:t>
              </a:r>
              <a:r>
                <a:rPr lang="en-US" altLang="zh-CN" b="1" u="none" dirty="0" smtClean="0">
                  <a:latin typeface="+mn-ea"/>
                  <a:ea typeface="+mn-ea"/>
                </a:rPr>
                <a:t>M</a:t>
              </a:r>
              <a:r>
                <a:rPr lang="en-US" altLang="zh-CN" b="1" u="none" dirty="0" smtClean="0">
                  <a:latin typeface="+mn-lt"/>
                  <a:ea typeface="+mn-ea"/>
                </a:rPr>
                <a:t> </a:t>
              </a:r>
              <a:r>
                <a:rPr lang="en-US" altLang="zh-CN" b="1" u="none" dirty="0" smtClean="0">
                  <a:latin typeface="+mn-ea"/>
                  <a:ea typeface="+mn-ea"/>
                </a:rPr>
                <a:t>)</a:t>
              </a:r>
              <a:r>
                <a:rPr lang="en-US" altLang="zh-CN" b="1" u="none" dirty="0" smtClean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19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  <a:ea typeface="+mn-ea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ea typeface="+mn-ea"/>
                </a:rPr>
                <a:t>            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2339752" y="2820278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2970500" y="282027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45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82034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片选有效逻辑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23900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4"/>
              <a:ext cx="1360" cy="18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20272" y="836712"/>
            <a:ext cx="1944216" cy="1585913"/>
            <a:chOff x="6732241" y="1268760"/>
            <a:chExt cx="1944216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874504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732241" y="2564904"/>
              <a:ext cx="43204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m-1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A8E3B9FC-3919-4109-BCA7-BDC5744AA12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4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3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22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2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03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6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0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2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39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15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51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80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75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87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 flipV="1">
              <a:off x="3787" y="1616"/>
              <a:ext cx="453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 flipV="1">
              <a:off x="4875" y="1616"/>
              <a:ext cx="4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(CPU</a:t>
            </a:r>
            <a:r>
              <a:rPr lang="zh-CN" altLang="en-US" sz="2000" b="1" u="none" dirty="0" smtClean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345578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的可寻址空间为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位，主存</a:t>
            </a:r>
            <a:r>
              <a:rPr lang="zh-CN" altLang="en-US" b="1" dirty="0">
                <a:latin typeface="宋体" pitchFamily="2" charset="-122"/>
              </a:rPr>
              <a:t>按字</a:t>
            </a:r>
            <a:r>
              <a:rPr lang="zh-CN" altLang="en-US" b="1" dirty="0" smtClean="0">
                <a:latin typeface="宋体" pitchFamily="2" charset="-122"/>
              </a:rPr>
              <a:t>编址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欲</a:t>
            </a:r>
            <a:r>
              <a:rPr lang="zh-CN" altLang="en-US" b="1" u="none" dirty="0" smtClean="0">
                <a:latin typeface="宋体" pitchFamily="2" charset="-122"/>
              </a:rPr>
              <a:t>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前</a:t>
            </a:r>
            <a:r>
              <a:rPr lang="en-US" altLang="zh-CN" b="1" u="none" dirty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，可用芯片为</a:t>
            </a:r>
            <a:r>
              <a:rPr lang="en-US" altLang="zh-CN" b="1" u="none" dirty="0" smtClean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64K×16b SRAM</a:t>
            </a:r>
            <a:r>
              <a:rPr lang="zh-CN" altLang="en-US" b="1" u="none" dirty="0" smtClean="0">
                <a:latin typeface="宋体" pitchFamily="2" charset="-122"/>
              </a:rPr>
              <a:t>。画出</a:t>
            </a:r>
            <a:r>
              <a:rPr lang="zh-CN" altLang="en-US" b="1" u="none" dirty="0">
                <a:latin typeface="宋体" pitchFamily="2" charset="-122"/>
              </a:rPr>
              <a:t>主存内部的</a:t>
            </a:r>
            <a:r>
              <a:rPr lang="zh-CN" altLang="en-US" b="1" u="none" dirty="0" smtClean="0">
                <a:latin typeface="宋体" pitchFamily="2" charset="-122"/>
              </a:rPr>
              <a:t>各芯片所在地址范围图、各芯片</a:t>
            </a:r>
            <a:r>
              <a:rPr lang="zh-CN" altLang="en-US" b="1" u="none" dirty="0">
                <a:latin typeface="宋体" pitchFamily="2" charset="-122"/>
              </a:rPr>
              <a:t>连接</a:t>
            </a:r>
            <a:r>
              <a:rPr lang="zh-CN" altLang="en-US" b="1" u="none" dirty="0" smtClean="0">
                <a:latin typeface="宋体" pitchFamily="2" charset="-122"/>
              </a:rPr>
              <a:t>图，主存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的连接</a:t>
            </a:r>
            <a:r>
              <a:rPr lang="zh-CN" altLang="en-US" b="1" u="none" dirty="0">
                <a:latin typeface="宋体" pitchFamily="2" charset="-122"/>
              </a:rPr>
              <a:t>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115616" y="836984"/>
            <a:ext cx="5761038" cy="2592388"/>
            <a:chOff x="793" y="527"/>
            <a:chExt cx="3629" cy="1633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85"/>
              <a:ext cx="1361" cy="152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225"/>
              <a:chOff x="3470" y="935"/>
              <a:chExt cx="952" cy="1225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2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1979"/>
                <a:ext cx="181" cy="181"/>
                <a:chOff x="3198" y="2115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115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142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1843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479"/>
              <a:chOff x="793" y="527"/>
              <a:chExt cx="772" cy="1479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479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1843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30120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2844403" y="1628800"/>
            <a:ext cx="2520950" cy="1655763"/>
            <a:chOff x="1882" y="1026"/>
            <a:chExt cx="1588" cy="1043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069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341166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0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341166" y="2736628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806" name="Line 150"/>
          <p:cNvSpPr>
            <a:spLocks noChangeShapeType="1"/>
          </p:cNvSpPr>
          <p:nvPr/>
        </p:nvSpPr>
        <p:spPr bwMode="auto">
          <a:xfrm flipV="1">
            <a:off x="2341166" y="2492896"/>
            <a:ext cx="3024188" cy="0"/>
          </a:xfrm>
          <a:prstGeom prst="line">
            <a:avLst/>
          </a:prstGeom>
          <a:noFill/>
          <a:ln w="28575" cmpd="dbl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34883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97060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331"/>
          <p:cNvSpPr>
            <a:spLocks/>
          </p:cNvSpPr>
          <p:nvPr/>
        </p:nvSpPr>
        <p:spPr bwMode="auto">
          <a:xfrm>
            <a:off x="7236296" y="2708920"/>
            <a:ext cx="1656184" cy="648072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1329"/>
              <a:gd name="adj5" fmla="val 132783"/>
              <a:gd name="adj6" fmla="val -1169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与</a:t>
            </a:r>
            <a:r>
              <a:rPr lang="en-US" altLang="zh-CN" sz="1800" b="1" u="none" dirty="0" smtClean="0">
                <a:latin typeface="+mn-ea"/>
                <a:ea typeface="+mn-ea"/>
              </a:rPr>
              <a:t>CPU</a:t>
            </a:r>
            <a:r>
              <a:rPr lang="zh-CN" altLang="en-US" sz="1800" b="1" u="none" dirty="0" smtClean="0">
                <a:latin typeface="+mn-ea"/>
                <a:ea typeface="+mn-ea"/>
              </a:rPr>
              <a:t>相关的</a:t>
            </a:r>
            <a:r>
              <a:rPr lang="zh-CN" altLang="en-US" sz="1800" b="1" u="none" dirty="0" smtClean="0">
                <a:solidFill>
                  <a:srgbClr val="FF3399"/>
                </a:solidFill>
                <a:latin typeface="+mn-ea"/>
                <a:ea typeface="+mn-ea"/>
              </a:rPr>
              <a:t>字</a:t>
            </a:r>
            <a:r>
              <a:rPr lang="zh-CN" altLang="en-US" sz="1800" b="1" u="none" dirty="0" smtClean="0">
                <a:latin typeface="+mn-ea"/>
                <a:ea typeface="+mn-ea"/>
              </a:rPr>
              <a:t>都指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机器字长</a:t>
            </a:r>
            <a:endParaRPr lang="zh-CN" altLang="en-US" sz="1800" b="1" u="none" dirty="0">
              <a:solidFill>
                <a:srgbClr val="9900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  <p:bldP spid="454806" grpId="0" animBg="1"/>
      <p:bldP spid="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 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现代计算机中的主存子系统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</a:t>
            </a:r>
            <a:r>
              <a:rPr lang="zh-CN" altLang="en-US" sz="2000" b="1" u="none" dirty="0" smtClean="0">
                <a:latin typeface="宋体" pitchFamily="2" charset="-122"/>
              </a:rPr>
              <a:t>作为课程</a:t>
            </a:r>
            <a:r>
              <a:rPr lang="zh-CN" altLang="en-US" sz="2000" b="1" u="none" dirty="0">
                <a:latin typeface="宋体" pitchFamily="2" charset="-122"/>
              </a:rPr>
              <a:t>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①DRAMC</a:t>
            </a:r>
            <a:r>
              <a:rPr lang="zh-CN" altLang="en-US" b="1" u="none" dirty="0" smtClean="0">
                <a:latin typeface="宋体" pitchFamily="2" charset="-122"/>
              </a:rPr>
              <a:t>支持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模块</a:t>
            </a:r>
            <a:r>
              <a:rPr lang="zh-CN" altLang="en-US" b="1" u="none" dirty="0" smtClean="0">
                <a:latin typeface="宋体" pitchFamily="2" charset="-122"/>
              </a:rPr>
              <a:t> 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</a:t>
            </a:r>
            <a:r>
              <a:rPr lang="zh-CN" altLang="en-US" sz="1800" b="1" u="none" dirty="0" smtClean="0">
                <a:latin typeface="+mn-ea"/>
              </a:rPr>
              <a:t>扩展方法导致</a:t>
            </a:r>
            <a:endParaRPr lang="zh-CN" altLang="en-US" sz="18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≤</a:t>
            </a:r>
            <a:r>
              <a:rPr lang="en-US" altLang="zh-CN" sz="2000" b="1" u="none" dirty="0" smtClean="0">
                <a:latin typeface="宋体" pitchFamily="2" charset="-122"/>
              </a:rPr>
              <a:t>BANK</a:t>
            </a:r>
            <a:r>
              <a:rPr lang="zh-CN" altLang="en-US" sz="2000" b="1" u="none" dirty="0" smtClean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r>
              <a:rPr lang="en-US" altLang="zh-CN" sz="2000" b="1" u="none" dirty="0" smtClean="0">
                <a:latin typeface="宋体" pitchFamily="2" charset="-122"/>
              </a:rPr>
              <a:t>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latin typeface="宋体" pitchFamily="2" charset="-122"/>
              </a:rPr>
              <a:t>各主存</a:t>
            </a:r>
            <a:r>
              <a:rPr lang="zh-CN" altLang="en-US" b="1" u="none" dirty="0">
                <a:latin typeface="宋体" pitchFamily="2" charset="-122"/>
              </a:rPr>
              <a:t>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统一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容量可变    </a:t>
            </a:r>
            <a:r>
              <a:rPr lang="zh-CN" altLang="en-US" sz="1800" b="1" u="none" dirty="0" smtClean="0">
                <a:latin typeface="宋体" pitchFamily="2" charset="-122"/>
              </a:rPr>
              <a:t>←容量可配置及①</a:t>
            </a:r>
            <a:r>
              <a:rPr lang="zh-CN" altLang="en-US" sz="1800" b="1" u="none" dirty="0" smtClean="0">
                <a:latin typeface="+mn-ea"/>
              </a:rPr>
              <a:t>导致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③</a:t>
            </a:r>
            <a:r>
              <a:rPr lang="zh-CN" altLang="en-US" b="1" u="none" dirty="0">
                <a:latin typeface="宋体" pitchFamily="2" charset="-122"/>
              </a:rPr>
              <a:t>系统启动时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BIOS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检测</a:t>
            </a:r>
            <a:r>
              <a:rPr lang="zh-CN" altLang="en-US" b="1" u="none" dirty="0" smtClean="0">
                <a:latin typeface="宋体" pitchFamily="2" charset="-122"/>
              </a:rPr>
              <a:t>内存条容量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latin typeface="宋体" pitchFamily="2" charset="-122"/>
              </a:rPr>
              <a:t>、连接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SMB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串行存在检测→</a:t>
            </a:r>
            <a:r>
              <a:rPr lang="zh-CN" altLang="en-US" sz="2000" u="none" dirty="0" smtClean="0">
                <a:latin typeface="宋体" pitchFamily="2" charset="-122"/>
              </a:rPr>
              <a:t>┘</a:t>
            </a:r>
            <a:r>
              <a:rPr lang="zh-CN" altLang="en-US" sz="2000" b="1" u="none" dirty="0" smtClean="0">
                <a:latin typeface="宋体" pitchFamily="2" charset="-122"/>
              </a:rPr>
              <a:t>             </a:t>
            </a:r>
            <a:r>
              <a:rPr lang="zh-CN" altLang="en-US" sz="2000" u="none" dirty="0" smtClean="0">
                <a:latin typeface="宋体" pitchFamily="2" charset="-122"/>
              </a:rPr>
              <a:t>└←</a:t>
            </a:r>
            <a:r>
              <a:rPr lang="zh-CN" altLang="en-US" sz="2000" b="1" u="none" dirty="0" smtClean="0">
                <a:latin typeface="宋体" pitchFamily="2" charset="-122"/>
              </a:rPr>
              <a:t>系统</a:t>
            </a:r>
            <a:r>
              <a:rPr lang="zh-CN" altLang="en-US" sz="2000" b="1" u="none" dirty="0">
                <a:latin typeface="宋体" pitchFamily="2" charset="-122"/>
              </a:rPr>
              <a:t>管理</a:t>
            </a:r>
            <a:r>
              <a:rPr lang="zh-CN" altLang="en-US" sz="2000" b="1" u="none" dirty="0" smtClean="0">
                <a:latin typeface="宋体" pitchFamily="2" charset="-122"/>
              </a:rPr>
              <a:t>总线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u="none" dirty="0" smtClean="0">
                <a:latin typeface="+mn-lt"/>
              </a:rPr>
              <a:t>                                         (</a:t>
            </a:r>
            <a:r>
              <a:rPr lang="en-US" sz="1800" u="none" dirty="0" smtClean="0">
                <a:latin typeface="+mn-lt"/>
              </a:rPr>
              <a:t>Serial Presence Detect</a:t>
            </a:r>
            <a:r>
              <a:rPr lang="en-US" altLang="zh-CN" sz="1800" u="none" dirty="0" smtClean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41931"/>
              </p:ext>
            </p:extLst>
          </p:nvPr>
        </p:nvGraphicFramePr>
        <p:xfrm>
          <a:off x="2051050" y="2915608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/>
                <a:gridCol w="649288"/>
                <a:gridCol w="1150937"/>
                <a:gridCol w="1657350"/>
                <a:gridCol w="2305050"/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37094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分配方法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50" dirty="0" smtClean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容量检测方法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 smtClean="0">
                <a:latin typeface="宋体" pitchFamily="2" charset="-122"/>
              </a:rPr>
              <a:t>BANK</a:t>
            </a:r>
            <a:r>
              <a:rPr lang="zh-CN" altLang="en-US" b="1" u="none" dirty="0" smtClean="0">
                <a:latin typeface="宋体" pitchFamily="2" charset="-122"/>
              </a:rPr>
              <a:t>中内存条的信息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610396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8000" dirty="0" err="1" smtClean="0">
                  <a:latin typeface="+mn-ea"/>
                  <a:ea typeface="+mn-ea"/>
                </a:rPr>
                <a:t>i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zh-CN" altLang="en-US" sz="2000" b="1" u="none" dirty="0">
                  <a:latin typeface="宋体" pitchFamily="2" charset="-122"/>
                </a:rPr>
                <a:t>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5365665"/>
            <a:ext cx="8497068" cy="1015663"/>
            <a:chOff x="179389" y="5524617"/>
            <a:chExt cx="8497068" cy="1015663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9" y="5524617"/>
              <a:ext cx="84970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381625" indent="-5381625"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④</a:t>
              </a:r>
              <a:r>
                <a:rPr lang="zh-CN" altLang="en-US" b="1" u="none" dirty="0" smtClean="0">
                  <a:latin typeface="宋体" pitchFamily="2" charset="-122"/>
                </a:rPr>
                <a:t>系统工作时，</a:t>
              </a:r>
              <a:r>
                <a:rPr lang="en-US" altLang="zh-CN" b="1" u="none" dirty="0" smtClean="0">
                  <a:latin typeface="宋体" pitchFamily="2" charset="-122"/>
                </a:rPr>
                <a:t>DRAMC</a:t>
              </a:r>
              <a:r>
                <a:rPr lang="zh-CN" altLang="en-US" b="1" u="none" dirty="0" smtClean="0">
                  <a:latin typeface="宋体" pitchFamily="2" charset="-122"/>
                </a:rPr>
                <a:t>根据地址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选择</a:t>
              </a:r>
              <a:r>
                <a:rPr lang="zh-CN" altLang="en-US" b="1" u="none" dirty="0" smtClean="0">
                  <a:latin typeface="宋体" pitchFamily="2" charset="-122"/>
                </a:rPr>
                <a:t>内存条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                            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转换</a:t>
              </a:r>
              <a:r>
                <a:rPr lang="zh-CN" altLang="en-US" b="1" u="none" dirty="0" smtClean="0">
                  <a:latin typeface="宋体" pitchFamily="2" charset="-122"/>
                </a:rPr>
                <a:t>信号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产生行</a:t>
              </a:r>
              <a:r>
                <a:rPr lang="en-US" altLang="zh-CN" sz="2000" b="1" u="none" dirty="0" smtClean="0">
                  <a:latin typeface="宋体" pitchFamily="2" charset="-122"/>
                </a:rPr>
                <a:t>/</a:t>
              </a:r>
              <a:r>
                <a:rPr lang="zh-CN" altLang="en-US" sz="2000" b="1" u="none" dirty="0" smtClean="0">
                  <a:latin typeface="宋体" pitchFamily="2" charset="-122"/>
                </a:rPr>
                <a:t>列地址等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7236295" y="5699348"/>
              <a:ext cx="41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75857" y="4509120"/>
            <a:ext cx="4680519" cy="1728192"/>
            <a:chOff x="3275857" y="4509120"/>
            <a:chExt cx="4680519" cy="172819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7" y="4731426"/>
              <a:ext cx="1728190" cy="2817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7092280" y="530120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7560332" y="5182526"/>
              <a:ext cx="39604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7176955" y="5457891"/>
              <a:ext cx="1054786" cy="504056"/>
            </a:xfrm>
            <a:prstGeom prst="bentConnector3">
              <a:avLst>
                <a:gd name="adj1" fmla="val 100569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 Box 170"/>
            <p:cNvSpPr txBox="1">
              <a:spLocks noChangeArrowheads="1"/>
            </p:cNvSpPr>
            <p:nvPr/>
          </p:nvSpPr>
          <p:spPr bwMode="auto">
            <a:xfrm>
              <a:off x="4283968" y="4509120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④</a:t>
              </a:r>
              <a:endParaRPr lang="zh-CN" altLang="en-US" sz="1800" b="1" u="none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 flipH="1" flipV="1">
              <a:off x="5004048" y="4731426"/>
              <a:ext cx="792088" cy="3441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用户需求的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解决方案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快速</a:t>
            </a:r>
            <a:r>
              <a:rPr lang="en-US" altLang="zh-CN" b="1" u="none" dirty="0" smtClean="0">
                <a:latin typeface="宋体" pitchFamily="2" charset="-122"/>
              </a:rPr>
              <a:t>MEM  </a:t>
            </a:r>
            <a:r>
              <a:rPr lang="zh-CN" altLang="en-US" b="1" u="none" dirty="0" smtClean="0">
                <a:latin typeface="宋体" pitchFamily="2" charset="-122"/>
              </a:rPr>
              <a:t>＋  慢速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sz="2200" b="1" u="none" dirty="0" smtClean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 smtClean="0">
                <a:latin typeface="宋体" pitchFamily="2" charset="-122"/>
              </a:rPr>
              <a:t>数据  近期</a:t>
            </a:r>
            <a:r>
              <a:rPr lang="zh-CN" altLang="en-US" sz="2200" b="1" dirty="0" smtClean="0">
                <a:latin typeface="宋体" pitchFamily="2" charset="-122"/>
              </a:rPr>
              <a:t>未用</a:t>
            </a:r>
            <a:r>
              <a:rPr lang="zh-CN" altLang="en-US" sz="2200" b="1" u="none" dirty="0" smtClean="0">
                <a:latin typeface="宋体" pitchFamily="2" charset="-122"/>
              </a:rPr>
              <a:t>数据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 smtClean="0">
                <a:latin typeface="宋体" pitchFamily="2" charset="-122"/>
              </a:rPr>
              <a:t>容量小       容量大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访问的局部性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u="none" dirty="0">
                <a:latin typeface="宋体" pitchFamily="2" charset="-122"/>
              </a:rPr>
              <a:t>执行时，访问指令和数据所</a:t>
            </a:r>
            <a:r>
              <a:rPr lang="zh-CN" altLang="en-US" b="1" u="none" dirty="0" smtClean="0">
                <a:latin typeface="宋体" pitchFamily="2" charset="-122"/>
              </a:rPr>
              <a:t>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簇聚</a:t>
            </a:r>
            <a:r>
              <a:rPr lang="zh-CN" altLang="en-US" b="1" u="none" dirty="0"/>
              <a:t>特性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 smtClean="0">
                <a:latin typeface="宋体" pitchFamily="2" charset="-122"/>
              </a:rPr>
              <a:t>大</a:t>
            </a:r>
            <a:r>
              <a:rPr lang="zh-CN" altLang="en-US" b="1" u="none" dirty="0">
                <a:latin typeface="宋体" pitchFamily="2" charset="-122"/>
              </a:rPr>
              <a:t>容量、高速度、</a:t>
            </a:r>
            <a:r>
              <a:rPr lang="zh-CN" altLang="en-US" b="1" u="none" dirty="0" smtClean="0">
                <a:latin typeface="宋体" pitchFamily="2" charset="-122"/>
              </a:rPr>
              <a:t>低价格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79388" y="311745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最近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过的信息</a:t>
            </a:r>
            <a:r>
              <a:rPr lang="zh-CN" altLang="en-US" b="1" u="none" dirty="0" smtClean="0">
                <a:latin typeface="宋体" pitchFamily="2" charset="-122"/>
              </a:rPr>
              <a:t>，将会被</a:t>
            </a:r>
            <a:r>
              <a:rPr lang="zh-CN" altLang="en-US" b="1" u="none" dirty="0">
                <a:latin typeface="宋体" pitchFamily="2" charset="-122"/>
              </a:rPr>
              <a:t>再次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空间局部性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最近访问</a:t>
            </a:r>
            <a:r>
              <a:rPr lang="zh-CN" altLang="en-US" b="1" u="none" dirty="0">
                <a:latin typeface="宋体" pitchFamily="2" charset="-122"/>
              </a:rPr>
              <a:t>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 smtClean="0">
                <a:latin typeface="宋体" pitchFamily="2" charset="-122"/>
              </a:rPr>
              <a:t>，将会被访问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latin typeface="宋体" pitchFamily="2" charset="-122"/>
              </a:rPr>
              <a:t>  示例</a:t>
            </a:r>
            <a:r>
              <a:rPr lang="zh-CN" altLang="en-US" sz="2200" b="1" u="none" dirty="0">
                <a:latin typeface="宋体" pitchFamily="2" charset="-122"/>
              </a:rPr>
              <a:t>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03849" y="1904267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/>
      <p:bldP spid="118789" grpId="0"/>
      <p:bldP spid="118801" grpId="0"/>
      <p:bldP spid="118809" grpId="0"/>
      <p:bldP spid="1188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19112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提高访存速度的措施</a:t>
            </a: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存特征：</a:t>
            </a:r>
            <a:r>
              <a:rPr lang="zh-CN" altLang="en-US" sz="2200" b="1" u="none" dirty="0">
                <a:latin typeface="宋体" pitchFamily="2" charset="-122"/>
              </a:rPr>
              <a:t>一次访</a:t>
            </a:r>
            <a:r>
              <a:rPr lang="zh-CN" altLang="en-US" sz="2200" b="1" u="none" dirty="0" smtClean="0">
                <a:latin typeface="宋体" pitchFamily="2" charset="-122"/>
              </a:rPr>
              <a:t>存～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多个连续</a:t>
            </a:r>
            <a:r>
              <a:rPr lang="zh-CN" altLang="en-US" sz="2200" b="1" u="none" dirty="0" smtClean="0">
                <a:latin typeface="宋体" pitchFamily="2" charset="-122"/>
              </a:rPr>
              <a:t>单元，多次</a:t>
            </a:r>
            <a:r>
              <a:rPr lang="zh-CN" altLang="en-US" sz="2200" b="1" u="none" dirty="0">
                <a:latin typeface="宋体" pitchFamily="2" charset="-122"/>
              </a:rPr>
              <a:t>访存</a:t>
            </a:r>
            <a:r>
              <a:rPr lang="zh-CN" altLang="en-US" sz="2200" b="1" u="none" dirty="0" smtClean="0">
                <a:latin typeface="宋体" pitchFamily="2" charset="-122"/>
              </a:rPr>
              <a:t>～地址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endParaRPr lang="zh-CN" altLang="en-US" sz="1800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 smtClean="0">
                <a:latin typeface="宋体" pitchFamily="2" charset="-122"/>
              </a:rPr>
              <a:t>改进工艺、并行处理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多个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r>
              <a:rPr lang="zh-CN" altLang="en-US" b="1" u="none" dirty="0" smtClean="0">
                <a:latin typeface="宋体" pitchFamily="2" charset="-122"/>
              </a:rPr>
              <a:t>、层次结构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多种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178635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 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改进芯片工艺或组成技术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7" y="2269321"/>
            <a:ext cx="8785101" cy="1015663"/>
            <a:chOff x="179388" y="2629361"/>
            <a:chExt cx="8785101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7851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b="1" u="none" dirty="0" smtClean="0">
                  <a:solidFill>
                    <a:srgbClr val="FF3399"/>
                  </a:solidFill>
                  <a:latin typeface="宋体" pitchFamily="2" charset="-122"/>
                </a:rPr>
                <a:t>1)FPM DRAM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en-US" altLang="zh-CN" u="none" dirty="0" smtClean="0">
                  <a:latin typeface="+mn-lt"/>
                </a:rPr>
                <a:t>Fast Page Mode</a:t>
              </a:r>
              <a:r>
                <a:rPr lang="en-US" altLang="zh-CN" u="none" dirty="0" smtClean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</a:t>
              </a:r>
              <a:r>
                <a:rPr lang="en-US" altLang="zh-CN" b="1" u="none" dirty="0" smtClean="0">
                  <a:latin typeface="宋体" pitchFamily="2" charset="-122"/>
                </a:rPr>
                <a:t>) 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 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spc="-100" dirty="0" smtClean="0">
                  <a:latin typeface="宋体" pitchFamily="2" charset="-122"/>
                </a:rPr>
                <a:t>增设行缓冲器，同一行请求</a:t>
              </a:r>
              <a:r>
                <a:rPr lang="zh-CN" altLang="en-US" b="1" u="none" spc="-100" dirty="0" smtClean="0">
                  <a:solidFill>
                    <a:srgbClr val="990099"/>
                  </a:solidFill>
                  <a:latin typeface="宋体" pitchFamily="2" charset="-122"/>
                </a:rPr>
                <a:t>从缓冲器读出</a:t>
              </a:r>
              <a:r>
                <a:rPr lang="en-US" altLang="zh-CN" sz="2000" b="1" u="none" spc="-100" dirty="0">
                  <a:latin typeface="宋体" pitchFamily="2" charset="-122"/>
                </a:rPr>
                <a:t>(1</a:t>
              </a:r>
              <a:r>
                <a:rPr lang="zh-CN" altLang="en-US" sz="2000" b="1" u="none" spc="-100" dirty="0">
                  <a:latin typeface="宋体" pitchFamily="2" charset="-122"/>
                </a:rPr>
                <a:t>个</a:t>
              </a:r>
              <a:r>
                <a:rPr lang="en-US" altLang="zh-CN" sz="2000" b="1" u="none" spc="-100" dirty="0">
                  <a:latin typeface="宋体" pitchFamily="2" charset="-122"/>
                </a:rPr>
                <a:t>RAS)</a:t>
              </a:r>
              <a:endParaRPr lang="en-US" altLang="zh-CN" sz="2200" b="1" spc="-1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8198924" y="3241551"/>
              <a:ext cx="37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285356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比较器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latin typeface="+mn-ea"/>
                  <a:ea typeface="+mn-ea"/>
                </a:rPr>
                <a:t>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</a:t>
              </a:r>
              <a:r>
                <a:rPr lang="zh-CN" altLang="en-US" sz="1800" b="1" u="none" dirty="0" smtClean="0"/>
                <a:t>行地址</a:t>
              </a:r>
              <a:r>
                <a:rPr lang="zh-CN" altLang="en-US" sz="1800" b="1" u="none" dirty="0"/>
                <a:t>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DRAM</a:t>
              </a:r>
              <a:r>
                <a:rPr lang="zh-CN" altLang="en-US" sz="2000" b="1" u="none" dirty="0" smtClean="0">
                  <a:latin typeface="宋体" pitchFamily="2" charset="-122"/>
                </a:rPr>
                <a:t>矩阵</a:t>
              </a:r>
              <a:r>
                <a:rPr lang="en-US" altLang="zh-CN" sz="1600" b="1" u="none" dirty="0" smtClean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</a:t>
              </a:r>
              <a:r>
                <a:rPr lang="zh-CN" altLang="en-US" sz="1800" b="1" u="none" dirty="0" smtClean="0"/>
                <a:t>器</a:t>
              </a:r>
              <a:endParaRPr lang="en-US" altLang="zh-CN" sz="1800" b="1" u="none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/>
                <a:t>行码</a:t>
              </a:r>
              <a:endParaRPr lang="zh-CN" altLang="en-US" sz="1800" b="1" u="none" dirty="0"/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>
                  <a:latin typeface="宋体" pitchFamily="2" charset="-122"/>
                </a:rPr>
                <a:t>512×4b 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2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123728" y="6020966"/>
            <a:ext cx="5833417" cy="288354"/>
            <a:chOff x="1258888" y="1702074"/>
            <a:chExt cx="5833417" cy="288354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702396"/>
              <a:ext cx="5472608" cy="213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 smtClean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8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D8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702074"/>
              <a:ext cx="0" cy="28835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 flipH="1">
              <a:off x="3491135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 flipH="1">
              <a:off x="5219315" y="1702396"/>
              <a:ext cx="757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 flipH="1">
              <a:off x="6947520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517232"/>
            <a:ext cx="87855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r>
              <a:rPr lang="en-US" altLang="zh-CN" b="1" u="none" dirty="0">
                <a:latin typeface="+mn-ea"/>
              </a:rPr>
              <a:t>T</a:t>
            </a:r>
            <a:r>
              <a:rPr lang="zh-CN" altLang="en-US" b="1" u="none" baseline="-18000" dirty="0">
                <a:latin typeface="+mn-ea"/>
              </a:rPr>
              <a:t>总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u="none" dirty="0">
                <a:latin typeface="+mn-ea"/>
              </a:rPr>
              <a:t>T</a:t>
            </a:r>
            <a:r>
              <a:rPr lang="zh-CN" altLang="en-US" b="1" u="none" baseline="-18000" dirty="0">
                <a:latin typeface="+mn-ea"/>
              </a:rPr>
              <a:t>行地址</a:t>
            </a:r>
            <a:r>
              <a:rPr lang="zh-CN" altLang="en-US" b="1" u="none" dirty="0">
                <a:latin typeface="+mn-ea"/>
              </a:rPr>
              <a:t>＋</a:t>
            </a:r>
            <a:r>
              <a:rPr lang="en-US" altLang="zh-CN" b="1" u="none" dirty="0">
                <a:latin typeface="+mn-ea"/>
              </a:rPr>
              <a:t>n×(T</a:t>
            </a:r>
            <a:r>
              <a:rPr lang="en-US" altLang="zh-CN" b="1" u="none" baseline="-18000" dirty="0">
                <a:latin typeface="+mn-ea"/>
              </a:rPr>
              <a:t>M</a:t>
            </a:r>
            <a:r>
              <a:rPr lang="zh-CN" altLang="en-US" b="1" u="none" dirty="0">
                <a:latin typeface="+mn-ea"/>
              </a:rPr>
              <a:t>－</a:t>
            </a:r>
            <a:r>
              <a:rPr lang="en-US" altLang="zh-CN" b="1" u="none" dirty="0">
                <a:latin typeface="+mn-ea"/>
              </a:rPr>
              <a:t>T</a:t>
            </a:r>
            <a:r>
              <a:rPr lang="zh-CN" altLang="en-US" b="1" u="none" baseline="-18000" dirty="0" smtClean="0">
                <a:latin typeface="+mn-ea"/>
              </a:rPr>
              <a:t>行地址</a:t>
            </a:r>
            <a:r>
              <a:rPr lang="en-US" altLang="zh-CN" b="1" u="none" dirty="0" smtClean="0">
                <a:latin typeface="+mn-ea"/>
              </a:rPr>
              <a:t>)</a:t>
            </a:r>
            <a:endParaRPr lang="zh-CN" altLang="en-US" b="1" u="none" dirty="0">
              <a:latin typeface="+mn-ea"/>
            </a:endParaRPr>
          </a:p>
        </p:txBody>
      </p:sp>
      <p:sp>
        <p:nvSpPr>
          <p:cNvPr id="142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4" name="AutoShape 1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13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427984" y="1276683"/>
            <a:ext cx="3600400" cy="424125"/>
            <a:chOff x="4427984" y="1276683"/>
            <a:chExt cx="3600400" cy="424125"/>
          </a:xfrm>
        </p:grpSpPr>
        <p:sp>
          <p:nvSpPr>
            <p:cNvPr id="146" name="Text Box 345"/>
            <p:cNvSpPr txBox="1">
              <a:spLocks noChangeArrowheads="1"/>
            </p:cNvSpPr>
            <p:nvPr/>
          </p:nvSpPr>
          <p:spPr bwMode="auto">
            <a:xfrm>
              <a:off x="4618998" y="1413470"/>
              <a:ext cx="1118171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存储效率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7" name="Text Box 345"/>
            <p:cNvSpPr txBox="1">
              <a:spLocks noChangeArrowheads="1"/>
            </p:cNvSpPr>
            <p:nvPr/>
          </p:nvSpPr>
          <p:spPr bwMode="auto">
            <a:xfrm>
              <a:off x="6496682" y="1378273"/>
              <a:ext cx="1315678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访问局部性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rot="16200000" flipV="1">
              <a:off x="4385838" y="1318829"/>
              <a:ext cx="245260" cy="160968"/>
            </a:xfrm>
            <a:prstGeom prst="bentConnector3">
              <a:avLst>
                <a:gd name="adj1" fmla="val -825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直接箭头连接符 3"/>
            <p:cNvCxnSpPr>
              <a:stCxn id="147" idx="3"/>
            </p:cNvCxnSpPr>
            <p:nvPr/>
          </p:nvCxnSpPr>
          <p:spPr bwMode="auto">
            <a:xfrm flipV="1">
              <a:off x="7812360" y="1276683"/>
              <a:ext cx="216024" cy="24525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43808" y="2996679"/>
            <a:ext cx="2595168" cy="504054"/>
            <a:chOff x="2843808" y="2924944"/>
            <a:chExt cx="2595168" cy="504054"/>
          </a:xfrm>
        </p:grpSpPr>
        <p:sp>
          <p:nvSpPr>
            <p:cNvPr id="119" name="Rectangle 784"/>
            <p:cNvSpPr>
              <a:spLocks noChangeArrowheads="1"/>
            </p:cNvSpPr>
            <p:nvPr/>
          </p:nvSpPr>
          <p:spPr bwMode="auto">
            <a:xfrm>
              <a:off x="4572000" y="2924944"/>
              <a:ext cx="866976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784"/>
            <p:cNvSpPr>
              <a:spLocks noChangeArrowheads="1"/>
            </p:cNvSpPr>
            <p:nvPr/>
          </p:nvSpPr>
          <p:spPr bwMode="auto">
            <a:xfrm>
              <a:off x="2843808" y="2924944"/>
              <a:ext cx="866976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332656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zh-CN" altLang="en-US" b="1" u="none" dirty="0">
                <a:latin typeface="宋体" pitchFamily="2" charset="-122"/>
              </a:rPr>
              <a:t>工作方式</a:t>
            </a:r>
            <a:r>
              <a:rPr lang="zh-CN" altLang="en-US" b="1" u="none" dirty="0" smtClean="0">
                <a:latin typeface="宋体" pitchFamily="2" charset="-122"/>
              </a:rPr>
              <a:t>，操作者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1800" u="none" dirty="0" smtClean="0">
                <a:latin typeface="宋体" pitchFamily="2" charset="-122"/>
              </a:rPr>
              <a:t>                         └</a:t>
            </a:r>
            <a:r>
              <a:rPr lang="zh-CN" altLang="en-US" sz="1800" b="1" u="none" dirty="0" smtClean="0">
                <a:latin typeface="宋体" pitchFamily="2" charset="-122"/>
              </a:rPr>
              <a:t>→约定</a:t>
            </a:r>
            <a:r>
              <a:rPr lang="zh-CN" altLang="en-US" sz="1800" b="1" u="none" dirty="0">
                <a:latin typeface="宋体" pitchFamily="2" charset="-122"/>
              </a:rPr>
              <a:t>操作时延，定时访问数据→</a:t>
            </a:r>
            <a:r>
              <a:rPr lang="zh-CN" altLang="en-US" sz="1800" u="none" dirty="0" smtClean="0">
                <a:latin typeface="宋体" pitchFamily="2" charset="-122"/>
              </a:rPr>
              <a:t>┘</a:t>
            </a:r>
            <a:endParaRPr lang="zh-CN" altLang="en-US" sz="1800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6300192" y="477664"/>
            <a:ext cx="1800200" cy="358775"/>
          </a:xfrm>
          <a:prstGeom prst="borderCallout2">
            <a:avLst>
              <a:gd name="adj1" fmla="val 55371"/>
              <a:gd name="adj2" fmla="val -2162"/>
              <a:gd name="adj3" fmla="val 52716"/>
              <a:gd name="adj4" fmla="val -13122"/>
              <a:gd name="adj5" fmla="val 118076"/>
              <a:gd name="adj6" fmla="val -2729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提高主设备性能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8" y="162820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锁存信号及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，无需等待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握手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228183" y="2780655"/>
            <a:ext cx="2736554" cy="7920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常规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传送访存性能：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宋体" pitchFamily="2" charset="-122"/>
              </a:rPr>
              <a:t>n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55" name="组合 354"/>
          <p:cNvGrpSpPr/>
          <p:nvPr/>
        </p:nvGrpSpPr>
        <p:grpSpPr>
          <a:xfrm>
            <a:off x="1475656" y="2636639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179512" y="386077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突发传送模式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存取、传送重叠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适于连续多字访问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1403648" y="4436839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111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111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228183" y="4581128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突发传送访存性能：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en-US" altLang="zh-CN" sz="2200" b="1" u="none" dirty="0" smtClean="0">
                <a:latin typeface="宋体" pitchFamily="2" charset="-122"/>
              </a:rPr>
              <a:t>  T</a:t>
            </a:r>
            <a:r>
              <a:rPr lang="zh-CN" altLang="en-US" sz="2200" b="1" u="none" baseline="-16000" dirty="0" smtClean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err="1" smtClean="0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endParaRPr lang="zh-CN" altLang="en-US" sz="2200" b="1" u="none" baseline="-12000" dirty="0">
              <a:latin typeface="宋体" pitchFamily="2" charset="-122"/>
            </a:endParaRP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09"/>
          <p:cNvSpPr txBox="1">
            <a:spLocks noChangeArrowheads="1"/>
          </p:cNvSpPr>
          <p:nvPr/>
        </p:nvSpPr>
        <p:spPr bwMode="auto">
          <a:xfrm>
            <a:off x="179512" y="20826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常规传送模式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存取、传送串行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适于单字访问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  <p:bldP spid="1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可自刷新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，成组传送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限于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1" name="Text Box 409"/>
          <p:cNvSpPr txBox="1">
            <a:spLocks noChangeArrowheads="1"/>
          </p:cNvSpPr>
          <p:nvPr/>
        </p:nvSpPr>
        <p:spPr bwMode="auto">
          <a:xfrm>
            <a:off x="179512" y="45091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成组传送的操作步骤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 smtClean="0">
                <a:latin typeface="宋体" pitchFamily="2" charset="-122"/>
              </a:rPr>
              <a:t>、启动操作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首</a:t>
            </a:r>
            <a:r>
              <a:rPr lang="zh-CN" altLang="en-US" sz="2000" b="1" u="none" dirty="0">
                <a:latin typeface="宋体" pitchFamily="2" charset="-122"/>
              </a:rPr>
              <a:t>地址</a:t>
            </a:r>
            <a:r>
              <a:rPr lang="zh-CN" altLang="en-US" sz="2000" b="1" u="none" dirty="0" smtClean="0">
                <a:latin typeface="宋体" pitchFamily="2" charset="-122"/>
              </a:rPr>
              <a:t>及命令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84" name="Text Box 409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思考：</a:t>
            </a:r>
            <a:r>
              <a:rPr lang="zh-CN" altLang="en-US" b="1" u="none" dirty="0">
                <a:latin typeface="宋体" pitchFamily="2" charset="-122"/>
              </a:rPr>
              <a:t>为什么</a:t>
            </a:r>
            <a:r>
              <a:rPr lang="zh-CN" altLang="en-US" b="1" u="none" dirty="0" smtClean="0">
                <a:latin typeface="宋体" pitchFamily="2" charset="-122"/>
              </a:rPr>
              <a:t>能够每个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传送一个数据？   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仅控制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门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64270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87826" y="2780927"/>
              <a:ext cx="577851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3603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628800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060848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484784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多路选择器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04864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628800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成组</a:t>
              </a:r>
              <a:endParaRPr lang="en-US" altLang="zh-CN" sz="1800" b="1" u="none" dirty="0" smtClean="0"/>
            </a:p>
            <a:p>
              <a:pPr algn="ctr"/>
              <a:r>
                <a:rPr lang="zh-CN" altLang="en-US" sz="1800" b="1" u="none" dirty="0" smtClean="0"/>
                <a:t>传送</a:t>
              </a:r>
              <a:endParaRPr lang="zh-CN" altLang="en-US" sz="1800" b="1" u="none" dirty="0"/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63644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04864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Text Box 409"/>
          <p:cNvSpPr txBox="1">
            <a:spLocks noChangeArrowheads="1"/>
          </p:cNvSpPr>
          <p:nvPr/>
        </p:nvSpPr>
        <p:spPr bwMode="auto">
          <a:xfrm>
            <a:off x="179512" y="35654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传送方式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仅</a:t>
            </a:r>
            <a:r>
              <a:rPr lang="zh-CN" altLang="en-US" b="1" u="none" dirty="0" smtClean="0">
                <a:latin typeface="宋体" pitchFamily="2" charset="-122"/>
              </a:rPr>
              <a:t>成组传送</a:t>
            </a:r>
            <a:r>
              <a:rPr lang="zh-CN" altLang="en-US" b="1" u="none" dirty="0">
                <a:latin typeface="宋体" pitchFamily="2" charset="-122"/>
              </a:rPr>
              <a:t>，常规</a:t>
            </a:r>
            <a:r>
              <a:rPr lang="zh-CN" altLang="en-US" b="1" u="none" dirty="0" smtClean="0">
                <a:latin typeface="宋体" pitchFamily="2" charset="-122"/>
              </a:rPr>
              <a:t>传送的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成组传送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支持几种突发长度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  <a:ea typeface="+mn-ea"/>
              </a:rPr>
              <a:t>Burst </a:t>
            </a:r>
            <a:r>
              <a:rPr lang="en-US" altLang="zh-CN" u="none" dirty="0" err="1" smtClean="0">
                <a:latin typeface="+mn-lt"/>
                <a:ea typeface="+mn-ea"/>
              </a:rPr>
              <a:t>Length</a:t>
            </a:r>
            <a:r>
              <a:rPr lang="en-US" altLang="zh-CN" b="1" u="none" dirty="0" err="1" smtClean="0">
                <a:latin typeface="+mn-ea"/>
                <a:ea typeface="+mn-ea"/>
              </a:rPr>
              <a:t>,BL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 bwMode="auto">
          <a:xfrm flipH="1">
            <a:off x="3060179" y="2747913"/>
            <a:ext cx="704470" cy="96911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179263" y="4941168"/>
            <a:ext cx="8785225" cy="1015663"/>
            <a:chOff x="179263" y="4941168"/>
            <a:chExt cx="8785225" cy="1015663"/>
          </a:xfrm>
        </p:grpSpPr>
        <p:sp>
          <p:nvSpPr>
            <p:cNvPr id="140" name="Text Box 409"/>
            <p:cNvSpPr txBox="1">
              <a:spLocks noChangeArrowheads="1"/>
            </p:cNvSpPr>
            <p:nvPr/>
          </p:nvSpPr>
          <p:spPr bwMode="auto">
            <a:xfrm>
              <a:off x="179263" y="4941168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设置方法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使用特殊命令 </a:t>
              </a:r>
              <a:r>
                <a:rPr lang="zh-CN" altLang="en-US" b="1" u="none" dirty="0"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latin typeface="宋体" pitchFamily="2" charset="-122"/>
                </a:rPr>
                <a:t>→需增设</a:t>
              </a:r>
              <a:r>
                <a:rPr lang="en-US" altLang="zh-CN" b="1" u="none" dirty="0" smtClean="0">
                  <a:latin typeface="宋体" pitchFamily="2" charset="-122"/>
                </a:rPr>
                <a:t>CE</a:t>
              </a:r>
              <a:r>
                <a:rPr lang="zh-CN" altLang="en-US" b="1" u="none" dirty="0" smtClean="0">
                  <a:latin typeface="宋体" pitchFamily="2" charset="-122"/>
                </a:rPr>
                <a:t>信号线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性能优化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用工作方式</a:t>
              </a:r>
              <a:r>
                <a:rPr lang="en-US" altLang="zh-CN" b="1" u="none" dirty="0" smtClean="0">
                  <a:latin typeface="宋体" pitchFamily="2" charset="-122"/>
                </a:rPr>
                <a:t>REG</a:t>
              </a:r>
              <a:r>
                <a:rPr lang="zh-CN" altLang="en-US" b="1" u="none" dirty="0" smtClean="0">
                  <a:latin typeface="宋体" pitchFamily="2" charset="-122"/>
                </a:rPr>
                <a:t>存放</a:t>
              </a:r>
              <a:r>
                <a:rPr lang="en-US" altLang="zh-CN" b="1" u="none" dirty="0" smtClean="0">
                  <a:latin typeface="宋体" pitchFamily="2" charset="-122"/>
                </a:rPr>
                <a:t>BL 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zh-CN" altLang="en-US" b="1" u="none" dirty="0" smtClean="0">
                  <a:latin typeface="宋体" pitchFamily="2" charset="-122"/>
                </a:rPr>
                <a:t>设置</a:t>
              </a:r>
              <a:r>
                <a:rPr lang="en-US" altLang="zh-CN" b="1" u="none" dirty="0" smtClean="0">
                  <a:latin typeface="宋体" pitchFamily="2" charset="-122"/>
                </a:rPr>
                <a:t>BL</a:t>
              </a:r>
              <a:r>
                <a:rPr lang="zh-CN" altLang="en-US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r>
                <a:rPr lang="zh-CN" altLang="en-US" b="1" u="none" dirty="0" smtClean="0">
                  <a:latin typeface="宋体" pitchFamily="2" charset="-122"/>
                </a:rPr>
                <a:t>可缺省</a:t>
              </a:r>
              <a:r>
                <a:rPr lang="en-US" altLang="zh-CN" b="1" u="none" dirty="0" smtClean="0">
                  <a:latin typeface="宋体" pitchFamily="2" charset="-122"/>
                </a:rPr>
                <a:t> 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6596691" y="5068250"/>
              <a:ext cx="28803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 smtClean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r>
              <a:rPr lang="zh-CN" altLang="en-US" b="1" u="none" dirty="0" smtClean="0">
                <a:latin typeface="宋体" pitchFamily="2" charset="-122"/>
              </a:rPr>
              <a:t>，在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 smtClean="0">
                <a:latin typeface="宋体" pitchFamily="2" charset="-122"/>
              </a:rPr>
              <a:t>都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r>
              <a:rPr lang="zh-CN" altLang="en-US" b="1" u="none" dirty="0" smtClean="0">
                <a:latin typeface="宋体" pitchFamily="2" charset="-122"/>
              </a:rPr>
              <a:t>存储单元的宽度是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  I/O</a:t>
            </a:r>
            <a:r>
              <a:rPr lang="zh-CN" altLang="en-US" b="1" u="none" dirty="0" smtClean="0">
                <a:latin typeface="宋体" pitchFamily="2" charset="-122"/>
              </a:rPr>
              <a:t>时需要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拆分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合并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005064"/>
            <a:ext cx="4465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存储单元的宽度是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smtClean="0">
                <a:latin typeface="宋体" pitchFamily="2" charset="-122"/>
              </a:rPr>
              <a:t>…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644008" y="2132856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612302" y="2132856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(100MHz)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u="none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644750" y="4005064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DDR2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、多体交叉存储器  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多个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zh-CN" altLang="en-US" sz="2000" b="1" u="none" dirty="0" smtClean="0">
                <a:latin typeface="宋体" pitchFamily="2" charset="-122"/>
              </a:rPr>
              <a:t>并行处理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具有独立的存储矩阵、译码器、读写电路的</a:t>
            </a:r>
            <a:r>
              <a:rPr lang="zh-CN" altLang="en-US" sz="2200" b="1" dirty="0" smtClean="0">
                <a:latin typeface="宋体" pitchFamily="2" charset="-122"/>
              </a:rPr>
              <a:t>存储模块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4941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的工作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交叉访问方式、并行访问方式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               (</a:t>
            </a:r>
            <a:r>
              <a:rPr lang="zh-CN" altLang="en-US" sz="2200" b="1" u="none" dirty="0" smtClean="0">
                <a:latin typeface="宋体" pitchFamily="2" charset="-122"/>
              </a:rPr>
              <a:t>多体交叉存储器</a:t>
            </a:r>
            <a:r>
              <a:rPr lang="en-US" altLang="zh-CN" sz="2200" b="1" u="none" dirty="0" smtClean="0">
                <a:latin typeface="宋体" pitchFamily="2" charset="-122"/>
              </a:rPr>
              <a:t>) (</a:t>
            </a:r>
            <a:r>
              <a:rPr lang="zh-CN" altLang="en-US" sz="2200" b="1" u="none" dirty="0" smtClean="0">
                <a:latin typeface="宋体" pitchFamily="2" charset="-122"/>
              </a:rPr>
              <a:t>多体并行存储器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不同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字扩展方法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如何实现</a:t>
            </a:r>
            <a:r>
              <a:rPr lang="zh-CN" altLang="en-US" sz="2200" b="1" u="none" dirty="0" smtClean="0">
                <a:latin typeface="宋体" pitchFamily="2" charset="-122"/>
              </a:rPr>
              <a:t>两种编址方式的多体</a:t>
            </a:r>
            <a:r>
              <a:rPr lang="en-US" altLang="zh-CN" sz="2200" b="1" u="none" dirty="0" smtClean="0">
                <a:latin typeface="宋体" pitchFamily="2" charset="-122"/>
              </a:rPr>
              <a:t>RAM</a:t>
            </a:r>
            <a:r>
              <a:rPr lang="zh-CN" altLang="en-US" sz="2200" b="1" u="none" dirty="0" smtClean="0">
                <a:latin typeface="宋体" pitchFamily="2" charset="-122"/>
              </a:rPr>
              <a:t>？  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同时访问各存储体同一单元时，</a:t>
            </a:r>
            <a:r>
              <a:rPr lang="zh-CN" altLang="en-US" sz="2200" b="1" u="none" dirty="0">
                <a:latin typeface="宋体" pitchFamily="2" charset="-122"/>
              </a:rPr>
              <a:t>交叉</a:t>
            </a:r>
            <a:r>
              <a:rPr lang="zh-CN" altLang="en-US" sz="2200" b="1" u="none" dirty="0" smtClean="0">
                <a:latin typeface="宋体" pitchFamily="2" charset="-122"/>
              </a:rPr>
              <a:t>编址的性能可提高</a:t>
            </a:r>
            <a:endParaRPr lang="en-US" altLang="zh-CN" sz="2200" b="1" u="none" dirty="0" smtClean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 smtClean="0">
                  <a:latin typeface="宋体" pitchFamily="2" charset="-122"/>
                </a:rPr>
                <a:t>(a)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(b)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140299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7147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 smtClean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zh-CN" altLang="en-US" b="1" dirty="0" smtClean="0">
                <a:latin typeface="宋体" pitchFamily="2" charset="-122"/>
              </a:rPr>
              <a:t>存储体相同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用</a:t>
            </a:r>
            <a:r>
              <a:rPr lang="en-US" altLang="zh-CN" sz="1800" b="1" u="none" dirty="0" smtClean="0">
                <a:latin typeface="宋体" pitchFamily="2" charset="-122"/>
              </a:rPr>
              <a:t>MUX</a:t>
            </a:r>
            <a:r>
              <a:rPr lang="zh-CN" altLang="en-US" sz="1800" b="1" u="none" dirty="0" smtClean="0">
                <a:latin typeface="宋体" pitchFamily="2" charset="-122"/>
              </a:rPr>
              <a:t>连接存储体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轮流访问</a:t>
            </a:r>
            <a:r>
              <a:rPr lang="zh-CN" altLang="en-US" b="1" u="none" dirty="0" smtClean="0">
                <a:latin typeface="宋体" pitchFamily="2" charset="-122"/>
              </a:rPr>
              <a:t>多个存储单元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访问有重叠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交叉访问方式   </a:t>
            </a:r>
            <a:r>
              <a:rPr lang="en-US" altLang="zh-CN" b="1" u="none" dirty="0" smtClean="0">
                <a:latin typeface="宋体" pitchFamily="2" charset="-122"/>
              </a:rPr>
              <a:t>--W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1/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 smtClean="0"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适于多次访存地址连续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baseline="-16000" dirty="0" smtClean="0">
              <a:latin typeface="宋体" pitchFamily="2" charset="-122"/>
            </a:endParaRP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179389" y="4077072"/>
            <a:ext cx="52567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r>
              <a:rPr lang="zh-CN" altLang="en-US" b="1" u="none" dirty="0">
                <a:latin typeface="宋体" pitchFamily="2" charset="-122"/>
              </a:rPr>
              <a:t>控</a:t>
            </a:r>
            <a:r>
              <a:rPr lang="zh-CN" altLang="en-US" b="1" u="none" dirty="0" smtClean="0">
                <a:latin typeface="宋体" pitchFamily="2" charset="-122"/>
              </a:rPr>
              <a:t>部件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轮流启动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zh-CN" altLang="en-US" b="1" u="none" dirty="0">
                <a:latin typeface="宋体" pitchFamily="2" charset="-122"/>
              </a:rPr>
              <a:t>存储体</a:t>
            </a:r>
            <a:r>
              <a:rPr lang="zh-CN" altLang="en-US" b="1" u="none" dirty="0" smtClean="0">
                <a:latin typeface="宋体" pitchFamily="2" charset="-122"/>
              </a:rPr>
              <a:t>，传送效果为突发传送</a:t>
            </a:r>
            <a:endParaRPr lang="en-US" altLang="zh-CN" sz="1800" b="1" u="none" baseline="-18000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539552" y="1700808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1"/>
              <a:ext cx="0" cy="2644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2644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5579566" y="3789040"/>
            <a:ext cx="3312914" cy="2232247"/>
            <a:chOff x="1763688" y="4437112"/>
            <a:chExt cx="3312914" cy="2232247"/>
          </a:xfrm>
        </p:grpSpPr>
        <p:sp>
          <p:nvSpPr>
            <p:cNvPr id="163" name="Text Box 213"/>
            <p:cNvSpPr txBox="1">
              <a:spLocks noChangeArrowheads="1"/>
            </p:cNvSpPr>
            <p:nvPr/>
          </p:nvSpPr>
          <p:spPr bwMode="auto">
            <a:xfrm>
              <a:off x="3401318" y="606001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164" name="Line 214"/>
            <p:cNvSpPr>
              <a:spLocks noChangeShapeType="1"/>
            </p:cNvSpPr>
            <p:nvPr/>
          </p:nvSpPr>
          <p:spPr bwMode="auto">
            <a:xfrm>
              <a:off x="2341340" y="602096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15"/>
            <p:cNvSpPr>
              <a:spLocks noChangeShapeType="1"/>
            </p:cNvSpPr>
            <p:nvPr/>
          </p:nvSpPr>
          <p:spPr bwMode="auto">
            <a:xfrm flipV="1">
              <a:off x="2338517" y="4663657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16"/>
            <p:cNvSpPr>
              <a:spLocks noChangeShapeType="1"/>
            </p:cNvSpPr>
            <p:nvPr/>
          </p:nvSpPr>
          <p:spPr bwMode="auto">
            <a:xfrm>
              <a:off x="2485802" y="473668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17"/>
            <p:cNvSpPr>
              <a:spLocks noChangeShapeType="1"/>
            </p:cNvSpPr>
            <p:nvPr/>
          </p:nvSpPr>
          <p:spPr bwMode="auto">
            <a:xfrm flipV="1">
              <a:off x="2267744" y="504588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18"/>
            <p:cNvSpPr>
              <a:spLocks noChangeShapeType="1"/>
            </p:cNvSpPr>
            <p:nvPr/>
          </p:nvSpPr>
          <p:spPr bwMode="auto">
            <a:xfrm>
              <a:off x="2773140" y="504588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19"/>
            <p:cNvSpPr>
              <a:spLocks noChangeShapeType="1"/>
            </p:cNvSpPr>
            <p:nvPr/>
          </p:nvSpPr>
          <p:spPr bwMode="auto">
            <a:xfrm flipH="1" flipV="1">
              <a:off x="3491880" y="4653133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20"/>
            <p:cNvSpPr>
              <a:spLocks noChangeShapeType="1"/>
            </p:cNvSpPr>
            <p:nvPr/>
          </p:nvSpPr>
          <p:spPr bwMode="auto">
            <a:xfrm>
              <a:off x="2267744" y="535420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21"/>
            <p:cNvSpPr>
              <a:spLocks noChangeShapeType="1"/>
            </p:cNvSpPr>
            <p:nvPr/>
          </p:nvSpPr>
          <p:spPr bwMode="auto">
            <a:xfrm>
              <a:off x="3060477" y="535420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22"/>
            <p:cNvSpPr>
              <a:spLocks noChangeShapeType="1"/>
            </p:cNvSpPr>
            <p:nvPr/>
          </p:nvSpPr>
          <p:spPr bwMode="auto">
            <a:xfrm flipV="1">
              <a:off x="2267744" y="565742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23"/>
            <p:cNvSpPr>
              <a:spLocks noChangeShapeType="1"/>
            </p:cNvSpPr>
            <p:nvPr/>
          </p:nvSpPr>
          <p:spPr bwMode="auto">
            <a:xfrm>
              <a:off x="3347815" y="566060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4"/>
            <p:cNvSpPr>
              <a:spLocks noChangeShapeType="1"/>
            </p:cNvSpPr>
            <p:nvPr/>
          </p:nvSpPr>
          <p:spPr bwMode="auto">
            <a:xfrm flipH="1" flipV="1">
              <a:off x="3203352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25"/>
            <p:cNvSpPr>
              <a:spLocks noChangeShapeType="1"/>
            </p:cNvSpPr>
            <p:nvPr/>
          </p:nvSpPr>
          <p:spPr bwMode="auto">
            <a:xfrm flipV="1">
              <a:off x="3203352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26"/>
            <p:cNvSpPr>
              <a:spLocks noChangeShapeType="1"/>
            </p:cNvSpPr>
            <p:nvPr/>
          </p:nvSpPr>
          <p:spPr bwMode="auto">
            <a:xfrm flipV="1">
              <a:off x="3347815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27"/>
            <p:cNvSpPr>
              <a:spLocks noChangeShapeType="1"/>
            </p:cNvSpPr>
            <p:nvPr/>
          </p:nvSpPr>
          <p:spPr bwMode="auto">
            <a:xfrm>
              <a:off x="3636740" y="473668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28"/>
            <p:cNvSpPr>
              <a:spLocks noChangeShapeType="1"/>
            </p:cNvSpPr>
            <p:nvPr/>
          </p:nvSpPr>
          <p:spPr bwMode="auto">
            <a:xfrm>
              <a:off x="3925665" y="504588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29"/>
            <p:cNvSpPr>
              <a:spLocks noChangeShapeType="1"/>
            </p:cNvSpPr>
            <p:nvPr/>
          </p:nvSpPr>
          <p:spPr bwMode="auto">
            <a:xfrm>
              <a:off x="4213002" y="535420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30"/>
            <p:cNvSpPr>
              <a:spLocks noChangeShapeType="1"/>
            </p:cNvSpPr>
            <p:nvPr/>
          </p:nvSpPr>
          <p:spPr bwMode="auto">
            <a:xfrm>
              <a:off x="4500340" y="566060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Text Box 231"/>
            <p:cNvSpPr txBox="1">
              <a:spLocks noChangeArrowheads="1"/>
            </p:cNvSpPr>
            <p:nvPr/>
          </p:nvSpPr>
          <p:spPr bwMode="auto">
            <a:xfrm>
              <a:off x="4789265" y="5876503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182" name="Line 232"/>
            <p:cNvSpPr>
              <a:spLocks noChangeShapeType="1"/>
            </p:cNvSpPr>
            <p:nvPr/>
          </p:nvSpPr>
          <p:spPr bwMode="auto">
            <a:xfrm flipH="1" flipV="1">
              <a:off x="4355877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33"/>
            <p:cNvSpPr>
              <a:spLocks noChangeShapeType="1"/>
            </p:cNvSpPr>
            <p:nvPr/>
          </p:nvSpPr>
          <p:spPr bwMode="auto">
            <a:xfrm flipV="1">
              <a:off x="4355877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34"/>
            <p:cNvSpPr>
              <a:spLocks noChangeShapeType="1"/>
            </p:cNvSpPr>
            <p:nvPr/>
          </p:nvSpPr>
          <p:spPr bwMode="auto">
            <a:xfrm flipV="1">
              <a:off x="4500340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35"/>
            <p:cNvSpPr>
              <a:spLocks noChangeShapeType="1"/>
            </p:cNvSpPr>
            <p:nvPr/>
          </p:nvSpPr>
          <p:spPr bwMode="auto">
            <a:xfrm flipH="1" flipV="1">
              <a:off x="4068540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36"/>
            <p:cNvSpPr>
              <a:spLocks noChangeShapeType="1"/>
            </p:cNvSpPr>
            <p:nvPr/>
          </p:nvSpPr>
          <p:spPr bwMode="auto">
            <a:xfrm flipV="1">
              <a:off x="4068540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37"/>
            <p:cNvSpPr>
              <a:spLocks noChangeShapeType="1"/>
            </p:cNvSpPr>
            <p:nvPr/>
          </p:nvSpPr>
          <p:spPr bwMode="auto">
            <a:xfrm flipV="1">
              <a:off x="4213002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8"/>
            <p:cNvSpPr>
              <a:spLocks noChangeShapeType="1"/>
            </p:cNvSpPr>
            <p:nvPr/>
          </p:nvSpPr>
          <p:spPr bwMode="auto">
            <a:xfrm flipH="1" flipV="1">
              <a:off x="2916015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39"/>
            <p:cNvSpPr>
              <a:spLocks noChangeShapeType="1"/>
            </p:cNvSpPr>
            <p:nvPr/>
          </p:nvSpPr>
          <p:spPr bwMode="auto">
            <a:xfrm flipV="1">
              <a:off x="2916015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40"/>
            <p:cNvSpPr>
              <a:spLocks noChangeShapeType="1"/>
            </p:cNvSpPr>
            <p:nvPr/>
          </p:nvSpPr>
          <p:spPr bwMode="auto">
            <a:xfrm flipV="1">
              <a:off x="3060477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1"/>
            <p:cNvSpPr>
              <a:spLocks noChangeShapeType="1"/>
            </p:cNvSpPr>
            <p:nvPr/>
          </p:nvSpPr>
          <p:spPr bwMode="auto">
            <a:xfrm flipH="1" flipV="1">
              <a:off x="26286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42"/>
            <p:cNvSpPr>
              <a:spLocks noChangeShapeType="1"/>
            </p:cNvSpPr>
            <p:nvPr/>
          </p:nvSpPr>
          <p:spPr bwMode="auto">
            <a:xfrm flipV="1">
              <a:off x="2628677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43"/>
            <p:cNvSpPr>
              <a:spLocks noChangeShapeType="1"/>
            </p:cNvSpPr>
            <p:nvPr/>
          </p:nvSpPr>
          <p:spPr bwMode="auto">
            <a:xfrm flipV="1">
              <a:off x="2773140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4"/>
            <p:cNvSpPr>
              <a:spLocks noChangeShapeType="1"/>
            </p:cNvSpPr>
            <p:nvPr/>
          </p:nvSpPr>
          <p:spPr bwMode="auto">
            <a:xfrm flipH="1" flipV="1">
              <a:off x="3779615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45"/>
            <p:cNvSpPr>
              <a:spLocks noChangeShapeType="1"/>
            </p:cNvSpPr>
            <p:nvPr/>
          </p:nvSpPr>
          <p:spPr bwMode="auto">
            <a:xfrm flipV="1">
              <a:off x="3779615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46"/>
            <p:cNvSpPr>
              <a:spLocks noChangeShapeType="1"/>
            </p:cNvSpPr>
            <p:nvPr/>
          </p:nvSpPr>
          <p:spPr bwMode="auto">
            <a:xfrm flipV="1">
              <a:off x="39240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47"/>
            <p:cNvSpPr>
              <a:spLocks noChangeShapeType="1"/>
            </p:cNvSpPr>
            <p:nvPr/>
          </p:nvSpPr>
          <p:spPr bwMode="auto">
            <a:xfrm flipH="1" flipV="1">
              <a:off x="3492277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48"/>
            <p:cNvSpPr>
              <a:spLocks noChangeShapeType="1"/>
            </p:cNvSpPr>
            <p:nvPr/>
          </p:nvSpPr>
          <p:spPr bwMode="auto">
            <a:xfrm flipV="1">
              <a:off x="3492277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49"/>
            <p:cNvSpPr>
              <a:spLocks noChangeShapeType="1"/>
            </p:cNvSpPr>
            <p:nvPr/>
          </p:nvSpPr>
          <p:spPr bwMode="auto">
            <a:xfrm flipV="1">
              <a:off x="3636740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50"/>
            <p:cNvSpPr>
              <a:spLocks noChangeShapeType="1"/>
            </p:cNvSpPr>
            <p:nvPr/>
          </p:nvSpPr>
          <p:spPr bwMode="auto">
            <a:xfrm flipV="1">
              <a:off x="2341340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51"/>
            <p:cNvSpPr>
              <a:spLocks noChangeShapeType="1"/>
            </p:cNvSpPr>
            <p:nvPr/>
          </p:nvSpPr>
          <p:spPr bwMode="auto">
            <a:xfrm flipV="1">
              <a:off x="2485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252"/>
            <p:cNvSpPr txBox="1">
              <a:spLocks noChangeArrowheads="1"/>
            </p:cNvSpPr>
            <p:nvPr/>
          </p:nvSpPr>
          <p:spPr bwMode="auto">
            <a:xfrm>
              <a:off x="1765275" y="559075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3" name="Text Box 253"/>
            <p:cNvSpPr txBox="1">
              <a:spLocks noChangeArrowheads="1"/>
            </p:cNvSpPr>
            <p:nvPr/>
          </p:nvSpPr>
          <p:spPr bwMode="auto">
            <a:xfrm>
              <a:off x="1763688" y="529451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763688" y="49919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763688" y="468715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8" name="Line 258"/>
            <p:cNvSpPr>
              <a:spLocks noChangeShapeType="1"/>
            </p:cNvSpPr>
            <p:nvPr/>
          </p:nvSpPr>
          <p:spPr bwMode="auto">
            <a:xfrm flipV="1">
              <a:off x="4644802" y="4653134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59"/>
            <p:cNvSpPr>
              <a:spLocks noChangeShapeType="1"/>
            </p:cNvSpPr>
            <p:nvPr/>
          </p:nvSpPr>
          <p:spPr bwMode="auto">
            <a:xfrm>
              <a:off x="26286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60"/>
            <p:cNvSpPr>
              <a:spLocks noChangeShapeType="1"/>
            </p:cNvSpPr>
            <p:nvPr/>
          </p:nvSpPr>
          <p:spPr bwMode="auto">
            <a:xfrm>
              <a:off x="3203352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62"/>
            <p:cNvSpPr>
              <a:spLocks noChangeShapeType="1"/>
            </p:cNvSpPr>
            <p:nvPr/>
          </p:nvSpPr>
          <p:spPr bwMode="auto">
            <a:xfrm>
              <a:off x="3779615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63"/>
            <p:cNvSpPr>
              <a:spLocks noChangeShapeType="1"/>
            </p:cNvSpPr>
            <p:nvPr/>
          </p:nvSpPr>
          <p:spPr bwMode="auto">
            <a:xfrm>
              <a:off x="43558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64"/>
            <p:cNvSpPr>
              <a:spLocks noChangeShapeType="1"/>
            </p:cNvSpPr>
            <p:nvPr/>
          </p:nvSpPr>
          <p:spPr bwMode="auto">
            <a:xfrm>
              <a:off x="3492277" y="595111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71"/>
            <p:cNvSpPr>
              <a:spLocks noChangeShapeType="1"/>
            </p:cNvSpPr>
            <p:nvPr/>
          </p:nvSpPr>
          <p:spPr bwMode="auto">
            <a:xfrm>
              <a:off x="4644802" y="594952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2"/>
            <p:cNvSpPr>
              <a:spLocks noChangeShapeType="1"/>
            </p:cNvSpPr>
            <p:nvPr/>
          </p:nvSpPr>
          <p:spPr bwMode="auto">
            <a:xfrm flipH="1" flipV="1">
              <a:off x="4644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73"/>
            <p:cNvSpPr>
              <a:spLocks noChangeShapeType="1"/>
            </p:cNvSpPr>
            <p:nvPr/>
          </p:nvSpPr>
          <p:spPr bwMode="auto">
            <a:xfrm flipV="1">
              <a:off x="4643215" y="495258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1"/>
            <p:cNvSpPr>
              <a:spLocks noChangeShapeType="1"/>
            </p:cNvSpPr>
            <p:nvPr/>
          </p:nvSpPr>
          <p:spPr bwMode="auto">
            <a:xfrm flipH="1" flipV="1">
              <a:off x="233975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2"/>
            <p:cNvSpPr>
              <a:spLocks noChangeShapeType="1"/>
            </p:cNvSpPr>
            <p:nvPr/>
          </p:nvSpPr>
          <p:spPr bwMode="auto">
            <a:xfrm flipV="1">
              <a:off x="233975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43"/>
            <p:cNvSpPr>
              <a:spLocks noChangeShapeType="1"/>
            </p:cNvSpPr>
            <p:nvPr/>
          </p:nvSpPr>
          <p:spPr bwMode="auto">
            <a:xfrm flipV="1">
              <a:off x="248376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42"/>
            <p:cNvSpPr>
              <a:spLocks noChangeShapeType="1"/>
            </p:cNvSpPr>
            <p:nvPr/>
          </p:nvSpPr>
          <p:spPr bwMode="auto">
            <a:xfrm flipV="1">
              <a:off x="249215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 flipH="1" flipV="1">
              <a:off x="262778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 flipV="1">
              <a:off x="262778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V="1">
              <a:off x="277180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42"/>
            <p:cNvSpPr>
              <a:spLocks noChangeShapeType="1"/>
            </p:cNvSpPr>
            <p:nvPr/>
          </p:nvSpPr>
          <p:spPr bwMode="auto">
            <a:xfrm flipV="1">
              <a:off x="278018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1"/>
            <p:cNvSpPr>
              <a:spLocks noChangeShapeType="1"/>
            </p:cNvSpPr>
            <p:nvPr/>
          </p:nvSpPr>
          <p:spPr bwMode="auto">
            <a:xfrm flipH="1" flipV="1">
              <a:off x="290698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 flipV="1">
              <a:off x="290698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43"/>
            <p:cNvSpPr>
              <a:spLocks noChangeShapeType="1"/>
            </p:cNvSpPr>
            <p:nvPr/>
          </p:nvSpPr>
          <p:spPr bwMode="auto">
            <a:xfrm flipV="1">
              <a:off x="305100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 flipV="1">
              <a:off x="305938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1"/>
            <p:cNvSpPr>
              <a:spLocks noChangeShapeType="1"/>
            </p:cNvSpPr>
            <p:nvPr/>
          </p:nvSpPr>
          <p:spPr bwMode="auto">
            <a:xfrm flipH="1" flipV="1">
              <a:off x="319501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 flipV="1">
              <a:off x="3195018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43"/>
            <p:cNvSpPr>
              <a:spLocks noChangeShapeType="1"/>
            </p:cNvSpPr>
            <p:nvPr/>
          </p:nvSpPr>
          <p:spPr bwMode="auto">
            <a:xfrm flipV="1">
              <a:off x="333903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42"/>
            <p:cNvSpPr>
              <a:spLocks noChangeShapeType="1"/>
            </p:cNvSpPr>
            <p:nvPr/>
          </p:nvSpPr>
          <p:spPr bwMode="auto">
            <a:xfrm flipV="1">
              <a:off x="3347418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41"/>
            <p:cNvSpPr>
              <a:spLocks noChangeShapeType="1"/>
            </p:cNvSpPr>
            <p:nvPr/>
          </p:nvSpPr>
          <p:spPr bwMode="auto">
            <a:xfrm flipH="1" flipV="1">
              <a:off x="349188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 flipV="1">
              <a:off x="3491880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3"/>
            <p:cNvSpPr>
              <a:spLocks noChangeShapeType="1"/>
            </p:cNvSpPr>
            <p:nvPr/>
          </p:nvSpPr>
          <p:spPr bwMode="auto">
            <a:xfrm flipV="1">
              <a:off x="363589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/>
            <p:cNvSpPr>
              <a:spLocks noChangeShapeType="1"/>
            </p:cNvSpPr>
            <p:nvPr/>
          </p:nvSpPr>
          <p:spPr bwMode="auto">
            <a:xfrm flipV="1">
              <a:off x="3644280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1"/>
            <p:cNvSpPr>
              <a:spLocks noChangeShapeType="1"/>
            </p:cNvSpPr>
            <p:nvPr/>
          </p:nvSpPr>
          <p:spPr bwMode="auto">
            <a:xfrm flipH="1" flipV="1">
              <a:off x="377991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2"/>
            <p:cNvSpPr>
              <a:spLocks noChangeShapeType="1"/>
            </p:cNvSpPr>
            <p:nvPr/>
          </p:nvSpPr>
          <p:spPr bwMode="auto">
            <a:xfrm flipV="1">
              <a:off x="377991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3"/>
            <p:cNvSpPr>
              <a:spLocks noChangeShapeType="1"/>
            </p:cNvSpPr>
            <p:nvPr/>
          </p:nvSpPr>
          <p:spPr bwMode="auto">
            <a:xfrm flipV="1">
              <a:off x="392392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 flipV="1">
              <a:off x="393231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1"/>
            <p:cNvSpPr>
              <a:spLocks noChangeShapeType="1"/>
            </p:cNvSpPr>
            <p:nvPr/>
          </p:nvSpPr>
          <p:spPr bwMode="auto">
            <a:xfrm flipH="1" flipV="1">
              <a:off x="405911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2"/>
            <p:cNvSpPr>
              <a:spLocks noChangeShapeType="1"/>
            </p:cNvSpPr>
            <p:nvPr/>
          </p:nvSpPr>
          <p:spPr bwMode="auto">
            <a:xfrm flipV="1">
              <a:off x="405911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3"/>
            <p:cNvSpPr>
              <a:spLocks noChangeShapeType="1"/>
            </p:cNvSpPr>
            <p:nvPr/>
          </p:nvSpPr>
          <p:spPr bwMode="auto">
            <a:xfrm flipV="1">
              <a:off x="420313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421151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 flipV="1">
              <a:off x="434714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 flipV="1">
              <a:off x="434714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 flipV="1">
              <a:off x="44911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 flipV="1">
              <a:off x="449954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41"/>
            <p:cNvSpPr>
              <a:spLocks noChangeShapeType="1"/>
            </p:cNvSpPr>
            <p:nvPr/>
          </p:nvSpPr>
          <p:spPr bwMode="auto">
            <a:xfrm flipH="1" flipV="1">
              <a:off x="46435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>
              <a:off x="4643562" y="443711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>
              <a:off x="2267075" y="465313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61"/>
            <p:cNvSpPr>
              <a:spLocks noChangeShapeType="1"/>
            </p:cNvSpPr>
            <p:nvPr/>
          </p:nvSpPr>
          <p:spPr bwMode="auto">
            <a:xfrm>
              <a:off x="2339752" y="594928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59"/>
            <p:cNvSpPr>
              <a:spLocks noChangeShapeType="1"/>
            </p:cNvSpPr>
            <p:nvPr/>
          </p:nvSpPr>
          <p:spPr bwMode="auto">
            <a:xfrm>
              <a:off x="2915816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2"/>
            <p:cNvSpPr>
              <a:spLocks noChangeShapeType="1"/>
            </p:cNvSpPr>
            <p:nvPr/>
          </p:nvSpPr>
          <p:spPr bwMode="auto">
            <a:xfrm>
              <a:off x="4067944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51"/>
            <p:cNvSpPr>
              <a:spLocks noChangeShapeType="1"/>
            </p:cNvSpPr>
            <p:nvPr/>
          </p:nvSpPr>
          <p:spPr bwMode="auto">
            <a:xfrm flipV="1">
              <a:off x="2339752" y="47251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42"/>
            <p:cNvSpPr>
              <a:spLocks noChangeShapeType="1"/>
            </p:cNvSpPr>
            <p:nvPr/>
          </p:nvSpPr>
          <p:spPr bwMode="auto">
            <a:xfrm>
              <a:off x="2267744" y="472514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255"/>
            <p:cNvSpPr txBox="1">
              <a:spLocks noChangeArrowheads="1"/>
            </p:cNvSpPr>
            <p:nvPr/>
          </p:nvSpPr>
          <p:spPr bwMode="auto">
            <a:xfrm>
              <a:off x="1763688" y="443723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5364088" y="2031013"/>
            <a:ext cx="3600398" cy="1542003"/>
            <a:chOff x="5652119" y="1526510"/>
            <a:chExt cx="3312262" cy="1542003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652119" y="1526510"/>
              <a:ext cx="3312262" cy="15420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809625" indent="-809625"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1</a:t>
              </a:r>
              <a:r>
                <a:rPr lang="en-US" altLang="zh-CN" sz="2000" b="1" u="none" dirty="0"/>
                <a:t>~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>
                  <a:latin typeface="宋体" pitchFamily="2" charset="-122"/>
                </a:rPr>
                <a:t>0</a:t>
              </a:r>
              <a:r>
                <a:rPr lang="en-US" altLang="zh-CN" sz="2000" b="1" u="none" dirty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用于</a:t>
              </a:r>
              <a:r>
                <a:rPr lang="zh-CN" altLang="en-US" sz="2000" b="1" u="none" dirty="0" smtClean="0">
                  <a:latin typeface="宋体" pitchFamily="2" charset="-122"/>
                </a:rPr>
                <a:t>选择首个存储体</a:t>
              </a:r>
              <a:r>
                <a:rPr lang="en-US" altLang="zh-CN" sz="2000" b="1" u="none" dirty="0" err="1">
                  <a:latin typeface="宋体" pitchFamily="2" charset="-122"/>
                </a:rPr>
                <a:t>M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x</a:t>
              </a:r>
              <a:r>
                <a:rPr lang="zh-CN" altLang="en-US" sz="2000" b="1" u="none" dirty="0">
                  <a:latin typeface="宋体" pitchFamily="2" charset="-122"/>
                </a:rPr>
                <a:t>，值存于</a:t>
              </a:r>
              <a:r>
                <a:rPr lang="zh-CN" altLang="en-US" sz="2000" b="1" u="none" dirty="0" smtClean="0">
                  <a:latin typeface="宋体" pitchFamily="2" charset="-122"/>
                </a:rPr>
                <a:t>计数器</a:t>
              </a:r>
              <a:r>
                <a:rPr lang="en-US" altLang="zh-CN" sz="2000" b="1" u="none" dirty="0" smtClean="0">
                  <a:latin typeface="宋体" pitchFamily="2" charset="-122"/>
                </a:rPr>
                <a:t>CNT</a:t>
              </a:r>
              <a:r>
                <a:rPr lang="zh-CN" altLang="en-US" sz="2000" b="1" u="none" dirty="0" smtClean="0">
                  <a:latin typeface="宋体" pitchFamily="2" charset="-122"/>
                </a:rPr>
                <a:t>中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存控部件</a:t>
              </a:r>
              <a:r>
                <a:rPr lang="en-US" altLang="zh-CN" sz="2000" b="1" u="none" dirty="0" smtClean="0">
                  <a:latin typeface="宋体" pitchFamily="2" charset="-122"/>
                </a:rPr>
                <a:t>—</a:t>
              </a:r>
              <a:r>
                <a:rPr lang="zh-CN" altLang="en-US" sz="2000" b="1" u="none" dirty="0" smtClean="0">
                  <a:latin typeface="宋体" pitchFamily="2" charset="-122"/>
                </a:rPr>
                <a:t>控制</a:t>
              </a:r>
              <a:r>
                <a:rPr lang="en-US" altLang="zh-CN" sz="2000" b="1" u="none" dirty="0" smtClean="0">
                  <a:latin typeface="宋体" pitchFamily="2" charset="-122"/>
                </a:rPr>
                <a:t>CNT</a:t>
              </a:r>
              <a:r>
                <a:rPr lang="zh-CN" altLang="en-US" sz="2000" b="1" u="none" dirty="0" smtClean="0">
                  <a:latin typeface="宋体" pitchFamily="2" charset="-122"/>
                </a:rPr>
                <a:t>计数，轮流产生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CS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zh-CN" altLang="en-US" sz="2000" b="1" u="none" dirty="0" smtClean="0">
                  <a:latin typeface="宋体" pitchFamily="2" charset="-122"/>
                </a:rPr>
                <a:t>及</a:t>
              </a:r>
              <a:r>
                <a:rPr lang="en-US" altLang="zh-CN" sz="2000" b="1" u="none" dirty="0" smtClean="0">
                  <a:latin typeface="宋体" pitchFamily="2" charset="-122"/>
                </a:rPr>
                <a:t>MUX</a:t>
              </a:r>
              <a:r>
                <a:rPr lang="zh-CN" altLang="en-US" sz="2000" b="1" u="none" dirty="0" smtClean="0">
                  <a:latin typeface="宋体" pitchFamily="2" charset="-122"/>
                </a:rPr>
                <a:t>信号</a:t>
              </a:r>
              <a:endParaRPr lang="en-US" altLang="zh-CN" sz="2000" b="1" u="none" dirty="0" smtClean="0">
                <a:latin typeface="宋体" pitchFamily="2" charset="-122"/>
              </a:endParaRP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6663324" y="2731596"/>
              <a:ext cx="287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070249" y="5733256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" name="Text Box 73"/>
          <p:cNvSpPr txBox="1">
            <a:spLocks noChangeArrowheads="1"/>
          </p:cNvSpPr>
          <p:nvPr/>
        </p:nvSpPr>
        <p:spPr bwMode="auto">
          <a:xfrm>
            <a:off x="179513" y="5517232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220072" y="714762"/>
            <a:ext cx="1799654" cy="626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4" grpId="0"/>
      <p:bldP spid="3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并行工作方式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 smtClean="0">
                <a:latin typeface="+mn-lt"/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适于一次访问多个单元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187624" y="1815207"/>
            <a:ext cx="5952850" cy="2664296"/>
            <a:chOff x="1499470" y="1772816"/>
            <a:chExt cx="5952850" cy="266429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99470" y="1772816"/>
              <a:ext cx="5808834" cy="2232248"/>
              <a:chOff x="40433" y="1340768"/>
              <a:chExt cx="5808834" cy="2232248"/>
            </a:xfrm>
          </p:grpSpPr>
          <p:sp>
            <p:nvSpPr>
              <p:cNvPr id="6" name="Rectangle 141"/>
              <p:cNvSpPr>
                <a:spLocks noChangeArrowheads="1"/>
              </p:cNvSpPr>
              <p:nvPr/>
            </p:nvSpPr>
            <p:spPr bwMode="auto">
              <a:xfrm>
                <a:off x="827584" y="1672010"/>
                <a:ext cx="4555905" cy="190100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42"/>
              <p:cNvSpPr>
                <a:spLocks noChangeShapeType="1"/>
              </p:cNvSpPr>
              <p:nvPr/>
            </p:nvSpPr>
            <p:spPr bwMode="auto">
              <a:xfrm>
                <a:off x="1326703" y="1572222"/>
                <a:ext cx="5706" cy="801472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146"/>
              <p:cNvSpPr txBox="1">
                <a:spLocks noChangeArrowheads="1"/>
              </p:cNvSpPr>
              <p:nvPr/>
            </p:nvSpPr>
            <p:spPr bwMode="auto">
              <a:xfrm>
                <a:off x="1116509" y="208005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9" name="Line 147"/>
              <p:cNvSpPr>
                <a:spLocks noChangeShapeType="1"/>
              </p:cNvSpPr>
              <p:nvPr/>
            </p:nvSpPr>
            <p:spPr bwMode="auto">
              <a:xfrm flipH="1">
                <a:off x="1260971" y="216676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9"/>
              <p:cNvSpPr>
                <a:spLocks noChangeShapeType="1"/>
              </p:cNvSpPr>
              <p:nvPr/>
            </p:nvSpPr>
            <p:spPr bwMode="auto">
              <a:xfrm flipH="1">
                <a:off x="5292080" y="2348878"/>
                <a:ext cx="0" cy="1152129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1"/>
              <p:cNvSpPr>
                <a:spLocks noChangeShapeType="1"/>
              </p:cNvSpPr>
              <p:nvPr/>
            </p:nvSpPr>
            <p:spPr bwMode="auto">
              <a:xfrm flipV="1">
                <a:off x="899592" y="3375453"/>
                <a:ext cx="3687002" cy="3159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52"/>
              <p:cNvSpPr>
                <a:spLocks noChangeShapeType="1"/>
              </p:cNvSpPr>
              <p:nvPr/>
            </p:nvSpPr>
            <p:spPr bwMode="auto">
              <a:xfrm>
                <a:off x="904529" y="2083864"/>
                <a:ext cx="0" cy="130850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9"/>
              <p:cNvSpPr>
                <a:spLocks noChangeShapeType="1"/>
              </p:cNvSpPr>
              <p:nvPr/>
            </p:nvSpPr>
            <p:spPr bwMode="auto">
              <a:xfrm flipH="1">
                <a:off x="1799693" y="2215182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62"/>
              <p:cNvSpPr txBox="1">
                <a:spLocks noChangeArrowheads="1"/>
              </p:cNvSpPr>
              <p:nvPr/>
            </p:nvSpPr>
            <p:spPr bwMode="auto">
              <a:xfrm>
                <a:off x="5483399" y="2234197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6" name="Line 163"/>
              <p:cNvSpPr>
                <a:spLocks noChangeShapeType="1"/>
              </p:cNvSpPr>
              <p:nvPr/>
            </p:nvSpPr>
            <p:spPr bwMode="auto">
              <a:xfrm>
                <a:off x="5536654" y="22341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04360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3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6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05065"/>
                  <a:ext cx="933727" cy="30664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7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38968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7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2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12372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2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8"/>
                  <a:ext cx="933727" cy="2910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20384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1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5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28396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0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5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6907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5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Line 142"/>
              <p:cNvSpPr>
                <a:spLocks noChangeShapeType="1"/>
              </p:cNvSpPr>
              <p:nvPr/>
            </p:nvSpPr>
            <p:spPr bwMode="auto">
              <a:xfrm flipH="1">
                <a:off x="2409954" y="1556792"/>
                <a:ext cx="1806" cy="7929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2194054" y="206084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auto">
              <a:xfrm flipH="1">
                <a:off x="2338516" y="214755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3506672" y="1556792"/>
                <a:ext cx="0" cy="795898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3292360" y="208386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0" name="Line 147"/>
              <p:cNvSpPr>
                <a:spLocks noChangeShapeType="1"/>
              </p:cNvSpPr>
              <p:nvPr/>
            </p:nvSpPr>
            <p:spPr bwMode="auto">
              <a:xfrm flipH="1">
                <a:off x="3436822" y="217057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2"/>
              <p:cNvSpPr>
                <a:spLocks noChangeShapeType="1"/>
              </p:cNvSpPr>
              <p:nvPr/>
            </p:nvSpPr>
            <p:spPr bwMode="auto">
              <a:xfrm flipH="1">
                <a:off x="4586593" y="1556792"/>
                <a:ext cx="793" cy="7967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146"/>
              <p:cNvSpPr txBox="1">
                <a:spLocks noChangeArrowheads="1"/>
              </p:cNvSpPr>
              <p:nvPr/>
            </p:nvSpPr>
            <p:spPr bwMode="auto">
              <a:xfrm>
                <a:off x="4370694" y="206465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5" name="Line 147"/>
              <p:cNvSpPr>
                <a:spLocks noChangeShapeType="1"/>
              </p:cNvSpPr>
              <p:nvPr/>
            </p:nvSpPr>
            <p:spPr bwMode="auto">
              <a:xfrm flipH="1">
                <a:off x="4515156" y="215136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9"/>
              <p:cNvSpPr>
                <a:spLocks noChangeShapeType="1"/>
              </p:cNvSpPr>
              <p:nvPr/>
            </p:nvSpPr>
            <p:spPr bwMode="auto">
              <a:xfrm flipV="1">
                <a:off x="1818507" y="3501008"/>
                <a:ext cx="347357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9"/>
              <p:cNvSpPr>
                <a:spLocks noChangeShapeType="1"/>
              </p:cNvSpPr>
              <p:nvPr/>
            </p:nvSpPr>
            <p:spPr bwMode="auto">
              <a:xfrm flipH="1">
                <a:off x="1824560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flipV="1">
                <a:off x="4572000" y="3212976"/>
                <a:ext cx="3175" cy="179388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45"/>
              <p:cNvSpPr>
                <a:spLocks noChangeShapeType="1"/>
              </p:cNvSpPr>
              <p:nvPr/>
            </p:nvSpPr>
            <p:spPr bwMode="auto">
              <a:xfrm flipV="1">
                <a:off x="3495055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5"/>
              <p:cNvSpPr>
                <a:spLocks noChangeShapeType="1"/>
              </p:cNvSpPr>
              <p:nvPr/>
            </p:nvSpPr>
            <p:spPr bwMode="auto">
              <a:xfrm flipV="1">
                <a:off x="241176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45"/>
              <p:cNvSpPr>
                <a:spLocks noChangeShapeType="1"/>
              </p:cNvSpPr>
              <p:nvPr/>
            </p:nvSpPr>
            <p:spPr bwMode="auto">
              <a:xfrm flipV="1">
                <a:off x="133164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40"/>
              <p:cNvSpPr txBox="1">
                <a:spLocks noChangeArrowheads="1"/>
              </p:cNvSpPr>
              <p:nvPr/>
            </p:nvSpPr>
            <p:spPr bwMode="auto">
              <a:xfrm>
                <a:off x="40433" y="1985187"/>
                <a:ext cx="643135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11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4" name="Line 159"/>
              <p:cNvSpPr>
                <a:spLocks noChangeShapeType="1"/>
              </p:cNvSpPr>
              <p:nvPr/>
            </p:nvSpPr>
            <p:spPr bwMode="auto">
              <a:xfrm flipH="1">
                <a:off x="291581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9"/>
              <p:cNvSpPr>
                <a:spLocks noChangeShapeType="1"/>
              </p:cNvSpPr>
              <p:nvPr/>
            </p:nvSpPr>
            <p:spPr bwMode="auto">
              <a:xfrm flipH="1">
                <a:off x="399593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59"/>
              <p:cNvSpPr>
                <a:spLocks noChangeShapeType="1"/>
              </p:cNvSpPr>
              <p:nvPr/>
            </p:nvSpPr>
            <p:spPr bwMode="auto">
              <a:xfrm flipH="1">
                <a:off x="507605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59"/>
              <p:cNvSpPr>
                <a:spLocks noChangeShapeType="1"/>
              </p:cNvSpPr>
              <p:nvPr/>
            </p:nvSpPr>
            <p:spPr bwMode="auto">
              <a:xfrm flipH="1">
                <a:off x="5292079" y="2348880"/>
                <a:ext cx="182821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140"/>
              <p:cNvSpPr txBox="1">
                <a:spLocks noChangeArrowheads="1"/>
              </p:cNvSpPr>
              <p:nvPr/>
            </p:nvSpPr>
            <p:spPr bwMode="auto">
              <a:xfrm>
                <a:off x="971600" y="1340892"/>
                <a:ext cx="72008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31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24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5508104" y="1672010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50" name="Line 163"/>
              <p:cNvSpPr>
                <a:spLocks noChangeShapeType="1"/>
              </p:cNvSpPr>
              <p:nvPr/>
            </p:nvSpPr>
            <p:spPr bwMode="auto">
              <a:xfrm>
                <a:off x="5561359" y="167201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381"/>
              <p:cNvSpPr txBox="1">
                <a:spLocks noChangeArrowheads="1"/>
              </p:cNvSpPr>
              <p:nvPr/>
            </p:nvSpPr>
            <p:spPr bwMode="auto">
              <a:xfrm>
                <a:off x="1619673" y="1916956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75" name="Oval 382"/>
              <p:cNvSpPr>
                <a:spLocks noChangeArrowheads="1"/>
              </p:cNvSpPr>
              <p:nvPr/>
            </p:nvSpPr>
            <p:spPr bwMode="auto">
              <a:xfrm>
                <a:off x="1763688" y="2132856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382"/>
              <p:cNvSpPr>
                <a:spLocks noChangeArrowheads="1"/>
              </p:cNvSpPr>
              <p:nvPr/>
            </p:nvSpPr>
            <p:spPr bwMode="auto">
              <a:xfrm>
                <a:off x="1691680" y="1843807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59"/>
              <p:cNvSpPr>
                <a:spLocks noChangeShapeType="1"/>
              </p:cNvSpPr>
              <p:nvPr/>
            </p:nvSpPr>
            <p:spPr bwMode="auto">
              <a:xfrm flipH="1">
                <a:off x="1907704" y="1572222"/>
                <a:ext cx="0" cy="338662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59"/>
              <p:cNvSpPr>
                <a:spLocks noChangeShapeType="1"/>
              </p:cNvSpPr>
              <p:nvPr/>
            </p:nvSpPr>
            <p:spPr bwMode="auto">
              <a:xfrm flipH="1">
                <a:off x="1727240" y="1766868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59"/>
              <p:cNvSpPr>
                <a:spLocks noChangeShapeType="1"/>
              </p:cNvSpPr>
              <p:nvPr/>
            </p:nvSpPr>
            <p:spPr bwMode="auto">
              <a:xfrm flipV="1">
                <a:off x="1726179" y="1772816"/>
                <a:ext cx="3748722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59"/>
              <p:cNvSpPr>
                <a:spLocks noChangeShapeType="1"/>
              </p:cNvSpPr>
              <p:nvPr/>
            </p:nvSpPr>
            <p:spPr bwMode="auto">
              <a:xfrm flipH="1">
                <a:off x="287981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Text Box 381"/>
              <p:cNvSpPr txBox="1">
                <a:spLocks noChangeArrowheads="1"/>
              </p:cNvSpPr>
              <p:nvPr/>
            </p:nvSpPr>
            <p:spPr bwMode="auto">
              <a:xfrm>
                <a:off x="269979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84" name="Oval 382"/>
              <p:cNvSpPr>
                <a:spLocks noChangeArrowheads="1"/>
              </p:cNvSpPr>
              <p:nvPr/>
            </p:nvSpPr>
            <p:spPr bwMode="auto">
              <a:xfrm>
                <a:off x="284380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382"/>
              <p:cNvSpPr>
                <a:spLocks noChangeArrowheads="1"/>
              </p:cNvSpPr>
              <p:nvPr/>
            </p:nvSpPr>
            <p:spPr bwMode="auto">
              <a:xfrm>
                <a:off x="277179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59"/>
              <p:cNvSpPr>
                <a:spLocks noChangeShapeType="1"/>
              </p:cNvSpPr>
              <p:nvPr/>
            </p:nvSpPr>
            <p:spPr bwMode="auto">
              <a:xfrm flipH="1">
                <a:off x="298782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9"/>
              <p:cNvSpPr>
                <a:spLocks noChangeShapeType="1"/>
              </p:cNvSpPr>
              <p:nvPr/>
            </p:nvSpPr>
            <p:spPr bwMode="auto">
              <a:xfrm flipH="1">
                <a:off x="280735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59"/>
              <p:cNvSpPr>
                <a:spLocks noChangeShapeType="1"/>
              </p:cNvSpPr>
              <p:nvPr/>
            </p:nvSpPr>
            <p:spPr bwMode="auto">
              <a:xfrm flipH="1">
                <a:off x="395993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81"/>
              <p:cNvSpPr txBox="1">
                <a:spLocks noChangeArrowheads="1"/>
              </p:cNvSpPr>
              <p:nvPr/>
            </p:nvSpPr>
            <p:spPr bwMode="auto">
              <a:xfrm>
                <a:off x="377991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0" name="Oval 382"/>
              <p:cNvSpPr>
                <a:spLocks noChangeArrowheads="1"/>
              </p:cNvSpPr>
              <p:nvPr/>
            </p:nvSpPr>
            <p:spPr bwMode="auto">
              <a:xfrm>
                <a:off x="392392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382"/>
              <p:cNvSpPr>
                <a:spLocks noChangeArrowheads="1"/>
              </p:cNvSpPr>
              <p:nvPr/>
            </p:nvSpPr>
            <p:spPr bwMode="auto">
              <a:xfrm>
                <a:off x="385191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59"/>
              <p:cNvSpPr>
                <a:spLocks noChangeShapeType="1"/>
              </p:cNvSpPr>
              <p:nvPr/>
            </p:nvSpPr>
            <p:spPr bwMode="auto">
              <a:xfrm flipH="1">
                <a:off x="4067943" y="1572222"/>
                <a:ext cx="1682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59"/>
              <p:cNvSpPr>
                <a:spLocks noChangeShapeType="1"/>
              </p:cNvSpPr>
              <p:nvPr/>
            </p:nvSpPr>
            <p:spPr bwMode="auto">
              <a:xfrm flipH="1">
                <a:off x="388747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59"/>
              <p:cNvSpPr>
                <a:spLocks noChangeShapeType="1"/>
              </p:cNvSpPr>
              <p:nvPr/>
            </p:nvSpPr>
            <p:spPr bwMode="auto">
              <a:xfrm flipH="1">
                <a:off x="504005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381"/>
              <p:cNvSpPr txBox="1">
                <a:spLocks noChangeArrowheads="1"/>
              </p:cNvSpPr>
              <p:nvPr/>
            </p:nvSpPr>
            <p:spPr bwMode="auto">
              <a:xfrm>
                <a:off x="486003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6" name="Oval 382"/>
              <p:cNvSpPr>
                <a:spLocks noChangeArrowheads="1"/>
              </p:cNvSpPr>
              <p:nvPr/>
            </p:nvSpPr>
            <p:spPr bwMode="auto">
              <a:xfrm>
                <a:off x="500404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382"/>
              <p:cNvSpPr>
                <a:spLocks noChangeArrowheads="1"/>
              </p:cNvSpPr>
              <p:nvPr/>
            </p:nvSpPr>
            <p:spPr bwMode="auto">
              <a:xfrm>
                <a:off x="493203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59"/>
              <p:cNvSpPr>
                <a:spLocks noChangeShapeType="1"/>
              </p:cNvSpPr>
              <p:nvPr/>
            </p:nvSpPr>
            <p:spPr bwMode="auto">
              <a:xfrm flipH="1">
                <a:off x="514806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>
                <a:off x="496759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51"/>
              <p:cNvSpPr>
                <a:spLocks noChangeShapeType="1"/>
              </p:cNvSpPr>
              <p:nvPr/>
            </p:nvSpPr>
            <p:spPr bwMode="auto">
              <a:xfrm flipV="1">
                <a:off x="683568" y="2083862"/>
                <a:ext cx="220961" cy="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140"/>
              <p:cNvSpPr txBox="1">
                <a:spLocks noChangeArrowheads="1"/>
              </p:cNvSpPr>
              <p:nvPr/>
            </p:nvSpPr>
            <p:spPr bwMode="auto">
              <a:xfrm>
                <a:off x="4355134" y="1340768"/>
                <a:ext cx="576906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02" name="Text Box 140"/>
              <p:cNvSpPr txBox="1">
                <a:spLocks noChangeArrowheads="1"/>
              </p:cNvSpPr>
              <p:nvPr/>
            </p:nvSpPr>
            <p:spPr bwMode="auto">
              <a:xfrm>
                <a:off x="3203848" y="1340768"/>
                <a:ext cx="64993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15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8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3" name="Text Box 140"/>
              <p:cNvSpPr txBox="1">
                <a:spLocks noChangeArrowheads="1"/>
              </p:cNvSpPr>
              <p:nvPr/>
            </p:nvSpPr>
            <p:spPr bwMode="auto">
              <a:xfrm>
                <a:off x="2121870" y="1340768"/>
                <a:ext cx="721938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23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16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4" name="Text Box 140"/>
              <p:cNvSpPr txBox="1">
                <a:spLocks noChangeArrowheads="1"/>
              </p:cNvSpPr>
              <p:nvPr/>
            </p:nvSpPr>
            <p:spPr bwMode="auto">
              <a:xfrm>
                <a:off x="1737182" y="1340892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5" name="Text Box 140"/>
              <p:cNvSpPr txBox="1">
                <a:spLocks noChangeArrowheads="1"/>
              </p:cNvSpPr>
              <p:nvPr/>
            </p:nvSpPr>
            <p:spPr bwMode="auto">
              <a:xfrm>
                <a:off x="281730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6" name="Text Box 140"/>
              <p:cNvSpPr txBox="1">
                <a:spLocks noChangeArrowheads="1"/>
              </p:cNvSpPr>
              <p:nvPr/>
            </p:nvSpPr>
            <p:spPr bwMode="auto">
              <a:xfrm>
                <a:off x="389742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7" name="Text Box 140"/>
              <p:cNvSpPr txBox="1">
                <a:spLocks noChangeArrowheads="1"/>
              </p:cNvSpPr>
              <p:nvPr/>
            </p:nvSpPr>
            <p:spPr bwMode="auto">
              <a:xfrm>
                <a:off x="497754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</p:grpSp>
        <p:sp>
          <p:nvSpPr>
            <p:cNvPr id="110" name="Text Box 140"/>
            <p:cNvSpPr txBox="1">
              <a:spLocks noChangeArrowheads="1"/>
            </p:cNvSpPr>
            <p:nvPr/>
          </p:nvSpPr>
          <p:spPr bwMode="auto">
            <a:xfrm>
              <a:off x="2003526" y="4064477"/>
              <a:ext cx="5448794" cy="3726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447675" indent="-447675"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3</a:t>
              </a:r>
              <a:r>
                <a:rPr lang="en-US" altLang="zh-CN" sz="2000" b="1" u="none" dirty="0" smtClean="0"/>
                <a:t>~</a:t>
              </a:r>
              <a:r>
                <a:rPr lang="en-US" altLang="zh-CN" sz="2000" b="1" u="none" dirty="0" smtClean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—</a:t>
              </a:r>
              <a:r>
                <a:rPr lang="zh-CN" altLang="en-US" sz="2000" b="1" u="none" dirty="0" smtClean="0">
                  <a:latin typeface="宋体" pitchFamily="2" charset="-122"/>
                </a:rPr>
                <a:t>数据掩码，用于选择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同时写入</a:t>
              </a:r>
              <a:r>
                <a:rPr lang="zh-CN" altLang="en-US" sz="2000" b="1" u="none" dirty="0" smtClean="0">
                  <a:latin typeface="宋体" pitchFamily="2" charset="-122"/>
                </a:rPr>
                <a:t>的字数</a:t>
              </a:r>
              <a:endParaRPr lang="en-US" altLang="zh-CN" sz="2000" b="1" u="none" dirty="0" smtClean="0">
                <a:latin typeface="宋体" pitchFamily="2" charset="-122"/>
              </a:endParaRPr>
            </a:p>
          </p:txBody>
        </p:sp>
      </p:grp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179389" y="4941168"/>
            <a:ext cx="878522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同时启动</a:t>
            </a:r>
            <a:r>
              <a:rPr lang="zh-CN" altLang="en-US" b="1" u="none" dirty="0" smtClean="0">
                <a:latin typeface="宋体" pitchFamily="2" charset="-122"/>
              </a:rPr>
              <a:t>各存储体，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传送效果与</a:t>
            </a:r>
            <a:r>
              <a:rPr lang="zh-CN" altLang="en-US" b="1" dirty="0" smtClean="0">
                <a:latin typeface="宋体" pitchFamily="2" charset="-122"/>
              </a:rPr>
              <a:t>单体多字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略有不同 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仅一个译码器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读写电路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426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为存储体的</a:t>
            </a:r>
            <a:r>
              <a:rPr lang="en-US" altLang="zh-CN" b="1" i="1" dirty="0" smtClean="0">
                <a:latin typeface="+mn-lt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/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为存储体数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同时访问</a:t>
            </a:r>
            <a:r>
              <a:rPr lang="zh-CN" altLang="en-US" b="1" u="none" dirty="0" smtClean="0">
                <a:latin typeface="宋体" pitchFamily="2" charset="-122"/>
              </a:rPr>
              <a:t>多个存储单元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en-US" altLang="zh-CN" b="1" u="none" dirty="0" smtClean="0">
                <a:latin typeface="+mn-lt"/>
              </a:rPr>
              <a:t>~</a:t>
            </a:r>
            <a:r>
              <a:rPr lang="en-US" altLang="zh-CN" b="1" i="1" u="none" dirty="0" smtClean="0">
                <a:latin typeface="+mn-lt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0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1" name="AutoShape 331"/>
          <p:cNvSpPr>
            <a:spLocks/>
          </p:cNvSpPr>
          <p:nvPr/>
        </p:nvSpPr>
        <p:spPr bwMode="auto">
          <a:xfrm>
            <a:off x="6876256" y="3789040"/>
            <a:ext cx="2088232" cy="288926"/>
          </a:xfrm>
          <a:prstGeom prst="borderCallout2">
            <a:avLst>
              <a:gd name="adj1" fmla="val 49638"/>
              <a:gd name="adj2" fmla="val -100"/>
              <a:gd name="adj3" fmla="val 49133"/>
              <a:gd name="adj4" fmla="val -6709"/>
              <a:gd name="adj5" fmla="val 137857"/>
              <a:gd name="adj6" fmla="val -3779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同时读出不会出错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读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>
                <a:latin typeface="宋体" pitchFamily="2" charset="-122"/>
              </a:rPr>
              <a:t>写</a:t>
            </a:r>
            <a:r>
              <a:rPr lang="zh-CN" altLang="en-US" sz="2200" b="1" u="none" dirty="0" smtClean="0">
                <a:latin typeface="宋体" pitchFamily="2" charset="-122"/>
              </a:rPr>
              <a:t>只能为</a:t>
            </a:r>
            <a:r>
              <a:rPr lang="en-US" altLang="zh-CN" sz="2200" b="1" u="none" dirty="0" err="1" smtClean="0">
                <a:latin typeface="宋体" pitchFamily="2" charset="-122"/>
                <a:sym typeface="Symbol"/>
              </a:rPr>
              <a:t>m</a:t>
            </a:r>
            <a:r>
              <a:rPr lang="en-US" altLang="zh-CN" sz="2200" b="1" u="none" dirty="0" err="1" smtClean="0">
                <a:sym typeface="Symbol"/>
              </a:rPr>
              <a:t>·</a:t>
            </a:r>
            <a:r>
              <a:rPr lang="en-US" altLang="zh-CN" sz="2200" b="1" u="none" dirty="0" err="1" smtClean="0">
                <a:latin typeface="宋体" pitchFamily="2" charset="-122"/>
              </a:rPr>
              <a:t>w</a:t>
            </a:r>
            <a:r>
              <a:rPr lang="zh-CN" altLang="en-US" sz="2200" b="1" u="none" dirty="0" smtClean="0">
                <a:latin typeface="宋体" pitchFamily="2" charset="-122"/>
              </a:rPr>
              <a:t>位数据时，存储单元长度是多少？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7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/>
      <p:bldP spid="111" grpId="0" animBg="1"/>
      <p:bldP spid="111" grpId="1" animBg="1"/>
      <p:bldP spid="1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26064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数据引脚宽度为主存单元长度的</a:t>
            </a:r>
            <a:r>
              <a:rPr lang="en-US" altLang="zh-CN" b="1" u="none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地址引脚低位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20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m)</a:t>
            </a:r>
            <a:r>
              <a:rPr lang="zh-CN" altLang="en-US" b="1" u="none" dirty="0" smtClean="0">
                <a:latin typeface="宋体" pitchFamily="2" charset="-122"/>
              </a:rPr>
              <a:t>改为体选择信号</a:t>
            </a:r>
            <a:r>
              <a:rPr lang="en-US" altLang="zh-CN" sz="2000" b="1" u="none" dirty="0" smtClean="0">
                <a:latin typeface="宋体" pitchFamily="2" charset="-122"/>
              </a:rPr>
              <a:t>(m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3976"/>
              </p:ext>
            </p:extLst>
          </p:nvPr>
        </p:nvGraphicFramePr>
        <p:xfrm>
          <a:off x="3851920" y="1805392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/>
                <a:gridCol w="1080541"/>
                <a:gridCol w="144016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50" dirty="0" smtClean="0">
                <a:latin typeface="宋体" pitchFamily="2" charset="-122"/>
              </a:rPr>
              <a:t>相应变化，</a:t>
            </a:r>
            <a:r>
              <a:rPr lang="en-US" altLang="zh-CN" b="1" u="none" spc="-50" dirty="0" smtClean="0">
                <a:latin typeface="宋体" pitchFamily="2" charset="-122"/>
              </a:rPr>
              <a:t>DRAMC</a:t>
            </a:r>
            <a:r>
              <a:rPr lang="zh-CN" altLang="en-US" b="1" u="none" spc="-50" dirty="0" smtClean="0">
                <a:latin typeface="宋体" pitchFamily="2" charset="-122"/>
              </a:rPr>
              <a:t>将地址低位看作零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其余同</a:t>
            </a:r>
            <a:r>
              <a:rPr lang="en-US" altLang="zh-CN" sz="1800" b="1" u="none" dirty="0" smtClean="0">
                <a:latin typeface="宋体" pitchFamily="2" charset="-122"/>
              </a:rPr>
              <a:t>DRAM)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861395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 smtClean="0">
                  <a:latin typeface="宋体" pitchFamily="2" charset="-122"/>
                </a:rPr>
                <a:t> Intel 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80486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 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26629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、双端口存储器     </a:t>
            </a:r>
            <a:r>
              <a:rPr lang="en-US" altLang="zh-CN" b="1" u="none" dirty="0" smtClean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  <a:sym typeface="Symbol"/>
              </a:rPr>
              <a:t>2</a:t>
            </a:r>
            <a:r>
              <a:rPr lang="en-US" altLang="zh-CN" b="1" u="none" dirty="0" smtClean="0">
                <a:sym typeface="Symbol"/>
              </a:rPr>
              <a:t>·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两次访存同时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含读写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，增设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判断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逻辑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0131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357868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SRAM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判断逻辑电路</a:t>
              </a: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077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 smtClean="0">
                <a:latin typeface="宋体" pitchFamily="2" charset="-122"/>
              </a:rPr>
              <a:t>行选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8" y="5775647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P143—13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17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4580504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判断逻辑：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时存在冲突，使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或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6038851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7060902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450" y="2173491"/>
            <a:ext cx="6624640" cy="1471533"/>
            <a:chOff x="1187450" y="2173491"/>
            <a:chExt cx="6624640" cy="1471533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存储体</a:t>
              </a:r>
              <a:r>
                <a:rPr lang="en-US" altLang="zh-CN" sz="2000" b="1" u="none" dirty="0" smtClean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/>
                <a:t>控制器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6" name="Text Box 452"/>
            <p:cNvSpPr txBox="1">
              <a:spLocks noChangeArrowheads="1"/>
            </p:cNvSpPr>
            <p:nvPr/>
          </p:nvSpPr>
          <p:spPr bwMode="auto">
            <a:xfrm>
              <a:off x="5652170" y="2173491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59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§3.4  </a:t>
            </a:r>
            <a:r>
              <a:rPr lang="zh-CN" altLang="en-US" sz="36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zh-CN" altLang="en-US" b="1" u="none" dirty="0" smtClean="0">
                <a:latin typeface="宋体" pitchFamily="2" charset="-122"/>
              </a:rPr>
              <a:t>功能是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</a:p>
        </p:txBody>
      </p:sp>
      <p:sp>
        <p:nvSpPr>
          <p:cNvPr id="459203" name="Text Box 451"/>
          <p:cNvSpPr txBox="1">
            <a:spLocks noChangeArrowheads="1"/>
          </p:cNvSpPr>
          <p:nvPr/>
        </p:nvSpPr>
        <p:spPr bwMode="auto">
          <a:xfrm>
            <a:off x="1979712" y="2173491"/>
            <a:ext cx="10080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主存地址</a:t>
            </a:r>
          </a:p>
        </p:txBody>
      </p: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8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en-US" altLang="zh-CN" b="1" u="none" baseline="-18000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/(N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dirty="0" smtClean="0">
                <a:latin typeface="宋体" pitchFamily="2" charset="-122"/>
              </a:rPr>
              <a:t>+N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sz="2200" b="1" u="none" dirty="0" smtClean="0">
                <a:latin typeface="宋体" pitchFamily="2" charset="-122"/>
              </a:rPr>
              <a:t>命中次数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00"/>
                </a:solidFill>
                <a:latin typeface="宋体" pitchFamily="2" charset="-122"/>
              </a:rPr>
              <a:t>    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平均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访问时间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H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   </a:t>
            </a:r>
            <a:r>
              <a:rPr lang="zh-CN" altLang="en-US" b="1" u="none" baseline="-16000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</a:t>
            </a:r>
            <a:r>
              <a:rPr lang="en-US" altLang="zh-CN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dirty="0">
                <a:latin typeface="宋体" pitchFamily="2" charset="-122"/>
              </a:rPr>
              <a:t>+(</a:t>
            </a:r>
            <a:r>
              <a:rPr lang="en-US" altLang="zh-CN" b="1" u="none" dirty="0" smtClean="0">
                <a:latin typeface="宋体" pitchFamily="2" charset="-122"/>
              </a:rPr>
              <a:t>1-H)T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线形标注 2 45"/>
          <p:cNvSpPr/>
          <p:nvPr/>
        </p:nvSpPr>
        <p:spPr bwMode="auto">
          <a:xfrm>
            <a:off x="8028384" y="5044737"/>
            <a:ext cx="864366" cy="616511"/>
          </a:xfrm>
          <a:prstGeom prst="borderCallout2">
            <a:avLst>
              <a:gd name="adj1" fmla="val 46444"/>
              <a:gd name="adj2" fmla="val -2275"/>
              <a:gd name="adj3" fmla="val 46216"/>
              <a:gd name="adj4" fmla="val -32678"/>
              <a:gd name="adj5" fmla="val 7847"/>
              <a:gd name="adj6" fmla="val -10999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915816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</a:t>
              </a:r>
              <a:r>
                <a:rPr lang="zh-CN" altLang="en-US" sz="2000" b="1" u="none" dirty="0" smtClean="0">
                  <a:latin typeface="宋体" pitchFamily="2" charset="-122"/>
                </a:rPr>
                <a:t>为主存数据</a:t>
              </a:r>
              <a:r>
                <a:rPr lang="zh-CN" altLang="en-US" sz="2000" b="1" u="none" dirty="0">
                  <a:latin typeface="宋体" pitchFamily="2" charset="-122"/>
                </a:rPr>
                <a:t>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2 -1.48148E-6 L -0.11806 0.178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03" grpId="0"/>
      <p:bldP spid="459214" grpId="0"/>
      <p:bldP spid="459216" grpId="0"/>
      <p:bldP spid="459217" grpId="0"/>
      <p:bldP spid="46" grpId="0" animBg="1"/>
      <p:bldP spid="61" grpId="0" animBg="1"/>
      <p:bldP spid="61" grpId="1" animBg="1"/>
      <p:bldP spid="459205" grpId="0"/>
      <p:bldP spid="459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9457" y="6226175"/>
            <a:ext cx="1905000" cy="457200"/>
          </a:xfrm>
        </p:spPr>
        <p:txBody>
          <a:bodyPr/>
          <a:lstStyle/>
          <a:p>
            <a:fld id="{C1E1DAF1-06E1-4B35-8D30-C8474CABDED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级联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上下级关系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M2</a:t>
            </a:r>
            <a:r>
              <a:rPr lang="en-US" altLang="zh-CN" b="1" u="none" dirty="0" smtClean="0">
                <a:latin typeface="宋体" pitchFamily="2" charset="-122"/>
              </a:rPr>
              <a:t>&lt;&lt;…&lt;&lt;</a:t>
            </a:r>
            <a:r>
              <a:rPr lang="en-US" altLang="zh-CN" b="1" i="1" u="none" dirty="0" err="1" smtClean="0">
                <a:latin typeface="+mn-lt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  </a:t>
            </a:r>
            <a:r>
              <a:rPr lang="zh-CN" altLang="en-US" sz="2000" b="1" u="none" dirty="0" smtClean="0">
                <a:latin typeface="宋体" pitchFamily="2" charset="-122"/>
              </a:rPr>
              <a:t>∵ 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>
                <a:latin typeface="+mn-lt"/>
              </a:rPr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2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)/(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err="1" smtClean="0"/>
              <a:t>S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53118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各级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之间的信息传递</a:t>
            </a:r>
            <a:r>
              <a:rPr lang="zh-CN" altLang="en-US" b="1" u="none" dirty="0" smtClean="0"/>
              <a:t>是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透明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</a:t>
            </a:r>
            <a:r>
              <a:rPr lang="zh-CN" altLang="en-US" sz="2200" b="1" dirty="0" smtClean="0">
                <a:latin typeface="宋体" pitchFamily="2" charset="-122"/>
              </a:rPr>
              <a:t>存储系统</a:t>
            </a:r>
            <a:r>
              <a:rPr lang="zh-CN" altLang="en-US" sz="2200" b="1" u="none" dirty="0" smtClean="0">
                <a:latin typeface="宋体" pitchFamily="2" charset="-122"/>
              </a:rPr>
              <a:t>外部不可见←</a:t>
            </a:r>
            <a:r>
              <a:rPr lang="zh-CN" altLang="en-US" sz="2200" u="none" dirty="0" smtClean="0">
                <a:latin typeface="宋体" pitchFamily="2" charset="-122"/>
              </a:rPr>
              <a:t>┘</a:t>
            </a:r>
            <a:endParaRPr lang="en-US" altLang="zh-CN" sz="2200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200" b="1" u="none" dirty="0" smtClean="0">
                <a:latin typeface="宋体" pitchFamily="2" charset="-122"/>
              </a:rPr>
              <a:t>└→</a:t>
            </a:r>
            <a:r>
              <a:rPr lang="zh-CN" altLang="en-US" sz="2000" b="1" u="none" dirty="0" smtClean="0">
                <a:latin typeface="宋体" pitchFamily="2" charset="-122"/>
              </a:rPr>
              <a:t>可见的是访问</a:t>
            </a:r>
            <a:r>
              <a:rPr lang="zh-CN" altLang="en-US" sz="2000" b="1" dirty="0" smtClean="0">
                <a:latin typeface="宋体" pitchFamily="2" charset="-122"/>
              </a:rPr>
              <a:t>时延不同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599805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上级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中信息为下级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副本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        </a:t>
            </a:r>
            <a:r>
              <a:rPr lang="zh-CN" altLang="en-US" sz="2200" b="1" u="none" dirty="0" smtClean="0">
                <a:latin typeface="宋体" pitchFamily="2" charset="-122"/>
              </a:rPr>
              <a:t>∴ </a:t>
            </a:r>
            <a:r>
              <a:rPr lang="en-US" altLang="zh-CN" sz="2200" b="1" i="1" u="none" dirty="0" smtClean="0">
                <a:latin typeface="+mn-lt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err="1" smtClean="0">
                <a:latin typeface="+mn-lt"/>
              </a:rPr>
              <a:t>S</a:t>
            </a:r>
            <a:r>
              <a:rPr lang="en-US" altLang="zh-CN" sz="2200" b="1" u="none" baseline="-20000" dirty="0" err="1" smtClean="0">
                <a:latin typeface="宋体" pitchFamily="2" charset="-122"/>
              </a:rPr>
              <a:t>Mn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 smtClean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 smtClean="0"/>
                <a:t>      </a:t>
              </a:r>
              <a:r>
                <a:rPr lang="zh-CN" altLang="en-US" sz="2000" b="1" u="none" dirty="0" smtClean="0"/>
                <a:t>存储系统</a:t>
              </a:r>
              <a:endParaRPr lang="zh-CN" altLang="en-US" sz="2000" b="1" u="none" dirty="0"/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1)Cache-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主存的信息交换单位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减小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， 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①提高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H—</a:t>
            </a:r>
            <a:r>
              <a:rPr lang="zh-CN" altLang="en-US" b="1" u="none" dirty="0" smtClean="0">
                <a:latin typeface="宋体" pitchFamily="2" charset="-122"/>
              </a:rPr>
              <a:t>利用程序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2555776" y="3212976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n×(T</a:t>
            </a:r>
            <a:r>
              <a:rPr lang="zh-CN" altLang="en-US" b="1" u="none" baseline="-16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传送</a:t>
            </a:r>
            <a:r>
              <a:rPr lang="en-US" altLang="zh-CN" b="1" u="none" dirty="0" smtClean="0">
                <a:latin typeface="宋体" pitchFamily="2" charset="-122"/>
              </a:rPr>
              <a:t>)    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存取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err="1" smtClean="0">
                <a:latin typeface="宋体" pitchFamily="2" charset="-122"/>
              </a:rPr>
              <a:t>n×T</a:t>
            </a:r>
            <a:r>
              <a:rPr lang="zh-CN" altLang="en-US" b="1" u="none" baseline="-18000" dirty="0" smtClean="0">
                <a:latin typeface="宋体" pitchFamily="2" charset="-122"/>
              </a:rPr>
              <a:t>传送</a:t>
            </a:r>
            <a:r>
              <a:rPr lang="zh-CN" altLang="en-US" u="none" dirty="0" smtClean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突发传送模式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940152" y="2204864"/>
            <a:ext cx="280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信息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611513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信息传送单位：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Block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又称字块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个字，通常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   </a:t>
            </a:r>
            <a:r>
              <a:rPr lang="en-US" altLang="zh-CN" sz="1800" b="1" u="none" dirty="0" smtClean="0">
                <a:latin typeface="宋体" pitchFamily="2" charset="-122"/>
              </a:rPr>
              <a:t>(CPU</a:t>
            </a:r>
            <a:r>
              <a:rPr lang="zh-CN" altLang="en-US" sz="1800" b="1" u="none" dirty="0" smtClean="0">
                <a:latin typeface="宋体" pitchFamily="2" charset="-122"/>
              </a:rPr>
              <a:t>的访存单位通常为字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en-US" altLang="zh-CN" sz="1800" b="1" u="none" dirty="0" err="1" smtClean="0">
                <a:latin typeface="宋体" pitchFamily="2" charset="-122"/>
              </a:rPr>
              <a:t>int</a:t>
            </a:r>
            <a:r>
              <a:rPr lang="en-US" altLang="zh-CN" sz="1800" b="1" u="none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块大小的确定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较高时的</a:t>
            </a:r>
            <a:r>
              <a:rPr lang="en-US" altLang="zh-CN" b="1" u="none" dirty="0" smtClean="0">
                <a:latin typeface="宋体" pitchFamily="2" charset="-122"/>
              </a:rPr>
              <a:t>n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由系统结构确定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与组成无关</a:t>
            </a:r>
            <a:r>
              <a:rPr lang="en-US" altLang="zh-CN" sz="1800" b="1" u="none" dirty="0" smtClean="0">
                <a:latin typeface="宋体" pitchFamily="2" charset="-122"/>
              </a:rPr>
              <a:t>])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220072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11513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79192" y="5229200"/>
            <a:ext cx="4825056" cy="720080"/>
            <a:chOff x="1619672" y="5301208"/>
            <a:chExt cx="4825056" cy="720080"/>
          </a:xfrm>
        </p:grpSpPr>
        <p:sp>
          <p:nvSpPr>
            <p:cNvPr id="29" name="Rectangle 141"/>
            <p:cNvSpPr>
              <a:spLocks noChangeArrowheads="1"/>
            </p:cNvSpPr>
            <p:nvPr/>
          </p:nvSpPr>
          <p:spPr bwMode="auto">
            <a:xfrm>
              <a:off x="3338163" y="5301208"/>
              <a:ext cx="3106565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auto">
            <a:xfrm>
              <a:off x="3491880" y="5445224"/>
              <a:ext cx="858788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5441404" y="5373043"/>
              <a:ext cx="858788" cy="5762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9" name="Text Box 83"/>
            <p:cNvSpPr txBox="1">
              <a:spLocks noChangeArrowheads="1"/>
            </p:cNvSpPr>
            <p:nvPr/>
          </p:nvSpPr>
          <p:spPr bwMode="auto">
            <a:xfrm>
              <a:off x="1619672" y="5517232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" name="直接箭头连接符 3"/>
            <p:cNvCxnSpPr>
              <a:stCxn id="17" idx="3"/>
              <a:endCxn id="18" idx="1"/>
            </p:cNvCxnSpPr>
            <p:nvPr/>
          </p:nvCxnSpPr>
          <p:spPr bwMode="auto">
            <a:xfrm flipV="1">
              <a:off x="4350668" y="5661162"/>
              <a:ext cx="1090736" cy="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9" idx="3"/>
              <a:endCxn id="17" idx="1"/>
            </p:cNvCxnSpPr>
            <p:nvPr/>
          </p:nvCxnSpPr>
          <p:spPr bwMode="auto">
            <a:xfrm>
              <a:off x="2483272" y="5661248"/>
              <a:ext cx="1008608" cy="1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7" name="Text Box 451"/>
            <p:cNvSpPr txBox="1">
              <a:spLocks noChangeArrowheads="1"/>
            </p:cNvSpPr>
            <p:nvPr/>
          </p:nvSpPr>
          <p:spPr bwMode="auto">
            <a:xfrm>
              <a:off x="4519277" y="5373043"/>
              <a:ext cx="681509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451"/>
            <p:cNvSpPr txBox="1">
              <a:spLocks noChangeArrowheads="1"/>
            </p:cNvSpPr>
            <p:nvPr/>
          </p:nvSpPr>
          <p:spPr bwMode="auto">
            <a:xfrm>
              <a:off x="2555776" y="5373216"/>
              <a:ext cx="68150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m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192964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 smtClean="0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84984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行号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zh-CN" altLang="en-US" sz="1800" b="1" u="none" dirty="0" smtClean="0"/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61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管理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单位：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347863" y="714762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 smtClean="0">
                <a:latin typeface="宋体" pitchFamily="2" charset="-122"/>
              </a:rPr>
              <a:t>主存编址单位相同    </a:t>
            </a:r>
            <a:r>
              <a:rPr lang="en-US" altLang="zh-CN" sz="2000" b="1" u="none" dirty="0" smtClean="0">
                <a:latin typeface="宋体" pitchFamily="2" charset="-122"/>
              </a:rPr>
              <a:t>(Cache</a:t>
            </a:r>
            <a:r>
              <a:rPr lang="zh-CN" altLang="en-US" sz="2000" b="1" u="none" dirty="0" smtClean="0">
                <a:latin typeface="宋体" pitchFamily="2" charset="-122"/>
              </a:rPr>
              <a:t>是缓冲器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主存间的信息传送管理：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假设主存按字编址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①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的空间，都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dirty="0" smtClean="0">
                <a:latin typeface="宋体" pitchFamily="2" charset="-122"/>
              </a:rPr>
              <a:t>成多个大小为块的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区域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每行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表示本行是否空闲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每行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表示本行数据来自的主存块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</a:t>
            </a:r>
            <a:r>
              <a:rPr lang="en-US" altLang="zh-CN" sz="1800" b="1" u="none" dirty="0" smtClean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 smtClean="0">
                <a:latin typeface="+mn-ea"/>
                <a:ea typeface="+mn-ea"/>
              </a:rPr>
              <a:t>块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 smtClean="0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的数组</a:t>
            </a:r>
            <a:r>
              <a:rPr lang="zh-CN" altLang="en-US" b="1" u="none" dirty="0">
                <a:latin typeface="宋体" pitchFamily="2" charset="-122"/>
              </a:rPr>
              <a:t>，每</a:t>
            </a:r>
            <a:r>
              <a:rPr lang="zh-CN" altLang="en-US" b="1" u="none" dirty="0" smtClean="0">
                <a:latin typeface="宋体" pitchFamily="2" charset="-122"/>
              </a:rPr>
              <a:t>行包含缓存块信息、管理信息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数据区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管理区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目录表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latin typeface="宋体" pitchFamily="2" charset="-122"/>
              </a:rPr>
              <a:t>的大小、编址单位都与主存块相同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块内地址的位数＝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6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30120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访问地址</a:t>
            </a:r>
            <a:r>
              <a:rPr lang="zh-CN" altLang="en-US" b="1" u="none" dirty="0" smtClean="0">
                <a:latin typeface="宋体" pitchFamily="2" charset="-122"/>
              </a:rPr>
              <a:t>由行号、块内地址组成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数据区的容量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数据区、管理区的容量之和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2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1" y="1285860"/>
            <a:ext cx="1946249" cy="3798059"/>
            <a:chOff x="2771801" y="1285860"/>
            <a:chExt cx="1946249" cy="3798059"/>
          </a:xfrm>
        </p:grpSpPr>
        <p:sp>
          <p:nvSpPr>
            <p:cNvPr id="67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完成访问过程：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880319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+mn-ea"/>
                <a:ea typeface="+mn-ea"/>
              </a:rPr>
              <a:t>①</a:t>
            </a:r>
            <a:r>
              <a:rPr lang="zh-CN" altLang="en-US" b="1" u="none" dirty="0" smtClean="0">
                <a:latin typeface="+mn-ea"/>
                <a:ea typeface="+mn-ea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 smtClean="0">
                <a:latin typeface="+mn-ea"/>
                <a:ea typeface="+mn-ea"/>
              </a:rPr>
              <a:t>，</a:t>
            </a:r>
            <a:r>
              <a:rPr lang="zh-CN" altLang="en-US" b="1" u="none" dirty="0">
                <a:latin typeface="+mn-ea"/>
                <a:ea typeface="+mn-ea"/>
              </a:rPr>
              <a:t>②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 smtClean="0">
                <a:latin typeface="+mn-ea"/>
                <a:ea typeface="+mn-ea"/>
              </a:rPr>
              <a:t>Cache</a:t>
            </a:r>
            <a:r>
              <a:rPr lang="zh-CN" altLang="en-US" b="1" u="none" dirty="0" smtClean="0">
                <a:latin typeface="+mn-ea"/>
                <a:ea typeface="+mn-ea"/>
              </a:rPr>
              <a:t>，③数据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 smtClean="0">
                <a:latin typeface="+mn-ea"/>
                <a:ea typeface="+mn-ea"/>
              </a:rPr>
              <a:t>主存</a:t>
            </a:r>
            <a:endParaRPr lang="zh-CN" altLang="en-US" b="1" u="none" dirty="0">
              <a:latin typeface="+mn-ea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862123"/>
            <a:ext cx="3843909" cy="1494869"/>
            <a:chOff x="2627784" y="1862123"/>
            <a:chExt cx="3843909" cy="149486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15293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相关技术：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替换算法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6482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全部</a:t>
            </a:r>
            <a:r>
              <a:rPr lang="zh-CN" altLang="en-US" b="1" u="none" dirty="0" smtClean="0">
                <a:latin typeface="宋体" pitchFamily="2" charset="-122"/>
              </a:rPr>
              <a:t>工作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都由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完成</a:t>
            </a:r>
            <a:r>
              <a:rPr lang="zh-CN" altLang="en-US" b="1" u="none" dirty="0" smtClean="0">
                <a:latin typeface="宋体" pitchFamily="2" charset="-122"/>
              </a:rPr>
              <a:t>！       </a:t>
            </a:r>
            <a:r>
              <a:rPr lang="zh-CN" altLang="en-US" sz="1800" b="1" u="none" dirty="0" smtClean="0">
                <a:latin typeface="宋体" pitchFamily="2" charset="-122"/>
              </a:rPr>
              <a:t>←速度目标所致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11960" y="4293097"/>
            <a:ext cx="3233352" cy="1512167"/>
            <a:chOff x="4290976" y="4293097"/>
            <a:chExt cx="3233352" cy="1512167"/>
          </a:xfrm>
        </p:grpSpPr>
        <p:sp>
          <p:nvSpPr>
            <p:cNvPr id="406" name="Text Box 309"/>
            <p:cNvSpPr txBox="1">
              <a:spLocks noChangeArrowheads="1"/>
            </p:cNvSpPr>
            <p:nvPr/>
          </p:nvSpPr>
          <p:spPr bwMode="auto">
            <a:xfrm>
              <a:off x="5643623" y="4858369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65" name="Text Box 309"/>
            <p:cNvSpPr txBox="1">
              <a:spLocks noChangeArrowheads="1"/>
            </p:cNvSpPr>
            <p:nvPr/>
          </p:nvSpPr>
          <p:spPr bwMode="auto">
            <a:xfrm>
              <a:off x="4823125" y="4844777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408" name="直接连接符 407"/>
            <p:cNvCxnSpPr/>
            <p:nvPr/>
          </p:nvCxnSpPr>
          <p:spPr bwMode="auto">
            <a:xfrm>
              <a:off x="5395935" y="5157192"/>
              <a:ext cx="2128393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 rot="10800000">
              <a:off x="4290976" y="4293097"/>
              <a:ext cx="1653858" cy="551682"/>
            </a:xfrm>
            <a:prstGeom prst="bentConnector3">
              <a:avLst>
                <a:gd name="adj1" fmla="val -681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290976" y="4293097"/>
              <a:ext cx="0" cy="14401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 smtClean="0">
                <a:latin typeface="宋体" pitchFamily="2" charset="-122"/>
              </a:rPr>
              <a:t>存储体、地址映射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替换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读写机构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存储体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地址映射机构</a:t>
              </a:r>
              <a:endParaRPr lang="zh-CN" altLang="en-US" sz="1800" b="1" u="none" dirty="0"/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 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所选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读写机构</a:t>
              </a:r>
              <a:endParaRPr lang="zh-CN" altLang="en-US" sz="1800" b="1" u="none" dirty="0"/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否需写回  ④是否需调入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②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③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④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①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0" name="Text Box 189"/>
          <p:cNvSpPr txBox="1">
            <a:spLocks noChangeArrowheads="1"/>
          </p:cNvSpPr>
          <p:nvPr/>
        </p:nvSpPr>
        <p:spPr bwMode="auto">
          <a:xfrm>
            <a:off x="179388" y="3815829"/>
            <a:ext cx="8785225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地址映射机构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由有效位</a:t>
            </a:r>
            <a:r>
              <a:rPr lang="en-US" altLang="zh-CN" b="1" u="none" dirty="0" smtClean="0"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、比较器等组成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3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映射机制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确定查找</a:t>
            </a:r>
            <a:r>
              <a:rPr lang="zh-CN" altLang="en-US" b="1" dirty="0" smtClean="0">
                <a:latin typeface="宋体" pitchFamily="2" charset="-122"/>
              </a:rPr>
              <a:t>范围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3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获得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目标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空闲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行地址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en-US" altLang="zh-CN" sz="2200" b="1" u="none" dirty="0" smtClean="0">
                <a:latin typeface="宋体" pitchFamily="2" charset="-122"/>
              </a:rPr>
              <a:t> </a:t>
            </a:r>
          </a:p>
        </p:txBody>
      </p: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6" name="Text Box 189"/>
          <p:cNvSpPr txBox="1">
            <a:spLocks noChangeArrowheads="1"/>
          </p:cNvSpPr>
          <p:nvPr/>
        </p:nvSpPr>
        <p:spPr bwMode="auto">
          <a:xfrm>
            <a:off x="2534004" y="4768688"/>
            <a:ext cx="5464111" cy="143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主存块号划分：标记＋索引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3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用地址中的标记与候选行的</a:t>
            </a:r>
            <a:r>
              <a:rPr lang="en-US" altLang="zh-CN" sz="2200" b="1" u="none" dirty="0" smtClean="0">
                <a:latin typeface="宋体" pitchFamily="2" charset="-122"/>
              </a:rPr>
              <a:t>Tag</a:t>
            </a:r>
            <a:r>
              <a:rPr lang="zh-CN" altLang="en-US" sz="2200" b="1" u="none" dirty="0" smtClean="0">
                <a:latin typeface="宋体" pitchFamily="2" charset="-122"/>
              </a:rPr>
              <a:t>进行</a:t>
            </a:r>
            <a:r>
              <a:rPr lang="zh-CN" altLang="en-US" sz="2200" b="1" dirty="0" smtClean="0">
                <a:latin typeface="宋体" pitchFamily="2" charset="-122"/>
              </a:rPr>
              <a:t>比较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69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6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5655" y="1334011"/>
            <a:ext cx="4955171" cy="2519487"/>
            <a:chOff x="1545655" y="1334011"/>
            <a:chExt cx="4955171" cy="2519487"/>
          </a:xfrm>
        </p:grpSpPr>
        <p:sp>
          <p:nvSpPr>
            <p:cNvPr id="87" name="Text Box 309"/>
            <p:cNvSpPr txBox="1">
              <a:spLocks noChangeArrowheads="1"/>
            </p:cNvSpPr>
            <p:nvPr/>
          </p:nvSpPr>
          <p:spPr bwMode="auto">
            <a:xfrm>
              <a:off x="1612078" y="2074440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148" name="Text Box 329"/>
            <p:cNvSpPr txBox="1">
              <a:spLocks noChangeArrowheads="1"/>
            </p:cNvSpPr>
            <p:nvPr/>
          </p:nvSpPr>
          <p:spPr bwMode="auto">
            <a:xfrm>
              <a:off x="3853011" y="3704026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621349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630999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2126174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624517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624517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334011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</a:t>
              </a:r>
              <a:r>
                <a:rPr lang="zh-CN" altLang="en-US" sz="1800" b="1" u="none" dirty="0" smtClean="0">
                  <a:latin typeface="宋体" pitchFamily="2" charset="-122"/>
                </a:rPr>
                <a:t> 标记   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621349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83724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21245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3404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629411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334011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624517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837249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21261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3420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62941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764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26904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621349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a    s3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2124586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    s0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629411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b    s1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5" name="Text Box 309"/>
            <p:cNvSpPr txBox="1">
              <a:spLocks noChangeArrowheads="1"/>
            </p:cNvSpPr>
            <p:nvPr/>
          </p:nvSpPr>
          <p:spPr bwMode="auto">
            <a:xfrm>
              <a:off x="2338388" y="306235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42" name="Line 320"/>
            <p:cNvSpPr>
              <a:spLocks noChangeShapeType="1"/>
            </p:cNvSpPr>
            <p:nvPr/>
          </p:nvSpPr>
          <p:spPr bwMode="auto">
            <a:xfrm>
              <a:off x="3465281" y="3206022"/>
              <a:ext cx="1033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1"/>
            <p:cNvSpPr>
              <a:spLocks noChangeShapeType="1"/>
            </p:cNvSpPr>
            <p:nvPr/>
          </p:nvSpPr>
          <p:spPr bwMode="auto">
            <a:xfrm flipH="1">
              <a:off x="3347864" y="2917393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1"/>
            <p:cNvSpPr>
              <a:spLocks noChangeShapeType="1"/>
            </p:cNvSpPr>
            <p:nvPr/>
          </p:nvSpPr>
          <p:spPr bwMode="auto">
            <a:xfrm flipH="1" flipV="1">
              <a:off x="3347505" y="3349590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1" name="直接箭头连接符 157"/>
            <p:cNvCxnSpPr>
              <a:stCxn id="235" idx="6"/>
            </p:cNvCxnSpPr>
            <p:nvPr/>
          </p:nvCxnSpPr>
          <p:spPr bwMode="auto">
            <a:xfrm flipV="1">
              <a:off x="4070052" y="3781129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9" name="Line 321"/>
            <p:cNvSpPr>
              <a:spLocks noChangeShapeType="1"/>
            </p:cNvSpPr>
            <p:nvPr/>
          </p:nvSpPr>
          <p:spPr bwMode="auto">
            <a:xfrm flipH="1">
              <a:off x="2483768" y="2917394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1"/>
            <p:cNvSpPr>
              <a:spLocks noChangeShapeType="1"/>
            </p:cNvSpPr>
            <p:nvPr/>
          </p:nvSpPr>
          <p:spPr bwMode="auto">
            <a:xfrm flipH="1" flipV="1">
              <a:off x="2483768" y="3349442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76"/>
            <p:cNvSpPr txBox="1">
              <a:spLocks noChangeArrowheads="1"/>
            </p:cNvSpPr>
            <p:nvPr/>
          </p:nvSpPr>
          <p:spPr bwMode="auto">
            <a:xfrm>
              <a:off x="2411760" y="3489713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27" name="直接箭头连接符 157"/>
            <p:cNvCxnSpPr>
              <a:endCxn id="148" idx="1"/>
            </p:cNvCxnSpPr>
            <p:nvPr/>
          </p:nvCxnSpPr>
          <p:spPr bwMode="auto">
            <a:xfrm rot="16200000" flipH="1">
              <a:off x="3458082" y="3383833"/>
              <a:ext cx="572742" cy="21711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5" name="Oval 331"/>
            <p:cNvSpPr>
              <a:spLocks noChangeArrowheads="1"/>
            </p:cNvSpPr>
            <p:nvPr/>
          </p:nvSpPr>
          <p:spPr bwMode="auto">
            <a:xfrm>
              <a:off x="3997027" y="3745337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Text Box 276"/>
            <p:cNvSpPr txBox="1">
              <a:spLocks noChangeArrowheads="1"/>
            </p:cNvSpPr>
            <p:nvPr/>
          </p:nvSpPr>
          <p:spPr bwMode="auto">
            <a:xfrm>
              <a:off x="4139952" y="2989401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8" name="Text Box 276"/>
            <p:cNvSpPr txBox="1">
              <a:spLocks noChangeArrowheads="1"/>
            </p:cNvSpPr>
            <p:nvPr/>
          </p:nvSpPr>
          <p:spPr bwMode="auto">
            <a:xfrm>
              <a:off x="4139952" y="3567176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8" name="AutoShape 178"/>
            <p:cNvSpPr>
              <a:spLocks/>
            </p:cNvSpPr>
            <p:nvPr/>
          </p:nvSpPr>
          <p:spPr bwMode="auto">
            <a:xfrm>
              <a:off x="1545655" y="2071552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1403648" y="345094"/>
            <a:ext cx="5975052" cy="1937129"/>
            <a:chOff x="1403648" y="116632"/>
            <a:chExt cx="5975052" cy="1937129"/>
          </a:xfrm>
        </p:grpSpPr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en-US" altLang="zh-CN" sz="1800" b="1" u="none" dirty="0">
                    <a:latin typeface="宋体" pitchFamily="2" charset="-122"/>
                  </a:rPr>
                  <a:t>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grpSp>
        <p:nvGrpSpPr>
          <p:cNvPr id="262" name="组合 261"/>
          <p:cNvGrpSpPr/>
          <p:nvPr/>
        </p:nvGrpSpPr>
        <p:grpSpPr>
          <a:xfrm>
            <a:off x="1259631" y="980729"/>
            <a:ext cx="3057575" cy="2449980"/>
            <a:chOff x="1259631" y="772256"/>
            <a:chExt cx="3057575" cy="2449980"/>
          </a:xfrm>
        </p:grpSpPr>
        <p:cxnSp>
          <p:nvCxnSpPr>
            <p:cNvPr id="162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397399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 smtClean="0">
                <a:latin typeface="宋体" pitchFamily="2" charset="-122"/>
              </a:rPr>
              <a:t>由状态</a:t>
            </a:r>
            <a:r>
              <a:rPr lang="zh-CN" altLang="en-US" b="1" u="none" dirty="0">
                <a:latin typeface="宋体" pitchFamily="2" charset="-122"/>
              </a:rPr>
              <a:t>、状态更新</a:t>
            </a:r>
            <a:r>
              <a:rPr lang="zh-CN" altLang="en-US" b="1" u="none" dirty="0" smtClean="0">
                <a:latin typeface="宋体" pitchFamily="2" charset="-122"/>
              </a:rPr>
              <a:t>及行选择</a:t>
            </a:r>
            <a:r>
              <a:rPr lang="zh-CN" altLang="en-US" b="1" u="none" dirty="0">
                <a:latin typeface="宋体" pitchFamily="2" charset="-122"/>
              </a:rPr>
              <a:t>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更新机制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状态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取决于替换算法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选择机构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在候选行中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牺牲行，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 smtClean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4571999" y="3637474"/>
            <a:ext cx="3600277" cy="288031"/>
            <a:chOff x="4571999" y="3429001"/>
            <a:chExt cx="3600277" cy="288031"/>
          </a:xfrm>
        </p:grpSpPr>
        <p:sp>
          <p:nvSpPr>
            <p:cNvPr id="25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获得空闲行地址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280" name="直接箭头连接符 157"/>
            <p:cNvCxnSpPr>
              <a:endCxn id="293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3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其余缺失处理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访问部件，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从主存读出主存块，将数据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写回主存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4" name="AutoShape 331"/>
          <p:cNvSpPr>
            <a:spLocks/>
          </p:cNvSpPr>
          <p:nvPr/>
        </p:nvSpPr>
        <p:spPr bwMode="auto">
          <a:xfrm>
            <a:off x="7236296" y="1268760"/>
            <a:ext cx="1584176" cy="566746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12545"/>
              <a:gd name="adj5" fmla="val -45123"/>
              <a:gd name="adj6" fmla="val -94969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u="none" dirty="0" smtClean="0">
                <a:latin typeface="+mn-ea"/>
                <a:ea typeface="+mn-ea"/>
              </a:rPr>
              <a:t>索引字段的好处？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6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99992" y="971589"/>
            <a:ext cx="2389574" cy="2521870"/>
            <a:chOff x="4499992" y="971589"/>
            <a:chExt cx="2389574" cy="2521870"/>
          </a:xfrm>
        </p:grpSpPr>
        <p:sp>
          <p:nvSpPr>
            <p:cNvPr id="187" name="Text Box 315"/>
            <p:cNvSpPr txBox="1">
              <a:spLocks noChangeArrowheads="1"/>
            </p:cNvSpPr>
            <p:nvPr/>
          </p:nvSpPr>
          <p:spPr bwMode="auto">
            <a:xfrm>
              <a:off x="4571529" y="3061409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89" name="Line 317"/>
            <p:cNvSpPr>
              <a:spLocks noChangeShapeType="1"/>
            </p:cNvSpPr>
            <p:nvPr/>
          </p:nvSpPr>
          <p:spPr bwMode="auto">
            <a:xfrm flipH="1">
              <a:off x="4716016" y="2851655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flipH="1">
              <a:off x="6732240" y="971589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Line 317"/>
            <p:cNvSpPr>
              <a:spLocks noChangeShapeType="1"/>
            </p:cNvSpPr>
            <p:nvPr/>
          </p:nvSpPr>
          <p:spPr bwMode="auto">
            <a:xfrm flipH="1">
              <a:off x="5580112" y="2852598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17"/>
            <p:cNvSpPr>
              <a:spLocks noChangeShapeType="1"/>
            </p:cNvSpPr>
            <p:nvPr/>
          </p:nvSpPr>
          <p:spPr bwMode="auto">
            <a:xfrm flipH="1">
              <a:off x="6372200" y="2845311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17"/>
            <p:cNvSpPr>
              <a:spLocks noChangeShapeType="1"/>
            </p:cNvSpPr>
            <p:nvPr/>
          </p:nvSpPr>
          <p:spPr bwMode="auto">
            <a:xfrm flipH="1" flipV="1">
              <a:off x="6516216" y="3205424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2" name="直接箭头连接符 157"/>
            <p:cNvCxnSpPr>
              <a:stCxn id="187" idx="2"/>
            </p:cNvCxnSpPr>
            <p:nvPr/>
          </p:nvCxnSpPr>
          <p:spPr bwMode="auto">
            <a:xfrm rot="16200000" flipH="1">
              <a:off x="6144710" y="2748603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64" name="Text Box 301"/>
            <p:cNvSpPr txBox="1">
              <a:spLocks noChangeArrowheads="1"/>
            </p:cNvSpPr>
            <p:nvPr/>
          </p:nvSpPr>
          <p:spPr bwMode="auto">
            <a:xfrm>
              <a:off x="5004048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65" name="Text Box 303"/>
            <p:cNvSpPr txBox="1">
              <a:spLocks noChangeArrowheads="1"/>
            </p:cNvSpPr>
            <p:nvPr/>
          </p:nvSpPr>
          <p:spPr bwMode="auto">
            <a:xfrm>
              <a:off x="5796211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3" name="直接箭头连接符 157"/>
            <p:cNvCxnSpPr/>
            <p:nvPr/>
          </p:nvCxnSpPr>
          <p:spPr bwMode="auto">
            <a:xfrm rot="16200000" flipH="1">
              <a:off x="4892582" y="2820387"/>
              <a:ext cx="264966" cy="105014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96" grpId="0"/>
      <p:bldP spid="84" grpId="0" animBg="1"/>
      <p:bldP spid="8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2132856"/>
            <a:ext cx="896461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en-US" altLang="zh-CN" u="none" dirty="0" smtClean="0">
                <a:latin typeface="+mn-lt"/>
              </a:rPr>
              <a:t>Direct mapping</a:t>
            </a:r>
            <a:r>
              <a:rPr lang="en-US" altLang="zh-CN" b="1" u="none" dirty="0" smtClean="0">
                <a:latin typeface="+mn-ea"/>
                <a:ea typeface="+mn-ea"/>
              </a:rPr>
              <a:t>)</a:t>
            </a:r>
            <a:endParaRPr lang="zh-CN" altLang="en-US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spc="-50" dirty="0" smtClean="0">
                <a:latin typeface="宋体" pitchFamily="2" charset="-122"/>
              </a:rPr>
              <a:t>主存块</a:t>
            </a:r>
            <a:r>
              <a:rPr lang="en-US" altLang="zh-CN" b="1" u="none" spc="-50" dirty="0" err="1" smtClean="0">
                <a:latin typeface="宋体" pitchFamily="2" charset="-122"/>
              </a:rPr>
              <a:t>i</a:t>
            </a:r>
            <a:r>
              <a:rPr lang="zh-CN" altLang="en-US" b="1" u="none" spc="-50" dirty="0" smtClean="0">
                <a:latin typeface="宋体" pitchFamily="2" charset="-122"/>
              </a:rPr>
              <a:t>只可</a:t>
            </a:r>
            <a:r>
              <a:rPr lang="zh-CN" altLang="en-US" b="1" u="none" spc="-50" dirty="0">
                <a:latin typeface="宋体" pitchFamily="2" charset="-122"/>
              </a:rPr>
              <a:t>放</a:t>
            </a:r>
            <a:r>
              <a:rPr lang="zh-CN" altLang="en-US" b="1" u="none" spc="-50" dirty="0" smtClean="0">
                <a:latin typeface="宋体" pitchFamily="2" charset="-122"/>
              </a:rPr>
              <a:t>到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</a:t>
            </a:r>
            <a:r>
              <a:rPr lang="zh-CN" altLang="en-US" b="1" spc="-50" dirty="0" smtClean="0">
                <a:latin typeface="宋体" pitchFamily="2" charset="-122"/>
              </a:rPr>
              <a:t>某个</a:t>
            </a:r>
            <a:r>
              <a:rPr lang="zh-CN" altLang="en-US" b="1" u="none" spc="-50" dirty="0">
                <a:latin typeface="宋体" pitchFamily="2" charset="-122"/>
              </a:rPr>
              <a:t>行</a:t>
            </a:r>
            <a:r>
              <a:rPr lang="en-US" altLang="zh-CN" b="1" u="none" spc="-50" dirty="0" smtClean="0">
                <a:latin typeface="宋体" pitchFamily="2" charset="-122"/>
              </a:rPr>
              <a:t>j</a:t>
            </a:r>
            <a:r>
              <a:rPr lang="zh-CN" altLang="en-US" b="1" u="none" spc="-50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66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指确定一个主存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可放</a:t>
            </a:r>
            <a:r>
              <a:rPr lang="zh-CN" altLang="en-US" b="1" u="none" dirty="0">
                <a:latin typeface="宋体" pitchFamily="2" charset="-122"/>
              </a:rPr>
              <a:t>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中哪些</a:t>
            </a:r>
            <a:r>
              <a:rPr lang="zh-CN" altLang="en-US" b="1" u="none" dirty="0" smtClean="0">
                <a:latin typeface="宋体" pitchFamily="2" charset="-122"/>
              </a:rPr>
              <a:t>行的方法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40708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块调入时的</a:t>
            </a:r>
            <a:r>
              <a:rPr lang="zh-CN" altLang="en-US" b="1" u="none" dirty="0" smtClean="0">
                <a:solidFill>
                  <a:srgbClr val="990099"/>
                </a:solidFill>
              </a:rPr>
              <a:t>冲突率</a:t>
            </a:r>
            <a:r>
              <a:rPr lang="zh-CN" altLang="en-US" b="1" u="none" dirty="0" smtClean="0"/>
              <a:t>、</a:t>
            </a:r>
            <a:r>
              <a:rPr lang="zh-CN" altLang="en-US" b="1" u="none" dirty="0"/>
              <a:t>地址变换的</a:t>
            </a:r>
            <a:r>
              <a:rPr lang="zh-CN" altLang="en-US" b="1" u="none" dirty="0">
                <a:solidFill>
                  <a:srgbClr val="990099"/>
                </a:solidFill>
              </a:rPr>
              <a:t>速度与成本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     </a:t>
            </a: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u="none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≠命中率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调入时～访问时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895850" y="400002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7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zh-CN" altLang="en-US" sz="1800" b="1" u="none" dirty="0" smtClean="0">
                  <a:latin typeface="宋体" pitchFamily="2" charset="-122"/>
                </a:rPr>
                <a:t>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267099" y="5805264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区号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区内块号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块内地址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-6876" y="2996952"/>
            <a:ext cx="4938916" cy="2809875"/>
            <a:chOff x="-6876" y="3068960"/>
            <a:chExt cx="4938916" cy="2809875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429323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64522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870773"/>
              <a:ext cx="936625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3068960"/>
              <a:ext cx="936626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6272" y="4294510"/>
              <a:ext cx="720725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2316272" y="4221485"/>
              <a:ext cx="720725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6272" y="3573785"/>
              <a:ext cx="720725" cy="5746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4077023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37401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4077023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36436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65328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717032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37401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4077023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869185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36436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4077023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42932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688085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90557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4150048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4365948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5158110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5374010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4150048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408810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626298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5158110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41687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634360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248943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1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7091735" y="461038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87932" y="510873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j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14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2772386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 smtClean="0">
                <a:latin typeface="宋体" pitchFamily="2" charset="-122"/>
              </a:rPr>
              <a:t>索引</a:t>
            </a:r>
            <a:r>
              <a:rPr lang="zh-CN" altLang="en-US" b="1" u="none" dirty="0">
                <a:latin typeface="宋体" pitchFamily="2" charset="-122"/>
              </a:rPr>
              <a:t>＝区内块</a:t>
            </a:r>
            <a:r>
              <a:rPr lang="zh-CN" altLang="en-US" b="1" u="none" dirty="0" smtClean="0">
                <a:latin typeface="宋体" pitchFamily="2" charset="-122"/>
              </a:rPr>
              <a:t>号，标记＝区号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   (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选择方法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标记</a:t>
            </a:r>
            <a:r>
              <a:rPr lang="zh-CN" altLang="en-US" sz="2200" b="1" u="none" dirty="0">
                <a:latin typeface="宋体" pitchFamily="2" charset="-122"/>
              </a:rPr>
              <a:t>＝主存块号</a:t>
            </a:r>
            <a:r>
              <a:rPr lang="zh-CN" altLang="en-US" sz="2200" b="1" u="none" dirty="0" smtClean="0">
                <a:latin typeface="宋体" pitchFamily="2" charset="-122"/>
              </a:rPr>
              <a:t>去除索引的部分</a:t>
            </a:r>
            <a:r>
              <a:rPr lang="en-US" altLang="zh-CN" sz="2200" b="1" u="none" dirty="0" smtClean="0">
                <a:latin typeface="宋体" pitchFamily="2" charset="-122"/>
              </a:rPr>
              <a:t>)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←需比较</a:t>
            </a:r>
            <a:endParaRPr lang="en-US" altLang="zh-CN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3279368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r>
                <a:rPr lang="zh-CN" altLang="en-US" sz="1800" b="1" u="none" dirty="0" smtClean="0">
                  <a:latin typeface="宋体" pitchFamily="2" charset="-122"/>
                </a:rPr>
                <a:t>  标记</a:t>
              </a: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2132623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2772387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739"/>
              <a:ext cx="797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 smtClean="0">
                <a:latin typeface="宋体" pitchFamily="2" charset="-122"/>
              </a:rPr>
              <a:t>候选行仅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行号＝索引值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地址中区号与候选行的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984473" y="2780927"/>
            <a:ext cx="2395839" cy="2664297"/>
            <a:chOff x="4984473" y="2780927"/>
            <a:chExt cx="2395839" cy="266429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5062275" y="5013174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5206762" y="4803420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7222986" y="2780927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6070858" y="4804363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862946" y="4797076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7006962" y="5157189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635456" y="4700368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494794" y="472901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6286957" y="472901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0" name="直接箭头连接符 157"/>
            <p:cNvCxnSpPr>
              <a:stCxn id="131" idx="1"/>
            </p:cNvCxnSpPr>
            <p:nvPr/>
          </p:nvCxnSpPr>
          <p:spPr bwMode="auto">
            <a:xfrm rot="16200000" flipH="1">
              <a:off x="5377063" y="4765196"/>
              <a:ext cx="264966" cy="105014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68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354722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、按</a:t>
            </a:r>
            <a:r>
              <a:rPr lang="zh-CN" altLang="en-US" b="1" u="none" dirty="0">
                <a:latin typeface="宋体" pitchFamily="2" charset="-122"/>
              </a:rPr>
              <a:t>字节编址</a:t>
            </a:r>
            <a:r>
              <a:rPr lang="zh-CN" altLang="en-US" b="1" u="none" dirty="0" smtClean="0">
                <a:latin typeface="宋体" pitchFamily="2" charset="-122"/>
              </a:rPr>
              <a:t>，主存块</a:t>
            </a:r>
            <a:r>
              <a:rPr lang="zh-CN" altLang="en-US" b="1" u="none" dirty="0">
                <a:latin typeface="宋体" pitchFamily="2" charset="-122"/>
              </a:rPr>
              <a:t>大小</a:t>
            </a:r>
            <a:r>
              <a:rPr lang="en-US" altLang="zh-CN" b="1" u="none" dirty="0" smtClean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直接映射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该</a:t>
            </a:r>
            <a:r>
              <a:rPr lang="zh-CN" altLang="en-US" b="1" u="none" dirty="0" smtClean="0">
                <a:latin typeface="宋体" pitchFamily="2" charset="-122"/>
              </a:rPr>
              <a:t>如何划分？ 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Tag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有效位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203769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8KB/16B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行，行号为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spc="-50" dirty="0" smtClean="0">
                <a:latin typeface="宋体" pitchFamily="2" charset="-122"/>
              </a:rPr>
              <a:t>主存地址为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(1M)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  <a:r>
              <a:rPr lang="zh-CN" altLang="en-US" b="1" u="none" spc="-50" dirty="0" smtClean="0">
                <a:latin typeface="宋体" pitchFamily="2" charset="-122"/>
              </a:rPr>
              <a:t>，块</a:t>
            </a:r>
            <a:r>
              <a:rPr lang="zh-CN" altLang="en-US" b="1" u="none" spc="-50" dirty="0">
                <a:latin typeface="宋体" pitchFamily="2" charset="-122"/>
              </a:rPr>
              <a:t>内地址</a:t>
            </a:r>
            <a:r>
              <a:rPr lang="zh-CN" altLang="en-US" b="1" u="none" spc="-50" dirty="0" smtClean="0">
                <a:latin typeface="宋体" pitchFamily="2" charset="-122"/>
              </a:rPr>
              <a:t>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(16B/1B)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4</a:t>
            </a:r>
            <a:r>
              <a:rPr lang="zh-CN" altLang="en-US" b="1" u="none" spc="-50" dirty="0" smtClean="0">
                <a:latin typeface="宋体" pitchFamily="2" charset="-122"/>
              </a:rPr>
              <a:t>位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306529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306157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308116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95454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主存地址组成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307450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3019018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981612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162078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306455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zh-CN" altLang="en-US" b="1" u="none" dirty="0" smtClean="0"/>
              <a:t>标志为区号，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2512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96460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1BH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70196" name="AutoShape 1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Fully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j</a:t>
            </a:r>
            <a:r>
              <a:rPr lang="zh-CN" altLang="en-US" b="1" u="none" dirty="0" smtClean="0">
                <a:latin typeface="宋体" pitchFamily="2" charset="-122"/>
              </a:rPr>
              <a:t>∈</a:t>
            </a:r>
            <a:r>
              <a:rPr lang="en-US" altLang="zh-CN" b="1" u="none" dirty="0" smtClean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r>
              <a:rPr lang="zh-CN" altLang="en-US" sz="2000" b="1" u="none" dirty="0" smtClean="0">
                <a:latin typeface="宋体" pitchFamily="2" charset="-122"/>
              </a:rPr>
              <a:t>与</a:t>
            </a:r>
            <a:r>
              <a:rPr lang="en-US" altLang="zh-CN" sz="2000" b="1" u="none" dirty="0" err="1" smtClean="0">
                <a:latin typeface="宋体" pitchFamily="2" charset="-122"/>
              </a:rPr>
              <a:t>i</a:t>
            </a:r>
            <a:r>
              <a:rPr lang="zh-CN" altLang="en-US" sz="2000" b="1" u="none" dirty="0" smtClean="0">
                <a:latin typeface="宋体" pitchFamily="2" charset="-122"/>
              </a:rPr>
              <a:t>无关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519332" name="AutoShape 1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G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267744" y="5733256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没有索引，标记＝</a:t>
            </a:r>
            <a:r>
              <a:rPr lang="zh-CN" altLang="en-US" b="1" u="none" dirty="0">
                <a:latin typeface="宋体" pitchFamily="2" charset="-122"/>
              </a:rPr>
              <a:t>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速度、主存</a:t>
            </a:r>
            <a:r>
              <a:rPr lang="zh-CN" altLang="en-US" sz="2000" b="1" u="none" dirty="0">
                <a:latin typeface="宋体" pitchFamily="2" charset="-122"/>
              </a:rPr>
              <a:t>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6" name="AutoShape 2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</a:t>
            </a:r>
            <a:r>
              <a:rPr lang="zh-CN" altLang="en-US" sz="2000" b="1" u="none" dirty="0" smtClean="0">
                <a:latin typeface="宋体" pitchFamily="2" charset="-122"/>
              </a:rPr>
              <a:t>速度、辅</a:t>
            </a:r>
            <a:r>
              <a:rPr lang="zh-CN" altLang="en-US" sz="2000" b="1" u="none" dirty="0">
                <a:latin typeface="宋体" pitchFamily="2" charset="-122"/>
              </a:rPr>
              <a:t>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>
              <a:off x="2771775" y="5876925"/>
              <a:ext cx="1008063" cy="103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以主存为中心，一般为</a:t>
            </a:r>
            <a:r>
              <a:rPr lang="en-US" altLang="zh-CN" b="1" u="none" dirty="0" smtClean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7093148" y="427038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63688" y="3357984"/>
            <a:ext cx="6338814" cy="1303703"/>
            <a:chOff x="1763688" y="3429992"/>
            <a:chExt cx="6338814" cy="1303703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6" name="Line 320"/>
            <p:cNvSpPr>
              <a:spLocks noChangeShapeType="1"/>
            </p:cNvSpPr>
            <p:nvPr/>
          </p:nvSpPr>
          <p:spPr bwMode="auto">
            <a:xfrm>
              <a:off x="2987824" y="4595893"/>
              <a:ext cx="390014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9" name="Line 320"/>
            <p:cNvSpPr>
              <a:spLocks noChangeShapeType="1"/>
            </p:cNvSpPr>
            <p:nvPr/>
          </p:nvSpPr>
          <p:spPr bwMode="auto">
            <a:xfrm>
              <a:off x="6589812" y="4596488"/>
              <a:ext cx="38855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地址变换：</a:t>
            </a:r>
            <a:r>
              <a:rPr lang="zh-CN" altLang="en-US" b="1" u="none" dirty="0">
                <a:latin typeface="宋体" pitchFamily="2" charset="-122"/>
              </a:rPr>
              <a:t>候选</a:t>
            </a:r>
            <a:r>
              <a:rPr lang="zh-CN" altLang="en-US" b="1" u="none" dirty="0" smtClean="0">
                <a:latin typeface="宋体" pitchFamily="2" charset="-122"/>
              </a:rPr>
              <a:t>行为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所有行</a:t>
            </a:r>
            <a:r>
              <a:rPr lang="en-US" altLang="zh-CN" b="1" u="none" dirty="0" smtClean="0">
                <a:latin typeface="宋体" pitchFamily="2" charset="-122"/>
              </a:rPr>
              <a:t>(G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地址中主存块号与候选行的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比较的组织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方案①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个比较器，分时比较</a:t>
            </a:r>
            <a:r>
              <a:rPr lang="en-US" altLang="zh-CN" b="1" u="none" dirty="0" smtClean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u="none" dirty="0" err="1" smtClean="0">
                <a:latin typeface="+mn-lt"/>
              </a:rPr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☆方案②</a:t>
            </a:r>
            <a:r>
              <a:rPr lang="en-US" altLang="zh-CN" b="1" u="none" dirty="0" smtClean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u="none" dirty="0" err="1" smtClean="0"/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636912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923356"/>
            <a:ext cx="5112450" cy="2810793"/>
            <a:chOff x="1619673" y="2995364"/>
            <a:chExt cx="5112450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77838" y="2924944"/>
            <a:ext cx="4866572" cy="2810793"/>
            <a:chOff x="3377838" y="2995364"/>
            <a:chExt cx="4866572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445762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149922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149922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176364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595894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581724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2932773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446357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150517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150517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4732853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4732853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302103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302100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554803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221981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221981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93" name="直接箭头连接符 157"/>
            <p:cNvCxnSpPr/>
            <p:nvPr/>
          </p:nvCxnSpPr>
          <p:spPr bwMode="auto">
            <a:xfrm>
              <a:off x="3377838" y="4604194"/>
              <a:ext cx="545966" cy="235473"/>
            </a:xfrm>
            <a:prstGeom prst="bentConnector3">
              <a:avLst>
                <a:gd name="adj1" fmla="val -1175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157"/>
            <p:cNvCxnSpPr/>
            <p:nvPr/>
          </p:nvCxnSpPr>
          <p:spPr bwMode="auto">
            <a:xfrm rot="16200000" flipH="1">
              <a:off x="7160339" y="4406175"/>
              <a:ext cx="207412" cy="571366"/>
            </a:xfrm>
            <a:prstGeom prst="bentConnector4">
              <a:avLst>
                <a:gd name="adj1" fmla="val 16721"/>
                <a:gd name="adj2" fmla="val -1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0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，存储器按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全相联映射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则命中时目标行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u="none" dirty="0">
                <a:latin typeface="宋体" pitchFamily="2" charset="-122"/>
              </a:rPr>
              <a:t>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068960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         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427810" y="3860155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427810" y="3569642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17862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行的标志为主存块号，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716788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</a:t>
              </a:r>
              <a:r>
                <a:rPr lang="en-US" altLang="zh-CN" b="1" u="none" dirty="0" smtClean="0">
                  <a:latin typeface="宋体" pitchFamily="2" charset="-122"/>
                </a:rPr>
                <a:t>=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2390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3645H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" name="AutoShape 2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9771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※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注意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可寻址空间＝主存地址空间，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</a:t>
            </a:r>
            <a:r>
              <a:rPr lang="zh-CN" altLang="en-US" sz="2200" b="1" u="none" dirty="0" smtClean="0">
                <a:latin typeface="宋体" pitchFamily="2" charset="-122"/>
              </a:rPr>
              <a:t>存储器</a:t>
            </a:r>
            <a:r>
              <a:rPr lang="en-US" altLang="zh-CN" sz="2200" b="1" u="none" dirty="0" smtClean="0">
                <a:latin typeface="宋体" pitchFamily="2" charset="-122"/>
              </a:rPr>
              <a:t>(MEM)</a:t>
            </a:r>
            <a:r>
              <a:rPr lang="zh-CN" altLang="en-US" sz="2200" b="1" u="none" dirty="0" smtClean="0">
                <a:latin typeface="宋体" pitchFamily="2" charset="-122"/>
              </a:rPr>
              <a:t>可以为主存、程序存储器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软件所用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500380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Set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的行分组、每个组有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行；主存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组</a:t>
            </a:r>
            <a:r>
              <a:rPr lang="en-US" altLang="zh-CN" b="1" dirty="0" smtClean="0">
                <a:latin typeface="宋体" pitchFamily="2" charset="-122"/>
              </a:rPr>
              <a:t>j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mod </a:t>
            </a:r>
            <a:r>
              <a:rPr lang="en-US" altLang="zh-CN" b="1" u="none" dirty="0" smtClean="0">
                <a:latin typeface="宋体" pitchFamily="2" charset="-122"/>
              </a:rPr>
              <a:t>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标记  </a:t>
              </a:r>
              <a:r>
                <a:rPr lang="zh-CN" altLang="en-US" sz="16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n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725144"/>
            <a:ext cx="4824413" cy="1360488"/>
            <a:chOff x="385" y="3117"/>
            <a:chExt cx="3039" cy="857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93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93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93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93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   组号</a:t>
              </a: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3923425">
            <a:off x="5052219" y="5096938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818034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87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37094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</a:t>
            </a:r>
            <a:r>
              <a:rPr lang="zh-CN" altLang="en-US" b="1" u="none" dirty="0" smtClean="0">
                <a:latin typeface="宋体" pitchFamily="2" charset="-122"/>
              </a:rPr>
              <a:t>＝群内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号，标记＝群号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 smtClean="0">
                <a:latin typeface="宋体" pitchFamily="2" charset="-122"/>
              </a:rPr>
              <a:t>候选行为组内所有行</a:t>
            </a:r>
            <a:r>
              <a:rPr lang="en-US" altLang="zh-CN" b="1" u="none" dirty="0" smtClean="0">
                <a:latin typeface="宋体" pitchFamily="2" charset="-122"/>
              </a:rPr>
              <a:t>(n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地址中群号与候选行的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76937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0)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n-1(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n-1)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75499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370946"/>
            <a:ext cx="6339978" cy="3458865"/>
            <a:chOff x="611562" y="2347292"/>
            <a:chExt cx="6339978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9" y="4590671"/>
              <a:ext cx="576064" cy="2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54054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5" name="AutoShape 331"/>
          <p:cNvSpPr>
            <a:spLocks/>
          </p:cNvSpPr>
          <p:nvPr/>
        </p:nvSpPr>
        <p:spPr bwMode="auto">
          <a:xfrm>
            <a:off x="6732240" y="913379"/>
            <a:ext cx="2016349" cy="283373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12545"/>
              <a:gd name="adj5" fmla="val 163277"/>
              <a:gd name="adj6" fmla="val -68344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 smtClean="0">
                <a:latin typeface="+mn-ea"/>
                <a:ea typeface="+mn-ea"/>
              </a:rPr>
              <a:t>组内各行同时比较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35896" y="2370946"/>
            <a:ext cx="5040560" cy="3458865"/>
            <a:chOff x="3635896" y="2370946"/>
            <a:chExt cx="5040560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707904" y="4469416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779838" y="3814739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788024" y="3812535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6402385" y="2628124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860030" y="4619548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8388423" y="4605379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739175" y="2956427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7239000" y="4470011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7308304" y="3812535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8316416" y="3817121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4283968" y="4756507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812360" y="4756507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4283968" y="5325753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6228182" y="5325754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6328850" y="5578457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4139950" y="424563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740598" y="424563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246" name="直接箭头连接符 157"/>
            <p:cNvCxnSpPr>
              <a:stCxn id="204" idx="1"/>
            </p:cNvCxnSpPr>
            <p:nvPr/>
          </p:nvCxnSpPr>
          <p:spPr bwMode="auto">
            <a:xfrm rot="16200000" flipH="1">
              <a:off x="3833969" y="4419161"/>
              <a:ext cx="251926" cy="648072"/>
            </a:xfrm>
            <a:prstGeom prst="bentConnector4">
              <a:avLst>
                <a:gd name="adj1" fmla="val 63015"/>
                <a:gd name="adj2" fmla="val 2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157"/>
            <p:cNvCxnSpPr>
              <a:stCxn id="210" idx="1"/>
            </p:cNvCxnSpPr>
            <p:nvPr/>
          </p:nvCxnSpPr>
          <p:spPr bwMode="auto">
            <a:xfrm rot="16200000" flipH="1">
              <a:off x="7388757" y="4398950"/>
              <a:ext cx="202408" cy="644797"/>
            </a:xfrm>
            <a:prstGeom prst="bentConnector4">
              <a:avLst>
                <a:gd name="adj1" fmla="val 28236"/>
                <a:gd name="adj2" fmla="val -225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43" grpId="0"/>
      <p:bldP spid="245" grpId="0" animBg="1"/>
      <p:bldP spid="245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142875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根地址引脚，主存按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组号是多少？</a:t>
            </a:r>
            <a:r>
              <a:rPr lang="zh-CN" altLang="en-US" b="1" u="none" dirty="0">
                <a:latin typeface="宋体" pitchFamily="2" charset="-122"/>
              </a:rPr>
              <a:t>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066851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068960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群内块号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CC99FF">
                  <a:alpha val="85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2921943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8446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(1MB/1B)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行号为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9-2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64088" y="3062787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066851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06235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⑵ 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为群号，为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0354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564003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 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06CH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16M</a:t>
            </a:r>
            <a:r>
              <a:rPr lang="zh-CN" altLang="en-US" b="1" u="none" dirty="0" smtClean="0">
                <a:latin typeface="宋体" pitchFamily="2" charset="-122"/>
              </a:rPr>
              <a:t>、按</a:t>
            </a:r>
            <a:r>
              <a:rPr lang="zh-CN" altLang="en-US" b="1" u="none" dirty="0">
                <a:latin typeface="宋体" pitchFamily="2" charset="-122"/>
              </a:rPr>
              <a:t>字节编址，块大小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 ⑵若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b="1" u="none" dirty="0" smtClean="0">
                <a:latin typeface="宋体" pitchFamily="2" charset="-122"/>
              </a:rPr>
              <a:t>#</a:t>
            </a:r>
            <a:r>
              <a:rPr lang="zh-CN" altLang="en-US" b="1" u="none" dirty="0" smtClean="0">
                <a:latin typeface="宋体" pitchFamily="2" charset="-122"/>
              </a:rPr>
              <a:t>单元起连续读出</a:t>
            </a:r>
            <a:r>
              <a:rPr lang="en-US" altLang="zh-CN" b="1" u="none" dirty="0" smtClean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(1B/</a:t>
            </a:r>
            <a:r>
              <a:rPr lang="zh-CN" altLang="en-US" b="1" u="none" dirty="0" smtClean="0">
                <a:latin typeface="宋体" pitchFamily="2" charset="-122"/>
              </a:rPr>
              <a:t>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此时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的命中率？ ⑶若题⑵中的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</a:t>
            </a:r>
            <a:r>
              <a:rPr lang="zh-CN" altLang="en-US" b="1" u="none" dirty="0" smtClean="0">
                <a:latin typeface="宋体" pitchFamily="2" charset="-122"/>
              </a:rPr>
              <a:t>则命中率又为多少？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个组，组号为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</a:t>
            </a:r>
            <a:r>
              <a:rPr lang="zh-CN" altLang="en-US" b="1" u="none" dirty="0" smtClean="0">
                <a:latin typeface="宋体" pitchFamily="2" charset="-122"/>
              </a:rPr>
              <a:t>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4250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⑵100B</a:t>
            </a:r>
            <a:r>
              <a:rPr lang="zh-CN" altLang="en-US" b="1" u="none" dirty="0" smtClean="0">
                <a:latin typeface="宋体" pitchFamily="2" charset="-122"/>
              </a:rPr>
              <a:t>数据放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u="none" dirty="0" smtClean="0">
                <a:latin typeface="宋体" pitchFamily="2" charset="-122"/>
              </a:rPr>
              <a:t>连续的 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主存块中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块调入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时，放在 </a:t>
            </a: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组中，有   次冲突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连续访问时，不命中的块内地址是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因此，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命中率＝    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⑶100B</a:t>
            </a:r>
            <a:r>
              <a:rPr lang="zh-CN" altLang="en-US" b="1" u="none" dirty="0" smtClean="0">
                <a:latin typeface="宋体" pitchFamily="2" charset="-122"/>
              </a:rPr>
              <a:t>数据放在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100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62%32</a:t>
            </a:r>
            <a:r>
              <a:rPr lang="en-US" altLang="zh-CN" b="1" u="none" dirty="0" smtClean="0">
                <a:latin typeface="宋体" pitchFamily="2" charset="-122"/>
              </a:rPr>
              <a:t>)/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</a:t>
            </a:r>
            <a:r>
              <a:rPr lang="zh-CN" altLang="en-US" b="1" u="none" dirty="0" smtClean="0">
                <a:latin typeface="宋体" pitchFamily="2" charset="-122"/>
              </a:rPr>
              <a:t>个块中。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95%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0#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～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3#          0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每个块的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0#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96%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指从</a:t>
            </a:r>
            <a:r>
              <a:rPr lang="zh-CN" altLang="en-US" sz="2200" b="1" dirty="0" smtClean="0">
                <a:latin typeface="宋体" pitchFamily="2" charset="-122"/>
              </a:rPr>
              <a:t>候选行</a:t>
            </a:r>
            <a:r>
              <a:rPr lang="zh-CN" altLang="en-US" sz="2200" b="1" u="none" dirty="0" smtClean="0">
                <a:latin typeface="宋体" pitchFamily="2" charset="-122"/>
              </a:rPr>
              <a:t>中找出牺牲块的方法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相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联度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u="none" dirty="0">
                <a:latin typeface="宋体" pitchFamily="2" charset="-122"/>
              </a:rPr>
              <a:t>一个主存块</a:t>
            </a:r>
            <a:r>
              <a:rPr lang="zh-CN" altLang="en-US" sz="2200" b="1" u="none" dirty="0" smtClean="0">
                <a:latin typeface="宋体" pitchFamily="2" charset="-122"/>
              </a:rPr>
              <a:t>可映射到的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行数，即候选</a:t>
            </a:r>
            <a:r>
              <a:rPr lang="zh-CN" altLang="en-US" sz="2200" b="1" u="none" dirty="0">
                <a:latin typeface="宋体" pitchFamily="2" charset="-122"/>
              </a:rPr>
              <a:t>行的行数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如直接</a:t>
            </a:r>
            <a:r>
              <a:rPr lang="zh-CN" altLang="en-US" sz="1800" b="1" u="none" dirty="0">
                <a:latin typeface="宋体" pitchFamily="2" charset="-122"/>
              </a:rPr>
              <a:t>、组相联、全相联映射的相联度分别为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n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 smtClean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71124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zh-CN" altLang="en-US" b="1" u="none" dirty="0" smtClean="0">
                <a:latin typeface="宋体" pitchFamily="2" charset="-122"/>
              </a:rPr>
              <a:t>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开销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      └←</a:t>
            </a:r>
            <a:r>
              <a:rPr lang="zh-CN" altLang="en-US" sz="1800" b="1" u="none" dirty="0" smtClean="0">
                <a:latin typeface="宋体" pitchFamily="2" charset="-122"/>
              </a:rPr>
              <a:t>替换是否遵循程序访问局部性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50753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Random</a:t>
            </a:r>
            <a:r>
              <a:rPr lang="en-US" altLang="zh-CN" b="1" u="none" dirty="0" smtClean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一个随机的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179512" y="44886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 smtClean="0">
                <a:latin typeface="宋体" pitchFamily="2" charset="-122"/>
              </a:rPr>
              <a:t>候选行中所有行共设置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179512" y="5006206"/>
            <a:ext cx="87852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命中率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，实现开销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个发生器</a:t>
            </a:r>
            <a:r>
              <a:rPr lang="en-US" altLang="zh-CN" sz="2000" b="1" u="none" dirty="0" smtClean="0">
                <a:latin typeface="宋体" pitchFamily="2" charset="-122"/>
              </a:rPr>
              <a:t>)   </a:t>
            </a:r>
          </a:p>
          <a:p>
            <a:r>
              <a:rPr lang="zh-CN" altLang="en-US" sz="2000" b="1" u="none" dirty="0" smtClean="0">
                <a:latin typeface="宋体" pitchFamily="2" charset="-122"/>
              </a:rPr>
              <a:t>                                          ↓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r>
              <a:rPr lang="zh-CN" altLang="en-US" b="1" u="none" dirty="0" smtClean="0">
                <a:latin typeface="宋体" pitchFamily="2" charset="-122"/>
              </a:rPr>
              <a:t>            </a:t>
            </a:r>
            <a:r>
              <a:rPr lang="zh-CN" altLang="en-US" sz="20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b="1" u="none" dirty="0" smtClean="0">
                <a:latin typeface="宋体" pitchFamily="2" charset="-122"/>
              </a:rPr>
              <a:t>适合全相联映射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128"/>
          <p:cNvSpPr txBox="1">
            <a:spLocks noChangeArrowheads="1"/>
          </p:cNvSpPr>
          <p:nvPr/>
        </p:nvSpPr>
        <p:spPr bwMode="auto">
          <a:xfrm>
            <a:off x="179512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应用范围：</a:t>
            </a:r>
            <a:r>
              <a:rPr lang="zh-CN" altLang="en-US" b="1" u="none" dirty="0" smtClean="0">
                <a:latin typeface="宋体" pitchFamily="2" charset="-122"/>
              </a:rPr>
              <a:t>组相联、全相联映射的</a:t>
            </a:r>
            <a:r>
              <a:rPr lang="en-US" altLang="zh-CN" b="1" u="none" dirty="0" smtClean="0">
                <a:latin typeface="宋体" pitchFamily="2" charset="-122"/>
              </a:rPr>
              <a:t>Cache   </a:t>
            </a:r>
            <a:r>
              <a:rPr lang="zh-CN" altLang="en-US" sz="2000" b="1" u="none" dirty="0" smtClean="0">
                <a:latin typeface="宋体" pitchFamily="2" charset="-122"/>
              </a:rPr>
              <a:t>←直接映射没得选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512" y="1268760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硬件配置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候选行中每行设置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CNT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块次序表示方法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通常为：越</a:t>
            </a:r>
            <a:r>
              <a:rPr lang="zh-CN" altLang="en-US" b="1" u="none" dirty="0">
                <a:latin typeface="宋体" pitchFamily="2" charset="-122"/>
              </a:rPr>
              <a:t>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次序更新方法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     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次序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更新时机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FIFO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179512" y="44719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命中率是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块调入次序≠访问次序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</a:t>
            </a:r>
            <a:r>
              <a:rPr lang="zh-CN" altLang="en-US" sz="2000" b="1" u="none" dirty="0" smtClean="0">
                <a:latin typeface="宋体" pitchFamily="2" charset="-122"/>
              </a:rPr>
              <a:t>局部</a:t>
            </a:r>
            <a:r>
              <a:rPr lang="zh-CN" altLang="en-US" sz="2000" b="1" u="none" dirty="0">
                <a:latin typeface="宋体" pitchFamily="2" charset="-122"/>
              </a:rPr>
              <a:t>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solidFill>
                  <a:srgbClr val="CC3300"/>
                </a:solidFill>
                <a:latin typeface="宋体" pitchFamily="2" charset="-122"/>
              </a:rPr>
              <a:t>k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位</a:t>
            </a:r>
            <a:r>
              <a:rPr lang="zh-CN" altLang="en-US" sz="2000" b="1" u="none" dirty="0" smtClean="0">
                <a:latin typeface="宋体" pitchFamily="2" charset="-122"/>
              </a:rPr>
              <a:t>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 smtClean="0">
                <a:latin typeface="宋体" pitchFamily="2" charset="-122"/>
              </a:rPr>
              <a:t>计数器的位数</a:t>
            </a:r>
            <a:r>
              <a:rPr lang="en-US" altLang="zh-CN" b="1" u="none" dirty="0" smtClean="0">
                <a:latin typeface="宋体" pitchFamily="2" charset="-122"/>
              </a:rPr>
              <a:t>k</a:t>
            </a:r>
            <a:r>
              <a:rPr lang="zh-CN" altLang="en-US" b="1" u="none" dirty="0" smtClean="0">
                <a:latin typeface="宋体" pitchFamily="2" charset="-122"/>
              </a:rPr>
              <a:t>如何确定？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1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相联度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83806" y="5445224"/>
            <a:ext cx="3592650" cy="461665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→适合组相联映射</a:t>
            </a:r>
            <a:r>
              <a:rPr lang="en-US" altLang="zh-CN" b="1" u="none" dirty="0">
                <a:latin typeface="宋体" pitchFamily="2" charset="-122"/>
              </a:rPr>
              <a:t>Cache </a:t>
            </a:r>
            <a:endParaRPr lang="zh-CN" altLang="en-US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635896" y="2642136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CNT</a:t>
            </a:r>
            <a:r>
              <a:rPr lang="zh-CN" altLang="en-US" b="1" u="none" dirty="0" smtClean="0">
                <a:latin typeface="宋体" pitchFamily="2" charset="-122"/>
              </a:rPr>
              <a:t>值最大的行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调</a:t>
            </a:r>
            <a:r>
              <a:rPr lang="zh-CN" altLang="en-US" b="1" u="none" dirty="0">
                <a:latin typeface="宋体" pitchFamily="2" charset="-122"/>
              </a:rPr>
              <a:t>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其余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zh-CN" altLang="en-US" b="1" u="none" dirty="0">
                <a:latin typeface="宋体" pitchFamily="2" charset="-122"/>
              </a:rPr>
              <a:t>调</a:t>
            </a:r>
            <a:r>
              <a:rPr lang="zh-CN" altLang="en-US" b="1" u="none" dirty="0" smtClean="0">
                <a:latin typeface="宋体" pitchFamily="2" charset="-122"/>
              </a:rPr>
              <a:t>入时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 smtClean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LRU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1028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FIFO</a:t>
            </a:r>
            <a:r>
              <a:rPr lang="zh-CN" altLang="en-US" b="1" u="none" dirty="0" smtClean="0">
                <a:latin typeface="宋体" pitchFamily="2" charset="-122"/>
              </a:rPr>
              <a:t>算法基本相同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相同点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硬件配置，牺牲块选择方法，计数器更新方法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不同点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u="none" dirty="0" smtClean="0">
                <a:latin typeface="宋体" pitchFamily="2" charset="-122"/>
              </a:rPr>
              <a:t>块次序表示方法，块次序更新时机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(</a:t>
            </a:r>
            <a:r>
              <a:rPr lang="zh-CN" altLang="en-US" sz="2000" b="1" u="none" dirty="0" smtClean="0">
                <a:latin typeface="宋体" pitchFamily="2" charset="-122"/>
              </a:rPr>
              <a:t>越早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CNT</a:t>
            </a:r>
            <a:r>
              <a:rPr lang="zh-CN" altLang="en-US" sz="2000" b="1" u="none" dirty="0" smtClean="0">
                <a:latin typeface="宋体" pitchFamily="2" charset="-122"/>
              </a:rPr>
              <a:t>值越大</a:t>
            </a:r>
            <a:r>
              <a:rPr lang="en-US" altLang="zh-CN" sz="2000" b="1" u="none" dirty="0" smtClean="0">
                <a:latin typeface="宋体" pitchFamily="2" charset="-122"/>
              </a:rPr>
              <a:t>)  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时更新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179512" y="2939460"/>
            <a:ext cx="8856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命中率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随相联度增大而提高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各块次序＝访问次序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  <a:sym typeface="Symbol"/>
              </a:rPr>
              <a:t></a:t>
            </a:r>
            <a:r>
              <a:rPr lang="zh-CN" altLang="en-US" sz="2000" b="1" u="none" dirty="0" smtClean="0">
                <a:latin typeface="宋体" pitchFamily="2" charset="-122"/>
              </a:rPr>
              <a:t>局部</a:t>
            </a:r>
            <a:r>
              <a:rPr lang="zh-CN" altLang="en-US" sz="2000" b="1" u="none" dirty="0">
                <a:latin typeface="宋体" pitchFamily="2" charset="-122"/>
              </a:rPr>
              <a:t>性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k</a:t>
            </a:r>
            <a:r>
              <a:rPr lang="zh-CN" altLang="en-US" sz="2000" b="1" u="none" dirty="0" smtClean="0">
                <a:latin typeface="宋体" pitchFamily="2" charset="-122"/>
              </a:rPr>
              <a:t>位计数器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→适合组相联映射</a:t>
            </a:r>
            <a:r>
              <a:rPr lang="en-US" altLang="zh-CN" b="1" u="none" dirty="0" smtClean="0">
                <a:latin typeface="宋体" pitchFamily="2" charset="-122"/>
              </a:rPr>
              <a:t>Cache 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4355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行中设置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，表示块的访问次序</a:t>
            </a:r>
            <a:endParaRPr lang="zh-CN" altLang="en-US" b="1" u="none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31640" y="4941168"/>
            <a:ext cx="6552728" cy="1009651"/>
            <a:chOff x="1259632" y="5300315"/>
            <a:chExt cx="6552728" cy="1009651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1980357" y="5589240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259632" y="5660678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3491657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053382" y="5300315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051795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2483595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3851275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060080" y="6021040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051795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457200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3491881" y="6163914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051794" y="6167090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059857" y="5660678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6731943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293668" y="5300315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292080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5723880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020421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228556" y="6021040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29208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7740352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6876257" y="6165502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292079" y="6165502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300143" y="5660678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4716016" y="5660678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3491880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6733034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行，采用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</a:t>
            </a:r>
            <a:r>
              <a:rPr lang="zh-CN" altLang="en-US" b="1" u="none" dirty="0" smtClean="0">
                <a:latin typeface="宋体" pitchFamily="2" charset="-122"/>
              </a:rPr>
              <a:t>，若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初态为空，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按下列块地址流访</a:t>
            </a:r>
            <a:r>
              <a:rPr lang="zh-CN" altLang="en-US" b="1" u="none" dirty="0" smtClean="0">
                <a:latin typeface="宋体" pitchFamily="2" charset="-122"/>
              </a:rPr>
              <a:t>存时，分别求每个</a:t>
            </a:r>
            <a:r>
              <a:rPr lang="zh-CN" altLang="en-US" b="1" u="none" dirty="0">
                <a:latin typeface="宋体" pitchFamily="2" charset="-122"/>
              </a:rPr>
              <a:t>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次，及每个块连续访问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的命中率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每个块只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10*1-6*1)/(10*1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40</a:t>
            </a:r>
            <a:r>
              <a:rPr lang="en-US" altLang="zh-CN" b="1" u="none" dirty="0">
                <a:latin typeface="宋体" pitchFamily="2" charset="-122"/>
              </a:rPr>
              <a:t>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每个块连续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10*4-6*1)/(10*4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85</a:t>
            </a:r>
            <a:r>
              <a:rPr lang="en-US" altLang="zh-CN" b="1" u="none" dirty="0">
                <a:latin typeface="宋体" pitchFamily="2" charset="-122"/>
              </a:rPr>
              <a:t>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标记＝*时</a:t>
            </a:r>
            <a:r>
              <a:rPr lang="en-US" altLang="zh-CN" sz="1800" b="1" u="none" dirty="0" smtClean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0</a:t>
            </a:r>
            <a:r>
              <a:rPr lang="zh-CN" altLang="en-US" sz="1800" b="1" u="none" dirty="0" smtClean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81983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/>
                <a:gridCol w="144016"/>
                <a:gridCol w="577676"/>
                <a:gridCol w="287338"/>
                <a:gridCol w="360362"/>
                <a:gridCol w="287338"/>
                <a:gridCol w="360362"/>
                <a:gridCol w="288925"/>
                <a:gridCol w="358775"/>
                <a:gridCol w="360363"/>
                <a:gridCol w="360362"/>
                <a:gridCol w="287338"/>
                <a:gridCol w="360362"/>
                <a:gridCol w="288925"/>
                <a:gridCol w="360363"/>
                <a:gridCol w="287337"/>
                <a:gridCol w="360363"/>
                <a:gridCol w="287337"/>
                <a:gridCol w="360363"/>
                <a:gridCol w="287337"/>
                <a:gridCol w="360363"/>
                <a:gridCol w="288925"/>
                <a:gridCol w="358775"/>
                <a:gridCol w="287337"/>
                <a:gridCol w="360363"/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8457"/>
              </p:ext>
            </p:extLst>
          </p:nvPr>
        </p:nvGraphicFramePr>
        <p:xfrm>
          <a:off x="2412504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8061"/>
              </p:ext>
            </p:extLst>
          </p:nvPr>
        </p:nvGraphicFramePr>
        <p:xfrm>
          <a:off x="3707904" y="2564904"/>
          <a:ext cx="720725" cy="2880320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00"/>
          <p:cNvSpPr txBox="1">
            <a:spLocks noChangeArrowheads="1"/>
          </p:cNvSpPr>
          <p:nvPr/>
        </p:nvSpPr>
        <p:spPr bwMode="auto">
          <a:xfrm>
            <a:off x="4606650" y="4228009"/>
            <a:ext cx="2628108" cy="1787315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19050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执行要求：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 smtClean="0">
                <a:latin typeface="宋体" pitchFamily="2" charset="-122"/>
              </a:rPr>
              <a:t>数据预先放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中，   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←开始</a:t>
            </a:r>
            <a:r>
              <a:rPr lang="zh-CN" altLang="en-US" sz="1800" b="1" u="none" dirty="0" smtClean="0">
                <a:latin typeface="宋体" pitchFamily="2" charset="-122"/>
              </a:rPr>
              <a:t>放在辅存中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按</a:t>
            </a:r>
            <a:r>
              <a:rPr lang="zh-CN" altLang="en-US" b="1" dirty="0" smtClean="0"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访问存储系统       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←指令</a:t>
            </a:r>
            <a:r>
              <a:rPr lang="zh-CN" altLang="en-US" sz="1800" b="1" u="none" dirty="0" smtClean="0">
                <a:latin typeface="宋体" pitchFamily="2" charset="-122"/>
              </a:rPr>
              <a:t>按程序地址访问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20608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 smtClean="0">
                <a:latin typeface="宋体" pitchFamily="2" charset="-122"/>
              </a:rPr>
              <a:t>存储器访问</a:t>
            </a:r>
            <a:r>
              <a:rPr lang="en-US" altLang="zh-CN" b="1" u="none" dirty="0" smtClean="0"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层次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硬件实现</a:t>
            </a:r>
            <a:r>
              <a:rPr lang="en-US" altLang="zh-CN" b="1" u="none" dirty="0" smtClean="0">
                <a:latin typeface="宋体" pitchFamily="2" charset="-122"/>
              </a:rPr>
              <a:t>(Cache</a:t>
            </a:r>
            <a:r>
              <a:rPr lang="zh-CN" altLang="en-US" b="1" u="none" dirty="0" smtClean="0">
                <a:latin typeface="宋体" pitchFamily="2" charset="-122"/>
              </a:rPr>
              <a:t>管理、地址变换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辅存管理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软件负责主存管理，硬件实现地址变换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00285" name="AutoShape 2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06650" y="4228009"/>
            <a:ext cx="2628108" cy="2186904"/>
            <a:chOff x="4102594" y="4083738"/>
            <a:chExt cx="2628108" cy="2186904"/>
          </a:xfrm>
        </p:grpSpPr>
        <p:grpSp>
          <p:nvGrpSpPr>
            <p:cNvPr id="64" name="组合 63"/>
            <p:cNvGrpSpPr/>
            <p:nvPr/>
          </p:nvGrpSpPr>
          <p:grpSpPr>
            <a:xfrm>
              <a:off x="4102594" y="4083738"/>
              <a:ext cx="2628108" cy="1793534"/>
              <a:chOff x="4320156" y="3789040"/>
              <a:chExt cx="2628108" cy="1793534"/>
            </a:xfrm>
          </p:grpSpPr>
          <p:sp>
            <p:nvSpPr>
              <p:cNvPr id="65" name="Rectangle 301"/>
              <p:cNvSpPr>
                <a:spLocks noChangeArrowheads="1"/>
              </p:cNvSpPr>
              <p:nvPr/>
            </p:nvSpPr>
            <p:spPr bwMode="auto">
              <a:xfrm>
                <a:off x="4320156" y="3789040"/>
                <a:ext cx="2628108" cy="179353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67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68" name="Line 305"/>
              <p:cNvSpPr>
                <a:spLocks noChangeShapeType="1"/>
              </p:cNvSpPr>
              <p:nvPr/>
            </p:nvSpPr>
            <p:spPr bwMode="auto">
              <a:xfrm flipH="1">
                <a:off x="5072285" y="4446813"/>
                <a:ext cx="3175" cy="638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15166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地址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70" name="Text Box 307"/>
              <p:cNvSpPr txBox="1">
                <a:spLocks noChangeArrowheads="1"/>
              </p:cNvSpPr>
              <p:nvPr/>
            </p:nvSpPr>
            <p:spPr bwMode="auto">
              <a:xfrm>
                <a:off x="5976466" y="4148363"/>
                <a:ext cx="539750" cy="6175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71" name="Line 308"/>
              <p:cNvSpPr>
                <a:spLocks noChangeShapeType="1"/>
              </p:cNvSpPr>
              <p:nvPr/>
            </p:nvSpPr>
            <p:spPr bwMode="auto">
              <a:xfrm>
                <a:off x="6516216" y="4154536"/>
                <a:ext cx="0" cy="7859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3870550"/>
                <a:ext cx="1008063" cy="576263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控制器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74" name="Line 311"/>
              <p:cNvSpPr>
                <a:spLocks noChangeShapeType="1"/>
              </p:cNvSpPr>
              <p:nvPr/>
            </p:nvSpPr>
            <p:spPr bwMode="auto">
              <a:xfrm flipV="1">
                <a:off x="5940152" y="4158680"/>
                <a:ext cx="576064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12"/>
              <p:cNvSpPr txBox="1">
                <a:spLocks noChangeArrowheads="1"/>
              </p:cNvSpPr>
              <p:nvPr/>
            </p:nvSpPr>
            <p:spPr bwMode="auto">
              <a:xfrm>
                <a:off x="6011961" y="3870550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76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315"/>
              <p:cNvSpPr>
                <a:spLocks noChangeShapeType="1"/>
              </p:cNvSpPr>
              <p:nvPr/>
            </p:nvSpPr>
            <p:spPr bwMode="auto">
              <a:xfrm>
                <a:off x="5724748" y="4457132"/>
                <a:ext cx="0" cy="77073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316"/>
              <p:cNvSpPr txBox="1">
                <a:spLocks noChangeArrowheads="1"/>
              </p:cNvSpPr>
              <p:nvPr/>
            </p:nvSpPr>
            <p:spPr bwMode="auto">
              <a:xfrm>
                <a:off x="5118005" y="4487453"/>
                <a:ext cx="287338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</a:p>
            </p:txBody>
          </p:sp>
        </p:grpSp>
        <p:sp>
          <p:nvSpPr>
            <p:cNvPr id="81" name="AutoShape 182"/>
            <p:cNvSpPr>
              <a:spLocks/>
            </p:cNvSpPr>
            <p:nvPr/>
          </p:nvSpPr>
          <p:spPr bwMode="auto">
            <a:xfrm rot="16200000">
              <a:off x="5375682" y="5359804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06"/>
            <p:cNvSpPr txBox="1">
              <a:spLocks noChangeArrowheads="1"/>
            </p:cNvSpPr>
            <p:nvPr/>
          </p:nvSpPr>
          <p:spPr bwMode="auto">
            <a:xfrm>
              <a:off x="4822528" y="6021033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501008"/>
            <a:ext cx="3958950" cy="2317843"/>
            <a:chOff x="973138" y="3055373"/>
            <a:chExt cx="3958950" cy="2317843"/>
          </a:xfrm>
        </p:grpSpPr>
        <p:sp>
          <p:nvSpPr>
            <p:cNvPr id="300349" name="Rectangle 317"/>
            <p:cNvSpPr>
              <a:spLocks noChangeArrowheads="1"/>
            </p:cNvSpPr>
            <p:nvPr/>
          </p:nvSpPr>
          <p:spPr bwMode="auto">
            <a:xfrm>
              <a:off x="973138" y="3055373"/>
              <a:ext cx="2590751" cy="1886017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 smtClean="0"/>
                <a:t>  CPU</a:t>
              </a:r>
            </a:p>
            <a:p>
              <a:r>
                <a:rPr lang="zh-CN" altLang="en-US" sz="2000" b="1" u="none" dirty="0" smtClean="0"/>
                <a:t>  芯片</a:t>
              </a:r>
              <a:endParaRPr lang="en-US" altLang="zh-CN" sz="2000" b="1" u="none" dirty="0" smtClean="0"/>
            </a:p>
            <a:p>
              <a:endParaRPr lang="en-US" altLang="zh-CN" sz="2000" b="1" u="none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300352" name="Line 320"/>
            <p:cNvSpPr>
              <a:spLocks noChangeShapeType="1"/>
            </p:cNvSpPr>
            <p:nvPr/>
          </p:nvSpPr>
          <p:spPr bwMode="auto">
            <a:xfrm flipH="1">
              <a:off x="4067969" y="4581203"/>
              <a:ext cx="794" cy="7920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3" name="Line 321"/>
            <p:cNvSpPr>
              <a:spLocks noChangeShapeType="1"/>
            </p:cNvSpPr>
            <p:nvPr/>
          </p:nvSpPr>
          <p:spPr bwMode="auto">
            <a:xfrm>
              <a:off x="4068763" y="5373216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4" name="Text Box 322"/>
            <p:cNvSpPr txBox="1">
              <a:spLocks noChangeArrowheads="1"/>
            </p:cNvSpPr>
            <p:nvPr/>
          </p:nvSpPr>
          <p:spPr bwMode="auto">
            <a:xfrm>
              <a:off x="3636963" y="3854183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00355" name="Text Box 323"/>
            <p:cNvSpPr txBox="1">
              <a:spLocks noChangeArrowheads="1"/>
            </p:cNvSpPr>
            <p:nvPr/>
          </p:nvSpPr>
          <p:spPr bwMode="auto">
            <a:xfrm>
              <a:off x="1117600" y="393350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00356" name="Line 324"/>
            <p:cNvSpPr>
              <a:spLocks noChangeShapeType="1"/>
            </p:cNvSpPr>
            <p:nvPr/>
          </p:nvSpPr>
          <p:spPr bwMode="auto">
            <a:xfrm flipH="1">
              <a:off x="1907703" y="4581203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7" name="Line 325"/>
            <p:cNvSpPr>
              <a:spLocks noChangeShapeType="1"/>
            </p:cNvSpPr>
            <p:nvPr/>
          </p:nvSpPr>
          <p:spPr bwMode="auto">
            <a:xfrm>
              <a:off x="3563889" y="4143903"/>
              <a:ext cx="1368199" cy="69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350" name="Line 318"/>
          <p:cNvSpPr>
            <a:spLocks noChangeShapeType="1"/>
          </p:cNvSpPr>
          <p:nvPr/>
        </p:nvSpPr>
        <p:spPr bwMode="auto">
          <a:xfrm>
            <a:off x="2194670" y="4588049"/>
            <a:ext cx="1655713" cy="7363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non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23480" y="3513708"/>
            <a:ext cx="4752975" cy="2901205"/>
            <a:chOff x="3419424" y="3369890"/>
            <a:chExt cx="4752975" cy="2901205"/>
          </a:xfrm>
        </p:grpSpPr>
        <p:grpSp>
          <p:nvGrpSpPr>
            <p:cNvPr id="85" name="Group 347"/>
            <p:cNvGrpSpPr>
              <a:grpSpLocks/>
            </p:cNvGrpSpPr>
            <p:nvPr/>
          </p:nvGrpSpPr>
          <p:grpSpPr bwMode="auto">
            <a:xfrm>
              <a:off x="3419424" y="3369890"/>
              <a:ext cx="4752975" cy="2441575"/>
              <a:chOff x="2335" y="1714"/>
              <a:chExt cx="2994" cy="1538"/>
            </a:xfrm>
          </p:grpSpPr>
          <p:sp>
            <p:nvSpPr>
              <p:cNvPr id="86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88" name="Line 337"/>
              <p:cNvSpPr>
                <a:spLocks noChangeShapeType="1"/>
              </p:cNvSpPr>
              <p:nvPr/>
            </p:nvSpPr>
            <p:spPr bwMode="auto">
              <a:xfrm>
                <a:off x="5105" y="1896"/>
                <a:ext cx="0" cy="84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38"/>
              <p:cNvSpPr txBox="1">
                <a:spLocks noChangeArrowheads="1"/>
              </p:cNvSpPr>
              <p:nvPr/>
            </p:nvSpPr>
            <p:spPr bwMode="auto">
              <a:xfrm>
                <a:off x="4878" y="1941"/>
                <a:ext cx="226" cy="5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 algn="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90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714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硬件</a:t>
                </a: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产生</a:t>
                </a:r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异常</a:t>
                </a:r>
                <a:endPara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91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41"/>
              <p:cNvSpPr>
                <a:spLocks noChangeShapeType="1"/>
              </p:cNvSpPr>
              <p:nvPr/>
            </p:nvSpPr>
            <p:spPr bwMode="auto">
              <a:xfrm flipH="1">
                <a:off x="4332" y="198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1805"/>
                <a:ext cx="953" cy="27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95" name="Line 344"/>
              <p:cNvSpPr>
                <a:spLocks noChangeShapeType="1"/>
              </p:cNvSpPr>
              <p:nvPr/>
            </p:nvSpPr>
            <p:spPr bwMode="auto">
              <a:xfrm>
                <a:off x="4332" y="1896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45"/>
              <p:cNvSpPr>
                <a:spLocks noChangeShapeType="1"/>
              </p:cNvSpPr>
              <p:nvPr/>
            </p:nvSpPr>
            <p:spPr bwMode="auto">
              <a:xfrm>
                <a:off x="4558" y="1987"/>
                <a:ext cx="1" cy="107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AutoShape 182"/>
            <p:cNvSpPr>
              <a:spLocks/>
            </p:cNvSpPr>
            <p:nvPr/>
          </p:nvSpPr>
          <p:spPr bwMode="auto">
            <a:xfrm rot="16200000">
              <a:off x="6961395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306"/>
            <p:cNvSpPr txBox="1">
              <a:spLocks noChangeArrowheads="1"/>
            </p:cNvSpPr>
            <p:nvPr/>
          </p:nvSpPr>
          <p:spPr bwMode="auto">
            <a:xfrm>
              <a:off x="6408241" y="6021486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23728" y="3580054"/>
            <a:ext cx="3457749" cy="2834859"/>
            <a:chOff x="1619672" y="3429117"/>
            <a:chExt cx="3457749" cy="2834859"/>
          </a:xfrm>
        </p:grpSpPr>
        <p:grpSp>
          <p:nvGrpSpPr>
            <p:cNvPr id="7" name="组合 6"/>
            <p:cNvGrpSpPr/>
            <p:nvPr/>
          </p:nvGrpSpPr>
          <p:grpSpPr>
            <a:xfrm>
              <a:off x="1690564" y="3429117"/>
              <a:ext cx="3386857" cy="1296027"/>
              <a:chOff x="1690564" y="3429118"/>
              <a:chExt cx="3386857" cy="1296027"/>
            </a:xfrm>
          </p:grpSpPr>
          <p:sp>
            <p:nvSpPr>
              <p:cNvPr id="57" name="Text Box 327"/>
              <p:cNvSpPr txBox="1">
                <a:spLocks noChangeArrowheads="1"/>
              </p:cNvSpPr>
              <p:nvPr/>
            </p:nvSpPr>
            <p:spPr bwMode="auto">
              <a:xfrm>
                <a:off x="1760414" y="4148882"/>
                <a:ext cx="576263" cy="5762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程序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58" name="Line 328"/>
              <p:cNvSpPr>
                <a:spLocks noChangeShapeType="1"/>
              </p:cNvSpPr>
              <p:nvPr/>
            </p:nvSpPr>
            <p:spPr bwMode="auto">
              <a:xfrm flipV="1">
                <a:off x="2339852" y="4009373"/>
                <a:ext cx="0" cy="426845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329"/>
              <p:cNvSpPr txBox="1">
                <a:spLocks noChangeArrowheads="1"/>
              </p:cNvSpPr>
              <p:nvPr/>
            </p:nvSpPr>
            <p:spPr bwMode="auto">
              <a:xfrm>
                <a:off x="1763589" y="3429118"/>
                <a:ext cx="1079500" cy="582613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存储管理部件</a:t>
                </a:r>
                <a:r>
                  <a:rPr lang="en-US" altLang="zh-CN" sz="1800" b="1" u="none" dirty="0">
                    <a:latin typeface="宋体" pitchFamily="2" charset="-122"/>
                  </a:rPr>
                  <a:t>MMU</a:t>
                </a:r>
              </a:p>
            </p:txBody>
          </p:sp>
          <p:sp>
            <p:nvSpPr>
              <p:cNvPr id="60" name="Text Box 330"/>
              <p:cNvSpPr txBox="1">
                <a:spLocks noChangeArrowheads="1"/>
              </p:cNvSpPr>
              <p:nvPr/>
            </p:nvSpPr>
            <p:spPr bwMode="auto">
              <a:xfrm>
                <a:off x="2555752" y="4006007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成功</a:t>
                </a:r>
              </a:p>
            </p:txBody>
          </p:sp>
          <p:sp>
            <p:nvSpPr>
              <p:cNvPr id="61" name="Line 331"/>
              <p:cNvSpPr>
                <a:spLocks noChangeShapeType="1"/>
              </p:cNvSpPr>
              <p:nvPr/>
            </p:nvSpPr>
            <p:spPr bwMode="auto">
              <a:xfrm>
                <a:off x="2555752" y="4011731"/>
                <a:ext cx="0" cy="426076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32"/>
              <p:cNvSpPr>
                <a:spLocks noChangeShapeType="1"/>
              </p:cNvSpPr>
              <p:nvPr/>
            </p:nvSpPr>
            <p:spPr bwMode="auto">
              <a:xfrm>
                <a:off x="1690564" y="4436219"/>
                <a:ext cx="649288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33"/>
              <p:cNvSpPr>
                <a:spLocks noChangeShapeType="1"/>
              </p:cNvSpPr>
              <p:nvPr/>
            </p:nvSpPr>
            <p:spPr bwMode="auto">
              <a:xfrm flipV="1">
                <a:off x="2555752" y="4439394"/>
                <a:ext cx="790575" cy="3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330"/>
              <p:cNvSpPr txBox="1">
                <a:spLocks noChangeArrowheads="1"/>
              </p:cNvSpPr>
              <p:nvPr/>
            </p:nvSpPr>
            <p:spPr bwMode="auto">
              <a:xfrm>
                <a:off x="2809900" y="3724393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失败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02" name="Line 342"/>
              <p:cNvSpPr>
                <a:spLocks noChangeShapeType="1"/>
              </p:cNvSpPr>
              <p:nvPr/>
            </p:nvSpPr>
            <p:spPr bwMode="auto">
              <a:xfrm>
                <a:off x="2843808" y="3723699"/>
                <a:ext cx="223361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AutoShape 182"/>
            <p:cNvSpPr>
              <a:spLocks/>
            </p:cNvSpPr>
            <p:nvPr/>
          </p:nvSpPr>
          <p:spPr bwMode="auto">
            <a:xfrm rot="16200000">
              <a:off x="2208894" y="535313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306"/>
            <p:cNvSpPr txBox="1">
              <a:spLocks noChangeArrowheads="1"/>
            </p:cNvSpPr>
            <p:nvPr/>
          </p:nvSpPr>
          <p:spPr bwMode="auto">
            <a:xfrm>
              <a:off x="1655740" y="6014367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00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300186" grpId="0"/>
      <p:bldP spid="300350" grpId="0" animBg="1"/>
      <p:bldP spid="300350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写策略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将数据写回主存的时机及方法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[T</a:t>
            </a:r>
            <a:r>
              <a:rPr lang="en-US" altLang="zh-CN" sz="2200" b="1" u="none" baseline="-18000" dirty="0" smtClean="0">
                <a:latin typeface="宋体" pitchFamily="2" charset="-122"/>
              </a:rPr>
              <a:t>A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命中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(1</a:t>
            </a:r>
            <a:r>
              <a:rPr lang="zh-CN" altLang="en-US" sz="2200" b="1" u="none" dirty="0" smtClean="0">
                <a:latin typeface="宋体" pitchFamily="2" charset="-122"/>
              </a:rPr>
              <a:t>－</a:t>
            </a:r>
            <a:r>
              <a:rPr lang="en-US" altLang="zh-CN" sz="2200" b="1" u="none" dirty="0" smtClean="0">
                <a:latin typeface="宋体" pitchFamily="2" charset="-122"/>
              </a:rPr>
              <a:t>H)T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缺失</a:t>
            </a:r>
            <a:r>
              <a:rPr lang="en-US" altLang="zh-CN" sz="2200" b="1" u="none" dirty="0" smtClean="0">
                <a:latin typeface="宋体" pitchFamily="2" charset="-122"/>
              </a:rPr>
              <a:t>]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立即写</a:t>
            </a:r>
            <a:r>
              <a:rPr lang="en-US" altLang="zh-CN" sz="2000" b="1" u="none" dirty="0">
                <a:latin typeface="宋体" pitchFamily="2" charset="-122"/>
              </a:rPr>
              <a:t>[</a:t>
            </a:r>
            <a:r>
              <a:rPr lang="zh-CN" altLang="en-US" sz="2000" b="1" u="none" dirty="0">
                <a:latin typeface="宋体" pitchFamily="2" charset="-122"/>
              </a:rPr>
              <a:t>保持一致性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写命中时，数据</a:t>
            </a:r>
            <a:r>
              <a:rPr lang="zh-CN" altLang="en-US" b="1" u="none" dirty="0">
                <a:latin typeface="宋体" pitchFamily="2" charset="-122"/>
              </a:rPr>
              <a:t>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同时写</a:t>
            </a:r>
            <a:r>
              <a:rPr lang="zh-CN" altLang="en-US" b="1" u="none" dirty="0">
                <a:latin typeface="宋体" pitchFamily="2" charset="-122"/>
              </a:rPr>
              <a:t>入</a:t>
            </a:r>
            <a:r>
              <a:rPr lang="zh-CN" altLang="en-US" b="1" u="none" dirty="0" smtClean="0">
                <a:latin typeface="宋体" pitchFamily="2" charset="-122"/>
              </a:rPr>
              <a:t>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写缺失时，数据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直接写</a:t>
            </a:r>
            <a:r>
              <a:rPr lang="zh-CN" altLang="en-US" b="1" u="none" dirty="0" smtClean="0">
                <a:latin typeface="宋体" pitchFamily="2" charset="-122"/>
              </a:rPr>
              <a:t>主存，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87624" y="3861048"/>
            <a:ext cx="6697513" cy="1368351"/>
            <a:chOff x="827584" y="4004741"/>
            <a:chExt cx="6697513" cy="1368351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1979712" y="5301208"/>
              <a:ext cx="49685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827584" y="400600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051547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051721" y="4875236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051547" y="4004741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2988172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2988172" y="400474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4500513" y="4004741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020272" y="515719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4500165" y="486916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6084490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563888" y="400600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3564061" y="486916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4499992" y="443711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3564409" y="4437112"/>
              <a:ext cx="936104" cy="360363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179512" y="5221649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≈</a:t>
            </a:r>
            <a:r>
              <a:rPr lang="en-US" altLang="zh-CN" b="1" u="none" dirty="0" smtClean="0">
                <a:latin typeface="宋体" pitchFamily="2" charset="-122"/>
              </a:rPr>
              <a:t>8T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  <a:sym typeface="Symbol"/>
              </a:rPr>
              <a:t></a:t>
            </a:r>
            <a:r>
              <a:rPr lang="zh-CN" altLang="en-US" sz="2200" b="1" u="none" dirty="0" smtClean="0">
                <a:latin typeface="宋体" pitchFamily="2" charset="-122"/>
              </a:rPr>
              <a:t>局部</a:t>
            </a:r>
            <a:r>
              <a:rPr lang="zh-CN" altLang="en-US" sz="2200" b="1" u="none" dirty="0">
                <a:latin typeface="宋体" pitchFamily="2" charset="-122"/>
              </a:rPr>
              <a:t>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 smtClean="0">
                <a:latin typeface="宋体" pitchFamily="2" charset="-122"/>
              </a:rPr>
              <a:t>受损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923928" y="5654556"/>
            <a:ext cx="1008113" cy="222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323274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已保持一致性，写命中延迟</a:t>
            </a:r>
            <a:r>
              <a:rPr lang="zh-CN" altLang="en-US" b="1" u="none" dirty="0">
                <a:latin typeface="宋体" pitchFamily="2" charset="-122"/>
              </a:rPr>
              <a:t>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844824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781804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196752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不按写分配法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068960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31323"/>
              <a:gd name="adj6" fmla="val -36408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直接丢弃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486916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 smtClean="0">
                <a:latin typeface="宋体" pitchFamily="2" charset="-122"/>
              </a:rPr>
              <a:t>无需增加硬件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740352" y="3573016"/>
            <a:ext cx="936104" cy="315742"/>
            <a:chOff x="7740352" y="2535302"/>
            <a:chExt cx="936104" cy="315742"/>
          </a:xfrm>
        </p:grpSpPr>
        <p:sp>
          <p:nvSpPr>
            <p:cNvPr id="53" name="右大括号 52"/>
            <p:cNvSpPr/>
            <p:nvPr/>
          </p:nvSpPr>
          <p:spPr bwMode="auto">
            <a:xfrm>
              <a:off x="7740352" y="2535302"/>
              <a:ext cx="72008" cy="31574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28"/>
            <p:cNvSpPr txBox="1">
              <a:spLocks noChangeArrowheads="1"/>
            </p:cNvSpPr>
            <p:nvPr/>
          </p:nvSpPr>
          <p:spPr bwMode="auto">
            <a:xfrm>
              <a:off x="7812410" y="2535302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7851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回写法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稍后写</a:t>
            </a:r>
            <a:r>
              <a:rPr lang="en-US" altLang="zh-CN" b="1" u="none" dirty="0" smtClean="0">
                <a:latin typeface="宋体" pitchFamily="2" charset="-122"/>
              </a:rPr>
              <a:t>[</a:t>
            </a:r>
            <a:r>
              <a:rPr lang="zh-CN" altLang="en-US" b="1" u="none" dirty="0" smtClean="0">
                <a:latin typeface="宋体" pitchFamily="2" charset="-122"/>
              </a:rPr>
              <a:t>优化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en-US" altLang="zh-CN" b="1" u="none" dirty="0" smtClean="0">
                <a:latin typeface="宋体" pitchFamily="2" charset="-122"/>
              </a:rPr>
              <a:t>])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，不写入主存；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写缺失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调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数据写入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+mn-lt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179512" y="458112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≥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  <a:sym typeface="Symbol"/>
              </a:rPr>
              <a:t></a:t>
            </a:r>
            <a:r>
              <a:rPr lang="zh-CN" altLang="en-US" sz="2200" b="1" u="none" dirty="0" smtClean="0">
                <a:latin typeface="宋体" pitchFamily="2" charset="-122"/>
              </a:rPr>
              <a:t>局部</a:t>
            </a:r>
            <a:r>
              <a:rPr lang="zh-CN" altLang="en-US" sz="2200" b="1" u="none" dirty="0">
                <a:latin typeface="宋体" pitchFamily="2" charset="-122"/>
              </a:rPr>
              <a:t>性→</a:t>
            </a:r>
            <a:r>
              <a:rPr lang="en-US" altLang="zh-CN" sz="2200" b="1" u="none" dirty="0" smtClean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较好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2359916"/>
            <a:ext cx="8785225" cy="758986"/>
            <a:chOff x="179512" y="2359916"/>
            <a:chExt cx="8785225" cy="758986"/>
          </a:xfrm>
        </p:grpSpPr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179512" y="2564904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147888" indent="-2147888"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策略优化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 </a:t>
              </a:r>
              <a:r>
                <a:rPr lang="zh-CN" altLang="en-US" b="1" u="none" dirty="0" smtClean="0">
                  <a:solidFill>
                    <a:srgbClr val="FF3399"/>
                  </a:solidFill>
                  <a:latin typeface="宋体" pitchFamily="2" charset="-122"/>
                </a:rPr>
                <a:t>改写过的              </a:t>
              </a:r>
              <a:r>
                <a:rPr lang="zh-CN" altLang="en-US" sz="1800" b="1" u="none" dirty="0" smtClean="0">
                  <a:latin typeface="宋体" pitchFamily="2" charset="-122"/>
                </a:rPr>
                <a:t>←</a:t>
              </a:r>
              <a:r>
                <a:rPr lang="zh-CN" altLang="en-US" sz="1800" b="1" u="none" dirty="0">
                  <a:latin typeface="宋体" pitchFamily="2" charset="-122"/>
                </a:rPr>
                <a:t>最小化</a:t>
              </a:r>
              <a:r>
                <a:rPr lang="zh-CN" altLang="en-US" sz="1800" b="1" u="none" dirty="0" smtClean="0">
                  <a:latin typeface="宋体" pitchFamily="2" charset="-122"/>
                </a:rPr>
                <a:t>写回次数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 bwMode="auto">
            <a:xfrm rot="5400000">
              <a:off x="3065350" y="1922350"/>
              <a:ext cx="565028" cy="1440160"/>
            </a:xfrm>
            <a:prstGeom prst="leftBrace">
              <a:avLst>
                <a:gd name="adj1" fmla="val 19589"/>
                <a:gd name="adj2" fmla="val 91025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7624" y="3212777"/>
            <a:ext cx="7776864" cy="1368351"/>
            <a:chOff x="1187624" y="3212777"/>
            <a:chExt cx="7776864" cy="1368351"/>
          </a:xfrm>
        </p:grpSpPr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3563540" y="4077072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2339752" y="4509244"/>
              <a:ext cx="597666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187624" y="3214042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645148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645148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3212777"/>
              <a:ext cx="374456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8459663" y="4365228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5148064" y="4077196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6732389" y="3645148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5148412" y="3645147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563540" y="3645024"/>
              <a:ext cx="1584524" cy="35396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换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7308304" y="3645347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7308304" y="3212976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4499992" y="4099932"/>
            <a:ext cx="601466" cy="310510"/>
          </a:xfrm>
          <a:prstGeom prst="rect">
            <a:avLst/>
          </a:prstGeom>
          <a:solidFill>
            <a:srgbClr val="FFCCFF"/>
          </a:solidFill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 smtClean="0">
                <a:latin typeface="宋体" pitchFamily="2" charset="-122"/>
              </a:rPr>
              <a:t>[</a:t>
            </a:r>
            <a:r>
              <a:rPr lang="zh-CN" altLang="en-US" sz="1600" b="1" u="none" dirty="0" smtClean="0">
                <a:latin typeface="宋体" pitchFamily="2" charset="-122"/>
              </a:rPr>
              <a:t>改过</a:t>
            </a:r>
            <a:r>
              <a:rPr lang="en-US" altLang="zh-CN" sz="1600" b="1" u="none" dirty="0" smtClean="0">
                <a:latin typeface="宋体" pitchFamily="2" charset="-122"/>
              </a:rPr>
              <a:t>]</a:t>
            </a:r>
            <a:endParaRPr lang="en-US" altLang="zh-CN" sz="16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6064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412776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3176428"/>
              <a:ext cx="3" cy="1855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36510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，表示块的改写状态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42315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策略特点：</a:t>
            </a:r>
            <a:r>
              <a:rPr lang="zh-CN" altLang="en-US" b="1" u="none" dirty="0" smtClean="0">
                <a:latin typeface="宋体" pitchFamily="2" charset="-122"/>
              </a:rPr>
              <a:t>写命中延迟小，</a:t>
            </a:r>
            <a:r>
              <a:rPr lang="zh-CN" altLang="en-US" b="1" u="none" dirty="0">
                <a:latin typeface="宋体" pitchFamily="2" charset="-122"/>
              </a:rPr>
              <a:t>总线</a:t>
            </a:r>
            <a:r>
              <a:rPr lang="zh-CN" altLang="en-US" b="1" u="none" dirty="0" smtClean="0">
                <a:latin typeface="宋体" pitchFamily="2" charset="-122"/>
              </a:rPr>
              <a:t>占用少，未保持一致性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4846201"/>
            <a:ext cx="4176489" cy="576957"/>
            <a:chOff x="1187624" y="5804371"/>
            <a:chExt cx="4176489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4427984" y="764704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433113"/>
              <a:gd name="adj6" fmla="val -60847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781804"/>
            <a:ext cx="4140125" cy="3510027"/>
            <a:chOff x="1187624" y="781804"/>
            <a:chExt cx="4140125" cy="3510027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>
              <a:off x="2309191" y="3608961"/>
              <a:ext cx="0" cy="3240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3933056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>
              <a:off x="3563888" y="1249323"/>
              <a:ext cx="1763861" cy="307470"/>
            </a:xfrm>
            <a:prstGeom prst="bentConnector3">
              <a:avLst>
                <a:gd name="adj1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5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64"/>
            <p:cNvCxnSpPr>
              <a:stCxn id="33" idx="3"/>
            </p:cNvCxnSpPr>
            <p:nvPr/>
          </p:nvCxnSpPr>
          <p:spPr bwMode="auto">
            <a:xfrm flipV="1">
              <a:off x="2987824" y="1249323"/>
              <a:ext cx="576064" cy="85735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7740352" y="2535302"/>
            <a:ext cx="936104" cy="965706"/>
            <a:chOff x="7740352" y="2535302"/>
            <a:chExt cx="936104" cy="965706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7740352" y="2535302"/>
              <a:ext cx="72008" cy="965706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128"/>
            <p:cNvSpPr txBox="1">
              <a:spLocks noChangeArrowheads="1"/>
            </p:cNvSpPr>
            <p:nvPr/>
          </p:nvSpPr>
          <p:spPr bwMode="auto">
            <a:xfrm>
              <a:off x="7812410" y="2852936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05994" y="5877272"/>
            <a:ext cx="6198454" cy="553433"/>
            <a:chOff x="2405994" y="5877272"/>
            <a:chExt cx="6198454" cy="553433"/>
          </a:xfrm>
        </p:grpSpPr>
        <p:sp>
          <p:nvSpPr>
            <p:cNvPr id="151" name="Text Box 161"/>
            <p:cNvSpPr txBox="1">
              <a:spLocks noChangeArrowheads="1"/>
            </p:cNvSpPr>
            <p:nvPr/>
          </p:nvSpPr>
          <p:spPr bwMode="auto">
            <a:xfrm>
              <a:off x="4185940" y="6043354"/>
              <a:ext cx="1682204" cy="38735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写回法很常用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4172197" y="5877272"/>
              <a:ext cx="126182" cy="1660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H="1">
              <a:off x="5750149" y="5877272"/>
              <a:ext cx="117995" cy="1660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3846799" y="6165239"/>
              <a:ext cx="347327" cy="720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 Box 128"/>
            <p:cNvSpPr txBox="1">
              <a:spLocks noChangeArrowheads="1"/>
            </p:cNvSpPr>
            <p:nvPr/>
          </p:nvSpPr>
          <p:spPr bwMode="auto">
            <a:xfrm>
              <a:off x="2405994" y="6021570"/>
              <a:ext cx="144080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缺失率很低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6" name="Text Box 128"/>
            <p:cNvSpPr txBox="1">
              <a:spLocks noChangeArrowheads="1"/>
            </p:cNvSpPr>
            <p:nvPr/>
          </p:nvSpPr>
          <p:spPr bwMode="auto">
            <a:xfrm>
              <a:off x="6228184" y="6021288"/>
              <a:ext cx="237626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用协议保证使用前写回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6578959" y="5887230"/>
              <a:ext cx="0" cy="156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5868144" y="6165239"/>
              <a:ext cx="360040" cy="720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F</a:t>
            </a:r>
            <a:r>
              <a:rPr lang="en-US" altLang="zh-CN" b="1" u="none" dirty="0" smtClean="0">
                <a:latin typeface="+mn-lt"/>
              </a:rPr>
              <a:t>·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缺失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代替单一</a:t>
            </a:r>
            <a:r>
              <a:rPr lang="en-US" altLang="zh-CN" b="1" u="none" dirty="0" smtClean="0">
                <a:latin typeface="宋体" pitchFamily="2" charset="-122"/>
              </a:rPr>
              <a:t>Cache   </a:t>
            </a:r>
            <a:r>
              <a:rPr lang="en-US" altLang="zh-CN" sz="2200" b="1" u="none" dirty="0" smtClean="0">
                <a:latin typeface="宋体" pitchFamily="2" charset="-122"/>
              </a:rPr>
              <a:t>(L1$</a:t>
            </a:r>
            <a:r>
              <a:rPr lang="zh-CN" altLang="en-US" sz="2200" b="1" u="none" dirty="0" smtClean="0">
                <a:latin typeface="宋体" pitchFamily="2" charset="-122"/>
              </a:rPr>
              <a:t>是</a:t>
            </a:r>
            <a:r>
              <a:rPr lang="en-US" altLang="zh-CN" sz="2200" b="1" u="none" dirty="0" smtClean="0">
                <a:latin typeface="宋体" pitchFamily="2" charset="-122"/>
              </a:rPr>
              <a:t>L2$</a:t>
            </a:r>
            <a:r>
              <a:rPr lang="zh-CN" altLang="en-US" sz="2200" b="1" u="none" dirty="0" smtClean="0">
                <a:latin typeface="宋体" pitchFamily="2" charset="-122"/>
              </a:rPr>
              <a:t>的子集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L1 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容量较小，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较小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性能优化：</a:t>
            </a:r>
            <a:r>
              <a:rPr lang="zh-CN" altLang="en-US" b="1" u="none" dirty="0" smtClean="0">
                <a:latin typeface="宋体" pitchFamily="2" charset="-122"/>
              </a:rPr>
              <a:t>使用重叠技术，减小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L1</a:t>
            </a:r>
            <a:r>
              <a:rPr lang="en-US" altLang="zh-CN" b="1" u="none" baseline="-18000" dirty="0">
                <a:latin typeface="宋体" pitchFamily="2" charset="-122"/>
              </a:rPr>
              <a:t>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25157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570848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896239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08948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并行存取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重叠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将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组织成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 smtClean="0">
                <a:latin typeface="宋体" pitchFamily="2" charset="-122"/>
              </a:rPr>
              <a:t>指令流水线中，可同时</a:t>
            </a:r>
            <a:r>
              <a:rPr lang="zh-CN" altLang="en-US" b="1" u="none" dirty="0">
                <a:latin typeface="宋体" pitchFamily="2" charset="-122"/>
              </a:rPr>
              <a:t>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547813" y="4365203"/>
            <a:ext cx="5400675" cy="2016125"/>
            <a:chOff x="975" y="799"/>
            <a:chExt cx="3402" cy="1270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V="1">
              <a:off x="1837" y="98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799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40768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分离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、联合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，哈佛结构、冯</a:t>
            </a:r>
            <a:r>
              <a:rPr lang="en-US" altLang="zh-CN" sz="2200" b="1" u="none" dirty="0" smtClean="0">
                <a:latin typeface="+mn-lt"/>
              </a:rPr>
              <a:t>·</a:t>
            </a:r>
            <a:r>
              <a:rPr lang="zh-CN" altLang="en-US" sz="2200" b="1" u="none" dirty="0" smtClean="0">
                <a:latin typeface="宋体" pitchFamily="2" charset="-122"/>
              </a:rPr>
              <a:t>诺依曼结构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9" y="292494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联合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指令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数据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分离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指令</a:t>
            </a:r>
            <a:r>
              <a:rPr lang="en-US" altLang="zh-CN" b="1" u="none" dirty="0" smtClean="0">
                <a:latin typeface="宋体" pitchFamily="2" charset="-122"/>
              </a:rPr>
              <a:t>,T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779838" y="4435598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字长，</a:t>
            </a:r>
            <a:r>
              <a:rPr lang="zh-CN" altLang="en-US" b="1" u="none" dirty="0">
                <a:latin typeface="宋体" pitchFamily="2" charset="-122"/>
              </a:rPr>
              <a:t>主存按字节编址</a:t>
            </a:r>
            <a:r>
              <a:rPr lang="zh-CN" altLang="en-US" b="1" u="none" dirty="0" smtClean="0">
                <a:latin typeface="宋体" pitchFamily="2" charset="-122"/>
              </a:rPr>
              <a:t>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u="none" dirty="0" smtClean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结构，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L2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为级联结构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贯穿式</a:t>
            </a:r>
            <a:r>
              <a:rPr lang="en-US" altLang="zh-CN" sz="2000" b="1" u="none" dirty="0" smtClean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89666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L2$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 smtClean="0">
                <a:latin typeface="宋体" pitchFamily="2" charset="-122"/>
              </a:rPr>
              <a:t>8</a:t>
            </a:r>
            <a:r>
              <a:rPr lang="zh-CN" altLang="en-US" sz="2000" b="1" u="none" dirty="0" smtClean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映射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写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L2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87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215900"/>
            <a:ext cx="8785225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latin typeface="宋体" pitchFamily="2" charset="-122"/>
              </a:rPr>
              <a:t>例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1475656" y="720220"/>
            <a:ext cx="748895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2=128</a:t>
            </a: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zh-CN" altLang="en-US" b="1" u="none" dirty="0">
                <a:latin typeface="宋体" pitchFamily="2" charset="-122"/>
              </a:rPr>
              <a:t>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标记选定：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(4GB/1B)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(32B/1B)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13285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13285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33333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22222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2771551" y="1650866"/>
            <a:ext cx="6193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每行设置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2699668" y="4221088"/>
            <a:ext cx="62649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)  </a:t>
            </a:r>
            <a:r>
              <a:rPr lang="zh-CN" altLang="en-US" sz="1800" b="1" u="none" dirty="0" smtClean="0">
                <a:latin typeface="宋体" pitchFamily="2" charset="-122"/>
              </a:rPr>
              <a:t>←值互斥，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时替换行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2699792" y="4675202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设置脏位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状态的低位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 </a:t>
            </a:r>
            <a:r>
              <a:rPr lang="zh-CN" altLang="en-US" sz="1800" b="1" u="none" dirty="0" smtClean="0">
                <a:latin typeface="宋体" pitchFamily="2" charset="-122"/>
              </a:rPr>
              <a:t>←状态</a:t>
            </a:r>
            <a:r>
              <a:rPr lang="en-US" altLang="zh-CN" sz="1800" b="1" u="none" dirty="0" smtClean="0">
                <a:latin typeface="宋体" pitchFamily="2" charset="-122"/>
              </a:rPr>
              <a:t>=</a:t>
            </a:r>
            <a:r>
              <a:rPr lang="zh-CN" altLang="en-US" sz="1800" b="1" u="none" dirty="0" smtClean="0">
                <a:latin typeface="宋体" pitchFamily="2" charset="-122"/>
              </a:rPr>
              <a:t>有效位</a:t>
            </a:r>
            <a:r>
              <a:rPr lang="en-US" altLang="zh-CN" sz="1800" b="1" u="none" dirty="0" smtClean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</a:t>
            </a:r>
            <a:r>
              <a:rPr lang="zh-CN" altLang="en-US" sz="1800" b="1" u="none" dirty="0" smtClean="0">
                <a:latin typeface="宋体" pitchFamily="2" charset="-122"/>
              </a:rPr>
              <a:t>位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17925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访存地址</a:t>
            </a:r>
            <a:r>
              <a:rPr lang="zh-CN" altLang="en-US" sz="2200" b="1" u="none" dirty="0" smtClean="0">
                <a:latin typeface="宋体" pitchFamily="2" charset="-122"/>
              </a:rPr>
              <a:t>为</a:t>
            </a:r>
            <a:r>
              <a:rPr lang="en-US" altLang="zh-CN" sz="2200" b="1" u="none" dirty="0" smtClean="0">
                <a:latin typeface="宋体" pitchFamily="2" charset="-122"/>
              </a:rPr>
              <a:t>44444FE3H</a:t>
            </a:r>
            <a:r>
              <a:rPr lang="zh-CN" altLang="en-US" sz="2200" b="1" u="none" dirty="0" smtClean="0">
                <a:latin typeface="宋体" pitchFamily="2" charset="-122"/>
              </a:rPr>
              <a:t>时</a:t>
            </a:r>
            <a:r>
              <a:rPr lang="zh-CN" altLang="en-US" sz="2200" b="1" u="none" dirty="0">
                <a:latin typeface="宋体" pitchFamily="2" charset="-122"/>
              </a:rPr>
              <a:t>，上图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的完成过程？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8" y="5877272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smtClean="0">
                <a:latin typeface="宋体" pitchFamily="2" charset="-122"/>
              </a:rPr>
              <a:t>P138—22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25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28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556792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zh-CN" altLang="en-US" b="1" u="none" dirty="0" smtClean="0">
                <a:latin typeface="宋体" pitchFamily="2" charset="-122"/>
              </a:rPr>
              <a:t>主存的存储空间管理，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程序</a:t>
            </a:r>
            <a:r>
              <a:rPr lang="zh-CN" altLang="en-US" sz="1800" b="1" u="none" dirty="0">
                <a:latin typeface="宋体" pitchFamily="2" charset="-122"/>
              </a:rPr>
              <a:t>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>
                <a:latin typeface="宋体" pitchFamily="2" charset="-122"/>
              </a:rPr>
              <a:t>主存</a:t>
            </a:r>
            <a:r>
              <a:rPr lang="zh-CN" altLang="en-US" sz="1800" b="1" u="none" dirty="0" smtClean="0">
                <a:latin typeface="宋体" pitchFamily="2" charset="-122"/>
              </a:rPr>
              <a:t>后执行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含存储</a:t>
            </a:r>
            <a:r>
              <a:rPr lang="zh-CN" altLang="en-US" b="1" u="none" spc="-100" dirty="0" smtClean="0">
                <a:latin typeface="宋体" pitchFamily="2" charset="-122"/>
              </a:rPr>
              <a:t>空间</a:t>
            </a:r>
            <a:r>
              <a:rPr lang="zh-CN" altLang="en-US" b="1" u="none" spc="-100" dirty="0" smtClean="0">
                <a:latin typeface="宋体" pitchFamily="2" charset="-122"/>
              </a:rPr>
              <a:t>分配、进程空间保护、存储空间扩充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r>
              <a:rPr lang="zh-CN" altLang="en-US" sz="1800" b="1" u="none" spc="-100" dirty="0" smtClean="0">
                <a:latin typeface="宋体" pitchFamily="2" charset="-122"/>
              </a:rPr>
              <a:t>                                               主存</a:t>
            </a:r>
            <a:r>
              <a:rPr lang="zh-CN" altLang="en-US" sz="1800" b="1" u="none" spc="-100" dirty="0" smtClean="0">
                <a:solidFill>
                  <a:srgbClr val="990099"/>
                </a:solidFill>
                <a:latin typeface="宋体" pitchFamily="2" charset="-122"/>
              </a:rPr>
              <a:t>可存放</a:t>
            </a:r>
            <a:r>
              <a:rPr lang="zh-CN" altLang="en-US" sz="1800" b="1" u="none" spc="-100" dirty="0" smtClean="0">
                <a:latin typeface="宋体" pitchFamily="2" charset="-122"/>
              </a:rPr>
              <a:t>的信息量←</a:t>
            </a:r>
            <a:r>
              <a:rPr lang="zh-CN" altLang="en-US" sz="1800" u="none" spc="-100" dirty="0" smtClean="0">
                <a:latin typeface="宋体" pitchFamily="2" charset="-122"/>
              </a:rPr>
              <a:t>┘</a:t>
            </a:r>
            <a:endParaRPr lang="en-US" altLang="zh-CN" sz="1800" u="none" spc="-1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188913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§3.5  </a:t>
            </a:r>
            <a:r>
              <a:rPr lang="zh-CN" altLang="en-US" sz="36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527736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程序的地址空间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dirty="0" smtClean="0">
                <a:latin typeface="宋体" pitchFamily="2" charset="-122"/>
              </a:rPr>
              <a:t>存储器地址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存储单元长度＝</a:t>
            </a:r>
            <a:r>
              <a:rPr lang="zh-CN" altLang="en-US" sz="1800" b="1" u="none" dirty="0">
                <a:latin typeface="宋体" pitchFamily="2" charset="-122"/>
              </a:rPr>
              <a:t>主存单元</a:t>
            </a:r>
            <a:r>
              <a:rPr lang="zh-CN" altLang="en-US" sz="1800" b="1" u="none" dirty="0" smtClean="0">
                <a:latin typeface="宋体" pitchFamily="2" charset="-122"/>
              </a:rPr>
              <a:t>长度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>
                <a:latin typeface="宋体" pitchFamily="2" charset="-122"/>
              </a:rPr>
              <a:t>，编址从</a:t>
            </a:r>
            <a:r>
              <a:rPr lang="en-US" altLang="zh-CN" sz="2200" b="1" u="none" dirty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开始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</a:t>
            </a:r>
            <a:r>
              <a:rPr lang="en-US" altLang="zh-CN" sz="1800" b="1" u="none" dirty="0" smtClean="0">
                <a:latin typeface="宋体" pitchFamily="2" charset="-122"/>
              </a:rPr>
              <a:t>    (</a:t>
            </a:r>
            <a:r>
              <a:rPr lang="zh-CN" altLang="en-US" sz="1800" b="1" u="none" dirty="0" smtClean="0">
                <a:latin typeface="宋体" pitchFamily="2" charset="-122"/>
              </a:rPr>
              <a:t>执行时先</a:t>
            </a:r>
            <a:r>
              <a:rPr lang="zh-CN" altLang="en-US" sz="1800" b="1" u="none" dirty="0" smtClean="0">
                <a:latin typeface="宋体" pitchFamily="2" charset="-122"/>
              </a:rPr>
              <a:t>装入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1800" b="1" u="none" dirty="0" smtClean="0">
                <a:latin typeface="宋体" pitchFamily="2" charset="-122"/>
              </a:rPr>
              <a:t>)     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编译时装入位置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未知</a:t>
            </a:r>
            <a:r>
              <a:rPr lang="en-US" altLang="zh-CN" sz="1800" b="1" u="none" dirty="0" smtClean="0">
                <a:latin typeface="宋体" pitchFamily="2" charset="-122"/>
              </a:rPr>
              <a:t>)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79388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*程序地址空间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空间很大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满足需求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、位数固定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便于管理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 smtClean="0">
                <a:latin typeface="宋体" pitchFamily="2" charset="-122"/>
              </a:rPr>
              <a:t>由多</a:t>
            </a:r>
            <a:r>
              <a:rPr lang="zh-CN" altLang="en-US" b="1" u="none" dirty="0" smtClean="0">
                <a:latin typeface="宋体" pitchFamily="2" charset="-122"/>
              </a:rPr>
              <a:t>个段</a:t>
            </a:r>
            <a:r>
              <a:rPr lang="zh-CN" altLang="en-US" b="1" u="none" dirty="0" smtClean="0">
                <a:latin typeface="宋体" pitchFamily="2" charset="-122"/>
              </a:rPr>
              <a:t>构成</a:t>
            </a:r>
            <a:r>
              <a:rPr lang="zh-CN" altLang="en-US" b="1" u="none" dirty="0" smtClean="0">
                <a:latin typeface="宋体" pitchFamily="2" charset="-122"/>
              </a:rPr>
              <a:t>，类型有代码</a:t>
            </a:r>
            <a:r>
              <a:rPr lang="zh-CN" altLang="en-US" b="1" u="none" dirty="0" smtClean="0">
                <a:latin typeface="宋体" pitchFamily="2" charset="-122"/>
              </a:rPr>
              <a:t>、数据、</a:t>
            </a:r>
            <a:r>
              <a:rPr lang="zh-CN" altLang="en-US" b="1" u="none" dirty="0" smtClean="0">
                <a:latin typeface="宋体" pitchFamily="2" charset="-122"/>
              </a:rPr>
              <a:t>堆栈等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904000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*程序地址组成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构成巨大的一维地址空间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spc="400" dirty="0" smtClean="0">
                <a:solidFill>
                  <a:schemeClr val="accent2"/>
                </a:solidFill>
                <a:latin typeface="宋体" pitchFamily="2" charset="-122"/>
              </a:rPr>
              <a:t>段逻辑上独立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段号、段内地址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段共用地址空间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  <a:r>
              <a:rPr lang="zh-CN" altLang="en-US" b="1" u="none" dirty="0" smtClean="0">
                <a:latin typeface="宋体" pitchFamily="2" charset="-122"/>
              </a:rPr>
              <a:t>＝段基址＋段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3426812"/>
            <a:ext cx="7729240" cy="506245"/>
            <a:chOff x="947217" y="3426812"/>
            <a:chExt cx="7729240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5580112" y="3607926"/>
              <a:ext cx="936104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947217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主存空间的分配              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结果是形成物理地址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179512" y="3569097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分页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进程划分成若干大小相等的页，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p×S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主存划分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若干同样大小的页框，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m×S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一次性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 smtClean="0">
                <a:latin typeface="宋体" pitchFamily="2" charset="-122"/>
              </a:rPr>
              <a:t>进程所需的页框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79512" y="258305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特点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产生较多碎片，或管理开销大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如移动分区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179512" y="76078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*分区方式：</a:t>
            </a:r>
            <a:r>
              <a:rPr lang="zh-CN" altLang="en-US" b="1" u="none" dirty="0">
                <a:latin typeface="宋体" pitchFamily="2" charset="-122"/>
              </a:rPr>
              <a:t>主存划分成若干分区，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每个</a:t>
            </a:r>
            <a:r>
              <a:rPr lang="zh-CN" altLang="en-US" b="1" u="none" dirty="0">
                <a:latin typeface="宋体" pitchFamily="2" charset="-122"/>
              </a:rPr>
              <a:t>进程分配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固定分区方式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分区大小可不同，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最接近的分区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可变分区方式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可合并相邻分区，从空闲分区中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79512" y="30650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物理地址＝基地址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逻辑地址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79512" y="49372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特点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产生的</a:t>
            </a:r>
            <a:r>
              <a:rPr lang="zh-CN" altLang="en-US" b="1" u="none" dirty="0" smtClean="0">
                <a:latin typeface="宋体" pitchFamily="2" charset="-122"/>
              </a:rPr>
              <a:t>碎片较小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＜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个页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，管理开销小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79512" y="540413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地址变换方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①</a:t>
            </a:r>
            <a:r>
              <a:rPr lang="zh-CN" altLang="en-US" sz="2200" b="1" u="none" dirty="0" smtClean="0">
                <a:latin typeface="宋体" pitchFamily="2" charset="-122"/>
              </a:rPr>
              <a:t>用页表管理页</a:t>
            </a:r>
            <a:r>
              <a:rPr lang="en-US" altLang="zh-CN" sz="2200" b="1" u="none" dirty="0" smtClean="0">
                <a:latin typeface="宋体" pitchFamily="2" charset="-122"/>
              </a:rPr>
              <a:t>-</a:t>
            </a:r>
            <a:r>
              <a:rPr lang="zh-CN" altLang="en-US" sz="2200" b="1" u="none" dirty="0" smtClean="0">
                <a:latin typeface="宋体" pitchFamily="2" charset="-122"/>
              </a:rPr>
              <a:t>页框的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映射关系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       ②物理页号</a:t>
            </a:r>
            <a:r>
              <a:rPr lang="zh-CN" altLang="en-US" sz="2200" b="1" u="none" spc="-100" dirty="0" smtClean="0">
                <a:latin typeface="宋体" pitchFamily="2" charset="-122"/>
              </a:rPr>
              <a:t>＝</a:t>
            </a:r>
            <a:r>
              <a:rPr lang="zh-CN" altLang="en-US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[</a:t>
            </a:r>
            <a:r>
              <a:rPr lang="zh-CN" altLang="en-US" sz="2200" b="1" u="none" spc="-100" dirty="0" smtClean="0">
                <a:latin typeface="宋体" pitchFamily="2" charset="-122"/>
              </a:rPr>
              <a:t>逻辑页号</a:t>
            </a:r>
            <a:r>
              <a:rPr lang="en-US" altLang="zh-CN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]</a:t>
            </a:r>
            <a:r>
              <a:rPr lang="zh-CN" altLang="en-US" sz="2200" b="1" u="none" spc="-100" dirty="0" smtClean="0">
                <a:latin typeface="宋体" pitchFamily="2" charset="-122"/>
              </a:rPr>
              <a:t>，拼接页内地址</a:t>
            </a:r>
            <a:endParaRPr lang="zh-CN" altLang="en-US" sz="2200" b="1" u="none" spc="-100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94775" y="1538170"/>
            <a:ext cx="353690" cy="1818822"/>
            <a:chOff x="8394775" y="1491133"/>
            <a:chExt cx="353690" cy="1818822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80211" y="2205697"/>
              <a:ext cx="1782817" cy="353690"/>
            </a:xfrm>
            <a:prstGeom prst="bentConnector3">
              <a:avLst>
                <a:gd name="adj1" fmla="val -756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421252" y="3309955"/>
              <a:ext cx="3272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7557156" y="4797150"/>
            <a:ext cx="392873" cy="936106"/>
            <a:chOff x="8355595" y="1491133"/>
            <a:chExt cx="392873" cy="936106"/>
          </a:xfrm>
        </p:grpSpPr>
        <p:cxnSp>
          <p:nvCxnSpPr>
            <p:cNvPr id="28" name="直接箭头连接符 17"/>
            <p:cNvCxnSpPr/>
            <p:nvPr/>
          </p:nvCxnSpPr>
          <p:spPr bwMode="auto">
            <a:xfrm rot="16200000" flipH="1">
              <a:off x="8103568" y="1782340"/>
              <a:ext cx="936106" cy="353692"/>
            </a:xfrm>
            <a:prstGeom prst="bentConnector3">
              <a:avLst>
                <a:gd name="adj1" fmla="val 14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8355595" y="2427237"/>
              <a:ext cx="392873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>
                <a:latin typeface="宋体" pitchFamily="2" charset="-122"/>
              </a:rPr>
              <a:t>§3.2  </a:t>
            </a:r>
            <a:r>
              <a:rPr lang="zh-CN" altLang="en-US" sz="36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775236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动态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3" y="3712879"/>
            <a:ext cx="6264696" cy="94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管概述：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 err="1" smtClean="0">
                <a:latin typeface="宋体" pitchFamily="2" charset="-122"/>
              </a:rPr>
              <a:t>绝缘栅场效应管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(</a:t>
            </a:r>
            <a:r>
              <a:rPr lang="en-US" altLang="zh-CN" sz="2200" u="none" dirty="0" smtClean="0"/>
              <a:t>Metal </a:t>
            </a:r>
            <a:r>
              <a:rPr lang="en-US" altLang="zh-CN" sz="2200" u="none" dirty="0"/>
              <a:t>Oxide </a:t>
            </a:r>
            <a:r>
              <a:rPr lang="en-US" altLang="zh-CN" sz="2200" u="none" dirty="0" smtClean="0"/>
              <a:t>Semiconductor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78596" y="980703"/>
            <a:ext cx="6121796" cy="1800225"/>
            <a:chOff x="1906588" y="980728"/>
            <a:chExt cx="6121796" cy="1800225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980728"/>
              <a:ext cx="4249737" cy="1800225"/>
              <a:chOff x="1201" y="687"/>
              <a:chExt cx="2677" cy="1134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687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>
                    <a:latin typeface="宋体" pitchFamily="2" charset="-122"/>
                  </a:rPr>
                  <a:t>双极型</a:t>
                </a:r>
                <a:r>
                  <a:rPr lang="en-US" altLang="zh-CN" sz="2000" b="1" u="none">
                    <a:latin typeface="宋体" pitchFamily="2" charset="-122"/>
                  </a:rPr>
                  <a:t>RAM(TTL</a:t>
                </a:r>
                <a:r>
                  <a:rPr lang="zh-CN" altLang="en-US" sz="2000" b="1" u="none">
                    <a:latin typeface="宋体" pitchFamily="2" charset="-122"/>
                  </a:rPr>
                  <a:t>、</a:t>
                </a:r>
                <a:r>
                  <a:rPr lang="en-US" altLang="zh-CN" sz="2000" b="1" u="none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 smtClean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 smtClean="0">
                    <a:latin typeface="宋体" pitchFamily="2" charset="-122"/>
                  </a:rPr>
                  <a:t>2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，</a:t>
                </a:r>
                <a:endParaRPr lang="en-US" altLang="zh-CN" sz="2000" b="1" u="none" dirty="0" smtClean="0">
                  <a:latin typeface="宋体" pitchFamily="2" charset="-122"/>
                </a:endParaRPr>
              </a:p>
              <a:p>
                <a:r>
                  <a:rPr lang="en-US" altLang="zh-CN" sz="2000" b="1" u="none" dirty="0" smtClean="0">
                    <a:latin typeface="宋体" pitchFamily="2" charset="-122"/>
                  </a:rPr>
                  <a:t>FLASH</a:t>
                </a:r>
                <a:endParaRPr lang="en-US" altLang="zh-CN" sz="2000" b="1" u="none" dirty="0">
                  <a:latin typeface="宋体" pitchFamily="2" charset="-122"/>
                </a:endParaRP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4211960" y="4581128"/>
            <a:ext cx="48245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①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开启电压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时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0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>
                <a:latin typeface="宋体" pitchFamily="2" charset="-122"/>
              </a:rPr>
              <a:t>MOS</a:t>
            </a:r>
            <a:r>
              <a:rPr lang="zh-CN" altLang="en-US" sz="1800" b="1" u="none" dirty="0" smtClean="0">
                <a:latin typeface="宋体" pitchFamily="2" charset="-122"/>
              </a:rPr>
              <a:t>管截止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②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≥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zh-CN" altLang="en-US" sz="2000" b="1" u="none" dirty="0" smtClean="0">
                <a:latin typeface="宋体" pitchFamily="2" charset="-122"/>
              </a:rPr>
              <a:t>后，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越大、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越大</a:t>
            </a:r>
            <a:r>
              <a:rPr lang="en-US" altLang="zh-CN" sz="1800" b="1" u="none" dirty="0" smtClean="0">
                <a:latin typeface="宋体" pitchFamily="2" charset="-122"/>
              </a:rPr>
              <a:t>(MOS</a:t>
            </a:r>
            <a:r>
              <a:rPr lang="zh-CN" altLang="en-US" sz="1800" b="1" u="none" dirty="0" smtClean="0">
                <a:latin typeface="宋体" pitchFamily="2" charset="-122"/>
              </a:rPr>
              <a:t>管导通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③固定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、调节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DS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保持不变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 smtClean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620630"/>
            <a:ext cx="3909213" cy="1378241"/>
            <a:chOff x="251520" y="4348336"/>
            <a:chExt cx="3909213" cy="1378241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368645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>
              <a:off x="2141973" y="4500736"/>
              <a:ext cx="7226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864589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 smtClean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741667" y="4928458"/>
              <a:ext cx="1225840" cy="37039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504549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656949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656949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368645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704349" y="5047390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704349" y="5013176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08091" y="4945439"/>
              <a:ext cx="821412" cy="740863"/>
            </a:xfrm>
            <a:prstGeom prst="bentConnector3">
              <a:avLst>
                <a:gd name="adj1" fmla="val -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08405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 smtClean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360805" y="4904555"/>
              <a:ext cx="0" cy="378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360805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848365" y="5726576"/>
              <a:ext cx="26914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936597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859379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908270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934979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800693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827402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32341" y="5063265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251520" y="506326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589226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640453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5292" y="4851766"/>
            <a:ext cx="2964479" cy="1529562"/>
            <a:chOff x="683568" y="5787870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73247" y="6035591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0596" y="6136384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0308" y="6021287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76114" y="6237312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2130249" y="6219918"/>
              <a:ext cx="5630" cy="234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35883" y="5805265"/>
              <a:ext cx="0" cy="2303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83568" y="7028507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D—</a:t>
              </a:r>
              <a:r>
                <a:rPr lang="zh-CN" altLang="en-US" sz="1800" b="1" u="none" dirty="0" smtClean="0">
                  <a:latin typeface="宋体" pitchFamily="2" charset="-122"/>
                </a:rPr>
                <a:t>漏极  </a:t>
              </a:r>
              <a:r>
                <a:rPr lang="en-US" altLang="zh-CN" sz="1800" b="1" u="none" dirty="0" smtClean="0">
                  <a:latin typeface="宋体" pitchFamily="2" charset="-122"/>
                </a:rPr>
                <a:t>S—</a:t>
              </a:r>
              <a:r>
                <a:rPr lang="zh-CN" altLang="en-US" sz="1800" b="1" u="none" dirty="0" smtClean="0">
                  <a:latin typeface="宋体" pitchFamily="2" charset="-122"/>
                </a:rPr>
                <a:t>源极  </a:t>
              </a:r>
              <a:r>
                <a:rPr lang="en-US" altLang="zh-CN" sz="1800" b="1" u="none" dirty="0" smtClean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95736" y="5787870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59983" y="6219918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31823" y="5877272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1979712" y="5908232"/>
              <a:ext cx="596" cy="4283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6444208" y="3717726"/>
            <a:ext cx="2232497" cy="1151434"/>
            <a:chOff x="1187450" y="1843980"/>
            <a:chExt cx="2232497" cy="1151434"/>
          </a:xfrm>
        </p:grpSpPr>
        <p:sp>
          <p:nvSpPr>
            <p:cNvPr id="65" name="Text Box 130"/>
            <p:cNvSpPr txBox="1">
              <a:spLocks noChangeArrowheads="1"/>
            </p:cNvSpPr>
            <p:nvPr/>
          </p:nvSpPr>
          <p:spPr bwMode="auto">
            <a:xfrm>
              <a:off x="2987824" y="220555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6" name="Rectangle 133" descr="宽上对角线"/>
            <p:cNvSpPr>
              <a:spLocks noChangeArrowheads="1"/>
            </p:cNvSpPr>
            <p:nvPr/>
          </p:nvSpPr>
          <p:spPr bwMode="auto">
            <a:xfrm>
              <a:off x="1187450" y="2204343"/>
              <a:ext cx="2232497" cy="28575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1187451" y="2490093"/>
              <a:ext cx="2232496" cy="5043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1907455" y="270807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1331913" y="2490093"/>
              <a:ext cx="576263" cy="2905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1260004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源极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1587922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2699792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漏极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627784" y="2490093"/>
              <a:ext cx="647700" cy="2905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>
              <a:off x="2953916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34"/>
            <p:cNvSpPr>
              <a:spLocks noChangeArrowheads="1"/>
            </p:cNvSpPr>
            <p:nvPr/>
          </p:nvSpPr>
          <p:spPr bwMode="auto">
            <a:xfrm>
              <a:off x="1549822" y="2204343"/>
              <a:ext cx="69850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35"/>
            <p:cNvSpPr>
              <a:spLocks noChangeArrowheads="1"/>
            </p:cNvSpPr>
            <p:nvPr/>
          </p:nvSpPr>
          <p:spPr bwMode="auto">
            <a:xfrm>
              <a:off x="1836739" y="2347441"/>
              <a:ext cx="863054" cy="734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2915816" y="2204343"/>
              <a:ext cx="71438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28"/>
            <p:cNvSpPr>
              <a:spLocks noChangeShapeType="1"/>
            </p:cNvSpPr>
            <p:nvPr/>
          </p:nvSpPr>
          <p:spPr bwMode="auto">
            <a:xfrm>
              <a:off x="2267744" y="2131318"/>
              <a:ext cx="522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27"/>
            <p:cNvSpPr txBox="1">
              <a:spLocks noChangeArrowheads="1"/>
            </p:cNvSpPr>
            <p:nvPr/>
          </p:nvSpPr>
          <p:spPr bwMode="auto">
            <a:xfrm>
              <a:off x="1980084" y="1844824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栅极</a:t>
              </a: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、主存的存储空间扩充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程序全部装入主存，程序</a:t>
            </a:r>
            <a:r>
              <a:rPr lang="zh-CN" altLang="en-US" b="1" u="none" dirty="0">
                <a:latin typeface="宋体" pitchFamily="2" charset="-122"/>
              </a:rPr>
              <a:t>大小＞</a:t>
            </a:r>
            <a:r>
              <a:rPr lang="zh-CN" altLang="en-US" b="1" u="none" dirty="0" smtClean="0">
                <a:latin typeface="宋体" pitchFamily="2" charset="-122"/>
              </a:rPr>
              <a:t>主存大小时咋办？              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62880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程序分成多个片段，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＝∑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片断</a:t>
            </a:r>
            <a:r>
              <a:rPr lang="en-US" altLang="zh-CN" b="1" u="none" baseline="-18000" dirty="0" err="1" smtClean="0">
                <a:latin typeface="宋体" pitchFamily="2" charset="-122"/>
              </a:rPr>
              <a:t>i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分配空间为</a:t>
            </a:r>
            <a:r>
              <a:rPr lang="zh-CN" altLang="en-US" b="1" dirty="0" smtClean="0">
                <a:latin typeface="宋体" pitchFamily="2" charset="-122"/>
              </a:rPr>
              <a:t>不可覆盖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须同时装入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的片段之和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用户程序中用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u="none" dirty="0" smtClean="0">
                <a:latin typeface="宋体" pitchFamily="2" charset="-122"/>
              </a:rPr>
              <a:t>实现装入与换出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应用程序员有一定负担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需计算大小、划分片段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93305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*虚拟存储技术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交换技术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当前所需</a:t>
            </a:r>
            <a:r>
              <a:rPr lang="zh-CN" altLang="en-US" b="1" u="none" dirty="0" smtClean="0">
                <a:latin typeface="宋体" pitchFamily="2" charset="-122"/>
              </a:rPr>
              <a:t>程序装入主存，其余程序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换出的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放在辅存中；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主存缺失时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u="none" dirty="0" smtClean="0">
                <a:latin typeface="宋体" pitchFamily="2" charset="-122"/>
              </a:rPr>
              <a:t>与辅存</a:t>
            </a:r>
            <a:r>
              <a:rPr lang="zh-CN" altLang="en-US" b="1" dirty="0" smtClean="0">
                <a:latin typeface="宋体" pitchFamily="2" charset="-122"/>
              </a:rPr>
              <a:t>交换</a:t>
            </a:r>
            <a:r>
              <a:rPr lang="zh-CN" altLang="en-US" b="1" u="none" dirty="0" smtClean="0">
                <a:latin typeface="宋体" pitchFamily="2" charset="-122"/>
              </a:rPr>
              <a:t>信息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操作系统用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软硬件</a:t>
            </a:r>
            <a:r>
              <a:rPr lang="zh-CN" altLang="en-US" b="1" u="none" dirty="0" smtClean="0">
                <a:latin typeface="宋体" pitchFamily="2" charset="-122"/>
              </a:rPr>
              <a:t>实现装入</a:t>
            </a:r>
            <a:r>
              <a:rPr lang="zh-CN" altLang="en-US" b="1" u="none" dirty="0">
                <a:latin typeface="宋体" pitchFamily="2" charset="-122"/>
              </a:rPr>
              <a:t>与换</a:t>
            </a:r>
            <a:r>
              <a:rPr lang="zh-CN" altLang="en-US" b="1" u="none" dirty="0" smtClean="0">
                <a:latin typeface="宋体" pitchFamily="2" charset="-122"/>
              </a:rPr>
              <a:t>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对应用程序员透明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无需过问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179512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 smtClean="0">
                <a:latin typeface="宋体" pitchFamily="2" charset="-122"/>
              </a:rPr>
              <a:t>主存，主存用作</a:t>
            </a:r>
            <a:r>
              <a:rPr lang="zh-CN" altLang="en-US" b="1" dirty="0" smtClean="0">
                <a:latin typeface="宋体" pitchFamily="2" charset="-122"/>
              </a:rPr>
              <a:t>缓冲器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419872" y="5301208"/>
            <a:ext cx="720080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91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8" y="885567"/>
            <a:ext cx="8785225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虚拟存储器的组成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--</a:t>
            </a:r>
            <a:r>
              <a:rPr lang="en-US" altLang="zh-CN" sz="2200" u="none" dirty="0" smtClean="0"/>
              <a:t>VM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u="none" dirty="0"/>
              <a:t>Virtual </a:t>
            </a:r>
            <a:r>
              <a:rPr lang="en-US" altLang="zh-CN" sz="2200" u="none" dirty="0" smtClean="0"/>
              <a:t>Memory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u="none" spc="-100" dirty="0" smtClean="0">
                <a:latin typeface="宋体" pitchFamily="2" charset="-122"/>
              </a:rPr>
              <a:t>以透明方式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为程序提供</a:t>
            </a:r>
            <a:r>
              <a:rPr lang="zh-CN" altLang="en-US" b="1" u="none" spc="-100" dirty="0" smtClean="0">
                <a:latin typeface="宋体" pitchFamily="2" charset="-122"/>
              </a:rPr>
              <a:t>的、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比主存空间</a:t>
            </a:r>
            <a:r>
              <a:rPr lang="zh-CN" altLang="en-US" b="1" u="none" spc="-100" dirty="0" smtClean="0">
                <a:latin typeface="宋体" pitchFamily="2" charset="-122"/>
              </a:rPr>
              <a:t>大得多的存储空间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按</a:t>
            </a:r>
            <a:r>
              <a:rPr lang="zh-CN" altLang="en-US" sz="1800" b="1" u="none" dirty="0" smtClean="0">
                <a:latin typeface="宋体" pitchFamily="2" charset="-122"/>
              </a:rPr>
              <a:t>程序地址</a:t>
            </a:r>
            <a:r>
              <a:rPr lang="zh-CN" altLang="en-US" sz="1800" b="1" u="none" dirty="0" smtClean="0">
                <a:latin typeface="宋体" pitchFamily="2" charset="-122"/>
              </a:rPr>
              <a:t>访问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存储单元</a:t>
            </a:r>
            <a:r>
              <a:rPr lang="zh-CN" altLang="en-US" sz="1800" b="1" u="none" dirty="0" smtClean="0">
                <a:latin typeface="宋体" pitchFamily="2" charset="-122"/>
              </a:rPr>
              <a:t>长度＝主存单元</a:t>
            </a:r>
            <a:r>
              <a:rPr lang="zh-CN" altLang="en-US" sz="1800" b="1" u="none" dirty="0" smtClean="0">
                <a:latin typeface="宋体" pitchFamily="2" charset="-122"/>
              </a:rPr>
              <a:t>长度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491880" y="3019018"/>
            <a:ext cx="54727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zh-CN" altLang="en-US" b="1" u="none" dirty="0">
                <a:latin typeface="宋体" pitchFamily="2" charset="-122"/>
              </a:rPr>
              <a:t>主存及辅</a:t>
            </a:r>
            <a:r>
              <a:rPr lang="zh-CN" altLang="en-US" b="1" u="none" dirty="0" smtClean="0">
                <a:latin typeface="宋体" pitchFamily="2" charset="-122"/>
              </a:rPr>
              <a:t>存实现，按虚拟地址访问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60208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 smtClean="0"/>
                <a:t>                                             </a:t>
              </a:r>
              <a:r>
                <a:rPr lang="zh-CN" altLang="en-US" sz="1800" b="1" u="none" dirty="0" smtClean="0"/>
                <a:t>虚拟存储器</a:t>
              </a:r>
              <a:endParaRPr lang="en-US" altLang="zh-CN" sz="1800" b="1" u="none" dirty="0" smtClean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56490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虚拟地址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逻辑地址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、物理地址，虚拟地址空间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350986"/>
            <a:ext cx="88567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主存用作虚</a:t>
            </a:r>
            <a:r>
              <a:rPr lang="zh-CN" altLang="en-US" b="1" u="none" dirty="0">
                <a:latin typeface="宋体" pitchFamily="2" charset="-122"/>
              </a:rPr>
              <a:t>存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</a:t>
            </a:r>
            <a:r>
              <a:rPr lang="zh-CN" altLang="en-US" b="1" u="none" dirty="0" smtClean="0">
                <a:latin typeface="宋体" pitchFamily="2" charset="-122"/>
              </a:rPr>
              <a:t>，辅存用作主存的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后备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</a:t>
            </a:r>
            <a:r>
              <a:rPr lang="en-US" altLang="zh-CN" b="1" u="none" dirty="0" smtClean="0">
                <a:latin typeface="宋体" pitchFamily="2" charset="-122"/>
              </a:rPr>
              <a:t>VM</a:t>
            </a:r>
            <a:r>
              <a:rPr lang="zh-CN" altLang="en-US" b="1" u="none" dirty="0" smtClean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03648" y="4547662"/>
            <a:ext cx="6048821" cy="699752"/>
            <a:chOff x="1403648" y="4960802"/>
            <a:chExt cx="6048821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779912" y="5372522"/>
              <a:ext cx="151288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>
                  <a:latin typeface="宋体" pitchFamily="2" charset="-122"/>
                </a:rPr>
                <a:t>所需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508104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换</a:t>
              </a:r>
              <a:r>
                <a:rPr lang="zh-CN" altLang="en-US" dirty="0"/>
                <a:t>出</a:t>
              </a:r>
              <a:r>
                <a:rPr lang="zh-CN" altLang="en-US" dirty="0" smtClean="0"/>
                <a:t>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1403648" y="5373216"/>
              <a:ext cx="223224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 smtClean="0">
                  <a:latin typeface="宋体" pitchFamily="2" charset="-122"/>
                </a:rPr>
                <a:t>执行所需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295275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179389" y="745247"/>
            <a:ext cx="87503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相关的地址空间：</a:t>
            </a:r>
            <a:r>
              <a:rPr lang="zh-CN" altLang="en-US" b="1" u="none" dirty="0" smtClean="0">
                <a:latin typeface="宋体" pitchFamily="2" charset="-122"/>
              </a:rPr>
              <a:t>虚存，主存、辅存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179388" y="2857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变换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含缺失处理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、访问主存、一致性保持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123282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 smtClean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9881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75905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62959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系统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602729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11550"/>
              <a:gd name="adj6" fmla="val 192188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为什么要用硬件实现？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857224" y="1214422"/>
            <a:ext cx="7963248" cy="1643074"/>
            <a:chOff x="857224" y="1285860"/>
            <a:chExt cx="7963248" cy="1643074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198056"/>
              <a:ext cx="1171160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357298"/>
              <a:ext cx="1170731" cy="157163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虚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程序空间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058567"/>
              <a:ext cx="1115776" cy="79208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571612"/>
              <a:ext cx="3272071" cy="6264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800" y="1857363"/>
              <a:ext cx="1696953" cy="2012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372200" y="1596182"/>
              <a:ext cx="2448272" cy="1047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2000" b="1" u="none" dirty="0" smtClean="0">
                  <a:latin typeface="宋体" pitchFamily="2" charset="-122"/>
                </a:rPr>
                <a:t>存放</a:t>
              </a:r>
              <a:r>
                <a:rPr lang="zh-CN" altLang="en-US" sz="2000" b="1" u="none" dirty="0">
                  <a:latin typeface="宋体" pitchFamily="2" charset="-122"/>
                </a:rPr>
                <a:t>缓存区换出的</a:t>
              </a:r>
              <a:r>
                <a:rPr lang="zh-CN" altLang="en-US" sz="2000" b="1" u="none" dirty="0" smtClean="0">
                  <a:latin typeface="宋体" pitchFamily="2" charset="-122"/>
                </a:rPr>
                <a:t>内容，是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缓存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区的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延伸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28802"/>
              <a:ext cx="3000397" cy="10001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28586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571612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组成的任务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逻辑实现</a:t>
            </a:r>
            <a:r>
              <a:rPr lang="en-US" altLang="zh-CN" b="1" u="none" dirty="0" smtClean="0">
                <a:latin typeface="+mn-ea"/>
                <a:ea typeface="+mn-ea"/>
              </a:rPr>
              <a:t>MMU(</a:t>
            </a:r>
            <a:r>
              <a:rPr lang="en-US" sz="2000" u="none" dirty="0" smtClean="0">
                <a:latin typeface="+mn-lt"/>
              </a:rPr>
              <a:t>Memory Management Unit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572348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主存的信息交换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zh-CN" altLang="en-US" b="1" u="none" dirty="0" smtClean="0">
                <a:latin typeface="+mn-ea"/>
                <a:ea typeface="+mn-ea"/>
              </a:rPr>
              <a:t>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+mn-ea"/>
                <a:ea typeface="+mn-ea"/>
              </a:rPr>
              <a:t>主存页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大小</a:t>
            </a:r>
            <a:r>
              <a:rPr lang="zh-CN" altLang="en-US" sz="2000" b="1" u="none" dirty="0" smtClean="0">
                <a:latin typeface="宋体" pitchFamily="2" charset="-122"/>
              </a:rPr>
              <a:t>固定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页</a:t>
            </a:r>
            <a:r>
              <a:rPr lang="en-US" altLang="zh-CN" b="1" u="none" dirty="0" smtClean="0">
                <a:latin typeface="宋体" pitchFamily="2" charset="-122"/>
              </a:rPr>
              <a:t>&gt;&gt;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</a:t>
            </a:r>
            <a:r>
              <a:rPr lang="en-US" altLang="zh-CN" sz="2000" b="1" u="none" dirty="0" smtClean="0">
                <a:latin typeface="宋体" pitchFamily="2" charset="-122"/>
              </a:rPr>
              <a:t>4KB&gt;&gt;32B)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9388" y="184482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存的存储管理方式：</a:t>
            </a:r>
            <a:r>
              <a:rPr lang="zh-CN" altLang="en-US" b="1" u="none" dirty="0" smtClean="0">
                <a:latin typeface="宋体" pitchFamily="2" charset="-122"/>
              </a:rPr>
              <a:t>段式、页式、段页式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3768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dirty="0" smtClean="0">
                <a:latin typeface="宋体" pitchFamily="2" charset="-122"/>
              </a:rPr>
              <a:t>程序结构</a:t>
            </a:r>
            <a:r>
              <a:rPr lang="zh-CN" altLang="en-US" b="1" u="none" dirty="0">
                <a:latin typeface="宋体" pitchFamily="2" charset="-122"/>
              </a:rPr>
              <a:t>划分成</a:t>
            </a:r>
            <a:r>
              <a:rPr lang="zh-CN" altLang="en-US" b="1" u="none" dirty="0" smtClean="0">
                <a:latin typeface="宋体" pitchFamily="2" charset="-122"/>
              </a:rPr>
              <a:t>若干段，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latin typeface="宋体" pitchFamily="2" charset="-122"/>
              </a:rPr>
              <a:t>以段为单位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28845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6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85247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388" y="37453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</a:t>
            </a:r>
            <a:r>
              <a:rPr lang="zh-CN" altLang="en-US" sz="2000" b="1" u="none" dirty="0" smtClean="0">
                <a:latin typeface="宋体" pitchFamily="2" charset="-122"/>
              </a:rPr>
              <a:t>数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14881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476795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1      </a:t>
              </a:r>
              <a:r>
                <a:rPr lang="en-US" altLang="zh-CN" sz="1800" b="1" u="none" dirty="0">
                  <a:latin typeface="宋体" pitchFamily="2" charset="-122"/>
                </a:rPr>
                <a:t>0K    </a:t>
              </a:r>
              <a:r>
                <a:rPr lang="en-US" altLang="zh-CN" sz="1800" b="1" u="none" dirty="0" smtClean="0">
                  <a:latin typeface="宋体" pitchFamily="2" charset="-122"/>
                </a:rPr>
                <a:t>1K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     4K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</a:t>
              </a:r>
              <a:r>
                <a:rPr lang="en-US" altLang="zh-CN" sz="1800" b="1" u="none" dirty="0">
                  <a:latin typeface="宋体" pitchFamily="2" charset="-122"/>
                </a:rPr>
                <a:t>4K    </a:t>
              </a:r>
              <a:r>
                <a:rPr lang="en-US" altLang="zh-CN" sz="1800" b="1" u="none" dirty="0" smtClean="0">
                  <a:latin typeface="宋体" pitchFamily="2" charset="-122"/>
                </a:rPr>
                <a:t>2K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36510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地址：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10" grpId="0"/>
      <p:bldP spid="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2273303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142984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段表放在主存中，一次查表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计算表项地址、读表项、计算物理地址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2273302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2264326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23179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段表应放在何处</a:t>
            </a:r>
            <a:r>
              <a:rPr lang="en-US" altLang="zh-CN" b="1" u="none" dirty="0" smtClean="0">
                <a:latin typeface="宋体" pitchFamily="2" charset="-122"/>
              </a:rPr>
              <a:t>(CPU</a:t>
            </a:r>
            <a:r>
              <a:rPr lang="zh-CN" altLang="en-US" b="1" u="none" dirty="0" smtClean="0">
                <a:latin typeface="宋体" pitchFamily="2" charset="-122"/>
              </a:rPr>
              <a:t>中、主存中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？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案例：</a:t>
            </a:r>
            <a:r>
              <a:rPr lang="en-US" altLang="zh-CN" sz="2000" b="1" u="none" dirty="0" smtClean="0">
                <a:latin typeface="宋体" pitchFamily="2" charset="-122"/>
              </a:rPr>
              <a:t>Windows</a:t>
            </a:r>
            <a:r>
              <a:rPr lang="zh-CN" altLang="en-US" sz="2000" b="1" u="none" dirty="0" smtClean="0">
                <a:latin typeface="宋体" pitchFamily="2" charset="-122"/>
              </a:rPr>
              <a:t>支持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个进程，段号为</a:t>
            </a:r>
            <a:r>
              <a:rPr lang="en-US" altLang="zh-CN" sz="2000" b="1" u="none" dirty="0" smtClean="0">
                <a:latin typeface="宋体" pitchFamily="2" charset="-122"/>
              </a:rPr>
              <a:t>16</a:t>
            </a:r>
            <a:r>
              <a:rPr lang="zh-CN" altLang="en-US" sz="2000" b="1" u="none" dirty="0" smtClean="0">
                <a:latin typeface="宋体" pitchFamily="2" charset="-122"/>
              </a:rPr>
              <a:t>位、段表项长度为</a:t>
            </a:r>
            <a:r>
              <a:rPr lang="en-US" altLang="zh-CN" sz="2000" b="1" u="none" dirty="0" smtClean="0">
                <a:latin typeface="宋体" pitchFamily="2" charset="-122"/>
              </a:rPr>
              <a:t>8B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38751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利于进程共享与保护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面向软件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主存空间利用率低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237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dirty="0" smtClean="0">
                <a:latin typeface="宋体" pitchFamily="2" charset="-122"/>
              </a:rPr>
              <a:t>存及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空间都</a:t>
            </a:r>
            <a:r>
              <a:rPr lang="zh-CN" altLang="en-US" b="1" dirty="0" smtClean="0">
                <a:latin typeface="宋体" pitchFamily="2" charset="-122"/>
              </a:rPr>
              <a:t>按页大小</a:t>
            </a:r>
            <a:r>
              <a:rPr lang="zh-CN" altLang="en-US" b="1" u="none" dirty="0" smtClean="0"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latin typeface="宋体" pitchFamily="2" charset="-122"/>
              </a:rPr>
              <a:t>以页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15891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</a:t>
            </a:r>
            <a:r>
              <a:rPr lang="zh-CN" altLang="en-US" sz="2000" b="1" u="none" dirty="0" smtClean="0">
                <a:latin typeface="宋体" pitchFamily="2" charset="-122"/>
              </a:rPr>
              <a:t>的页数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85785" y="2071678"/>
            <a:ext cx="2987647" cy="1430346"/>
            <a:chOff x="785785" y="2212968"/>
            <a:chExt cx="2987647" cy="1430346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12968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虚页</a:t>
              </a:r>
              <a:r>
                <a:rPr lang="zh-CN" altLang="en-US" sz="1600" b="1" u="none" dirty="0">
                  <a:latin typeface="宋体" pitchFamily="2" charset="-122"/>
                </a:rPr>
                <a:t>号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14556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实页</a:t>
              </a:r>
              <a:r>
                <a:rPr lang="zh-CN" altLang="en-US" sz="1600" b="1" u="none" dirty="0">
                  <a:latin typeface="宋体" pitchFamily="2" charset="-122"/>
                </a:rPr>
                <a:t>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00099" y="2571744"/>
              <a:ext cx="287338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866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429000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7" descr="宽上对角线"/>
            <p:cNvSpPr txBox="1">
              <a:spLocks noChangeArrowheads="1"/>
            </p:cNvSpPr>
            <p:nvPr/>
          </p:nvSpPr>
          <p:spPr bwMode="auto">
            <a:xfrm>
              <a:off x="3000365" y="3214686"/>
              <a:ext cx="714380" cy="214314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43174" y="2571744"/>
              <a:ext cx="288925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928694" cy="3682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0"/>
            <p:cNvSpPr>
              <a:spLocks noChangeShapeType="1"/>
            </p:cNvSpPr>
            <p:nvPr/>
          </p:nvSpPr>
          <p:spPr bwMode="auto">
            <a:xfrm flipV="1">
              <a:off x="2071670" y="2883215"/>
              <a:ext cx="928694" cy="457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928694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454719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357289" y="3214686"/>
              <a:ext cx="71438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4428852" y="2088751"/>
            <a:ext cx="3013594" cy="1268811"/>
            <a:chOff x="4428852" y="4767957"/>
            <a:chExt cx="3013594" cy="1268811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8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1      2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1      1  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9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9155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5786446" y="5793830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14283" y="3500438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页表放在主存中，一次查表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计算表项地址、读表项、拼接地址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214414" y="4572008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143504" y="4710123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虚页号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966758" y="4702811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600076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 smtClean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 smtClean="0">
                <a:latin typeface="宋体" pitchFamily="2" charset="-122"/>
              </a:rPr>
              <a:t>(</a:t>
            </a:r>
            <a:r>
              <a:rPr lang="zh-CN" altLang="en-US" sz="2000" b="1" u="none" spc="-50" dirty="0" smtClean="0">
                <a:latin typeface="宋体" pitchFamily="2" charset="-122"/>
              </a:rPr>
              <a:t>面向硬件</a:t>
            </a:r>
            <a:r>
              <a:rPr lang="en-US" altLang="zh-CN" sz="2000" b="1" u="none" spc="-50" dirty="0" smtClean="0">
                <a:latin typeface="宋体" pitchFamily="2" charset="-122"/>
              </a:rPr>
              <a:t>)</a:t>
            </a:r>
            <a:r>
              <a:rPr lang="zh-CN" altLang="en-US" b="1" u="none" spc="-50" dirty="0" smtClean="0">
                <a:latin typeface="宋体" pitchFamily="2" charset="-122"/>
              </a:rPr>
              <a:t>，不易进程共享与保护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214290"/>
            <a:ext cx="882176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存空间先分段、再分页，主存空间只分页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endParaRPr lang="en-US" altLang="zh-CN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>
                <a:latin typeface="宋体" pitchFamily="2" charset="-122"/>
              </a:rPr>
              <a:t>以页为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179388" y="16605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用一个段表、一组页表管理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73396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14620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段内页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2992116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14283" y="2127585"/>
            <a:ext cx="87154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段表、页表放在主存中，两次查表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29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具有段式及页式优点，但需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53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 smtClean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85860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辅存的管理：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装入数据的管理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交换数据的管理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79717" y="3089316"/>
            <a:ext cx="621510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回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法</a:t>
            </a:r>
            <a:r>
              <a:rPr lang="zh-CN" altLang="en-US" b="1" u="none" dirty="0" smtClean="0">
                <a:latin typeface="宋体" pitchFamily="2" charset="-122"/>
              </a:rPr>
              <a:t>策略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减少命中时间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写辅存次数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36880" y="2160622"/>
            <a:ext cx="6192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 smtClean="0">
                <a:latin typeface="宋体" pitchFamily="2" charset="-122"/>
              </a:rPr>
              <a:t>映射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主存利用率是要点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81334" y="2593973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位在主存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映射表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714744" y="4000504"/>
            <a:ext cx="41434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EXE</a:t>
            </a:r>
            <a:r>
              <a:rPr lang="zh-CN" altLang="en-US" b="1" u="none" dirty="0" smtClean="0">
                <a:latin typeface="宋体" pitchFamily="2" charset="-122"/>
              </a:rPr>
              <a:t>文件程序头＋文件管理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714744" y="4500570"/>
            <a:ext cx="414340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交换区管理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00562" y="4071942"/>
            <a:ext cx="2928958" cy="1570050"/>
            <a:chOff x="4500562" y="4071942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500562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572000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857884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7000892" y="421481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357950" y="435769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5172764" y="461487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500826" y="407194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6357950" y="450057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500826" y="449739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6340883" y="498198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6114376" y="531564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5162535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4578270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失败时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35" name="线形标注 2 34"/>
          <p:cNvSpPr/>
          <p:nvPr/>
        </p:nvSpPr>
        <p:spPr bwMode="auto">
          <a:xfrm>
            <a:off x="6804248" y="2276302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-24863"/>
              <a:gd name="adj6" fmla="val -4794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保护与共享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*页表的索引：</a:t>
            </a:r>
            <a:r>
              <a:rPr lang="zh-CN" altLang="en-US" b="1" u="none" dirty="0" smtClean="0">
                <a:latin typeface="宋体" pitchFamily="2" charset="-122"/>
              </a:rPr>
              <a:t>用虚页号  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页表放在主存中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次查表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1758761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/>
                <a:gridCol w="958921"/>
                <a:gridCol w="958921"/>
                <a:gridCol w="958921"/>
                <a:gridCol w="958921"/>
                <a:gridCol w="1419698"/>
                <a:gridCol w="786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装入位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访问位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禁止缓存位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6431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 smtClean="0">
                <a:latin typeface="宋体" pitchFamily="2" charset="-122"/>
              </a:rPr>
              <a:t>页表＞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计算表项地址所需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30889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*地址变换的步骤：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142844" y="56610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*缺页处理方法：</a:t>
            </a:r>
            <a:r>
              <a:rPr lang="zh-CN" altLang="en-US" b="1" u="none" dirty="0" smtClean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14818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⑤牺牲页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缺页异常处理程序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⑥目标页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⑦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546366" y="2160622"/>
            <a:ext cx="64547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程序所占行数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页表管理时需</a:t>
            </a:r>
            <a:r>
              <a:rPr lang="zh-CN" altLang="en-US" sz="1800" b="1" u="none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sz="1800" b="1" u="none" dirty="0" smtClean="0">
                <a:latin typeface="宋体" pitchFamily="2" charset="-122"/>
              </a:rPr>
              <a:t>表长字段</a:t>
            </a:r>
            <a:r>
              <a:rPr lang="en-US" altLang="zh-CN" sz="1600" b="1" u="none" dirty="0" smtClean="0">
                <a:latin typeface="宋体" pitchFamily="2" charset="-122"/>
              </a:rPr>
              <a:t>(</a:t>
            </a:r>
            <a:r>
              <a:rPr lang="zh-CN" altLang="en-US" sz="1600" b="1" u="none" dirty="0" smtClean="0">
                <a:latin typeface="宋体" pitchFamily="2" charset="-122"/>
              </a:rPr>
              <a:t>保护需要</a:t>
            </a:r>
            <a:r>
              <a:rPr lang="en-US" altLang="zh-CN" sz="16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5501898" y="1146810"/>
            <a:ext cx="2094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无需标记字段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3854" y="4071942"/>
            <a:ext cx="3380956" cy="1571636"/>
            <a:chOff x="833854" y="4071942"/>
            <a:chExt cx="338095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857224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928662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214546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786182" y="421481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714612" y="435769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1519197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522111" y="460534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57488" y="407194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714612" y="450056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857488" y="449739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714612" y="514351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857488" y="482601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1223931" y="5073660"/>
              <a:ext cx="704865" cy="1224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857488" y="521177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833854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成功</a:t>
              </a:r>
              <a:r>
                <a:rPr lang="zh-CN" altLang="en-US" sz="1800" b="1" u="none" dirty="0" smtClean="0">
                  <a:latin typeface="宋体" pitchFamily="2" charset="-122"/>
                </a:rPr>
                <a:t>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8" name="直接箭头连接符 22"/>
            <p:cNvCxnSpPr/>
            <p:nvPr/>
          </p:nvCxnSpPr>
          <p:spPr bwMode="auto">
            <a:xfrm rot="10800000">
              <a:off x="1928796" y="5196114"/>
              <a:ext cx="1857387" cy="304590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0" grpId="0"/>
      <p:bldP spid="11" grpId="0"/>
      <p:bldP spid="72" grpId="0"/>
      <p:bldP spid="83" grpId="0"/>
      <p:bldP spid="6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地址变换的优化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的性能：</a:t>
            </a:r>
            <a:r>
              <a:rPr lang="zh-CN" altLang="en-US" b="1" u="none" dirty="0" smtClean="0">
                <a:latin typeface="宋体" pitchFamily="2" charset="-122"/>
              </a:rPr>
              <a:t>相对于主存，性能减半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地址变换≥</a:t>
            </a:r>
            <a:r>
              <a:rPr lang="en-US" altLang="zh-CN" sz="2000" b="1" u="none" dirty="0" smtClean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次访问主存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 smtClean="0">
                <a:latin typeface="宋体" pitchFamily="2" charset="-122"/>
              </a:rPr>
              <a:t>，页表采用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MMU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设置页表缓冲存储器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地址变换可不访存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96" name="线形标注 2 95"/>
          <p:cNvSpPr/>
          <p:nvPr/>
        </p:nvSpPr>
        <p:spPr bwMode="auto">
          <a:xfrm>
            <a:off x="4643438" y="2143116"/>
            <a:ext cx="3214710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9155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 smtClean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 smtClean="0">
                <a:latin typeface="宋体" pitchFamily="2" charset="-122"/>
              </a:rPr>
              <a:t>的数据使用同一表项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4" y="20716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页表的高速缓存，又称快表，页表又称为慢表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组相联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全相联映射、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142844" y="30003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管理信息＋页表项信息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类似于</a:t>
            </a:r>
            <a:r>
              <a:rPr lang="en-US" altLang="zh-CN" sz="2000" b="1" u="none" dirty="0" smtClean="0">
                <a:latin typeface="宋体" pitchFamily="2" charset="-122"/>
              </a:rPr>
              <a:t>Cache</a:t>
            </a:r>
            <a:r>
              <a:rPr lang="zh-CN" altLang="en-US" sz="2000" b="1" u="none" dirty="0" smtClean="0">
                <a:latin typeface="宋体" pitchFamily="2" charset="-122"/>
              </a:rPr>
              <a:t>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36421"/>
              </p:ext>
            </p:extLst>
          </p:nvPr>
        </p:nvGraphicFramePr>
        <p:xfrm>
          <a:off x="1833587" y="355822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142844" y="3929066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几十行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页表</a:t>
            </a:r>
            <a:r>
              <a:rPr lang="zh-CN" altLang="en-US" sz="2000" b="1" u="none" dirty="0">
                <a:latin typeface="宋体" pitchFamily="2" charset="-122"/>
              </a:rPr>
              <a:t>访问局部性</a:t>
            </a:r>
            <a:r>
              <a:rPr lang="en-US" altLang="zh-CN" sz="2000" b="1" u="none" dirty="0"/>
              <a:t>&gt;&gt;</a:t>
            </a:r>
            <a:r>
              <a:rPr lang="zh-CN" altLang="en-US" sz="2000" b="1" u="none" dirty="0">
                <a:latin typeface="宋体" pitchFamily="2" charset="-122"/>
              </a:rPr>
              <a:t>程序访问局部性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142844" y="4357694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r>
              <a:rPr lang="zh-CN" altLang="en-US" b="1" u="none" dirty="0" smtClean="0">
                <a:latin typeface="宋体" pitchFamily="2" charset="-122"/>
              </a:rPr>
              <a:t>先访问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缺失时才访问页表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14546" y="4929198"/>
            <a:ext cx="5143536" cy="1428760"/>
            <a:chOff x="1000100" y="3571876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2571736" y="3643314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3000364" y="4357694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3214678" y="3714752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3249603" y="4179099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643174" y="4021285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3464713" y="4179100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3714744" y="4000504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071934" y="4570420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714876" y="4283083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14876" y="4643446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5715008" y="3714752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142976" y="4427546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1733511" y="4571215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857356" y="424657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1438244" y="4714884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6" grpId="1" animBg="1"/>
      <p:bldP spid="97" grpId="0"/>
      <p:bldP spid="99" grpId="0"/>
      <p:bldP spid="131" grpId="0"/>
      <p:bldP spid="13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64658</TotalTime>
  <Words>15644</Words>
  <Application>Microsoft Office PowerPoint</Application>
  <PresentationFormat>全屏显示(4:3)</PresentationFormat>
  <Paragraphs>3314</Paragraphs>
  <Slides>100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1513</cp:revision>
  <dcterms:created xsi:type="dcterms:W3CDTF">2002-02-16T03:40:16Z</dcterms:created>
  <dcterms:modified xsi:type="dcterms:W3CDTF">2018-04-20T01:00:35Z</dcterms:modified>
</cp:coreProperties>
</file>