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256" r:id="rId2"/>
    <p:sldId id="636" r:id="rId3"/>
    <p:sldId id="417" r:id="rId4"/>
    <p:sldId id="418" r:id="rId5"/>
    <p:sldId id="419" r:id="rId6"/>
    <p:sldId id="560" r:id="rId7"/>
    <p:sldId id="421" r:id="rId8"/>
    <p:sldId id="632" r:id="rId9"/>
    <p:sldId id="427" r:id="rId10"/>
    <p:sldId id="646" r:id="rId11"/>
    <p:sldId id="647" r:id="rId12"/>
    <p:sldId id="648" r:id="rId13"/>
    <p:sldId id="649" r:id="rId14"/>
    <p:sldId id="650" r:id="rId15"/>
    <p:sldId id="651" r:id="rId16"/>
    <p:sldId id="652" r:id="rId17"/>
    <p:sldId id="654" r:id="rId18"/>
    <p:sldId id="653" r:id="rId19"/>
    <p:sldId id="655" r:id="rId20"/>
    <p:sldId id="656" r:id="rId21"/>
    <p:sldId id="657" r:id="rId22"/>
    <p:sldId id="658" r:id="rId23"/>
    <p:sldId id="660" r:id="rId24"/>
    <p:sldId id="659" r:id="rId25"/>
    <p:sldId id="661" r:id="rId26"/>
    <p:sldId id="663" r:id="rId27"/>
    <p:sldId id="664" r:id="rId28"/>
    <p:sldId id="662" r:id="rId29"/>
    <p:sldId id="665" r:id="rId30"/>
    <p:sldId id="666" r:id="rId31"/>
    <p:sldId id="668" r:id="rId32"/>
    <p:sldId id="667" r:id="rId33"/>
    <p:sldId id="669" r:id="rId34"/>
    <p:sldId id="670" r:id="rId35"/>
    <p:sldId id="671" r:id="rId36"/>
    <p:sldId id="673" r:id="rId37"/>
    <p:sldId id="674" r:id="rId38"/>
    <p:sldId id="672" r:id="rId39"/>
    <p:sldId id="675" r:id="rId40"/>
    <p:sldId id="676" r:id="rId41"/>
    <p:sldId id="677" r:id="rId42"/>
    <p:sldId id="678" r:id="rId43"/>
    <p:sldId id="680" r:id="rId44"/>
    <p:sldId id="679" r:id="rId45"/>
    <p:sldId id="681" r:id="rId46"/>
    <p:sldId id="682" r:id="rId47"/>
    <p:sldId id="684" r:id="rId48"/>
    <p:sldId id="683" r:id="rId49"/>
    <p:sldId id="687" r:id="rId50"/>
    <p:sldId id="685" r:id="rId51"/>
    <p:sldId id="688" r:id="rId52"/>
    <p:sldId id="690" r:id="rId53"/>
    <p:sldId id="691" r:id="rId54"/>
    <p:sldId id="692" r:id="rId55"/>
    <p:sldId id="696" r:id="rId56"/>
    <p:sldId id="693" r:id="rId57"/>
    <p:sldId id="689" r:id="rId58"/>
    <p:sldId id="697" r:id="rId59"/>
    <p:sldId id="481" r:id="rId60"/>
    <p:sldId id="698" r:id="rId61"/>
    <p:sldId id="699" r:id="rId62"/>
    <p:sldId id="700" r:id="rId63"/>
    <p:sldId id="701" r:id="rId64"/>
    <p:sldId id="703" r:id="rId65"/>
    <p:sldId id="702" r:id="rId66"/>
    <p:sldId id="704" r:id="rId67"/>
    <p:sldId id="705" r:id="rId68"/>
    <p:sldId id="351" r:id="rId69"/>
    <p:sldId id="594" r:id="rId70"/>
    <p:sldId id="592" r:id="rId71"/>
    <p:sldId id="706" r:id="rId72"/>
    <p:sldId id="708" r:id="rId73"/>
    <p:sldId id="707" r:id="rId74"/>
    <p:sldId id="709" r:id="rId75"/>
    <p:sldId id="710" r:id="rId76"/>
    <p:sldId id="711" r:id="rId77"/>
    <p:sldId id="712" r:id="rId78"/>
    <p:sldId id="713" r:id="rId79"/>
    <p:sldId id="364" r:id="rId80"/>
    <p:sldId id="714" r:id="rId81"/>
    <p:sldId id="715" r:id="rId82"/>
    <p:sldId id="534" r:id="rId83"/>
    <p:sldId id="716" r:id="rId84"/>
    <p:sldId id="717" r:id="rId85"/>
    <p:sldId id="719" r:id="rId86"/>
    <p:sldId id="720" r:id="rId87"/>
    <p:sldId id="718" r:id="rId88"/>
    <p:sldId id="721" r:id="rId89"/>
    <p:sldId id="722" r:id="rId90"/>
    <p:sldId id="724" r:id="rId91"/>
    <p:sldId id="723" r:id="rId92"/>
    <p:sldId id="725" r:id="rId93"/>
    <p:sldId id="726" r:id="rId94"/>
    <p:sldId id="384" r:id="rId95"/>
    <p:sldId id="615" r:id="rId96"/>
    <p:sldId id="727" r:id="rId97"/>
    <p:sldId id="728" r:id="rId98"/>
    <p:sldId id="618" r:id="rId99"/>
    <p:sldId id="617" r:id="rId100"/>
    <p:sldId id="729" r:id="rId101"/>
    <p:sldId id="730" r:id="rId102"/>
    <p:sldId id="731" r:id="rId103"/>
    <p:sldId id="732" r:id="rId104"/>
    <p:sldId id="733" r:id="rId105"/>
    <p:sldId id="734" r:id="rId106"/>
    <p:sldId id="735" r:id="rId107"/>
    <p:sldId id="737" r:id="rId108"/>
    <p:sldId id="736" r:id="rId109"/>
    <p:sldId id="738" r:id="rId110"/>
    <p:sldId id="742" r:id="rId111"/>
    <p:sldId id="741" r:id="rId112"/>
    <p:sldId id="740" r:id="rId113"/>
    <p:sldId id="629" r:id="rId114"/>
    <p:sldId id="739" r:id="rId115"/>
    <p:sldId id="743" r:id="rId1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CC3300"/>
    <a:srgbClr val="CCFFFF"/>
    <a:srgbClr val="CCCCFF"/>
    <a:srgbClr val="99CCFF"/>
    <a:srgbClr val="FFCCFF"/>
    <a:srgbClr val="FFCC99"/>
    <a:srgbClr val="CC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4" autoAdjust="0"/>
    <p:restoredTop sz="97580" autoAdjust="0"/>
  </p:normalViewPr>
  <p:slideViewPr>
    <p:cSldViewPr>
      <p:cViewPr>
        <p:scale>
          <a:sx n="80" d="100"/>
          <a:sy n="80" d="100"/>
        </p:scale>
        <p:origin x="-111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6F26E7-574D-4CA8-975B-8F51F2382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51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5278BF-B3A1-4F44-8B36-56B73E962E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83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550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87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程序状态：如单步跟踪标志</a:t>
            </a:r>
            <a:r>
              <a:rPr lang="en-US" altLang="zh-CN" dirty="0" smtClean="0"/>
              <a:t>TF</a:t>
            </a:r>
            <a:r>
              <a:rPr lang="zh-CN" altLang="en-US" dirty="0" smtClean="0"/>
              <a:t>，结果标志</a:t>
            </a:r>
            <a:r>
              <a:rPr lang="en-US" altLang="zh-CN" dirty="0" smtClean="0"/>
              <a:t>CF/ZF</a:t>
            </a:r>
            <a:r>
              <a:rPr lang="zh-CN" altLang="en-US" dirty="0" smtClean="0"/>
              <a:t>等（可选）</a:t>
            </a:r>
            <a:endParaRPr lang="en-US" altLang="zh-CN" dirty="0" smtClean="0"/>
          </a:p>
          <a:p>
            <a:r>
              <a:rPr lang="zh-CN" altLang="en-US" dirty="0" smtClean="0"/>
              <a:t>机器状态：如中断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异常类型号</a:t>
            </a:r>
            <a:endParaRPr lang="en-US" altLang="zh-CN" dirty="0" smtClean="0"/>
          </a:p>
          <a:p>
            <a:r>
              <a:rPr lang="zh-CN" altLang="en-US" dirty="0" smtClean="0"/>
              <a:t>操作状态：如完成位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mfc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、就绪位等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变长参数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如操作码、寻址方式、中断请求等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677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Finite State Machine, 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73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2B9E0-BC33-4AF6-9A40-5AE4ECA38192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1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err="1" smtClean="0">
                <a:latin typeface="宋体" panose="02010600030101010101" pitchFamily="2" charset="-122"/>
              </a:rPr>
              <a:t>ex_r</a:t>
            </a:r>
            <a:r>
              <a:rPr lang="zh-CN" altLang="en-US" sz="1200" b="0" dirty="0" smtClean="0">
                <a:latin typeface="宋体" panose="02010600030101010101" pitchFamily="2" charset="-122"/>
              </a:rPr>
              <a:t>结束时产生</a:t>
            </a:r>
            <a:r>
              <a:rPr lang="en-US" altLang="zh-CN" sz="1200" b="0" dirty="0" smtClean="0">
                <a:latin typeface="宋体" panose="02010600030101010101" pitchFamily="2" charset="-122"/>
              </a:rPr>
              <a:t>OF</a:t>
            </a:r>
            <a:r>
              <a:rPr lang="zh-CN" altLang="en-US" sz="1200" b="0" dirty="0" smtClean="0">
                <a:latin typeface="宋体" panose="02010600030101010101" pitchFamily="2" charset="-122"/>
              </a:rPr>
              <a:t>，无法检测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44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A1028-0474-4237-97ED-7DD9A9F9F20B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操作的特征的原因：结果应保存在时序部件中→源数据也在时序部件中；</a:t>
            </a:r>
            <a:endParaRPr lang="en-US" altLang="zh-CN" dirty="0" smtClean="0"/>
          </a:p>
          <a:p>
            <a:r>
              <a:rPr lang="zh-CN" altLang="en-US" dirty="0" smtClean="0"/>
              <a:t>时序逻辑部件</a:t>
            </a:r>
            <a:r>
              <a:rPr lang="en-US" altLang="zh-CN" dirty="0" smtClean="0"/>
              <a:t>(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sequential logic module)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，组合逻辑部件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(combination logic module 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23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P8—</a:t>
            </a:r>
            <a:r>
              <a:rPr lang="zh-CN" altLang="en-US" dirty="0" smtClean="0"/>
              <a:t>指令地址计算分为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个环节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64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后解释传送特性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76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同时只能传送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个数据，思考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只能有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个直连，思考</a:t>
            </a:r>
            <a:r>
              <a:rPr lang="en-US" altLang="zh-CN" dirty="0" smtClean="0"/>
              <a:t>3—</a:t>
            </a:r>
            <a:r>
              <a:rPr lang="zh-CN" altLang="en-US" dirty="0" smtClean="0"/>
              <a:t>共用信号线时才使用三态门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20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P7—End</a:t>
            </a:r>
            <a:r>
              <a:rPr lang="zh-CN" altLang="en-US" dirty="0" smtClean="0"/>
              <a:t>的含义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66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勘误：</a:t>
            </a:r>
            <a:r>
              <a:rPr kumimoji="1" lang="zh-CN" altLang="en-US" sz="1200" b="0" u="sng" kern="1200" dirty="0" smtClean="0">
                <a:solidFill>
                  <a:srgbClr val="FF3399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有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符号加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/</a:t>
            </a:r>
            <a:r>
              <a:rPr kumimoji="1" lang="zh-CN" altLang="en-US" sz="1200" b="0" u="sng" kern="1200" dirty="0" smtClean="0">
                <a:solidFill>
                  <a:srgbClr val="FF3399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有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符号加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922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45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11A5-702D-4259-924C-A338DC96A3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DA4DE-3F6A-4B5F-9434-6DAC35E00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84A3A-370F-49C5-BBB3-6671E09735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6CE0F-E368-4619-973C-B3EF7012E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0806-4AE2-4094-AA46-20AA093919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4A4BA-C34C-4D99-A1F2-B12F128DD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21E9F-FFC4-4FF6-9F32-548575A856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E4083-08A8-466D-9E7D-E14BAA745C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6E18D-FF9A-4BD5-BDFA-25F6368EE4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8ED17-9A3A-4F92-8B6C-970C0EE496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21311-FED6-41ED-9CD5-F7CBA8ED98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1D7547-9981-45AA-BF56-AB1C88BED0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7.xml"/><Relationship Id="rId4" Type="http://schemas.openxmlformats.org/officeDocument/2006/relationships/slide" Target="slide10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" Target="slide104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10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112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09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108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3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7" Type="http://schemas.openxmlformats.org/officeDocument/2006/relationships/slide" Target="slide94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3.xml"/><Relationship Id="rId5" Type="http://schemas.openxmlformats.org/officeDocument/2006/relationships/slide" Target="slide68.xml"/><Relationship Id="rId4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5.xml"/><Relationship Id="rId5" Type="http://schemas.openxmlformats.org/officeDocument/2006/relationships/slide" Target="slide74.xml"/><Relationship Id="rId4" Type="http://schemas.openxmlformats.org/officeDocument/2006/relationships/slide" Target="slide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7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3.xml"/><Relationship Id="rId4" Type="http://schemas.openxmlformats.org/officeDocument/2006/relationships/slide" Target="slide4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8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1.xml"/><Relationship Id="rId4" Type="http://schemas.openxmlformats.org/officeDocument/2006/relationships/slide" Target="slide9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slide" Target="slide9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slide" Target="slide95.xm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FA35-F252-42C7-B462-8053691D7E50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第五章  中央处理器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线形标注 2 81"/>
          <p:cNvSpPr/>
          <p:nvPr/>
        </p:nvSpPr>
        <p:spPr bwMode="auto">
          <a:xfrm>
            <a:off x="5075930" y="1811385"/>
            <a:ext cx="2984266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-26921"/>
              <a:gd name="adj6" fmla="val -17177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面向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操作控制功能的实现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3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8" name="Text Box 164"/>
          <p:cNvSpPr txBox="1">
            <a:spLocks noChangeArrowheads="1"/>
          </p:cNvSpPr>
          <p:nvPr/>
        </p:nvSpPr>
        <p:spPr bwMode="auto">
          <a:xfrm>
            <a:off x="179389" y="2716029"/>
            <a:ext cx="6696868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取数指令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(LD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83" name="组合 582"/>
          <p:cNvGrpSpPr/>
          <p:nvPr/>
        </p:nvGrpSpPr>
        <p:grpSpPr>
          <a:xfrm>
            <a:off x="1137429" y="4455493"/>
            <a:ext cx="7683043" cy="1317108"/>
            <a:chOff x="993413" y="3192012"/>
            <a:chExt cx="7683043" cy="1317108"/>
          </a:xfrm>
        </p:grpSpPr>
        <p:sp>
          <p:nvSpPr>
            <p:cNvPr id="540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41" name="直接连接符 540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2" name="直接连接符 541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3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44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5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6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7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8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9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0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1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52" name="直接连接符 551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3" name="直接连接符 552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4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5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6" name="直接连接符 420"/>
            <p:cNvCxnSpPr>
              <a:stCxn id="543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7" name="直接连接符 434"/>
            <p:cNvCxnSpPr>
              <a:endCxn id="544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8" name="直接连接符 557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9" name="直接连接符 558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0" name="直接连接符 559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1" name="直接连接符 560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2" name="直接连接符 561"/>
            <p:cNvCxnSpPr>
              <a:endCxn id="546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3" name="直接连接符 562"/>
            <p:cNvCxnSpPr>
              <a:stCxn id="547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4" name="直接连接符 445"/>
            <p:cNvCxnSpPr>
              <a:endCxn id="547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5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6" name="直接连接符 565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7" name="直接连接符 407"/>
            <p:cNvCxnSpPr>
              <a:endCxn id="548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8" name="直接连接符 567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9" name="直接连接符 568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0" name="直接连接符 569"/>
            <p:cNvCxnSpPr>
              <a:stCxn id="548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1" name="直接连接符 570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2" name="直接连接符 571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3" name="直接连接符 572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4" name="直接连接符 573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5" name="Text Box 18"/>
            <p:cNvSpPr txBox="1">
              <a:spLocks noChangeArrowheads="1"/>
            </p:cNvSpPr>
            <p:nvPr/>
          </p:nvSpPr>
          <p:spPr bwMode="auto">
            <a:xfrm>
              <a:off x="993413" y="3356992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RS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576" name="Text Box 18"/>
            <p:cNvSpPr txBox="1">
              <a:spLocks noChangeArrowheads="1"/>
            </p:cNvSpPr>
            <p:nvPr/>
          </p:nvSpPr>
          <p:spPr bwMode="auto">
            <a:xfrm>
              <a:off x="993413" y="3717031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RD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cxnSp>
          <p:nvCxnSpPr>
            <p:cNvPr id="577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78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9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584" name="Group 185"/>
          <p:cNvGrpSpPr>
            <a:grpSpLocks/>
          </p:cNvGrpSpPr>
          <p:nvPr/>
        </p:nvGrpSpPr>
        <p:grpSpPr bwMode="auto">
          <a:xfrm>
            <a:off x="6942459" y="1923602"/>
            <a:ext cx="1878013" cy="1649414"/>
            <a:chOff x="4633" y="1524"/>
            <a:chExt cx="1183" cy="1039"/>
          </a:xfrm>
        </p:grpSpPr>
        <p:sp>
          <p:nvSpPr>
            <p:cNvPr id="585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00111000 01100110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11011110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01001000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86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20H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87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594" name="Text Box 5"/>
          <p:cNvSpPr txBox="1">
            <a:spLocks noChangeArrowheads="1"/>
          </p:cNvSpPr>
          <p:nvPr/>
        </p:nvSpPr>
        <p:spPr bwMode="auto">
          <a:xfrm>
            <a:off x="179513" y="1772816"/>
            <a:ext cx="66247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*程序执行环境例：</a:t>
            </a:r>
            <a:r>
              <a:rPr lang="en-US" altLang="zh-CN" b="1" dirty="0" smtClean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10H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(R0)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(R2)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30H</a:t>
            </a:r>
            <a:r>
              <a:rPr lang="zh-CN" altLang="en-US" b="1" dirty="0" smtClean="0">
                <a:latin typeface="宋体" pitchFamily="2" charset="-122"/>
              </a:rPr>
              <a:t>，主存内容→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09" name="组合 608"/>
          <p:cNvGrpSpPr/>
          <p:nvPr/>
        </p:nvGrpSpPr>
        <p:grpSpPr>
          <a:xfrm>
            <a:off x="4178052" y="4260433"/>
            <a:ext cx="4066158" cy="1224136"/>
            <a:chOff x="4034036" y="3861048"/>
            <a:chExt cx="4066158" cy="1224136"/>
          </a:xfrm>
        </p:grpSpPr>
        <p:sp>
          <p:nvSpPr>
            <p:cNvPr id="596" name="Text Box 197"/>
            <p:cNvSpPr txBox="1">
              <a:spLocks noChangeArrowheads="1"/>
            </p:cNvSpPr>
            <p:nvPr/>
          </p:nvSpPr>
          <p:spPr bwMode="auto">
            <a:xfrm>
              <a:off x="414833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①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597" name="Text Box 197"/>
            <p:cNvSpPr txBox="1">
              <a:spLocks noChangeArrowheads="1"/>
            </p:cNvSpPr>
            <p:nvPr/>
          </p:nvSpPr>
          <p:spPr bwMode="auto">
            <a:xfrm>
              <a:off x="702865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③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598" name="Text Box 197"/>
            <p:cNvSpPr txBox="1">
              <a:spLocks noChangeArrowheads="1"/>
            </p:cNvSpPr>
            <p:nvPr/>
          </p:nvSpPr>
          <p:spPr bwMode="auto">
            <a:xfrm>
              <a:off x="4034036" y="4062214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FF3399"/>
                  </a:solidFill>
                </a:rPr>
                <a:t>②</a:t>
              </a:r>
              <a:endParaRPr lang="en-US" altLang="zh-CN" sz="1800" b="1" dirty="0">
                <a:solidFill>
                  <a:srgbClr val="FF3399"/>
                </a:solidFill>
              </a:endParaRPr>
            </a:p>
          </p:txBody>
        </p:sp>
        <p:sp>
          <p:nvSpPr>
            <p:cNvPr id="599" name="Text Box 197"/>
            <p:cNvSpPr txBox="1">
              <a:spLocks noChangeArrowheads="1"/>
            </p:cNvSpPr>
            <p:nvPr/>
          </p:nvSpPr>
          <p:spPr bwMode="auto">
            <a:xfrm>
              <a:off x="7740352" y="386104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②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601" name="直接连接符 600"/>
            <p:cNvCxnSpPr/>
            <p:nvPr/>
          </p:nvCxnSpPr>
          <p:spPr bwMode="auto">
            <a:xfrm>
              <a:off x="449999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2" name="直接连接符 601"/>
            <p:cNvCxnSpPr/>
            <p:nvPr/>
          </p:nvCxnSpPr>
          <p:spPr bwMode="auto">
            <a:xfrm flipV="1">
              <a:off x="5436096" y="4798937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3" name="直接连接符 407"/>
            <p:cNvCxnSpPr/>
            <p:nvPr/>
          </p:nvCxnSpPr>
          <p:spPr bwMode="auto">
            <a:xfrm rot="5400000" flipH="1" flipV="1">
              <a:off x="6650868" y="4571763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4" name="直接连接符 603"/>
            <p:cNvCxnSpPr/>
            <p:nvPr/>
          </p:nvCxnSpPr>
          <p:spPr bwMode="auto">
            <a:xfrm>
              <a:off x="738031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5" name="直接连接符 604"/>
            <p:cNvCxnSpPr/>
            <p:nvPr/>
          </p:nvCxnSpPr>
          <p:spPr bwMode="auto">
            <a:xfrm>
              <a:off x="7740352" y="42023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6" name="直接连接符 605"/>
            <p:cNvCxnSpPr/>
            <p:nvPr/>
          </p:nvCxnSpPr>
          <p:spPr bwMode="auto">
            <a:xfrm flipH="1">
              <a:off x="7740352" y="4726929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7" name="直接连接符 606"/>
            <p:cNvCxnSpPr/>
            <p:nvPr/>
          </p:nvCxnSpPr>
          <p:spPr bwMode="auto">
            <a:xfrm>
              <a:off x="4572000" y="4317632"/>
              <a:ext cx="0" cy="1932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08" name="Text Box 18"/>
            <p:cNvSpPr txBox="1">
              <a:spLocks noChangeArrowheads="1"/>
            </p:cNvSpPr>
            <p:nvPr/>
          </p:nvSpPr>
          <p:spPr bwMode="auto">
            <a:xfrm>
              <a:off x="4355976" y="4103727"/>
              <a:ext cx="423664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800" b="1" baseline="-16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800" b="1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612" name="Text Box 5"/>
          <p:cNvSpPr txBox="1">
            <a:spLocks noChangeArrowheads="1"/>
          </p:cNvSpPr>
          <p:nvPr/>
        </p:nvSpPr>
        <p:spPr bwMode="auto">
          <a:xfrm>
            <a:off x="2519808" y="3622377"/>
            <a:ext cx="6300664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①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←(PC)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②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←M[(MAR)]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③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←(MDR)</a:t>
            </a:r>
            <a:r>
              <a:rPr lang="zh-CN" altLang="zh-CN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 algn="l"/>
            <a:r>
              <a:rPr lang="zh-CN" altLang="en-US" sz="2200" b="1" dirty="0" smtClean="0">
                <a:latin typeface="+mn-ea"/>
              </a:rPr>
              <a:t>             ②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dirty="0">
                <a:latin typeface="+mn-ea"/>
              </a:rPr>
              <a:t>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13" name="Text Box 5"/>
          <p:cNvSpPr txBox="1">
            <a:spLocks noChangeArrowheads="1"/>
          </p:cNvSpPr>
          <p:nvPr/>
        </p:nvSpPr>
        <p:spPr bwMode="auto">
          <a:xfrm>
            <a:off x="2555525" y="5793794"/>
            <a:ext cx="5040811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11H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24H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*指令执行过程的表示：</a:t>
            </a:r>
            <a:r>
              <a:rPr lang="zh-CN" altLang="en-US" b="1" dirty="0" smtClean="0">
                <a:latin typeface="宋体" pitchFamily="2" charset="-122"/>
              </a:rPr>
              <a:t>实现相应功能的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操作序列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179512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*操作的特性：</a:t>
            </a:r>
            <a:r>
              <a:rPr lang="zh-CN" altLang="en-US" b="1" dirty="0" smtClean="0">
                <a:latin typeface="宋体" pitchFamily="2" charset="-122"/>
              </a:rPr>
              <a:t>①源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目的数据放在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</a:t>
            </a:r>
            <a:r>
              <a:rPr lang="en-US" altLang="zh-CN" sz="1800" b="1" dirty="0" smtClean="0">
                <a:latin typeface="宋体" pitchFamily="2" charset="-122"/>
              </a:rPr>
              <a:t>REG)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zh-CN" altLang="en-US" b="1" dirty="0" smtClean="0">
                <a:latin typeface="宋体" pitchFamily="2" charset="-122"/>
              </a:rPr>
              <a:t>②功能应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不可再细分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</a:t>
            </a:r>
            <a:r>
              <a:rPr lang="en-US" altLang="zh-CN" sz="1800" b="1" dirty="0" smtClean="0">
                <a:latin typeface="宋体" pitchFamily="2" charset="-122"/>
              </a:rPr>
              <a:t>REG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ALU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REG</a:t>
            </a:r>
            <a:r>
              <a:rPr lang="zh-CN" altLang="en-US" sz="1800" b="1" dirty="0" smtClean="0">
                <a:latin typeface="宋体" pitchFamily="2" charset="-122"/>
              </a:rPr>
              <a:t>或</a:t>
            </a:r>
            <a:r>
              <a:rPr lang="en-US" altLang="zh-CN" sz="1800" b="1" dirty="0" smtClean="0">
                <a:latin typeface="宋体" pitchFamily="2" charset="-122"/>
              </a:rPr>
              <a:t>REG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REG)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538" grpId="0"/>
      <p:bldP spid="594" grpId="0"/>
      <p:bldP spid="612" grpId="0"/>
      <p:bldP spid="613" grpId="0"/>
      <p:bldP spid="7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二、指令流水线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的冒险处理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结构冒险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由于</a:t>
            </a:r>
            <a:r>
              <a:rPr lang="zh-CN" altLang="en-US" b="1" u="sng" dirty="0" smtClean="0">
                <a:latin typeface="宋体" pitchFamily="2" charset="-122"/>
              </a:rPr>
              <a:t>争用硬件资源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 smtClean="0">
                <a:latin typeface="宋体" pitchFamily="2" charset="-122"/>
              </a:rPr>
              <a:t>通路中，冯</a:t>
            </a:r>
            <a:r>
              <a:rPr lang="en-US" altLang="zh-CN" sz="2200" b="1" dirty="0" smtClean="0">
                <a:latin typeface="+mn-lt"/>
              </a:rPr>
              <a:t>·</a:t>
            </a:r>
            <a:r>
              <a:rPr lang="zh-CN" altLang="en-US" sz="2200" b="1" dirty="0" smtClean="0">
                <a:latin typeface="+mn-lt"/>
              </a:rPr>
              <a:t>诺依曼</a:t>
            </a:r>
            <a:r>
              <a:rPr lang="zh-CN" altLang="en-US" sz="2200" b="1" dirty="0" smtClean="0">
                <a:latin typeface="宋体" pitchFamily="2" charset="-122"/>
              </a:rPr>
              <a:t>结构、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实现、数据路径等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7" y="21676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处理策略： </a:t>
            </a:r>
            <a:r>
              <a:rPr lang="en-US" altLang="zh-CN" b="1" dirty="0" smtClean="0">
                <a:latin typeface="宋体" pitchFamily="2" charset="-122"/>
              </a:rPr>
              <a:t>(2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①重复设置部件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性能好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线性流水线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，适于高频率</a:t>
            </a:r>
            <a:r>
              <a:rPr lang="zh-CN" altLang="en-US" b="1" dirty="0">
                <a:latin typeface="宋体" pitchFamily="2" charset="-122"/>
              </a:rPr>
              <a:t>冲突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②分时使用部件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成本低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非线性流水线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，适于低频率冲突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553559"/>
            <a:ext cx="871309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重复设置部件策略的实现：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①增设部件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每个部件只能使用一次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 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采用哈佛结构、增设</a:t>
            </a:r>
            <a:r>
              <a:rPr lang="en-US" altLang="zh-CN" sz="2200" b="1" dirty="0" smtClean="0">
                <a:latin typeface="宋体" pitchFamily="2" charset="-122"/>
              </a:rPr>
              <a:t>Adder</a:t>
            </a:r>
            <a:r>
              <a:rPr lang="zh-CN" altLang="en-US" sz="2200" b="1" dirty="0" smtClean="0">
                <a:latin typeface="宋体" pitchFamily="2" charset="-122"/>
              </a:rPr>
              <a:t>、互连采用点点结构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512" y="580526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*指令周期的长度：</a:t>
            </a:r>
            <a:r>
              <a:rPr lang="zh-CN" altLang="en-US" b="1" dirty="0" smtClean="0">
                <a:latin typeface="宋体" pitchFamily="2" charset="-122"/>
              </a:rPr>
              <a:t>取决于</a:t>
            </a:r>
            <a:r>
              <a:rPr lang="zh-CN" altLang="en-US" b="1" u="sng" dirty="0" smtClean="0">
                <a:latin typeface="宋体" pitchFamily="2" charset="-122"/>
              </a:rPr>
              <a:t>最后一个操作</a:t>
            </a:r>
            <a:r>
              <a:rPr lang="zh-CN" altLang="en-US" b="1" dirty="0" smtClean="0">
                <a:latin typeface="宋体" pitchFamily="2" charset="-122"/>
              </a:rPr>
              <a:t>所在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段的位置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900081"/>
            <a:ext cx="871309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②固定部件使用时间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每个部件只在一个段使用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只在</a:t>
            </a:r>
            <a:r>
              <a:rPr lang="en-US" altLang="zh-CN" sz="2200" b="1" dirty="0">
                <a:latin typeface="宋体" pitchFamily="2" charset="-122"/>
              </a:rPr>
              <a:t>WB</a:t>
            </a:r>
            <a:r>
              <a:rPr lang="zh-CN" altLang="en-US" sz="2200" b="1" dirty="0">
                <a:latin typeface="宋体" pitchFamily="2" charset="-122"/>
              </a:rPr>
              <a:t>段</a:t>
            </a:r>
            <a:r>
              <a:rPr lang="zh-CN" altLang="en-US" sz="2200" b="1" dirty="0" smtClean="0">
                <a:latin typeface="宋体" pitchFamily="2" charset="-122"/>
              </a:rPr>
              <a:t>写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，否则</a:t>
            </a:r>
            <a:r>
              <a:rPr lang="en-US" altLang="zh-CN" sz="2200" b="1" dirty="0" err="1" smtClean="0">
                <a:latin typeface="宋体" pitchFamily="2" charset="-122"/>
              </a:rPr>
              <a:t>lw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add</a:t>
            </a:r>
            <a:r>
              <a:rPr lang="zh-CN" altLang="en-US" sz="2200" b="1" dirty="0" smtClean="0">
                <a:latin typeface="宋体" pitchFamily="2" charset="-122"/>
              </a:rPr>
              <a:t>指令会冲突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6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9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101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数据冒险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</a:t>
            </a:r>
            <a:r>
              <a:rPr lang="zh-CN" altLang="en-US" b="1" dirty="0" smtClean="0">
                <a:latin typeface="宋体" pitchFamily="2" charset="-122"/>
              </a:rPr>
              <a:t>指令所需</a:t>
            </a:r>
            <a:r>
              <a:rPr lang="zh-CN" altLang="en-US" b="1" u="sng" dirty="0" smtClean="0">
                <a:latin typeface="宋体" pitchFamily="2" charset="-122"/>
              </a:rPr>
              <a:t>数据不可用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50825" y="1268760"/>
            <a:ext cx="8702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*冒险类型：</a:t>
            </a:r>
            <a:r>
              <a:rPr kumimoji="0" lang="zh-CN" altLang="en-US" b="1" dirty="0" smtClean="0">
                <a:latin typeface="宋体" pitchFamily="2" charset="-122"/>
              </a:rPr>
              <a:t>写后读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R</a:t>
            </a:r>
            <a:r>
              <a:rPr kumimoji="0" lang="en-US" altLang="zh-CN" sz="2200" dirty="0">
                <a:latin typeface="+mn-lt"/>
              </a:rPr>
              <a:t>ead 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A</a:t>
            </a:r>
            <a:r>
              <a:rPr kumimoji="0" lang="en-US" altLang="zh-CN" sz="2200" dirty="0">
                <a:latin typeface="+mn-lt"/>
              </a:rPr>
              <a:t>fter </a:t>
            </a:r>
            <a:r>
              <a:rPr kumimoji="0" lang="en-US" altLang="zh-CN" sz="2200" dirty="0" smtClean="0">
                <a:solidFill>
                  <a:srgbClr val="FF3399"/>
                </a:solidFill>
                <a:latin typeface="+mn-lt"/>
              </a:rPr>
              <a:t>W</a:t>
            </a:r>
            <a:r>
              <a:rPr kumimoji="0" lang="en-US" altLang="zh-CN" sz="2200" dirty="0" smtClean="0">
                <a:latin typeface="+mn-lt"/>
              </a:rPr>
              <a:t>rite</a:t>
            </a:r>
            <a:r>
              <a:rPr kumimoji="0" lang="en-US" altLang="zh-CN" dirty="0" smtClean="0">
                <a:latin typeface="+mn-ea"/>
                <a:ea typeface="+mn-ea"/>
              </a:rPr>
              <a:t>,</a:t>
            </a:r>
            <a:r>
              <a:rPr kumimoji="0" lang="en-US" altLang="zh-CN" dirty="0" smtClean="0">
                <a:latin typeface="+mn-lt"/>
              </a:rPr>
              <a:t> </a:t>
            </a:r>
            <a:r>
              <a:rPr kumimoji="0"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RAW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1835696" y="1772816"/>
            <a:ext cx="6696744" cy="1944216"/>
            <a:chOff x="539552" y="3068960"/>
            <a:chExt cx="6696744" cy="194421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2415430" y="3284984"/>
              <a:ext cx="4532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 Box 60"/>
            <p:cNvSpPr txBox="1">
              <a:spLocks noChangeArrowheads="1"/>
            </p:cNvSpPr>
            <p:nvPr/>
          </p:nvSpPr>
          <p:spPr bwMode="auto">
            <a:xfrm>
              <a:off x="6948264" y="3138487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2411760" y="3360142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915816" y="3360141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419872" y="3360142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3923928" y="33569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4427984" y="33569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2627784" y="3068960"/>
              <a:ext cx="4248472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9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539552" y="328498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,$5,$6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I5:and $3,$4,$6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H="1">
              <a:off x="4927846" y="3212976"/>
              <a:ext cx="4194" cy="1584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2920010" y="372017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3419872" y="372017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3923928" y="372017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4427984" y="371702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932040" y="371702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424066" y="408022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923928" y="408021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427984" y="408022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932040" y="40770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40770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3928122" y="444025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427984" y="444025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61"/>
            <p:cNvSpPr txBox="1">
              <a:spLocks noChangeArrowheads="1"/>
            </p:cNvSpPr>
            <p:nvPr/>
          </p:nvSpPr>
          <p:spPr bwMode="auto">
            <a:xfrm>
              <a:off x="4932040" y="444025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5436096" y="443710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1" name="Text Box 61"/>
            <p:cNvSpPr txBox="1">
              <a:spLocks noChangeArrowheads="1"/>
            </p:cNvSpPr>
            <p:nvPr/>
          </p:nvSpPr>
          <p:spPr bwMode="auto">
            <a:xfrm>
              <a:off x="5940152" y="443710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4432178" y="480030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4932040" y="480029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5436096" y="480030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5940152" y="47971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6444208" y="479715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4940430" y="34290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>
              <a:stCxn id="30" idx="3"/>
              <a:endCxn id="58" idx="0"/>
            </p:cNvCxnSpPr>
            <p:nvPr/>
          </p:nvCxnSpPr>
          <p:spPr bwMode="auto">
            <a:xfrm flipH="1">
              <a:off x="3670983" y="3465004"/>
              <a:ext cx="1261057" cy="2551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7" name="直接连接符 86"/>
            <p:cNvCxnSpPr>
              <a:stCxn id="80" idx="3"/>
            </p:cNvCxnSpPr>
            <p:nvPr/>
          </p:nvCxnSpPr>
          <p:spPr bwMode="auto">
            <a:xfrm flipH="1">
              <a:off x="4173859" y="3490463"/>
              <a:ext cx="777115" cy="5866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6" name="直接连接符 95"/>
            <p:cNvCxnSpPr>
              <a:stCxn id="80" idx="4"/>
              <a:endCxn id="68" idx="0"/>
            </p:cNvCxnSpPr>
            <p:nvPr/>
          </p:nvCxnSpPr>
          <p:spPr bwMode="auto">
            <a:xfrm flipH="1">
              <a:off x="4679095" y="3501008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9" name="直接连接符 98"/>
            <p:cNvCxnSpPr>
              <a:stCxn id="80" idx="5"/>
              <a:endCxn id="73" idx="0"/>
            </p:cNvCxnSpPr>
            <p:nvPr/>
          </p:nvCxnSpPr>
          <p:spPr bwMode="auto">
            <a:xfrm>
              <a:off x="5001886" y="3490463"/>
              <a:ext cx="181265" cy="1309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971599" y="2487623"/>
            <a:ext cx="792089" cy="869367"/>
            <a:chOff x="971599" y="2415615"/>
            <a:chExt cx="792089" cy="869367"/>
          </a:xfrm>
        </p:grpSpPr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971599" y="2492896"/>
              <a:ext cx="667519" cy="61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冲突指令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619672" y="2415615"/>
              <a:ext cx="144016" cy="869367"/>
            </a:xfrm>
            <a:prstGeom prst="leftBrac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3" name="Text Box 22"/>
          <p:cNvSpPr txBox="1">
            <a:spLocks noChangeArrowheads="1"/>
          </p:cNvSpPr>
          <p:nvPr/>
        </p:nvSpPr>
        <p:spPr bwMode="auto">
          <a:xfrm>
            <a:off x="251520" y="3811106"/>
            <a:ext cx="870267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*处理方法：</a:t>
            </a:r>
            <a:r>
              <a:rPr kumimoji="0" lang="zh-CN" altLang="en-US" b="1" dirty="0" smtClean="0">
                <a:latin typeface="宋体" pitchFamily="2" charset="-122"/>
              </a:rPr>
              <a:t>阻塞法、转发法、乱序执行法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1800" b="1" dirty="0" smtClean="0">
                <a:latin typeface="宋体" pitchFamily="2" charset="-122"/>
              </a:rPr>
              <a:t>                   (</a:t>
            </a:r>
            <a:r>
              <a:rPr kumimoji="0" lang="zh-CN" altLang="en-US" sz="1800" b="1" dirty="0" smtClean="0">
                <a:latin typeface="宋体" pitchFamily="2" charset="-122"/>
              </a:rPr>
              <a:t>一起等</a:t>
            </a:r>
            <a:r>
              <a:rPr kumimoji="0" lang="en-US" altLang="zh-CN" sz="1800" b="1" dirty="0" smtClean="0">
                <a:latin typeface="宋体" pitchFamily="2" charset="-122"/>
              </a:rPr>
              <a:t>)  (</a:t>
            </a:r>
            <a:r>
              <a:rPr kumimoji="0" lang="zh-CN" altLang="en-US" sz="1800" b="1" dirty="0" smtClean="0">
                <a:latin typeface="宋体" pitchFamily="2" charset="-122"/>
              </a:rPr>
              <a:t>抄近路取</a:t>
            </a:r>
            <a:r>
              <a:rPr kumimoji="0" lang="en-US" altLang="zh-CN" sz="1800" b="1" dirty="0" smtClean="0">
                <a:latin typeface="宋体" pitchFamily="2" charset="-122"/>
              </a:rPr>
              <a:t>)   (</a:t>
            </a:r>
            <a:r>
              <a:rPr kumimoji="0" lang="zh-CN" altLang="en-US" sz="1800" b="1" dirty="0" smtClean="0">
                <a:latin typeface="宋体" pitchFamily="2" charset="-122"/>
              </a:rPr>
              <a:t>当事人等</a:t>
            </a:r>
            <a:r>
              <a:rPr kumimoji="0" lang="en-US" altLang="zh-CN" sz="1800" b="1" dirty="0" smtClean="0">
                <a:latin typeface="宋体" pitchFamily="2" charset="-122"/>
              </a:rPr>
              <a:t>)             </a:t>
            </a:r>
            <a:r>
              <a:rPr kumimoji="0"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←小结</a:t>
            </a:r>
          </a:p>
        </p:txBody>
      </p:sp>
      <p:sp>
        <p:nvSpPr>
          <p:cNvPr id="48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 smtClean="0">
                <a:latin typeface="宋体" pitchFamily="2" charset="-122"/>
              </a:rPr>
              <a:t>使冲突指令及其后续指令</a:t>
            </a:r>
            <a:r>
              <a:rPr kumimoji="0" lang="zh-CN" altLang="en-US" b="1" u="sng" dirty="0" smtClean="0">
                <a:latin typeface="宋体" pitchFamily="2" charset="-122"/>
              </a:rPr>
              <a:t>停顿</a:t>
            </a:r>
            <a:r>
              <a:rPr kumimoji="0" lang="zh-CN" altLang="en-US" b="1" dirty="0" smtClean="0">
                <a:latin typeface="宋体" pitchFamily="2" charset="-122"/>
              </a:rPr>
              <a:t>，直到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冒险消除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67" name="Text Box 88"/>
          <p:cNvSpPr txBox="1">
            <a:spLocks noChangeArrowheads="1"/>
          </p:cNvSpPr>
          <p:nvPr/>
        </p:nvSpPr>
        <p:spPr bwMode="auto">
          <a:xfrm>
            <a:off x="179512" y="823703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插入气泡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kumimoji="0" lang="en-US" altLang="zh-CN" sz="2000" b="1" dirty="0" err="1" smtClean="0">
                <a:latin typeface="宋体" pitchFamily="2" charset="-122"/>
              </a:rPr>
              <a:t>nop</a:t>
            </a:r>
            <a:r>
              <a:rPr kumimoji="0" lang="zh-CN" altLang="en-US" sz="2000" b="1" dirty="0" smtClean="0">
                <a:latin typeface="宋体" pitchFamily="2" charset="-122"/>
              </a:rPr>
              <a:t>指令的译码输出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68" name="Text Box 88"/>
          <p:cNvSpPr txBox="1">
            <a:spLocks noChangeArrowheads="1"/>
          </p:cNvSpPr>
          <p:nvPr/>
        </p:nvSpPr>
        <p:spPr bwMode="auto">
          <a:xfrm>
            <a:off x="179512" y="3560007"/>
            <a:ext cx="8773988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只要</a:t>
            </a:r>
            <a:r>
              <a:rPr kumimoji="0" lang="en-US" altLang="zh-CN" b="1" dirty="0">
                <a:latin typeface="宋体" pitchFamily="2" charset="-122"/>
              </a:rPr>
              <a:t>(ID</a:t>
            </a:r>
            <a:r>
              <a:rPr kumimoji="0" lang="zh-CN" altLang="en-US" b="1" dirty="0">
                <a:latin typeface="宋体" pitchFamily="2" charset="-122"/>
              </a:rPr>
              <a:t>段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检测到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      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b="1" dirty="0" smtClean="0">
                <a:latin typeface="宋体" pitchFamily="2" charset="-122"/>
              </a:rPr>
              <a:t>IF</a:t>
            </a:r>
            <a:r>
              <a:rPr kumimoji="0" lang="zh-CN" altLang="en-US" b="1" dirty="0" smtClean="0">
                <a:latin typeface="宋体" pitchFamily="2" charset="-122"/>
              </a:rPr>
              <a:t>段、使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b="1" dirty="0" smtClean="0">
                <a:latin typeface="宋体" pitchFamily="2" charset="-122"/>
              </a:rPr>
              <a:t>气泡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15000"/>
              </a:lnSpc>
            </a:pPr>
            <a:r>
              <a:rPr kumimoji="0" lang="zh-CN" altLang="en-US" sz="2000" b="1" dirty="0" smtClean="0">
                <a:latin typeface="宋体" pitchFamily="2" charset="-122"/>
              </a:rPr>
              <a:t>         封锁时钟信号→</a:t>
            </a:r>
            <a:r>
              <a:rPr kumimoji="0" lang="zh-CN" altLang="en-US" sz="2000" dirty="0" smtClean="0">
                <a:latin typeface="宋体" pitchFamily="2" charset="-122"/>
              </a:rPr>
              <a:t>┘                  └</a:t>
            </a:r>
            <a:r>
              <a:rPr kumimoji="0" lang="zh-CN" altLang="en-US" sz="2000" b="1" dirty="0" smtClean="0">
                <a:latin typeface="宋体" pitchFamily="2" charset="-122"/>
              </a:rPr>
              <a:t>←写入</a:t>
            </a:r>
            <a:r>
              <a:rPr kumimoji="0" lang="en-US" altLang="zh-CN" sz="2000" b="1" dirty="0" smtClean="0">
                <a:latin typeface="宋体" pitchFamily="2" charset="-122"/>
              </a:rPr>
              <a:t>ID/EX</a:t>
            </a:r>
            <a:r>
              <a:rPr kumimoji="0" lang="zh-CN" altLang="en-US" sz="2000" b="1" dirty="0" smtClean="0">
                <a:latin typeface="宋体" pitchFamily="2" charset="-122"/>
              </a:rPr>
              <a:t>寄存器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sp>
        <p:nvSpPr>
          <p:cNvPr id="69" name="Text Box 88"/>
          <p:cNvSpPr txBox="1">
            <a:spLocks noChangeArrowheads="1"/>
          </p:cNvSpPr>
          <p:nvPr/>
        </p:nvSpPr>
        <p:spPr bwMode="auto">
          <a:xfrm>
            <a:off x="179512" y="4882697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数据读</a:t>
            </a:r>
            <a:r>
              <a:rPr kumimoji="0" lang="en-US" altLang="zh-CN" b="1" dirty="0" smtClean="0">
                <a:latin typeface="宋体" pitchFamily="2" charset="-122"/>
              </a:rPr>
              <a:t>-</a:t>
            </a:r>
            <a:r>
              <a:rPr kumimoji="0" lang="zh-CN" altLang="en-US" b="1" dirty="0" smtClean="0">
                <a:latin typeface="宋体" pitchFamily="2" charset="-122"/>
              </a:rPr>
              <a:t>可读的间隔拍数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291733" y="1618941"/>
            <a:ext cx="3744763" cy="1583878"/>
            <a:chOff x="5291733" y="1618941"/>
            <a:chExt cx="3744763" cy="1583878"/>
          </a:xfrm>
        </p:grpSpPr>
        <p:cxnSp>
          <p:nvCxnSpPr>
            <p:cNvPr id="39" name="直接箭头连接符 38"/>
            <p:cNvCxnSpPr/>
            <p:nvPr/>
          </p:nvCxnSpPr>
          <p:spPr bwMode="auto">
            <a:xfrm>
              <a:off x="5724128" y="3199967"/>
              <a:ext cx="33123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5724128" y="1618941"/>
              <a:ext cx="0" cy="15810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724128" y="2911935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6084168" y="291193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44420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680424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6084168" y="2627051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644420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680424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716428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6444208" y="2342167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6804248" y="234216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7884368" y="2335871"/>
              <a:ext cx="360040" cy="2911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752432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6804248" y="2050987"/>
              <a:ext cx="360040" cy="29118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7164288" y="205098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8244408" y="2050987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164288" y="1766103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7524328" y="1766103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8604448" y="176295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716428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716428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752432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752432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788436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788436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824440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5291733" y="1759807"/>
              <a:ext cx="432395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7524328" y="2915419"/>
              <a:ext cx="360040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7504" y="1327759"/>
            <a:ext cx="5112568" cy="1944216"/>
            <a:chOff x="107504" y="1327759"/>
            <a:chExt cx="5112568" cy="1944216"/>
          </a:xfrm>
        </p:grpSpPr>
        <p:cxnSp>
          <p:nvCxnSpPr>
            <p:cNvPr id="75" name="直接箭头连接符 74"/>
            <p:cNvCxnSpPr/>
            <p:nvPr/>
          </p:nvCxnSpPr>
          <p:spPr bwMode="auto">
            <a:xfrm>
              <a:off x="1691156" y="1543783"/>
              <a:ext cx="35289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1687486" y="1618941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1542" y="1618940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2691404" y="1618941"/>
              <a:ext cx="511920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3199654" y="1618939"/>
              <a:ext cx="504056" cy="21287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3703710" y="1618941"/>
              <a:ext cx="504056" cy="2128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1" name="Text Box 57"/>
            <p:cNvSpPr txBox="1">
              <a:spLocks noChangeArrowheads="1"/>
            </p:cNvSpPr>
            <p:nvPr/>
          </p:nvSpPr>
          <p:spPr bwMode="auto">
            <a:xfrm>
              <a:off x="1903510" y="1327759"/>
              <a:ext cx="3240360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2" name="Text Box 63"/>
            <p:cNvSpPr txBox="1">
              <a:spLocks noChangeArrowheads="1"/>
            </p:cNvSpPr>
            <p:nvPr/>
          </p:nvSpPr>
          <p:spPr bwMode="auto">
            <a:xfrm>
              <a:off x="107504" y="1543783"/>
              <a:ext cx="1584176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,$5,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       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 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     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2695598" y="3055951"/>
              <a:ext cx="499862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4713657" y="3055952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61"/>
            <p:cNvSpPr txBox="1">
              <a:spLocks noChangeArrowheads="1"/>
            </p:cNvSpPr>
            <p:nvPr/>
          </p:nvSpPr>
          <p:spPr bwMode="auto">
            <a:xfrm>
              <a:off x="2191542" y="2771069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2691404" y="2771068"/>
              <a:ext cx="504056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4711822" y="2771069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8" name="Text Box 61"/>
            <p:cNvSpPr txBox="1">
              <a:spLocks noChangeArrowheads="1"/>
            </p:cNvSpPr>
            <p:nvPr/>
          </p:nvSpPr>
          <p:spPr bwMode="auto">
            <a:xfrm>
              <a:off x="3195460" y="2771069"/>
              <a:ext cx="506415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3703711" y="2771069"/>
              <a:ext cx="499862" cy="21287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4203574" y="2771069"/>
              <a:ext cx="510608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3195460" y="3055951"/>
              <a:ext cx="504056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3699516" y="3055951"/>
              <a:ext cx="508250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4203573" y="3055951"/>
              <a:ext cx="508249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4203572" y="1831817"/>
              <a:ext cx="0" cy="936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组合 94"/>
          <p:cNvGrpSpPr/>
          <p:nvPr/>
        </p:nvGrpSpPr>
        <p:grpSpPr>
          <a:xfrm>
            <a:off x="4211960" y="1700808"/>
            <a:ext cx="246918" cy="1070261"/>
            <a:chOff x="4211960" y="1700808"/>
            <a:chExt cx="246918" cy="1070261"/>
          </a:xfrm>
        </p:grpSpPr>
        <p:sp>
          <p:nvSpPr>
            <p:cNvPr id="96" name="椭圆 95"/>
            <p:cNvSpPr/>
            <p:nvPr/>
          </p:nvSpPr>
          <p:spPr bwMode="auto">
            <a:xfrm>
              <a:off x="4211960" y="170080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连接符 96"/>
            <p:cNvCxnSpPr>
              <a:stCxn id="96" idx="4"/>
              <a:endCxn id="90" idx="0"/>
            </p:cNvCxnSpPr>
            <p:nvPr/>
          </p:nvCxnSpPr>
          <p:spPr bwMode="auto">
            <a:xfrm>
              <a:off x="4247960" y="1772816"/>
              <a:ext cx="210918" cy="99825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611560" y="1844824"/>
            <a:ext cx="4604318" cy="926245"/>
            <a:chOff x="611560" y="1844824"/>
            <a:chExt cx="4604318" cy="926245"/>
          </a:xfrm>
        </p:grpSpPr>
        <p:cxnSp>
          <p:nvCxnSpPr>
            <p:cNvPr id="99" name="直接连接符 98"/>
            <p:cNvCxnSpPr/>
            <p:nvPr/>
          </p:nvCxnSpPr>
          <p:spPr bwMode="auto">
            <a:xfrm>
              <a:off x="3195460" y="1903823"/>
              <a:ext cx="0" cy="8640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云形 99"/>
            <p:cNvSpPr/>
            <p:nvPr/>
          </p:nvSpPr>
          <p:spPr bwMode="auto">
            <a:xfrm>
              <a:off x="3199654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1" name="云形 100"/>
            <p:cNvSpPr/>
            <p:nvPr/>
          </p:nvSpPr>
          <p:spPr bwMode="auto">
            <a:xfrm>
              <a:off x="3703710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2" name="云形 101"/>
            <p:cNvSpPr/>
            <p:nvPr/>
          </p:nvSpPr>
          <p:spPr bwMode="auto">
            <a:xfrm>
              <a:off x="4207766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3" name="直接箭头连接符 167"/>
            <p:cNvCxnSpPr>
              <a:endCxn id="100" idx="2"/>
            </p:cNvCxnSpPr>
            <p:nvPr/>
          </p:nvCxnSpPr>
          <p:spPr bwMode="auto">
            <a:xfrm rot="5400000" flipH="1" flipV="1">
              <a:off x="2692709" y="2262559"/>
              <a:ext cx="759233" cy="25778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云形 103"/>
            <p:cNvSpPr/>
            <p:nvPr/>
          </p:nvSpPr>
          <p:spPr bwMode="auto">
            <a:xfrm>
              <a:off x="3703710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5" name="云形 104"/>
            <p:cNvSpPr/>
            <p:nvPr/>
          </p:nvSpPr>
          <p:spPr bwMode="auto">
            <a:xfrm>
              <a:off x="4207766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6" name="云形 105"/>
            <p:cNvSpPr/>
            <p:nvPr/>
          </p:nvSpPr>
          <p:spPr bwMode="auto">
            <a:xfrm>
              <a:off x="4711822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 flipH="1">
              <a:off x="3703710" y="2191855"/>
              <a:ext cx="4194" cy="5760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箭头连接符 167"/>
            <p:cNvCxnSpPr>
              <a:endCxn id="101" idx="2"/>
            </p:cNvCxnSpPr>
            <p:nvPr/>
          </p:nvCxnSpPr>
          <p:spPr bwMode="auto">
            <a:xfrm rot="5400000" flipH="1" flipV="1">
              <a:off x="3341370" y="2407165"/>
              <a:ext cx="471202" cy="25660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67"/>
            <p:cNvCxnSpPr>
              <a:endCxn id="102" idx="2"/>
            </p:cNvCxnSpPr>
            <p:nvPr/>
          </p:nvCxnSpPr>
          <p:spPr bwMode="auto">
            <a:xfrm rot="5400000" flipH="1" flipV="1">
              <a:off x="3989901" y="2551640"/>
              <a:ext cx="183170" cy="255688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云形 109"/>
            <p:cNvSpPr/>
            <p:nvPr/>
          </p:nvSpPr>
          <p:spPr bwMode="auto">
            <a:xfrm>
              <a:off x="4207766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11" name="云形 110"/>
            <p:cNvSpPr/>
            <p:nvPr/>
          </p:nvSpPr>
          <p:spPr bwMode="auto">
            <a:xfrm>
              <a:off x="4711822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12" name="Text Box 63"/>
            <p:cNvSpPr txBox="1">
              <a:spLocks noChangeArrowheads="1"/>
            </p:cNvSpPr>
            <p:nvPr/>
          </p:nvSpPr>
          <p:spPr bwMode="auto">
            <a:xfrm>
              <a:off x="611560" y="1844824"/>
              <a:ext cx="688270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stall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stall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stall</a:t>
              </a:r>
            </a:p>
          </p:txBody>
        </p:sp>
      </p:grpSp>
      <p:sp>
        <p:nvSpPr>
          <p:cNvPr id="11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5976156" y="3212976"/>
            <a:ext cx="1332148" cy="504056"/>
            <a:chOff x="2627784" y="3068960"/>
            <a:chExt cx="1332148" cy="504056"/>
          </a:xfrm>
        </p:grpSpPr>
        <p:cxnSp>
          <p:nvCxnSpPr>
            <p:cNvPr id="121" name="直接箭头连接符 120"/>
            <p:cNvCxnSpPr/>
            <p:nvPr/>
          </p:nvCxnSpPr>
          <p:spPr bwMode="auto">
            <a:xfrm flipV="1">
              <a:off x="3275856" y="3068960"/>
              <a:ext cx="0" cy="2191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2" name="Text Box 60"/>
            <p:cNvSpPr txBox="1">
              <a:spLocks noChangeArrowheads="1"/>
            </p:cNvSpPr>
            <p:nvPr/>
          </p:nvSpPr>
          <p:spPr bwMode="auto">
            <a:xfrm>
              <a:off x="2627784" y="3265354"/>
              <a:ext cx="1332148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检测到冒险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013078" y="2551896"/>
            <a:ext cx="1940422" cy="2029232"/>
            <a:chOff x="6040970" y="1903825"/>
            <a:chExt cx="1940422" cy="2029232"/>
          </a:xfrm>
        </p:grpSpPr>
        <p:cxnSp>
          <p:nvCxnSpPr>
            <p:cNvPr id="124" name="直接箭头连接符 123"/>
            <p:cNvCxnSpPr/>
            <p:nvPr/>
          </p:nvCxnSpPr>
          <p:spPr bwMode="auto">
            <a:xfrm flipV="1">
              <a:off x="6408204" y="3430575"/>
              <a:ext cx="115205" cy="50248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6156176" y="3145690"/>
              <a:ext cx="1825216" cy="28488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下</a:t>
              </a:r>
              <a:r>
                <a:rPr lang="zh-CN" altLang="en-US" sz="1800" b="1" dirty="0" smtClean="0">
                  <a:latin typeface="+mn-ea"/>
                  <a:ea typeface="+mn-ea"/>
                </a:rPr>
                <a:t>一拍才到</a:t>
              </a:r>
              <a:r>
                <a:rPr lang="en-US" altLang="zh-CN" sz="1800" b="1" dirty="0" smtClean="0">
                  <a:latin typeface="+mn-ea"/>
                  <a:ea typeface="+mn-ea"/>
                </a:rPr>
                <a:t>EX</a:t>
              </a:r>
              <a:r>
                <a:rPr lang="zh-CN" altLang="en-US" sz="1800" b="1" dirty="0" smtClean="0">
                  <a:latin typeface="+mn-ea"/>
                  <a:ea typeface="+mn-ea"/>
                </a:rPr>
                <a:t>段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H="1" flipV="1">
              <a:off x="6040970" y="1903825"/>
              <a:ext cx="482439" cy="124186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7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24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103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 smtClean="0">
                <a:latin typeface="+mn-ea"/>
                <a:ea typeface="+mn-ea"/>
              </a:rPr>
              <a:t>MIPS</a:t>
            </a:r>
            <a:r>
              <a:rPr kumimoji="0" lang="zh-CN" altLang="en-US" sz="2200" b="1" dirty="0" smtClean="0">
                <a:latin typeface="+mn-ea"/>
                <a:ea typeface="+mn-ea"/>
              </a:rPr>
              <a:t>流水线中，</a:t>
            </a:r>
            <a:r>
              <a:rPr lang="zh-CN" altLang="zh-CN" sz="2200" b="1" dirty="0" smtClean="0">
                <a:latin typeface="+mn-ea"/>
                <a:ea typeface="+mn-ea"/>
              </a:rPr>
              <a:t>写</a:t>
            </a:r>
            <a:r>
              <a:rPr lang="en-US" altLang="zh-CN" sz="2200" b="1" dirty="0" smtClean="0">
                <a:latin typeface="+mn-ea"/>
                <a:ea typeface="+mn-ea"/>
              </a:rPr>
              <a:t>GPRs</a:t>
            </a:r>
            <a:r>
              <a:rPr lang="zh-CN" altLang="en-US" sz="2200" b="1" dirty="0" smtClean="0">
                <a:latin typeface="+mn-ea"/>
                <a:ea typeface="+mn-ea"/>
              </a:rPr>
              <a:t>放</a:t>
            </a:r>
            <a:r>
              <a:rPr lang="zh-CN" altLang="zh-CN" sz="2200" b="1" dirty="0" smtClean="0">
                <a:latin typeface="+mn-ea"/>
                <a:ea typeface="+mn-ea"/>
              </a:rPr>
              <a:t>在</a:t>
            </a:r>
            <a:r>
              <a:rPr lang="en-US" altLang="zh-CN" sz="2200" b="1" dirty="0">
                <a:latin typeface="+mn-ea"/>
                <a:ea typeface="+mn-ea"/>
              </a:rPr>
              <a:t>WB</a:t>
            </a:r>
            <a:r>
              <a:rPr lang="zh-CN" altLang="zh-CN" sz="2200" b="1" dirty="0">
                <a:latin typeface="+mn-ea"/>
                <a:ea typeface="+mn-ea"/>
              </a:rPr>
              <a:t>段，在下一拍</a:t>
            </a:r>
            <a:r>
              <a:rPr lang="zh-CN" altLang="zh-CN" sz="2200" b="1" dirty="0" smtClean="0">
                <a:latin typeface="+mn-ea"/>
                <a:ea typeface="+mn-ea"/>
              </a:rPr>
              <a:t>才能够读出</a:t>
            </a:r>
            <a:r>
              <a:rPr lang="zh-CN" altLang="zh-CN" sz="2200" b="1" dirty="0">
                <a:latin typeface="+mn-ea"/>
                <a:ea typeface="+mn-ea"/>
              </a:rPr>
              <a:t>所写的数据。现有如下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I1</a:t>
            </a:r>
            <a:r>
              <a:rPr lang="en-US" altLang="zh-CN" sz="2200" b="1" dirty="0">
                <a:latin typeface="+mn-ea"/>
                <a:ea typeface="+mn-ea"/>
              </a:rPr>
              <a:t>: add $4, $5, $6    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4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$5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I2</a:t>
            </a:r>
            <a:r>
              <a:rPr lang="en-US" altLang="zh-CN" sz="2200" b="1" dirty="0">
                <a:latin typeface="+mn-ea"/>
                <a:ea typeface="+mn-ea"/>
              </a:rPr>
              <a:t>: sub $7, $4, $5    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7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－</a:t>
            </a:r>
            <a:r>
              <a:rPr lang="pt-BR" altLang="zh-CN" sz="2200" b="1" dirty="0">
                <a:latin typeface="+mn-ea"/>
                <a:ea typeface="+mn-ea"/>
              </a:rPr>
              <a:t>$5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I3</a:t>
            </a:r>
            <a:r>
              <a:rPr lang="en-US" altLang="zh-CN" sz="2200" b="1" dirty="0">
                <a:latin typeface="+mn-ea"/>
                <a:ea typeface="+mn-ea"/>
              </a:rPr>
              <a:t>: </a:t>
            </a:r>
            <a:r>
              <a:rPr lang="en-US" altLang="zh-CN" sz="2200" b="1" dirty="0" smtClean="0">
                <a:latin typeface="+mn-ea"/>
                <a:ea typeface="+mn-ea"/>
              </a:rPr>
              <a:t>or  </a:t>
            </a:r>
            <a:r>
              <a:rPr lang="en-US" altLang="zh-CN" sz="2200" b="1" dirty="0">
                <a:latin typeface="+mn-ea"/>
                <a:ea typeface="+mn-ea"/>
              </a:rPr>
              <a:t>$8, $4, $7 </a:t>
            </a:r>
            <a:r>
              <a:rPr lang="en-US" altLang="zh-CN" sz="2200" b="1" dirty="0" smtClean="0"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8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 | $7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I4</a:t>
            </a:r>
            <a:r>
              <a:rPr lang="en-US" altLang="zh-CN" sz="2200" b="1" dirty="0">
                <a:latin typeface="+mn-ea"/>
                <a:ea typeface="+mn-ea"/>
              </a:rPr>
              <a:t>: </a:t>
            </a:r>
            <a:r>
              <a:rPr lang="en-US" altLang="zh-CN" sz="2200" b="1" dirty="0" err="1">
                <a:latin typeface="+mn-ea"/>
                <a:ea typeface="+mn-ea"/>
              </a:rPr>
              <a:t>sw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$</a:t>
            </a:r>
            <a:r>
              <a:rPr lang="en-US" altLang="zh-CN" sz="2200" b="1" dirty="0">
                <a:latin typeface="+mn-ea"/>
                <a:ea typeface="+mn-ea"/>
              </a:rPr>
              <a:t>6, 20($4)    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en-US" altLang="zh-CN" sz="2200" b="1" dirty="0" smtClean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</a:rPr>
              <a:t>[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20]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I5</a:t>
            </a:r>
            <a:r>
              <a:rPr lang="en-US" altLang="zh-CN" sz="2200" b="1" dirty="0">
                <a:latin typeface="+mn-ea"/>
                <a:ea typeface="+mn-ea"/>
              </a:rPr>
              <a:t>: </a:t>
            </a:r>
            <a:r>
              <a:rPr lang="en-US" altLang="zh-CN" sz="2200" b="1" dirty="0" err="1">
                <a:latin typeface="+mn-ea"/>
                <a:ea typeface="+mn-ea"/>
              </a:rPr>
              <a:t>lw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$</a:t>
            </a:r>
            <a:r>
              <a:rPr lang="en-US" altLang="zh-CN" sz="2200" b="1" dirty="0">
                <a:latin typeface="+mn-ea"/>
                <a:ea typeface="+mn-ea"/>
              </a:rPr>
              <a:t>9, 20($8)     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9</a:t>
            </a:r>
            <a:r>
              <a:rPr lang="en-US" altLang="zh-CN" sz="2200" b="1" dirty="0">
                <a:latin typeface="+mn-ea"/>
                <a:ea typeface="+mn-ea"/>
              </a:rPr>
              <a:t>←M[</a:t>
            </a:r>
            <a:r>
              <a:rPr lang="pt-BR" altLang="zh-CN" sz="2200" b="1" dirty="0">
                <a:latin typeface="+mn-ea"/>
                <a:ea typeface="+mn-ea"/>
              </a:rPr>
              <a:t>$8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</a:t>
            </a:r>
            <a:r>
              <a:rPr lang="pt-BR" altLang="zh-CN" sz="2200" b="1" dirty="0" smtClean="0">
                <a:latin typeface="+mn-ea"/>
                <a:ea typeface="+mn-ea"/>
              </a:rPr>
              <a:t>] 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问：①</a:t>
            </a:r>
            <a:r>
              <a:rPr lang="zh-CN" altLang="zh-CN" sz="2200" b="1" dirty="0" smtClean="0">
                <a:latin typeface="+mn-ea"/>
                <a:ea typeface="+mn-ea"/>
              </a:rPr>
              <a:t>哪些</a:t>
            </a:r>
            <a:r>
              <a:rPr lang="zh-CN" altLang="zh-CN" sz="2200" b="1" dirty="0">
                <a:latin typeface="+mn-ea"/>
                <a:ea typeface="+mn-ea"/>
              </a:rPr>
              <a:t>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  ②</a:t>
            </a:r>
            <a:r>
              <a:rPr lang="zh-CN" altLang="zh-CN" sz="2200" b="1" dirty="0" smtClean="0">
                <a:latin typeface="+mn-ea"/>
                <a:ea typeface="+mn-ea"/>
              </a:rPr>
              <a:t>采用</a:t>
            </a:r>
            <a:r>
              <a:rPr lang="zh-CN" altLang="zh-CN" sz="2200" b="1" dirty="0">
                <a:latin typeface="+mn-ea"/>
                <a:ea typeface="+mn-ea"/>
              </a:rPr>
              <a:t>阻塞法处理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冒险，指令序列的执行时间为多少拍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kumimoji="0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717032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 smtClean="0">
                <a:latin typeface="宋体" pitchFamily="2" charset="-122"/>
              </a:rPr>
              <a:t>①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冒险有：</a:t>
            </a: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4190317"/>
            <a:ext cx="8856984" cy="189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②</a:t>
            </a: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冒险停</a:t>
            </a:r>
            <a:r>
              <a:rPr kumimoji="0" lang="en-US" altLang="zh-CN" b="1" dirty="0" smtClean="0">
                <a:latin typeface="宋体" pitchFamily="2" charset="-122"/>
              </a:rPr>
              <a:t>3</a:t>
            </a:r>
            <a:r>
              <a:rPr kumimoji="0" lang="zh-CN" altLang="en-US" b="1" dirty="0" smtClean="0">
                <a:latin typeface="宋体" pitchFamily="2" charset="-122"/>
              </a:rPr>
              <a:t>拍，</a:t>
            </a:r>
            <a:r>
              <a:rPr kumimoji="0" lang="en-US" altLang="zh-CN" b="1" dirty="0" smtClean="0">
                <a:latin typeface="宋体" pitchFamily="2" charset="-122"/>
              </a:rPr>
              <a:t>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停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0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拍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kumimoji="0" lang="zh-CN" altLang="en-US" sz="2000" b="1" dirty="0" smtClean="0">
                <a:latin typeface="宋体" pitchFamily="2" charset="-122"/>
              </a:rPr>
              <a:t>随</a:t>
            </a:r>
            <a:r>
              <a:rPr kumimoji="0" lang="en-US" altLang="zh-CN" sz="2000" b="1" dirty="0" smtClean="0">
                <a:latin typeface="宋体" pitchFamily="2" charset="-122"/>
              </a:rPr>
              <a:t>I1-I2</a:t>
            </a:r>
            <a:r>
              <a:rPr kumimoji="0" lang="zh-CN" altLang="en-US" sz="2000" b="1" dirty="0" smtClean="0">
                <a:latin typeface="宋体" pitchFamily="2" charset="-122"/>
              </a:rPr>
              <a:t>自动消除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；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I2-I3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r>
              <a:rPr kumimoji="0" lang="zh-CN" altLang="en-US" b="1" dirty="0">
                <a:latin typeface="宋体" pitchFamily="2" charset="-122"/>
              </a:rPr>
              <a:t>停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kumimoji="0" lang="zh-CN" altLang="en-US" b="1" dirty="0" smtClean="0">
                <a:latin typeface="宋体" pitchFamily="2" charset="-122"/>
              </a:rPr>
              <a:t>拍；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r>
              <a:rPr kumimoji="0" lang="zh-CN" altLang="en-US" b="1" dirty="0" smtClean="0">
                <a:latin typeface="宋体" pitchFamily="2" charset="-122"/>
              </a:rPr>
              <a:t>冒险停</a:t>
            </a:r>
            <a:r>
              <a:rPr kumimoji="0" lang="en-US" altLang="zh-CN" b="1" dirty="0" smtClean="0">
                <a:latin typeface="宋体" pitchFamily="2" charset="-122"/>
              </a:rPr>
              <a:t>2</a:t>
            </a:r>
            <a:r>
              <a:rPr kumimoji="0" lang="zh-CN" altLang="en-US" b="1" dirty="0" smtClean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   </a:t>
            </a:r>
            <a:r>
              <a:rPr kumimoji="0" lang="zh-CN" altLang="en-US" b="1" dirty="0" smtClean="0">
                <a:latin typeface="宋体" pitchFamily="2" charset="-122"/>
              </a:rPr>
              <a:t>指令序列执行时间＝</a:t>
            </a:r>
            <a:r>
              <a:rPr kumimoji="0" lang="en-US" altLang="zh-CN" b="1" dirty="0" smtClean="0">
                <a:latin typeface="宋体" pitchFamily="2" charset="-122"/>
              </a:rPr>
              <a:t>[5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(5</a:t>
            </a:r>
            <a:r>
              <a:rPr kumimoji="0" lang="zh-CN" altLang="en-US" b="1" dirty="0" smtClean="0">
                <a:latin typeface="宋体" pitchFamily="2" charset="-122"/>
              </a:rPr>
              <a:t>－</a:t>
            </a:r>
            <a:r>
              <a:rPr kumimoji="0" lang="en-US" altLang="zh-CN" b="1" dirty="0" smtClean="0">
                <a:latin typeface="宋体" pitchFamily="2" charset="-122"/>
              </a:rPr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en-US" altLang="zh-CN" b="1" dirty="0" smtClean="0">
                <a:latin typeface="+mn-ea"/>
                <a:ea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(3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3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2)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en-US" altLang="zh-CN" b="1" dirty="0" smtClean="0"/>
              <a:t> 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       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17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104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转发法：</a:t>
            </a:r>
            <a:r>
              <a:rPr lang="zh-CN" altLang="en-US" b="1" spc="-200" dirty="0" smtClean="0">
                <a:latin typeface="+mn-ea"/>
                <a:ea typeface="+mn-ea"/>
              </a:rPr>
              <a:t>使</a:t>
            </a:r>
            <a:r>
              <a:rPr lang="zh-CN" altLang="zh-CN" b="1" spc="-200" dirty="0" smtClean="0">
                <a:latin typeface="+mn-ea"/>
                <a:ea typeface="+mn-ea"/>
              </a:rPr>
              <a:t>冲突</a:t>
            </a:r>
            <a:r>
              <a:rPr lang="zh-CN" altLang="zh-CN" b="1" spc="-200" dirty="0">
                <a:latin typeface="+mn-ea"/>
                <a:ea typeface="+mn-ea"/>
              </a:rPr>
              <a:t>指令</a:t>
            </a:r>
            <a:r>
              <a:rPr lang="zh-CN" altLang="zh-CN" b="1" spc="-200" dirty="0" smtClean="0">
                <a:latin typeface="+mn-ea"/>
                <a:ea typeface="+mn-ea"/>
              </a:rPr>
              <a:t>可直接从数据产生段</a:t>
            </a:r>
            <a:r>
              <a:rPr lang="zh-CN" altLang="zh-CN" b="1" u="sng" spc="-200" dirty="0">
                <a:latin typeface="+mn-ea"/>
                <a:ea typeface="+mn-ea"/>
              </a:rPr>
              <a:t>获取</a:t>
            </a:r>
            <a:r>
              <a:rPr lang="zh-CN" altLang="zh-CN" b="1" spc="-200" dirty="0" smtClean="0">
                <a:latin typeface="+mn-ea"/>
                <a:ea typeface="+mn-ea"/>
              </a:rPr>
              <a:t>数据</a:t>
            </a:r>
            <a:r>
              <a:rPr lang="zh-CN" altLang="en-US" b="1" spc="-200" dirty="0" smtClean="0">
                <a:latin typeface="+mn-ea"/>
                <a:ea typeface="+mn-ea"/>
              </a:rPr>
              <a:t>，来消除冒险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1115616" y="1252330"/>
            <a:ext cx="7488832" cy="1960646"/>
            <a:chOff x="683568" y="1252330"/>
            <a:chExt cx="7488832" cy="1960646"/>
          </a:xfrm>
        </p:grpSpPr>
        <p:sp>
          <p:nvSpPr>
            <p:cNvPr id="122" name="Text Box 164"/>
            <p:cNvSpPr txBox="1">
              <a:spLocks noChangeArrowheads="1"/>
            </p:cNvSpPr>
            <p:nvPr/>
          </p:nvSpPr>
          <p:spPr bwMode="auto">
            <a:xfrm>
              <a:off x="5668025" y="2636912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3" name="Text Box 164"/>
            <p:cNvSpPr txBox="1">
              <a:spLocks noChangeArrowheads="1"/>
            </p:cNvSpPr>
            <p:nvPr/>
          </p:nvSpPr>
          <p:spPr bwMode="auto">
            <a:xfrm>
              <a:off x="5436096" y="2636912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1" name="Text Box 164"/>
            <p:cNvSpPr txBox="1">
              <a:spLocks noChangeArrowheads="1"/>
            </p:cNvSpPr>
            <p:nvPr/>
          </p:nvSpPr>
          <p:spPr bwMode="auto">
            <a:xfrm>
              <a:off x="5438863" y="1557238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2555776" y="1484784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3275856" y="155679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3995937" y="155679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4716016" y="15567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5436096" y="15567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2987824" y="1252330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683568" y="146835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,$5,$6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I5:and $3,$4,$6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Text Box 164"/>
            <p:cNvSpPr txBox="1">
              <a:spLocks noChangeArrowheads="1"/>
            </p:cNvSpPr>
            <p:nvPr/>
          </p:nvSpPr>
          <p:spPr bwMode="auto">
            <a:xfrm>
              <a:off x="296781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368789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440797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512805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51" name="直接箭头连接符 50"/>
            <p:cNvCxnSpPr>
              <a:stCxn id="7" idx="3"/>
              <a:endCxn id="8" idx="1"/>
            </p:cNvCxnSpPr>
            <p:nvPr/>
          </p:nvCxnSpPr>
          <p:spPr bwMode="auto">
            <a:xfrm>
              <a:off x="3059832" y="166480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8" idx="3"/>
              <a:endCxn id="9" idx="1"/>
            </p:cNvCxnSpPr>
            <p:nvPr/>
          </p:nvCxnSpPr>
          <p:spPr bwMode="auto">
            <a:xfrm>
              <a:off x="3778077" y="166480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9" idx="3"/>
              <a:endCxn id="10" idx="1"/>
            </p:cNvCxnSpPr>
            <p:nvPr/>
          </p:nvCxnSpPr>
          <p:spPr bwMode="auto">
            <a:xfrm flipV="1">
              <a:off x="4499993" y="166480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>
              <a:stCxn id="10" idx="3"/>
              <a:endCxn id="11" idx="1"/>
            </p:cNvCxnSpPr>
            <p:nvPr/>
          </p:nvCxnSpPr>
          <p:spPr bwMode="auto">
            <a:xfrm>
              <a:off x="5220072" y="166480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275856" y="191683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3995936" y="191683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716017" y="191683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191683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6156176" y="191683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164"/>
            <p:cNvSpPr txBox="1">
              <a:spLocks noChangeArrowheads="1"/>
            </p:cNvSpPr>
            <p:nvPr/>
          </p:nvSpPr>
          <p:spPr bwMode="auto">
            <a:xfrm>
              <a:off x="368789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9" name="Text Box 164"/>
            <p:cNvSpPr txBox="1">
              <a:spLocks noChangeArrowheads="1"/>
            </p:cNvSpPr>
            <p:nvPr/>
          </p:nvSpPr>
          <p:spPr bwMode="auto">
            <a:xfrm>
              <a:off x="440797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0" name="Text Box 164"/>
            <p:cNvSpPr txBox="1">
              <a:spLocks noChangeArrowheads="1"/>
            </p:cNvSpPr>
            <p:nvPr/>
          </p:nvSpPr>
          <p:spPr bwMode="auto">
            <a:xfrm>
              <a:off x="512805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71" name="Text Box 164"/>
            <p:cNvSpPr txBox="1">
              <a:spLocks noChangeArrowheads="1"/>
            </p:cNvSpPr>
            <p:nvPr/>
          </p:nvSpPr>
          <p:spPr bwMode="auto">
            <a:xfrm>
              <a:off x="584813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>
              <a:stCxn id="63" idx="3"/>
              <a:endCxn id="64" idx="1"/>
            </p:cNvCxnSpPr>
            <p:nvPr/>
          </p:nvCxnSpPr>
          <p:spPr bwMode="auto">
            <a:xfrm>
              <a:off x="3779912" y="202484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>
              <a:stCxn id="64" idx="3"/>
              <a:endCxn id="65" idx="1"/>
            </p:cNvCxnSpPr>
            <p:nvPr/>
          </p:nvCxnSpPr>
          <p:spPr bwMode="auto">
            <a:xfrm>
              <a:off x="4498157" y="202484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>
              <a:stCxn id="65" idx="3"/>
              <a:endCxn id="66" idx="1"/>
            </p:cNvCxnSpPr>
            <p:nvPr/>
          </p:nvCxnSpPr>
          <p:spPr bwMode="auto">
            <a:xfrm flipV="1">
              <a:off x="5220073" y="202484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stCxn id="66" idx="3"/>
              <a:endCxn id="67" idx="1"/>
            </p:cNvCxnSpPr>
            <p:nvPr/>
          </p:nvCxnSpPr>
          <p:spPr bwMode="auto">
            <a:xfrm>
              <a:off x="5940152" y="202484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3995936" y="227687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4716016" y="227687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5436097" y="227687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6156176" y="22768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6876256" y="22768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1" name="Text Box 164"/>
            <p:cNvSpPr txBox="1">
              <a:spLocks noChangeArrowheads="1"/>
            </p:cNvSpPr>
            <p:nvPr/>
          </p:nvSpPr>
          <p:spPr bwMode="auto">
            <a:xfrm>
              <a:off x="440797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2" name="Text Box 164"/>
            <p:cNvSpPr txBox="1">
              <a:spLocks noChangeArrowheads="1"/>
            </p:cNvSpPr>
            <p:nvPr/>
          </p:nvSpPr>
          <p:spPr bwMode="auto">
            <a:xfrm>
              <a:off x="512805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3" name="Text Box 164"/>
            <p:cNvSpPr txBox="1">
              <a:spLocks noChangeArrowheads="1"/>
            </p:cNvSpPr>
            <p:nvPr/>
          </p:nvSpPr>
          <p:spPr bwMode="auto">
            <a:xfrm>
              <a:off x="584813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84" name="Text Box 164"/>
            <p:cNvSpPr txBox="1">
              <a:spLocks noChangeArrowheads="1"/>
            </p:cNvSpPr>
            <p:nvPr/>
          </p:nvSpPr>
          <p:spPr bwMode="auto">
            <a:xfrm>
              <a:off x="656821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>
              <a:stCxn id="76" idx="3"/>
              <a:endCxn id="77" idx="1"/>
            </p:cNvCxnSpPr>
            <p:nvPr/>
          </p:nvCxnSpPr>
          <p:spPr bwMode="auto">
            <a:xfrm>
              <a:off x="4499992" y="238488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77" idx="3"/>
              <a:endCxn id="78" idx="1"/>
            </p:cNvCxnSpPr>
            <p:nvPr/>
          </p:nvCxnSpPr>
          <p:spPr bwMode="auto">
            <a:xfrm>
              <a:off x="5218237" y="238488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>
              <a:stCxn id="78" idx="3"/>
              <a:endCxn id="79" idx="1"/>
            </p:cNvCxnSpPr>
            <p:nvPr/>
          </p:nvCxnSpPr>
          <p:spPr bwMode="auto">
            <a:xfrm flipV="1">
              <a:off x="5940153" y="238488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9" idx="3"/>
              <a:endCxn id="80" idx="1"/>
            </p:cNvCxnSpPr>
            <p:nvPr/>
          </p:nvCxnSpPr>
          <p:spPr bwMode="auto">
            <a:xfrm>
              <a:off x="6660232" y="238488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4716016" y="263691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5436096" y="2636913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6156177" y="263691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6876256" y="263691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7596336" y="263691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64"/>
            <p:cNvSpPr txBox="1">
              <a:spLocks noChangeArrowheads="1"/>
            </p:cNvSpPr>
            <p:nvPr/>
          </p:nvSpPr>
          <p:spPr bwMode="auto">
            <a:xfrm>
              <a:off x="512805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5" name="Text Box 164"/>
            <p:cNvSpPr txBox="1">
              <a:spLocks noChangeArrowheads="1"/>
            </p:cNvSpPr>
            <p:nvPr/>
          </p:nvSpPr>
          <p:spPr bwMode="auto">
            <a:xfrm>
              <a:off x="584813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6" name="Text Box 164"/>
            <p:cNvSpPr txBox="1">
              <a:spLocks noChangeArrowheads="1"/>
            </p:cNvSpPr>
            <p:nvPr/>
          </p:nvSpPr>
          <p:spPr bwMode="auto">
            <a:xfrm>
              <a:off x="656821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97" name="Text Box 164"/>
            <p:cNvSpPr txBox="1">
              <a:spLocks noChangeArrowheads="1"/>
            </p:cNvSpPr>
            <p:nvPr/>
          </p:nvSpPr>
          <p:spPr bwMode="auto">
            <a:xfrm>
              <a:off x="728829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89" idx="3"/>
              <a:endCxn id="90" idx="1"/>
            </p:cNvCxnSpPr>
            <p:nvPr/>
          </p:nvCxnSpPr>
          <p:spPr bwMode="auto">
            <a:xfrm>
              <a:off x="5220072" y="274492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90" idx="3"/>
              <a:endCxn id="91" idx="1"/>
            </p:cNvCxnSpPr>
            <p:nvPr/>
          </p:nvCxnSpPr>
          <p:spPr bwMode="auto">
            <a:xfrm>
              <a:off x="5938317" y="274492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1" idx="3"/>
              <a:endCxn id="92" idx="1"/>
            </p:cNvCxnSpPr>
            <p:nvPr/>
          </p:nvCxnSpPr>
          <p:spPr bwMode="auto">
            <a:xfrm flipV="1">
              <a:off x="6660233" y="274492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2" idx="3"/>
              <a:endCxn id="93" idx="1"/>
            </p:cNvCxnSpPr>
            <p:nvPr/>
          </p:nvCxnSpPr>
          <p:spPr bwMode="auto">
            <a:xfrm>
              <a:off x="7380312" y="27449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5436096" y="299695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6156176" y="299695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6876257" y="299695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7596336" y="29969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7" name="Text Box 164"/>
            <p:cNvSpPr txBox="1">
              <a:spLocks noChangeArrowheads="1"/>
            </p:cNvSpPr>
            <p:nvPr/>
          </p:nvSpPr>
          <p:spPr bwMode="auto">
            <a:xfrm>
              <a:off x="584813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8" name="Text Box 164"/>
            <p:cNvSpPr txBox="1">
              <a:spLocks noChangeArrowheads="1"/>
            </p:cNvSpPr>
            <p:nvPr/>
          </p:nvSpPr>
          <p:spPr bwMode="auto">
            <a:xfrm>
              <a:off x="656821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9" name="Text Box 164"/>
            <p:cNvSpPr txBox="1">
              <a:spLocks noChangeArrowheads="1"/>
            </p:cNvSpPr>
            <p:nvPr/>
          </p:nvSpPr>
          <p:spPr bwMode="auto">
            <a:xfrm>
              <a:off x="728829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10" name="Text Box 164"/>
            <p:cNvSpPr txBox="1">
              <a:spLocks noChangeArrowheads="1"/>
            </p:cNvSpPr>
            <p:nvPr/>
          </p:nvSpPr>
          <p:spPr bwMode="auto">
            <a:xfrm>
              <a:off x="800837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111" name="直接箭头连接符 110"/>
            <p:cNvCxnSpPr>
              <a:stCxn id="102" idx="3"/>
              <a:endCxn id="103" idx="1"/>
            </p:cNvCxnSpPr>
            <p:nvPr/>
          </p:nvCxnSpPr>
          <p:spPr bwMode="auto">
            <a:xfrm>
              <a:off x="5940152" y="310496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>
              <a:stCxn id="103" idx="3"/>
              <a:endCxn id="104" idx="1"/>
            </p:cNvCxnSpPr>
            <p:nvPr/>
          </p:nvCxnSpPr>
          <p:spPr bwMode="auto">
            <a:xfrm>
              <a:off x="6658397" y="310496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>
              <a:stCxn id="104" idx="3"/>
              <a:endCxn id="105" idx="1"/>
            </p:cNvCxnSpPr>
            <p:nvPr/>
          </p:nvCxnSpPr>
          <p:spPr bwMode="auto">
            <a:xfrm flipV="1">
              <a:off x="7380313" y="310496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179512" y="789462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获取时机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可</a:t>
            </a:r>
            <a:r>
              <a:rPr kumimoji="0" lang="zh-CN" altLang="en-US" b="1" u="sng" dirty="0" smtClean="0">
                <a:latin typeface="宋体" pitchFamily="2" charset="-122"/>
              </a:rPr>
              <a:t>在使用时</a:t>
            </a:r>
            <a:r>
              <a:rPr kumimoji="0" lang="zh-CN" altLang="en-US" b="1" dirty="0" smtClean="0">
                <a:latin typeface="宋体" pitchFamily="2" charset="-122"/>
              </a:rPr>
              <a:t>获取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等价于</a:t>
            </a:r>
            <a:r>
              <a:rPr kumimoji="0" lang="zh-CN" altLang="en-US" sz="2000" b="1" dirty="0" smtClean="0">
                <a:latin typeface="宋体" pitchFamily="2" charset="-122"/>
              </a:rPr>
              <a:t>较早的段获取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179512" y="3284984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kumimoji="0" lang="zh-CN" altLang="en-US" b="1" dirty="0" smtClean="0">
                <a:latin typeface="宋体" pitchFamily="2" charset="-122"/>
              </a:rPr>
              <a:t>转发线路、同一拍中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提前</a:t>
            </a:r>
            <a:r>
              <a:rPr kumimoji="0" lang="zh-CN" altLang="en-US" b="1" dirty="0" smtClean="0">
                <a:latin typeface="宋体" pitchFamily="2" charset="-122"/>
              </a:rPr>
              <a:t>写</a:t>
            </a:r>
            <a:endParaRPr lang="en-US" altLang="zh-CN" b="1" dirty="0"/>
          </a:p>
        </p:txBody>
      </p:sp>
      <p:sp>
        <p:nvSpPr>
          <p:cNvPr id="1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9" name="组合 308"/>
          <p:cNvGrpSpPr/>
          <p:nvPr/>
        </p:nvGrpSpPr>
        <p:grpSpPr>
          <a:xfrm>
            <a:off x="5818047" y="3933056"/>
            <a:ext cx="3002425" cy="1396603"/>
            <a:chOff x="5818047" y="3976613"/>
            <a:chExt cx="3002425" cy="1396603"/>
          </a:xfrm>
        </p:grpSpPr>
        <p:cxnSp>
          <p:nvCxnSpPr>
            <p:cNvPr id="255" name="直接连接符 254"/>
            <p:cNvCxnSpPr/>
            <p:nvPr/>
          </p:nvCxnSpPr>
          <p:spPr bwMode="auto">
            <a:xfrm flipV="1">
              <a:off x="6588224" y="4552678"/>
              <a:ext cx="144016" cy="3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/>
            <p:nvPr/>
          </p:nvCxnSpPr>
          <p:spPr bwMode="auto">
            <a:xfrm>
              <a:off x="6732240" y="4265264"/>
              <a:ext cx="0" cy="28772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/>
            <p:nvPr/>
          </p:nvCxnSpPr>
          <p:spPr bwMode="auto">
            <a:xfrm>
              <a:off x="6732240" y="4264645"/>
              <a:ext cx="864096" cy="6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直接连接符 264"/>
            <p:cNvCxnSpPr/>
            <p:nvPr/>
          </p:nvCxnSpPr>
          <p:spPr bwMode="auto">
            <a:xfrm>
              <a:off x="7596336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连接符 265"/>
            <p:cNvCxnSpPr/>
            <p:nvPr/>
          </p:nvCxnSpPr>
          <p:spPr bwMode="auto">
            <a:xfrm>
              <a:off x="7596336" y="4552987"/>
              <a:ext cx="84408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>
              <a:off x="8460432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直接连接符 270"/>
            <p:cNvCxnSpPr/>
            <p:nvPr/>
          </p:nvCxnSpPr>
          <p:spPr bwMode="auto">
            <a:xfrm flipV="1">
              <a:off x="8460432" y="4264645"/>
              <a:ext cx="144016" cy="6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 flipV="1">
              <a:off x="7596336" y="4601816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74" name="Text Box 140"/>
            <p:cNvSpPr txBox="1">
              <a:spLocks noChangeArrowheads="1"/>
            </p:cNvSpPr>
            <p:nvPr/>
          </p:nvSpPr>
          <p:spPr bwMode="auto">
            <a:xfrm>
              <a:off x="6444208" y="476870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(WB</a:t>
              </a:r>
              <a:r>
                <a:rPr lang="zh-CN" altLang="en-US" sz="1800" b="1" dirty="0" smtClean="0"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写</a:t>
              </a: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2" name="直接箭头连接符 281"/>
            <p:cNvCxnSpPr/>
            <p:nvPr/>
          </p:nvCxnSpPr>
          <p:spPr bwMode="auto">
            <a:xfrm flipV="1">
              <a:off x="8460432" y="4601817"/>
              <a:ext cx="0" cy="50325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7596336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1" name="Text Box 140"/>
            <p:cNvSpPr txBox="1">
              <a:spLocks noChangeArrowheads="1"/>
            </p:cNvSpPr>
            <p:nvPr/>
          </p:nvSpPr>
          <p:spPr bwMode="auto">
            <a:xfrm>
              <a:off x="7256305" y="512874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(ID</a:t>
              </a:r>
              <a:r>
                <a:rPr lang="zh-CN" altLang="en-US" sz="1800" b="1" dirty="0" smtClean="0"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写</a:t>
              </a:r>
              <a:r>
                <a:rPr lang="en-US" altLang="zh-CN" sz="1800" b="1" dirty="0" smtClean="0">
                  <a:latin typeface="宋体" pitchFamily="2" charset="-122"/>
                </a:rPr>
                <a:t>ID/EX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99" name="直接连接符 298"/>
            <p:cNvCxnSpPr/>
            <p:nvPr/>
          </p:nvCxnSpPr>
          <p:spPr bwMode="auto">
            <a:xfrm>
              <a:off x="8460432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0" name="Text Box 140"/>
            <p:cNvSpPr txBox="1">
              <a:spLocks noChangeArrowheads="1"/>
            </p:cNvSpPr>
            <p:nvPr/>
          </p:nvSpPr>
          <p:spPr bwMode="auto">
            <a:xfrm>
              <a:off x="7596336" y="3976613"/>
              <a:ext cx="841650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读</a:t>
              </a: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03" name="直接箭头连接符 302"/>
            <p:cNvCxnSpPr/>
            <p:nvPr/>
          </p:nvCxnSpPr>
          <p:spPr bwMode="auto">
            <a:xfrm>
              <a:off x="7450583" y="4077071"/>
              <a:ext cx="14575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 flipH="1">
              <a:off x="8460432" y="4077071"/>
              <a:ext cx="144016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308" name="Text Box 140"/>
            <p:cNvSpPr txBox="1">
              <a:spLocks noChangeArrowheads="1"/>
            </p:cNvSpPr>
            <p:nvPr/>
          </p:nvSpPr>
          <p:spPr bwMode="auto">
            <a:xfrm>
              <a:off x="5818047" y="4264645"/>
              <a:ext cx="841650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拍时钟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338" name="Text Box 88"/>
          <p:cNvSpPr txBox="1">
            <a:spLocks noChangeArrowheads="1"/>
          </p:cNvSpPr>
          <p:nvPr/>
        </p:nvSpPr>
        <p:spPr bwMode="auto">
          <a:xfrm>
            <a:off x="179512" y="5805264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能转发时为</a:t>
            </a:r>
            <a:r>
              <a:rPr kumimoji="0" lang="en-US" altLang="zh-CN" b="1" dirty="0" smtClean="0">
                <a:latin typeface="宋体" pitchFamily="2" charset="-122"/>
              </a:rPr>
              <a:t>0</a:t>
            </a:r>
            <a:r>
              <a:rPr kumimoji="0" lang="zh-CN" altLang="en-US" b="1" dirty="0" smtClean="0">
                <a:latin typeface="宋体" pitchFamily="2" charset="-122"/>
              </a:rPr>
              <a:t>拍，否则为阻塞法停顿拍数</a:t>
            </a:r>
            <a:endParaRPr lang="en-US" altLang="zh-CN" sz="1800" b="1" dirty="0"/>
          </a:p>
        </p:txBody>
      </p:sp>
      <p:grpSp>
        <p:nvGrpSpPr>
          <p:cNvPr id="350" name="组合 349"/>
          <p:cNvGrpSpPr/>
          <p:nvPr/>
        </p:nvGrpSpPr>
        <p:grpSpPr>
          <a:xfrm>
            <a:off x="126086" y="3803929"/>
            <a:ext cx="5526034" cy="1641295"/>
            <a:chOff x="126086" y="3803929"/>
            <a:chExt cx="5526034" cy="1641295"/>
          </a:xfrm>
        </p:grpSpPr>
        <p:cxnSp>
          <p:nvCxnSpPr>
            <p:cNvPr id="163" name="直接连接符 162"/>
            <p:cNvCxnSpPr/>
            <p:nvPr/>
          </p:nvCxnSpPr>
          <p:spPr bwMode="auto">
            <a:xfrm>
              <a:off x="891208" y="5030174"/>
              <a:ext cx="445470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2771800" y="4019953"/>
              <a:ext cx="261829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36000" tIns="10800" rIns="0" bIns="10800" anchor="b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8" name="Text Box 61"/>
            <p:cNvSpPr txBox="1">
              <a:spLocks noChangeArrowheads="1"/>
            </p:cNvSpPr>
            <p:nvPr/>
          </p:nvSpPr>
          <p:spPr bwMode="auto">
            <a:xfrm>
              <a:off x="891208" y="4307985"/>
              <a:ext cx="58444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9" name="Text Box 164"/>
            <p:cNvSpPr txBox="1">
              <a:spLocks noChangeArrowheads="1"/>
            </p:cNvSpPr>
            <p:nvPr/>
          </p:nvSpPr>
          <p:spPr bwMode="auto">
            <a:xfrm>
              <a:off x="1383639" y="4309869"/>
              <a:ext cx="92017" cy="358156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60" name="直接箭头连接符 159"/>
            <p:cNvCxnSpPr>
              <a:stCxn id="158" idx="3"/>
              <a:endCxn id="167" idx="1"/>
            </p:cNvCxnSpPr>
            <p:nvPr/>
          </p:nvCxnSpPr>
          <p:spPr bwMode="auto">
            <a:xfrm>
              <a:off x="1475656" y="4488005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1835696" y="4310541"/>
              <a:ext cx="576064" cy="3574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164"/>
            <p:cNvSpPr txBox="1">
              <a:spLocks noChangeArrowheads="1"/>
            </p:cNvSpPr>
            <p:nvPr/>
          </p:nvSpPr>
          <p:spPr bwMode="auto">
            <a:xfrm>
              <a:off x="2319743" y="4310541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>
              <a:off x="2411760" y="4596017"/>
              <a:ext cx="792088" cy="6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3203848" y="4307985"/>
              <a:ext cx="57606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7" name="Text Box 164"/>
            <p:cNvSpPr txBox="1">
              <a:spLocks noChangeArrowheads="1"/>
            </p:cNvSpPr>
            <p:nvPr/>
          </p:nvSpPr>
          <p:spPr bwMode="auto">
            <a:xfrm>
              <a:off x="3687895" y="4307985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>
              <a:off x="3033629" y="4379993"/>
              <a:ext cx="17021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5" name="直接箭头连接符 194"/>
            <p:cNvCxnSpPr/>
            <p:nvPr/>
          </p:nvCxnSpPr>
          <p:spPr bwMode="auto">
            <a:xfrm>
              <a:off x="2411760" y="437999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195"/>
            <p:cNvCxnSpPr/>
            <p:nvPr/>
          </p:nvCxnSpPr>
          <p:spPr bwMode="auto">
            <a:xfrm rot="16200000" flipH="1">
              <a:off x="2627784" y="3947945"/>
              <a:ext cx="144016" cy="144016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196"/>
            <p:cNvCxnSpPr/>
            <p:nvPr/>
          </p:nvCxnSpPr>
          <p:spPr bwMode="auto">
            <a:xfrm rot="16200000" flipH="1">
              <a:off x="2447764" y="3911941"/>
              <a:ext cx="432048" cy="216024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76" idx="3"/>
              <a:endCxn id="202" idx="1"/>
            </p:cNvCxnSpPr>
            <p:nvPr/>
          </p:nvCxnSpPr>
          <p:spPr bwMode="auto">
            <a:xfrm flipV="1">
              <a:off x="3779912" y="4486727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2" name="Text Box 61"/>
            <p:cNvSpPr txBox="1">
              <a:spLocks noChangeArrowheads="1"/>
            </p:cNvSpPr>
            <p:nvPr/>
          </p:nvSpPr>
          <p:spPr bwMode="auto">
            <a:xfrm>
              <a:off x="4139952" y="4307985"/>
              <a:ext cx="576064" cy="3574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3" name="Text Box 164"/>
            <p:cNvSpPr txBox="1">
              <a:spLocks noChangeArrowheads="1"/>
            </p:cNvSpPr>
            <p:nvPr/>
          </p:nvSpPr>
          <p:spPr bwMode="auto">
            <a:xfrm>
              <a:off x="4623999" y="4307985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05" name="直接箭头连接符 204"/>
            <p:cNvCxnSpPr>
              <a:stCxn id="202" idx="3"/>
              <a:endCxn id="206" idx="1"/>
            </p:cNvCxnSpPr>
            <p:nvPr/>
          </p:nvCxnSpPr>
          <p:spPr bwMode="auto">
            <a:xfrm>
              <a:off x="4716016" y="44867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076056" y="4307985"/>
              <a:ext cx="576064" cy="3574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 flipV="1">
              <a:off x="3923928" y="3947945"/>
              <a:ext cx="0" cy="5413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2627784" y="3947945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2555776" y="3803929"/>
              <a:ext cx="23042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V="1">
              <a:off x="4860032" y="3803929"/>
              <a:ext cx="0" cy="6853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 flipV="1">
              <a:off x="1430270" y="4665469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29" name="椭圆 228"/>
            <p:cNvSpPr/>
            <p:nvPr/>
          </p:nvSpPr>
          <p:spPr bwMode="auto">
            <a:xfrm>
              <a:off x="1390460" y="4886158"/>
              <a:ext cx="72000" cy="72008"/>
            </a:xfrm>
            <a:prstGeom prst="ellips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0" name="直接箭头连接符 229"/>
            <p:cNvCxnSpPr/>
            <p:nvPr/>
          </p:nvCxnSpPr>
          <p:spPr bwMode="auto">
            <a:xfrm rot="10800000">
              <a:off x="1142238" y="4670134"/>
              <a:ext cx="284222" cy="144016"/>
            </a:xfrm>
            <a:prstGeom prst="bentConnector3">
              <a:avLst>
                <a:gd name="adj1" fmla="val 10170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1430270" y="4958167"/>
              <a:ext cx="0" cy="720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1097445" y="4922162"/>
              <a:ext cx="293015" cy="252028"/>
            </a:xfrm>
            <a:prstGeom prst="bentConnector3">
              <a:avLst>
                <a:gd name="adj1" fmla="val -3868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9" name="直接箭头连接符 238"/>
            <p:cNvCxnSpPr/>
            <p:nvPr/>
          </p:nvCxnSpPr>
          <p:spPr bwMode="auto">
            <a:xfrm flipV="1">
              <a:off x="4676073" y="4665470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2371817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3" name="直接箭头连接符 242"/>
            <p:cNvCxnSpPr/>
            <p:nvPr/>
          </p:nvCxnSpPr>
          <p:spPr bwMode="auto">
            <a:xfrm flipV="1">
              <a:off x="3739969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5345917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48" name="Text Box 140"/>
            <p:cNvSpPr txBox="1">
              <a:spLocks noChangeArrowheads="1"/>
            </p:cNvSpPr>
            <p:nvPr/>
          </p:nvSpPr>
          <p:spPr bwMode="auto">
            <a:xfrm>
              <a:off x="126086" y="4888914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249" name="直接箭头连接符 235"/>
            <p:cNvCxnSpPr>
              <a:endCxn id="148" idx="2"/>
            </p:cNvCxnSpPr>
            <p:nvPr/>
          </p:nvCxnSpPr>
          <p:spPr bwMode="auto">
            <a:xfrm flipH="1" flipV="1">
              <a:off x="2902715" y="4452001"/>
              <a:ext cx="3666" cy="72219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52" name="Text Box 140"/>
            <p:cNvSpPr txBox="1">
              <a:spLocks noChangeArrowheads="1"/>
            </p:cNvSpPr>
            <p:nvPr/>
          </p:nvSpPr>
          <p:spPr bwMode="auto">
            <a:xfrm>
              <a:off x="746193" y="5200749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IFstall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53" name="Text Box 140"/>
            <p:cNvSpPr txBox="1">
              <a:spLocks noChangeArrowheads="1"/>
            </p:cNvSpPr>
            <p:nvPr/>
          </p:nvSpPr>
          <p:spPr bwMode="auto">
            <a:xfrm>
              <a:off x="2546394" y="5200749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ALUBsrc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2771800" y="434522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2771800" y="404151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173846" y="4365568"/>
            <a:ext cx="1715970" cy="1396139"/>
            <a:chOff x="1173846" y="4365568"/>
            <a:chExt cx="1715970" cy="1396139"/>
          </a:xfrm>
        </p:grpSpPr>
        <p:sp>
          <p:nvSpPr>
            <p:cNvPr id="310" name="椭圆 309"/>
            <p:cNvSpPr/>
            <p:nvPr/>
          </p:nvSpPr>
          <p:spPr bwMode="auto">
            <a:xfrm>
              <a:off x="1173846" y="4809886"/>
              <a:ext cx="481830" cy="275298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1" name="直接箭头连接符 235"/>
            <p:cNvCxnSpPr>
              <a:stCxn id="167" idx="3"/>
            </p:cNvCxnSpPr>
            <p:nvPr/>
          </p:nvCxnSpPr>
          <p:spPr bwMode="auto">
            <a:xfrm>
              <a:off x="2411760" y="4489283"/>
              <a:ext cx="1440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14" name="椭圆 313"/>
            <p:cNvSpPr/>
            <p:nvPr/>
          </p:nvSpPr>
          <p:spPr bwMode="auto">
            <a:xfrm>
              <a:off x="2365750" y="4365568"/>
              <a:ext cx="262033" cy="275298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6" name="直接箭头连接符 315"/>
            <p:cNvCxnSpPr>
              <a:endCxn id="314" idx="4"/>
            </p:cNvCxnSpPr>
            <p:nvPr/>
          </p:nvCxnSpPr>
          <p:spPr bwMode="auto">
            <a:xfrm flipV="1">
              <a:off x="1979712" y="4640866"/>
              <a:ext cx="517055" cy="8763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7" name="直接箭头连接符 316"/>
            <p:cNvCxnSpPr>
              <a:endCxn id="310" idx="5"/>
            </p:cNvCxnSpPr>
            <p:nvPr/>
          </p:nvCxnSpPr>
          <p:spPr bwMode="auto">
            <a:xfrm flipH="1" flipV="1">
              <a:off x="1585114" y="5044868"/>
              <a:ext cx="394598" cy="4723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1" name="Text Box 140"/>
            <p:cNvSpPr txBox="1">
              <a:spLocks noChangeArrowheads="1"/>
            </p:cNvSpPr>
            <p:nvPr/>
          </p:nvSpPr>
          <p:spPr bwMode="auto">
            <a:xfrm>
              <a:off x="1585114" y="5517232"/>
              <a:ext cx="1304702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阻塞法实现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cxnSp>
        <p:nvCxnSpPr>
          <p:cNvPr id="351" name="直接箭头连接符 350"/>
          <p:cNvCxnSpPr/>
          <p:nvPr/>
        </p:nvCxnSpPr>
        <p:spPr bwMode="auto">
          <a:xfrm flipV="1">
            <a:off x="7560332" y="782466"/>
            <a:ext cx="540060" cy="2655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1" name="组合 360"/>
          <p:cNvGrpSpPr/>
          <p:nvPr/>
        </p:nvGrpSpPr>
        <p:grpSpPr>
          <a:xfrm>
            <a:off x="5004048" y="1664805"/>
            <a:ext cx="1198046" cy="972107"/>
            <a:chOff x="5002087" y="1664805"/>
            <a:chExt cx="1198046" cy="972107"/>
          </a:xfrm>
        </p:grpSpPr>
        <p:cxnSp>
          <p:nvCxnSpPr>
            <p:cNvPr id="362" name="直接连接符 361"/>
            <p:cNvCxnSpPr/>
            <p:nvPr/>
          </p:nvCxnSpPr>
          <p:spPr bwMode="auto">
            <a:xfrm flipH="1">
              <a:off x="5724128" y="1665250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H="1">
              <a:off x="5002087" y="1664805"/>
              <a:ext cx="1" cy="3600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>
              <a:off x="6012160" y="1772816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0" name="组合 379"/>
          <p:cNvGrpSpPr/>
          <p:nvPr/>
        </p:nvGrpSpPr>
        <p:grpSpPr>
          <a:xfrm>
            <a:off x="4283968" y="1628800"/>
            <a:ext cx="1835287" cy="1008113"/>
            <a:chOff x="4283968" y="1628800"/>
            <a:chExt cx="1835287" cy="1008113"/>
          </a:xfrm>
        </p:grpSpPr>
        <p:sp>
          <p:nvSpPr>
            <p:cNvPr id="368" name="椭圆 367"/>
            <p:cNvSpPr/>
            <p:nvPr/>
          </p:nvSpPr>
          <p:spPr bwMode="auto">
            <a:xfrm>
              <a:off x="4977350" y="16288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69" name="直接连接符 368"/>
            <p:cNvCxnSpPr>
              <a:stCxn id="368" idx="3"/>
            </p:cNvCxnSpPr>
            <p:nvPr/>
          </p:nvCxnSpPr>
          <p:spPr bwMode="auto">
            <a:xfrm flipH="1">
              <a:off x="4283968" y="1690263"/>
              <a:ext cx="703926" cy="3345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0" name="直接连接符 369"/>
            <p:cNvCxnSpPr>
              <a:stCxn id="368" idx="4"/>
              <a:endCxn id="77" idx="0"/>
            </p:cNvCxnSpPr>
            <p:nvPr/>
          </p:nvCxnSpPr>
          <p:spPr bwMode="auto">
            <a:xfrm>
              <a:off x="5013350" y="1700808"/>
              <a:ext cx="385825" cy="57606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1" name="直接连接符 370"/>
            <p:cNvCxnSpPr>
              <a:stCxn id="368" idx="5"/>
              <a:endCxn id="90" idx="0"/>
            </p:cNvCxnSpPr>
            <p:nvPr/>
          </p:nvCxnSpPr>
          <p:spPr bwMode="auto">
            <a:xfrm>
              <a:off x="5038806" y="1690263"/>
              <a:ext cx="1080449" cy="9466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85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102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92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33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105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134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zh-CN" altLang="en-US" b="1" dirty="0" smtClean="0">
                <a:latin typeface="+mn-ea"/>
                <a:ea typeface="+mn-ea"/>
              </a:rPr>
              <a:t>续例</a:t>
            </a:r>
            <a:r>
              <a:rPr kumimoji="0" lang="en-US" altLang="zh-CN" b="1" dirty="0" smtClean="0"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sz="2200" b="1" dirty="0" smtClean="0">
                <a:latin typeface="+mn-ea"/>
              </a:rPr>
              <a:t>采用</a:t>
            </a:r>
            <a:r>
              <a:rPr lang="zh-CN" altLang="en-US" sz="2200" b="1" dirty="0" smtClean="0">
                <a:latin typeface="+mn-ea"/>
              </a:rPr>
              <a:t>转发</a:t>
            </a:r>
            <a:r>
              <a:rPr lang="zh-CN" altLang="zh-CN" sz="2200" b="1" dirty="0" smtClean="0">
                <a:latin typeface="+mn-ea"/>
              </a:rPr>
              <a:t>法</a:t>
            </a:r>
            <a:r>
              <a:rPr lang="zh-CN" altLang="zh-CN" sz="2200" b="1" dirty="0">
                <a:latin typeface="+mn-ea"/>
              </a:rPr>
              <a:t>处理</a:t>
            </a:r>
            <a:r>
              <a:rPr lang="en-US" altLang="zh-CN" sz="2200" b="1" dirty="0">
                <a:latin typeface="+mn-ea"/>
              </a:rPr>
              <a:t>RAW</a:t>
            </a:r>
            <a:r>
              <a:rPr lang="zh-CN" altLang="zh-CN" sz="2200" b="1" dirty="0">
                <a:latin typeface="+mn-ea"/>
              </a:rPr>
              <a:t>冒险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zh-CN" sz="2200" b="1" dirty="0">
                <a:latin typeface="+mn-ea"/>
              </a:rPr>
              <a:t>写</a:t>
            </a:r>
            <a:r>
              <a:rPr lang="en-US" altLang="zh-CN" sz="2200" b="1" dirty="0">
                <a:latin typeface="+mn-ea"/>
              </a:rPr>
              <a:t>GPRs</a:t>
            </a:r>
            <a:r>
              <a:rPr lang="zh-CN" altLang="en-US" sz="2200" b="1" dirty="0">
                <a:latin typeface="+mn-ea"/>
              </a:rPr>
              <a:t>放</a:t>
            </a:r>
            <a:r>
              <a:rPr lang="zh-CN" altLang="zh-CN" sz="2200" b="1" dirty="0">
                <a:latin typeface="+mn-ea"/>
              </a:rPr>
              <a:t>在</a:t>
            </a:r>
            <a:r>
              <a:rPr lang="zh-CN" altLang="en-US" sz="2200" b="1" dirty="0">
                <a:latin typeface="+mn-ea"/>
              </a:rPr>
              <a:t>前半拍</a:t>
            </a:r>
            <a:r>
              <a:rPr lang="zh-CN" altLang="en-US" sz="2200" b="1" dirty="0" smtClean="0">
                <a:latin typeface="+mn-ea"/>
              </a:rPr>
              <a:t>，①设置有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 smtClean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MEM</a:t>
            </a:r>
            <a:r>
              <a:rPr lang="zh-CN" altLang="en-US" sz="2200" b="1" dirty="0" smtClean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 smtClean="0">
                <a:latin typeface="+mn-ea"/>
              </a:rPr>
              <a:t>的转发线路，②</a:t>
            </a:r>
            <a:r>
              <a:rPr lang="zh-CN" altLang="en-US" sz="2200" b="1" dirty="0">
                <a:latin typeface="+mn-ea"/>
              </a:rPr>
              <a:t>仅</a:t>
            </a:r>
            <a:r>
              <a:rPr lang="zh-CN" altLang="en-US" sz="2200" b="1" dirty="0" smtClean="0">
                <a:latin typeface="+mn-ea"/>
              </a:rPr>
              <a:t>设置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的转发</a:t>
            </a:r>
            <a:r>
              <a:rPr lang="zh-CN" altLang="en-US" sz="2200" b="1" dirty="0" smtClean="0">
                <a:latin typeface="+mn-ea"/>
              </a:rPr>
              <a:t>线路，</a:t>
            </a:r>
            <a:r>
              <a:rPr lang="zh-CN" altLang="zh-CN" sz="2200" b="1" dirty="0" smtClean="0">
                <a:latin typeface="+mn-ea"/>
              </a:rPr>
              <a:t>指令</a:t>
            </a:r>
            <a:r>
              <a:rPr lang="zh-CN" altLang="zh-CN" sz="2200" b="1" dirty="0">
                <a:latin typeface="+mn-ea"/>
              </a:rPr>
              <a:t>序列的</a:t>
            </a:r>
            <a:r>
              <a:rPr lang="zh-CN" altLang="zh-CN" sz="2200" b="1" dirty="0" smtClean="0">
                <a:latin typeface="+mn-ea"/>
              </a:rPr>
              <a:t>执行时间</a:t>
            </a:r>
            <a:r>
              <a:rPr lang="zh-CN" altLang="en-US" sz="2200" b="1" dirty="0" smtClean="0">
                <a:latin typeface="+mn-ea"/>
              </a:rPr>
              <a:t>分别</a:t>
            </a:r>
            <a:r>
              <a:rPr lang="zh-CN" altLang="zh-CN" sz="2200" b="1" dirty="0" smtClean="0">
                <a:latin typeface="+mn-ea"/>
              </a:rPr>
              <a:t>为</a:t>
            </a:r>
            <a:r>
              <a:rPr lang="zh-CN" altLang="zh-CN" sz="2200" b="1" dirty="0">
                <a:latin typeface="+mn-ea"/>
              </a:rPr>
              <a:t>多少拍</a:t>
            </a:r>
            <a:r>
              <a:rPr lang="zh-CN" altLang="zh-CN" sz="2200" b="1" dirty="0" smtClean="0">
                <a:latin typeface="+mn-ea"/>
              </a:rPr>
              <a:t>？</a:t>
            </a:r>
            <a:endParaRPr kumimoji="0" lang="en-US" altLang="zh-CN" sz="2000" b="1" dirty="0">
              <a:latin typeface="+mn-ea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1556792"/>
            <a:ext cx="8773988" cy="235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冒险有：</a:t>
            </a: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latin typeface="宋体" pitchFamily="2" charset="-122"/>
              </a:rPr>
              <a:t>①</a:t>
            </a:r>
            <a:r>
              <a:rPr lang="zh-CN" altLang="en-US" b="1" dirty="0">
                <a:latin typeface="+mn-ea"/>
              </a:rPr>
              <a:t>前半拍</a:t>
            </a:r>
            <a:r>
              <a:rPr lang="zh-CN" altLang="zh-CN" b="1" dirty="0">
                <a:latin typeface="+mn-ea"/>
              </a:rPr>
              <a:t>写</a:t>
            </a:r>
            <a:r>
              <a:rPr lang="en-US" altLang="zh-CN" b="1" dirty="0">
                <a:latin typeface="+mn-ea"/>
              </a:rPr>
              <a:t>GPRs</a:t>
            </a:r>
            <a:r>
              <a:rPr lang="zh-CN" altLang="en-US" b="1" dirty="0">
                <a:latin typeface="+mn-ea"/>
              </a:rPr>
              <a:t>可消除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latin typeface="宋体" pitchFamily="2" charset="-122"/>
              </a:rPr>
              <a:t>冒险，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 smtClean="0">
                <a:latin typeface="+mn-ea"/>
              </a:rPr>
              <a:t>EX</a:t>
            </a:r>
            <a:r>
              <a:rPr lang="zh-CN" altLang="en-US" b="1" dirty="0" smtClean="0">
                <a:latin typeface="+mn-ea"/>
              </a:rPr>
              <a:t>线路可消除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冒险，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      MEM</a:t>
            </a:r>
            <a:r>
              <a:rPr lang="zh-CN" altLang="en-US" b="1" dirty="0" smtClean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线路可消除</a:t>
            </a:r>
            <a:r>
              <a:rPr kumimoji="0" lang="en-US" altLang="zh-CN" b="1" dirty="0" smtClean="0">
                <a:latin typeface="宋体" pitchFamily="2" charset="-122"/>
              </a:rPr>
              <a:t>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  指令</a:t>
            </a:r>
            <a:r>
              <a:rPr kumimoji="0" lang="zh-CN" altLang="en-US" b="1" dirty="0">
                <a:latin typeface="宋体" pitchFamily="2" charset="-122"/>
              </a:rPr>
              <a:t>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 smtClean="0">
                <a:latin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0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9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179512" y="3861048"/>
            <a:ext cx="8773988" cy="14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②</a:t>
            </a:r>
            <a:r>
              <a:rPr kumimoji="0" lang="en-US" altLang="zh-CN" b="1" dirty="0" smtClean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冒险无需停顿，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r>
              <a:rPr kumimoji="0" lang="zh-CN" altLang="en-US" b="1" dirty="0" smtClean="0">
                <a:latin typeface="宋体" pitchFamily="2" charset="-122"/>
              </a:rPr>
              <a:t>冒险只能采用阻塞法处理，各停顿</a:t>
            </a:r>
            <a:r>
              <a:rPr kumimoji="0" lang="en-US" altLang="zh-CN" b="1" dirty="0" smtClean="0">
                <a:latin typeface="宋体" pitchFamily="2" charset="-122"/>
              </a:rPr>
              <a:t>2</a:t>
            </a:r>
            <a:r>
              <a:rPr kumimoji="0" lang="zh-CN" altLang="en-US" b="1" dirty="0" smtClean="0">
                <a:latin typeface="宋体" pitchFamily="2" charset="-122"/>
              </a:rPr>
              <a:t>拍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  指令</a:t>
            </a:r>
            <a:r>
              <a:rPr kumimoji="0" lang="zh-CN" altLang="en-US" b="1" dirty="0">
                <a:latin typeface="宋体" pitchFamily="2" charset="-122"/>
              </a:rPr>
              <a:t>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 smtClean="0">
                <a:latin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(2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2)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13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8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106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512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load-use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冒险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由</a:t>
            </a:r>
            <a:r>
              <a:rPr kumimoji="0" lang="en-US" altLang="zh-CN" b="1" dirty="0" err="1">
                <a:latin typeface="宋体" pitchFamily="2" charset="-122"/>
              </a:rPr>
              <a:t>lw</a:t>
            </a:r>
            <a:r>
              <a:rPr kumimoji="0" lang="zh-CN" altLang="en-US" b="1" dirty="0" smtClean="0">
                <a:latin typeface="宋体" pitchFamily="2" charset="-122"/>
              </a:rPr>
              <a:t>指令引起的、紧邻</a:t>
            </a:r>
            <a:r>
              <a:rPr kumimoji="0" lang="en-US" altLang="zh-CN" b="1" dirty="0" err="1">
                <a:latin typeface="宋体" pitchFamily="2" charset="-122"/>
              </a:rPr>
              <a:t>lw</a:t>
            </a:r>
            <a:r>
              <a:rPr kumimoji="0" lang="zh-CN" altLang="en-US" b="1" dirty="0" smtClean="0">
                <a:latin typeface="宋体" pitchFamily="2" charset="-122"/>
              </a:rPr>
              <a:t>指令的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80" name="Text Box 88"/>
          <p:cNvSpPr txBox="1">
            <a:spLocks noChangeArrowheads="1"/>
          </p:cNvSpPr>
          <p:nvPr/>
        </p:nvSpPr>
        <p:spPr bwMode="auto">
          <a:xfrm>
            <a:off x="179512" y="2538886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非紧邻</a:t>
            </a:r>
            <a:r>
              <a:rPr kumimoji="0"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lw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指令的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冒险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处理：</a:t>
            </a:r>
            <a:r>
              <a:rPr kumimoji="0" lang="zh-CN" altLang="en-US" b="1" dirty="0" smtClean="0">
                <a:latin typeface="宋体" pitchFamily="2" charset="-122"/>
              </a:rPr>
              <a:t>转发法</a:t>
            </a:r>
            <a:endParaRPr lang="en-US" altLang="zh-CN" sz="2000" b="1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1115616" y="820282"/>
            <a:ext cx="7488832" cy="1600608"/>
            <a:chOff x="1115616" y="820282"/>
            <a:chExt cx="7488832" cy="1600608"/>
          </a:xfrm>
        </p:grpSpPr>
        <p:sp>
          <p:nvSpPr>
            <p:cNvPr id="6" name="Text Box 164"/>
            <p:cNvSpPr txBox="1">
              <a:spLocks noChangeArrowheads="1"/>
            </p:cNvSpPr>
            <p:nvPr/>
          </p:nvSpPr>
          <p:spPr bwMode="auto">
            <a:xfrm>
              <a:off x="6100073" y="220486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" name="Text Box 164"/>
            <p:cNvSpPr txBox="1">
              <a:spLocks noChangeArrowheads="1"/>
            </p:cNvSpPr>
            <p:nvPr/>
          </p:nvSpPr>
          <p:spPr bwMode="auto">
            <a:xfrm>
              <a:off x="5868144" y="220486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" name="Text Box 164"/>
            <p:cNvSpPr txBox="1">
              <a:spLocks noChangeArrowheads="1"/>
            </p:cNvSpPr>
            <p:nvPr/>
          </p:nvSpPr>
          <p:spPr bwMode="auto">
            <a:xfrm>
              <a:off x="5870911" y="112519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2987824" y="105273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2987824" y="112474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707904" y="112474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4427985" y="112474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5148064" y="112474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5868144" y="112474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3419872" y="82028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1115616" y="103630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,20($5)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" name="Text Box 164"/>
            <p:cNvSpPr txBox="1">
              <a:spLocks noChangeArrowheads="1"/>
            </p:cNvSpPr>
            <p:nvPr/>
          </p:nvSpPr>
          <p:spPr bwMode="auto">
            <a:xfrm>
              <a:off x="339986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0" name="Text Box 164"/>
            <p:cNvSpPr txBox="1">
              <a:spLocks noChangeArrowheads="1"/>
            </p:cNvSpPr>
            <p:nvPr/>
          </p:nvSpPr>
          <p:spPr bwMode="auto">
            <a:xfrm>
              <a:off x="411994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484002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" name="Text Box 164"/>
            <p:cNvSpPr txBox="1">
              <a:spLocks noChangeArrowheads="1"/>
            </p:cNvSpPr>
            <p:nvPr/>
          </p:nvSpPr>
          <p:spPr bwMode="auto">
            <a:xfrm>
              <a:off x="556010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" name="直接箭头连接符 22"/>
            <p:cNvCxnSpPr>
              <a:stCxn id="11" idx="3"/>
              <a:endCxn id="12" idx="1"/>
            </p:cNvCxnSpPr>
            <p:nvPr/>
          </p:nvCxnSpPr>
          <p:spPr bwMode="auto">
            <a:xfrm>
              <a:off x="3491880" y="123275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2" idx="3"/>
              <a:endCxn id="13" idx="1"/>
            </p:cNvCxnSpPr>
            <p:nvPr/>
          </p:nvCxnSpPr>
          <p:spPr bwMode="auto">
            <a:xfrm>
              <a:off x="4210125" y="123275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3" idx="3"/>
              <a:endCxn id="14" idx="1"/>
            </p:cNvCxnSpPr>
            <p:nvPr/>
          </p:nvCxnSpPr>
          <p:spPr bwMode="auto">
            <a:xfrm flipV="1">
              <a:off x="4932041" y="123275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14" idx="3"/>
              <a:endCxn id="15" idx="1"/>
            </p:cNvCxnSpPr>
            <p:nvPr/>
          </p:nvCxnSpPr>
          <p:spPr bwMode="auto">
            <a:xfrm>
              <a:off x="5652120" y="123275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707904" y="148478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4427984" y="148478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5148065" y="148478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5868144" y="148478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6588224" y="148478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164"/>
            <p:cNvSpPr txBox="1">
              <a:spLocks noChangeArrowheads="1"/>
            </p:cNvSpPr>
            <p:nvPr/>
          </p:nvSpPr>
          <p:spPr bwMode="auto">
            <a:xfrm>
              <a:off x="411994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484002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556010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628018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stCxn id="27" idx="3"/>
              <a:endCxn id="28" idx="1"/>
            </p:cNvCxnSpPr>
            <p:nvPr/>
          </p:nvCxnSpPr>
          <p:spPr bwMode="auto">
            <a:xfrm>
              <a:off x="4211960" y="159279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28" idx="3"/>
              <a:endCxn id="29" idx="1"/>
            </p:cNvCxnSpPr>
            <p:nvPr/>
          </p:nvCxnSpPr>
          <p:spPr bwMode="auto">
            <a:xfrm>
              <a:off x="4930205" y="159279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29" idx="3"/>
              <a:endCxn id="30" idx="1"/>
            </p:cNvCxnSpPr>
            <p:nvPr/>
          </p:nvCxnSpPr>
          <p:spPr bwMode="auto">
            <a:xfrm flipV="1">
              <a:off x="5652121" y="159279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0" idx="3"/>
              <a:endCxn id="31" idx="1"/>
            </p:cNvCxnSpPr>
            <p:nvPr/>
          </p:nvCxnSpPr>
          <p:spPr bwMode="auto">
            <a:xfrm>
              <a:off x="6372200" y="159279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4427984" y="184482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148064" y="184482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5868145" y="184482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588224" y="184482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7308304" y="184482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164"/>
            <p:cNvSpPr txBox="1">
              <a:spLocks noChangeArrowheads="1"/>
            </p:cNvSpPr>
            <p:nvPr/>
          </p:nvSpPr>
          <p:spPr bwMode="auto">
            <a:xfrm>
              <a:off x="484002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6" name="Text Box 164"/>
            <p:cNvSpPr txBox="1">
              <a:spLocks noChangeArrowheads="1"/>
            </p:cNvSpPr>
            <p:nvPr/>
          </p:nvSpPr>
          <p:spPr bwMode="auto">
            <a:xfrm>
              <a:off x="556010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628018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700026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stCxn id="40" idx="3"/>
              <a:endCxn id="41" idx="1"/>
            </p:cNvCxnSpPr>
            <p:nvPr/>
          </p:nvCxnSpPr>
          <p:spPr bwMode="auto">
            <a:xfrm>
              <a:off x="4932040" y="195283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41" idx="3"/>
              <a:endCxn id="42" idx="1"/>
            </p:cNvCxnSpPr>
            <p:nvPr/>
          </p:nvCxnSpPr>
          <p:spPr bwMode="auto">
            <a:xfrm>
              <a:off x="5650285" y="195283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>
              <a:stCxn id="42" idx="3"/>
              <a:endCxn id="43" idx="1"/>
            </p:cNvCxnSpPr>
            <p:nvPr/>
          </p:nvCxnSpPr>
          <p:spPr bwMode="auto">
            <a:xfrm flipV="1">
              <a:off x="6372201" y="195283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43" idx="3"/>
              <a:endCxn id="44" idx="1"/>
            </p:cNvCxnSpPr>
            <p:nvPr/>
          </p:nvCxnSpPr>
          <p:spPr bwMode="auto">
            <a:xfrm>
              <a:off x="7092280" y="195283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148064" y="220486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5868144" y="220486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6588225" y="220486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308304" y="220486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8028384" y="220486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164"/>
            <p:cNvSpPr txBox="1">
              <a:spLocks noChangeArrowheads="1"/>
            </p:cNvSpPr>
            <p:nvPr/>
          </p:nvSpPr>
          <p:spPr bwMode="auto">
            <a:xfrm>
              <a:off x="556010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9" name="Text Box 164"/>
            <p:cNvSpPr txBox="1">
              <a:spLocks noChangeArrowheads="1"/>
            </p:cNvSpPr>
            <p:nvPr/>
          </p:nvSpPr>
          <p:spPr bwMode="auto">
            <a:xfrm>
              <a:off x="628018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0" name="Text Box 164"/>
            <p:cNvSpPr txBox="1">
              <a:spLocks noChangeArrowheads="1"/>
            </p:cNvSpPr>
            <p:nvPr/>
          </p:nvSpPr>
          <p:spPr bwMode="auto">
            <a:xfrm>
              <a:off x="700026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61" name="Text Box 164"/>
            <p:cNvSpPr txBox="1">
              <a:spLocks noChangeArrowheads="1"/>
            </p:cNvSpPr>
            <p:nvPr/>
          </p:nvSpPr>
          <p:spPr bwMode="auto">
            <a:xfrm>
              <a:off x="772034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62" name="直接箭头连接符 61"/>
            <p:cNvCxnSpPr>
              <a:stCxn id="53" idx="3"/>
              <a:endCxn id="54" idx="1"/>
            </p:cNvCxnSpPr>
            <p:nvPr/>
          </p:nvCxnSpPr>
          <p:spPr bwMode="auto">
            <a:xfrm>
              <a:off x="5652120" y="231287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>
              <a:stCxn id="54" idx="3"/>
              <a:endCxn id="55" idx="1"/>
            </p:cNvCxnSpPr>
            <p:nvPr/>
          </p:nvCxnSpPr>
          <p:spPr bwMode="auto">
            <a:xfrm>
              <a:off x="6370365" y="231287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55" idx="3"/>
              <a:endCxn id="56" idx="1"/>
            </p:cNvCxnSpPr>
            <p:nvPr/>
          </p:nvCxnSpPr>
          <p:spPr bwMode="auto">
            <a:xfrm flipV="1">
              <a:off x="7092281" y="231287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56" idx="3"/>
              <a:endCxn id="57" idx="1"/>
            </p:cNvCxnSpPr>
            <p:nvPr/>
          </p:nvCxnSpPr>
          <p:spPr bwMode="auto">
            <a:xfrm>
              <a:off x="7812360" y="231287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椭圆 98"/>
            <p:cNvSpPr/>
            <p:nvPr/>
          </p:nvSpPr>
          <p:spPr bwMode="auto">
            <a:xfrm>
              <a:off x="6345503" y="1196752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连接符 99"/>
            <p:cNvCxnSpPr>
              <a:endCxn id="28" idx="0"/>
            </p:cNvCxnSpPr>
            <p:nvPr/>
          </p:nvCxnSpPr>
          <p:spPr bwMode="auto">
            <a:xfrm flipH="1">
              <a:off x="4679095" y="1232756"/>
              <a:ext cx="1658019" cy="25202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1" name="直接连接符 100"/>
            <p:cNvCxnSpPr>
              <a:stCxn id="99" idx="3"/>
              <a:endCxn id="41" idx="0"/>
            </p:cNvCxnSpPr>
            <p:nvPr/>
          </p:nvCxnSpPr>
          <p:spPr bwMode="auto">
            <a:xfrm flipH="1">
              <a:off x="5399175" y="1258215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2" name="直接连接符 101"/>
            <p:cNvCxnSpPr>
              <a:stCxn id="99" idx="4"/>
              <a:endCxn id="54" idx="0"/>
            </p:cNvCxnSpPr>
            <p:nvPr/>
          </p:nvCxnSpPr>
          <p:spPr bwMode="auto">
            <a:xfrm flipH="1">
              <a:off x="6119255" y="1268760"/>
              <a:ext cx="262248" cy="93610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52" name="组合 251"/>
          <p:cNvGrpSpPr/>
          <p:nvPr/>
        </p:nvGrpSpPr>
        <p:grpSpPr>
          <a:xfrm>
            <a:off x="1115616" y="3052528"/>
            <a:ext cx="7488832" cy="1600608"/>
            <a:chOff x="1115616" y="2908512"/>
            <a:chExt cx="7488832" cy="1600608"/>
          </a:xfrm>
        </p:grpSpPr>
        <p:sp>
          <p:nvSpPr>
            <p:cNvPr id="185" name="Text Box 164"/>
            <p:cNvSpPr txBox="1">
              <a:spLocks noChangeArrowheads="1"/>
            </p:cNvSpPr>
            <p:nvPr/>
          </p:nvSpPr>
          <p:spPr bwMode="auto">
            <a:xfrm>
              <a:off x="6100073" y="429309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6" name="Text Box 164"/>
            <p:cNvSpPr txBox="1">
              <a:spLocks noChangeArrowheads="1"/>
            </p:cNvSpPr>
            <p:nvPr/>
          </p:nvSpPr>
          <p:spPr bwMode="auto">
            <a:xfrm>
              <a:off x="5868144" y="429309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7" name="Text Box 164"/>
            <p:cNvSpPr txBox="1">
              <a:spLocks noChangeArrowheads="1"/>
            </p:cNvSpPr>
            <p:nvPr/>
          </p:nvSpPr>
          <p:spPr bwMode="auto">
            <a:xfrm>
              <a:off x="5870911" y="321342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>
              <a:off x="2987824" y="314096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9" name="Text Box 61"/>
            <p:cNvSpPr txBox="1">
              <a:spLocks noChangeArrowheads="1"/>
            </p:cNvSpPr>
            <p:nvPr/>
          </p:nvSpPr>
          <p:spPr bwMode="auto">
            <a:xfrm>
              <a:off x="2987824" y="321297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0" name="Text Box 61"/>
            <p:cNvSpPr txBox="1">
              <a:spLocks noChangeArrowheads="1"/>
            </p:cNvSpPr>
            <p:nvPr/>
          </p:nvSpPr>
          <p:spPr bwMode="auto">
            <a:xfrm>
              <a:off x="3707904" y="321297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1" name="Text Box 61"/>
            <p:cNvSpPr txBox="1">
              <a:spLocks noChangeArrowheads="1"/>
            </p:cNvSpPr>
            <p:nvPr/>
          </p:nvSpPr>
          <p:spPr bwMode="auto">
            <a:xfrm>
              <a:off x="4427985" y="321297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2" name="Text Box 61"/>
            <p:cNvSpPr txBox="1">
              <a:spLocks noChangeArrowheads="1"/>
            </p:cNvSpPr>
            <p:nvPr/>
          </p:nvSpPr>
          <p:spPr bwMode="auto">
            <a:xfrm>
              <a:off x="5148064" y="321297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3" name="Text Box 61"/>
            <p:cNvSpPr txBox="1">
              <a:spLocks noChangeArrowheads="1"/>
            </p:cNvSpPr>
            <p:nvPr/>
          </p:nvSpPr>
          <p:spPr bwMode="auto">
            <a:xfrm>
              <a:off x="5868144" y="321297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4" name="Text Box 57"/>
            <p:cNvSpPr txBox="1">
              <a:spLocks noChangeArrowheads="1"/>
            </p:cNvSpPr>
            <p:nvPr/>
          </p:nvSpPr>
          <p:spPr bwMode="auto">
            <a:xfrm>
              <a:off x="3419872" y="290851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95" name="Text Box 63"/>
            <p:cNvSpPr txBox="1">
              <a:spLocks noChangeArrowheads="1"/>
            </p:cNvSpPr>
            <p:nvPr/>
          </p:nvSpPr>
          <p:spPr bwMode="auto">
            <a:xfrm>
              <a:off x="1115616" y="312453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,20($5)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6" name="Text Box 164"/>
            <p:cNvSpPr txBox="1">
              <a:spLocks noChangeArrowheads="1"/>
            </p:cNvSpPr>
            <p:nvPr/>
          </p:nvSpPr>
          <p:spPr bwMode="auto">
            <a:xfrm>
              <a:off x="339986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7" name="Text Box 164"/>
            <p:cNvSpPr txBox="1">
              <a:spLocks noChangeArrowheads="1"/>
            </p:cNvSpPr>
            <p:nvPr/>
          </p:nvSpPr>
          <p:spPr bwMode="auto">
            <a:xfrm>
              <a:off x="411994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8" name="Text Box 164"/>
            <p:cNvSpPr txBox="1">
              <a:spLocks noChangeArrowheads="1"/>
            </p:cNvSpPr>
            <p:nvPr/>
          </p:nvSpPr>
          <p:spPr bwMode="auto">
            <a:xfrm>
              <a:off x="484002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99" name="Text Box 164"/>
            <p:cNvSpPr txBox="1">
              <a:spLocks noChangeArrowheads="1"/>
            </p:cNvSpPr>
            <p:nvPr/>
          </p:nvSpPr>
          <p:spPr bwMode="auto">
            <a:xfrm>
              <a:off x="556010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00" name="直接箭头连接符 199"/>
            <p:cNvCxnSpPr>
              <a:stCxn id="189" idx="3"/>
              <a:endCxn id="190" idx="1"/>
            </p:cNvCxnSpPr>
            <p:nvPr/>
          </p:nvCxnSpPr>
          <p:spPr bwMode="auto">
            <a:xfrm>
              <a:off x="3491880" y="332098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90" idx="3"/>
              <a:endCxn id="191" idx="1"/>
            </p:cNvCxnSpPr>
            <p:nvPr/>
          </p:nvCxnSpPr>
          <p:spPr bwMode="auto">
            <a:xfrm>
              <a:off x="4210125" y="332098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直接箭头连接符 201"/>
            <p:cNvCxnSpPr>
              <a:stCxn id="191" idx="3"/>
              <a:endCxn id="192" idx="1"/>
            </p:cNvCxnSpPr>
            <p:nvPr/>
          </p:nvCxnSpPr>
          <p:spPr bwMode="auto">
            <a:xfrm flipV="1">
              <a:off x="4932041" y="332098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stCxn id="192" idx="3"/>
              <a:endCxn id="193" idx="1"/>
            </p:cNvCxnSpPr>
            <p:nvPr/>
          </p:nvCxnSpPr>
          <p:spPr bwMode="auto">
            <a:xfrm>
              <a:off x="5652120" y="332098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4" name="Text Box 61"/>
            <p:cNvSpPr txBox="1">
              <a:spLocks noChangeArrowheads="1"/>
            </p:cNvSpPr>
            <p:nvPr/>
          </p:nvSpPr>
          <p:spPr bwMode="auto">
            <a:xfrm>
              <a:off x="3707904" y="357301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5" name="Text Box 61"/>
            <p:cNvSpPr txBox="1">
              <a:spLocks noChangeArrowheads="1"/>
            </p:cNvSpPr>
            <p:nvPr/>
          </p:nvSpPr>
          <p:spPr bwMode="auto">
            <a:xfrm>
              <a:off x="4427984" y="357301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148065" y="357301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7" name="Text Box 61"/>
            <p:cNvSpPr txBox="1">
              <a:spLocks noChangeArrowheads="1"/>
            </p:cNvSpPr>
            <p:nvPr/>
          </p:nvSpPr>
          <p:spPr bwMode="auto">
            <a:xfrm>
              <a:off x="5868144" y="357301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8" name="Text Box 61"/>
            <p:cNvSpPr txBox="1">
              <a:spLocks noChangeArrowheads="1"/>
            </p:cNvSpPr>
            <p:nvPr/>
          </p:nvSpPr>
          <p:spPr bwMode="auto">
            <a:xfrm>
              <a:off x="6588224" y="357301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9" name="Text Box 164"/>
            <p:cNvSpPr txBox="1">
              <a:spLocks noChangeArrowheads="1"/>
            </p:cNvSpPr>
            <p:nvPr/>
          </p:nvSpPr>
          <p:spPr bwMode="auto">
            <a:xfrm>
              <a:off x="411994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0" name="Text Box 164"/>
            <p:cNvSpPr txBox="1">
              <a:spLocks noChangeArrowheads="1"/>
            </p:cNvSpPr>
            <p:nvPr/>
          </p:nvSpPr>
          <p:spPr bwMode="auto">
            <a:xfrm>
              <a:off x="484002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1" name="Text Box 164"/>
            <p:cNvSpPr txBox="1">
              <a:spLocks noChangeArrowheads="1"/>
            </p:cNvSpPr>
            <p:nvPr/>
          </p:nvSpPr>
          <p:spPr bwMode="auto">
            <a:xfrm>
              <a:off x="556010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12" name="Text Box 164"/>
            <p:cNvSpPr txBox="1">
              <a:spLocks noChangeArrowheads="1"/>
            </p:cNvSpPr>
            <p:nvPr/>
          </p:nvSpPr>
          <p:spPr bwMode="auto">
            <a:xfrm>
              <a:off x="628018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13" name="直接箭头连接符 212"/>
            <p:cNvCxnSpPr>
              <a:stCxn id="204" idx="3"/>
              <a:endCxn id="205" idx="1"/>
            </p:cNvCxnSpPr>
            <p:nvPr/>
          </p:nvCxnSpPr>
          <p:spPr bwMode="auto">
            <a:xfrm>
              <a:off x="4211960" y="368102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>
              <a:stCxn id="205" idx="3"/>
              <a:endCxn id="206" idx="1"/>
            </p:cNvCxnSpPr>
            <p:nvPr/>
          </p:nvCxnSpPr>
          <p:spPr bwMode="auto">
            <a:xfrm>
              <a:off x="4930205" y="368102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>
              <a:stCxn id="206" idx="3"/>
              <a:endCxn id="207" idx="1"/>
            </p:cNvCxnSpPr>
            <p:nvPr/>
          </p:nvCxnSpPr>
          <p:spPr bwMode="auto">
            <a:xfrm flipV="1">
              <a:off x="5652121" y="368102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>
              <a:stCxn id="207" idx="3"/>
              <a:endCxn id="208" idx="1"/>
            </p:cNvCxnSpPr>
            <p:nvPr/>
          </p:nvCxnSpPr>
          <p:spPr bwMode="auto">
            <a:xfrm>
              <a:off x="6372200" y="36810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61"/>
            <p:cNvSpPr txBox="1">
              <a:spLocks noChangeArrowheads="1"/>
            </p:cNvSpPr>
            <p:nvPr/>
          </p:nvSpPr>
          <p:spPr bwMode="auto">
            <a:xfrm>
              <a:off x="4427984" y="393305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8" name="Text Box 61"/>
            <p:cNvSpPr txBox="1">
              <a:spLocks noChangeArrowheads="1"/>
            </p:cNvSpPr>
            <p:nvPr/>
          </p:nvSpPr>
          <p:spPr bwMode="auto">
            <a:xfrm>
              <a:off x="5148064" y="393305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9" name="Text Box 61"/>
            <p:cNvSpPr txBox="1">
              <a:spLocks noChangeArrowheads="1"/>
            </p:cNvSpPr>
            <p:nvPr/>
          </p:nvSpPr>
          <p:spPr bwMode="auto">
            <a:xfrm>
              <a:off x="5868145" y="393305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0" name="Text Box 61"/>
            <p:cNvSpPr txBox="1">
              <a:spLocks noChangeArrowheads="1"/>
            </p:cNvSpPr>
            <p:nvPr/>
          </p:nvSpPr>
          <p:spPr bwMode="auto">
            <a:xfrm>
              <a:off x="6588224" y="393305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1" name="Text Box 61"/>
            <p:cNvSpPr txBox="1">
              <a:spLocks noChangeArrowheads="1"/>
            </p:cNvSpPr>
            <p:nvPr/>
          </p:nvSpPr>
          <p:spPr bwMode="auto">
            <a:xfrm>
              <a:off x="7308304" y="393305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2" name="Text Box 164"/>
            <p:cNvSpPr txBox="1">
              <a:spLocks noChangeArrowheads="1"/>
            </p:cNvSpPr>
            <p:nvPr/>
          </p:nvSpPr>
          <p:spPr bwMode="auto">
            <a:xfrm>
              <a:off x="484002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3" name="Text Box 164"/>
            <p:cNvSpPr txBox="1">
              <a:spLocks noChangeArrowheads="1"/>
            </p:cNvSpPr>
            <p:nvPr/>
          </p:nvSpPr>
          <p:spPr bwMode="auto">
            <a:xfrm>
              <a:off x="556010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4" name="Text Box 164"/>
            <p:cNvSpPr txBox="1">
              <a:spLocks noChangeArrowheads="1"/>
            </p:cNvSpPr>
            <p:nvPr/>
          </p:nvSpPr>
          <p:spPr bwMode="auto">
            <a:xfrm>
              <a:off x="628018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5" name="Text Box 164"/>
            <p:cNvSpPr txBox="1">
              <a:spLocks noChangeArrowheads="1"/>
            </p:cNvSpPr>
            <p:nvPr/>
          </p:nvSpPr>
          <p:spPr bwMode="auto">
            <a:xfrm>
              <a:off x="700026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26" name="直接箭头连接符 225"/>
            <p:cNvCxnSpPr>
              <a:stCxn id="217" idx="3"/>
              <a:endCxn id="218" idx="1"/>
            </p:cNvCxnSpPr>
            <p:nvPr/>
          </p:nvCxnSpPr>
          <p:spPr bwMode="auto">
            <a:xfrm>
              <a:off x="4932040" y="404106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7" name="直接箭头连接符 226"/>
            <p:cNvCxnSpPr>
              <a:stCxn id="218" idx="3"/>
              <a:endCxn id="219" idx="1"/>
            </p:cNvCxnSpPr>
            <p:nvPr/>
          </p:nvCxnSpPr>
          <p:spPr bwMode="auto">
            <a:xfrm>
              <a:off x="5650285" y="404106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227"/>
            <p:cNvCxnSpPr>
              <a:stCxn id="219" idx="3"/>
              <a:endCxn id="220" idx="1"/>
            </p:cNvCxnSpPr>
            <p:nvPr/>
          </p:nvCxnSpPr>
          <p:spPr bwMode="auto">
            <a:xfrm flipV="1">
              <a:off x="6372201" y="404106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9" name="直接箭头连接符 228"/>
            <p:cNvCxnSpPr>
              <a:stCxn id="220" idx="3"/>
              <a:endCxn id="221" idx="1"/>
            </p:cNvCxnSpPr>
            <p:nvPr/>
          </p:nvCxnSpPr>
          <p:spPr bwMode="auto">
            <a:xfrm>
              <a:off x="7092280" y="404106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61"/>
            <p:cNvSpPr txBox="1">
              <a:spLocks noChangeArrowheads="1"/>
            </p:cNvSpPr>
            <p:nvPr/>
          </p:nvSpPr>
          <p:spPr bwMode="auto">
            <a:xfrm>
              <a:off x="5148064" y="429309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1" name="Text Box 61"/>
            <p:cNvSpPr txBox="1">
              <a:spLocks noChangeArrowheads="1"/>
            </p:cNvSpPr>
            <p:nvPr/>
          </p:nvSpPr>
          <p:spPr bwMode="auto">
            <a:xfrm>
              <a:off x="5868144" y="429309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2" name="Text Box 61"/>
            <p:cNvSpPr txBox="1">
              <a:spLocks noChangeArrowheads="1"/>
            </p:cNvSpPr>
            <p:nvPr/>
          </p:nvSpPr>
          <p:spPr bwMode="auto">
            <a:xfrm>
              <a:off x="6588225" y="429309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3" name="Text Box 61"/>
            <p:cNvSpPr txBox="1">
              <a:spLocks noChangeArrowheads="1"/>
            </p:cNvSpPr>
            <p:nvPr/>
          </p:nvSpPr>
          <p:spPr bwMode="auto">
            <a:xfrm>
              <a:off x="7308304" y="429309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8028384" y="429309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5" name="Text Box 164"/>
            <p:cNvSpPr txBox="1">
              <a:spLocks noChangeArrowheads="1"/>
            </p:cNvSpPr>
            <p:nvPr/>
          </p:nvSpPr>
          <p:spPr bwMode="auto">
            <a:xfrm>
              <a:off x="556010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6" name="Text Box 164"/>
            <p:cNvSpPr txBox="1">
              <a:spLocks noChangeArrowheads="1"/>
            </p:cNvSpPr>
            <p:nvPr/>
          </p:nvSpPr>
          <p:spPr bwMode="auto">
            <a:xfrm>
              <a:off x="628018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7" name="Text Box 164"/>
            <p:cNvSpPr txBox="1">
              <a:spLocks noChangeArrowheads="1"/>
            </p:cNvSpPr>
            <p:nvPr/>
          </p:nvSpPr>
          <p:spPr bwMode="auto">
            <a:xfrm>
              <a:off x="700026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38" name="Text Box 164"/>
            <p:cNvSpPr txBox="1">
              <a:spLocks noChangeArrowheads="1"/>
            </p:cNvSpPr>
            <p:nvPr/>
          </p:nvSpPr>
          <p:spPr bwMode="auto">
            <a:xfrm>
              <a:off x="772034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9" name="直接箭头连接符 238"/>
            <p:cNvCxnSpPr>
              <a:stCxn id="230" idx="3"/>
              <a:endCxn id="231" idx="1"/>
            </p:cNvCxnSpPr>
            <p:nvPr/>
          </p:nvCxnSpPr>
          <p:spPr bwMode="auto">
            <a:xfrm>
              <a:off x="5652120" y="440110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239"/>
            <p:cNvCxnSpPr>
              <a:stCxn id="231" idx="3"/>
              <a:endCxn id="232" idx="1"/>
            </p:cNvCxnSpPr>
            <p:nvPr/>
          </p:nvCxnSpPr>
          <p:spPr bwMode="auto">
            <a:xfrm>
              <a:off x="6370365" y="440110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>
              <a:stCxn id="232" idx="3"/>
              <a:endCxn id="233" idx="1"/>
            </p:cNvCxnSpPr>
            <p:nvPr/>
          </p:nvCxnSpPr>
          <p:spPr bwMode="auto">
            <a:xfrm flipV="1">
              <a:off x="7092281" y="440110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>
              <a:stCxn id="233" idx="3"/>
              <a:endCxn id="234" idx="1"/>
            </p:cNvCxnSpPr>
            <p:nvPr/>
          </p:nvCxnSpPr>
          <p:spPr bwMode="auto">
            <a:xfrm>
              <a:off x="7812360" y="440110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6012160" y="3429000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5002088" y="3314716"/>
              <a:ext cx="722040" cy="3600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H="1">
              <a:off x="5724128" y="3315464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248" name="直接连接符 247"/>
            <p:cNvCxnSpPr/>
            <p:nvPr/>
          </p:nvCxnSpPr>
          <p:spPr bwMode="auto">
            <a:xfrm flipH="1">
              <a:off x="5328085" y="3459480"/>
              <a:ext cx="108011" cy="720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5328085" y="3459480"/>
              <a:ext cx="108011" cy="720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3" name="Text Box 88"/>
          <p:cNvSpPr txBox="1">
            <a:spLocks noChangeArrowheads="1"/>
          </p:cNvSpPr>
          <p:nvPr/>
        </p:nvSpPr>
        <p:spPr bwMode="auto">
          <a:xfrm>
            <a:off x="179512" y="4712135"/>
            <a:ext cx="8774112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load-use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冒险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处理：</a:t>
            </a:r>
            <a:r>
              <a:rPr kumimoji="0" lang="zh-CN" altLang="en-US" b="1" dirty="0" smtClean="0">
                <a:latin typeface="宋体" pitchFamily="2" charset="-122"/>
              </a:rPr>
              <a:t>阻塞法，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             </a:t>
            </a:r>
            <a:r>
              <a:rPr kumimoji="0" lang="zh-CN" altLang="en-US" b="1" dirty="0" smtClean="0">
                <a:latin typeface="宋体" pitchFamily="2" charset="-122"/>
              </a:rPr>
              <a:t>或软件方法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zh-CN" altLang="en-US" b="1" dirty="0" smtClean="0">
                <a:latin typeface="宋体" pitchFamily="2" charset="-122"/>
              </a:rPr>
              <a:t>插入</a:t>
            </a:r>
            <a:r>
              <a:rPr kumimoji="0" lang="en-US" altLang="zh-CN" b="1" dirty="0" err="1" smtClean="0">
                <a:latin typeface="宋体" pitchFamily="2" charset="-122"/>
              </a:rPr>
              <a:t>nop</a:t>
            </a:r>
            <a:r>
              <a:rPr kumimoji="0" lang="zh-CN" altLang="en-US" b="1" dirty="0" smtClean="0">
                <a:latin typeface="宋体" pitchFamily="2" charset="-122"/>
              </a:rPr>
              <a:t>指令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3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104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98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5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107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乱序执行法：</a:t>
            </a:r>
            <a:r>
              <a:rPr lang="zh-CN" altLang="en-US" b="1" spc="-200" dirty="0" smtClean="0">
                <a:latin typeface="+mn-ea"/>
                <a:ea typeface="+mn-ea"/>
              </a:rPr>
              <a:t>只停顿</a:t>
            </a:r>
            <a:r>
              <a:rPr lang="zh-CN" altLang="zh-CN" b="1" spc="-200" dirty="0" smtClean="0">
                <a:latin typeface="+mn-ea"/>
                <a:ea typeface="+mn-ea"/>
              </a:rPr>
              <a:t>冲突指令</a:t>
            </a:r>
            <a:r>
              <a:rPr lang="zh-CN" altLang="en-US" b="1" spc="-200" dirty="0" smtClean="0">
                <a:latin typeface="+mn-ea"/>
                <a:ea typeface="+mn-ea"/>
              </a:rPr>
              <a:t>，后续无</a:t>
            </a:r>
            <a:r>
              <a:rPr lang="en-US" altLang="zh-CN" b="1" spc="-200" dirty="0" smtClean="0">
                <a:latin typeface="+mn-ea"/>
                <a:ea typeface="+mn-ea"/>
              </a:rPr>
              <a:t>RAW</a:t>
            </a:r>
            <a:r>
              <a:rPr lang="zh-CN" altLang="en-US" b="1" spc="-200" dirty="0" smtClean="0">
                <a:latin typeface="+mn-ea"/>
                <a:ea typeface="+mn-ea"/>
              </a:rPr>
              <a:t>冒险的指令可先执行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043755" y="836712"/>
            <a:ext cx="7632701" cy="1439863"/>
            <a:chOff x="567" y="1570"/>
            <a:chExt cx="4808" cy="907"/>
          </a:xfrm>
        </p:grpSpPr>
        <p:sp>
          <p:nvSpPr>
            <p:cNvPr id="7" name="Text Box 89"/>
            <p:cNvSpPr txBox="1">
              <a:spLocks noChangeArrowheads="1"/>
            </p:cNvSpPr>
            <p:nvPr/>
          </p:nvSpPr>
          <p:spPr bwMode="auto">
            <a:xfrm>
              <a:off x="567" y="1570"/>
              <a:ext cx="1633" cy="90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流入</a:t>
              </a:r>
              <a:r>
                <a:rPr lang="zh-CN" altLang="en-US" sz="2000" b="1" dirty="0">
                  <a:latin typeface="宋体" pitchFamily="2" charset="-122"/>
                </a:rPr>
                <a:t>顺序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(R1)+(R2)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 smtClean="0">
                  <a:latin typeface="宋体" pitchFamily="2" charset="-122"/>
                </a:rPr>
                <a:t>+(R1)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</a:t>
              </a:r>
              <a:r>
                <a:rPr lang="en-US" altLang="zh-CN" sz="2000" b="1" dirty="0" smtClean="0">
                  <a:latin typeface="宋体" pitchFamily="2" charset="-122"/>
                </a:rPr>
                <a:t>R5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(R1)*(R2)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</a:t>
              </a:r>
              <a:r>
                <a:rPr lang="en-US" altLang="zh-CN" sz="2000" b="1" dirty="0" smtClean="0">
                  <a:latin typeface="宋体" pitchFamily="2" charset="-122"/>
                </a:rPr>
                <a:t>R6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(R2)+(R7)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" name="Text Box 90"/>
            <p:cNvSpPr txBox="1">
              <a:spLocks noChangeArrowheads="1"/>
            </p:cNvSpPr>
            <p:nvPr/>
          </p:nvSpPr>
          <p:spPr bwMode="auto">
            <a:xfrm>
              <a:off x="3698" y="1570"/>
              <a:ext cx="1677" cy="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>
                  <a:latin typeface="宋体" pitchFamily="2" charset="-122"/>
                </a:rPr>
                <a:t>流出顺序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(R1)+(R2)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</a:t>
              </a:r>
              <a:r>
                <a:rPr lang="en-US" altLang="zh-CN" sz="2000" b="1" dirty="0" smtClean="0">
                  <a:latin typeface="宋体" pitchFamily="2" charset="-122"/>
                </a:rPr>
                <a:t>R5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(R1)*(R2)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</a:t>
              </a:r>
              <a:r>
                <a:rPr lang="en-US" altLang="zh-CN" sz="2000" b="1" dirty="0" smtClean="0">
                  <a:latin typeface="宋体" pitchFamily="2" charset="-122"/>
                </a:rPr>
                <a:t>R6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(R2)+(R7)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 smtClean="0">
                  <a:latin typeface="宋体" pitchFamily="2" charset="-122"/>
                </a:rPr>
                <a:t>+(R1)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auto">
            <a:xfrm>
              <a:off x="2427" y="1797"/>
              <a:ext cx="1043" cy="59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支持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乱序流动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的流水线</a:t>
              </a:r>
            </a:p>
          </p:txBody>
        </p:sp>
        <p:sp>
          <p:nvSpPr>
            <p:cNvPr id="10" name="AutoShape 92"/>
            <p:cNvSpPr>
              <a:spLocks noChangeArrowheads="1"/>
            </p:cNvSpPr>
            <p:nvPr/>
          </p:nvSpPr>
          <p:spPr bwMode="auto">
            <a:xfrm>
              <a:off x="2200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auto">
            <a:xfrm>
              <a:off x="3471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Text Box 88"/>
          <p:cNvSpPr txBox="1">
            <a:spLocks noChangeArrowheads="1"/>
          </p:cNvSpPr>
          <p:nvPr/>
        </p:nvSpPr>
        <p:spPr bwMode="auto">
          <a:xfrm>
            <a:off x="179512" y="2341968"/>
            <a:ext cx="87741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kumimoji="0" lang="zh-CN" altLang="en-US" b="1" dirty="0" smtClean="0">
                <a:latin typeface="宋体" pitchFamily="2" charset="-122"/>
              </a:rPr>
              <a:t>指令窗口、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采用</a:t>
            </a:r>
            <a:r>
              <a:rPr kumimoji="0" lang="zh-CN" altLang="en-US" b="1" dirty="0" smtClean="0">
                <a:latin typeface="宋体" pitchFamily="2" charset="-122"/>
              </a:rPr>
              <a:t>动态调度方法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 smtClean="0">
                <a:latin typeface="宋体" pitchFamily="2" charset="-122"/>
              </a:rPr>
              <a:t>                                    (OPD</a:t>
            </a:r>
            <a:r>
              <a:rPr kumimoji="0" lang="zh-CN" altLang="en-US" sz="2000" b="1" dirty="0" smtClean="0">
                <a:latin typeface="宋体" pitchFamily="2" charset="-122"/>
              </a:rPr>
              <a:t>的就绪的才能正常流动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6" name="Text Box 88"/>
          <p:cNvSpPr txBox="1">
            <a:spLocks noChangeArrowheads="1"/>
          </p:cNvSpPr>
          <p:nvPr/>
        </p:nvSpPr>
        <p:spPr bwMode="auto">
          <a:xfrm>
            <a:off x="179512" y="3140968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b="1" dirty="0" smtClean="0">
                <a:latin typeface="宋体" pitchFamily="2" charset="-122"/>
              </a:rPr>
              <a:t>0</a:t>
            </a:r>
            <a:r>
              <a:rPr kumimoji="0" lang="zh-CN" altLang="en-US" b="1" dirty="0" smtClean="0">
                <a:latin typeface="宋体" pitchFamily="2" charset="-122"/>
              </a:rPr>
              <a:t>拍</a:t>
            </a:r>
            <a:endParaRPr lang="en-US" altLang="zh-CN" sz="1800" b="1" dirty="0"/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179512" y="3573016"/>
            <a:ext cx="87741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新增冒险类型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 smtClean="0">
                <a:latin typeface="+mn-ea"/>
                <a:ea typeface="+mn-ea"/>
              </a:rPr>
              <a:t>读后写</a:t>
            </a:r>
            <a:r>
              <a:rPr kumimoji="0" lang="en-US" altLang="zh-CN" b="1" dirty="0" smtClean="0">
                <a:latin typeface="+mn-ea"/>
                <a:ea typeface="+mn-ea"/>
              </a:rPr>
              <a:t>(</a:t>
            </a:r>
            <a:r>
              <a:rPr kumimoji="0" lang="en-US" altLang="zh-CN" sz="2200" dirty="0" smtClean="0">
                <a:latin typeface="+mn-lt"/>
                <a:ea typeface="+mn-ea"/>
              </a:rPr>
              <a:t>Write After </a:t>
            </a:r>
            <a:r>
              <a:rPr kumimoji="0" lang="en-US" altLang="zh-CN" sz="2200" dirty="0" err="1" smtClean="0">
                <a:latin typeface="+mn-lt"/>
                <a:ea typeface="+mn-ea"/>
              </a:rPr>
              <a:t>Read</a:t>
            </a:r>
            <a:r>
              <a:rPr kumimoji="0" lang="en-US" altLang="zh-CN" dirty="0" err="1" smtClean="0">
                <a:latin typeface="+mn-ea"/>
                <a:ea typeface="+mn-ea"/>
              </a:rPr>
              <a:t>,</a:t>
            </a:r>
            <a:r>
              <a:rPr kumimoji="0" lang="en-US" altLang="zh-CN" b="1" dirty="0" err="1" smtClean="0">
                <a:solidFill>
                  <a:srgbClr val="FF3399"/>
                </a:solidFill>
                <a:latin typeface="+mn-ea"/>
                <a:ea typeface="+mn-ea"/>
              </a:rPr>
              <a:t>WAR</a:t>
            </a:r>
            <a:r>
              <a:rPr kumimoji="0" lang="en-US" altLang="zh-CN" b="1" dirty="0" smtClean="0">
                <a:latin typeface="+mn-ea"/>
                <a:ea typeface="+mn-ea"/>
              </a:rPr>
              <a:t>)</a:t>
            </a:r>
            <a:r>
              <a:rPr kumimoji="0" lang="zh-CN" altLang="en-US" b="1" dirty="0" smtClean="0">
                <a:latin typeface="+mn-ea"/>
                <a:ea typeface="+mn-ea"/>
              </a:rPr>
              <a:t>冒险、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+mn-ea"/>
              </a:rPr>
              <a:t>                    写后</a:t>
            </a:r>
            <a:r>
              <a:rPr kumimoji="0" lang="zh-CN" altLang="en-US" b="1" dirty="0">
                <a:latin typeface="+mn-ea"/>
              </a:rPr>
              <a:t>写</a:t>
            </a:r>
            <a:r>
              <a:rPr kumimoji="0" lang="en-US" altLang="zh-CN" b="1" dirty="0" smtClean="0">
                <a:latin typeface="+mn-ea"/>
              </a:rPr>
              <a:t>(</a:t>
            </a:r>
            <a:r>
              <a:rPr kumimoji="0" lang="en-US" altLang="zh-CN" sz="2200" dirty="0">
                <a:latin typeface="+mn-lt"/>
              </a:rPr>
              <a:t>Write</a:t>
            </a:r>
            <a:r>
              <a:rPr kumimoji="0" lang="en-US" altLang="zh-CN" sz="2200" dirty="0" smtClean="0">
                <a:latin typeface="+mn-lt"/>
              </a:rPr>
              <a:t> </a:t>
            </a:r>
            <a:r>
              <a:rPr kumimoji="0" lang="en-US" altLang="zh-CN" sz="2200" dirty="0">
                <a:latin typeface="+mn-lt"/>
              </a:rPr>
              <a:t>After </a:t>
            </a:r>
            <a:r>
              <a:rPr kumimoji="0" lang="en-US" altLang="zh-CN" sz="2200" dirty="0" err="1" smtClean="0">
                <a:latin typeface="+mn-lt"/>
              </a:rPr>
              <a:t>Write</a:t>
            </a:r>
            <a:r>
              <a:rPr kumimoji="0" lang="en-US" altLang="zh-CN" dirty="0" err="1" smtClean="0">
                <a:latin typeface="+mn-ea"/>
              </a:rPr>
              <a:t>,</a:t>
            </a:r>
            <a:r>
              <a:rPr kumimoji="0" lang="en-US" altLang="zh-CN" b="1" dirty="0" err="1" smtClean="0">
                <a:solidFill>
                  <a:srgbClr val="FF3399"/>
                </a:solidFill>
                <a:latin typeface="+mn-ea"/>
              </a:rPr>
              <a:t>WAW</a:t>
            </a:r>
            <a:r>
              <a:rPr kumimoji="0" lang="en-US" altLang="zh-CN" b="1" dirty="0">
                <a:latin typeface="+mn-ea"/>
              </a:rPr>
              <a:t>)</a:t>
            </a:r>
            <a:r>
              <a:rPr kumimoji="0" lang="zh-CN" altLang="en-US" b="1" dirty="0" smtClean="0">
                <a:latin typeface="+mn-ea"/>
              </a:rPr>
              <a:t>冒险</a:t>
            </a:r>
            <a:endParaRPr kumimoji="0" lang="en-US" altLang="zh-CN" b="1" dirty="0" smtClean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冒险处理方法：</a:t>
            </a:r>
            <a:r>
              <a:rPr kumimoji="0" lang="zh-CN" altLang="en-US" b="1" dirty="0">
                <a:latin typeface="宋体" pitchFamily="2" charset="-122"/>
              </a:rPr>
              <a:t>动态调度</a:t>
            </a:r>
            <a:r>
              <a:rPr kumimoji="0" lang="zh-CN" altLang="en-US" b="1" dirty="0" smtClean="0">
                <a:latin typeface="宋体" pitchFamily="2" charset="-122"/>
              </a:rPr>
              <a:t>方法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2" name="Text Box 94"/>
          <p:cNvSpPr txBox="1">
            <a:spLocks noChangeArrowheads="1"/>
          </p:cNvSpPr>
          <p:nvPr/>
        </p:nvSpPr>
        <p:spPr bwMode="auto">
          <a:xfrm>
            <a:off x="6012160" y="4653136"/>
            <a:ext cx="2520280" cy="1439863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/>
            <a:r>
              <a:rPr lang="zh-CN" altLang="en-US" sz="2000" b="1" dirty="0">
                <a:latin typeface="宋体" pitchFamily="2" charset="-122"/>
              </a:rPr>
              <a:t>进入</a:t>
            </a:r>
            <a:r>
              <a:rPr lang="zh-CN" altLang="en-US" sz="2000" b="1" dirty="0" smtClean="0">
                <a:latin typeface="宋体" pitchFamily="2" charset="-122"/>
              </a:rPr>
              <a:t>顺序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CC3300"/>
                </a:solidFill>
                <a:latin typeface="宋体" pitchFamily="2" charset="-122"/>
              </a:rPr>
              <a:t>示例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I1: 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R3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(R1)+(R2)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I2: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R4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(R3)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(R5)</a:t>
            </a: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I3: 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R5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(R1)*(R2)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I4: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R4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(R2)+(R6)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101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859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108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、控制冒险   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分支冒险</a:t>
            </a:r>
            <a:endParaRPr lang="zh-CN" altLang="en-US" b="1" dirty="0">
              <a:latin typeface="宋体" pitchFamily="2" charset="-122"/>
            </a:endParaRP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u="sng" dirty="0" smtClean="0">
                <a:latin typeface="宋体" pitchFamily="2" charset="-122"/>
              </a:rPr>
              <a:t>执行顺序改变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  <a:p>
            <a:pPr marL="2155825" indent="-2155825" algn="l" eaLnBrk="0" hangingPunct="0"/>
            <a:r>
              <a:rPr lang="en-US" altLang="zh-CN" sz="2000" b="1" dirty="0" smtClean="0">
                <a:latin typeface="宋体" pitchFamily="2" charset="-122"/>
              </a:rPr>
              <a:t>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←下条指令地址≠</a:t>
            </a:r>
            <a:r>
              <a:rPr lang="en-US" altLang="zh-CN" sz="2000" b="1" dirty="0" smtClean="0">
                <a:latin typeface="宋体" pitchFamily="2" charset="-122"/>
              </a:rPr>
              <a:t>(PC)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86682" y="1700808"/>
            <a:ext cx="7233790" cy="1224136"/>
            <a:chOff x="1405745" y="1700808"/>
            <a:chExt cx="7233790" cy="1224136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3281623" y="1916832"/>
              <a:ext cx="35946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277953" y="1991990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3782009" y="199198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4286065" y="199199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4790121" y="198884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5294177" y="198884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3493977" y="1700808"/>
              <a:ext cx="3238263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1405745" y="1916832"/>
              <a:ext cx="1872208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$4,$5,$6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I2:bne $5,$6,L1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$8,$7,$6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>
              <a:endCxn id="28" idx="1"/>
            </p:cNvCxnSpPr>
            <p:nvPr/>
          </p:nvCxnSpPr>
          <p:spPr bwMode="auto">
            <a:xfrm>
              <a:off x="5798233" y="1844824"/>
              <a:ext cx="0" cy="9721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3786203" y="2352026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4286065" y="2348877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4790121" y="2348876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5294177" y="2348876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5798233" y="2348876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4290259" y="2708918"/>
              <a:ext cx="499862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4790121" y="2708919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5294177" y="2708918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5798233" y="270891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6302289" y="270891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5806623" y="249289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2" name="直接连接符 41"/>
            <p:cNvCxnSpPr>
              <a:stCxn id="40" idx="3"/>
              <a:endCxn id="25" idx="0"/>
            </p:cNvCxnSpPr>
            <p:nvPr/>
          </p:nvCxnSpPr>
          <p:spPr bwMode="auto">
            <a:xfrm flipH="1">
              <a:off x="4540190" y="2554361"/>
              <a:ext cx="1276977" cy="1545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7020272" y="1988840"/>
              <a:ext cx="1619263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假设：</a:t>
              </a: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r>
                <a:rPr lang="zh-CN" altLang="en-US" sz="1800" b="1" dirty="0" smtClean="0">
                  <a:latin typeface="宋体" pitchFamily="2" charset="-122"/>
                </a:rPr>
                <a:t>指令在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段写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3" name="Text Box 88"/>
          <p:cNvSpPr txBox="1">
            <a:spLocks noChangeArrowheads="1"/>
          </p:cNvSpPr>
          <p:nvPr/>
        </p:nvSpPr>
        <p:spPr bwMode="auto">
          <a:xfrm>
            <a:off x="179388" y="308249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处理方法：</a:t>
            </a:r>
            <a:r>
              <a:rPr kumimoji="0" lang="zh-CN" altLang="en-US" b="1" dirty="0" smtClean="0">
                <a:latin typeface="宋体" pitchFamily="2" charset="-122"/>
              </a:rPr>
              <a:t>阻塞法、分支预测法、延迟分支法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251520" y="2204864"/>
            <a:ext cx="1008112" cy="30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冲突指令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cxnSp>
        <p:nvCxnSpPr>
          <p:cNvPr id="57" name="直接箭头连接符 56"/>
          <p:cNvCxnSpPr>
            <a:stCxn id="55" idx="3"/>
          </p:cNvCxnSpPr>
          <p:nvPr/>
        </p:nvCxnSpPr>
        <p:spPr bwMode="auto">
          <a:xfrm>
            <a:off x="1259632" y="2358695"/>
            <a:ext cx="288032" cy="997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109</a:t>
            </a:fld>
            <a:endParaRPr lang="en-US" altLang="zh-CN"/>
          </a:p>
        </p:txBody>
      </p:sp>
      <p:grpSp>
        <p:nvGrpSpPr>
          <p:cNvPr id="127" name="组合 126"/>
          <p:cNvGrpSpPr/>
          <p:nvPr/>
        </p:nvGrpSpPr>
        <p:grpSpPr>
          <a:xfrm>
            <a:off x="1763688" y="1556792"/>
            <a:ext cx="4392488" cy="1518096"/>
            <a:chOff x="2555776" y="3789040"/>
            <a:chExt cx="4392488" cy="1518096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2987824" y="5301208"/>
              <a:ext cx="3960440" cy="5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 flipV="1">
              <a:off x="2983630" y="378904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983630" y="501595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2555776" y="3857898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3419872" y="5013176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3851920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or</a:t>
              </a:r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3419872" y="472514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3851920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1" name="Text Box 61"/>
            <p:cNvSpPr txBox="1">
              <a:spLocks noChangeArrowheads="1"/>
            </p:cNvSpPr>
            <p:nvPr/>
          </p:nvSpPr>
          <p:spPr bwMode="auto">
            <a:xfrm>
              <a:off x="4283968" y="4725144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  <a:latin typeface="+mn-lt"/>
                </a:rPr>
                <a:t>bub</a:t>
              </a: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3851920" y="443711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4283968" y="443711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5148064" y="5013176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4283968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4716016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4283968" y="414907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5148064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4716016" y="386104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5580112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5580112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6012160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4716016" y="4725144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bub</a:t>
              </a: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4716016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5148064" y="4725144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bub</a:t>
              </a:r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5580112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20" name="Text Box 61"/>
            <p:cNvSpPr txBox="1">
              <a:spLocks noChangeArrowheads="1"/>
            </p:cNvSpPr>
            <p:nvPr/>
          </p:nvSpPr>
          <p:spPr bwMode="auto">
            <a:xfrm>
              <a:off x="6012160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21" name="Text Box 61"/>
            <p:cNvSpPr txBox="1">
              <a:spLocks noChangeArrowheads="1"/>
            </p:cNvSpPr>
            <p:nvPr/>
          </p:nvSpPr>
          <p:spPr bwMode="auto">
            <a:xfrm>
              <a:off x="6444208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5580112" y="472514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3" name="Text Box 61"/>
            <p:cNvSpPr txBox="1">
              <a:spLocks noChangeArrowheads="1"/>
            </p:cNvSpPr>
            <p:nvPr/>
          </p:nvSpPr>
          <p:spPr bwMode="auto">
            <a:xfrm>
              <a:off x="6012160" y="443711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6444208" y="414908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</p:grpSp>
      <p:sp>
        <p:nvSpPr>
          <p:cNvPr id="128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 smtClean="0">
                <a:latin typeface="宋体" pitchFamily="2" charset="-122"/>
              </a:rPr>
              <a:t>使</a:t>
            </a:r>
            <a:r>
              <a:rPr lang="zh-CN" altLang="zh-CN" b="1" dirty="0" smtClean="0"/>
              <a:t>分支指令</a:t>
            </a:r>
            <a:r>
              <a:rPr lang="zh-CN" altLang="zh-CN" b="1" u="sng" dirty="0"/>
              <a:t>之后的</a:t>
            </a:r>
            <a:r>
              <a:rPr lang="zh-CN" altLang="zh-CN" b="1" u="sng" dirty="0" smtClean="0"/>
              <a:t>指令</a:t>
            </a:r>
            <a:r>
              <a:rPr lang="zh-CN" altLang="en-US" b="1" dirty="0" smtClean="0"/>
              <a:t>停顿</a:t>
            </a:r>
            <a:r>
              <a:rPr lang="zh-CN" altLang="zh-CN" b="1" dirty="0" smtClean="0"/>
              <a:t>，直到控制冒险消除</a:t>
            </a:r>
            <a:endParaRPr lang="en-US" altLang="zh-CN" b="1" dirty="0" smtClean="0"/>
          </a:p>
          <a:p>
            <a:pPr marL="2514600" indent="-2514600" algn="l" eaLnBrk="0" hangingPunct="0"/>
            <a:r>
              <a:rPr kumimoji="0" lang="en-US" altLang="zh-CN" sz="2000" b="1" dirty="0">
                <a:latin typeface="宋体" pitchFamily="2" charset="-122"/>
              </a:rPr>
              <a:t> </a:t>
            </a:r>
            <a:r>
              <a:rPr kumimoji="0" lang="en-US" altLang="zh-CN" sz="2000" b="1" dirty="0" smtClean="0">
                <a:latin typeface="宋体" pitchFamily="2" charset="-122"/>
              </a:rPr>
              <a:t>               (RAW</a:t>
            </a:r>
            <a:r>
              <a:rPr kumimoji="0" lang="zh-CN" altLang="en-US" sz="2000" b="1" dirty="0" smtClean="0">
                <a:latin typeface="宋体" pitchFamily="2" charset="-122"/>
              </a:rPr>
              <a:t>冒险中冲突指令也停顿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插入气泡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179512" y="3545721"/>
            <a:ext cx="8856984" cy="125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一旦</a:t>
            </a:r>
            <a:r>
              <a:rPr kumimoji="0" lang="en-US" altLang="zh-CN" sz="2200" b="1" dirty="0" smtClean="0">
                <a:latin typeface="宋体" pitchFamily="2" charset="-122"/>
              </a:rPr>
              <a:t>(ID</a:t>
            </a:r>
            <a:r>
              <a:rPr kumimoji="0" lang="zh-CN" altLang="en-US" sz="2200" b="1" dirty="0" smtClean="0">
                <a:latin typeface="宋体" pitchFamily="2" charset="-122"/>
              </a:rPr>
              <a:t>段</a:t>
            </a:r>
            <a:r>
              <a:rPr kumimoji="0" lang="en-US" altLang="zh-CN" sz="2200" b="1" dirty="0" smtClean="0">
                <a:latin typeface="宋体" pitchFamily="2" charset="-122"/>
              </a:rPr>
              <a:t>)</a:t>
            </a:r>
            <a:r>
              <a:rPr kumimoji="0" lang="zh-CN" altLang="en-US" sz="2200" b="1" dirty="0" smtClean="0">
                <a:latin typeface="宋体" pitchFamily="2" charset="-122"/>
              </a:rPr>
              <a:t>检测到控制冒险，</a:t>
            </a:r>
            <a:endParaRPr kumimoji="0" lang="en-US" altLang="zh-CN" sz="22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0"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    </a:t>
            </a:r>
            <a:r>
              <a:rPr kumimoji="0" lang="zh-CN" altLang="en-US" sz="2200" b="1" spc="-100" dirty="0" smtClean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sz="2200" b="1" spc="-100" dirty="0" smtClean="0">
                <a:latin typeface="宋体" pitchFamily="2" charset="-122"/>
              </a:rPr>
              <a:t>立即</a:t>
            </a:r>
            <a:r>
              <a:rPr kumimoji="0" lang="zh-CN" altLang="en-US" sz="2200" b="1" u="sng" spc="-100" dirty="0" smtClean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sz="2200" b="1" spc="-100" dirty="0" smtClean="0">
                <a:latin typeface="宋体" pitchFamily="2" charset="-122"/>
              </a:rPr>
              <a:t>IF</a:t>
            </a:r>
            <a:r>
              <a:rPr kumimoji="0" lang="zh-CN" altLang="en-US" sz="2200" b="1" spc="-100" dirty="0" smtClean="0">
                <a:latin typeface="宋体" pitchFamily="2" charset="-122"/>
              </a:rPr>
              <a:t>段、</a:t>
            </a:r>
            <a:r>
              <a:rPr kumimoji="0" lang="en-US" altLang="zh-CN" sz="2200" b="1" spc="-100" dirty="0" smtClean="0">
                <a:latin typeface="宋体" pitchFamily="2" charset="-122"/>
              </a:rPr>
              <a:t>ID</a:t>
            </a:r>
            <a:r>
              <a:rPr kumimoji="0" lang="zh-CN" altLang="en-US" sz="2200" b="1" spc="-100" dirty="0" smtClean="0">
                <a:latin typeface="宋体" pitchFamily="2" charset="-122"/>
              </a:rPr>
              <a:t>段</a:t>
            </a:r>
            <a:r>
              <a:rPr kumimoji="0" lang="zh-CN" altLang="en-US" sz="2200" b="1" u="sng" spc="-100" dirty="0">
                <a:latin typeface="宋体" pitchFamily="2" charset="-122"/>
              </a:rPr>
              <a:t>下拍起</a:t>
            </a:r>
            <a:r>
              <a:rPr kumimoji="0" lang="zh-CN" altLang="en-US" sz="2200" b="1" spc="-100" dirty="0" smtClean="0">
                <a:latin typeface="宋体" pitchFamily="2" charset="-122"/>
              </a:rPr>
              <a:t>每拍都</a:t>
            </a:r>
            <a:r>
              <a:rPr kumimoji="0" lang="zh-CN" altLang="en-US" sz="2200" b="1" u="sng" spc="-100" dirty="0" smtClean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sz="2200" b="1" spc="-100" dirty="0" smtClean="0">
                <a:latin typeface="宋体" pitchFamily="2" charset="-122"/>
              </a:rPr>
              <a:t>气泡，</a:t>
            </a:r>
            <a:r>
              <a:rPr kumimoji="0" lang="zh-CN" altLang="en-US" sz="2200" b="1" spc="-100" dirty="0" smtClean="0">
                <a:solidFill>
                  <a:srgbClr val="C00000"/>
                </a:solidFill>
                <a:latin typeface="宋体" pitchFamily="2" charset="-122"/>
              </a:rPr>
              <a:t>直到</a:t>
            </a:r>
            <a:r>
              <a:rPr kumimoji="0" lang="zh-CN" altLang="en-US" sz="2200" b="1" spc="-100" dirty="0" smtClean="0">
                <a:latin typeface="宋体" pitchFamily="2" charset="-122"/>
              </a:rPr>
              <a:t>冒险消除</a:t>
            </a:r>
            <a:endParaRPr kumimoji="0" lang="en-US" altLang="zh-CN" sz="2200" b="1" spc="-100" dirty="0" smtClean="0">
              <a:latin typeface="宋体" pitchFamily="2" charset="-122"/>
            </a:endParaRPr>
          </a:p>
          <a:p>
            <a:pPr algn="l" eaLnBrk="0" hangingPunct="0"/>
            <a:r>
              <a:rPr kumimoji="0" lang="en-US" altLang="zh-CN" sz="1800" b="1" dirty="0" smtClean="0">
                <a:latin typeface="宋体" pitchFamily="2" charset="-122"/>
              </a:rPr>
              <a:t>                               (</a:t>
            </a:r>
            <a:r>
              <a:rPr kumimoji="0" lang="zh-CN" altLang="en-US" sz="1800" b="1" dirty="0" smtClean="0">
                <a:latin typeface="宋体" pitchFamily="2" charset="-122"/>
              </a:rPr>
              <a:t>否则</a:t>
            </a:r>
            <a:r>
              <a:rPr kumimoji="0" lang="en-US" altLang="zh-CN" sz="1800" b="1" dirty="0" err="1" smtClean="0">
                <a:latin typeface="宋体" pitchFamily="2" charset="-122"/>
              </a:rPr>
              <a:t>bne</a:t>
            </a:r>
            <a:r>
              <a:rPr kumimoji="0" lang="zh-CN" altLang="en-US" sz="1800" b="1" dirty="0" smtClean="0">
                <a:latin typeface="宋体" pitchFamily="2" charset="-122"/>
              </a:rPr>
              <a:t>信息就被冲掉了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179512" y="4797152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分支指令从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段到</a:t>
            </a:r>
            <a:r>
              <a:rPr kumimoji="0" lang="en-US" altLang="zh-CN" b="1" dirty="0" smtClean="0">
                <a:latin typeface="宋体" pitchFamily="2" charset="-122"/>
              </a:rPr>
              <a:t>PC</a:t>
            </a:r>
            <a:r>
              <a:rPr kumimoji="0" lang="zh-CN" altLang="en-US" b="1" dirty="0" smtClean="0">
                <a:latin typeface="宋体" pitchFamily="2" charset="-122"/>
              </a:rPr>
              <a:t>可用的间隔拍数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2627784" y="3068960"/>
            <a:ext cx="1332148" cy="504056"/>
            <a:chOff x="2627784" y="3068960"/>
            <a:chExt cx="1332148" cy="504056"/>
          </a:xfrm>
        </p:grpSpPr>
        <p:cxnSp>
          <p:nvCxnSpPr>
            <p:cNvPr id="132" name="直接箭头连接符 131"/>
            <p:cNvCxnSpPr/>
            <p:nvPr/>
          </p:nvCxnSpPr>
          <p:spPr bwMode="auto">
            <a:xfrm flipV="1">
              <a:off x="3275856" y="3068960"/>
              <a:ext cx="0" cy="2191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3" name="Text Box 60"/>
            <p:cNvSpPr txBox="1">
              <a:spLocks noChangeArrowheads="1"/>
            </p:cNvSpPr>
            <p:nvPr/>
          </p:nvSpPr>
          <p:spPr bwMode="auto">
            <a:xfrm>
              <a:off x="2627784" y="3265354"/>
              <a:ext cx="1332148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检测到冒险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204769" y="2420888"/>
            <a:ext cx="3751607" cy="1728192"/>
            <a:chOff x="4204769" y="2420888"/>
            <a:chExt cx="3751607" cy="1728192"/>
          </a:xfrm>
        </p:grpSpPr>
        <p:cxnSp>
          <p:nvCxnSpPr>
            <p:cNvPr id="135" name="直接箭头连接符 134"/>
            <p:cNvCxnSpPr/>
            <p:nvPr/>
          </p:nvCxnSpPr>
          <p:spPr bwMode="auto">
            <a:xfrm flipV="1">
              <a:off x="4932040" y="3573016"/>
              <a:ext cx="1591369" cy="5760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5868144" y="3288132"/>
              <a:ext cx="2088232" cy="28488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再隔一拍才到</a:t>
              </a:r>
              <a:r>
                <a:rPr lang="en-US" altLang="zh-CN" sz="1800" b="1" dirty="0" smtClean="0">
                  <a:latin typeface="+mn-ea"/>
                  <a:ea typeface="+mn-ea"/>
                </a:rPr>
                <a:t>EX</a:t>
              </a:r>
              <a:r>
                <a:rPr lang="zh-CN" altLang="en-US" sz="1800" b="1" dirty="0" smtClean="0">
                  <a:latin typeface="+mn-ea"/>
                  <a:ea typeface="+mn-ea"/>
                </a:rPr>
                <a:t>段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 flipH="1" flipV="1">
              <a:off x="4204769" y="2420888"/>
              <a:ext cx="2318640" cy="84446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Text Box 88"/>
          <p:cNvSpPr txBox="1">
            <a:spLocks noChangeArrowheads="1"/>
          </p:cNvSpPr>
          <p:nvPr/>
        </p:nvSpPr>
        <p:spPr bwMode="auto">
          <a:xfrm>
            <a:off x="179512" y="5293657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性能优化方法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尽早</a:t>
            </a:r>
            <a:r>
              <a:rPr kumimoji="0" lang="zh-CN" altLang="en-US" b="1" u="sng" dirty="0" smtClean="0">
                <a:latin typeface="宋体" pitchFamily="2" charset="-122"/>
              </a:rPr>
              <a:t>判断</a:t>
            </a:r>
            <a:r>
              <a:rPr kumimoji="0" lang="zh-CN" altLang="en-US" b="1" dirty="0" smtClean="0">
                <a:latin typeface="宋体" pitchFamily="2" charset="-122"/>
              </a:rPr>
              <a:t>是否转移，     </a:t>
            </a:r>
            <a:r>
              <a:rPr kumimoji="0" lang="zh-CN" altLang="en-US" sz="2000" b="1" dirty="0" smtClean="0">
                <a:latin typeface="宋体" pitchFamily="2" charset="-122"/>
              </a:rPr>
              <a:t>←</a:t>
            </a:r>
            <a:r>
              <a:rPr kumimoji="0" lang="zh-CN" altLang="en-US" sz="1800" b="1" dirty="0" smtClean="0">
                <a:latin typeface="宋体" pitchFamily="2" charset="-122"/>
              </a:rPr>
              <a:t>利于不转移时</a:t>
            </a:r>
            <a:endParaRPr kumimoji="0" lang="en-US" altLang="zh-CN" sz="18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    </a:t>
            </a:r>
            <a:r>
              <a:rPr kumimoji="0" lang="zh-CN" altLang="en-US" b="1" dirty="0" smtClean="0">
                <a:latin typeface="宋体" pitchFamily="2" charset="-122"/>
              </a:rPr>
              <a:t>尽早</a:t>
            </a:r>
            <a:r>
              <a:rPr kumimoji="0" lang="zh-CN" altLang="en-US" b="1" u="sng" dirty="0" smtClean="0">
                <a:latin typeface="宋体" pitchFamily="2" charset="-122"/>
              </a:rPr>
              <a:t>计算</a:t>
            </a:r>
            <a:r>
              <a:rPr kumimoji="0" lang="zh-CN" altLang="en-US" b="1" dirty="0" smtClean="0">
                <a:latin typeface="宋体" pitchFamily="2" charset="-122"/>
              </a:rPr>
              <a:t>分支目标地址   </a:t>
            </a:r>
            <a:r>
              <a:rPr kumimoji="0" lang="zh-CN" altLang="en-US" sz="2000" b="1" dirty="0" smtClean="0">
                <a:latin typeface="宋体" pitchFamily="2" charset="-122"/>
              </a:rPr>
              <a:t>←</a:t>
            </a:r>
            <a:r>
              <a:rPr kumimoji="0" lang="zh-CN" altLang="en-US" sz="1800" b="1" dirty="0" smtClean="0">
                <a:latin typeface="宋体" pitchFamily="2" charset="-122"/>
              </a:rPr>
              <a:t>利于转移时</a:t>
            </a:r>
            <a:endParaRPr kumimoji="0" lang="en-US" altLang="zh-CN" sz="1800" b="1" dirty="0">
              <a:latin typeface="宋体" pitchFamily="2" charset="-122"/>
            </a:endParaRPr>
          </a:p>
        </p:txBody>
      </p:sp>
      <p:sp>
        <p:nvSpPr>
          <p:cNvPr id="50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102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34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0590" y="1666106"/>
            <a:ext cx="8785225" cy="334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*执行指令阶段：</a:t>
            </a:r>
            <a:r>
              <a:rPr lang="zh-CN" altLang="en-US" b="1" dirty="0" smtClean="0">
                <a:latin typeface="宋体" pitchFamily="2" charset="-122"/>
              </a:rPr>
              <a:t>实现当前指令的约定功能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31640" y="2725262"/>
            <a:ext cx="7344816" cy="1317108"/>
            <a:chOff x="1331640" y="3192012"/>
            <a:chExt cx="7344816" cy="1317108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20"/>
            <p:cNvCxnSpPr>
              <a:stCxn id="8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34"/>
            <p:cNvCxnSpPr>
              <a:endCxn id="9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>
              <a:endCxn id="11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>
              <a:stCxn id="12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445"/>
            <p:cNvCxnSpPr>
              <a:endCxn id="12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07"/>
            <p:cNvCxnSpPr>
              <a:endCxn id="13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>
              <a:stCxn id="13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93413" y="2530202"/>
            <a:ext cx="7106781" cy="1224136"/>
            <a:chOff x="993413" y="1556792"/>
            <a:chExt cx="7106781" cy="1224136"/>
          </a:xfrm>
        </p:grpSpPr>
        <p:sp>
          <p:nvSpPr>
            <p:cNvPr id="46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7028656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⑥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155679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⑤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2494681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7380312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8100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H="1">
              <a:off x="7740352" y="2422673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993413" y="1916832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993413" y="2276871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483768" y="2158692"/>
            <a:ext cx="604867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④</a:t>
            </a:r>
            <a:r>
              <a:rPr lang="en-US" altLang="zh-CN" sz="2200" b="1" dirty="0" smtClean="0">
                <a:latin typeface="+mn-ea"/>
                <a:ea typeface="+mn-ea"/>
              </a:rPr>
              <a:t>MAR</a:t>
            </a:r>
            <a:r>
              <a:rPr lang="en-US" altLang="zh-CN" sz="2200" b="1" dirty="0">
                <a:latin typeface="+mn-ea"/>
                <a:ea typeface="+mn-ea"/>
              </a:rPr>
              <a:t>←(R0)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⑤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←M[(MAR)]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⑥</a:t>
            </a:r>
            <a:r>
              <a:rPr lang="en-US" altLang="zh-CN" sz="2200" b="1" dirty="0" smtClean="0">
                <a:latin typeface="+mn-ea"/>
              </a:rPr>
              <a:t>R1</a:t>
            </a:r>
            <a:r>
              <a:rPr lang="en-US" altLang="zh-CN" sz="2200" b="1" dirty="0">
                <a:latin typeface="+mn-ea"/>
              </a:rPr>
              <a:t>←(MDR)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2483768" y="4042370"/>
            <a:ext cx="374464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48H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3059832" y="4469075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无操作</a:t>
            </a:r>
            <a:r>
              <a:rPr lang="en-US" altLang="zh-CN" sz="2000" b="1" dirty="0" smtClean="0">
                <a:latin typeface="宋体" pitchFamily="2" charset="-122"/>
              </a:rPr>
              <a:t>(LD</a:t>
            </a:r>
            <a:r>
              <a:rPr lang="zh-CN" altLang="en-US" sz="2000" b="1" dirty="0">
                <a:latin typeface="宋体" pitchFamily="2" charset="-122"/>
              </a:rPr>
              <a:t>为顺序型指令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61" name="Text Box 164"/>
          <p:cNvSpPr txBox="1">
            <a:spLocks noChangeArrowheads="1"/>
          </p:cNvSpPr>
          <p:nvPr/>
        </p:nvSpPr>
        <p:spPr bwMode="auto">
          <a:xfrm>
            <a:off x="179389" y="372433"/>
            <a:ext cx="669686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</a:t>
            </a:r>
            <a:r>
              <a:rPr lang="zh-CN" altLang="en-US" b="1" dirty="0" smtClean="0">
                <a:latin typeface="宋体" pitchFamily="2" charset="-122"/>
              </a:rPr>
              <a:t>指令的内容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483769" y="815047"/>
            <a:ext cx="54324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  </a:t>
            </a:r>
            <a:r>
              <a:rPr lang="en-US" altLang="zh-CN" sz="2000" b="1" dirty="0" smtClean="0">
                <a:latin typeface="宋体" pitchFamily="2" charset="-122"/>
              </a:rPr>
              <a:t>(ID</a:t>
            </a:r>
            <a:r>
              <a:rPr lang="zh-CN" altLang="en-US" sz="2000" b="1" dirty="0" smtClean="0">
                <a:latin typeface="宋体" pitchFamily="2" charset="-122"/>
              </a:rPr>
              <a:t>为组合逻辑部件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en-US" altLang="zh-CN" sz="2200" b="1" dirty="0">
                <a:latin typeface="宋体" pitchFamily="2" charset="-122"/>
              </a:rPr>
              <a:t>←M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]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7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33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4" grpId="0"/>
      <p:bldP spid="65" grpId="0"/>
      <p:bldP spid="66" grpId="0"/>
      <p:bldP spid="6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110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 smtClean="0">
                <a:latin typeface="+mn-ea"/>
                <a:ea typeface="+mn-ea"/>
              </a:rPr>
              <a:t>MIPS</a:t>
            </a:r>
            <a:r>
              <a:rPr kumimoji="0" lang="zh-CN" altLang="en-US" sz="2200" b="1" dirty="0" smtClean="0">
                <a:latin typeface="+mn-ea"/>
                <a:ea typeface="+mn-ea"/>
              </a:rPr>
              <a:t>流水线中，有</a:t>
            </a:r>
            <a:r>
              <a:rPr kumimoji="0" lang="en-US" altLang="zh-CN" sz="2200" b="1" dirty="0" smtClean="0">
                <a:latin typeface="+mn-ea"/>
                <a:ea typeface="+mn-ea"/>
              </a:rPr>
              <a:t>EX</a:t>
            </a:r>
            <a:r>
              <a:rPr kumimoji="0" lang="zh-CN" altLang="en-US" sz="2200" b="1" dirty="0" smtClean="0">
                <a:latin typeface="+mn-ea"/>
                <a:ea typeface="+mn-ea"/>
              </a:rPr>
              <a:t>段→</a:t>
            </a:r>
            <a:r>
              <a:rPr kumimoji="0" lang="en-US" altLang="zh-CN" sz="2200" b="1" dirty="0" smtClean="0">
                <a:latin typeface="+mn-ea"/>
                <a:ea typeface="+mn-ea"/>
              </a:rPr>
              <a:t>EX</a:t>
            </a:r>
            <a:r>
              <a:rPr kumimoji="0" lang="zh-CN" altLang="en-US" sz="2200" b="1" dirty="0" smtClean="0">
                <a:latin typeface="+mn-ea"/>
                <a:ea typeface="+mn-ea"/>
              </a:rPr>
              <a:t>段转发线路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err="1" smtClean="0">
                <a:latin typeface="+mn-ea"/>
                <a:ea typeface="+mn-ea"/>
              </a:rPr>
              <a:t>bne</a:t>
            </a:r>
            <a:r>
              <a:rPr lang="zh-CN" altLang="en-US" sz="2200" b="1" dirty="0" smtClean="0">
                <a:latin typeface="+mn-ea"/>
                <a:ea typeface="+mn-ea"/>
              </a:rPr>
              <a:t>指令在</a:t>
            </a:r>
            <a:r>
              <a:rPr lang="en-US" altLang="zh-CN" sz="2200" b="1" dirty="0" smtClean="0">
                <a:latin typeface="+mn-ea"/>
                <a:ea typeface="+mn-ea"/>
              </a:rPr>
              <a:t>MEM</a:t>
            </a:r>
            <a:r>
              <a:rPr lang="zh-CN" altLang="en-US" sz="2200" b="1" dirty="0" smtClean="0">
                <a:latin typeface="+mn-ea"/>
                <a:ea typeface="+mn-ea"/>
              </a:rPr>
              <a:t>段写</a:t>
            </a:r>
            <a:r>
              <a:rPr lang="en-US" altLang="zh-CN" sz="2200" b="1" dirty="0" smtClean="0">
                <a:latin typeface="+mn-ea"/>
                <a:ea typeface="+mn-ea"/>
              </a:rPr>
              <a:t>PC</a:t>
            </a:r>
            <a:r>
              <a:rPr lang="zh-CN" altLang="zh-CN" sz="2200" b="1" dirty="0" smtClean="0">
                <a:latin typeface="+mn-ea"/>
                <a:ea typeface="+mn-ea"/>
              </a:rPr>
              <a:t>。</a:t>
            </a:r>
            <a:r>
              <a:rPr lang="zh-CN" altLang="zh-CN" sz="2200" b="1" dirty="0">
                <a:latin typeface="+mn-ea"/>
                <a:ea typeface="+mn-ea"/>
              </a:rPr>
              <a:t>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latin typeface="+mn-ea"/>
                <a:ea typeface="+mn-ea"/>
              </a:rPr>
              <a:t> $</a:t>
            </a:r>
            <a:r>
              <a:rPr lang="en-US" altLang="zh-CN" sz="2000" b="1" dirty="0">
                <a:latin typeface="+mn-ea"/>
                <a:ea typeface="+mn-ea"/>
              </a:rPr>
              <a:t>4, $5, 100     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I1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$4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L1</a:t>
            </a:r>
            <a:r>
              <a:rPr lang="en-US" altLang="zh-CN" sz="2000" b="1" dirty="0">
                <a:latin typeface="+mn-ea"/>
                <a:ea typeface="+mn-ea"/>
              </a:rPr>
              <a:t>:  add  $8, $6, $7    </a:t>
            </a: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I2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$8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$7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sw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en-US" altLang="zh-CN" sz="2000" b="1" dirty="0">
                <a:latin typeface="+mn-ea"/>
                <a:ea typeface="+mn-ea"/>
              </a:rPr>
              <a:t>$8, 20($6)  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 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I3</a:t>
            </a:r>
            <a:r>
              <a:rPr lang="en-US" altLang="zh-CN" sz="2000" b="1" dirty="0">
                <a:latin typeface="+mn-ea"/>
                <a:ea typeface="+mn-ea"/>
              </a:rPr>
              <a:t>: M[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20]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 smtClean="0">
                <a:latin typeface="+mn-ea"/>
                <a:ea typeface="+mn-ea"/>
              </a:rPr>
              <a:t>$8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latin typeface="+mn-ea"/>
                <a:ea typeface="+mn-ea"/>
              </a:rPr>
              <a:t> $</a:t>
            </a:r>
            <a:r>
              <a:rPr lang="en-US" altLang="zh-CN" sz="2000" b="1" dirty="0">
                <a:latin typeface="+mn-ea"/>
                <a:ea typeface="+mn-ea"/>
              </a:rPr>
              <a:t>5, $5, 1    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I4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bne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$5, $4, L1     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I5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≠</a:t>
            </a:r>
            <a:r>
              <a:rPr lang="en-US" altLang="zh-CN" sz="2000" b="1" dirty="0">
                <a:latin typeface="+mn-ea"/>
                <a:ea typeface="+mn-ea"/>
              </a:rPr>
              <a:t>$4</a:t>
            </a:r>
            <a:r>
              <a:rPr lang="zh-CN" altLang="zh-CN" sz="2000" b="1" dirty="0">
                <a:latin typeface="+mn-ea"/>
                <a:ea typeface="+mn-ea"/>
              </a:rPr>
              <a:t>时</a:t>
            </a:r>
            <a:r>
              <a:rPr lang="en-US" altLang="zh-CN" sz="2000" b="1" dirty="0">
                <a:latin typeface="+mn-ea"/>
                <a:ea typeface="+mn-ea"/>
              </a:rPr>
              <a:t>PC←L1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latin typeface="+mn-ea"/>
                <a:ea typeface="+mn-ea"/>
              </a:rPr>
              <a:t> $</a:t>
            </a:r>
            <a:r>
              <a:rPr lang="en-US" altLang="zh-CN" sz="2000" b="1" dirty="0">
                <a:latin typeface="+mn-ea"/>
                <a:ea typeface="+mn-ea"/>
              </a:rPr>
              <a:t>9, $9, 10   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I6: 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问：①</a:t>
            </a:r>
            <a:r>
              <a:rPr lang="zh-CN" altLang="zh-CN" sz="2200" b="1" dirty="0" smtClean="0">
                <a:latin typeface="+mn-ea"/>
                <a:ea typeface="+mn-ea"/>
              </a:rPr>
              <a:t>哪些</a:t>
            </a:r>
            <a:r>
              <a:rPr lang="zh-CN" altLang="zh-CN" sz="2200" b="1" dirty="0">
                <a:latin typeface="+mn-ea"/>
                <a:ea typeface="+mn-ea"/>
              </a:rPr>
              <a:t>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  ②</a:t>
            </a:r>
            <a:r>
              <a:rPr lang="zh-CN" altLang="zh-CN" sz="2200" b="1" dirty="0" smtClean="0">
                <a:latin typeface="+mn-ea"/>
                <a:ea typeface="+mn-ea"/>
              </a:rPr>
              <a:t>采用</a:t>
            </a:r>
            <a:r>
              <a:rPr lang="zh-CN" altLang="zh-CN" sz="2200" b="1" dirty="0">
                <a:latin typeface="+mn-ea"/>
                <a:ea typeface="+mn-ea"/>
              </a:rPr>
              <a:t>阻塞法</a:t>
            </a:r>
            <a:r>
              <a:rPr lang="zh-CN" altLang="zh-CN" sz="2200" b="1" dirty="0" smtClean="0">
                <a:latin typeface="+mn-ea"/>
                <a:ea typeface="+mn-ea"/>
              </a:rPr>
              <a:t>处理</a:t>
            </a:r>
            <a:r>
              <a:rPr lang="zh-CN" altLang="en-US" sz="2200" b="1" dirty="0" smtClean="0">
                <a:latin typeface="+mn-ea"/>
                <a:ea typeface="+mn-ea"/>
              </a:rPr>
              <a:t>控制</a:t>
            </a:r>
            <a:r>
              <a:rPr lang="zh-CN" altLang="zh-CN" sz="2200" b="1" dirty="0" smtClean="0">
                <a:latin typeface="+mn-ea"/>
                <a:ea typeface="+mn-ea"/>
              </a:rPr>
              <a:t>冒险</a:t>
            </a:r>
            <a:r>
              <a:rPr lang="zh-CN" altLang="zh-CN" sz="2200" b="1" dirty="0">
                <a:latin typeface="+mn-ea"/>
                <a:ea typeface="+mn-ea"/>
              </a:rPr>
              <a:t>，指令序列的执行时间为多少拍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kumimoji="0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874585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 smtClean="0">
                <a:latin typeface="宋体" pitchFamily="2" charset="-122"/>
              </a:rPr>
              <a:t>①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冒险有：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I4-I5  </a:t>
            </a:r>
            <a:r>
              <a:rPr kumimoji="0" lang="en-US" altLang="zh-CN" sz="2000" b="1" dirty="0" smtClean="0">
                <a:latin typeface="宋体" pitchFamily="2" charset="-122"/>
              </a:rPr>
              <a:t>(I1-I5</a:t>
            </a:r>
            <a:r>
              <a:rPr kumimoji="0" lang="zh-CN" altLang="en-US" sz="2000" b="1" dirty="0" smtClean="0">
                <a:latin typeface="宋体" pitchFamily="2" charset="-122"/>
              </a:rPr>
              <a:t>不存在冒险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endParaRPr kumimoji="0" lang="en-US" altLang="zh-CN" sz="1800" b="1" dirty="0" smtClean="0"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4334333"/>
            <a:ext cx="88569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②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I4-I5</a:t>
            </a:r>
            <a:r>
              <a:rPr kumimoji="0" lang="zh-CN" altLang="en-US" b="1" dirty="0" smtClean="0">
                <a:latin typeface="宋体" pitchFamily="2" charset="-122"/>
              </a:rPr>
              <a:t>冒险可用转发法处理，停</a:t>
            </a:r>
            <a:r>
              <a:rPr kumimoji="0" lang="en-US" altLang="zh-CN" b="1" dirty="0" smtClean="0">
                <a:latin typeface="宋体" pitchFamily="2" charset="-122"/>
              </a:rPr>
              <a:t>0</a:t>
            </a:r>
            <a:r>
              <a:rPr kumimoji="0" lang="zh-CN" altLang="en-US" b="1" dirty="0" smtClean="0">
                <a:latin typeface="宋体" pitchFamily="2" charset="-122"/>
              </a:rPr>
              <a:t>拍；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</a:t>
            </a:r>
            <a:r>
              <a:rPr kumimoji="0" lang="zh-CN" altLang="en-US" b="1" dirty="0" smtClean="0">
                <a:latin typeface="宋体" pitchFamily="2" charset="-122"/>
              </a:rPr>
              <a:t>控制冒险用阻塞法处理时，</a:t>
            </a:r>
            <a:r>
              <a:rPr kumimoji="0" lang="en-US" altLang="zh-CN" b="1" dirty="0" smtClean="0">
                <a:latin typeface="宋体" pitchFamily="2" charset="-122"/>
              </a:rPr>
              <a:t>I5</a:t>
            </a:r>
            <a:r>
              <a:rPr kumimoji="0" lang="zh-CN" altLang="en-US" b="1" dirty="0" smtClean="0">
                <a:latin typeface="宋体" pitchFamily="2" charset="-122"/>
              </a:rPr>
              <a:t>每次时流水线停</a:t>
            </a:r>
            <a:r>
              <a:rPr kumimoji="0" lang="en-US" altLang="zh-CN" b="1" dirty="0" smtClean="0">
                <a:latin typeface="宋体" pitchFamily="2" charset="-122"/>
              </a:rPr>
              <a:t>3</a:t>
            </a:r>
            <a:r>
              <a:rPr kumimoji="0" lang="zh-CN" altLang="en-US" b="1" dirty="0" smtClean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   </a:t>
            </a:r>
            <a:r>
              <a:rPr kumimoji="0" lang="zh-CN" altLang="en-US" b="1" dirty="0" smtClean="0">
                <a:latin typeface="宋体" pitchFamily="2" charset="-122"/>
              </a:rPr>
              <a:t>指令序列执行时间＝</a:t>
            </a:r>
            <a:r>
              <a:rPr kumimoji="0" lang="en-US" altLang="zh-CN" b="1" dirty="0" smtClean="0">
                <a:latin typeface="宋体" pitchFamily="2" charset="-122"/>
              </a:rPr>
              <a:t>[5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(402</a:t>
            </a:r>
            <a:r>
              <a:rPr kumimoji="0" lang="zh-CN" altLang="en-US" b="1" dirty="0" smtClean="0">
                <a:latin typeface="宋体" pitchFamily="2" charset="-122"/>
              </a:rPr>
              <a:t>－</a:t>
            </a:r>
            <a:r>
              <a:rPr kumimoji="0" lang="en-US" altLang="zh-CN" b="1" dirty="0" smtClean="0">
                <a:latin typeface="宋体" pitchFamily="2" charset="-122"/>
              </a:rPr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en-US" altLang="zh-CN" b="1" dirty="0" smtClean="0">
                <a:latin typeface="+mn-ea"/>
                <a:ea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3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latin typeface="+mn-ea"/>
                <a:ea typeface="+mn-ea"/>
              </a:rPr>
              <a:t>×100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       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706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111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分支预测法：</a:t>
            </a:r>
            <a:r>
              <a:rPr lang="zh-CN" altLang="zh-CN" b="1" u="sng" dirty="0" smtClean="0"/>
              <a:t>预测</a:t>
            </a:r>
            <a:r>
              <a:rPr lang="zh-CN" altLang="zh-CN" b="1" dirty="0" smtClean="0"/>
              <a:t>转移</a:t>
            </a:r>
            <a:r>
              <a:rPr lang="zh-CN" altLang="zh-CN" b="1" dirty="0"/>
              <a:t>方向，并</a:t>
            </a:r>
            <a:r>
              <a:rPr lang="zh-CN" altLang="zh-CN" b="1" u="sng" dirty="0"/>
              <a:t>执行</a:t>
            </a:r>
            <a:r>
              <a:rPr lang="zh-CN" altLang="zh-CN" b="1" dirty="0"/>
              <a:t>该方向的指令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</a:t>
            </a:r>
            <a:r>
              <a:rPr lang="zh-CN" altLang="en-US" b="1" dirty="0" smtClean="0"/>
              <a:t>猜对</a:t>
            </a:r>
            <a:r>
              <a:rPr lang="zh-CN" altLang="zh-CN" b="1" dirty="0" smtClean="0"/>
              <a:t>时</a:t>
            </a:r>
            <a:r>
              <a:rPr lang="zh-CN" altLang="zh-CN" b="1" u="sng" dirty="0"/>
              <a:t>继续</a:t>
            </a:r>
            <a:r>
              <a:rPr lang="zh-CN" altLang="zh-CN" b="1" u="sng" dirty="0" smtClean="0"/>
              <a:t>执行</a:t>
            </a:r>
            <a:r>
              <a:rPr lang="zh-CN" altLang="en-US" b="1" dirty="0" smtClean="0"/>
              <a:t>后续</a:t>
            </a:r>
            <a:r>
              <a:rPr lang="zh-CN" altLang="zh-CN" b="1" dirty="0" smtClean="0"/>
              <a:t>指令，</a:t>
            </a:r>
            <a:endParaRPr lang="en-US" altLang="zh-CN" b="1" dirty="0" smtClean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</a:t>
            </a:r>
            <a:r>
              <a:rPr lang="zh-CN" altLang="en-US" b="1" dirty="0" smtClean="0"/>
              <a:t>猜错</a:t>
            </a:r>
            <a:r>
              <a:rPr lang="zh-CN" altLang="zh-CN" b="1" dirty="0" smtClean="0"/>
              <a:t>时</a:t>
            </a:r>
            <a:r>
              <a:rPr lang="zh-CN" altLang="zh-CN" b="1" u="sng" dirty="0"/>
              <a:t>回头执行</a:t>
            </a:r>
            <a:r>
              <a:rPr lang="zh-CN" altLang="zh-CN" b="1" dirty="0"/>
              <a:t>另一方向上的</a:t>
            </a:r>
            <a:r>
              <a:rPr lang="zh-CN" altLang="zh-CN" b="1" dirty="0" smtClean="0"/>
              <a:t>指令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586553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猜对</a:t>
            </a:r>
            <a:r>
              <a:rPr lang="zh-CN" altLang="zh-CN" b="1" dirty="0" smtClean="0">
                <a:latin typeface="+mn-ea"/>
                <a:ea typeface="+mn-ea"/>
              </a:rPr>
              <a:t>时</a:t>
            </a:r>
            <a:r>
              <a:rPr lang="zh-CN" altLang="en-US" b="1" dirty="0" smtClean="0">
                <a:latin typeface="+mn-ea"/>
                <a:ea typeface="+mn-ea"/>
              </a:rPr>
              <a:t>≥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zh-CN" altLang="en-US" b="1" dirty="0" smtClean="0">
                <a:latin typeface="+mn-ea"/>
                <a:ea typeface="+mn-ea"/>
              </a:rPr>
              <a:t>拍</a:t>
            </a:r>
            <a:r>
              <a:rPr lang="en-US" altLang="zh-CN" sz="1800" b="1" dirty="0" smtClean="0">
                <a:latin typeface="+mn-ea"/>
                <a:ea typeface="+mn-ea"/>
              </a:rPr>
              <a:t>(IF/ID)</a:t>
            </a:r>
            <a:r>
              <a:rPr lang="zh-CN" altLang="en-US" b="1" dirty="0" smtClean="0">
                <a:latin typeface="+mn-ea"/>
                <a:ea typeface="+mn-ea"/>
              </a:rPr>
              <a:t>，猜</a:t>
            </a:r>
            <a:r>
              <a:rPr lang="zh-CN" altLang="zh-CN" b="1" dirty="0" smtClean="0">
                <a:latin typeface="+mn-ea"/>
                <a:ea typeface="+mn-ea"/>
              </a:rPr>
              <a:t>错时</a:t>
            </a:r>
            <a:r>
              <a:rPr lang="zh-CN" altLang="en-US" b="1" dirty="0" smtClean="0">
                <a:latin typeface="+mn-ea"/>
                <a:ea typeface="+mn-ea"/>
              </a:rPr>
              <a:t>＝阻塞法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latin typeface="+mn-ea"/>
                <a:ea typeface="+mn-ea"/>
              </a:rPr>
              <a:t>拍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39552" y="1562720"/>
            <a:ext cx="3960440" cy="2010296"/>
            <a:chOff x="539552" y="1706736"/>
            <a:chExt cx="3960440" cy="2010296"/>
          </a:xfrm>
        </p:grpSpPr>
        <p:grpSp>
          <p:nvGrpSpPr>
            <p:cNvPr id="162" name="组合 161"/>
            <p:cNvGrpSpPr/>
            <p:nvPr/>
          </p:nvGrpSpPr>
          <p:grpSpPr>
            <a:xfrm>
              <a:off x="539552" y="1706736"/>
              <a:ext cx="3960440" cy="1512168"/>
              <a:chOff x="107504" y="2276872"/>
              <a:chExt cx="3960440" cy="1512168"/>
            </a:xfrm>
          </p:grpSpPr>
          <p:cxnSp>
            <p:nvCxnSpPr>
              <p:cNvPr id="11" name="直接箭头连接符 10"/>
              <p:cNvCxnSpPr/>
              <p:nvPr/>
            </p:nvCxnSpPr>
            <p:spPr bwMode="auto">
              <a:xfrm>
                <a:off x="535358" y="3789040"/>
                <a:ext cx="353258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 flipV="1">
                <a:off x="535358" y="2276872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535358" y="3503786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14" name="Text Box 63"/>
              <p:cNvSpPr txBox="1">
                <a:spLocks noChangeArrowheads="1"/>
              </p:cNvSpPr>
              <p:nvPr/>
            </p:nvSpPr>
            <p:spPr bwMode="auto">
              <a:xfrm>
                <a:off x="107504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WB</a:t>
                </a:r>
                <a:endPara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EX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IF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501008"/>
                <a:ext cx="432048" cy="284882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501008"/>
                <a:ext cx="432048" cy="28803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7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21297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18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21297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9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0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292494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1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92494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501008"/>
                <a:ext cx="432048" cy="28803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23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501008"/>
                <a:ext cx="432048" cy="28803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2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5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63691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6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636912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63691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8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34888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34888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30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924944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1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63691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34888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3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21297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501008"/>
                <a:ext cx="432048" cy="28803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5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21297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924944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7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636910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40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403648" y="3212976"/>
              <a:ext cx="576064" cy="504056"/>
              <a:chOff x="3023828" y="3068960"/>
              <a:chExt cx="576064" cy="504056"/>
            </a:xfrm>
          </p:grpSpPr>
          <p:cxnSp>
            <p:nvCxnSpPr>
              <p:cNvPr id="164" name="直接箭头连接符 163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5" name="Text Box 60"/>
              <p:cNvSpPr txBox="1">
                <a:spLocks noChangeArrowheads="1"/>
              </p:cNvSpPr>
              <p:nvPr/>
            </p:nvSpPr>
            <p:spPr bwMode="auto">
              <a:xfrm>
                <a:off x="3023828" y="3265354"/>
                <a:ext cx="576064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095836" y="3212976"/>
              <a:ext cx="540060" cy="504056"/>
              <a:chOff x="3059832" y="3068960"/>
              <a:chExt cx="540060" cy="504056"/>
            </a:xfrm>
          </p:grpSpPr>
          <p:cxnSp>
            <p:nvCxnSpPr>
              <p:cNvPr id="167" name="直接箭头连接符 166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8" name="Text Box 60"/>
              <p:cNvSpPr txBox="1">
                <a:spLocks noChangeArrowheads="1"/>
              </p:cNvSpPr>
              <p:nvPr/>
            </p:nvSpPr>
            <p:spPr bwMode="auto">
              <a:xfrm>
                <a:off x="3059832" y="3265354"/>
                <a:ext cx="540060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猜对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177" name="组合 176"/>
          <p:cNvGrpSpPr/>
          <p:nvPr/>
        </p:nvGrpSpPr>
        <p:grpSpPr>
          <a:xfrm>
            <a:off x="4860032" y="1556792"/>
            <a:ext cx="3888432" cy="2016224"/>
            <a:chOff x="4860032" y="1700808"/>
            <a:chExt cx="3888432" cy="2016224"/>
          </a:xfrm>
        </p:grpSpPr>
        <p:grpSp>
          <p:nvGrpSpPr>
            <p:cNvPr id="157" name="组合 156"/>
            <p:cNvGrpSpPr/>
            <p:nvPr/>
          </p:nvGrpSpPr>
          <p:grpSpPr>
            <a:xfrm>
              <a:off x="4860032" y="1700808"/>
              <a:ext cx="3888432" cy="1518096"/>
              <a:chOff x="4716016" y="2270944"/>
              <a:chExt cx="3888432" cy="1518096"/>
            </a:xfrm>
          </p:grpSpPr>
          <p:cxnSp>
            <p:nvCxnSpPr>
              <p:cNvPr id="42" name="直接箭头连接符 41"/>
              <p:cNvCxnSpPr/>
              <p:nvPr/>
            </p:nvCxnSpPr>
            <p:spPr bwMode="auto">
              <a:xfrm>
                <a:off x="5148064" y="3789040"/>
                <a:ext cx="345638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 flipH="1" flipV="1">
                <a:off x="5143870" y="2270944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 Box 61"/>
              <p:cNvSpPr txBox="1">
                <a:spLocks noChangeArrowheads="1"/>
              </p:cNvSpPr>
              <p:nvPr/>
            </p:nvSpPr>
            <p:spPr bwMode="auto">
              <a:xfrm>
                <a:off x="5143870" y="3506934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45" name="Text Box 63"/>
              <p:cNvSpPr txBox="1">
                <a:spLocks noChangeArrowheads="1"/>
              </p:cNvSpPr>
              <p:nvPr/>
            </p:nvSpPr>
            <p:spPr bwMode="auto">
              <a:xfrm>
                <a:off x="4716016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WB</a:t>
                </a:r>
                <a:endPara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EX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IF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46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50415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48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216126"/>
                <a:ext cx="432048" cy="290808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49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212976"/>
                <a:ext cx="432048" cy="293958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0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212976"/>
                <a:ext cx="432048" cy="293958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1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2928092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2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928094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4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50415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5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928092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6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640058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7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640060"/>
                <a:ext cx="432048" cy="28803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9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348878"/>
                <a:ext cx="432048" cy="291182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209828"/>
                <a:ext cx="432048" cy="297106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50415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3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9</a:t>
                </a:r>
              </a:p>
            </p:txBody>
          </p:sp>
          <p:sp>
            <p:nvSpPr>
              <p:cNvPr id="140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640058"/>
                <a:ext cx="432048" cy="28803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1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2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928092"/>
                <a:ext cx="432048" cy="284884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3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640058"/>
                <a:ext cx="432048" cy="28803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4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5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928092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6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640058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8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212976"/>
                <a:ext cx="432048" cy="293958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4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212976"/>
                <a:ext cx="432048" cy="29395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50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3209828"/>
                <a:ext cx="432048" cy="29710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9</a:t>
                </a:r>
              </a:p>
            </p:txBody>
          </p:sp>
          <p:sp>
            <p:nvSpPr>
              <p:cNvPr id="151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924944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56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506934"/>
                <a:ext cx="432048" cy="28210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/>
                  <a:t>bub</a:t>
                </a:r>
                <a:endParaRPr lang="en-US" altLang="zh-CN" sz="1800" dirty="0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652120" y="3212976"/>
              <a:ext cx="612068" cy="504056"/>
              <a:chOff x="2987824" y="3068960"/>
              <a:chExt cx="612068" cy="504056"/>
            </a:xfrm>
          </p:grpSpPr>
          <p:cxnSp>
            <p:nvCxnSpPr>
              <p:cNvPr id="170" name="直接箭头连接符 169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1" name="Text Box 60"/>
              <p:cNvSpPr txBox="1">
                <a:spLocks noChangeArrowheads="1"/>
              </p:cNvSpPr>
              <p:nvPr/>
            </p:nvSpPr>
            <p:spPr bwMode="auto">
              <a:xfrm>
                <a:off x="2987824" y="3265354"/>
                <a:ext cx="612068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308304" y="3212976"/>
              <a:ext cx="1224136" cy="504056"/>
              <a:chOff x="2951820" y="3068960"/>
              <a:chExt cx="1224136" cy="504056"/>
            </a:xfrm>
          </p:grpSpPr>
          <p:cxnSp>
            <p:nvCxnSpPr>
              <p:cNvPr id="173" name="直接箭头连接符 172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4" name="Text Box 60"/>
              <p:cNvSpPr txBox="1">
                <a:spLocks noChangeArrowheads="1"/>
              </p:cNvSpPr>
              <p:nvPr/>
            </p:nvSpPr>
            <p:spPr bwMode="auto">
              <a:xfrm>
                <a:off x="2951820" y="3265354"/>
                <a:ext cx="1224136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猜错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回头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)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</p:grpSp>
      <p:sp>
        <p:nvSpPr>
          <p:cNvPr id="178" name="Text Box 88"/>
          <p:cNvSpPr txBox="1">
            <a:spLocks noChangeArrowheads="1"/>
          </p:cNvSpPr>
          <p:nvPr/>
        </p:nvSpPr>
        <p:spPr bwMode="auto">
          <a:xfrm>
            <a:off x="179512" y="4069521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b="1" dirty="0" smtClean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段或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段预测，</a:t>
            </a:r>
            <a:r>
              <a:rPr lang="zh-CN" altLang="en-US" b="1" dirty="0" smtClean="0">
                <a:latin typeface="+mn-ea"/>
              </a:rPr>
              <a:t>猜对时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不写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PC</a:t>
            </a:r>
            <a:r>
              <a:rPr lang="zh-CN" altLang="en-US" b="1" dirty="0" smtClean="0">
                <a:latin typeface="+mn-ea"/>
              </a:rPr>
              <a:t>，</a:t>
            </a:r>
            <a:endParaRPr lang="en-US" altLang="zh-CN" b="1" dirty="0" smtClean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           </a:t>
            </a:r>
            <a:r>
              <a:rPr lang="zh-CN" altLang="en-US" b="1" dirty="0" smtClean="0">
                <a:latin typeface="+mn-ea"/>
              </a:rPr>
              <a:t>猜错时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清空流水线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分支指令已实现写</a:t>
            </a:r>
            <a:r>
              <a:rPr lang="en-US" altLang="zh-CN" sz="2000" b="1" dirty="0" smtClean="0">
                <a:latin typeface="+mn-ea"/>
              </a:rPr>
              <a:t>PC)</a:t>
            </a:r>
            <a:endParaRPr kumimoji="0"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3059832" y="2160023"/>
            <a:ext cx="4464496" cy="2493119"/>
            <a:chOff x="3059832" y="2258663"/>
            <a:chExt cx="4464496" cy="2275718"/>
          </a:xfrm>
        </p:grpSpPr>
        <p:cxnSp>
          <p:nvCxnSpPr>
            <p:cNvPr id="180" name="直接箭头连接符 179"/>
            <p:cNvCxnSpPr/>
            <p:nvPr/>
          </p:nvCxnSpPr>
          <p:spPr bwMode="auto">
            <a:xfrm flipH="1" flipV="1">
              <a:off x="3059832" y="2258663"/>
              <a:ext cx="3420380" cy="181561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 flipV="1">
              <a:off x="4211960" y="3166468"/>
              <a:ext cx="3312368" cy="136791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86" name="Text Box 88"/>
          <p:cNvSpPr txBox="1">
            <a:spLocks noChangeArrowheads="1"/>
          </p:cNvSpPr>
          <p:nvPr/>
        </p:nvSpPr>
        <p:spPr bwMode="auto">
          <a:xfrm>
            <a:off x="179512" y="5010561"/>
            <a:ext cx="877398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预测方法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静态预测、动态预测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根据该指令的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转移历史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</a:p>
          <a:p>
            <a:pPr algn="l" eaLnBrk="0" hangingPunct="0">
              <a:lnSpc>
                <a:spcPct val="114000"/>
              </a:lnSpc>
            </a:pPr>
            <a:r>
              <a:rPr kumimoji="0" lang="zh-CN" altLang="en-US" sz="2000" dirty="0" smtClean="0">
                <a:latin typeface="+mn-ea"/>
                <a:ea typeface="+mn-ea"/>
              </a:rPr>
              <a:t>                                  └</a:t>
            </a:r>
            <a:r>
              <a:rPr kumimoji="0" lang="zh-CN" altLang="en-US" sz="2000" b="1" dirty="0" smtClean="0">
                <a:latin typeface="+mn-ea"/>
                <a:ea typeface="+mn-ea"/>
              </a:rPr>
              <a:t>→所需硬件：</a:t>
            </a:r>
            <a:r>
              <a:rPr kumimoji="0" lang="en-US" altLang="zh-CN" sz="2000" b="1" dirty="0" smtClean="0">
                <a:latin typeface="+mn-ea"/>
                <a:ea typeface="+mn-ea"/>
              </a:rPr>
              <a:t>BTB</a:t>
            </a:r>
            <a:r>
              <a:rPr kumimoji="0" lang="zh-CN" altLang="en-US" sz="2000" b="1" dirty="0" smtClean="0">
                <a:latin typeface="+mn-ea"/>
                <a:ea typeface="+mn-ea"/>
              </a:rPr>
              <a:t>、更新逻辑</a:t>
            </a:r>
            <a:endParaRPr kumimoji="0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201" name="Text Box 88"/>
          <p:cNvSpPr txBox="1">
            <a:spLocks noChangeArrowheads="1"/>
          </p:cNvSpPr>
          <p:nvPr/>
        </p:nvSpPr>
        <p:spPr bwMode="auto">
          <a:xfrm>
            <a:off x="179512" y="5805264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运用：</a:t>
            </a:r>
            <a:r>
              <a:rPr lang="zh-CN" altLang="en-US" b="1" dirty="0" smtClean="0">
                <a:latin typeface="+mn-ea"/>
                <a:ea typeface="+mn-ea"/>
              </a:rPr>
              <a:t>动态预测＋静态预测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首次执行时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sp>
        <p:nvSpPr>
          <p:cNvPr id="9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109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56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8" grpId="0"/>
      <p:bldP spid="186" grpId="0"/>
      <p:bldP spid="20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112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376" y="332656"/>
            <a:ext cx="87741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延迟分支法：</a:t>
            </a:r>
            <a:r>
              <a:rPr lang="zh-CN" altLang="zh-CN" b="1" dirty="0" smtClean="0"/>
              <a:t>延迟</a:t>
            </a:r>
            <a:r>
              <a:rPr lang="zh-CN" altLang="zh-CN" b="1" dirty="0"/>
              <a:t>槽中的指令总是被</a:t>
            </a:r>
            <a:r>
              <a:rPr lang="zh-CN" altLang="zh-CN" b="1" dirty="0" smtClean="0"/>
              <a:t>执行</a:t>
            </a:r>
            <a:endParaRPr lang="en-US" altLang="zh-CN" b="1" dirty="0" smtClean="0"/>
          </a:p>
          <a:p>
            <a:pPr algn="l" eaLnBrk="0" hangingPunct="0"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             (</a:t>
            </a:r>
            <a:r>
              <a:rPr lang="zh-CN" altLang="zh-CN" sz="2000" b="1" dirty="0" smtClean="0">
                <a:latin typeface="+mn-ea"/>
                <a:ea typeface="+mn-ea"/>
              </a:rPr>
              <a:t>逻辑</a:t>
            </a:r>
            <a:r>
              <a:rPr lang="zh-CN" altLang="zh-CN" sz="2000" b="1" dirty="0">
                <a:latin typeface="+mn-ea"/>
                <a:ea typeface="+mn-ea"/>
              </a:rPr>
              <a:t>上延长分支指令的</a:t>
            </a:r>
            <a:r>
              <a:rPr lang="zh-CN" altLang="zh-CN" sz="2000" b="1" dirty="0" smtClean="0">
                <a:latin typeface="+mn-ea"/>
                <a:ea typeface="+mn-ea"/>
              </a:rPr>
              <a:t>执行时间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延迟槽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zh-CN" b="1" dirty="0"/>
              <a:t>分支指令</a:t>
            </a:r>
            <a:r>
              <a:rPr lang="zh-CN" altLang="zh-CN" b="1" dirty="0" smtClean="0"/>
              <a:t>执行</a:t>
            </a:r>
            <a:r>
              <a:rPr lang="zh-CN" altLang="en-US" b="1" dirty="0" smtClean="0"/>
              <a:t>完</a:t>
            </a:r>
            <a:r>
              <a:rPr lang="zh-CN" altLang="zh-CN" b="1" dirty="0" smtClean="0"/>
              <a:t>前，</a:t>
            </a:r>
            <a:r>
              <a:rPr lang="zh-CN" altLang="en-US" b="1" dirty="0" smtClean="0"/>
              <a:t>可</a:t>
            </a:r>
            <a:r>
              <a:rPr lang="zh-CN" altLang="zh-CN" b="1" dirty="0" smtClean="0"/>
              <a:t>流入</a:t>
            </a:r>
            <a:r>
              <a:rPr lang="zh-CN" altLang="zh-CN" b="1" dirty="0"/>
              <a:t>流水线的指令</a:t>
            </a:r>
            <a:r>
              <a:rPr lang="zh-CN" altLang="zh-CN" b="1" dirty="0" smtClean="0"/>
              <a:t>位置</a:t>
            </a:r>
            <a:endParaRPr kumimoji="0"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3645024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延迟</a:t>
            </a:r>
            <a:r>
              <a:rPr lang="zh-CN" altLang="en-US" b="1" dirty="0" smtClean="0">
                <a:latin typeface="+mn-ea"/>
                <a:ea typeface="+mn-ea"/>
              </a:rPr>
              <a:t>槽中指令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全为</a:t>
            </a:r>
            <a:r>
              <a:rPr lang="en-US" altLang="zh-CN" b="1" dirty="0" err="1" smtClean="0">
                <a:solidFill>
                  <a:srgbClr val="990099"/>
                </a:solidFill>
                <a:latin typeface="+mn-ea"/>
                <a:ea typeface="+mn-ea"/>
              </a:rPr>
              <a:t>nop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lang="zh-CN" altLang="zh-CN" b="1" dirty="0" smtClean="0">
                <a:latin typeface="+mn-ea"/>
                <a:ea typeface="+mn-ea"/>
              </a:rPr>
              <a:t>时</a:t>
            </a:r>
            <a:r>
              <a:rPr lang="zh-CN" altLang="en-US" b="1" dirty="0" smtClean="0">
                <a:latin typeface="+mn-ea"/>
                <a:ea typeface="+mn-ea"/>
              </a:rPr>
              <a:t>，＝阻塞法；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          延迟槽</a:t>
            </a:r>
            <a:r>
              <a:rPr lang="zh-CN" altLang="en-US" b="1" dirty="0">
                <a:latin typeface="+mn-ea"/>
              </a:rPr>
              <a:t>中</a:t>
            </a:r>
            <a:r>
              <a:rPr lang="zh-CN" altLang="en-US" b="1" dirty="0" smtClean="0">
                <a:latin typeface="+mn-ea"/>
              </a:rPr>
              <a:t>指令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含有用指令</a:t>
            </a:r>
            <a:r>
              <a:rPr lang="zh-CN" altLang="zh-CN" b="1" dirty="0" smtClean="0">
                <a:latin typeface="+mn-ea"/>
              </a:rPr>
              <a:t>时</a:t>
            </a:r>
            <a:r>
              <a:rPr lang="zh-CN" altLang="en-US" b="1" dirty="0" smtClean="0">
                <a:latin typeface="+mn-ea"/>
              </a:rPr>
              <a:t>，＜阻塞法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5696" y="1700808"/>
            <a:ext cx="4968552" cy="1915254"/>
            <a:chOff x="539552" y="1562720"/>
            <a:chExt cx="4968552" cy="1915254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967406" y="3074888"/>
              <a:ext cx="45406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967406" y="156272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967406" y="278963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539552" y="1625650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1403648" y="2786856"/>
              <a:ext cx="432048" cy="28488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1835696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1403648" y="249882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1835696" y="249882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267744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1835696" y="221079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267744" y="221079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131840" y="2786856"/>
              <a:ext cx="432048" cy="28803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2267744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2699792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2267744" y="192275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2699792" y="1922760"/>
              <a:ext cx="432048" cy="28803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3131840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99792" y="163472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563888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131840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563888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995936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2699792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99792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131840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563888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3995936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563888" y="249882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3995936" y="221079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1961710" y="3170312"/>
              <a:ext cx="1044116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延迟槽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4427984" y="1628800"/>
              <a:ext cx="432048" cy="2939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427984" y="191683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4860032" y="162880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0" name="右大括号 39"/>
            <p:cNvSpPr/>
            <p:nvPr/>
          </p:nvSpPr>
          <p:spPr bwMode="auto">
            <a:xfrm rot="5400000">
              <a:off x="2444226" y="2479479"/>
              <a:ext cx="79081" cy="1296144"/>
            </a:xfrm>
            <a:prstGeom prst="rightBrace">
              <a:avLst>
                <a:gd name="adj1" fmla="val 29497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179512" y="4583450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软件实现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编译时</a:t>
            </a:r>
            <a:r>
              <a:rPr lang="zh-CN" altLang="en-US" sz="2000" b="1" u="sng" dirty="0" smtClean="0">
                <a:solidFill>
                  <a:srgbClr val="990099"/>
                </a:solidFill>
                <a:latin typeface="+mn-ea"/>
              </a:rPr>
              <a:t>重排序</a:t>
            </a:r>
            <a:r>
              <a:rPr lang="zh-CN" altLang="en-US" sz="2000" b="1" dirty="0" smtClean="0">
                <a:latin typeface="+mn-ea"/>
              </a:rPr>
              <a:t>指令序列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 algn="l" eaLnBrk="0" hangingPunct="0"/>
            <a:r>
              <a:rPr kumimoji="0" lang="zh-CN" altLang="en-US" sz="2000" b="1" dirty="0" smtClean="0">
                <a:latin typeface="+mn-ea"/>
              </a:rPr>
              <a:t>                                    </a:t>
            </a:r>
            <a:r>
              <a:rPr kumimoji="0" lang="zh-CN" altLang="en-US" sz="2000" dirty="0" smtClean="0">
                <a:latin typeface="+mn-ea"/>
              </a:rPr>
              <a:t>└</a:t>
            </a:r>
            <a:r>
              <a:rPr kumimoji="0" lang="zh-CN" altLang="en-US" sz="2000" b="1" dirty="0" smtClean="0">
                <a:latin typeface="+mn-ea"/>
              </a:rPr>
              <a:t>←</a:t>
            </a:r>
            <a:r>
              <a:rPr kumimoji="0" lang="zh-CN" altLang="en-US" sz="1800" b="1" spc="-100" dirty="0" smtClean="0">
                <a:latin typeface="+mn-ea"/>
              </a:rPr>
              <a:t>分支指令前无相关</a:t>
            </a:r>
            <a:r>
              <a:rPr kumimoji="0" lang="zh-CN" altLang="en-US" sz="1800" b="1" spc="-100" dirty="0">
                <a:latin typeface="+mn-ea"/>
              </a:rPr>
              <a:t>性</a:t>
            </a:r>
            <a:r>
              <a:rPr kumimoji="0" lang="zh-CN" altLang="en-US" sz="1800" b="1" spc="-100" dirty="0" smtClean="0">
                <a:latin typeface="+mn-ea"/>
              </a:rPr>
              <a:t>指令移入延迟槽</a:t>
            </a:r>
            <a:endParaRPr kumimoji="0" lang="en-US" altLang="zh-CN" sz="1800" b="1" spc="-100" dirty="0" smtClean="0">
              <a:latin typeface="宋体" pitchFamily="2" charset="-122"/>
            </a:endParaRPr>
          </a:p>
        </p:txBody>
      </p: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179512" y="5445224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使用场合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延迟槽大小＝</a:t>
            </a:r>
            <a:r>
              <a:rPr kumimoji="0" lang="en-US" altLang="zh-CN" b="1" dirty="0" smtClean="0">
                <a:latin typeface="宋体" pitchFamily="2" charset="-122"/>
              </a:rPr>
              <a:t>1</a:t>
            </a:r>
            <a:r>
              <a:rPr kumimoji="0" lang="zh-CN" altLang="en-US" b="1" dirty="0" smtClean="0">
                <a:latin typeface="宋体" pitchFamily="2" charset="-122"/>
              </a:rPr>
              <a:t>条指令时，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</a:t>
            </a:r>
            <a:r>
              <a:rPr kumimoji="0" lang="zh-CN" altLang="en-US" b="1" dirty="0" smtClean="0">
                <a:latin typeface="宋体" pitchFamily="2" charset="-122"/>
              </a:rPr>
              <a:t>否则常用分支预测方法</a:t>
            </a:r>
            <a:r>
              <a:rPr kumimoji="0" lang="en-US" altLang="zh-CN" sz="2000" b="1" dirty="0" smtClean="0">
                <a:latin typeface="+mn-ea"/>
                <a:ea typeface="+mn-ea"/>
              </a:rPr>
              <a:t>(</a:t>
            </a:r>
            <a:r>
              <a:rPr kumimoji="0" lang="zh-CN" altLang="en-US" sz="2000" b="1" dirty="0" smtClean="0">
                <a:latin typeface="+mn-ea"/>
                <a:ea typeface="+mn-ea"/>
              </a:rPr>
              <a:t>两者不兼容</a:t>
            </a:r>
            <a:r>
              <a:rPr kumimoji="0"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804248" y="2032142"/>
            <a:ext cx="2088232" cy="747212"/>
            <a:chOff x="6732240" y="2032142"/>
            <a:chExt cx="2088232" cy="747212"/>
          </a:xfrm>
        </p:grpSpPr>
        <p:cxnSp>
          <p:nvCxnSpPr>
            <p:cNvPr id="43" name="直接箭头连接符 42"/>
            <p:cNvCxnSpPr/>
            <p:nvPr/>
          </p:nvCxnSpPr>
          <p:spPr bwMode="auto">
            <a:xfrm flipH="1">
              <a:off x="6732240" y="242088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7236296" y="2032142"/>
              <a:ext cx="1584176" cy="74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分支指令</a:t>
              </a:r>
              <a:r>
                <a:rPr lang="zh-CN" altLang="en-US" sz="18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zh-CN" altLang="en-US" sz="1800" b="1" dirty="0" smtClean="0">
                  <a:latin typeface="宋体" pitchFamily="2" charset="-122"/>
                </a:rPr>
                <a:t>执行时间</a:t>
              </a:r>
              <a:r>
                <a:rPr lang="zh-CN" altLang="en-US" sz="18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lang="zh-CN" altLang="en-US" sz="1800" b="1" dirty="0" smtClean="0">
                  <a:latin typeface="宋体" pitchFamily="2" charset="-122"/>
                </a:rPr>
                <a:t>为</a:t>
              </a:r>
              <a:r>
                <a:rPr lang="en-US" altLang="zh-CN" sz="1800" b="1" dirty="0" smtClean="0">
                  <a:latin typeface="宋体" pitchFamily="2" charset="-122"/>
                </a:rPr>
                <a:t>8</a:t>
              </a:r>
              <a:r>
                <a:rPr lang="zh-CN" altLang="en-US" sz="1800" b="1" dirty="0" smtClean="0">
                  <a:latin typeface="宋体" pitchFamily="2" charset="-122"/>
                </a:rPr>
                <a:t>拍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1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108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827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4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179388" y="5661248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5-5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P238—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27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29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228"/>
          <p:cNvSpPr txBox="1">
            <a:spLocks noChangeArrowheads="1"/>
          </p:cNvSpPr>
          <p:nvPr/>
        </p:nvSpPr>
        <p:spPr bwMode="auto">
          <a:xfrm>
            <a:off x="179512" y="388584"/>
            <a:ext cx="8858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指令流水线技术小结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基本思想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各操作串行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→各操作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重叠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操作的是不同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228"/>
          <p:cNvSpPr txBox="1">
            <a:spLocks noChangeArrowheads="1"/>
          </p:cNvSpPr>
          <p:nvPr/>
        </p:nvSpPr>
        <p:spPr bwMode="auto">
          <a:xfrm>
            <a:off x="179263" y="130360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b="1" dirty="0" smtClean="0">
                <a:latin typeface="宋体" pitchFamily="2" charset="-122"/>
              </a:rPr>
              <a:t>操作分离、操作同步、操作无冲突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A4A-1D2D-43C8-97E5-C02686E6D9C7}" type="slidenum">
              <a:rPr lang="en-US" altLang="zh-CN"/>
              <a:pPr/>
              <a:t>113</a:t>
            </a:fld>
            <a:endParaRPr lang="en-US" altLang="zh-CN" dirty="0"/>
          </a:p>
        </p:txBody>
      </p:sp>
      <p:sp>
        <p:nvSpPr>
          <p:cNvPr id="97" name="Text Box 228"/>
          <p:cNvSpPr txBox="1">
            <a:spLocks noChangeArrowheads="1"/>
          </p:cNvSpPr>
          <p:nvPr/>
        </p:nvSpPr>
        <p:spPr bwMode="auto">
          <a:xfrm>
            <a:off x="179512" y="270892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操作冲突的处理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类型：</a:t>
            </a:r>
            <a:r>
              <a:rPr lang="zh-CN" altLang="en-US" b="1" dirty="0" smtClean="0">
                <a:latin typeface="宋体" pitchFamily="2" charset="-122"/>
              </a:rPr>
              <a:t>结构冒险、数据冒险、控制冒险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处理：</a:t>
            </a:r>
            <a:r>
              <a:rPr lang="zh-CN" altLang="en-US" b="1" dirty="0" smtClean="0">
                <a:latin typeface="宋体" pitchFamily="2" charset="-122"/>
              </a:rPr>
              <a:t>①部件不复用，同一部件在同一拍使用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②阻塞法、转发法、乱序执行法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③阻塞法、分支预测法、延迟分支法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2123728" y="1303600"/>
            <a:ext cx="3816424" cy="61323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9" name="Text Box 228"/>
          <p:cNvSpPr txBox="1">
            <a:spLocks noChangeArrowheads="1"/>
          </p:cNvSpPr>
          <p:nvPr/>
        </p:nvSpPr>
        <p:spPr bwMode="auto">
          <a:xfrm>
            <a:off x="179263" y="22269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实现：</a:t>
            </a:r>
            <a:r>
              <a:rPr lang="zh-CN" altLang="en-US" b="1" dirty="0" smtClean="0">
                <a:latin typeface="宋体" pitchFamily="2" charset="-122"/>
              </a:rPr>
              <a:t>段间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，公共拍时钟，部件＋控制器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14" grpId="0"/>
      <p:bldP spid="97" grpId="0"/>
      <p:bldP spid="9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指令流水线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的并行技术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90376" y="1308537"/>
            <a:ext cx="8763124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超级流水线技术：</a:t>
            </a:r>
            <a:r>
              <a:rPr kumimoji="0" lang="zh-CN" altLang="en-US" b="1" dirty="0" smtClean="0">
                <a:latin typeface="宋体" pitchFamily="2" charset="-122"/>
              </a:rPr>
              <a:t>增加流水线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级数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zh-CN" altLang="en-US" b="1" dirty="0" smtClean="0">
                <a:latin typeface="宋体" pitchFamily="2" charset="-122"/>
              </a:rPr>
              <a:t>段数</a:t>
            </a:r>
            <a:r>
              <a:rPr kumimoji="0" lang="en-US" altLang="zh-CN" b="1" dirty="0" smtClean="0">
                <a:latin typeface="宋体" pitchFamily="2" charset="-122"/>
              </a:rPr>
              <a:t>)        </a:t>
            </a:r>
            <a:r>
              <a:rPr kumimoji="0" lang="zh-CN" altLang="en-US" sz="2000" b="1" dirty="0" smtClean="0">
                <a:latin typeface="宋体" pitchFamily="2" charset="-122"/>
              </a:rPr>
              <a:t>←</a:t>
            </a:r>
            <a:r>
              <a:rPr kumimoji="0" lang="en-US" altLang="zh-CN" sz="2000" b="1" dirty="0" smtClean="0">
                <a:latin typeface="宋体" pitchFamily="2" charset="-122"/>
              </a:rPr>
              <a:t>CPI</a:t>
            </a:r>
            <a:r>
              <a:rPr kumimoji="0" lang="zh-CN" altLang="en-US" sz="2000" b="1" dirty="0" smtClean="0">
                <a:latin typeface="宋体" pitchFamily="2" charset="-122"/>
              </a:rPr>
              <a:t>＝</a:t>
            </a:r>
            <a:r>
              <a:rPr kumimoji="0" lang="en-US" altLang="zh-CN" sz="2000" b="1" dirty="0" smtClean="0">
                <a:latin typeface="宋体" pitchFamily="2" charset="-122"/>
              </a:rPr>
              <a:t>1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</a:t>
            </a:r>
            <a:r>
              <a:rPr kumimoji="0" lang="en-US" altLang="zh-CN" sz="2000" b="1" dirty="0" smtClean="0">
                <a:latin typeface="宋体" pitchFamily="2" charset="-122"/>
              </a:rPr>
              <a:t>                                    </a:t>
            </a:r>
            <a:r>
              <a:rPr kumimoji="0" lang="zh-CN" altLang="en-US" sz="2000" dirty="0" smtClean="0">
                <a:latin typeface="宋体" pitchFamily="2" charset="-122"/>
              </a:rPr>
              <a:t>└</a:t>
            </a:r>
            <a:r>
              <a:rPr kumimoji="0" lang="zh-CN" altLang="en-US" sz="2000" b="1" dirty="0" smtClean="0">
                <a:latin typeface="宋体" pitchFamily="2" charset="-122"/>
              </a:rPr>
              <a:t>→缩短</a:t>
            </a:r>
            <a:r>
              <a:rPr kumimoji="0" lang="en-US" altLang="zh-CN" sz="2000" b="1" i="1" dirty="0" smtClean="0">
                <a:latin typeface="宋体" pitchFamily="2" charset="-122"/>
              </a:rPr>
              <a:t>T</a:t>
            </a:r>
            <a:r>
              <a:rPr kumimoji="0" lang="en-US" altLang="zh-CN" sz="2000" b="1" baseline="-18000" dirty="0" smtClean="0">
                <a:latin typeface="宋体" pitchFamily="2" charset="-122"/>
              </a:rPr>
              <a:t>C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执行过程相同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发展过程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级数不宜太多</a:t>
            </a:r>
            <a:r>
              <a:rPr kumimoji="0" lang="en-US" altLang="zh-CN" sz="2000" b="1" dirty="0" smtClean="0">
                <a:latin typeface="宋体" pitchFamily="2" charset="-122"/>
              </a:rPr>
              <a:t>(486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err="1" smtClean="0">
                <a:latin typeface="宋体" pitchFamily="2" charset="-122"/>
              </a:rPr>
              <a:t>PⅢ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smtClean="0">
                <a:latin typeface="宋体" pitchFamily="2" charset="-122"/>
              </a:rPr>
              <a:t>P4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smtClean="0">
                <a:latin typeface="宋体" pitchFamily="2" charset="-122"/>
              </a:rPr>
              <a:t>Core)</a:t>
            </a:r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251520" y="2630378"/>
            <a:ext cx="8713093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多发射流水线技术：</a:t>
            </a:r>
            <a:r>
              <a:rPr kumimoji="0" lang="zh-CN" altLang="en-US" b="1" dirty="0" smtClean="0">
                <a:latin typeface="+mn-ea"/>
                <a:ea typeface="+mn-ea"/>
              </a:rPr>
              <a:t>同时流动</a:t>
            </a:r>
            <a:r>
              <a:rPr kumimoji="0" lang="en-US" altLang="zh-CN" b="1" dirty="0" smtClean="0">
                <a:latin typeface="+mn-ea"/>
                <a:ea typeface="+mn-ea"/>
              </a:rPr>
              <a:t>(</a:t>
            </a:r>
            <a:r>
              <a:rPr kumimoji="0" lang="zh-CN" altLang="en-US" b="1" dirty="0" smtClean="0">
                <a:latin typeface="+mn-ea"/>
                <a:ea typeface="+mn-ea"/>
              </a:rPr>
              <a:t>执行</a:t>
            </a:r>
            <a:r>
              <a:rPr kumimoji="0" lang="en-US" altLang="zh-CN" b="1" dirty="0" smtClean="0">
                <a:latin typeface="+mn-ea"/>
                <a:ea typeface="+mn-ea"/>
              </a:rPr>
              <a:t>)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多</a:t>
            </a:r>
            <a:r>
              <a:rPr kumimoji="0"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条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kumimoji="0" lang="zh-CN" altLang="en-US" sz="2000" b="1" dirty="0" smtClean="0">
                <a:latin typeface="+mn-ea"/>
                <a:ea typeface="+mn-ea"/>
              </a:rPr>
              <a:t>←</a:t>
            </a:r>
            <a:r>
              <a:rPr kumimoji="0" lang="en-US" altLang="zh-CN" sz="2000" b="1" dirty="0" smtClean="0">
                <a:latin typeface="+mn-ea"/>
                <a:ea typeface="+mn-ea"/>
              </a:rPr>
              <a:t>CPI</a:t>
            </a:r>
            <a:r>
              <a:rPr kumimoji="0" lang="zh-CN" altLang="en-US" sz="2000" b="1" dirty="0" smtClean="0">
                <a:latin typeface="+mn-ea"/>
                <a:ea typeface="+mn-ea"/>
              </a:rPr>
              <a:t>＜</a:t>
            </a:r>
            <a:r>
              <a:rPr kumimoji="0" lang="en-US" altLang="zh-CN" sz="2000" b="1" dirty="0" smtClean="0">
                <a:latin typeface="+mn-ea"/>
                <a:ea typeface="+mn-ea"/>
              </a:rPr>
              <a:t>1</a:t>
            </a:r>
            <a:endParaRPr kumimoji="0"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实现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 smtClean="0">
                <a:latin typeface="+mn-ea"/>
                <a:ea typeface="+mn-ea"/>
              </a:rPr>
              <a:t>增加指令</a:t>
            </a:r>
            <a:r>
              <a:rPr kumimoji="0" lang="zh-CN" altLang="en-US" b="1" u="sng" dirty="0" smtClean="0">
                <a:latin typeface="+mn-ea"/>
                <a:ea typeface="+mn-ea"/>
              </a:rPr>
              <a:t>打包</a:t>
            </a:r>
            <a:r>
              <a:rPr kumimoji="0" lang="zh-CN" altLang="en-US" b="1" dirty="0" smtClean="0">
                <a:latin typeface="+mn-ea"/>
                <a:ea typeface="+mn-ea"/>
              </a:rPr>
              <a:t>、</a:t>
            </a:r>
            <a:r>
              <a:rPr kumimoji="0" lang="zh-CN" altLang="en-US" b="1" u="sng" dirty="0" smtClean="0">
                <a:latin typeface="+mn-ea"/>
                <a:ea typeface="+mn-ea"/>
              </a:rPr>
              <a:t>冒险</a:t>
            </a:r>
            <a:r>
              <a:rPr kumimoji="0" lang="zh-CN" altLang="en-US" b="1" dirty="0" smtClean="0">
                <a:latin typeface="+mn-ea"/>
                <a:ea typeface="+mn-ea"/>
              </a:rPr>
              <a:t>处理环节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1800" b="1" dirty="0" smtClean="0">
                <a:latin typeface="+mn-ea"/>
                <a:ea typeface="+mn-ea"/>
              </a:rPr>
              <a:t>             用推测技术优化→</a:t>
            </a:r>
            <a:r>
              <a:rPr kumimoji="0" lang="zh-CN" altLang="en-US" sz="1800" dirty="0" smtClean="0">
                <a:latin typeface="+mn-ea"/>
                <a:ea typeface="+mn-ea"/>
              </a:rPr>
              <a:t>┘      └</a:t>
            </a:r>
            <a:r>
              <a:rPr kumimoji="0" lang="zh-CN" altLang="en-US" sz="1800" b="1" dirty="0" smtClean="0">
                <a:latin typeface="+mn-ea"/>
                <a:ea typeface="+mn-ea"/>
              </a:rPr>
              <a:t>→先后及同时产生的</a:t>
            </a:r>
            <a:endParaRPr kumimoji="0" lang="en-US" altLang="zh-CN" sz="1800" b="1" dirty="0" smtClean="0"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31840" y="3068960"/>
            <a:ext cx="3096344" cy="1368152"/>
            <a:chOff x="3131840" y="3501008"/>
            <a:chExt cx="3096344" cy="1368152"/>
          </a:xfrm>
        </p:grpSpPr>
        <p:cxnSp>
          <p:nvCxnSpPr>
            <p:cNvPr id="8" name="直接箭头连接符 7"/>
            <p:cNvCxnSpPr/>
            <p:nvPr/>
          </p:nvCxnSpPr>
          <p:spPr bwMode="auto">
            <a:xfrm flipH="1">
              <a:off x="3131840" y="3501008"/>
              <a:ext cx="3096344" cy="136815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>
              <a:off x="5004048" y="3501660"/>
              <a:ext cx="1224136" cy="13675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251520" y="3930441"/>
            <a:ext cx="871309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类型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超标量、超长指令字</a:t>
            </a:r>
            <a:r>
              <a:rPr lang="en-US" altLang="zh-CN" b="1" dirty="0" smtClean="0">
                <a:latin typeface="+mn-ea"/>
                <a:ea typeface="+mn-ea"/>
              </a:rPr>
              <a:t>VLIW</a:t>
            </a:r>
          </a:p>
          <a:p>
            <a:pPr algn="l" eaLnBrk="0" hangingPunct="0"/>
            <a:r>
              <a:rPr lang="en-US" altLang="zh-CN" sz="2000" b="1" dirty="0" smtClean="0">
                <a:latin typeface="+mn-ea"/>
                <a:ea typeface="+mn-ea"/>
              </a:rPr>
              <a:t>            (</a:t>
            </a:r>
            <a:r>
              <a:rPr lang="zh-CN" altLang="en-US" sz="2000" b="1" dirty="0" smtClean="0">
                <a:latin typeface="+mn-ea"/>
                <a:ea typeface="+mn-ea"/>
              </a:rPr>
              <a:t>指令数可变</a:t>
            </a:r>
            <a:r>
              <a:rPr lang="en-US" altLang="zh-CN" sz="2000" b="1" dirty="0" smtClean="0">
                <a:latin typeface="+mn-ea"/>
                <a:ea typeface="+mn-ea"/>
              </a:rPr>
              <a:t>)   (</a:t>
            </a:r>
            <a:r>
              <a:rPr lang="zh-CN" altLang="en-US" sz="2000" b="1" dirty="0" smtClean="0">
                <a:latin typeface="+mn-ea"/>
                <a:ea typeface="+mn-ea"/>
              </a:rPr>
              <a:t>指令数固定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20" name="Text Box 88"/>
          <p:cNvSpPr txBox="1">
            <a:spLocks noChangeArrowheads="1"/>
          </p:cNvSpPr>
          <p:nvPr/>
        </p:nvSpPr>
        <p:spPr bwMode="auto">
          <a:xfrm>
            <a:off x="201364" y="836712"/>
            <a:ext cx="87631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指令级并行性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表示：</a:t>
            </a:r>
            <a:r>
              <a:rPr kumimoji="0" lang="en-US" altLang="zh-CN" b="1" dirty="0" smtClean="0">
                <a:latin typeface="宋体" pitchFamily="2" charset="-122"/>
              </a:rPr>
              <a:t>IPC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smtClean="0"/>
              <a:t>Instructions </a:t>
            </a:r>
            <a:r>
              <a:rPr lang="en-US" altLang="zh-CN" sz="2000" dirty="0"/>
              <a:t>Per Cycle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IPC×CPI</a:t>
            </a:r>
            <a:r>
              <a:rPr kumimoji="0" lang="zh-CN" altLang="en-US" b="1" dirty="0">
                <a:latin typeface="宋体" pitchFamily="2" charset="-122"/>
              </a:rPr>
              <a:t> ＝</a:t>
            </a:r>
            <a:r>
              <a:rPr kumimoji="0" lang="en-US" altLang="zh-CN" b="1" dirty="0">
                <a:latin typeface="宋体" pitchFamily="2" charset="-122"/>
              </a:rPr>
              <a:t>1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23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115</a:t>
            </a:fld>
            <a:endParaRPr lang="en-US" altLang="zh-CN" dirty="0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251520" y="338897"/>
            <a:ext cx="87130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超标量流水线：</a:t>
            </a:r>
            <a:r>
              <a:rPr kumimoji="0" lang="zh-CN" altLang="en-US" b="1" dirty="0">
                <a:latin typeface="+mn-ea"/>
                <a:ea typeface="+mn-ea"/>
              </a:rPr>
              <a:t>硬件</a:t>
            </a:r>
            <a:r>
              <a:rPr kumimoji="0" lang="zh-CN" altLang="en-US" b="1" dirty="0" smtClean="0">
                <a:latin typeface="+mn-ea"/>
                <a:ea typeface="+mn-ea"/>
              </a:rPr>
              <a:t>完成指令打包、冒险处理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关键技术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 smtClean="0">
                <a:latin typeface="+mn-ea"/>
                <a:ea typeface="+mn-ea"/>
              </a:rPr>
              <a:t>动态调度、分支预测、推测执行  </a:t>
            </a: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←增加</a:t>
            </a:r>
            <a:r>
              <a:rPr kumimoji="0" lang="en-US" altLang="zh-CN" sz="2000" b="1" dirty="0" smtClean="0">
                <a:solidFill>
                  <a:srgbClr val="990099"/>
                </a:solidFill>
                <a:latin typeface="+mn-ea"/>
                <a:ea typeface="+mn-ea"/>
              </a:rPr>
              <a:t>IPC</a:t>
            </a:r>
            <a:endParaRPr kumimoji="0"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1186429" y="1916832"/>
            <a:ext cx="3601595" cy="1692188"/>
            <a:chOff x="1113283" y="2240868"/>
            <a:chExt cx="3601595" cy="1692188"/>
          </a:xfrm>
        </p:grpSpPr>
        <p:cxnSp>
          <p:nvCxnSpPr>
            <p:cNvPr id="133" name="直接箭头连接符 132"/>
            <p:cNvCxnSpPr/>
            <p:nvPr/>
          </p:nvCxnSpPr>
          <p:spPr bwMode="auto">
            <a:xfrm>
              <a:off x="1545331" y="3645024"/>
              <a:ext cx="31695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1545331" y="2249251"/>
              <a:ext cx="0" cy="13957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1113283" y="2240868"/>
              <a:ext cx="432048" cy="139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2339752" y="321297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2843808" y="321297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1547664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2051720" y="342900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2555776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3059832" y="3432150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2051720" y="321297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2555776" y="321297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2556694" y="299695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3059832" y="278092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3563888" y="2564904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3563888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4068862" y="343057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I6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4355058" y="2348880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4067944" y="2348880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3346946" y="2348880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3851002" y="2348880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3058914" y="2348880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86" name="Text Box 61"/>
            <p:cNvSpPr txBox="1">
              <a:spLocks noChangeArrowheads="1"/>
            </p:cNvSpPr>
            <p:nvPr/>
          </p:nvSpPr>
          <p:spPr bwMode="auto">
            <a:xfrm>
              <a:off x="3562970" y="2348880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9" name="Text Box 202"/>
            <p:cNvSpPr txBox="1">
              <a:spLocks noChangeArrowheads="1"/>
            </p:cNvSpPr>
            <p:nvPr/>
          </p:nvSpPr>
          <p:spPr bwMode="auto">
            <a:xfrm>
              <a:off x="2339752" y="3645719"/>
              <a:ext cx="1339198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普通流水线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5148064" y="1268760"/>
            <a:ext cx="3456384" cy="2316808"/>
            <a:chOff x="5364088" y="1615553"/>
            <a:chExt cx="3456384" cy="2316808"/>
          </a:xfrm>
        </p:grpSpPr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6588225" y="2996952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6588224" y="2780928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5796136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5796136" y="3641874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796136" y="1615553"/>
              <a:ext cx="0" cy="202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5796137" y="3212976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6302028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6302028" y="3212976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5364088" y="1628800"/>
              <a:ext cx="43204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WB2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6300193" y="2996952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6300192" y="2780928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6805166" y="2564904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6805166" y="2348880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7308305" y="2132856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7812361" y="2132856"/>
              <a:ext cx="503588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1" name="Text Box 61"/>
            <p:cNvSpPr txBox="1">
              <a:spLocks noChangeArrowheads="1"/>
            </p:cNvSpPr>
            <p:nvPr/>
          </p:nvSpPr>
          <p:spPr bwMode="auto">
            <a:xfrm>
              <a:off x="7308304" y="1916832"/>
              <a:ext cx="286919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7308305" y="1700808"/>
              <a:ext cx="28850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6805167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6805167" y="3212976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I6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60" name="Text Box 61"/>
            <p:cNvSpPr txBox="1">
              <a:spLocks noChangeArrowheads="1"/>
            </p:cNvSpPr>
            <p:nvPr/>
          </p:nvSpPr>
          <p:spPr bwMode="auto">
            <a:xfrm>
              <a:off x="8099474" y="1916832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1" name="Text Box 61"/>
            <p:cNvSpPr txBox="1">
              <a:spLocks noChangeArrowheads="1"/>
            </p:cNvSpPr>
            <p:nvPr/>
          </p:nvSpPr>
          <p:spPr bwMode="auto">
            <a:xfrm>
              <a:off x="7812360" y="1916832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8603530" y="1700808"/>
              <a:ext cx="216942" cy="21602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3" name="Text Box 61"/>
            <p:cNvSpPr txBox="1">
              <a:spLocks noChangeArrowheads="1"/>
            </p:cNvSpPr>
            <p:nvPr/>
          </p:nvSpPr>
          <p:spPr bwMode="auto">
            <a:xfrm>
              <a:off x="8316416" y="1700808"/>
              <a:ext cx="288033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0" name="Text Box 202"/>
            <p:cNvSpPr txBox="1">
              <a:spLocks noChangeArrowheads="1"/>
            </p:cNvSpPr>
            <p:nvPr/>
          </p:nvSpPr>
          <p:spPr bwMode="auto">
            <a:xfrm>
              <a:off x="6473162" y="3645024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超标量流水线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94" name="Text Box 88"/>
          <p:cNvSpPr txBox="1">
            <a:spLocks noChangeArrowheads="1"/>
          </p:cNvSpPr>
          <p:nvPr/>
        </p:nvSpPr>
        <p:spPr bwMode="auto">
          <a:xfrm>
            <a:off x="251520" y="3645024"/>
            <a:ext cx="87130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*VLIW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流水线：</a:t>
            </a:r>
            <a:r>
              <a:rPr kumimoji="0" lang="zh-CN" altLang="en-US" b="1" dirty="0">
                <a:latin typeface="+mn-ea"/>
                <a:ea typeface="+mn-ea"/>
              </a:rPr>
              <a:t>软件</a:t>
            </a:r>
            <a:r>
              <a:rPr kumimoji="0" lang="zh-CN" altLang="en-US" b="1" dirty="0" smtClean="0">
                <a:latin typeface="+mn-ea"/>
                <a:ea typeface="+mn-ea"/>
              </a:rPr>
              <a:t>完成指令打包、冒险处理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</a:rPr>
              <a:t>关键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</a:rPr>
              <a:t>技术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  <a:r>
              <a:rPr kumimoji="0" lang="zh-CN" altLang="en-US" b="1" dirty="0" smtClean="0">
                <a:latin typeface="+mn-ea"/>
              </a:rPr>
              <a:t>静态调度</a:t>
            </a:r>
            <a:r>
              <a:rPr kumimoji="0" lang="en-US" altLang="zh-CN" sz="2000" b="1" dirty="0" smtClean="0">
                <a:latin typeface="+mn-ea"/>
              </a:rPr>
              <a:t>(</a:t>
            </a:r>
            <a:r>
              <a:rPr kumimoji="0" lang="zh-CN" altLang="en-US" sz="2000" b="1" dirty="0" smtClean="0">
                <a:latin typeface="+mn-ea"/>
              </a:rPr>
              <a:t>重排序＋阻塞</a:t>
            </a:r>
            <a:r>
              <a:rPr kumimoji="0" lang="en-US" altLang="zh-CN" sz="2000" b="1" dirty="0" smtClean="0">
                <a:latin typeface="+mn-ea"/>
              </a:rPr>
              <a:t>)</a:t>
            </a:r>
            <a:r>
              <a:rPr kumimoji="0" lang="zh-CN" altLang="en-US" b="1" dirty="0" smtClean="0">
                <a:latin typeface="+mn-ea"/>
              </a:rPr>
              <a:t>、延迟分支  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+mn-ea"/>
              </a:rPr>
              <a:t>←</a:t>
            </a:r>
            <a:r>
              <a:rPr kumimoji="0" lang="zh-CN" altLang="en-US" sz="2000" b="1" dirty="0">
                <a:solidFill>
                  <a:srgbClr val="990099"/>
                </a:solidFill>
                <a:latin typeface="+mn-ea"/>
              </a:rPr>
              <a:t>增加</a:t>
            </a:r>
            <a:r>
              <a:rPr kumimoji="0" lang="en-US" altLang="zh-CN" sz="2000" b="1" dirty="0">
                <a:solidFill>
                  <a:srgbClr val="990099"/>
                </a:solidFill>
                <a:latin typeface="+mn-ea"/>
              </a:rPr>
              <a:t>IPC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1186427" y="4725144"/>
            <a:ext cx="3529589" cy="1584176"/>
            <a:chOff x="1186427" y="3789040"/>
            <a:chExt cx="3529589" cy="1584176"/>
          </a:xfrm>
        </p:grpSpPr>
        <p:sp>
          <p:nvSpPr>
            <p:cNvPr id="196" name="Text Box 300"/>
            <p:cNvSpPr txBox="1">
              <a:spLocks noChangeArrowheads="1"/>
            </p:cNvSpPr>
            <p:nvPr/>
          </p:nvSpPr>
          <p:spPr bwMode="auto">
            <a:xfrm>
              <a:off x="1186427" y="5085878"/>
              <a:ext cx="164011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IW</a:t>
              </a:r>
              <a:r>
                <a:rPr lang="zh-CN" altLang="en-US" sz="1800" b="1" dirty="0" smtClean="0">
                  <a:latin typeface="宋体" pitchFamily="2" charset="-122"/>
                </a:rPr>
                <a:t>中操作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  <a:r>
                <a:rPr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97" name="Rectangle 301"/>
            <p:cNvSpPr>
              <a:spLocks noChangeArrowheads="1"/>
            </p:cNvSpPr>
            <p:nvPr/>
          </p:nvSpPr>
          <p:spPr bwMode="auto">
            <a:xfrm>
              <a:off x="2826543" y="5085878"/>
              <a:ext cx="665337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198" name="Rectangle 303"/>
            <p:cNvSpPr>
              <a:spLocks noChangeArrowheads="1"/>
            </p:cNvSpPr>
            <p:nvPr/>
          </p:nvSpPr>
          <p:spPr bwMode="auto">
            <a:xfrm>
              <a:off x="3491880" y="5085878"/>
              <a:ext cx="576064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sp>
          <p:nvSpPr>
            <p:cNvPr id="199" name="Rectangle 304"/>
            <p:cNvSpPr>
              <a:spLocks noChangeArrowheads="1"/>
            </p:cNvSpPr>
            <p:nvPr/>
          </p:nvSpPr>
          <p:spPr bwMode="auto">
            <a:xfrm>
              <a:off x="4067944" y="5085878"/>
              <a:ext cx="647700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00" name="Rectangle 305"/>
            <p:cNvSpPr>
              <a:spLocks noChangeArrowheads="1"/>
            </p:cNvSpPr>
            <p:nvPr/>
          </p:nvSpPr>
          <p:spPr bwMode="auto">
            <a:xfrm>
              <a:off x="1186428" y="3789041"/>
              <a:ext cx="433243" cy="10801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主</a:t>
              </a:r>
            </a:p>
            <a:p>
              <a:pPr>
                <a:lnSpc>
                  <a:spcPct val="90000"/>
                </a:lnSpc>
              </a:pPr>
              <a:endParaRPr lang="zh-CN" altLang="en-US" sz="2000" b="1" dirty="0"/>
            </a:p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存</a:t>
              </a:r>
            </a:p>
          </p:txBody>
        </p:sp>
        <p:sp>
          <p:nvSpPr>
            <p:cNvPr id="201" name="Rectangle 306"/>
            <p:cNvSpPr>
              <a:spLocks noChangeArrowheads="1"/>
            </p:cNvSpPr>
            <p:nvPr/>
          </p:nvSpPr>
          <p:spPr bwMode="auto">
            <a:xfrm>
              <a:off x="2124866" y="3789040"/>
              <a:ext cx="259115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RF (</a:t>
              </a: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2" name="Rectangle 307"/>
            <p:cNvSpPr>
              <a:spLocks noChangeArrowheads="1"/>
            </p:cNvSpPr>
            <p:nvPr/>
          </p:nvSpPr>
          <p:spPr bwMode="auto">
            <a:xfrm>
              <a:off x="2124866" y="4363715"/>
              <a:ext cx="774703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208" name="Rectangle 317"/>
            <p:cNvSpPr>
              <a:spLocks noChangeArrowheads="1"/>
            </p:cNvSpPr>
            <p:nvPr/>
          </p:nvSpPr>
          <p:spPr bwMode="auto">
            <a:xfrm>
              <a:off x="39790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14" name="Rectangle 323"/>
            <p:cNvSpPr>
              <a:spLocks noChangeArrowheads="1"/>
            </p:cNvSpPr>
            <p:nvPr/>
          </p:nvSpPr>
          <p:spPr bwMode="auto">
            <a:xfrm>
              <a:off x="31154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cxnSp>
          <p:nvCxnSpPr>
            <p:cNvPr id="246" name="直接箭头连接符 245"/>
            <p:cNvCxnSpPr/>
            <p:nvPr/>
          </p:nvCxnSpPr>
          <p:spPr bwMode="auto">
            <a:xfrm>
              <a:off x="4136008" y="4150023"/>
              <a:ext cx="0" cy="2048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>
              <a:off x="1620810" y="4005064"/>
              <a:ext cx="4865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>
              <a:off x="4359920" y="4149080"/>
              <a:ext cx="0" cy="2057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3275856" y="4150023"/>
              <a:ext cx="0" cy="2136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3491880" y="4150023"/>
              <a:ext cx="0" cy="2152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>
              <a:off x="2699792" y="4149080"/>
              <a:ext cx="0" cy="2066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02" idx="2"/>
            </p:cNvCxnSpPr>
            <p:nvPr/>
          </p:nvCxnSpPr>
          <p:spPr bwMode="auto">
            <a:xfrm rot="5400000">
              <a:off x="1993092" y="4278026"/>
              <a:ext cx="144513" cy="89374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>
              <a:stCxn id="214" idx="2"/>
            </p:cNvCxnSpPr>
            <p:nvPr/>
          </p:nvCxnSpPr>
          <p:spPr bwMode="auto">
            <a:xfrm rot="5400000" flipH="1" flipV="1">
              <a:off x="3340161" y="4212668"/>
              <a:ext cx="502617" cy="377328"/>
            </a:xfrm>
            <a:prstGeom prst="bentConnector3">
              <a:avLst>
                <a:gd name="adj1" fmla="val -28300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8" name="直接箭头连接符 261"/>
            <p:cNvCxnSpPr>
              <a:stCxn id="208" idx="2"/>
            </p:cNvCxnSpPr>
            <p:nvPr/>
          </p:nvCxnSpPr>
          <p:spPr bwMode="auto">
            <a:xfrm rot="5400000" flipH="1" flipV="1">
              <a:off x="4203428" y="4212060"/>
              <a:ext cx="503558" cy="377602"/>
            </a:xfrm>
            <a:prstGeom prst="bentConnector3">
              <a:avLst>
                <a:gd name="adj1" fmla="val -28247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6" name="组合 325"/>
          <p:cNvGrpSpPr/>
          <p:nvPr/>
        </p:nvGrpSpPr>
        <p:grpSpPr>
          <a:xfrm>
            <a:off x="5076056" y="4653136"/>
            <a:ext cx="3528392" cy="1656184"/>
            <a:chOff x="5076056" y="3717032"/>
            <a:chExt cx="3528392" cy="1656184"/>
          </a:xfrm>
        </p:grpSpPr>
        <p:sp>
          <p:nvSpPr>
            <p:cNvPr id="297" name="Text Box 61"/>
            <p:cNvSpPr txBox="1">
              <a:spLocks noChangeArrowheads="1"/>
            </p:cNvSpPr>
            <p:nvPr/>
          </p:nvSpPr>
          <p:spPr bwMode="auto">
            <a:xfrm>
              <a:off x="6372200" y="465313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8" name="Text Box 61"/>
            <p:cNvSpPr txBox="1">
              <a:spLocks noChangeArrowheads="1"/>
            </p:cNvSpPr>
            <p:nvPr/>
          </p:nvSpPr>
          <p:spPr bwMode="auto">
            <a:xfrm>
              <a:off x="6876256" y="465313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61"/>
            <p:cNvSpPr txBox="1">
              <a:spLocks noChangeArrowheads="1"/>
            </p:cNvSpPr>
            <p:nvPr/>
          </p:nvSpPr>
          <p:spPr bwMode="auto">
            <a:xfrm>
              <a:off x="5580112" y="4869855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300" name="直接箭头连接符 299"/>
            <p:cNvCxnSpPr/>
            <p:nvPr/>
          </p:nvCxnSpPr>
          <p:spPr bwMode="auto">
            <a:xfrm flipV="1">
              <a:off x="5580112" y="5082729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1" name="直接箭头连接符 300"/>
            <p:cNvCxnSpPr/>
            <p:nvPr/>
          </p:nvCxnSpPr>
          <p:spPr bwMode="auto">
            <a:xfrm flipV="1">
              <a:off x="5580112" y="3717032"/>
              <a:ext cx="0" cy="13688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2" name="Text Box 61"/>
            <p:cNvSpPr txBox="1">
              <a:spLocks noChangeArrowheads="1"/>
            </p:cNvSpPr>
            <p:nvPr/>
          </p:nvSpPr>
          <p:spPr bwMode="auto">
            <a:xfrm>
              <a:off x="6084168" y="486916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3" name="Text Box 61"/>
            <p:cNvSpPr txBox="1">
              <a:spLocks noChangeArrowheads="1"/>
            </p:cNvSpPr>
            <p:nvPr/>
          </p:nvSpPr>
          <p:spPr bwMode="auto">
            <a:xfrm>
              <a:off x="6588224" y="4869855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5" name="Text Box 63"/>
            <p:cNvSpPr txBox="1">
              <a:spLocks noChangeArrowheads="1"/>
            </p:cNvSpPr>
            <p:nvPr/>
          </p:nvSpPr>
          <p:spPr bwMode="auto">
            <a:xfrm>
              <a:off x="5076056" y="3747901"/>
              <a:ext cx="504056" cy="1337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EX-1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6" name="Text Box 6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07" name="Text Box 61"/>
            <p:cNvSpPr txBox="1">
              <a:spLocks noChangeArrowheads="1"/>
            </p:cNvSpPr>
            <p:nvPr/>
          </p:nvSpPr>
          <p:spPr bwMode="auto">
            <a:xfrm>
              <a:off x="6588224" y="465313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8" name="Text Box 61"/>
            <p:cNvSpPr txBox="1">
              <a:spLocks noChangeArrowheads="1"/>
            </p:cNvSpPr>
            <p:nvPr/>
          </p:nvSpPr>
          <p:spPr bwMode="auto">
            <a:xfrm>
              <a:off x="6588224" y="443711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I1-1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9" name="Text Box 61"/>
            <p:cNvSpPr txBox="1">
              <a:spLocks noChangeArrowheads="1"/>
            </p:cNvSpPr>
            <p:nvPr/>
          </p:nvSpPr>
          <p:spPr bwMode="auto">
            <a:xfrm>
              <a:off x="7092280" y="422108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I2-2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0" name="Text Box 6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503137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1" name="Text Box 61"/>
            <p:cNvSpPr txBox="1">
              <a:spLocks noChangeArrowheads="1"/>
            </p:cNvSpPr>
            <p:nvPr/>
          </p:nvSpPr>
          <p:spPr bwMode="auto">
            <a:xfrm>
              <a:off x="8100860" y="4005064"/>
              <a:ext cx="50358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2" name="Text Box 61"/>
            <p:cNvSpPr txBox="1">
              <a:spLocks noChangeArrowheads="1"/>
            </p:cNvSpPr>
            <p:nvPr/>
          </p:nvSpPr>
          <p:spPr bwMode="auto">
            <a:xfrm>
              <a:off x="7092280" y="3789040"/>
              <a:ext cx="50222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13" name="Text Box 6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03137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4" name="Text Box 61"/>
            <p:cNvSpPr txBox="1">
              <a:spLocks noChangeArrowheads="1"/>
            </p:cNvSpPr>
            <p:nvPr/>
          </p:nvSpPr>
          <p:spPr bwMode="auto">
            <a:xfrm>
              <a:off x="7092280" y="486985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316" name="Text Box 61"/>
            <p:cNvSpPr txBox="1">
              <a:spLocks noChangeArrowheads="1"/>
            </p:cNvSpPr>
            <p:nvPr/>
          </p:nvSpPr>
          <p:spPr bwMode="auto">
            <a:xfrm>
              <a:off x="7379394" y="4653136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7" name="Text Box 61"/>
            <p:cNvSpPr txBox="1">
              <a:spLocks noChangeArrowheads="1"/>
            </p:cNvSpPr>
            <p:nvPr/>
          </p:nvSpPr>
          <p:spPr bwMode="auto">
            <a:xfrm>
              <a:off x="7092280" y="4653136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8" name="Text Box 61"/>
            <p:cNvSpPr txBox="1">
              <a:spLocks noChangeArrowheads="1"/>
            </p:cNvSpPr>
            <p:nvPr/>
          </p:nvSpPr>
          <p:spPr bwMode="auto">
            <a:xfrm>
              <a:off x="7883450" y="4653136"/>
              <a:ext cx="216942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61"/>
            <p:cNvSpPr txBox="1">
              <a:spLocks noChangeArrowheads="1"/>
            </p:cNvSpPr>
            <p:nvPr/>
          </p:nvSpPr>
          <p:spPr bwMode="auto">
            <a:xfrm>
              <a:off x="7596336" y="4653136"/>
              <a:ext cx="288033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0" name="Text Box 202"/>
            <p:cNvSpPr txBox="1">
              <a:spLocks noChangeArrowheads="1"/>
            </p:cNvSpPr>
            <p:nvPr/>
          </p:nvSpPr>
          <p:spPr bwMode="auto">
            <a:xfrm>
              <a:off x="6257138" y="5085879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VLIW</a:t>
              </a:r>
              <a:r>
                <a:rPr lang="zh-CN" altLang="en-US" sz="1800" b="1" dirty="0" smtClean="0">
                  <a:latin typeface="宋体" pitchFamily="2" charset="-122"/>
                </a:rPr>
                <a:t>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1" name="Text Box 61"/>
            <p:cNvSpPr txBox="1">
              <a:spLocks noChangeArrowheads="1"/>
            </p:cNvSpPr>
            <p:nvPr/>
          </p:nvSpPr>
          <p:spPr bwMode="auto">
            <a:xfrm>
              <a:off x="6588224" y="4221088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I1-2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3" name="Text Box 61"/>
            <p:cNvSpPr txBox="1">
              <a:spLocks noChangeArrowheads="1"/>
            </p:cNvSpPr>
            <p:nvPr/>
          </p:nvSpPr>
          <p:spPr bwMode="auto">
            <a:xfrm>
              <a:off x="7092280" y="4005064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I2-3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4" name="Text Box 61"/>
            <p:cNvSpPr txBox="1">
              <a:spLocks noChangeArrowheads="1"/>
            </p:cNvSpPr>
            <p:nvPr/>
          </p:nvSpPr>
          <p:spPr bwMode="auto">
            <a:xfrm>
              <a:off x="8099474" y="3789040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330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6" y="260648"/>
            <a:ext cx="6840886" cy="63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存数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(ST)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38H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7" y="2453546"/>
            <a:ext cx="56886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]←(RD)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619281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④</a:t>
            </a:r>
            <a:r>
              <a:rPr lang="en-US" altLang="zh-CN" sz="2200" b="1" dirty="0" smtClean="0">
                <a:latin typeface="+mn-ea"/>
                <a:ea typeface="+mn-ea"/>
              </a:rPr>
              <a:t>MAR</a:t>
            </a:r>
            <a:r>
              <a:rPr lang="en-US" altLang="zh-CN" sz="2200" b="1" dirty="0">
                <a:latin typeface="+mn-ea"/>
                <a:ea typeface="+mn-ea"/>
              </a:rPr>
              <a:t>←(R0)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⑤</a:t>
            </a:r>
            <a:r>
              <a:rPr lang="en-US" altLang="zh-CN" sz="2200" b="1" dirty="0" smtClean="0">
                <a:latin typeface="+mn-ea"/>
                <a:ea typeface="+mn-ea"/>
              </a:rPr>
              <a:t>MDR←(R2),</a:t>
            </a:r>
            <a:r>
              <a:rPr lang="zh-CN" altLang="en-US" sz="2200" b="1" dirty="0" smtClean="0">
                <a:latin typeface="+mn-ea"/>
                <a:ea typeface="+mn-ea"/>
              </a:rPr>
              <a:t>⑥</a:t>
            </a:r>
            <a:r>
              <a:rPr lang="en-US" altLang="zh-CN" sz="2200" b="1" dirty="0" smtClean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</a:rPr>
              <a:t>[(MAR</a:t>
            </a:r>
            <a:r>
              <a:rPr lang="en-US" altLang="zh-CN" sz="2200" b="1" dirty="0" smtClean="0">
                <a:latin typeface="+mn-ea"/>
                <a:ea typeface="+mn-ea"/>
              </a:rPr>
              <a:t>)]←</a:t>
            </a:r>
            <a:r>
              <a:rPr lang="en-US" altLang="zh-CN" sz="2200" b="1" dirty="0">
                <a:latin typeface="+mn-ea"/>
                <a:ea typeface="+mn-ea"/>
              </a:rPr>
              <a:t>(MDR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1640" y="4272132"/>
            <a:ext cx="7344816" cy="1317108"/>
            <a:chOff x="1331640" y="3192012"/>
            <a:chExt cx="7344816" cy="1317108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20"/>
            <p:cNvCxnSpPr>
              <a:stCxn id="11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434"/>
            <p:cNvCxnSpPr>
              <a:endCxn id="12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endCxn id="14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>
              <a:stCxn id="15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>
              <a:endCxn id="15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407"/>
            <p:cNvCxnSpPr>
              <a:endCxn id="16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16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93413" y="4078174"/>
            <a:ext cx="7106781" cy="1224136"/>
            <a:chOff x="993413" y="1556792"/>
            <a:chExt cx="7106781" cy="1224136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8" name="Text Box 197"/>
            <p:cNvSpPr txBox="1">
              <a:spLocks noChangeArrowheads="1"/>
            </p:cNvSpPr>
            <p:nvPr/>
          </p:nvSpPr>
          <p:spPr bwMode="auto">
            <a:xfrm>
              <a:off x="2051720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⑤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155679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⑥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704" y="2492896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524328" y="2499494"/>
              <a:ext cx="0" cy="2814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476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740352" y="22738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993413" y="1916832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993413" y="2276871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2555776" y="5577770"/>
            <a:ext cx="316835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M[20H]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30H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3131840" y="5995967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 smtClean="0">
                <a:latin typeface="宋体" pitchFamily="2" charset="-122"/>
              </a:rPr>
              <a:t>(ST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</a:rPr>
              <a:t>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9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399628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5" name="线形标注 2 64"/>
          <p:cNvSpPr/>
          <p:nvPr/>
        </p:nvSpPr>
        <p:spPr bwMode="auto">
          <a:xfrm>
            <a:off x="6156176" y="2276872"/>
            <a:ext cx="1373563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26412"/>
              <a:gd name="adj6" fmla="val -36594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见</a:t>
            </a:r>
            <a:r>
              <a:rPr lang="zh-CN" altLang="en-US" sz="1800" b="1" dirty="0" smtClean="0">
                <a:latin typeface="宋体" pitchFamily="2" charset="-122"/>
              </a:rPr>
              <a:t>教材</a:t>
            </a:r>
            <a:r>
              <a:rPr lang="en-US" altLang="zh-CN" sz="1800" b="1" dirty="0" smtClean="0">
                <a:latin typeface="宋体" pitchFamily="2" charset="-122"/>
              </a:rPr>
              <a:t>P153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58" grpId="0"/>
      <p:bldP spid="68" grpId="0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81192" y="6176392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6840886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减法指令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(SUB)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13H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66H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2453546"/>
            <a:ext cx="59766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RD←(RD)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(RS)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128116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244839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④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R2)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993611" y="4272132"/>
            <a:ext cx="2714293" cy="885060"/>
            <a:chOff x="993611" y="4365104"/>
            <a:chExt cx="2714293" cy="885060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846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886" y="496391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902" y="4962132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 flipV="1">
              <a:off x="2051720" y="4960201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483768" y="5445224"/>
            <a:ext cx="633670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18H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ZF/CF/SF/OF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0/0/0/0</a:t>
            </a:r>
            <a:r>
              <a:rPr lang="zh-CN" altLang="en-US" sz="2200" b="1" dirty="0" smtClean="0">
                <a:latin typeface="宋体" pitchFamily="2" charset="-122"/>
              </a:rPr>
              <a:t>、其余</a:t>
            </a:r>
            <a:r>
              <a:rPr lang="zh-CN" altLang="en-US" sz="2200" b="1" dirty="0">
                <a:latin typeface="宋体" pitchFamily="2" charset="-122"/>
              </a:rPr>
              <a:t>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3059832" y="5877272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 smtClean="0">
                <a:latin typeface="宋体" pitchFamily="2" charset="-122"/>
              </a:rPr>
              <a:t>(SUB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</a:rPr>
              <a:t>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2" name="AutoShape 9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523"/>
          <p:cNvSpPr txBox="1">
            <a:spLocks noChangeArrowheads="1"/>
          </p:cNvSpPr>
          <p:nvPr/>
        </p:nvSpPr>
        <p:spPr bwMode="auto">
          <a:xfrm>
            <a:off x="6084168" y="2106715"/>
            <a:ext cx="2592288" cy="746222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若</a:t>
            </a:r>
            <a:r>
              <a:rPr lang="en-US" altLang="zh-CN" sz="2000" b="1" dirty="0" smtClean="0">
                <a:latin typeface="宋体" pitchFamily="2" charset="-122"/>
              </a:rPr>
              <a:t>M[12H]=56H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操作序列及结果</a:t>
            </a:r>
            <a:r>
              <a:rPr lang="en-US" altLang="zh-CN" sz="2000" b="1" dirty="0" smtClean="0">
                <a:latin typeface="宋体" pitchFamily="2" charset="-122"/>
              </a:rPr>
              <a:t>?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804249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4" grpId="0"/>
      <p:bldP spid="65" grpId="0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6840886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分支指令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(JNZ)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DEH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2453546"/>
            <a:ext cx="633670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ZF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err="1" smtClean="0">
                <a:latin typeface="宋体" pitchFamily="2" charset="-122"/>
              </a:rPr>
              <a:t>disp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err="1" smtClean="0">
                <a:latin typeface="宋体" pitchFamily="2" charset="-122"/>
              </a:rPr>
              <a:t>disp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1110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200124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2609"/>
              <a:ext cx="0" cy="2875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2761526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              无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93611" y="4365104"/>
            <a:ext cx="5378589" cy="875638"/>
            <a:chOff x="993611" y="4365104"/>
            <a:chExt cx="5378589" cy="875638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4139952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4499992" y="4941168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37220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10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11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4644008" y="4941168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3059832" y="5514617"/>
            <a:ext cx="583264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操作序列</a:t>
            </a:r>
            <a:r>
              <a:rPr lang="zh-CN" altLang="en-US" sz="2200" b="1" dirty="0" smtClean="0">
                <a:latin typeface="宋体" pitchFamily="2" charset="-122"/>
              </a:rPr>
              <a:t>为 ④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en-US" altLang="zh-CN" sz="2200" b="1" dirty="0">
                <a:latin typeface="宋体" pitchFamily="2" charset="-122"/>
              </a:rPr>
              <a:t>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结果</a:t>
            </a:r>
            <a:r>
              <a:rPr lang="zh-CN" altLang="en-US" sz="2200" b="1" dirty="0" smtClean="0">
                <a:latin typeface="宋体" pitchFamily="2" charset="-122"/>
              </a:rPr>
              <a:t>为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12H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6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523"/>
          <p:cNvSpPr txBox="1">
            <a:spLocks noChangeArrowheads="1"/>
          </p:cNvSpPr>
          <p:nvPr/>
        </p:nvSpPr>
        <p:spPr bwMode="auto">
          <a:xfrm>
            <a:off x="6084168" y="2106715"/>
            <a:ext cx="2952328" cy="746222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若上条指令结果的</a:t>
            </a:r>
            <a:r>
              <a:rPr lang="en-US" altLang="zh-CN" sz="2000" b="1" dirty="0" smtClean="0">
                <a:latin typeface="宋体" pitchFamily="2" charset="-122"/>
              </a:rPr>
              <a:t>ZF=1</a:t>
            </a:r>
            <a:r>
              <a:rPr lang="zh-CN" altLang="en-US" sz="2000" b="1" dirty="0" smtClean="0">
                <a:latin typeface="宋体" pitchFamily="2" charset="-122"/>
              </a:rPr>
              <a:t>，操作序列及结果</a:t>
            </a:r>
            <a:r>
              <a:rPr lang="en-US" altLang="zh-CN" sz="2000" b="1" dirty="0" smtClean="0">
                <a:latin typeface="宋体" pitchFamily="2" charset="-122"/>
              </a:rPr>
              <a:t>?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724476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804249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1" grpId="0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指令执行过程的特征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3923" y="7647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⑴由取指、分析、执行阶段的操作组成</a:t>
            </a:r>
            <a:endParaRPr lang="zh-CN" alt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7504" y="17416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⑵取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阶段的操作对所有指令通用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44048" y="34290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latin typeface="+mn-ea"/>
                <a:ea typeface="+mn-ea"/>
              </a:rPr>
              <a:t>⑶执行阶段的操作受</a:t>
            </a:r>
            <a:r>
              <a:rPr lang="en-US" altLang="zh-CN" b="1" dirty="0" smtClean="0">
                <a:latin typeface="+mn-ea"/>
                <a:ea typeface="+mn-ea"/>
              </a:rPr>
              <a:t>OP</a:t>
            </a:r>
            <a:r>
              <a:rPr lang="zh-CN" altLang="en-US" b="1" dirty="0" smtClean="0">
                <a:latin typeface="+mn-ea"/>
                <a:ea typeface="+mn-ea"/>
              </a:rPr>
              <a:t>类型、寻址方式、指令字长影响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84332" y="1279427"/>
            <a:ext cx="7128792" cy="576064"/>
            <a:chOff x="864264" y="1645900"/>
            <a:chExt cx="7128792" cy="576064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864264" y="1645900"/>
              <a:ext cx="2232248" cy="3543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取指令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A)</a:t>
              </a:r>
            </a:p>
          </p:txBody>
        </p:sp>
        <p:sp>
          <p:nvSpPr>
            <p:cNvPr id="9" name="Text Box 66"/>
            <p:cNvSpPr txBox="1">
              <a:spLocks noChangeArrowheads="1"/>
            </p:cNvSpPr>
            <p:nvPr/>
          </p:nvSpPr>
          <p:spPr bwMode="auto">
            <a:xfrm>
              <a:off x="5143503" y="1645900"/>
              <a:ext cx="2489513" cy="35434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B)</a:t>
              </a: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auto">
            <a:xfrm>
              <a:off x="3096512" y="1645900"/>
              <a:ext cx="2046992" cy="3543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分析指令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无操作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  <a:endParaRPr lang="en-US" altLang="zh-CN" sz="20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864264" y="2071678"/>
              <a:ext cx="691276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7777032" y="1929372"/>
              <a:ext cx="216024" cy="292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t</a:t>
              </a:r>
            </a:p>
          </p:txBody>
        </p:sp>
      </p:grp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1584332" y="2245658"/>
            <a:ext cx="7128792" cy="43204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l"/>
            <a:r>
              <a:rPr lang="zh-CN" altLang="en-US" sz="2000" b="1" dirty="0">
                <a:latin typeface="+mn-ea"/>
              </a:rPr>
              <a:t>①</a:t>
            </a:r>
            <a:r>
              <a:rPr lang="en-US" altLang="zh-CN" sz="2000" b="1" dirty="0">
                <a:latin typeface="+mn-ea"/>
              </a:rPr>
              <a:t>MAR←(PC)</a:t>
            </a:r>
            <a:r>
              <a:rPr lang="zh-CN" altLang="zh-CN" sz="2000" b="1" dirty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②</a:t>
            </a:r>
            <a:r>
              <a:rPr lang="en-US" altLang="zh-CN" sz="2000" b="1" dirty="0">
                <a:latin typeface="+mn-ea"/>
              </a:rPr>
              <a:t>MDR←M[(MAR</a:t>
            </a:r>
            <a:r>
              <a:rPr lang="en-US" altLang="zh-CN" sz="2000" b="1" dirty="0" smtClean="0">
                <a:latin typeface="+mn-ea"/>
              </a:rPr>
              <a:t>)]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PC←(PC)</a:t>
            </a:r>
            <a:r>
              <a:rPr lang="zh-CN" altLang="zh-CN" sz="2000" b="1" dirty="0">
                <a:latin typeface="+mn-ea"/>
              </a:rPr>
              <a:t>＋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zh-CN" sz="2000" b="1" dirty="0" smtClean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③</a:t>
            </a:r>
            <a:r>
              <a:rPr lang="en-US" altLang="zh-CN" sz="2000" b="1" dirty="0">
                <a:latin typeface="+mn-ea"/>
              </a:rPr>
              <a:t>IR←(MDR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43923" y="2677706"/>
            <a:ext cx="8821893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多字长指令处理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sz="2200" b="1" dirty="0" smtClean="0">
                <a:latin typeface="宋体" pitchFamily="2" charset="-122"/>
              </a:rPr>
              <a:t>仅取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首字</a:t>
            </a:r>
            <a:r>
              <a:rPr lang="zh-CN" altLang="en-US" sz="2200" b="1" dirty="0" smtClean="0">
                <a:latin typeface="宋体" pitchFamily="2" charset="-122"/>
              </a:rPr>
              <a:t>内容，其余作为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参数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/>
            <a:r>
              <a:rPr lang="zh-CN" altLang="en-US" sz="1800" b="1" dirty="0" smtClean="0">
                <a:latin typeface="宋体" pitchFamily="2" charset="-122"/>
              </a:rPr>
              <a:t>                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须</a:t>
            </a:r>
            <a:r>
              <a:rPr lang="zh-CN" altLang="en-US" sz="1800" b="1" dirty="0" smtClean="0">
                <a:latin typeface="宋体" pitchFamily="2" charset="-122"/>
              </a:rPr>
              <a:t>含操作码、寻址方式</a:t>
            </a:r>
            <a:r>
              <a:rPr lang="en-US" altLang="zh-CN" sz="1800" b="1" dirty="0" smtClean="0">
                <a:latin typeface="宋体" pitchFamily="2" charset="-122"/>
              </a:rPr>
              <a:t>)  (</a:t>
            </a:r>
            <a:r>
              <a:rPr lang="zh-CN" altLang="en-US" sz="1800" b="1" dirty="0" smtClean="0">
                <a:latin typeface="宋体" pitchFamily="2" charset="-122"/>
              </a:rPr>
              <a:t>在执行阶段再取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44172" y="39330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latin typeface="+mn-ea"/>
                <a:ea typeface="+mn-ea"/>
              </a:rPr>
              <a:t>⑷所有的操作是一个</a:t>
            </a:r>
            <a:r>
              <a:rPr lang="zh-CN" altLang="en-US" b="1" u="sng" dirty="0" smtClean="0">
                <a:latin typeface="+mn-ea"/>
                <a:ea typeface="+mn-ea"/>
              </a:rPr>
              <a:t>基本操作</a:t>
            </a:r>
            <a:r>
              <a:rPr lang="zh-CN" altLang="en-US" b="1" dirty="0" smtClean="0">
                <a:latin typeface="+mn-ea"/>
                <a:ea typeface="+mn-ea"/>
              </a:rPr>
              <a:t>序列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763688" y="4365104"/>
            <a:ext cx="18716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11538" indent="-3411538" algn="dist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间传送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存储器读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存储器写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算逻运算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3563888" y="4365104"/>
            <a:ext cx="270948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11538" indent="-3411538"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Y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X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M[(MAR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)]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[(MAR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)]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(MDR)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(R</a:t>
            </a:r>
            <a:r>
              <a:rPr lang="en-US" altLang="zh-CN" b="1" baseline="-18000" dirty="0" smtClean="0">
                <a:latin typeface="宋体" pitchFamily="2" charset="-122"/>
              </a:rPr>
              <a:t>S1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S2</a:t>
            </a:r>
            <a:r>
              <a:rPr lang="en-US" altLang="zh-CN" b="1" dirty="0" smtClean="0">
                <a:latin typeface="宋体" pitchFamily="2" charset="-122"/>
              </a:rPr>
              <a:t>)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156176" y="3850381"/>
            <a:ext cx="2771893" cy="1944216"/>
            <a:chOff x="6156176" y="4005064"/>
            <a:chExt cx="2771893" cy="1944216"/>
          </a:xfrm>
        </p:grpSpPr>
        <p:sp>
          <p:nvSpPr>
            <p:cNvPr id="42" name="Text Box 523"/>
            <p:cNvSpPr txBox="1">
              <a:spLocks noChangeArrowheads="1"/>
            </p:cNvSpPr>
            <p:nvPr/>
          </p:nvSpPr>
          <p:spPr bwMode="auto">
            <a:xfrm>
              <a:off x="6408366" y="4264387"/>
              <a:ext cx="2519703" cy="1684893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MOV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指令的操作序列：</a:t>
              </a:r>
              <a:endParaRPr lang="en-US" altLang="zh-CN" sz="20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④ </a:t>
              </a:r>
              <a:r>
                <a:rPr lang="en-US" altLang="zh-CN" sz="2000" b="1" dirty="0" smtClean="0">
                  <a:latin typeface="+mn-ea"/>
                </a:rPr>
                <a:t>MAR</a:t>
              </a:r>
              <a:r>
                <a:rPr lang="en-US" altLang="zh-CN" sz="2000" b="1" dirty="0">
                  <a:latin typeface="+mn-ea"/>
                </a:rPr>
                <a:t>←(PC)</a:t>
              </a:r>
              <a:r>
                <a:rPr lang="zh-CN" altLang="zh-CN" sz="2000" b="1" dirty="0" smtClean="0">
                  <a:latin typeface="+mn-ea"/>
                </a:rPr>
                <a:t>，</a:t>
              </a:r>
              <a:endParaRPr lang="en-US" altLang="zh-CN" sz="2000" b="1" dirty="0" smtClean="0">
                <a:latin typeface="+mn-ea"/>
              </a:endParaRPr>
            </a:p>
            <a:p>
              <a:pPr algn="l"/>
              <a:r>
                <a:rPr lang="zh-CN" altLang="en-US" sz="2000" b="1" dirty="0" smtClean="0">
                  <a:latin typeface="+mn-ea"/>
                </a:rPr>
                <a:t>⑤ </a:t>
              </a:r>
              <a:r>
                <a:rPr lang="en-US" altLang="zh-CN" sz="2000" b="1" dirty="0" smtClean="0">
                  <a:latin typeface="+mn-ea"/>
                </a:rPr>
                <a:t>MDR</a:t>
              </a:r>
              <a:r>
                <a:rPr lang="en-US" altLang="zh-CN" sz="2000" b="1" dirty="0">
                  <a:latin typeface="+mn-ea"/>
                </a:rPr>
                <a:t>←M[(MAR</a:t>
              </a:r>
              <a:r>
                <a:rPr lang="en-US" altLang="zh-CN" sz="2000" b="1" dirty="0" smtClean="0">
                  <a:latin typeface="+mn-ea"/>
                </a:rPr>
                <a:t>)]</a:t>
              </a:r>
              <a:r>
                <a:rPr lang="zh-CN" altLang="en-US" sz="2000" b="1" dirty="0" smtClean="0">
                  <a:latin typeface="+mn-ea"/>
                </a:rPr>
                <a:t>、</a:t>
              </a:r>
              <a:endParaRPr lang="en-US" altLang="zh-CN" sz="2000" b="1" dirty="0" smtClean="0">
                <a:latin typeface="+mn-ea"/>
              </a:endParaRPr>
            </a:p>
            <a:p>
              <a:pPr algn="l"/>
              <a:r>
                <a:rPr lang="en-US" altLang="zh-CN" sz="2000" b="1" dirty="0" smtClean="0">
                  <a:latin typeface="+mn-ea"/>
                </a:rPr>
                <a:t>    PC</a:t>
              </a:r>
              <a:r>
                <a:rPr lang="en-US" altLang="zh-CN" sz="2000" b="1" dirty="0">
                  <a:latin typeface="+mn-ea"/>
                </a:rPr>
                <a:t>←(PC)</a:t>
              </a:r>
              <a:r>
                <a:rPr lang="zh-CN" altLang="zh-CN" sz="2000" b="1" dirty="0">
                  <a:latin typeface="+mn-ea"/>
                </a:rPr>
                <a:t>＋</a:t>
              </a:r>
              <a:r>
                <a:rPr lang="en-US" altLang="zh-CN" sz="2000" b="1" dirty="0" smtClean="0">
                  <a:latin typeface="+mn-ea"/>
                </a:rPr>
                <a:t>1</a:t>
              </a:r>
              <a:r>
                <a:rPr lang="zh-CN" altLang="en-US" sz="2000" b="1" dirty="0" smtClean="0">
                  <a:latin typeface="+mn-ea"/>
                </a:rPr>
                <a:t>，</a:t>
              </a:r>
              <a:endParaRPr lang="en-US" altLang="zh-CN" sz="2000" b="1" dirty="0">
                <a:latin typeface="+mn-ea"/>
              </a:endParaRPr>
            </a:p>
            <a:p>
              <a:pPr algn="l"/>
              <a:r>
                <a:rPr lang="zh-CN" altLang="en-US" sz="2000" b="1" dirty="0" smtClean="0">
                  <a:latin typeface="+mn-ea"/>
                </a:rPr>
                <a:t>⑥ </a:t>
              </a:r>
              <a:r>
                <a:rPr lang="en-US" altLang="zh-CN" sz="2000" b="1" dirty="0" smtClean="0">
                  <a:latin typeface="+mn-ea"/>
                </a:rPr>
                <a:t>R3←</a:t>
              </a:r>
              <a:r>
                <a:rPr lang="en-US" altLang="zh-CN" sz="2000" b="1" dirty="0">
                  <a:latin typeface="+mn-ea"/>
                </a:rPr>
                <a:t>(MDR)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</a:p>
            <a:p>
              <a:pPr algn="l">
                <a:lnSpc>
                  <a:spcPct val="125000"/>
                </a:lnSpc>
              </a:pP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6156176" y="4077072"/>
              <a:ext cx="432371" cy="18731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7143667" y="4005064"/>
              <a:ext cx="309000" cy="2593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6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724822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 animBg="1"/>
      <p:bldP spid="17" grpId="0"/>
      <p:bldP spid="22" grpId="0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</a:t>
            </a:r>
            <a:r>
              <a:rPr lang="en-US" altLang="zh-CN" sz="3600" b="1" dirty="0" smtClean="0">
                <a:latin typeface="宋体" pitchFamily="2" charset="-122"/>
              </a:rPr>
              <a:t>5.2  </a:t>
            </a:r>
            <a:r>
              <a:rPr lang="zh-CN" altLang="en-US" sz="3600" b="1" dirty="0" smtClean="0">
                <a:latin typeface="宋体" pitchFamily="2" charset="-122"/>
              </a:rPr>
              <a:t>数据通路的组织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、数据通路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3300"/>
                </a:solidFill>
                <a:latin typeface="+mn-lt"/>
                <a:ea typeface="黑体" pitchFamily="2" charset="-122"/>
              </a:rPr>
              <a:t>DataPath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15068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数据通路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指令执行过程中</a:t>
            </a:r>
            <a:r>
              <a:rPr lang="zh-CN" altLang="en-US" b="1" dirty="0" smtClean="0">
                <a:latin typeface="宋体" pitchFamily="2" charset="-122"/>
              </a:rPr>
              <a:t>数据所经过的路径及部件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20023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*数据通路的组成：</a:t>
            </a:r>
            <a:r>
              <a:rPr lang="zh-CN" altLang="en-US" b="1" dirty="0" smtClean="0">
                <a:latin typeface="宋体" pitchFamily="2" charset="-122"/>
              </a:rPr>
              <a:t>功能部件、互连结构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数据通路结构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2492896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、数据通路部件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*部件类型：</a:t>
            </a:r>
            <a:r>
              <a:rPr lang="zh-CN" altLang="en-US" b="1" dirty="0" smtClean="0">
                <a:latin typeface="宋体" pitchFamily="2" charset="-122"/>
              </a:rPr>
              <a:t>操作部件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组合逻辑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、状态部件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时序逻辑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实现</a:t>
            </a:r>
            <a:r>
              <a:rPr lang="zh-CN" altLang="en-US" sz="2000" b="1" dirty="0" smtClean="0">
                <a:latin typeface="宋体" pitchFamily="2" charset="-122"/>
              </a:rPr>
              <a:t>操作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←保存数据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3789040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*常见的部件设置：</a:t>
            </a:r>
            <a:r>
              <a:rPr lang="zh-CN" altLang="en-US" b="1" dirty="0" smtClean="0">
                <a:latin typeface="宋体" pitchFamily="2" charset="-122"/>
              </a:rPr>
              <a:t>受多个</a:t>
            </a:r>
            <a:r>
              <a:rPr lang="zh-CN" altLang="en-US" b="1" dirty="0">
                <a:latin typeface="宋体" pitchFamily="2" charset="-122"/>
              </a:rPr>
              <a:t>因素</a:t>
            </a:r>
            <a:r>
              <a:rPr lang="zh-CN" altLang="en-US" b="1" dirty="0" smtClean="0">
                <a:latin typeface="宋体" pitchFamily="2" charset="-122"/>
              </a:rPr>
              <a:t>影响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如指令执行过程、指令功能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取指阶段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IMEM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指令存储器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Adder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加法器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分析阶段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，但不属于数据通路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FLAG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或</a:t>
            </a:r>
            <a:r>
              <a:rPr lang="en-US" altLang="zh-CN" sz="1800" b="1" dirty="0" smtClean="0">
                <a:latin typeface="宋体" pitchFamily="2" charset="-122"/>
              </a:rPr>
              <a:t>PSR)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DMEM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数据存储器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sz="2200" b="1" dirty="0" smtClean="0">
                <a:latin typeface="宋体" pitchFamily="2" charset="-122"/>
              </a:rPr>
              <a:t>IMEM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DMEM</a:t>
            </a:r>
            <a:r>
              <a:rPr lang="zh-CN" altLang="en-US" sz="2200" b="1" dirty="0" smtClean="0">
                <a:latin typeface="宋体" pitchFamily="2" charset="-122"/>
              </a:rPr>
              <a:t>可以为哈佛结构，或冯</a:t>
            </a:r>
            <a:r>
              <a:rPr lang="en-US" altLang="zh-CN" sz="2200" b="1" dirty="0" smtClean="0">
                <a:latin typeface="+mn-lt"/>
              </a:rPr>
              <a:t>·</a:t>
            </a:r>
            <a:r>
              <a:rPr lang="zh-CN" altLang="en-US" sz="2200" b="1" dirty="0" smtClean="0">
                <a:latin typeface="宋体" pitchFamily="2" charset="-122"/>
              </a:rPr>
              <a:t>诺依曼结构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73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的数据通路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部件：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IR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MAR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MDR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ExtU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FLAG</a:t>
            </a: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179512" y="1210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部件接口的组织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满足指令系统的需要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39552" y="1628800"/>
            <a:ext cx="1944216" cy="1821431"/>
            <a:chOff x="539552" y="1700808"/>
            <a:chExt cx="1944216" cy="1821431"/>
          </a:xfrm>
        </p:grpSpPr>
        <p:sp>
          <p:nvSpPr>
            <p:cNvPr id="25" name="Rectangle 145"/>
            <p:cNvSpPr>
              <a:spLocks noChangeArrowheads="1"/>
            </p:cNvSpPr>
            <p:nvPr/>
          </p:nvSpPr>
          <p:spPr bwMode="auto">
            <a:xfrm>
              <a:off x="899592" y="1794047"/>
              <a:ext cx="1224136" cy="172819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rA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dA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rB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dB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rW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dW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Wr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Clk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>
              <a:off x="539552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539552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539552" y="25141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539552" y="280215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539552" y="309019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539552" y="33782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123728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2123728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619944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611560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19944" y="2442119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611560" y="273853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2204120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2195736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7" name="Text Box 101"/>
            <p:cNvSpPr txBox="1">
              <a:spLocks noChangeArrowheads="1"/>
            </p:cNvSpPr>
            <p:nvPr/>
          </p:nvSpPr>
          <p:spPr bwMode="auto">
            <a:xfrm>
              <a:off x="2195736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49" name="Text Box 101"/>
            <p:cNvSpPr txBox="1">
              <a:spLocks noChangeArrowheads="1"/>
            </p:cNvSpPr>
            <p:nvPr/>
          </p:nvSpPr>
          <p:spPr bwMode="auto">
            <a:xfrm>
              <a:off x="611560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50" name="Text Box 101"/>
            <p:cNvSpPr txBox="1">
              <a:spLocks noChangeArrowheads="1"/>
            </p:cNvSpPr>
            <p:nvPr/>
          </p:nvSpPr>
          <p:spPr bwMode="auto">
            <a:xfrm>
              <a:off x="611560" y="25649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16811" y="1811476"/>
            <a:ext cx="1944216" cy="1440160"/>
            <a:chOff x="6816811" y="1883484"/>
            <a:chExt cx="1944216" cy="1440160"/>
          </a:xfrm>
        </p:grpSpPr>
        <p:sp>
          <p:nvSpPr>
            <p:cNvPr id="28" name="Rectangle 145"/>
            <p:cNvSpPr>
              <a:spLocks noChangeArrowheads="1"/>
            </p:cNvSpPr>
            <p:nvPr/>
          </p:nvSpPr>
          <p:spPr bwMode="auto">
            <a:xfrm>
              <a:off x="7176851" y="1883484"/>
              <a:ext cx="1224136" cy="14401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addr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din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dout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Rd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Wr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MEM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Clk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solidFill>
                    <a:srgbClr val="990099"/>
                  </a:solidFill>
                  <a:latin typeface="+mn-ea"/>
                  <a:ea typeface="+mn-ea"/>
                </a:rPr>
                <a:t>mfc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6816811" y="208207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6816811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6897203" y="20100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>
              <a:off x="6888819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5" name="Text Box 101"/>
            <p:cNvSpPr txBox="1">
              <a:spLocks noChangeArrowheads="1"/>
            </p:cNvSpPr>
            <p:nvPr/>
          </p:nvSpPr>
          <p:spPr bwMode="auto">
            <a:xfrm>
              <a:off x="6888819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816811" y="259451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6816811" y="287416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6829623" y="316219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8400987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8472995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101"/>
            <p:cNvSpPr txBox="1">
              <a:spLocks noChangeArrowheads="1"/>
            </p:cNvSpPr>
            <p:nvPr/>
          </p:nvSpPr>
          <p:spPr bwMode="auto">
            <a:xfrm>
              <a:off x="8472995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8400987" y="320453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2699792" y="1927447"/>
            <a:ext cx="1944216" cy="1409545"/>
            <a:chOff x="2699792" y="1999455"/>
            <a:chExt cx="1944216" cy="1409545"/>
          </a:xfrm>
        </p:grpSpPr>
        <p:sp>
          <p:nvSpPr>
            <p:cNvPr id="26" name="Rectangle 145"/>
            <p:cNvSpPr>
              <a:spLocks noChangeArrowheads="1"/>
            </p:cNvSpPr>
            <p:nvPr/>
          </p:nvSpPr>
          <p:spPr bwMode="auto">
            <a:xfrm>
              <a:off x="3059832" y="2092694"/>
              <a:ext cx="1224136" cy="97626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In  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Out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s_op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2200" b="1" dirty="0" err="1" smtClean="0">
                  <a:latin typeface="+mn-ea"/>
                  <a:ea typeface="+mn-ea"/>
                </a:rPr>
                <a:t>ExtU</a:t>
              </a:r>
              <a:endParaRPr lang="en-US" altLang="zh-CN" sz="2200" b="1" dirty="0" smtClean="0">
                <a:latin typeface="+mn-ea"/>
                <a:ea typeface="+mn-ea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2699792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2771800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283968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4355976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2699792" y="256288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101"/>
            <p:cNvSpPr txBox="1">
              <a:spLocks noChangeArrowheads="1"/>
            </p:cNvSpPr>
            <p:nvPr/>
          </p:nvSpPr>
          <p:spPr bwMode="auto">
            <a:xfrm>
              <a:off x="4355976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70" name="Text Box 101"/>
            <p:cNvSpPr txBox="1">
              <a:spLocks noChangeArrowheads="1"/>
            </p:cNvSpPr>
            <p:nvPr/>
          </p:nvSpPr>
          <p:spPr bwMode="auto">
            <a:xfrm>
              <a:off x="2771800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4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93" name="Text Box 101"/>
            <p:cNvSpPr txBox="1">
              <a:spLocks noChangeArrowheads="1"/>
            </p:cNvSpPr>
            <p:nvPr/>
          </p:nvSpPr>
          <p:spPr bwMode="auto">
            <a:xfrm>
              <a:off x="2771800" y="3140968"/>
              <a:ext cx="1820263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en-US" altLang="zh-CN" sz="1600" b="1" dirty="0" err="1" smtClean="0">
                  <a:latin typeface="宋体" pitchFamily="2" charset="-122"/>
                </a:rPr>
                <a:t>s_op</a:t>
              </a:r>
              <a:r>
                <a:rPr lang="zh-CN" altLang="en-US" sz="1600" b="1" dirty="0" smtClean="0">
                  <a:latin typeface="宋体" pitchFamily="2" charset="-122"/>
                </a:rPr>
                <a:t>＝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r>
                <a:rPr lang="zh-CN" altLang="en-US" sz="1600" b="1" dirty="0" smtClean="0">
                  <a:latin typeface="宋体" pitchFamily="2" charset="-122"/>
                </a:rPr>
                <a:t>为符号扩展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179512" y="3501008"/>
            <a:ext cx="878522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sz="2000" b="1" dirty="0" smtClean="0">
                <a:latin typeface="宋体" pitchFamily="2" charset="-122"/>
              </a:rPr>
              <a:t>⑴</a:t>
            </a:r>
            <a:r>
              <a:rPr lang="en-US" altLang="zh-CN" sz="2000" b="1" dirty="0" smtClean="0">
                <a:latin typeface="宋体" pitchFamily="2" charset="-122"/>
              </a:rPr>
              <a:t>GPRs</a:t>
            </a:r>
            <a:r>
              <a:rPr lang="zh-CN" altLang="en-US" sz="2000" b="1" dirty="0" smtClean="0">
                <a:latin typeface="宋体" pitchFamily="2" charset="-122"/>
              </a:rPr>
              <a:t>的写为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时序逻辑操作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需</a:t>
            </a:r>
            <a:r>
              <a:rPr lang="en-US" altLang="zh-CN" sz="1800" b="1" dirty="0" err="1" smtClean="0">
                <a:latin typeface="宋体" pitchFamily="2" charset="-122"/>
              </a:rPr>
              <a:t>Clk</a:t>
            </a:r>
            <a:r>
              <a:rPr lang="zh-CN" altLang="en-US" sz="1800" b="1" dirty="0" smtClean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读</a:t>
            </a:r>
            <a:r>
              <a:rPr lang="zh-CN" altLang="en-US" sz="2000" b="1" dirty="0" smtClean="0">
                <a:latin typeface="宋体" pitchFamily="2" charset="-122"/>
              </a:rPr>
              <a:t>端口可能只需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179512" y="3908376"/>
            <a:ext cx="878522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⑵</a:t>
            </a:r>
            <a:r>
              <a:rPr lang="en-US" altLang="zh-CN" sz="2000" b="1" dirty="0" smtClean="0">
                <a:latin typeface="宋体" pitchFamily="2" charset="-122"/>
              </a:rPr>
              <a:t>ALU</a:t>
            </a:r>
            <a:r>
              <a:rPr lang="zh-CN" altLang="en-US" sz="2000" b="1" dirty="0" smtClean="0">
                <a:latin typeface="宋体" pitchFamily="2" charset="-122"/>
              </a:rPr>
              <a:t>只需产生</a:t>
            </a:r>
            <a:r>
              <a:rPr lang="en-US" altLang="zh-CN" sz="2000" b="1" dirty="0" smtClean="0">
                <a:latin typeface="宋体" pitchFamily="2" charset="-122"/>
              </a:rPr>
              <a:t>ZF</a:t>
            </a:r>
            <a:r>
              <a:rPr lang="zh-CN" altLang="en-US" sz="2000" b="1" dirty="0" smtClean="0">
                <a:latin typeface="宋体" pitchFamily="2" charset="-122"/>
              </a:rPr>
              <a:t>标志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179512" y="4295418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⑶同步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的读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写由</a:t>
            </a:r>
            <a:r>
              <a:rPr lang="en-US" altLang="zh-CN" sz="2000" b="1" dirty="0" smtClean="0">
                <a:latin typeface="宋体" pitchFamily="2" charset="-122"/>
              </a:rPr>
              <a:t>Rd/</a:t>
            </a:r>
            <a:r>
              <a:rPr lang="en-US" altLang="zh-CN" sz="2000" b="1" dirty="0" err="1" smtClean="0">
                <a:latin typeface="宋体" pitchFamily="2" charset="-122"/>
              </a:rPr>
              <a:t>Wr</a:t>
            </a:r>
            <a:r>
              <a:rPr lang="zh-CN" altLang="en-US" sz="2000" b="1" dirty="0" smtClean="0">
                <a:latin typeface="宋体" pitchFamily="2" charset="-122"/>
              </a:rPr>
              <a:t>及</a:t>
            </a:r>
            <a:r>
              <a:rPr lang="en-US" altLang="zh-CN" sz="2000" b="1" dirty="0" err="1" smtClean="0">
                <a:latin typeface="宋体" pitchFamily="2" charset="-122"/>
              </a:rPr>
              <a:t>Clk</a:t>
            </a:r>
            <a:r>
              <a:rPr lang="zh-CN" altLang="en-US" sz="2000" b="1" dirty="0" smtClean="0">
                <a:latin typeface="宋体" pitchFamily="2" charset="-122"/>
              </a:rPr>
              <a:t>控制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异步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无需</a:t>
            </a:r>
            <a:r>
              <a:rPr lang="en-US" altLang="zh-CN" sz="2000" b="1" dirty="0" err="1" smtClean="0">
                <a:latin typeface="宋体" pitchFamily="2" charset="-122"/>
              </a:rPr>
              <a:t>Clk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异步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的完成状态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操作时延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由</a:t>
            </a:r>
            <a:r>
              <a:rPr lang="en-US" altLang="zh-CN" sz="2000" b="1" dirty="0" err="1" smtClean="0">
                <a:latin typeface="宋体" pitchFamily="2" charset="-122"/>
              </a:rPr>
              <a:t>mfc</a:t>
            </a:r>
            <a:r>
              <a:rPr lang="zh-CN" altLang="en-US" sz="2000" b="1" dirty="0" smtClean="0">
                <a:latin typeface="宋体" pitchFamily="2" charset="-122"/>
              </a:rPr>
              <a:t>给出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开始时</a:t>
            </a:r>
            <a:r>
              <a:rPr lang="en-US" altLang="zh-CN" sz="1800" b="1" dirty="0" smtClean="0">
                <a:latin typeface="宋体" pitchFamily="2" charset="-122"/>
              </a:rPr>
              <a:t>=0</a:t>
            </a:r>
            <a:r>
              <a:rPr lang="zh-CN" altLang="en-US" sz="1800" b="1" dirty="0" smtClean="0">
                <a:latin typeface="宋体" pitchFamily="2" charset="-122"/>
              </a:rPr>
              <a:t>、完成时</a:t>
            </a:r>
            <a:r>
              <a:rPr lang="en-US" altLang="zh-CN" sz="1800" b="1" dirty="0" smtClean="0">
                <a:latin typeface="宋体" pitchFamily="2" charset="-122"/>
              </a:rPr>
              <a:t>=1)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60032" y="1844859"/>
            <a:ext cx="1656184" cy="1389348"/>
            <a:chOff x="4860032" y="2276907"/>
            <a:chExt cx="1656184" cy="1389348"/>
          </a:xfrm>
        </p:grpSpPr>
        <p:sp>
          <p:nvSpPr>
            <p:cNvPr id="27" name="AutoShape 15"/>
            <p:cNvSpPr>
              <a:spLocks noChangeArrowheads="1"/>
            </p:cNvSpPr>
            <p:nvPr/>
          </p:nvSpPr>
          <p:spPr bwMode="auto">
            <a:xfrm>
              <a:off x="4932040" y="2636947"/>
              <a:ext cx="1584176" cy="745468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      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200" b="1" dirty="0" smtClean="0">
                  <a:latin typeface="+mn-ea"/>
                  <a:ea typeface="+mn-ea"/>
                </a:rPr>
                <a:t>ALU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   F 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ZF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5292080" y="2353107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6156176" y="2348915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724128" y="3382415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6012160" y="3373051"/>
              <a:ext cx="0" cy="20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5228456" y="2420923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V="1">
              <a:off x="6092552" y="2420923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660504" y="3429035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6" name="Text Box 101"/>
            <p:cNvSpPr txBox="1">
              <a:spLocks noChangeArrowheads="1"/>
            </p:cNvSpPr>
            <p:nvPr/>
          </p:nvSpPr>
          <p:spPr bwMode="auto">
            <a:xfrm>
              <a:off x="5076056" y="2276907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5724128" y="34078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4860032" y="3068995"/>
              <a:ext cx="2479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Text Box 101"/>
            <p:cNvSpPr txBox="1">
              <a:spLocks noChangeArrowheads="1"/>
            </p:cNvSpPr>
            <p:nvPr/>
          </p:nvSpPr>
          <p:spPr bwMode="auto">
            <a:xfrm>
              <a:off x="5091254" y="2852971"/>
              <a:ext cx="351656" cy="29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 bwMode="auto">
            <a:xfrm>
              <a:off x="4940424" y="3005336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3707904" y="5194113"/>
            <a:ext cx="2416829" cy="1115207"/>
            <a:chOff x="5000629" y="2991497"/>
            <a:chExt cx="2416829" cy="1115207"/>
          </a:xfrm>
        </p:grpSpPr>
        <p:sp>
          <p:nvSpPr>
            <p:cNvPr id="142" name="Line 70"/>
            <p:cNvSpPr>
              <a:spLocks noChangeShapeType="1"/>
            </p:cNvSpPr>
            <p:nvPr/>
          </p:nvSpPr>
          <p:spPr bwMode="auto">
            <a:xfrm flipV="1">
              <a:off x="5575304" y="2996951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71"/>
            <p:cNvSpPr>
              <a:spLocks noChangeShapeType="1"/>
            </p:cNvSpPr>
            <p:nvPr/>
          </p:nvSpPr>
          <p:spPr bwMode="auto">
            <a:xfrm>
              <a:off x="5575304" y="3212976"/>
              <a:ext cx="7143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72"/>
            <p:cNvSpPr>
              <a:spLocks noChangeShapeType="1"/>
            </p:cNvSpPr>
            <p:nvPr/>
          </p:nvSpPr>
          <p:spPr bwMode="auto">
            <a:xfrm>
              <a:off x="5796136" y="2996057"/>
              <a:ext cx="1375631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73"/>
            <p:cNvSpPr>
              <a:spLocks noChangeShapeType="1"/>
            </p:cNvSpPr>
            <p:nvPr/>
          </p:nvSpPr>
          <p:spPr bwMode="auto">
            <a:xfrm>
              <a:off x="5796137" y="3212976"/>
              <a:ext cx="137563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74"/>
            <p:cNvSpPr>
              <a:spLocks noChangeShapeType="1"/>
            </p:cNvSpPr>
            <p:nvPr/>
          </p:nvSpPr>
          <p:spPr bwMode="auto">
            <a:xfrm>
              <a:off x="5575301" y="3996151"/>
              <a:ext cx="1156939" cy="44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5"/>
            <p:cNvSpPr>
              <a:spLocks noChangeShapeType="1"/>
            </p:cNvSpPr>
            <p:nvPr/>
          </p:nvSpPr>
          <p:spPr bwMode="auto">
            <a:xfrm flipV="1">
              <a:off x="6805191" y="3890679"/>
              <a:ext cx="36036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6"/>
            <p:cNvSpPr>
              <a:spLocks noChangeShapeType="1"/>
            </p:cNvSpPr>
            <p:nvPr/>
          </p:nvSpPr>
          <p:spPr bwMode="auto">
            <a:xfrm flipV="1">
              <a:off x="6805191" y="4106703"/>
              <a:ext cx="36036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77"/>
            <p:cNvSpPr>
              <a:spLocks noChangeShapeType="1"/>
            </p:cNvSpPr>
            <p:nvPr/>
          </p:nvSpPr>
          <p:spPr bwMode="auto">
            <a:xfrm>
              <a:off x="6732240" y="3998630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78"/>
            <p:cNvSpPr>
              <a:spLocks noChangeShapeType="1"/>
            </p:cNvSpPr>
            <p:nvPr/>
          </p:nvSpPr>
          <p:spPr bwMode="auto">
            <a:xfrm flipV="1">
              <a:off x="6732240" y="3890679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85"/>
            <p:cNvSpPr>
              <a:spLocks noChangeShapeType="1"/>
            </p:cNvSpPr>
            <p:nvPr/>
          </p:nvSpPr>
          <p:spPr bwMode="auto">
            <a:xfrm>
              <a:off x="7308304" y="2996057"/>
              <a:ext cx="109154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86"/>
            <p:cNvSpPr>
              <a:spLocks noChangeShapeType="1"/>
            </p:cNvSpPr>
            <p:nvPr/>
          </p:nvSpPr>
          <p:spPr bwMode="auto">
            <a:xfrm flipV="1">
              <a:off x="7308304" y="3212752"/>
              <a:ext cx="109154" cy="2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87"/>
            <p:cNvSpPr>
              <a:spLocks noChangeShapeType="1"/>
            </p:cNvSpPr>
            <p:nvPr/>
          </p:nvSpPr>
          <p:spPr bwMode="auto">
            <a:xfrm>
              <a:off x="7236296" y="3995457"/>
              <a:ext cx="181162" cy="69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88"/>
            <p:cNvSpPr txBox="1">
              <a:spLocks noChangeArrowheads="1"/>
            </p:cNvSpPr>
            <p:nvPr/>
          </p:nvSpPr>
          <p:spPr bwMode="auto">
            <a:xfrm>
              <a:off x="5000629" y="2991497"/>
              <a:ext cx="503238" cy="2214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55" name="Text Box 89"/>
            <p:cNvSpPr txBox="1">
              <a:spLocks noChangeArrowheads="1"/>
            </p:cNvSpPr>
            <p:nvPr/>
          </p:nvSpPr>
          <p:spPr bwMode="auto">
            <a:xfrm>
              <a:off x="5000629" y="3890679"/>
              <a:ext cx="503238" cy="2159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dout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56" name="Line 90"/>
            <p:cNvSpPr>
              <a:spLocks noChangeShapeType="1"/>
            </p:cNvSpPr>
            <p:nvPr/>
          </p:nvSpPr>
          <p:spPr bwMode="auto">
            <a:xfrm>
              <a:off x="6080130" y="3284983"/>
              <a:ext cx="1081088" cy="431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95"/>
            <p:cNvSpPr>
              <a:spLocks noChangeShapeType="1"/>
            </p:cNvSpPr>
            <p:nvPr/>
          </p:nvSpPr>
          <p:spPr bwMode="auto">
            <a:xfrm>
              <a:off x="5724128" y="2997622"/>
              <a:ext cx="0" cy="1109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98"/>
            <p:cNvSpPr>
              <a:spLocks noChangeShapeType="1"/>
            </p:cNvSpPr>
            <p:nvPr/>
          </p:nvSpPr>
          <p:spPr bwMode="auto">
            <a:xfrm>
              <a:off x="5653262" y="2996953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99"/>
            <p:cNvSpPr>
              <a:spLocks noChangeShapeType="1"/>
            </p:cNvSpPr>
            <p:nvPr/>
          </p:nvSpPr>
          <p:spPr bwMode="auto">
            <a:xfrm flipV="1">
              <a:off x="5653261" y="2996952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 flipH="1">
              <a:off x="7231808" y="2997621"/>
              <a:ext cx="4488" cy="11090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09"/>
            <p:cNvSpPr>
              <a:spLocks noChangeShapeType="1"/>
            </p:cNvSpPr>
            <p:nvPr/>
          </p:nvSpPr>
          <p:spPr bwMode="auto">
            <a:xfrm flipH="1">
              <a:off x="6007292" y="3213397"/>
              <a:ext cx="1449" cy="893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10"/>
            <p:cNvSpPr>
              <a:spLocks noChangeShapeType="1"/>
            </p:cNvSpPr>
            <p:nvPr/>
          </p:nvSpPr>
          <p:spPr bwMode="auto">
            <a:xfrm>
              <a:off x="6800829" y="3531061"/>
              <a:ext cx="0" cy="575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Text Box 111"/>
            <p:cNvSpPr txBox="1">
              <a:spLocks noChangeArrowheads="1"/>
            </p:cNvSpPr>
            <p:nvPr/>
          </p:nvSpPr>
          <p:spPr bwMode="auto">
            <a:xfrm>
              <a:off x="6156176" y="3501008"/>
              <a:ext cx="506954" cy="28803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等待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164" name="Line 112"/>
            <p:cNvSpPr>
              <a:spLocks noChangeShapeType="1"/>
            </p:cNvSpPr>
            <p:nvPr/>
          </p:nvSpPr>
          <p:spPr bwMode="auto">
            <a:xfrm>
              <a:off x="6620674" y="3674655"/>
              <a:ext cx="1760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13"/>
            <p:cNvSpPr>
              <a:spLocks noChangeShapeType="1"/>
            </p:cNvSpPr>
            <p:nvPr/>
          </p:nvSpPr>
          <p:spPr bwMode="auto">
            <a:xfrm flipH="1">
              <a:off x="6007291" y="3674655"/>
              <a:ext cx="148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14"/>
            <p:cNvSpPr txBox="1">
              <a:spLocks noChangeArrowheads="1"/>
            </p:cNvSpPr>
            <p:nvPr/>
          </p:nvSpPr>
          <p:spPr bwMode="auto">
            <a:xfrm>
              <a:off x="5000629" y="3602647"/>
              <a:ext cx="503238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Line 115"/>
            <p:cNvSpPr>
              <a:spLocks noChangeShapeType="1"/>
            </p:cNvSpPr>
            <p:nvPr/>
          </p:nvSpPr>
          <p:spPr bwMode="auto">
            <a:xfrm>
              <a:off x="6876256" y="3602647"/>
              <a:ext cx="216024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16"/>
            <p:cNvSpPr>
              <a:spLocks noChangeShapeType="1"/>
            </p:cNvSpPr>
            <p:nvPr/>
          </p:nvSpPr>
          <p:spPr bwMode="auto">
            <a:xfrm flipV="1">
              <a:off x="6080129" y="3818547"/>
              <a:ext cx="653251" cy="27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17"/>
            <p:cNvSpPr>
              <a:spLocks noChangeShapeType="1"/>
            </p:cNvSpPr>
            <p:nvPr/>
          </p:nvSpPr>
          <p:spPr bwMode="auto">
            <a:xfrm flipH="1" flipV="1">
              <a:off x="7092280" y="3602647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18"/>
            <p:cNvSpPr>
              <a:spLocks noChangeShapeType="1"/>
            </p:cNvSpPr>
            <p:nvPr/>
          </p:nvSpPr>
          <p:spPr bwMode="auto">
            <a:xfrm flipV="1">
              <a:off x="6733381" y="3602647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19"/>
            <p:cNvSpPr>
              <a:spLocks noChangeShapeType="1"/>
            </p:cNvSpPr>
            <p:nvPr/>
          </p:nvSpPr>
          <p:spPr bwMode="auto">
            <a:xfrm flipV="1">
              <a:off x="7236296" y="3818546"/>
              <a:ext cx="181162" cy="12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88"/>
            <p:cNvSpPr txBox="1">
              <a:spLocks noChangeArrowheads="1"/>
            </p:cNvSpPr>
            <p:nvPr/>
          </p:nvSpPr>
          <p:spPr bwMode="auto">
            <a:xfrm>
              <a:off x="5004048" y="3284984"/>
              <a:ext cx="50323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Rd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3" name="Line 106"/>
            <p:cNvSpPr>
              <a:spLocks noChangeShapeType="1"/>
            </p:cNvSpPr>
            <p:nvPr/>
          </p:nvSpPr>
          <p:spPr bwMode="auto">
            <a:xfrm flipV="1">
              <a:off x="5940152" y="3284984"/>
              <a:ext cx="142875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04"/>
            <p:cNvSpPr>
              <a:spLocks noChangeShapeType="1"/>
            </p:cNvSpPr>
            <p:nvPr/>
          </p:nvSpPr>
          <p:spPr bwMode="auto">
            <a:xfrm flipV="1">
              <a:off x="5575303" y="3501008"/>
              <a:ext cx="3648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06"/>
            <p:cNvSpPr>
              <a:spLocks noChangeShapeType="1"/>
            </p:cNvSpPr>
            <p:nvPr/>
          </p:nvSpPr>
          <p:spPr bwMode="auto">
            <a:xfrm flipH="1" flipV="1">
              <a:off x="7155312" y="3289296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04"/>
            <p:cNvSpPr>
              <a:spLocks noChangeShapeType="1"/>
            </p:cNvSpPr>
            <p:nvPr/>
          </p:nvSpPr>
          <p:spPr bwMode="auto">
            <a:xfrm flipV="1">
              <a:off x="7309446" y="3501008"/>
              <a:ext cx="1080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15"/>
            <p:cNvSpPr>
              <a:spLocks noChangeShapeType="1"/>
            </p:cNvSpPr>
            <p:nvPr/>
          </p:nvSpPr>
          <p:spPr bwMode="auto">
            <a:xfrm>
              <a:off x="5575302" y="3602647"/>
              <a:ext cx="356891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17"/>
            <p:cNvSpPr>
              <a:spLocks noChangeShapeType="1"/>
            </p:cNvSpPr>
            <p:nvPr/>
          </p:nvSpPr>
          <p:spPr bwMode="auto">
            <a:xfrm flipH="1" flipV="1">
              <a:off x="5932193" y="3602647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77"/>
            <p:cNvSpPr>
              <a:spLocks noChangeShapeType="1"/>
            </p:cNvSpPr>
            <p:nvPr/>
          </p:nvSpPr>
          <p:spPr bwMode="auto">
            <a:xfrm>
              <a:off x="7164288" y="3890679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8"/>
            <p:cNvSpPr>
              <a:spLocks noChangeShapeType="1"/>
            </p:cNvSpPr>
            <p:nvPr/>
          </p:nvSpPr>
          <p:spPr bwMode="auto">
            <a:xfrm flipV="1">
              <a:off x="7171766" y="3999369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98"/>
            <p:cNvSpPr>
              <a:spLocks noChangeShapeType="1"/>
            </p:cNvSpPr>
            <p:nvPr/>
          </p:nvSpPr>
          <p:spPr bwMode="auto">
            <a:xfrm>
              <a:off x="7169568" y="2996953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99"/>
            <p:cNvSpPr>
              <a:spLocks noChangeShapeType="1"/>
            </p:cNvSpPr>
            <p:nvPr/>
          </p:nvSpPr>
          <p:spPr bwMode="auto">
            <a:xfrm flipV="1">
              <a:off x="7169567" y="2996952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1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68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636912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*部件互连方法：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部件输出端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共用</a:t>
            </a:r>
            <a:r>
              <a:rPr lang="zh-CN" altLang="en-US" b="1" dirty="0" smtClean="0">
                <a:latin typeface="宋体" pitchFamily="2" charset="-122"/>
              </a:rPr>
              <a:t>信号线时，通过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三态门</a:t>
            </a:r>
            <a:r>
              <a:rPr lang="zh-CN" altLang="en-US" b="1" dirty="0" smtClean="0">
                <a:latin typeface="宋体" pitchFamily="2" charset="-122"/>
              </a:rPr>
              <a:t>连接到总线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发送可控制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*结构类型：</a:t>
            </a:r>
            <a:r>
              <a:rPr lang="zh-CN" altLang="en-US" b="1" dirty="0" smtClean="0">
                <a:latin typeface="宋体" pitchFamily="2" charset="-122"/>
              </a:rPr>
              <a:t>总线结构、点点结构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261209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总线结构数据通路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*连接方式：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sz="2200" b="1" dirty="0" smtClean="0">
                <a:latin typeface="宋体" pitchFamily="2" charset="-122"/>
              </a:rPr>
              <a:t>部件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输出端</a:t>
            </a:r>
            <a:r>
              <a:rPr lang="zh-CN" altLang="en-US" sz="2200" b="1" dirty="0" smtClean="0">
                <a:latin typeface="宋体" pitchFamily="2" charset="-122"/>
              </a:rPr>
              <a:t>通过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同一信号线</a:t>
            </a:r>
            <a:r>
              <a:rPr lang="zh-CN" altLang="en-US" sz="2200" b="1" dirty="0" smtClean="0">
                <a:latin typeface="宋体" pitchFamily="2" charset="-122"/>
              </a:rPr>
              <a:t>连接其他部件输入端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*结构分类：</a:t>
            </a:r>
            <a:r>
              <a:rPr lang="zh-CN" altLang="en-US" b="1" dirty="0" smtClean="0">
                <a:latin typeface="宋体" pitchFamily="2" charset="-122"/>
              </a:rPr>
              <a:t>单总线结构、双总线结构等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3933052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部件输入端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多个</a:t>
            </a:r>
            <a:r>
              <a:rPr lang="zh-CN" altLang="en-US" b="1" dirty="0" smtClean="0">
                <a:latin typeface="宋体" pitchFamily="2" charset="-122"/>
              </a:rPr>
              <a:t>时，增设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锁存器</a:t>
            </a:r>
            <a:r>
              <a:rPr lang="zh-CN" altLang="en-US" b="1" dirty="0" smtClean="0">
                <a:latin typeface="宋体" pitchFamily="2" charset="-122"/>
              </a:rPr>
              <a:t>，或增加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总线数量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分时接收</a:t>
            </a:r>
            <a:r>
              <a:rPr lang="en-US" altLang="zh-CN" sz="1800" b="1" dirty="0" smtClean="0">
                <a:latin typeface="宋体" pitchFamily="2" charset="-122"/>
              </a:rPr>
              <a:t>)        (</a:t>
            </a:r>
            <a:r>
              <a:rPr lang="zh-CN" altLang="en-US" sz="1800" b="1" dirty="0" smtClean="0">
                <a:latin typeface="宋体" pitchFamily="2" charset="-122"/>
              </a:rPr>
              <a:t>无冲突接收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 bwMode="auto">
          <a:xfrm flipH="1" flipV="1">
            <a:off x="4572124" y="2603004"/>
            <a:ext cx="3168228" cy="14339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的单总线结构数据通路示例：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337905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为什么只有一个读端口？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92494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输出端增设三态门，输入端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直连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386104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ALU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个锁存器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入端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出端中只能有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个直连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431516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为什么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要设置锁存器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或寄存器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Z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479715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为什么</a:t>
            </a:r>
            <a:r>
              <a:rPr lang="en-US" altLang="zh-CN" b="1" dirty="0" smtClean="0">
                <a:latin typeface="宋体" pitchFamily="2" charset="-122"/>
              </a:rPr>
              <a:t>Y</a:t>
            </a:r>
            <a:r>
              <a:rPr lang="zh-CN" altLang="en-US" b="1" dirty="0" smtClean="0">
                <a:latin typeface="宋体" pitchFamily="2" charset="-122"/>
              </a:rPr>
              <a:t>输出端、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输出端不设置三态门？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99593" y="907479"/>
            <a:ext cx="7920879" cy="1945457"/>
            <a:chOff x="323529" y="3501008"/>
            <a:chExt cx="7920879" cy="1945457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5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等腰三角形 23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>
              <a:endCxn id="31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endCxn id="33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33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等腰三角形 3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323529" y="3501008"/>
              <a:ext cx="28803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>
              <a:stCxn id="41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0" name="等腰三角形 49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等腰三角形 53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6" name="直接连接符 150"/>
            <p:cNvCxnSpPr>
              <a:endCxn id="63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等腰三角形 60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8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179512" y="525126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个时钟周期可实现</a:t>
            </a:r>
            <a:r>
              <a:rPr lang="en-US" altLang="zh-CN" b="1" dirty="0">
                <a:latin typeface="宋体" pitchFamily="2" charset="-122"/>
              </a:rPr>
              <a:t>R2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(R0)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(R1)</a:t>
            </a:r>
            <a:r>
              <a:rPr lang="zh-CN" altLang="en-US" b="1" dirty="0">
                <a:latin typeface="宋体" pitchFamily="2" charset="-122"/>
              </a:rPr>
              <a:t>吗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2" name="Text Box 150"/>
          <p:cNvSpPr txBox="1">
            <a:spLocks noChangeArrowheads="1"/>
          </p:cNvSpPr>
          <p:nvPr/>
        </p:nvSpPr>
        <p:spPr bwMode="auto">
          <a:xfrm>
            <a:off x="179388" y="57332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数据传送特性：</a:t>
            </a:r>
            <a:r>
              <a:rPr lang="zh-CN" altLang="en-US" b="1" dirty="0" smtClean="0">
                <a:latin typeface="宋体" pitchFamily="2" charset="-122"/>
              </a:rPr>
              <a:t>只能</a:t>
            </a:r>
            <a:r>
              <a:rPr lang="zh-CN" altLang="en-US" b="1" dirty="0">
                <a:latin typeface="宋体" pitchFamily="2" charset="-122"/>
              </a:rPr>
              <a:t>同时实现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或几个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数据传送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3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81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178183" y="325824"/>
            <a:ext cx="8497925" cy="59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sz="28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⑴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的组成与工作流程：</a:t>
            </a:r>
            <a:r>
              <a:rPr lang="zh-CN" altLang="en-US" sz="22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模型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指令集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，组成，工作流程，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       </a:t>
            </a:r>
            <a:r>
              <a:rPr lang="zh-CN" altLang="en-US" sz="2200" b="1" dirty="0">
                <a:latin typeface="宋体" pitchFamily="2" charset="-122"/>
              </a:rPr>
              <a:t>指令的执行</a:t>
            </a:r>
            <a:r>
              <a:rPr lang="zh-CN" altLang="en-US" sz="2200" b="1" dirty="0" smtClean="0">
                <a:latin typeface="宋体" pitchFamily="2" charset="-122"/>
              </a:rPr>
              <a:t>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需求分析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⑵数据通路的组织：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基本组成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部件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互连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en-US" altLang="zh-CN" sz="2000" dirty="0" err="1" smtClean="0">
                <a:latin typeface="+mn-lt"/>
              </a:rPr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及控制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</a:t>
            </a:r>
            <a:r>
              <a:rPr lang="zh-CN" altLang="en-US" sz="2200" b="1" dirty="0" smtClean="0">
                <a:latin typeface="宋体" pitchFamily="2" charset="-122"/>
              </a:rPr>
              <a:t>指令</a:t>
            </a:r>
            <a:r>
              <a:rPr lang="zh-CN" altLang="en-US" sz="2200" b="1" dirty="0">
                <a:latin typeface="宋体" pitchFamily="2" charset="-122"/>
              </a:rPr>
              <a:t>执行</a:t>
            </a:r>
            <a:r>
              <a:rPr lang="zh-CN" altLang="en-US" sz="2200" b="1" dirty="0" smtClean="0">
                <a:latin typeface="宋体" pitchFamily="2" charset="-122"/>
              </a:rPr>
              <a:t>过程的组织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</a:t>
            </a:r>
            <a:r>
              <a:rPr lang="en-US" altLang="zh-CN" sz="2200" b="1" dirty="0" smtClean="0">
                <a:latin typeface="宋体" pitchFamily="2" charset="-122"/>
              </a:rPr>
              <a:t>      DP</a:t>
            </a:r>
            <a:r>
              <a:rPr lang="zh-CN" altLang="en-US" sz="2200" b="1" dirty="0" smtClean="0">
                <a:latin typeface="宋体" pitchFamily="2" charset="-122"/>
              </a:rPr>
              <a:t>的设计方法，单周期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的设计，多周期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的设计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⑶控制器的组成：</a:t>
            </a:r>
            <a:r>
              <a:rPr lang="zh-CN" altLang="en-US" sz="2200" b="1" dirty="0" smtClean="0">
                <a:latin typeface="宋体" pitchFamily="2" charset="-122"/>
              </a:rPr>
              <a:t>基本结构</a:t>
            </a:r>
            <a:r>
              <a:rPr lang="zh-CN" altLang="en-US" sz="2200" b="1" spc="-80" dirty="0" smtClean="0">
                <a:latin typeface="宋体" pitchFamily="2" charset="-122"/>
              </a:rPr>
              <a:t>，时序信</a:t>
            </a:r>
            <a:r>
              <a:rPr lang="zh-CN" altLang="en-US" sz="2200" b="1" spc="-80" dirty="0" smtClean="0">
                <a:latin typeface="+mn-ea"/>
                <a:ea typeface="+mn-ea"/>
              </a:rPr>
              <a:t>号的形成</a:t>
            </a:r>
            <a:r>
              <a:rPr lang="en-US" altLang="zh-CN" sz="2000" b="1" spc="-80" dirty="0" smtClean="0">
                <a:latin typeface="+mn-ea"/>
                <a:ea typeface="+mn-ea"/>
              </a:rPr>
              <a:t>(</a:t>
            </a:r>
            <a:r>
              <a:rPr lang="zh-CN" altLang="en-US" sz="2000" b="1" spc="-80" dirty="0" smtClean="0">
                <a:latin typeface="+mn-ea"/>
                <a:ea typeface="+mn-ea"/>
              </a:rPr>
              <a:t>信号序列</a:t>
            </a:r>
            <a:r>
              <a:rPr lang="en-US" altLang="zh-CN" sz="2000" b="1" spc="-80" dirty="0" smtClean="0">
                <a:latin typeface="+mn-ea"/>
                <a:ea typeface="+mn-ea"/>
              </a:rPr>
              <a:t>/</a:t>
            </a:r>
            <a:r>
              <a:rPr lang="zh-CN" altLang="en-US" sz="2000" b="1" spc="-80" dirty="0" smtClean="0">
                <a:latin typeface="+mn-ea"/>
                <a:ea typeface="+mn-ea"/>
              </a:rPr>
              <a:t>定时</a:t>
            </a:r>
            <a:r>
              <a:rPr lang="en-US" altLang="zh-CN" sz="2000" b="1" spc="-80" dirty="0" smtClean="0">
                <a:latin typeface="+mn-ea"/>
                <a:ea typeface="+mn-ea"/>
              </a:rPr>
              <a:t>)</a:t>
            </a:r>
            <a:r>
              <a:rPr lang="zh-CN" altLang="en-US" sz="2200" b="1" spc="-80" dirty="0" smtClean="0">
                <a:latin typeface="+mn-ea"/>
                <a:ea typeface="+mn-ea"/>
              </a:rPr>
              <a:t>，</a:t>
            </a:r>
            <a:r>
              <a:rPr lang="en-US" altLang="zh-CN" sz="2200" spc="-80" dirty="0" smtClean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spc="-80" dirty="0">
                <a:latin typeface="+mn-ea"/>
                <a:ea typeface="+mn-ea"/>
              </a:rPr>
              <a:t> </a:t>
            </a:r>
            <a:r>
              <a:rPr lang="en-US" altLang="zh-CN" sz="2200" spc="-80" dirty="0" smtClean="0">
                <a:latin typeface="+mn-ea"/>
                <a:ea typeface="+mn-ea"/>
              </a:rPr>
              <a:t>                    </a:t>
            </a:r>
            <a:r>
              <a:rPr lang="en-US" altLang="zh-CN" sz="2200" spc="-80" dirty="0" err="1" smtClean="0"/>
              <a:t>μ</a:t>
            </a:r>
            <a:r>
              <a:rPr lang="en-US" altLang="zh-CN" sz="2200" b="1" spc="-80" dirty="0" err="1" smtClean="0">
                <a:latin typeface="宋体" pitchFamily="2" charset="-122"/>
              </a:rPr>
              <a:t>OP</a:t>
            </a:r>
            <a:r>
              <a:rPr lang="zh-CN" altLang="en-US" sz="2200" b="1" spc="-80" dirty="0" smtClean="0">
                <a:latin typeface="宋体" pitchFamily="2" charset="-122"/>
              </a:rPr>
              <a:t>控制信号的形成</a:t>
            </a:r>
            <a:endParaRPr lang="en-US" altLang="zh-CN" sz="2200" b="1" spc="-8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⑷硬布线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 smtClean="0">
                <a:latin typeface="宋体" pitchFamily="2" charset="-122"/>
              </a:rPr>
              <a:t>设计步骤，单周期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的设计，多周期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的设计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⑸微程序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 smtClean="0">
                <a:latin typeface="宋体" pitchFamily="2" charset="-122"/>
              </a:rPr>
              <a:t>微程序控制思想，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的组成及工作原理，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</a:t>
            </a:r>
            <a:r>
              <a:rPr lang="zh-CN" altLang="en-US" sz="2200" b="1" dirty="0" smtClean="0">
                <a:latin typeface="宋体" pitchFamily="2" charset="-122"/>
              </a:rPr>
              <a:t>微指令格式，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的设计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⑹异常及中断的处理：</a:t>
            </a:r>
            <a:r>
              <a:rPr lang="zh-CN" altLang="en-US" sz="2200" b="1" dirty="0" smtClean="0">
                <a:latin typeface="宋体" pitchFamily="2" charset="-122"/>
              </a:rPr>
              <a:t>基本概念，处理过程，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的相应设计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⑺指令流水线技术：</a:t>
            </a:r>
            <a:r>
              <a:rPr lang="zh-CN" altLang="en-US" sz="2200" b="1" dirty="0" smtClean="0">
                <a:latin typeface="宋体" pitchFamily="2" charset="-122"/>
              </a:rPr>
              <a:t>组成及性能，冒险处理，并行技术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8533133" y="1074973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39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191069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320683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400506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450912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37321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9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80526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左大括号 3"/>
          <p:cNvSpPr/>
          <p:nvPr/>
        </p:nvSpPr>
        <p:spPr bwMode="auto">
          <a:xfrm>
            <a:off x="539552" y="3244551"/>
            <a:ext cx="92328" cy="1511127"/>
          </a:xfrm>
          <a:prstGeom prst="leftBrace">
            <a:avLst>
              <a:gd name="adj1" fmla="val 38568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65872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点点结构数据通路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*连接方式：</a:t>
            </a:r>
            <a:r>
              <a:rPr lang="zh-CN" altLang="en-US" b="1" dirty="0" smtClean="0">
                <a:latin typeface="宋体" pitchFamily="2" charset="-122"/>
              </a:rPr>
              <a:t>每个输入端通过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不同信号线</a:t>
            </a:r>
            <a:r>
              <a:rPr lang="zh-CN" altLang="en-US" b="1" dirty="0" smtClean="0">
                <a:latin typeface="宋体" pitchFamily="2" charset="-122"/>
              </a:rPr>
              <a:t>连接其他部件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输出端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" name="Text Box 150"/>
          <p:cNvSpPr txBox="1">
            <a:spLocks noChangeArrowheads="1"/>
          </p:cNvSpPr>
          <p:nvPr/>
        </p:nvSpPr>
        <p:spPr bwMode="auto">
          <a:xfrm>
            <a:off x="179388" y="48912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数据传送特性：</a:t>
            </a:r>
            <a:r>
              <a:rPr lang="zh-CN" altLang="en-US" b="1" dirty="0" smtClean="0">
                <a:latin typeface="宋体" pitchFamily="2" charset="-122"/>
              </a:rPr>
              <a:t>可</a:t>
            </a:r>
            <a:r>
              <a:rPr lang="zh-CN" altLang="en-US" b="1" dirty="0">
                <a:latin typeface="宋体" pitchFamily="2" charset="-122"/>
              </a:rPr>
              <a:t>同时实现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每个输入端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的数据传送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210289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*部件互连方法：</a:t>
            </a:r>
            <a:r>
              <a:rPr lang="zh-CN" altLang="en-US" b="1" spc="-100" dirty="0">
                <a:latin typeface="宋体" pitchFamily="2" charset="-122"/>
              </a:rPr>
              <a:t>输入端</a:t>
            </a:r>
            <a:r>
              <a:rPr lang="zh-CN" altLang="en-US" b="1" spc="-100" dirty="0" smtClean="0">
                <a:latin typeface="宋体" pitchFamily="2" charset="-122"/>
              </a:rPr>
              <a:t>连接</a:t>
            </a:r>
            <a:r>
              <a:rPr lang="zh-CN" altLang="en-US" b="1" spc="-100" dirty="0" smtClean="0">
                <a:solidFill>
                  <a:srgbClr val="CC3300"/>
                </a:solidFill>
                <a:latin typeface="宋体" pitchFamily="2" charset="-122"/>
              </a:rPr>
              <a:t>多个</a:t>
            </a:r>
            <a:r>
              <a:rPr lang="zh-CN" altLang="en-US" b="1" spc="-100" dirty="0" smtClean="0">
                <a:latin typeface="宋体" pitchFamily="2" charset="-122"/>
              </a:rPr>
              <a:t>输出端</a:t>
            </a:r>
            <a:r>
              <a:rPr lang="zh-CN" altLang="en-US" b="1" spc="-100" dirty="0">
                <a:latin typeface="宋体" pitchFamily="2" charset="-122"/>
              </a:rPr>
              <a:t>时</a:t>
            </a:r>
            <a:r>
              <a:rPr lang="zh-CN" altLang="en-US" b="1" spc="-100" dirty="0" smtClean="0">
                <a:latin typeface="宋体" pitchFamily="2" charset="-122"/>
              </a:rPr>
              <a:t>，需增设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多路选择器</a:t>
            </a:r>
            <a:endParaRPr lang="en-US" altLang="zh-CN" b="1" spc="-100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17008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的点点结构数据通路示例：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373216"/>
            <a:ext cx="885698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种结构比较：</a:t>
            </a:r>
            <a:r>
              <a:rPr lang="zh-CN" altLang="en-US" sz="2200" b="1" spc="-100" dirty="0" smtClean="0">
                <a:latin typeface="宋体" pitchFamily="2" charset="-122"/>
              </a:rPr>
              <a:t>总线结构互连简单、分时传送、仅用于</a:t>
            </a:r>
            <a:r>
              <a:rPr lang="zh-CN" altLang="en-US" sz="2200" b="1" u="sng" spc="-100" dirty="0" smtClean="0">
                <a:latin typeface="宋体" pitchFamily="2" charset="-122"/>
              </a:rPr>
              <a:t>多周期</a:t>
            </a:r>
            <a:r>
              <a:rPr lang="en-US" altLang="zh-CN" sz="2200" b="1" u="sng" spc="-100" dirty="0" smtClean="0">
                <a:latin typeface="宋体" pitchFamily="2" charset="-122"/>
              </a:rPr>
              <a:t>CPU</a:t>
            </a:r>
            <a:r>
              <a:rPr lang="zh-CN" altLang="en-US" sz="2200" b="1" spc="-100" dirty="0" smtClean="0">
                <a:latin typeface="宋体" pitchFamily="2" charset="-122"/>
              </a:rPr>
              <a:t>；</a:t>
            </a:r>
            <a:endParaRPr lang="en-US" altLang="zh-CN" sz="2200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zh-CN" altLang="en-US" sz="2200" b="1" spc="-100" dirty="0" smtClean="0">
                <a:latin typeface="宋体" pitchFamily="2" charset="-122"/>
              </a:rPr>
              <a:t>点点结构互连复杂、同时传送、可用于</a:t>
            </a:r>
            <a:r>
              <a:rPr lang="zh-CN" altLang="en-US" sz="2200" b="1" u="sng" spc="-100" dirty="0" smtClean="0">
                <a:latin typeface="宋体" pitchFamily="2" charset="-122"/>
              </a:rPr>
              <a:t>单周期</a:t>
            </a:r>
            <a:r>
              <a:rPr lang="en-US" altLang="zh-CN" sz="2200" b="1" u="sng" spc="-100" dirty="0" smtClean="0">
                <a:latin typeface="宋体" pitchFamily="2" charset="-122"/>
              </a:rPr>
              <a:t>CPU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9512" y="442564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只有一个读端口，通路应如何改变？ 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ALU</a:t>
            </a: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增设锁存器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  <p:sp>
        <p:nvSpPr>
          <p:cNvPr id="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83568" y="2276872"/>
            <a:ext cx="8208912" cy="1728192"/>
            <a:chOff x="35496" y="2708920"/>
            <a:chExt cx="8208912" cy="1728192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403648" y="3141415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1187624" y="378904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" name="直接连接符 480"/>
            <p:cNvCxnSpPr/>
            <p:nvPr/>
          </p:nvCxnSpPr>
          <p:spPr bwMode="auto">
            <a:xfrm flipV="1">
              <a:off x="1218550" y="3284985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827584" y="3212976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97"/>
            <p:cNvCxnSpPr/>
            <p:nvPr/>
          </p:nvCxnSpPr>
          <p:spPr bwMode="auto">
            <a:xfrm rot="10800000">
              <a:off x="1187624" y="3500562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827584" y="2996952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652120" y="414818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6588224" y="3572658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1" idx="3"/>
            </p:cNvCxnSpPr>
            <p:nvPr/>
          </p:nvCxnSpPr>
          <p:spPr bwMode="auto">
            <a:xfrm>
              <a:off x="6228184" y="3717479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228184" y="4221088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6228184" y="4365104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5361409" y="3717033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403648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1403648" y="280905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7165851" y="38256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165851" y="39780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7165851" y="4185236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7668344" y="3766311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827584" y="2781997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716017" y="3573015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16017" y="376046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724401" y="360195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连接符 349"/>
            <p:cNvCxnSpPr/>
            <p:nvPr/>
          </p:nvCxnSpPr>
          <p:spPr bwMode="auto">
            <a:xfrm rot="16200000" flipH="1">
              <a:off x="4139952" y="3068960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1979712" y="3789040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 rot="16200000">
              <a:off x="3419773" y="3213076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347864" y="3860154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923927" y="389495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932311" y="403896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362"/>
            <p:cNvCxnSpPr/>
            <p:nvPr/>
          </p:nvCxnSpPr>
          <p:spPr bwMode="auto">
            <a:xfrm rot="5400000">
              <a:off x="3816365" y="3536567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363"/>
            <p:cNvCxnSpPr/>
            <p:nvPr/>
          </p:nvCxnSpPr>
          <p:spPr bwMode="auto">
            <a:xfrm rot="16200000" flipV="1">
              <a:off x="3961732" y="4110386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2699793" y="3428106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699793" y="3615553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708177" y="345704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V="1">
              <a:off x="1975168" y="3500117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372"/>
            <p:cNvCxnSpPr/>
            <p:nvPr/>
          </p:nvCxnSpPr>
          <p:spPr bwMode="auto">
            <a:xfrm rot="5400000" flipH="1" flipV="1">
              <a:off x="2555331" y="3644579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699793" y="2780929"/>
              <a:ext cx="648071" cy="57695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699793" y="325640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708177" y="28100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123728" y="3140968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5" name="直接连接符 377"/>
            <p:cNvCxnSpPr/>
            <p:nvPr/>
          </p:nvCxnSpPr>
          <p:spPr bwMode="auto">
            <a:xfrm rot="5400000" flipH="1" flipV="1">
              <a:off x="1945952" y="3606776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347864" y="35730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3347864" y="31409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851920" y="3356992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285293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79712" y="2996952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386"/>
            <p:cNvCxnSpPr/>
            <p:nvPr/>
          </p:nvCxnSpPr>
          <p:spPr bwMode="auto">
            <a:xfrm flipV="1">
              <a:off x="1979712" y="2708920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392"/>
            <p:cNvCxnSpPr/>
            <p:nvPr/>
          </p:nvCxnSpPr>
          <p:spPr bwMode="auto">
            <a:xfrm>
              <a:off x="2411760" y="3500562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317860" y="2745460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1187624" y="3501008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827584" y="3428106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827584" y="2780928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827584" y="2996952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439"/>
            <p:cNvCxnSpPr>
              <a:endCxn id="69" idx="2"/>
            </p:cNvCxnSpPr>
            <p:nvPr/>
          </p:nvCxnSpPr>
          <p:spPr bwMode="auto">
            <a:xfrm rot="10800000">
              <a:off x="323528" y="3573016"/>
              <a:ext cx="5328592" cy="7876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5496" y="328409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372"/>
            <p:cNvCxnSpPr/>
            <p:nvPr/>
          </p:nvCxnSpPr>
          <p:spPr bwMode="auto">
            <a:xfrm flipV="1">
              <a:off x="467546" y="3035778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79512" y="2996952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35496" y="2781997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179512" y="4005064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个时钟</a:t>
            </a:r>
            <a:r>
              <a:rPr lang="zh-CN" altLang="en-US" sz="2200" b="1" dirty="0" smtClean="0">
                <a:latin typeface="宋体" pitchFamily="2" charset="-122"/>
              </a:rPr>
              <a:t>周期可实现</a:t>
            </a:r>
            <a:r>
              <a:rPr lang="en-US" altLang="zh-CN" sz="2200" b="1" dirty="0" smtClean="0">
                <a:latin typeface="宋体" pitchFamily="2" charset="-122"/>
              </a:rPr>
              <a:t>R2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(R0)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吗？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2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、数据通路的微操作及其控制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  <a:latin typeface="+mn-lt"/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内部的原子操作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微操作命令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的部件控制信号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节拍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pc="-200" dirty="0" err="1" smtClean="0"/>
              <a:t>μ</a:t>
            </a:r>
            <a:r>
              <a:rPr lang="en-US" altLang="zh-CN" b="1" spc="-200" dirty="0" err="1" smtClean="0">
                <a:latin typeface="宋体" pitchFamily="2" charset="-122"/>
              </a:rPr>
              <a:t>OP</a:t>
            </a:r>
            <a:r>
              <a:rPr lang="zh-CN" altLang="en-US" b="1" spc="-200" dirty="0" smtClean="0">
                <a:latin typeface="宋体" pitchFamily="2" charset="-122"/>
              </a:rPr>
              <a:t>的同步信号</a:t>
            </a:r>
            <a:r>
              <a:rPr lang="en-US" altLang="zh-CN" sz="2000" b="1" spc="-200" dirty="0">
                <a:latin typeface="宋体" pitchFamily="2" charset="-122"/>
              </a:rPr>
              <a:t>(1</a:t>
            </a:r>
            <a:r>
              <a:rPr lang="zh-CN" altLang="en-US" sz="2000" b="1" spc="-200" dirty="0" smtClean="0">
                <a:latin typeface="宋体" pitchFamily="2" charset="-122"/>
              </a:rPr>
              <a:t>个</a:t>
            </a:r>
            <a:r>
              <a:rPr lang="en-US" altLang="zh-CN" sz="2000" spc="-100" dirty="0" err="1"/>
              <a:t>μ</a:t>
            </a:r>
            <a:r>
              <a:rPr lang="en-US" altLang="zh-CN" sz="2000" b="1" spc="-100" dirty="0" err="1">
                <a:latin typeface="宋体" pitchFamily="2" charset="-122"/>
              </a:rPr>
              <a:t>OP</a:t>
            </a:r>
            <a:r>
              <a:rPr lang="en-US" altLang="zh-CN" sz="2000" b="1" spc="-200" dirty="0" smtClean="0">
                <a:latin typeface="宋体" pitchFamily="2" charset="-122"/>
              </a:rPr>
              <a:t>/</a:t>
            </a:r>
            <a:r>
              <a:rPr lang="zh-CN" altLang="en-US" sz="2000" b="1" spc="-200" dirty="0" smtClean="0">
                <a:latin typeface="宋体" pitchFamily="2" charset="-122"/>
              </a:rPr>
              <a:t>节拍</a:t>
            </a:r>
            <a:r>
              <a:rPr lang="en-US" altLang="zh-CN" sz="2000" b="1" spc="-200" dirty="0" smtClean="0">
                <a:latin typeface="宋体" pitchFamily="2" charset="-122"/>
              </a:rPr>
              <a:t>)</a:t>
            </a:r>
            <a:r>
              <a:rPr lang="zh-CN" altLang="en-US" b="1" spc="-200" dirty="0" smtClean="0">
                <a:latin typeface="宋体" pitchFamily="2" charset="-122"/>
              </a:rPr>
              <a:t>，</a:t>
            </a:r>
            <a:r>
              <a:rPr lang="en-US" altLang="zh-CN" spc="-200" dirty="0" smtClean="0"/>
              <a:t> </a:t>
            </a:r>
            <a:r>
              <a:rPr lang="en-US" altLang="zh-CN" spc="-200" dirty="0" err="1"/>
              <a:t>μ</a:t>
            </a:r>
            <a:r>
              <a:rPr lang="en-US" altLang="zh-CN" b="1" spc="-200" dirty="0" err="1">
                <a:latin typeface="宋体" pitchFamily="2" charset="-122"/>
              </a:rPr>
              <a:t>OP</a:t>
            </a:r>
            <a:r>
              <a:rPr lang="zh-CN" altLang="en-US" b="1" spc="-200" dirty="0">
                <a:latin typeface="宋体" pitchFamily="2" charset="-122"/>
              </a:rPr>
              <a:t>序列</a:t>
            </a:r>
            <a:r>
              <a:rPr lang="zh-CN" altLang="en-US" b="1" spc="-200" dirty="0" smtClean="0">
                <a:latin typeface="宋体" pitchFamily="2" charset="-122"/>
              </a:rPr>
              <a:t>的定时信号</a:t>
            </a:r>
            <a:endParaRPr lang="en-US" altLang="zh-CN" sz="1600" b="1" spc="-200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的特性：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目的数据在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zh-CN" altLang="en-US" b="1" dirty="0" smtClean="0">
                <a:latin typeface="宋体" pitchFamily="2" charset="-122"/>
              </a:rPr>
              <a:t>中，原子操作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7013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的类型：</a:t>
            </a:r>
            <a:r>
              <a:rPr lang="zh-CN" altLang="en-US" b="1" dirty="0" smtClean="0">
                <a:latin typeface="宋体" pitchFamily="2" charset="-122"/>
              </a:rPr>
              <a:t>基本操作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、特殊操作</a:t>
            </a:r>
            <a:r>
              <a:rPr lang="en-US" altLang="zh-CN" sz="2000" b="1" dirty="0" smtClean="0">
                <a:latin typeface="宋体" pitchFamily="2" charset="-122"/>
              </a:rPr>
              <a:t>(PC</a:t>
            </a:r>
            <a:r>
              <a:rPr lang="zh-CN" altLang="en-US" sz="2000" b="1" dirty="0" smtClean="0">
                <a:latin typeface="宋体" pitchFamily="2" charset="-122"/>
              </a:rPr>
              <a:t>增量、置位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复位等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3" y="3206293"/>
            <a:ext cx="705633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寄存器间传送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*操作功能：</a:t>
            </a:r>
            <a:r>
              <a:rPr lang="en-US" altLang="zh-CN" b="1" dirty="0" smtClean="0">
                <a:latin typeface="宋体" pitchFamily="2" charset="-122"/>
              </a:rPr>
              <a:t>Ry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Rx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 smtClean="0">
                <a:latin typeface="宋体" pitchFamily="2" charset="-122"/>
              </a:rPr>
              <a:t>总线结构、点点结构有所不同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78868" y="4653136"/>
            <a:ext cx="2457028" cy="1234033"/>
            <a:chOff x="467544" y="3419101"/>
            <a:chExt cx="2457028" cy="1234033"/>
          </a:xfrm>
        </p:grpSpPr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76300" y="386015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467544" y="3429000"/>
              <a:ext cx="245702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620316" y="3429000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直接连接符 12"/>
            <p:cNvCxnSpPr>
              <a:stCxn id="14" idx="0"/>
            </p:cNvCxnSpPr>
            <p:nvPr/>
          </p:nvCxnSpPr>
          <p:spPr bwMode="auto">
            <a:xfrm flipV="1">
              <a:off x="908348" y="3419101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等腰三角形 13"/>
            <p:cNvSpPr/>
            <p:nvPr/>
          </p:nvSpPr>
          <p:spPr bwMode="auto">
            <a:xfrm>
              <a:off x="854342" y="3573016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908348" y="3717925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944199" y="3645024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160529" y="3565387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flipV="1">
              <a:off x="620316" y="4149080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97632" y="4356272"/>
              <a:ext cx="533400" cy="2968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06943" y="387005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1850959" y="3438899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3" idx="0"/>
            </p:cNvCxnSpPr>
            <p:nvPr/>
          </p:nvCxnSpPr>
          <p:spPr bwMode="auto">
            <a:xfrm flipV="1">
              <a:off x="2138991" y="3429000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等腰三角形 22"/>
            <p:cNvSpPr/>
            <p:nvPr/>
          </p:nvSpPr>
          <p:spPr bwMode="auto">
            <a:xfrm>
              <a:off x="2084985" y="3582915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2138991" y="3727824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H="1">
              <a:off x="2174842" y="3654923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391172" y="3575286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1850959" y="4158979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728275" y="4366171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67914" y="4653136"/>
            <a:ext cx="2604286" cy="1224134"/>
            <a:chOff x="3284612" y="3429000"/>
            <a:chExt cx="2604286" cy="1224134"/>
          </a:xfrm>
        </p:grpSpPr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5096810" y="37881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1" name="直接连接符 30"/>
            <p:cNvCxnSpPr>
              <a:stCxn id="30" idx="3"/>
            </p:cNvCxnSpPr>
            <p:nvPr/>
          </p:nvCxnSpPr>
          <p:spPr bwMode="auto">
            <a:xfrm>
              <a:off x="5672874" y="3932610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 rot="16200000">
              <a:off x="4337360" y="3748774"/>
              <a:ext cx="655701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4809672" y="3932609"/>
              <a:ext cx="287138" cy="4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240138" y="3645024"/>
              <a:ext cx="2806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232714" y="4123241"/>
              <a:ext cx="28803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088698" y="3861048"/>
              <a:ext cx="4320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088698" y="4123241"/>
              <a:ext cx="144016" cy="1450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3512634" y="411396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9" name="直接连接符 38"/>
            <p:cNvCxnSpPr>
              <a:endCxn id="38" idx="1"/>
            </p:cNvCxnSpPr>
            <p:nvPr/>
          </p:nvCxnSpPr>
          <p:spPr bwMode="auto">
            <a:xfrm>
              <a:off x="3284612" y="4258426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088698" y="3536892"/>
              <a:ext cx="151440" cy="1081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4232714" y="3645024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4232714" y="3933056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3512634" y="371703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296610" y="3861048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3584642" y="3429000"/>
              <a:ext cx="36004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baseline="-18000" dirty="0" smtClean="0">
                  <a:latin typeface="宋体" pitchFamily="2" charset="-122"/>
                </a:rPr>
                <a:t>…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686094" y="4221088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4563410" y="4428280"/>
              <a:ext cx="533400" cy="2248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5406174" y="4077072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5283490" y="4284264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1993862" y="5899338"/>
            <a:ext cx="19300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Rx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470601" y="4620511"/>
            <a:ext cx="2421879" cy="1615999"/>
            <a:chOff x="6470601" y="4620511"/>
            <a:chExt cx="2421879" cy="1615999"/>
          </a:xfrm>
        </p:grpSpPr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6686625" y="5226075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6686625" y="4925988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551754" y="5671147"/>
              <a:ext cx="1124256" cy="2061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输出 </a:t>
              </a:r>
              <a:r>
                <a:rPr lang="zh-CN" altLang="en-US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写入</a:t>
              </a:r>
              <a:endParaRPr lang="zh-CN" altLang="en-US" sz="1800" b="1" baseline="-18000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6470601" y="4620511"/>
              <a:ext cx="765249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数据线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5" name="AutoShape 311"/>
            <p:cNvSpPr>
              <a:spLocks noChangeArrowheads="1"/>
            </p:cNvSpPr>
            <p:nvPr/>
          </p:nvSpPr>
          <p:spPr bwMode="auto">
            <a:xfrm>
              <a:off x="7452320" y="4653138"/>
              <a:ext cx="1295400" cy="288032"/>
            </a:xfrm>
            <a:prstGeom prst="hexagon">
              <a:avLst>
                <a:gd name="adj" fmla="val 38121"/>
                <a:gd name="vf" fmla="val 115470"/>
              </a:avLst>
            </a:prstGeom>
            <a:noFill/>
            <a:ln w="158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600" b="1" dirty="0" smtClean="0"/>
                <a:t>数据</a:t>
              </a:r>
              <a:endParaRPr lang="zh-CN" altLang="en-US" sz="16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7452320" y="501317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7307858" y="522607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7452321" y="5013177"/>
              <a:ext cx="1295399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8748018" y="501317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8747572" y="522607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8099946" y="530120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7307858" y="5514999"/>
              <a:ext cx="792162" cy="22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8748464" y="530120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8748018" y="5514107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8098433" y="5301209"/>
              <a:ext cx="64884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 flipV="1">
              <a:off x="7451875" y="5589241"/>
              <a:ext cx="4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 flipV="1">
              <a:off x="8099946" y="5589241"/>
              <a:ext cx="74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8747273" y="5589241"/>
              <a:ext cx="7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307858" y="4797153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8747572" y="4797153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6588224" y="5949280"/>
              <a:ext cx="2304256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zh-CN" altLang="en-US" sz="2000" b="1" dirty="0" smtClean="0">
                  <a:solidFill>
                    <a:srgbClr val="FF3399"/>
                  </a:solidFill>
                  <a:latin typeface="宋体" pitchFamily="2" charset="-122"/>
                </a:rPr>
                <a:t>方法：</a:t>
              </a:r>
              <a:r>
                <a:rPr lang="zh-CN" altLang="en-US" sz="2000" b="1" dirty="0" smtClean="0">
                  <a:latin typeface="宋体" pitchFamily="2" charset="-122"/>
                </a:rPr>
                <a:t>电位</a:t>
              </a:r>
              <a:r>
                <a:rPr lang="en-US" altLang="zh-CN" sz="2000" b="1" dirty="0">
                  <a:latin typeface="宋体" pitchFamily="2" charset="-122"/>
                </a:rPr>
                <a:t>-</a:t>
              </a:r>
              <a:r>
                <a:rPr lang="zh-CN" altLang="en-US" sz="2000" b="1" dirty="0">
                  <a:latin typeface="宋体" pitchFamily="2" charset="-122"/>
                </a:rPr>
                <a:t>脉冲制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4067944" y="5877272"/>
            <a:ext cx="20162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6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1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00" name="Text Box 10"/>
          <p:cNvSpPr txBox="1">
            <a:spLocks noChangeArrowheads="1"/>
          </p:cNvSpPr>
          <p:nvPr/>
        </p:nvSpPr>
        <p:spPr bwMode="auto">
          <a:xfrm>
            <a:off x="179388" y="332656"/>
            <a:ext cx="87130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存储器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读、存储器写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M[(MAR</a:t>
            </a:r>
            <a:r>
              <a:rPr lang="en-US" altLang="zh-CN" b="1" dirty="0" smtClean="0">
                <a:latin typeface="宋体" pitchFamily="2" charset="-122"/>
              </a:rPr>
              <a:t>)]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en-US" altLang="zh-CN" b="1" dirty="0">
                <a:latin typeface="宋体" pitchFamily="2" charset="-122"/>
              </a:rPr>
              <a:t>[(MAR)]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(MDR)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 smtClean="0">
                <a:latin typeface="宋体" pitchFamily="2" charset="-122"/>
              </a:rPr>
              <a:t>同步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异步控制方式</a:t>
            </a:r>
            <a:r>
              <a:rPr lang="zh-CN" altLang="en-US" b="1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有所不同</a:t>
            </a:r>
            <a:endParaRPr lang="en-US" altLang="zh-CN" b="1" dirty="0" smtClean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  <p:sp>
        <p:nvSpPr>
          <p:cNvPr id="438" name="Text Box 5"/>
          <p:cNvSpPr txBox="1">
            <a:spLocks noChangeArrowheads="1"/>
          </p:cNvSpPr>
          <p:nvPr/>
        </p:nvSpPr>
        <p:spPr bwMode="auto">
          <a:xfrm>
            <a:off x="179512" y="4437112"/>
            <a:ext cx="8785225" cy="7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异步控制方式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等着</a:t>
            </a:r>
            <a:r>
              <a:rPr lang="zh-CN" altLang="en-US" sz="2200" b="1" spc="-100" dirty="0" smtClean="0">
                <a:latin typeface="宋体" pitchFamily="2" charset="-122"/>
              </a:rPr>
              <a:t>写</a:t>
            </a:r>
            <a:r>
              <a:rPr lang="en-US" altLang="zh-CN" sz="2200" b="1" spc="-100" dirty="0" smtClean="0">
                <a:latin typeface="宋体" pitchFamily="2" charset="-122"/>
              </a:rPr>
              <a:t>MDR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由</a:t>
            </a:r>
            <a:r>
              <a:rPr lang="en-US" altLang="zh-CN" sz="1800" b="1" spc="-100" dirty="0" err="1" smtClean="0">
                <a:latin typeface="宋体" pitchFamily="2" charset="-122"/>
              </a:rPr>
              <a:t>mfc</a:t>
            </a:r>
            <a:r>
              <a:rPr lang="zh-CN" altLang="en-US" sz="1800" b="1" spc="-100" dirty="0" smtClean="0">
                <a:latin typeface="宋体" pitchFamily="2" charset="-122"/>
              </a:rPr>
              <a:t>控制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spc="-100" dirty="0" smtClean="0">
                <a:latin typeface="宋体" pitchFamily="2" charset="-122"/>
              </a:rPr>
              <a:t>CPU</a:t>
            </a:r>
            <a:r>
              <a:rPr lang="zh-CN" altLang="en-US" sz="2200" b="1" spc="-100" dirty="0" smtClean="0">
                <a:latin typeface="宋体" pitchFamily="2" charset="-122"/>
              </a:rPr>
              <a:t>需等待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用</a:t>
            </a:r>
            <a:r>
              <a:rPr lang="en-US" altLang="zh-CN" sz="1800" b="1" spc="-100" dirty="0" smtClean="0">
                <a:latin typeface="宋体" pitchFamily="2" charset="-122"/>
              </a:rPr>
              <a:t>WMFC</a:t>
            </a:r>
            <a:r>
              <a:rPr lang="zh-CN" altLang="en-US" sz="1800" b="1" spc="-100" dirty="0" smtClean="0">
                <a:latin typeface="宋体" pitchFamily="2" charset="-122"/>
              </a:rPr>
              <a:t>控制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                       </a:t>
            </a:r>
            <a:r>
              <a:rPr lang="zh-CN" altLang="en-US" sz="1800" b="1" dirty="0" smtClean="0">
                <a:latin typeface="宋体" pitchFamily="2" charset="-122"/>
              </a:rPr>
              <a:t>指令执行过程的其他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latin typeface="宋体" pitchFamily="2" charset="-122"/>
              </a:rPr>
              <a:t>无需等待</a:t>
            </a:r>
            <a:r>
              <a:rPr lang="zh-CN" altLang="en-US" sz="1800" dirty="0" smtClean="0">
                <a:latin typeface="宋体" pitchFamily="2" charset="-122"/>
              </a:rPr>
              <a:t>┴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dirty="0" smtClean="0">
                <a:latin typeface="宋体" pitchFamily="2" charset="-122"/>
              </a:rPr>
              <a:t>───┘</a:t>
            </a:r>
            <a:endParaRPr lang="en-US" altLang="zh-CN" sz="1800" dirty="0" smtClean="0">
              <a:latin typeface="宋体" pitchFamily="2" charset="-122"/>
            </a:endParaRPr>
          </a:p>
        </p:txBody>
      </p:sp>
      <p:sp>
        <p:nvSpPr>
          <p:cNvPr id="439" name="Text Box 5"/>
          <p:cNvSpPr txBox="1">
            <a:spLocks noChangeArrowheads="1"/>
          </p:cNvSpPr>
          <p:nvPr/>
        </p:nvSpPr>
        <p:spPr bwMode="auto">
          <a:xfrm>
            <a:off x="179512" y="3763719"/>
            <a:ext cx="8785225" cy="76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同步控制方式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个时钟后写</a:t>
            </a:r>
            <a:r>
              <a:rPr lang="en-US" altLang="zh-CN" sz="2200" b="1" dirty="0" smtClean="0">
                <a:latin typeface="宋体" pitchFamily="2" charset="-122"/>
              </a:rPr>
              <a:t>MDR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用</a:t>
            </a:r>
            <a:r>
              <a:rPr lang="en-US" altLang="zh-CN" sz="1800" b="1" dirty="0" err="1" smtClean="0">
                <a:latin typeface="宋体" pitchFamily="2" charset="-122"/>
              </a:rPr>
              <a:t>MDR</a:t>
            </a:r>
            <a:r>
              <a:rPr lang="en-US" altLang="zh-CN" sz="1800" b="1" baseline="-18000" dirty="0" err="1" smtClean="0">
                <a:latin typeface="宋体" pitchFamily="2" charset="-122"/>
              </a:rPr>
              <a:t>inB</a:t>
            </a:r>
            <a:r>
              <a:rPr lang="zh-CN" altLang="en-US" sz="1800" b="1" dirty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无需</a:t>
            </a:r>
            <a:r>
              <a:rPr lang="zh-CN" altLang="en-US" sz="2200" b="1" dirty="0" smtClean="0">
                <a:latin typeface="宋体" pitchFamily="2" charset="-122"/>
              </a:rPr>
              <a:t>等待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        </a:t>
            </a:r>
            <a:r>
              <a:rPr lang="zh-CN" altLang="en-US" sz="18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←常数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最坏情况的时延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，如</a:t>
            </a:r>
            <a:r>
              <a:rPr lang="en-US" altLang="zh-CN" sz="1800" b="1" dirty="0" smtClean="0">
                <a:latin typeface="宋体" pitchFamily="2" charset="-122"/>
              </a:rPr>
              <a:t>Cache</a:t>
            </a:r>
            <a:r>
              <a:rPr lang="zh-CN" altLang="en-US" sz="1800" b="1" dirty="0" smtClean="0">
                <a:latin typeface="宋体" pitchFamily="2" charset="-122"/>
              </a:rPr>
              <a:t>缺失时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265" name="组合 264"/>
          <p:cNvGrpSpPr/>
          <p:nvPr/>
        </p:nvGrpSpPr>
        <p:grpSpPr>
          <a:xfrm>
            <a:off x="4932040" y="1844824"/>
            <a:ext cx="3888432" cy="1871139"/>
            <a:chOff x="899592" y="1829058"/>
            <a:chExt cx="3888432" cy="1871139"/>
          </a:xfrm>
        </p:grpSpPr>
        <p:sp>
          <p:nvSpPr>
            <p:cNvPr id="290" name="Text Box 18"/>
            <p:cNvSpPr txBox="1">
              <a:spLocks noChangeArrowheads="1"/>
            </p:cNvSpPr>
            <p:nvPr/>
          </p:nvSpPr>
          <p:spPr bwMode="auto">
            <a:xfrm>
              <a:off x="2131914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1" name="Text Box 18"/>
            <p:cNvSpPr txBox="1">
              <a:spLocks noChangeArrowheads="1"/>
            </p:cNvSpPr>
            <p:nvPr/>
          </p:nvSpPr>
          <p:spPr bwMode="auto">
            <a:xfrm>
              <a:off x="1196008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1196008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3" name="Text Box 23"/>
            <p:cNvSpPr txBox="1">
              <a:spLocks noChangeArrowheads="1"/>
            </p:cNvSpPr>
            <p:nvPr/>
          </p:nvSpPr>
          <p:spPr bwMode="auto">
            <a:xfrm>
              <a:off x="3419674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4" name="Text Box 18"/>
            <p:cNvSpPr txBox="1">
              <a:spLocks noChangeArrowheads="1"/>
            </p:cNvSpPr>
            <p:nvPr/>
          </p:nvSpPr>
          <p:spPr bwMode="auto">
            <a:xfrm>
              <a:off x="1835696" y="2980293"/>
              <a:ext cx="1944216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33" name="直接连接符 232"/>
            <p:cNvCxnSpPr>
              <a:stCxn id="211" idx="3"/>
            </p:cNvCxnSpPr>
            <p:nvPr/>
          </p:nvCxnSpPr>
          <p:spPr bwMode="auto">
            <a:xfrm>
              <a:off x="1772072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772270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5" name="直接连接符 234"/>
            <p:cNvCxnSpPr>
              <a:stCxn id="249" idx="2"/>
            </p:cNvCxnSpPr>
            <p:nvPr/>
          </p:nvCxnSpPr>
          <p:spPr bwMode="auto">
            <a:xfrm rot="5400000">
              <a:off x="2006203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1" name="直接连接符 240"/>
            <p:cNvCxnSpPr/>
            <p:nvPr/>
          </p:nvCxnSpPr>
          <p:spPr bwMode="auto">
            <a:xfrm>
              <a:off x="912168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4" name="直接连接符 243"/>
            <p:cNvCxnSpPr/>
            <p:nvPr/>
          </p:nvCxnSpPr>
          <p:spPr bwMode="auto">
            <a:xfrm>
              <a:off x="899592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H="1">
              <a:off x="899592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2132112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异步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flipV="1">
              <a:off x="1331640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1" name="Text Box 18"/>
            <p:cNvSpPr txBox="1">
              <a:spLocks noChangeArrowheads="1"/>
            </p:cNvSpPr>
            <p:nvPr/>
          </p:nvSpPr>
          <p:spPr bwMode="auto">
            <a:xfrm>
              <a:off x="1043608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54" name="直接连接符 253"/>
            <p:cNvCxnSpPr/>
            <p:nvPr/>
          </p:nvCxnSpPr>
          <p:spPr bwMode="auto">
            <a:xfrm flipV="1">
              <a:off x="1331640" y="2699826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59" name="直接连接符 258"/>
            <p:cNvCxnSpPr/>
            <p:nvPr/>
          </p:nvCxnSpPr>
          <p:spPr bwMode="auto">
            <a:xfrm flipH="1">
              <a:off x="2780183" y="2339784"/>
              <a:ext cx="2" cy="64140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67" name="直接连接符 266"/>
            <p:cNvCxnSpPr/>
            <p:nvPr/>
          </p:nvCxnSpPr>
          <p:spPr bwMode="auto">
            <a:xfrm>
              <a:off x="2924398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H="1">
              <a:off x="2924200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74" name="直接连接符 273"/>
            <p:cNvCxnSpPr/>
            <p:nvPr/>
          </p:nvCxnSpPr>
          <p:spPr bwMode="auto">
            <a:xfrm flipV="1">
              <a:off x="2780183" y="3269218"/>
              <a:ext cx="2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6" name="Text Box 18"/>
            <p:cNvSpPr txBox="1">
              <a:spLocks noChangeArrowheads="1"/>
            </p:cNvSpPr>
            <p:nvPr/>
          </p:nvSpPr>
          <p:spPr bwMode="auto">
            <a:xfrm>
              <a:off x="2492152" y="3485242"/>
              <a:ext cx="602771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7" name="直接连接符 276"/>
            <p:cNvCxnSpPr/>
            <p:nvPr/>
          </p:nvCxnSpPr>
          <p:spPr bwMode="auto">
            <a:xfrm flipV="1">
              <a:off x="3851920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8" name="Text Box 18"/>
            <p:cNvSpPr txBox="1">
              <a:spLocks noChangeArrowheads="1"/>
            </p:cNvSpPr>
            <p:nvPr/>
          </p:nvSpPr>
          <p:spPr bwMode="auto">
            <a:xfrm>
              <a:off x="3465173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84" name="直接连接符 283"/>
            <p:cNvCxnSpPr/>
            <p:nvPr/>
          </p:nvCxnSpPr>
          <p:spPr bwMode="auto">
            <a:xfrm rot="10800000">
              <a:off x="1636477" y="2694938"/>
              <a:ext cx="1143707" cy="142231"/>
            </a:xfrm>
            <a:prstGeom prst="bentConnector3">
              <a:avLst>
                <a:gd name="adj1" fmla="val 9996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arrow" w="med" len="sm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500190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 flipH="1">
              <a:off x="4500190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4499992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43559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28" name="直接连接符 427"/>
            <p:cNvCxnSpPr/>
            <p:nvPr/>
          </p:nvCxnSpPr>
          <p:spPr bwMode="auto">
            <a:xfrm flipH="1">
              <a:off x="4500191" y="2549138"/>
              <a:ext cx="28763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2" name="直接连接符 431"/>
            <p:cNvCxnSpPr/>
            <p:nvPr/>
          </p:nvCxnSpPr>
          <p:spPr bwMode="auto">
            <a:xfrm flipH="1">
              <a:off x="2780185" y="2549138"/>
              <a:ext cx="639291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35" name="Text Box 18"/>
            <p:cNvSpPr txBox="1">
              <a:spLocks noChangeArrowheads="1"/>
            </p:cNvSpPr>
            <p:nvPr/>
          </p:nvSpPr>
          <p:spPr bwMode="auto">
            <a:xfrm>
              <a:off x="2807804" y="2312794"/>
              <a:ext cx="41463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mfc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0" name="等腰三角形 439"/>
            <p:cNvSpPr/>
            <p:nvPr/>
          </p:nvSpPr>
          <p:spPr bwMode="auto">
            <a:xfrm>
              <a:off x="1023104" y="2568060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3" name="直接连接符 442"/>
            <p:cNvCxnSpPr/>
            <p:nvPr/>
          </p:nvCxnSpPr>
          <p:spPr bwMode="auto">
            <a:xfrm flipV="1">
              <a:off x="1077515" y="2655560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68" name="组合 267"/>
          <p:cNvGrpSpPr/>
          <p:nvPr/>
        </p:nvGrpSpPr>
        <p:grpSpPr>
          <a:xfrm>
            <a:off x="755576" y="1844824"/>
            <a:ext cx="3888432" cy="1872208"/>
            <a:chOff x="5004048" y="1829058"/>
            <a:chExt cx="3888432" cy="1872208"/>
          </a:xfrm>
        </p:grpSpPr>
        <p:sp>
          <p:nvSpPr>
            <p:cNvPr id="389" name="Text Box 18"/>
            <p:cNvSpPr txBox="1">
              <a:spLocks noChangeArrowheads="1"/>
            </p:cNvSpPr>
            <p:nvPr/>
          </p:nvSpPr>
          <p:spPr bwMode="auto">
            <a:xfrm>
              <a:off x="6236370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0" name="Text Box 18"/>
            <p:cNvSpPr txBox="1">
              <a:spLocks noChangeArrowheads="1"/>
            </p:cNvSpPr>
            <p:nvPr/>
          </p:nvSpPr>
          <p:spPr bwMode="auto">
            <a:xfrm>
              <a:off x="5300464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1" name="Text Box 18"/>
            <p:cNvSpPr txBox="1">
              <a:spLocks noChangeArrowheads="1"/>
            </p:cNvSpPr>
            <p:nvPr/>
          </p:nvSpPr>
          <p:spPr bwMode="auto">
            <a:xfrm>
              <a:off x="5300464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2" name="Text Box 23"/>
            <p:cNvSpPr txBox="1">
              <a:spLocks noChangeArrowheads="1"/>
            </p:cNvSpPr>
            <p:nvPr/>
          </p:nvSpPr>
          <p:spPr bwMode="auto">
            <a:xfrm>
              <a:off x="7524130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94" name="直接连接符 393"/>
            <p:cNvCxnSpPr>
              <a:stCxn id="390" idx="3"/>
            </p:cNvCxnSpPr>
            <p:nvPr/>
          </p:nvCxnSpPr>
          <p:spPr bwMode="auto">
            <a:xfrm>
              <a:off x="5876528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5" name="直接连接符 233"/>
            <p:cNvCxnSpPr/>
            <p:nvPr/>
          </p:nvCxnSpPr>
          <p:spPr bwMode="auto">
            <a:xfrm flipV="1">
              <a:off x="5876726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6" name="直接连接符 234"/>
            <p:cNvCxnSpPr>
              <a:stCxn id="400" idx="2"/>
            </p:cNvCxnSpPr>
            <p:nvPr/>
          </p:nvCxnSpPr>
          <p:spPr bwMode="auto">
            <a:xfrm rot="5400000">
              <a:off x="6110659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直接连接符 396"/>
            <p:cNvCxnSpPr/>
            <p:nvPr/>
          </p:nvCxnSpPr>
          <p:spPr bwMode="auto">
            <a:xfrm>
              <a:off x="5016624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8" name="直接连接符 397"/>
            <p:cNvCxnSpPr/>
            <p:nvPr/>
          </p:nvCxnSpPr>
          <p:spPr bwMode="auto">
            <a:xfrm>
              <a:off x="5004048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9" name="直接连接符 398"/>
            <p:cNvCxnSpPr/>
            <p:nvPr/>
          </p:nvCxnSpPr>
          <p:spPr bwMode="auto">
            <a:xfrm flipH="1">
              <a:off x="5004048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0" name="Text Box 18"/>
            <p:cNvSpPr txBox="1">
              <a:spLocks noChangeArrowheads="1"/>
            </p:cNvSpPr>
            <p:nvPr/>
          </p:nvSpPr>
          <p:spPr bwMode="auto">
            <a:xfrm>
              <a:off x="6236568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同步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401" name="直接连接符 400"/>
            <p:cNvCxnSpPr/>
            <p:nvPr/>
          </p:nvCxnSpPr>
          <p:spPr bwMode="auto">
            <a:xfrm flipV="1">
              <a:off x="5436096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02" name="Text Box 18"/>
            <p:cNvSpPr txBox="1">
              <a:spLocks noChangeArrowheads="1"/>
            </p:cNvSpPr>
            <p:nvPr/>
          </p:nvSpPr>
          <p:spPr bwMode="auto">
            <a:xfrm>
              <a:off x="5148064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03" name="直接连接符 402"/>
            <p:cNvCxnSpPr/>
            <p:nvPr/>
          </p:nvCxnSpPr>
          <p:spPr bwMode="auto">
            <a:xfrm flipV="1">
              <a:off x="5436096" y="2693154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7028854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7028656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09" name="直接连接符 408"/>
            <p:cNvCxnSpPr/>
            <p:nvPr/>
          </p:nvCxnSpPr>
          <p:spPr bwMode="auto">
            <a:xfrm flipV="1">
              <a:off x="79563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0" name="Text Box 18"/>
            <p:cNvSpPr txBox="1">
              <a:spLocks noChangeArrowheads="1"/>
            </p:cNvSpPr>
            <p:nvPr/>
          </p:nvSpPr>
          <p:spPr bwMode="auto">
            <a:xfrm>
              <a:off x="7569629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12" name="直接连接符 411"/>
            <p:cNvCxnSpPr/>
            <p:nvPr/>
          </p:nvCxnSpPr>
          <p:spPr bwMode="auto">
            <a:xfrm>
              <a:off x="8604646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直接连接符 412"/>
            <p:cNvCxnSpPr/>
            <p:nvPr/>
          </p:nvCxnSpPr>
          <p:spPr bwMode="auto">
            <a:xfrm flipH="1">
              <a:off x="8604646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14" name="直接连接符 413"/>
            <p:cNvCxnSpPr/>
            <p:nvPr/>
          </p:nvCxnSpPr>
          <p:spPr bwMode="auto">
            <a:xfrm>
              <a:off x="8604448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5" name="直接连接符 414"/>
            <p:cNvCxnSpPr/>
            <p:nvPr/>
          </p:nvCxnSpPr>
          <p:spPr bwMode="auto">
            <a:xfrm flipV="1">
              <a:off x="8460432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6" name="直接连接符 415"/>
            <p:cNvCxnSpPr/>
            <p:nvPr/>
          </p:nvCxnSpPr>
          <p:spPr bwMode="auto">
            <a:xfrm rot="10800000">
              <a:off x="5796136" y="2693154"/>
              <a:ext cx="1080120" cy="281360"/>
            </a:xfrm>
            <a:prstGeom prst="bentConnector3">
              <a:avLst>
                <a:gd name="adj1" fmla="val 99854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7" name="Text Box 18"/>
            <p:cNvSpPr txBox="1">
              <a:spLocks noChangeArrowheads="1"/>
            </p:cNvSpPr>
            <p:nvPr/>
          </p:nvSpPr>
          <p:spPr bwMode="auto">
            <a:xfrm>
              <a:off x="6674399" y="3457586"/>
              <a:ext cx="633905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24" name="直接连接符 423"/>
            <p:cNvCxnSpPr/>
            <p:nvPr/>
          </p:nvCxnSpPr>
          <p:spPr bwMode="auto">
            <a:xfrm flipV="1">
              <a:off x="6876254" y="2982080"/>
              <a:ext cx="2" cy="4726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等腰三角形 441"/>
            <p:cNvSpPr/>
            <p:nvPr/>
          </p:nvSpPr>
          <p:spPr bwMode="auto">
            <a:xfrm>
              <a:off x="5131296" y="2570347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4" name="直接连接符 443"/>
            <p:cNvCxnSpPr/>
            <p:nvPr/>
          </p:nvCxnSpPr>
          <p:spPr bwMode="auto">
            <a:xfrm flipV="1">
              <a:off x="5186399" y="2661003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447" name="Text Box 5"/>
          <p:cNvSpPr txBox="1">
            <a:spLocks noChangeArrowheads="1"/>
          </p:cNvSpPr>
          <p:nvPr/>
        </p:nvSpPr>
        <p:spPr bwMode="auto">
          <a:xfrm>
            <a:off x="179512" y="5229200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spc="-100" dirty="0" smtClean="0">
                <a:latin typeface="宋体" pitchFamily="2" charset="-122"/>
              </a:rPr>
              <a:t>读为</a:t>
            </a:r>
            <a:r>
              <a:rPr lang="en-US" altLang="zh-CN" sz="2200" b="1" spc="-100" dirty="0" smtClean="0">
                <a:latin typeface="宋体" pitchFamily="2" charset="-122"/>
              </a:rPr>
              <a:t>Read</a:t>
            </a:r>
            <a:r>
              <a:rPr lang="zh-CN" altLang="en-US" sz="2200" b="1" spc="-100" dirty="0" smtClean="0">
                <a:latin typeface="宋体" pitchFamily="2" charset="-122"/>
              </a:rPr>
              <a:t>及</a:t>
            </a:r>
            <a:r>
              <a:rPr lang="en-US" altLang="zh-CN" sz="2000" b="1" spc="-100" dirty="0" err="1" smtClean="0">
                <a:latin typeface="宋体" pitchFamily="2" charset="-122"/>
              </a:rPr>
              <a:t>MDR</a:t>
            </a:r>
            <a:r>
              <a:rPr lang="en-US" altLang="zh-CN" sz="2000" b="1" spc="-100" baseline="-18000" dirty="0" err="1" smtClean="0">
                <a:latin typeface="宋体" pitchFamily="2" charset="-122"/>
              </a:rPr>
              <a:t>inB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第</a:t>
            </a:r>
            <a:r>
              <a:rPr lang="en-US" altLang="zh-CN" sz="1800" b="1" spc="-100" dirty="0" smtClean="0">
                <a:latin typeface="宋体" pitchFamily="2" charset="-122"/>
              </a:rPr>
              <a:t>m</a:t>
            </a:r>
            <a:r>
              <a:rPr lang="zh-CN" altLang="en-US" sz="1800" b="1" spc="-100" dirty="0" smtClean="0">
                <a:latin typeface="宋体" pitchFamily="2" charset="-122"/>
              </a:rPr>
              <a:t>个时钟时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zh-CN" altLang="en-US" sz="2200" b="1" spc="-100" dirty="0">
                <a:latin typeface="宋体" pitchFamily="2" charset="-122"/>
              </a:rPr>
              <a:t>写</a:t>
            </a:r>
            <a:r>
              <a:rPr lang="zh-CN" altLang="en-US" sz="2200" b="1" spc="-100" dirty="0" smtClean="0">
                <a:latin typeface="宋体" pitchFamily="2" charset="-122"/>
              </a:rPr>
              <a:t>为</a:t>
            </a:r>
            <a:r>
              <a:rPr lang="en-US" altLang="zh-CN" sz="2200" b="1" spc="-100" dirty="0" smtClean="0">
                <a:latin typeface="宋体" pitchFamily="2" charset="-122"/>
              </a:rPr>
              <a:t>Write</a:t>
            </a:r>
          </a:p>
        </p:txBody>
      </p:sp>
      <p:sp>
        <p:nvSpPr>
          <p:cNvPr id="449" name="线形标注 2 448"/>
          <p:cNvSpPr/>
          <p:nvPr/>
        </p:nvSpPr>
        <p:spPr bwMode="auto">
          <a:xfrm>
            <a:off x="5292080" y="6093296"/>
            <a:ext cx="3744416" cy="321471"/>
          </a:xfrm>
          <a:prstGeom prst="borderCallout2">
            <a:avLst>
              <a:gd name="adj1" fmla="val 48951"/>
              <a:gd name="adj2" fmla="val -717"/>
              <a:gd name="adj3" fmla="val 49772"/>
              <a:gd name="adj4" fmla="val -12271"/>
              <a:gd name="adj5" fmla="val -30010"/>
              <a:gd name="adj6" fmla="val 6701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等到何时？见</a:t>
            </a:r>
            <a:r>
              <a:rPr lang="en-US" altLang="zh-CN" sz="1800" b="1" dirty="0" smtClean="0">
                <a:latin typeface="宋体" pitchFamily="2" charset="-122"/>
              </a:rPr>
              <a:t>5.3.2 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latin typeface="宋体" pitchFamily="2" charset="-122"/>
              </a:rPr>
              <a:t>的定时方式</a:t>
            </a:r>
            <a:endParaRPr lang="en-US" altLang="zh-CN" sz="1800" b="1" dirty="0">
              <a:latin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50" name="Text Box 5"/>
          <p:cNvSpPr txBox="1">
            <a:spLocks noChangeArrowheads="1"/>
          </p:cNvSpPr>
          <p:nvPr/>
        </p:nvSpPr>
        <p:spPr bwMode="auto">
          <a:xfrm>
            <a:off x="179512" y="5661248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       异步控制方式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读为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，写为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1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4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/>
      <p:bldP spid="447" grpId="0"/>
      <p:bldP spid="449" grpId="0" animBg="1"/>
      <p:bldP spid="4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*存储器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读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的应用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总线结构</a:t>
            </a:r>
            <a:r>
              <a:rPr lang="zh-CN" altLang="en-US" b="1" dirty="0" smtClean="0">
                <a:latin typeface="宋体" pitchFamily="2" charset="-122"/>
              </a:rPr>
              <a:t>的数据</a:t>
            </a:r>
            <a:r>
              <a:rPr lang="zh-CN" altLang="en-US" b="1" dirty="0">
                <a:latin typeface="宋体" pitchFamily="2" charset="-122"/>
              </a:rPr>
              <a:t>通路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设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的读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写信号为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b="1" baseline="-18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273514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异步控制方式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有</a:t>
            </a:r>
            <a:r>
              <a:rPr lang="en-US" altLang="zh-CN" sz="2200" dirty="0" smtClean="0">
                <a:solidFill>
                  <a:srgbClr val="FF3399"/>
                </a:solidFill>
                <a:latin typeface="+mn-lt"/>
              </a:rPr>
              <a:t>p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＜</a:t>
            </a:r>
            <a:r>
              <a:rPr lang="en-US" altLang="zh-CN" sz="2200" dirty="0" smtClean="0">
                <a:solidFill>
                  <a:srgbClr val="FF3399"/>
                </a:solidFill>
                <a:latin typeface="+mn-lt"/>
              </a:rPr>
              <a:t>m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</a:t>
            </a:r>
            <a:r>
              <a:rPr lang="en-US" altLang="zh-CN" sz="2000" b="1" dirty="0" smtClean="0">
                <a:latin typeface="+mn-ea"/>
                <a:ea typeface="+mn-ea"/>
              </a:rPr>
              <a:t>Cache</a:t>
            </a:r>
            <a:r>
              <a:rPr lang="zh-CN" altLang="en-US" sz="2000" b="1" dirty="0" smtClean="0">
                <a:latin typeface="+mn-ea"/>
                <a:ea typeface="+mn-ea"/>
              </a:rPr>
              <a:t>命中时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lt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47822"/>
              </p:ext>
            </p:extLst>
          </p:nvPr>
        </p:nvGraphicFramePr>
        <p:xfrm>
          <a:off x="2555776" y="1340768"/>
          <a:ext cx="6264696" cy="185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592288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所需时间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启动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dirty="0" err="1" smtClean="0"/>
                        <a:t>μ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需与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无关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个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Clk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结果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inB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+mn-lt"/>
                        </a:rPr>
                        <a:t>1</a:t>
                      </a:r>
                      <a:r>
                        <a:rPr lang="zh-CN" altLang="en-US" sz="2000" b="1" dirty="0" smtClean="0">
                          <a:latin typeface="+mn-lt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83232"/>
              </p:ext>
            </p:extLst>
          </p:nvPr>
        </p:nvGraphicFramePr>
        <p:xfrm>
          <a:off x="2555776" y="3789040"/>
          <a:ext cx="6264696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592288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所需时间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WMFC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 smtClean="0">
                          <a:latin typeface="+mn-lt"/>
                        </a:rPr>
                        <a:t>p</a:t>
                      </a:r>
                      <a:r>
                        <a:rPr lang="zh-CN" altLang="en-US" sz="2000" b="1" baseline="0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R3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(MDR)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=11)</a:t>
                      </a:r>
                      <a:r>
                        <a:rPr lang="en-US" altLang="zh-CN" sz="22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90754" y="1340768"/>
            <a:ext cx="2193014" cy="1821431"/>
            <a:chOff x="107504" y="1391545"/>
            <a:chExt cx="2193014" cy="1821431"/>
          </a:xfrm>
        </p:grpSpPr>
        <p:sp>
          <p:nvSpPr>
            <p:cNvPr id="10" name="Rectangle 145"/>
            <p:cNvSpPr>
              <a:spLocks noChangeArrowheads="1"/>
            </p:cNvSpPr>
            <p:nvPr/>
          </p:nvSpPr>
          <p:spPr bwMode="auto">
            <a:xfrm>
              <a:off x="467544" y="1484784"/>
              <a:ext cx="1224136" cy="172819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rA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dA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rB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dB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rW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dW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GR</a:t>
              </a:r>
              <a:r>
                <a:rPr lang="en-US" altLang="zh-CN" sz="1800" b="1" baseline="-18000" dirty="0" err="1" smtClean="0">
                  <a:latin typeface="+mn-ea"/>
                  <a:ea typeface="+mn-ea"/>
                </a:rPr>
                <a:t>in</a:t>
              </a:r>
              <a:endParaRPr lang="en-US" altLang="zh-CN" sz="1800" b="1" baseline="-18000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Clk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107504" y="162880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107504" y="191683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107504" y="220486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107504" y="249289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107504" y="2780928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107504" y="306896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1691680" y="162880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1691680" y="191683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187896" y="155679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179512" y="242927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179512" y="139154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27" name="Text Box 101"/>
            <p:cNvSpPr txBox="1">
              <a:spLocks noChangeArrowheads="1"/>
            </p:cNvSpPr>
            <p:nvPr/>
          </p:nvSpPr>
          <p:spPr bwMode="auto">
            <a:xfrm>
              <a:off x="179512" y="2255641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 bwMode="auto">
            <a:xfrm>
              <a:off x="1822996" y="1575842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flipH="1" flipV="1">
              <a:off x="1867384" y="1661260"/>
              <a:ext cx="4316" cy="4715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 Box 101"/>
            <p:cNvSpPr txBox="1">
              <a:spLocks noChangeArrowheads="1"/>
            </p:cNvSpPr>
            <p:nvPr/>
          </p:nvSpPr>
          <p:spPr bwMode="auto">
            <a:xfrm>
              <a:off x="1774588" y="2132856"/>
              <a:ext cx="525930" cy="27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GR</a:t>
              </a:r>
              <a:r>
                <a:rPr lang="en-US" altLang="zh-CN" sz="1800" b="1" baseline="-18000" dirty="0" err="1" smtClean="0">
                  <a:latin typeface="宋体" pitchFamily="2" charset="-122"/>
                </a:rPr>
                <a:t>out</a:t>
              </a:r>
              <a:endParaRPr lang="en-US" altLang="zh-CN" sz="1400" b="1" baseline="-18000" dirty="0">
                <a:latin typeface="宋体" pitchFamily="2" charset="-122"/>
              </a:endParaRPr>
            </a:p>
          </p:txBody>
        </p:sp>
      </p:grpSp>
      <p:sp>
        <p:nvSpPr>
          <p:cNvPr id="3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79512" y="5467290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控制方式的选择：</a:t>
            </a:r>
            <a:r>
              <a:rPr lang="zh-CN" altLang="en-US" sz="2200" b="1" dirty="0" smtClean="0">
                <a:latin typeface="宋体" pitchFamily="2" charset="-122"/>
              </a:rPr>
              <a:t>同步方式较差，大都为异步方式</a:t>
            </a:r>
            <a:endParaRPr lang="en-US" altLang="zh-CN" sz="2200" b="1" spc="-1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形标注 2 95"/>
          <p:cNvSpPr/>
          <p:nvPr/>
        </p:nvSpPr>
        <p:spPr bwMode="auto">
          <a:xfrm>
            <a:off x="5220074" y="3501008"/>
            <a:ext cx="3168350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128469"/>
              <a:gd name="adj6" fmla="val -16643"/>
            </a:avLst>
          </a:prstGeom>
          <a:solidFill>
            <a:srgbClr val="CCFFFF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OPCmd</a:t>
            </a:r>
            <a:r>
              <a:rPr lang="zh-CN" altLang="en-US" sz="1800" b="1" dirty="0" smtClean="0">
                <a:latin typeface="宋体" pitchFamily="2" charset="-122"/>
              </a:rPr>
              <a:t>有多个值时，应该用＝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4355977" y="3558158"/>
            <a:ext cx="4691610" cy="1671042"/>
            <a:chOff x="4355977" y="3558158"/>
            <a:chExt cx="4691610" cy="1671042"/>
          </a:xfrm>
        </p:grpSpPr>
        <p:sp>
          <p:nvSpPr>
            <p:cNvPr id="256" name="Text Box 18"/>
            <p:cNvSpPr txBox="1">
              <a:spLocks noChangeArrowheads="1"/>
            </p:cNvSpPr>
            <p:nvPr/>
          </p:nvSpPr>
          <p:spPr bwMode="auto">
            <a:xfrm>
              <a:off x="5220073" y="3558158"/>
              <a:ext cx="3827514" cy="2768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P180</a:t>
              </a:r>
              <a:r>
                <a:rPr lang="zh-CN" altLang="en-US" sz="1800" b="1" dirty="0" smtClean="0">
                  <a:latin typeface="宋体" pitchFamily="2" charset="-122"/>
                </a:rPr>
                <a:t>勘误：控制线与操作功能同名了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58" name="直接箭头连接符 257"/>
            <p:cNvCxnSpPr>
              <a:stCxn id="256" idx="1"/>
            </p:cNvCxnSpPr>
            <p:nvPr/>
          </p:nvCxnSpPr>
          <p:spPr bwMode="auto">
            <a:xfrm flipH="1">
              <a:off x="4788027" y="3696602"/>
              <a:ext cx="432046" cy="279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9" name="直接箭头连接符 258"/>
            <p:cNvCxnSpPr>
              <a:stCxn id="256" idx="1"/>
            </p:cNvCxnSpPr>
            <p:nvPr/>
          </p:nvCxnSpPr>
          <p:spPr bwMode="auto">
            <a:xfrm flipH="1">
              <a:off x="4355977" y="3696602"/>
              <a:ext cx="864096" cy="7765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2" name="直接箭头连接符 261"/>
            <p:cNvCxnSpPr>
              <a:stCxn id="256" idx="2"/>
            </p:cNvCxnSpPr>
            <p:nvPr/>
          </p:nvCxnSpPr>
          <p:spPr bwMode="auto">
            <a:xfrm flipH="1">
              <a:off x="6400588" y="3835046"/>
              <a:ext cx="733242" cy="9621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5" name="直接箭头连接符 264"/>
            <p:cNvCxnSpPr>
              <a:stCxn id="256" idx="2"/>
            </p:cNvCxnSpPr>
            <p:nvPr/>
          </p:nvCxnSpPr>
          <p:spPr bwMode="auto">
            <a:xfrm flipH="1">
              <a:off x="6660236" y="3835046"/>
              <a:ext cx="473594" cy="139415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79388" y="295488"/>
            <a:ext cx="6473224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算逻运算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/>
              <a:t> 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en-US" altLang="zh-CN" b="1" baseline="-18000" dirty="0" err="1">
                <a:latin typeface="宋体" pitchFamily="2" charset="-122"/>
                <a:sym typeface="Symbol"/>
              </a:rPr>
              <a:t>n</a:t>
            </a:r>
            <a:r>
              <a:rPr lang="en-US" altLang="zh-CN" b="1" dirty="0" smtClean="0">
                <a:solidFill>
                  <a:srgbClr val="990099"/>
                </a:solidFill>
              </a:rPr>
              <a:t> 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S2</a:t>
            </a:r>
            <a:r>
              <a:rPr lang="en-US" altLang="zh-CN" b="1" dirty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总线结构、点点结构</a:t>
            </a:r>
            <a:r>
              <a:rPr lang="zh-CN" altLang="en-US" b="1" dirty="0" smtClean="0">
                <a:latin typeface="宋体" pitchFamily="2" charset="-122"/>
              </a:rPr>
              <a:t>有所不同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总线结构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点点结构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41" name="Text Box 5"/>
          <p:cNvSpPr txBox="1">
            <a:spLocks noChangeArrowheads="1"/>
          </p:cNvSpPr>
          <p:nvPr/>
        </p:nvSpPr>
        <p:spPr bwMode="auto">
          <a:xfrm>
            <a:off x="2157132" y="4641666"/>
            <a:ext cx="67353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err="1">
                <a:latin typeface="宋体" pitchFamily="2" charset="-122"/>
              </a:rPr>
              <a:t>Ra</a:t>
            </a:r>
            <a:r>
              <a:rPr lang="en-US" altLang="zh-CN" sz="2200" b="1" baseline="-18000" dirty="0" err="1">
                <a:latin typeface="宋体" pitchFamily="2" charset="-122"/>
              </a:rPr>
              <a:t>out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en-US" altLang="zh-CN" sz="2200" b="1" baseline="-18000" dirty="0" smtClean="0">
                <a:latin typeface="宋体" pitchFamily="2" charset="-122"/>
              </a:rPr>
              <a:t>in</a:t>
            </a:r>
            <a:r>
              <a:rPr lang="zh-CN" altLang="en-US" sz="2200" b="1" dirty="0" smtClean="0">
                <a:latin typeface="宋体" pitchFamily="2" charset="-122"/>
              </a:rPr>
              <a:t> ②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baseline="-18000" dirty="0" err="1" smtClean="0">
                <a:latin typeface="宋体" pitchFamily="2" charset="-122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sz="2200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2200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r>
              <a:rPr lang="zh-CN" altLang="en-US" sz="2200" b="1" dirty="0" smtClean="0">
                <a:latin typeface="宋体" pitchFamily="2" charset="-122"/>
              </a:rPr>
              <a:t> ③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 smtClean="0">
                <a:latin typeface="宋体" pitchFamily="2" charset="-122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Rc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244" name="组合 243"/>
          <p:cNvGrpSpPr/>
          <p:nvPr/>
        </p:nvGrpSpPr>
        <p:grpSpPr>
          <a:xfrm>
            <a:off x="1101006" y="1772816"/>
            <a:ext cx="3398986" cy="1707872"/>
            <a:chOff x="1101006" y="1772816"/>
            <a:chExt cx="3398986" cy="1707872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1410765" y="2112537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1101006" y="1969589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6" name="AutoShape 15"/>
            <p:cNvSpPr>
              <a:spLocks noChangeArrowheads="1"/>
            </p:cNvSpPr>
            <p:nvPr/>
          </p:nvSpPr>
          <p:spPr bwMode="auto">
            <a:xfrm>
              <a:off x="1835497" y="2492896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1" name="直接连接符 420"/>
            <p:cNvCxnSpPr>
              <a:stCxn id="76" idx="2"/>
              <a:endCxn id="94" idx="0"/>
            </p:cNvCxnSpPr>
            <p:nvPr/>
          </p:nvCxnSpPr>
          <p:spPr bwMode="auto">
            <a:xfrm flipH="1">
              <a:off x="2123529" y="2796167"/>
              <a:ext cx="100" cy="19560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1554781" y="19879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1835497" y="299177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933688" y="2276872"/>
              <a:ext cx="0" cy="21055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2293728" y="1772816"/>
              <a:ext cx="0" cy="7190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1914821" y="1772816"/>
              <a:ext cx="0" cy="2151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直接连接符 109"/>
            <p:cNvCxnSpPr>
              <a:stCxn id="94" idx="3"/>
            </p:cNvCxnSpPr>
            <p:nvPr/>
          </p:nvCxnSpPr>
          <p:spPr bwMode="auto">
            <a:xfrm>
              <a:off x="2411561" y="3136238"/>
              <a:ext cx="5188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101006" y="1772816"/>
              <a:ext cx="18294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等腰三角形 115"/>
            <p:cNvSpPr/>
            <p:nvPr/>
          </p:nvSpPr>
          <p:spPr bwMode="auto">
            <a:xfrm>
              <a:off x="2591780" y="306467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1691680" y="31154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1389038" y="2973417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2466429" y="2636912"/>
              <a:ext cx="466725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2627784" y="2966275"/>
              <a:ext cx="0" cy="12771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2930426" y="1772816"/>
              <a:ext cx="2728" cy="154058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>
              <a:off x="3347864" y="17728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2930426" y="184482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H="1">
              <a:off x="2930426" y="1988840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7" name="等腰三角形 136"/>
            <p:cNvSpPr/>
            <p:nvPr/>
          </p:nvSpPr>
          <p:spPr bwMode="auto">
            <a:xfrm>
              <a:off x="3095836" y="191615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 rot="10800000">
              <a:off x="3149842" y="2020706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1" name="Text Box 18"/>
            <p:cNvSpPr txBox="1">
              <a:spLocks noChangeArrowheads="1"/>
            </p:cNvSpPr>
            <p:nvPr/>
          </p:nvSpPr>
          <p:spPr bwMode="auto">
            <a:xfrm>
              <a:off x="3635896" y="2040528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3" name="Text Box 18"/>
            <p:cNvSpPr txBox="1">
              <a:spLocks noChangeArrowheads="1"/>
            </p:cNvSpPr>
            <p:nvPr/>
          </p:nvSpPr>
          <p:spPr bwMode="auto">
            <a:xfrm>
              <a:off x="4053334" y="1825573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 bwMode="auto">
            <a:xfrm flipH="1">
              <a:off x="3923928" y="19538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3347864" y="23488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2930426" y="242088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2930426" y="256490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8" name="等腰三角形 147"/>
            <p:cNvSpPr/>
            <p:nvPr/>
          </p:nvSpPr>
          <p:spPr bwMode="auto">
            <a:xfrm>
              <a:off x="3095836" y="2487427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9" name="直接连接符 137"/>
            <p:cNvCxnSpPr/>
            <p:nvPr/>
          </p:nvCxnSpPr>
          <p:spPr bwMode="auto">
            <a:xfrm rot="10800000">
              <a:off x="3149842" y="2594215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3635896" y="2617661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51" name="Text Box 18"/>
            <p:cNvSpPr txBox="1">
              <a:spLocks noChangeArrowheads="1"/>
            </p:cNvSpPr>
            <p:nvPr/>
          </p:nvSpPr>
          <p:spPr bwMode="auto">
            <a:xfrm>
              <a:off x="4053334" y="2402706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>
              <a:off x="3923928" y="2531004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3347864" y="292494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 bwMode="auto">
            <a:xfrm>
              <a:off x="2930426" y="2996952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2930426" y="314096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7" name="等腰三角形 156"/>
            <p:cNvSpPr/>
            <p:nvPr/>
          </p:nvSpPr>
          <p:spPr bwMode="auto">
            <a:xfrm>
              <a:off x="3095836" y="3069353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8" name="直接连接符 137"/>
            <p:cNvCxnSpPr/>
            <p:nvPr/>
          </p:nvCxnSpPr>
          <p:spPr bwMode="auto">
            <a:xfrm rot="10800000">
              <a:off x="3149842" y="3170279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9" name="Text Box 18"/>
            <p:cNvSpPr txBox="1">
              <a:spLocks noChangeArrowheads="1"/>
            </p:cNvSpPr>
            <p:nvPr/>
          </p:nvSpPr>
          <p:spPr bwMode="auto">
            <a:xfrm>
              <a:off x="3635896" y="3193725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60" name="Text Box 18"/>
            <p:cNvSpPr txBox="1">
              <a:spLocks noChangeArrowheads="1"/>
            </p:cNvSpPr>
            <p:nvPr/>
          </p:nvSpPr>
          <p:spPr bwMode="auto">
            <a:xfrm>
              <a:off x="4053334" y="2978770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61" name="直接连接符 160"/>
            <p:cNvCxnSpPr/>
            <p:nvPr/>
          </p:nvCxnSpPr>
          <p:spPr bwMode="auto">
            <a:xfrm flipH="1">
              <a:off x="3923928" y="310706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1729781" y="2636912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3" name="Text Box 18"/>
            <p:cNvSpPr txBox="1">
              <a:spLocks noChangeArrowheads="1"/>
            </p:cNvSpPr>
            <p:nvPr/>
          </p:nvSpPr>
          <p:spPr bwMode="auto">
            <a:xfrm>
              <a:off x="1410765" y="2448103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245" name="Text Box 5"/>
          <p:cNvSpPr txBox="1">
            <a:spLocks noChangeArrowheads="1"/>
          </p:cNvSpPr>
          <p:nvPr/>
        </p:nvSpPr>
        <p:spPr bwMode="auto">
          <a:xfrm>
            <a:off x="2699792" y="5085184"/>
            <a:ext cx="6444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ALUA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ALUB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=j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Rc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=k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Rc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50" name="组合 249"/>
          <p:cNvGrpSpPr/>
          <p:nvPr/>
        </p:nvGrpSpPr>
        <p:grpSpPr>
          <a:xfrm>
            <a:off x="5004048" y="1700808"/>
            <a:ext cx="3384376" cy="1770557"/>
            <a:chOff x="5004048" y="1700808"/>
            <a:chExt cx="3384376" cy="1770557"/>
          </a:xfrm>
        </p:grpSpPr>
        <p:sp>
          <p:nvSpPr>
            <p:cNvPr id="174" name="Text Box 18"/>
            <p:cNvSpPr txBox="1">
              <a:spLocks noChangeArrowheads="1"/>
            </p:cNvSpPr>
            <p:nvPr/>
          </p:nvSpPr>
          <p:spPr bwMode="auto">
            <a:xfrm>
              <a:off x="7596336" y="24198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5" name="直接连接符 174"/>
            <p:cNvCxnSpPr>
              <a:stCxn id="188" idx="2"/>
              <a:endCxn id="174" idx="1"/>
            </p:cNvCxnSpPr>
            <p:nvPr/>
          </p:nvCxnSpPr>
          <p:spPr bwMode="auto">
            <a:xfrm>
              <a:off x="7308304" y="2563836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9" name="Text Box 18"/>
            <p:cNvSpPr txBox="1">
              <a:spLocks noChangeArrowheads="1"/>
            </p:cNvSpPr>
            <p:nvPr/>
          </p:nvSpPr>
          <p:spPr bwMode="auto">
            <a:xfrm>
              <a:off x="7056276" y="2996952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80" name="Text Box 18"/>
            <p:cNvSpPr txBox="1">
              <a:spLocks noChangeArrowheads="1"/>
            </p:cNvSpPr>
            <p:nvPr/>
          </p:nvSpPr>
          <p:spPr bwMode="auto">
            <a:xfrm>
              <a:off x="7725742" y="2851867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>
              <a:endCxn id="174" idx="2"/>
            </p:cNvCxnSpPr>
            <p:nvPr/>
          </p:nvCxnSpPr>
          <p:spPr bwMode="auto">
            <a:xfrm flipV="1">
              <a:off x="7884368" y="2708744"/>
              <a:ext cx="0" cy="18784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8172400" y="2563835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8" name="Text Box 18"/>
            <p:cNvSpPr txBox="1">
              <a:spLocks noChangeArrowheads="1"/>
            </p:cNvSpPr>
            <p:nvPr/>
          </p:nvSpPr>
          <p:spPr bwMode="auto">
            <a:xfrm rot="16200000">
              <a:off x="6912081" y="2455645"/>
              <a:ext cx="576064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1" name="直接连接符 190"/>
            <p:cNvCxnSpPr>
              <a:endCxn id="188" idx="1"/>
            </p:cNvCxnSpPr>
            <p:nvPr/>
          </p:nvCxnSpPr>
          <p:spPr bwMode="auto">
            <a:xfrm flipV="1">
              <a:off x="7200113" y="2851868"/>
              <a:ext cx="0" cy="1434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97" name="AutoShape 15"/>
            <p:cNvSpPr>
              <a:spLocks noChangeArrowheads="1"/>
            </p:cNvSpPr>
            <p:nvPr/>
          </p:nvSpPr>
          <p:spPr bwMode="auto">
            <a:xfrm rot="16200000">
              <a:off x="6364481" y="2412300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6804248" y="2563835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6300192" y="2347811"/>
              <a:ext cx="200785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300192" y="2779860"/>
              <a:ext cx="20078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1" name="Text Box 18"/>
            <p:cNvSpPr txBox="1">
              <a:spLocks noChangeArrowheads="1"/>
            </p:cNvSpPr>
            <p:nvPr/>
          </p:nvSpPr>
          <p:spPr bwMode="auto">
            <a:xfrm rot="16200000">
              <a:off x="5959026" y="2222670"/>
              <a:ext cx="465949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5" name="Text Box 18"/>
            <p:cNvSpPr txBox="1">
              <a:spLocks noChangeArrowheads="1"/>
            </p:cNvSpPr>
            <p:nvPr/>
          </p:nvSpPr>
          <p:spPr bwMode="auto">
            <a:xfrm rot="16200000">
              <a:off x="5976068" y="2743944"/>
              <a:ext cx="432582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6" name="直接连接符 205"/>
            <p:cNvCxnSpPr>
              <a:stCxn id="207" idx="3"/>
            </p:cNvCxnSpPr>
            <p:nvPr/>
          </p:nvCxnSpPr>
          <p:spPr bwMode="auto">
            <a:xfrm flipV="1">
              <a:off x="5796136" y="2275356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7" name="Text Box 18"/>
            <p:cNvSpPr txBox="1">
              <a:spLocks noChangeArrowheads="1"/>
            </p:cNvSpPr>
            <p:nvPr/>
          </p:nvSpPr>
          <p:spPr bwMode="auto">
            <a:xfrm>
              <a:off x="5220072" y="213089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1" name="直接连接符 210"/>
            <p:cNvCxnSpPr>
              <a:stCxn id="212" idx="3"/>
            </p:cNvCxnSpPr>
            <p:nvPr/>
          </p:nvCxnSpPr>
          <p:spPr bwMode="auto">
            <a:xfrm flipV="1">
              <a:off x="5796136" y="2923429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5220072" y="277896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3" name="直接连接符 212"/>
            <p:cNvCxnSpPr>
              <a:endCxn id="205" idx="1"/>
            </p:cNvCxnSpPr>
            <p:nvPr/>
          </p:nvCxnSpPr>
          <p:spPr bwMode="auto">
            <a:xfrm flipV="1">
              <a:off x="6192000" y="306842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16" name="Text Box 18"/>
            <p:cNvSpPr txBox="1">
              <a:spLocks noChangeArrowheads="1"/>
            </p:cNvSpPr>
            <p:nvPr/>
          </p:nvSpPr>
          <p:spPr bwMode="auto">
            <a:xfrm>
              <a:off x="5868144" y="3184402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7" name="Text Box 18"/>
            <p:cNvSpPr txBox="1">
              <a:spLocks noChangeArrowheads="1"/>
            </p:cNvSpPr>
            <p:nvPr/>
          </p:nvSpPr>
          <p:spPr bwMode="auto">
            <a:xfrm>
              <a:off x="5868144" y="1700808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8" name="直接连接符 217"/>
            <p:cNvCxnSpPr>
              <a:endCxn id="201" idx="3"/>
            </p:cNvCxnSpPr>
            <p:nvPr/>
          </p:nvCxnSpPr>
          <p:spPr bwMode="auto">
            <a:xfrm>
              <a:off x="6192000" y="1969589"/>
              <a:ext cx="1" cy="12829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1" name="Text Box 18"/>
            <p:cNvSpPr txBox="1">
              <a:spLocks noChangeArrowheads="1"/>
            </p:cNvSpPr>
            <p:nvPr/>
          </p:nvSpPr>
          <p:spPr bwMode="auto">
            <a:xfrm>
              <a:off x="5796137" y="269010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2" name="Text Box 18"/>
            <p:cNvSpPr txBox="1">
              <a:spLocks noChangeArrowheads="1"/>
            </p:cNvSpPr>
            <p:nvPr/>
          </p:nvSpPr>
          <p:spPr bwMode="auto">
            <a:xfrm>
              <a:off x="5796136" y="205034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>
              <a:off x="5004048" y="2276872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5004048" y="2932117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 flipV="1">
              <a:off x="6659873" y="280721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7" name="Text Box 18"/>
            <p:cNvSpPr txBox="1">
              <a:spLocks noChangeArrowheads="1"/>
            </p:cNvSpPr>
            <p:nvPr/>
          </p:nvSpPr>
          <p:spPr bwMode="auto">
            <a:xfrm>
              <a:off x="6516216" y="2873717"/>
              <a:ext cx="36004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6804248" y="2339445"/>
              <a:ext cx="288032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k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253" name="Text Box 8"/>
          <p:cNvSpPr txBox="1">
            <a:spLocks noChangeArrowheads="1"/>
          </p:cNvSpPr>
          <p:nvPr/>
        </p:nvSpPr>
        <p:spPr bwMode="auto">
          <a:xfrm>
            <a:off x="190601" y="4221088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R</a:t>
            </a:r>
            <a:r>
              <a:rPr lang="en-US" altLang="zh-CN" sz="2200" b="1" dirty="0" err="1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en-US" altLang="zh-CN" sz="2200" b="1" dirty="0" smtClean="0"/>
              <a:t> </a:t>
            </a:r>
            <a:r>
              <a:rPr lang="en-US" altLang="zh-CN" sz="2200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2200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序列是什么？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" name="Text Box 5"/>
          <p:cNvSpPr txBox="1">
            <a:spLocks noChangeArrowheads="1"/>
          </p:cNvSpPr>
          <p:nvPr/>
        </p:nvSpPr>
        <p:spPr bwMode="auto">
          <a:xfrm>
            <a:off x="2726079" y="3730569"/>
            <a:ext cx="623840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Rb</a:t>
            </a:r>
            <a:r>
              <a:rPr lang="en-US" altLang="zh-CN" b="1" baseline="-18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Z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zh-CN" altLang="en-US" sz="2200" b="1" dirty="0" smtClean="0">
                <a:latin typeface="宋体" pitchFamily="2" charset="-122"/>
              </a:rPr>
              <a:t>即</a:t>
            </a:r>
            <a:r>
              <a:rPr lang="en-US" altLang="zh-CN" sz="2200" b="1" dirty="0" smtClean="0">
                <a:latin typeface="宋体" pitchFamily="2" charset="-122"/>
              </a:rPr>
              <a:t>Z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(Y) 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en-US" altLang="zh-CN" sz="2200" b="1" baseline="-18000" dirty="0" err="1" smtClean="0">
                <a:latin typeface="宋体" pitchFamily="2" charset="-122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 (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74" name="Text Box 8"/>
          <p:cNvSpPr txBox="1">
            <a:spLocks noChangeArrowheads="1"/>
          </p:cNvSpPr>
          <p:nvPr/>
        </p:nvSpPr>
        <p:spPr bwMode="auto">
          <a:xfrm>
            <a:off x="179512" y="551723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Rc</a:t>
            </a:r>
            <a:r>
              <a:rPr lang="zh-CN" altLang="en-US" sz="2200" b="1" dirty="0" smtClean="0">
                <a:latin typeface="宋体" pitchFamily="2" charset="-122"/>
              </a:rPr>
              <a:t>封装在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中，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是什么？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75" name="Text Box 5"/>
          <p:cNvSpPr txBox="1">
            <a:spLocks noChangeArrowheads="1"/>
          </p:cNvSpPr>
          <p:nvPr/>
        </p:nvSpPr>
        <p:spPr bwMode="auto">
          <a:xfrm>
            <a:off x="2123728" y="5937810"/>
            <a:ext cx="547260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2200" b="1" dirty="0" smtClean="0">
                <a:latin typeface="宋体" pitchFamily="2" charset="-122"/>
              </a:rPr>
              <a:t>使</a:t>
            </a:r>
            <a:r>
              <a:rPr lang="en-US" altLang="zh-CN" sz="2200" b="1" dirty="0" err="1" smtClean="0">
                <a:latin typeface="宋体" pitchFamily="2" charset="-122"/>
              </a:rPr>
              <a:t>rA</a:t>
            </a:r>
            <a:r>
              <a:rPr lang="en-US" altLang="zh-CN" sz="2200" b="1" dirty="0" smtClean="0">
                <a:latin typeface="宋体" pitchFamily="2" charset="-122"/>
              </a:rPr>
              <a:t>=a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=b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rW</a:t>
            </a:r>
            <a:r>
              <a:rPr lang="en-US" altLang="zh-CN" sz="2200" b="1" dirty="0" smtClean="0">
                <a:latin typeface="宋体" pitchFamily="2" charset="-122"/>
              </a:rPr>
              <a:t>=c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err="1" smtClean="0">
                <a:latin typeface="宋体" pitchFamily="2" charset="-122"/>
              </a:rPr>
              <a:t>Rc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r>
              <a:rPr lang="zh-CN" altLang="en-US" sz="2200" b="1" dirty="0" smtClean="0">
                <a:latin typeface="宋体" pitchFamily="2" charset="-122"/>
              </a:rPr>
              <a:t>改为</a:t>
            </a:r>
            <a:r>
              <a:rPr lang="en-US" altLang="zh-CN" sz="2200" b="1" dirty="0" err="1" smtClean="0">
                <a:latin typeface="宋体" pitchFamily="2" charset="-122"/>
              </a:rPr>
              <a:t>GR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9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49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241" grpId="0"/>
      <p:bldP spid="245" grpId="0"/>
      <p:bldP spid="253" grpId="0"/>
      <p:bldP spid="255" grpId="0"/>
      <p:bldP spid="274" grpId="0"/>
      <p:bldP spid="2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、指令执行过程的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给定的</a:t>
            </a:r>
            <a:r>
              <a:rPr lang="zh-CN" altLang="en-US" sz="2000" b="1" dirty="0" smtClean="0">
                <a:latin typeface="宋体" pitchFamily="2" charset="-122"/>
              </a:rPr>
              <a:t>数据通路，进行</a:t>
            </a:r>
            <a:r>
              <a:rPr lang="zh-CN" altLang="en-US" sz="2000" b="1" u="sng" dirty="0" smtClean="0">
                <a:latin typeface="宋体" pitchFamily="2" charset="-122"/>
              </a:rPr>
              <a:t>分析与设计</a:t>
            </a:r>
            <a:endParaRPr lang="en-US" altLang="zh-CN" b="1" u="sng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*指令执行过程的表示：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序列或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6" name="Text Box 321"/>
          <p:cNvSpPr txBox="1">
            <a:spLocks noChangeArrowheads="1"/>
          </p:cNvSpPr>
          <p:nvPr/>
        </p:nvSpPr>
        <p:spPr bwMode="auto">
          <a:xfrm>
            <a:off x="215931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组织时的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要求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保证正确性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zh-CN" altLang="en-US" b="1" u="sng" dirty="0" smtClean="0">
                <a:latin typeface="宋体" pitchFamily="2" charset="-122"/>
              </a:rPr>
              <a:t>指令的执行过程</a:t>
            </a:r>
            <a:r>
              <a:rPr lang="zh-CN" altLang="en-US" b="1" dirty="0" smtClean="0">
                <a:latin typeface="宋体" pitchFamily="2" charset="-122"/>
              </a:rPr>
              <a:t>安排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的顺序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缩短执行时间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可同时执行的</a:t>
            </a:r>
            <a:r>
              <a:rPr lang="en-US" altLang="zh-CN" u="sng" dirty="0" err="1" smtClean="0"/>
              <a:t>μ</a:t>
            </a:r>
            <a:r>
              <a:rPr lang="en-US" altLang="zh-CN" b="1" u="sng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安排在同一个步骤中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47" name="Text Box 316"/>
          <p:cNvSpPr txBox="1">
            <a:spLocks noChangeArrowheads="1"/>
          </p:cNvSpPr>
          <p:nvPr/>
        </p:nvSpPr>
        <p:spPr bwMode="auto">
          <a:xfrm>
            <a:off x="179388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*单总线结构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过程组织：</a:t>
            </a:r>
            <a:r>
              <a:rPr lang="zh-CN" altLang="en-US" b="1" dirty="0" smtClean="0">
                <a:latin typeface="宋体" pitchFamily="2" charset="-122"/>
              </a:rPr>
              <a:t>以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为例</a:t>
            </a:r>
            <a:endParaRPr lang="en-US" altLang="zh-CN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假设：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+mn-lt"/>
              </a:rPr>
              <a:t>~</a:t>
            </a:r>
            <a:r>
              <a:rPr lang="en-US" altLang="zh-CN" b="1" dirty="0" smtClean="0">
                <a:latin typeface="宋体" pitchFamily="2" charset="-122"/>
              </a:rPr>
              <a:t>11</a:t>
            </a:r>
            <a:r>
              <a:rPr lang="zh-CN" altLang="en-US" b="1" dirty="0" smtClean="0">
                <a:latin typeface="宋体" pitchFamily="2" charset="-122"/>
              </a:rPr>
              <a:t>表示＋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/+1/-1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err="1" smtClean="0">
                <a:latin typeface="宋体" pitchFamily="2" charset="-122"/>
              </a:rPr>
              <a:t>ExtU</a:t>
            </a:r>
            <a:r>
              <a:rPr lang="zh-CN" altLang="en-US" b="1" dirty="0" smtClean="0">
                <a:latin typeface="宋体" pitchFamily="2" charset="-122"/>
              </a:rPr>
              <a:t>仅为符号扩展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71601" y="3573016"/>
            <a:ext cx="7920879" cy="2233489"/>
            <a:chOff x="323529" y="3212976"/>
            <a:chExt cx="7920879" cy="2233489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>
              <a:stCxn id="59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1763688" y="3429000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5" name="等腰三角形 54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23356" y="3429000"/>
              <a:ext cx="0" cy="2575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2071833" y="3212976"/>
              <a:ext cx="48394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1582423" y="3212976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780976" y="4292561"/>
              <a:ext cx="190624" cy="5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452934" y="4151042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115616" y="529805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812974" y="5158261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1115616" y="4805866"/>
              <a:ext cx="2058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863400" y="4654205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连接符 75"/>
            <p:cNvCxnSpPr>
              <a:endCxn id="65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直接连接符 76"/>
            <p:cNvCxnSpPr>
              <a:endCxn id="69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直接连接符 77"/>
            <p:cNvCxnSpPr>
              <a:stCxn id="69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等腰三角形 7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2098204" y="5157192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323529" y="3501008"/>
              <a:ext cx="28803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等腰三角形 90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等腰三角形 94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7" name="直接连接符 150"/>
            <p:cNvCxnSpPr>
              <a:endCxn id="104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9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2" name="等腰三角形 101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5292080" y="429309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5796136" y="429309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6372200" y="4510189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5004048" y="4409603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6660232" y="4715573"/>
              <a:ext cx="0" cy="153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3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2603969" y="5161955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2608732" y="4221088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2603969" y="3429000"/>
              <a:ext cx="4763" cy="5455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H="1">
              <a:off x="3347864" y="3501008"/>
              <a:ext cx="112952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H="1">
              <a:off x="3347864" y="3869432"/>
              <a:ext cx="112952" cy="73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H="1">
              <a:off x="3347864" y="4221981"/>
              <a:ext cx="112952" cy="711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H="1" flipV="1">
              <a:off x="3347864" y="4437112"/>
              <a:ext cx="144016" cy="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3347864" y="4581128"/>
              <a:ext cx="112952" cy="720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3491881" y="4337448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1095611" y="3429000"/>
              <a:ext cx="0" cy="14044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899592" y="3212976"/>
              <a:ext cx="566497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Rsel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6" name="Text Box 18"/>
            <p:cNvSpPr txBox="1">
              <a:spLocks noChangeArrowheads="1"/>
            </p:cNvSpPr>
            <p:nvPr/>
          </p:nvSpPr>
          <p:spPr bwMode="auto">
            <a:xfrm>
              <a:off x="3419872" y="3284984"/>
              <a:ext cx="36004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2555776" y="3212976"/>
              <a:ext cx="35469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139" name="Text Box 321"/>
          <p:cNvSpPr txBox="1">
            <a:spLocks noChangeArrowheads="1"/>
          </p:cNvSpPr>
          <p:nvPr/>
        </p:nvSpPr>
        <p:spPr bwMode="auto">
          <a:xfrm>
            <a:off x="251520" y="586580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约定：</a:t>
            </a:r>
            <a:r>
              <a:rPr lang="en-US" altLang="zh-CN" sz="2200" b="1" dirty="0" smtClean="0">
                <a:latin typeface="宋体" pitchFamily="2" charset="-122"/>
              </a:rPr>
              <a:t>MUX</a:t>
            </a:r>
            <a:r>
              <a:rPr lang="zh-CN" altLang="en-US" sz="2200" b="1" dirty="0" smtClean="0">
                <a:latin typeface="宋体" pitchFamily="2" charset="-122"/>
              </a:rPr>
              <a:t>中的</a:t>
            </a:r>
            <a:r>
              <a:rPr lang="zh-CN" altLang="en-US" sz="1400" b="1" dirty="0" smtClean="0">
                <a:latin typeface="Times New Roman"/>
                <a:cs typeface="Times New Roman"/>
              </a:rPr>
              <a:t>□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zh-CN" altLang="en-US" sz="1400" b="1" dirty="0" smtClean="0">
                <a:latin typeface="宋体" pitchFamily="2" charset="-122"/>
              </a:rPr>
              <a:t>■</a:t>
            </a:r>
            <a:r>
              <a:rPr lang="zh-CN" altLang="en-US" sz="2200" b="1" dirty="0" smtClean="0">
                <a:latin typeface="宋体" pitchFamily="2" charset="-122"/>
              </a:rPr>
              <a:t>表示控制信号为</a:t>
            </a:r>
            <a:r>
              <a:rPr lang="en-US" altLang="zh-CN" sz="2200" b="1" dirty="0" smtClean="0"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1(</a:t>
            </a:r>
            <a:r>
              <a:rPr lang="zh-CN" altLang="en-US" sz="2200" b="1" dirty="0" smtClean="0">
                <a:latin typeface="宋体" pitchFamily="2" charset="-122"/>
              </a:rPr>
              <a:t>最大值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zh-CN" altLang="en-US" sz="2200" b="1" dirty="0">
                <a:latin typeface="宋体" pitchFamily="2" charset="-122"/>
              </a:rPr>
              <a:t>所选</a:t>
            </a:r>
            <a:r>
              <a:rPr lang="zh-CN" altLang="en-US" sz="2200" b="1" dirty="0" smtClean="0">
                <a:latin typeface="宋体" pitchFamily="2" charset="-122"/>
              </a:rPr>
              <a:t>的入端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4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AutoShape 49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取指令的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2" name="Text Box 318"/>
          <p:cNvSpPr txBox="1">
            <a:spLocks noChangeArrowheads="1"/>
          </p:cNvSpPr>
          <p:nvPr/>
        </p:nvSpPr>
        <p:spPr bwMode="auto">
          <a:xfrm>
            <a:off x="1331640" y="685085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4" name="Text Box 318"/>
          <p:cNvSpPr txBox="1">
            <a:spLocks noChangeArrowheads="1"/>
          </p:cNvSpPr>
          <p:nvPr/>
        </p:nvSpPr>
        <p:spPr bwMode="auto">
          <a:xfrm>
            <a:off x="5724127" y="692696"/>
            <a:ext cx="3419873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en-US" altLang="zh-CN" sz="2200" b="1" baseline="-18000" dirty="0" smtClean="0">
                <a:latin typeface="+mn-ea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+mn-ea"/>
              </a:rPr>
              <a:t>;</a:t>
            </a:r>
            <a:r>
              <a:rPr lang="zh-CN" altLang="en-US" sz="1800" b="1" dirty="0" smtClean="0">
                <a:solidFill>
                  <a:srgbClr val="FF0000"/>
                </a:solidFill>
                <a:latin typeface="+mn-ea"/>
              </a:rPr>
              <a:t>其余无效</a:t>
            </a:r>
            <a:endParaRPr lang="en-US" altLang="zh-CN" sz="1800" b="1" dirty="0">
              <a:solidFill>
                <a:srgbClr val="FF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IR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5" name="Text Box 5"/>
          <p:cNvSpPr txBox="1">
            <a:spLocks noChangeArrowheads="1"/>
          </p:cNvSpPr>
          <p:nvPr/>
        </p:nvSpPr>
        <p:spPr bwMode="auto">
          <a:xfrm>
            <a:off x="179512" y="240941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R2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000" b="1" dirty="0" smtClean="0">
                <a:latin typeface="宋体" pitchFamily="2" charset="-122"/>
              </a:rPr>
              <a:t>(REG</a:t>
            </a:r>
            <a:r>
              <a:rPr lang="zh-CN" altLang="en-US" sz="2000" b="1" dirty="0" smtClean="0">
                <a:latin typeface="宋体" pitchFamily="2" charset="-122"/>
              </a:rPr>
              <a:t>间接寻址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6" name="Text Box 318"/>
          <p:cNvSpPr txBox="1">
            <a:spLocks noChangeArrowheads="1"/>
          </p:cNvSpPr>
          <p:nvPr/>
        </p:nvSpPr>
        <p:spPr bwMode="auto">
          <a:xfrm>
            <a:off x="1331640" y="2780928"/>
            <a:ext cx="320435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R2←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7" name="Text Box 5"/>
          <p:cNvSpPr txBox="1">
            <a:spLocks noChangeArrowheads="1"/>
          </p:cNvSpPr>
          <p:nvPr/>
        </p:nvSpPr>
        <p:spPr bwMode="auto">
          <a:xfrm>
            <a:off x="179512" y="1951464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指令译码的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无，译码常放在</a:t>
            </a:r>
            <a:r>
              <a:rPr lang="en-US" altLang="zh-CN" sz="2200" b="1" dirty="0" smtClean="0">
                <a:latin typeface="宋体" pitchFamily="2" charset="-122"/>
              </a:rPr>
              <a:t>t3</a:t>
            </a:r>
            <a:r>
              <a:rPr lang="zh-CN" altLang="en-US" sz="2200" b="1" dirty="0" smtClean="0">
                <a:latin typeface="宋体" pitchFamily="2" charset="-122"/>
              </a:rPr>
              <a:t>步或</a:t>
            </a:r>
            <a:r>
              <a:rPr lang="en-US" altLang="zh-CN" sz="2200" b="1" dirty="0" smtClean="0">
                <a:latin typeface="宋体" pitchFamily="2" charset="-122"/>
              </a:rPr>
              <a:t>t4</a:t>
            </a:r>
            <a:r>
              <a:rPr lang="zh-CN" altLang="en-US" sz="2200" b="1" dirty="0" smtClean="0">
                <a:latin typeface="宋体" pitchFamily="2" charset="-122"/>
              </a:rPr>
              <a:t>步实现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" name="Text Box 318"/>
          <p:cNvSpPr txBox="1">
            <a:spLocks noChangeArrowheads="1"/>
          </p:cNvSpPr>
          <p:nvPr/>
        </p:nvSpPr>
        <p:spPr bwMode="auto">
          <a:xfrm>
            <a:off x="5349872" y="2780928"/>
            <a:ext cx="311056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3" name="Text Box 322"/>
          <p:cNvSpPr txBox="1">
            <a:spLocks noChangeArrowheads="1"/>
          </p:cNvSpPr>
          <p:nvPr/>
        </p:nvSpPr>
        <p:spPr bwMode="auto">
          <a:xfrm>
            <a:off x="179388" y="400506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 smtClean="0">
                <a:latin typeface="宋体" pitchFamily="2" charset="-122"/>
              </a:rPr>
              <a:t>End</a:t>
            </a:r>
            <a:r>
              <a:rPr lang="zh-CN" altLang="en-US" sz="2200" b="1" spc="-150" dirty="0" smtClean="0">
                <a:latin typeface="宋体" pitchFamily="2" charset="-122"/>
              </a:rPr>
              <a:t>信号表示指令周期是否结束，用于触发中断请求的检测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179512" y="443711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" name="Text Box 318"/>
          <p:cNvSpPr txBox="1">
            <a:spLocks noChangeArrowheads="1"/>
          </p:cNvSpPr>
          <p:nvPr/>
        </p:nvSpPr>
        <p:spPr bwMode="auto">
          <a:xfrm>
            <a:off x="1331641" y="4869160"/>
            <a:ext cx="40182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MDR←(R2)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M[(MAR</a:t>
            </a:r>
            <a:r>
              <a:rPr lang="en-US" altLang="zh-CN" sz="2200" b="1" dirty="0" smtClean="0">
                <a:latin typeface="+mn-ea"/>
              </a:rPr>
              <a:t>)]←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6" name="Text Box 318"/>
          <p:cNvSpPr txBox="1">
            <a:spLocks noChangeArrowheads="1"/>
          </p:cNvSpPr>
          <p:nvPr/>
        </p:nvSpPr>
        <p:spPr bwMode="auto">
          <a:xfrm>
            <a:off x="5349872" y="4869160"/>
            <a:ext cx="3542608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 smtClean="0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=0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4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4" grpId="0"/>
      <p:bldP spid="175" grpId="0"/>
      <p:bldP spid="176" grpId="0"/>
      <p:bldP spid="177" grpId="0"/>
      <p:bldP spid="182" grpId="0"/>
      <p:bldP spid="183" grpId="0"/>
      <p:bldP spid="184" grpId="0"/>
      <p:bldP spid="185" grpId="0"/>
      <p:bldP spid="1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318"/>
          <p:cNvSpPr txBox="1">
            <a:spLocks noChangeArrowheads="1"/>
          </p:cNvSpPr>
          <p:nvPr/>
        </p:nvSpPr>
        <p:spPr bwMode="auto">
          <a:xfrm>
            <a:off x="1331641" y="692696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Y←(R1)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Z←</a:t>
            </a:r>
            <a:r>
              <a:rPr lang="en-US" altLang="zh-CN" sz="2200" b="1" dirty="0" smtClean="0">
                <a:latin typeface="宋体" pitchFamily="2" charset="-122"/>
              </a:rPr>
              <a:t>(Y)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+mn-ea"/>
              </a:rPr>
              <a:t>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(R1)←(Z)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318"/>
          <p:cNvSpPr txBox="1">
            <a:spLocks noChangeArrowheads="1"/>
          </p:cNvSpPr>
          <p:nvPr/>
        </p:nvSpPr>
        <p:spPr bwMode="auto">
          <a:xfrm>
            <a:off x="4932040" y="692696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Y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 smtClean="0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=0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Z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3" name="Text Box 322"/>
          <p:cNvSpPr txBox="1">
            <a:spLocks noChangeArrowheads="1"/>
          </p:cNvSpPr>
          <p:nvPr/>
        </p:nvSpPr>
        <p:spPr bwMode="auto">
          <a:xfrm>
            <a:off x="179388" y="1963519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被加数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被减数应送到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端，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的输出无需控制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2420888"/>
            <a:ext cx="8784976" cy="259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JNZ 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disp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相对寻址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ZF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0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时：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ZF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时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：</a:t>
            </a:r>
            <a:endParaRPr lang="zh-CN" altLang="en-US" sz="2000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5" name="Text Box 318"/>
          <p:cNvSpPr txBox="1">
            <a:spLocks noChangeArrowheads="1"/>
          </p:cNvSpPr>
          <p:nvPr/>
        </p:nvSpPr>
        <p:spPr bwMode="auto">
          <a:xfrm>
            <a:off x="1331641" y="3212976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Y←(PC)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Z←</a:t>
            </a:r>
            <a:r>
              <a:rPr lang="en-US" altLang="zh-CN" sz="2200" b="1" dirty="0" smtClean="0">
                <a:latin typeface="宋体" pitchFamily="2" charset="-122"/>
              </a:rPr>
              <a:t>(Y)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 smtClean="0">
                <a:latin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(PC)←(Z)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6" name="Text Box 318"/>
          <p:cNvSpPr txBox="1">
            <a:spLocks noChangeArrowheads="1"/>
          </p:cNvSpPr>
          <p:nvPr/>
        </p:nvSpPr>
        <p:spPr bwMode="auto">
          <a:xfrm>
            <a:off x="4932040" y="3212976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Y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Z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" name="Text Box 318"/>
          <p:cNvSpPr txBox="1">
            <a:spLocks noChangeArrowheads="1"/>
          </p:cNvSpPr>
          <p:nvPr/>
        </p:nvSpPr>
        <p:spPr bwMode="auto">
          <a:xfrm>
            <a:off x="1331640" y="4843839"/>
            <a:ext cx="3600399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" name="Text Box 318"/>
          <p:cNvSpPr txBox="1">
            <a:spLocks noChangeArrowheads="1"/>
          </p:cNvSpPr>
          <p:nvPr/>
        </p:nvSpPr>
        <p:spPr bwMode="auto">
          <a:xfrm>
            <a:off x="4932039" y="4843839"/>
            <a:ext cx="39604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82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99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←23H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双字长指令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2" name="Text Box 318"/>
          <p:cNvSpPr txBox="1">
            <a:spLocks noChangeArrowheads="1"/>
          </p:cNvSpPr>
          <p:nvPr/>
        </p:nvSpPr>
        <p:spPr bwMode="auto">
          <a:xfrm>
            <a:off x="1331640" y="691326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R1←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03" name="Text Box 318"/>
          <p:cNvSpPr txBox="1">
            <a:spLocks noChangeArrowheads="1"/>
          </p:cNvSpPr>
          <p:nvPr/>
        </p:nvSpPr>
        <p:spPr bwMode="auto">
          <a:xfrm>
            <a:off x="5774350" y="698937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R1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604" name="Text Box 322"/>
          <p:cNvSpPr txBox="1">
            <a:spLocks noChangeArrowheads="1"/>
          </p:cNvSpPr>
          <p:nvPr/>
        </p:nvSpPr>
        <p:spPr bwMode="auto">
          <a:xfrm>
            <a:off x="179388" y="1916832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取指令阶段通常只取第一个指令字，其余作为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参数；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每取指令字的一个字，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应同步进行增量操作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614" name="Text Box 316"/>
          <p:cNvSpPr txBox="1">
            <a:spLocks noChangeArrowheads="1"/>
          </p:cNvSpPr>
          <p:nvPr/>
        </p:nvSpPr>
        <p:spPr bwMode="auto">
          <a:xfrm>
            <a:off x="179388" y="282528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*点点结构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过程组织：</a:t>
            </a:r>
            <a:r>
              <a:rPr lang="zh-CN" altLang="en-US" b="1" dirty="0" smtClean="0">
                <a:latin typeface="宋体" pitchFamily="2" charset="-122"/>
              </a:rPr>
              <a:t>以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为例</a:t>
            </a:r>
            <a:endParaRPr lang="en-US" altLang="zh-CN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假设：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+mn-lt"/>
              </a:rPr>
              <a:t>~</a:t>
            </a:r>
            <a:r>
              <a:rPr lang="en-US" altLang="zh-CN" b="1" dirty="0" smtClean="0">
                <a:latin typeface="宋体" pitchFamily="2" charset="-122"/>
              </a:rPr>
              <a:t>11</a:t>
            </a:r>
            <a:r>
              <a:rPr lang="zh-CN" altLang="en-US" b="1" dirty="0" smtClean="0">
                <a:latin typeface="宋体" pitchFamily="2" charset="-122"/>
              </a:rPr>
              <a:t>表示＋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/+1/-1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err="1" smtClean="0">
                <a:latin typeface="宋体" pitchFamily="2" charset="-122"/>
              </a:rPr>
              <a:t>ExtU</a:t>
            </a:r>
            <a:r>
              <a:rPr lang="zh-CN" altLang="en-US" b="1" dirty="0" smtClean="0">
                <a:latin typeface="宋体" pitchFamily="2" charset="-122"/>
              </a:rPr>
              <a:t>仅为符号扩展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15" name="组合 614"/>
          <p:cNvGrpSpPr/>
          <p:nvPr/>
        </p:nvGrpSpPr>
        <p:grpSpPr>
          <a:xfrm>
            <a:off x="636960" y="3833392"/>
            <a:ext cx="8255520" cy="2043880"/>
            <a:chOff x="636960" y="1196752"/>
            <a:chExt cx="8255520" cy="2043880"/>
          </a:xfrm>
        </p:grpSpPr>
        <p:sp>
          <p:nvSpPr>
            <p:cNvPr id="616" name="Text Box 10"/>
            <p:cNvSpPr txBox="1">
              <a:spLocks noChangeArrowheads="1"/>
            </p:cNvSpPr>
            <p:nvPr/>
          </p:nvSpPr>
          <p:spPr bwMode="auto">
            <a:xfrm>
              <a:off x="2051720" y="1629247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7" name="直接连接符 616"/>
            <p:cNvCxnSpPr/>
            <p:nvPr/>
          </p:nvCxnSpPr>
          <p:spPr bwMode="auto">
            <a:xfrm flipV="1">
              <a:off x="1835696" y="227687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8" name="直接连接符 480"/>
            <p:cNvCxnSpPr/>
            <p:nvPr/>
          </p:nvCxnSpPr>
          <p:spPr bwMode="auto">
            <a:xfrm flipV="1">
              <a:off x="1866622" y="1772817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9" name="直接连接符 618"/>
            <p:cNvCxnSpPr/>
            <p:nvPr/>
          </p:nvCxnSpPr>
          <p:spPr bwMode="auto">
            <a:xfrm>
              <a:off x="1475656" y="1700808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0" name="直接连接符 97"/>
            <p:cNvCxnSpPr/>
            <p:nvPr/>
          </p:nvCxnSpPr>
          <p:spPr bwMode="auto">
            <a:xfrm rot="10800000">
              <a:off x="1835696" y="1988394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1" name="Text Box 18"/>
            <p:cNvSpPr txBox="1">
              <a:spLocks noChangeArrowheads="1"/>
            </p:cNvSpPr>
            <p:nvPr/>
          </p:nvSpPr>
          <p:spPr bwMode="auto">
            <a:xfrm>
              <a:off x="1475656" y="1484784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622" name="Text Box 18"/>
            <p:cNvSpPr txBox="1">
              <a:spLocks noChangeArrowheads="1"/>
            </p:cNvSpPr>
            <p:nvPr/>
          </p:nvSpPr>
          <p:spPr bwMode="auto">
            <a:xfrm>
              <a:off x="6300192" y="206084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3" name="Text Box 18"/>
            <p:cNvSpPr txBox="1">
              <a:spLocks noChangeArrowheads="1"/>
            </p:cNvSpPr>
            <p:nvPr/>
          </p:nvSpPr>
          <p:spPr bwMode="auto">
            <a:xfrm>
              <a:off x="6300192" y="26360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4" name="Text Box 23"/>
            <p:cNvSpPr txBox="1">
              <a:spLocks noChangeArrowheads="1"/>
            </p:cNvSpPr>
            <p:nvPr/>
          </p:nvSpPr>
          <p:spPr bwMode="auto">
            <a:xfrm>
              <a:off x="7236296" y="2060490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5" name="直接连接符 624"/>
            <p:cNvCxnSpPr>
              <a:stCxn id="622" idx="3"/>
            </p:cNvCxnSpPr>
            <p:nvPr/>
          </p:nvCxnSpPr>
          <p:spPr bwMode="auto">
            <a:xfrm>
              <a:off x="6876256" y="2205311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6" name="直接连接符 625"/>
            <p:cNvCxnSpPr/>
            <p:nvPr/>
          </p:nvCxnSpPr>
          <p:spPr bwMode="auto">
            <a:xfrm>
              <a:off x="6876256" y="2708920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7" name="直接连接符 626"/>
            <p:cNvCxnSpPr/>
            <p:nvPr/>
          </p:nvCxnSpPr>
          <p:spPr bwMode="auto">
            <a:xfrm flipH="1">
              <a:off x="6876256" y="2852936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8" name="直接连接符 627"/>
            <p:cNvCxnSpPr/>
            <p:nvPr/>
          </p:nvCxnSpPr>
          <p:spPr bwMode="auto">
            <a:xfrm flipV="1">
              <a:off x="6009481" y="2204865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9" name="Text Box 18"/>
            <p:cNvSpPr txBox="1">
              <a:spLocks noChangeArrowheads="1"/>
            </p:cNvSpPr>
            <p:nvPr/>
          </p:nvSpPr>
          <p:spPr bwMode="auto">
            <a:xfrm>
              <a:off x="2051720" y="21328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0" name="Text Box 18"/>
            <p:cNvSpPr txBox="1">
              <a:spLocks noChangeArrowheads="1"/>
            </p:cNvSpPr>
            <p:nvPr/>
          </p:nvSpPr>
          <p:spPr bwMode="auto">
            <a:xfrm>
              <a:off x="2051720" y="1296891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31" name="直接连接符 630"/>
            <p:cNvCxnSpPr/>
            <p:nvPr/>
          </p:nvCxnSpPr>
          <p:spPr bwMode="auto">
            <a:xfrm>
              <a:off x="7813923" y="23134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2" name="直接连接符 631"/>
            <p:cNvCxnSpPr/>
            <p:nvPr/>
          </p:nvCxnSpPr>
          <p:spPr bwMode="auto">
            <a:xfrm>
              <a:off x="7813923" y="24658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3" name="直接连接符 632"/>
            <p:cNvCxnSpPr/>
            <p:nvPr/>
          </p:nvCxnSpPr>
          <p:spPr bwMode="auto">
            <a:xfrm>
              <a:off x="7813923" y="2673068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34" name="Text Box 18"/>
            <p:cNvSpPr txBox="1">
              <a:spLocks noChangeArrowheads="1"/>
            </p:cNvSpPr>
            <p:nvPr/>
          </p:nvSpPr>
          <p:spPr bwMode="auto">
            <a:xfrm>
              <a:off x="8316416" y="2254143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5" name="Text Box 18"/>
            <p:cNvSpPr txBox="1">
              <a:spLocks noChangeArrowheads="1"/>
            </p:cNvSpPr>
            <p:nvPr/>
          </p:nvSpPr>
          <p:spPr bwMode="auto">
            <a:xfrm>
              <a:off x="1475656" y="1269829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6" name="Text Box 18"/>
            <p:cNvSpPr txBox="1">
              <a:spLocks noChangeArrowheads="1"/>
            </p:cNvSpPr>
            <p:nvPr/>
          </p:nvSpPr>
          <p:spPr bwMode="auto">
            <a:xfrm>
              <a:off x="5364089" y="2060847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7" name="矩形 636"/>
            <p:cNvSpPr/>
            <p:nvPr/>
          </p:nvSpPr>
          <p:spPr bwMode="auto">
            <a:xfrm>
              <a:off x="5364089" y="22482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8" name="矩形 637"/>
            <p:cNvSpPr/>
            <p:nvPr/>
          </p:nvSpPr>
          <p:spPr bwMode="auto">
            <a:xfrm>
              <a:off x="5372473" y="208978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39" name="直接连接符 349"/>
            <p:cNvCxnSpPr/>
            <p:nvPr/>
          </p:nvCxnSpPr>
          <p:spPr bwMode="auto">
            <a:xfrm rot="16200000" flipH="1">
              <a:off x="4788024" y="1556792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0" name="直接连接符 639"/>
            <p:cNvCxnSpPr/>
            <p:nvPr/>
          </p:nvCxnSpPr>
          <p:spPr bwMode="auto">
            <a:xfrm flipV="1">
              <a:off x="2627784" y="2276872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1" name="AutoShape 15"/>
            <p:cNvSpPr>
              <a:spLocks noChangeArrowheads="1"/>
            </p:cNvSpPr>
            <p:nvPr/>
          </p:nvSpPr>
          <p:spPr bwMode="auto">
            <a:xfrm rot="16200000">
              <a:off x="4067845" y="1700908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2" name="Text Box 18"/>
            <p:cNvSpPr txBox="1">
              <a:spLocks noChangeArrowheads="1"/>
            </p:cNvSpPr>
            <p:nvPr/>
          </p:nvSpPr>
          <p:spPr bwMode="auto">
            <a:xfrm>
              <a:off x="3995936" y="234798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3" name="矩形 642"/>
            <p:cNvSpPr/>
            <p:nvPr/>
          </p:nvSpPr>
          <p:spPr bwMode="auto">
            <a:xfrm>
              <a:off x="4571999" y="23827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4" name="矩形 643"/>
            <p:cNvSpPr/>
            <p:nvPr/>
          </p:nvSpPr>
          <p:spPr bwMode="auto">
            <a:xfrm>
              <a:off x="4580383" y="252680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45" name="直接连接符 362"/>
            <p:cNvCxnSpPr/>
            <p:nvPr/>
          </p:nvCxnSpPr>
          <p:spPr bwMode="auto">
            <a:xfrm rot="5400000">
              <a:off x="4464437" y="2024399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6" name="直接连接符 363"/>
            <p:cNvCxnSpPr/>
            <p:nvPr/>
          </p:nvCxnSpPr>
          <p:spPr bwMode="auto">
            <a:xfrm rot="16200000" flipV="1">
              <a:off x="4609804" y="2598218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47" name="Text Box 18"/>
            <p:cNvSpPr txBox="1">
              <a:spLocks noChangeArrowheads="1"/>
            </p:cNvSpPr>
            <p:nvPr/>
          </p:nvSpPr>
          <p:spPr bwMode="auto">
            <a:xfrm>
              <a:off x="3347865" y="1915938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8" name="矩形 647"/>
            <p:cNvSpPr/>
            <p:nvPr/>
          </p:nvSpPr>
          <p:spPr bwMode="auto">
            <a:xfrm>
              <a:off x="3347865" y="210338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9" name="矩形 648"/>
            <p:cNvSpPr/>
            <p:nvPr/>
          </p:nvSpPr>
          <p:spPr bwMode="auto">
            <a:xfrm>
              <a:off x="3356249" y="194487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0" name="直接连接符 649"/>
            <p:cNvCxnSpPr/>
            <p:nvPr/>
          </p:nvCxnSpPr>
          <p:spPr bwMode="auto">
            <a:xfrm flipV="1">
              <a:off x="2623240" y="1987949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1" name="直接连接符 372"/>
            <p:cNvCxnSpPr/>
            <p:nvPr/>
          </p:nvCxnSpPr>
          <p:spPr bwMode="auto">
            <a:xfrm rot="5400000" flipH="1" flipV="1">
              <a:off x="3203403" y="2132411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52" name="Text Box 18"/>
            <p:cNvSpPr txBox="1">
              <a:spLocks noChangeArrowheads="1"/>
            </p:cNvSpPr>
            <p:nvPr/>
          </p:nvSpPr>
          <p:spPr bwMode="auto">
            <a:xfrm>
              <a:off x="3347865" y="1268761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3" name="矩形 652"/>
            <p:cNvSpPr/>
            <p:nvPr/>
          </p:nvSpPr>
          <p:spPr bwMode="auto">
            <a:xfrm>
              <a:off x="3347865" y="174423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4" name="矩形 653"/>
            <p:cNvSpPr/>
            <p:nvPr/>
          </p:nvSpPr>
          <p:spPr bwMode="auto">
            <a:xfrm>
              <a:off x="3356249" y="129790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5" name="直接连接符 654"/>
            <p:cNvCxnSpPr/>
            <p:nvPr/>
          </p:nvCxnSpPr>
          <p:spPr bwMode="auto">
            <a:xfrm>
              <a:off x="2771800" y="1628800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6" name="直接连接符 377"/>
            <p:cNvCxnSpPr/>
            <p:nvPr/>
          </p:nvCxnSpPr>
          <p:spPr bwMode="auto">
            <a:xfrm rot="5400000" flipH="1" flipV="1">
              <a:off x="2594024" y="2094608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7" name="直接连接符 656"/>
            <p:cNvCxnSpPr/>
            <p:nvPr/>
          </p:nvCxnSpPr>
          <p:spPr bwMode="auto">
            <a:xfrm>
              <a:off x="3995936" y="206084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8" name="直接连接符 657"/>
            <p:cNvCxnSpPr/>
            <p:nvPr/>
          </p:nvCxnSpPr>
          <p:spPr bwMode="auto">
            <a:xfrm>
              <a:off x="3995936" y="1628800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9" name="直接连接符 658"/>
            <p:cNvCxnSpPr/>
            <p:nvPr/>
          </p:nvCxnSpPr>
          <p:spPr bwMode="auto">
            <a:xfrm>
              <a:off x="4499992" y="1844824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0" name="直接连接符 659"/>
            <p:cNvCxnSpPr/>
            <p:nvPr/>
          </p:nvCxnSpPr>
          <p:spPr bwMode="auto">
            <a:xfrm>
              <a:off x="3131840" y="13407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1" name="直接连接符 660"/>
            <p:cNvCxnSpPr/>
            <p:nvPr/>
          </p:nvCxnSpPr>
          <p:spPr bwMode="auto">
            <a:xfrm>
              <a:off x="2627784" y="1484784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2" name="直接连接符 386"/>
            <p:cNvCxnSpPr/>
            <p:nvPr/>
          </p:nvCxnSpPr>
          <p:spPr bwMode="auto">
            <a:xfrm flipV="1">
              <a:off x="2627784" y="1196752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3" name="直接连接符 392"/>
            <p:cNvCxnSpPr/>
            <p:nvPr/>
          </p:nvCxnSpPr>
          <p:spPr bwMode="auto">
            <a:xfrm>
              <a:off x="3059832" y="1988394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64" name="Text Box 18"/>
            <p:cNvSpPr txBox="1">
              <a:spLocks noChangeArrowheads="1"/>
            </p:cNvSpPr>
            <p:nvPr/>
          </p:nvSpPr>
          <p:spPr bwMode="auto">
            <a:xfrm>
              <a:off x="2965932" y="1233292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5" name="直接连接符 664"/>
            <p:cNvCxnSpPr/>
            <p:nvPr/>
          </p:nvCxnSpPr>
          <p:spPr bwMode="auto">
            <a:xfrm>
              <a:off x="1835696" y="1988840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6" name="直接连接符 665"/>
            <p:cNvCxnSpPr/>
            <p:nvPr/>
          </p:nvCxnSpPr>
          <p:spPr bwMode="auto">
            <a:xfrm>
              <a:off x="1475656" y="1915938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7" name="直接连接符 666"/>
            <p:cNvCxnSpPr/>
            <p:nvPr/>
          </p:nvCxnSpPr>
          <p:spPr bwMode="auto">
            <a:xfrm>
              <a:off x="1475656" y="1268760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8" name="直接连接符 667"/>
            <p:cNvCxnSpPr/>
            <p:nvPr/>
          </p:nvCxnSpPr>
          <p:spPr bwMode="auto">
            <a:xfrm>
              <a:off x="1475656" y="1484784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9" name="直接连接符 439"/>
            <p:cNvCxnSpPr>
              <a:endCxn id="670" idx="2"/>
            </p:cNvCxnSpPr>
            <p:nvPr/>
          </p:nvCxnSpPr>
          <p:spPr bwMode="auto">
            <a:xfrm rot="10800000">
              <a:off x="971600" y="2060848"/>
              <a:ext cx="5328592" cy="7876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0" name="Text Box 18"/>
            <p:cNvSpPr txBox="1">
              <a:spLocks noChangeArrowheads="1"/>
            </p:cNvSpPr>
            <p:nvPr/>
          </p:nvSpPr>
          <p:spPr bwMode="auto">
            <a:xfrm>
              <a:off x="683568" y="177192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1" name="直接连接符 372"/>
            <p:cNvCxnSpPr/>
            <p:nvPr/>
          </p:nvCxnSpPr>
          <p:spPr bwMode="auto">
            <a:xfrm flipV="1">
              <a:off x="1115618" y="1523610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2" name="直接连接符 671"/>
            <p:cNvCxnSpPr/>
            <p:nvPr/>
          </p:nvCxnSpPr>
          <p:spPr bwMode="auto">
            <a:xfrm flipV="1">
              <a:off x="827584" y="1484784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3" name="Text Box 18"/>
            <p:cNvSpPr txBox="1">
              <a:spLocks noChangeArrowheads="1"/>
            </p:cNvSpPr>
            <p:nvPr/>
          </p:nvSpPr>
          <p:spPr bwMode="auto">
            <a:xfrm>
              <a:off x="683568" y="1269829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4" name="Text Box 1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5" name="Text Box 18"/>
            <p:cNvSpPr txBox="1">
              <a:spLocks noChangeArrowheads="1"/>
            </p:cNvSpPr>
            <p:nvPr/>
          </p:nvSpPr>
          <p:spPr bwMode="auto">
            <a:xfrm>
              <a:off x="636960" y="2996952"/>
              <a:ext cx="406648" cy="2387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IR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6" name="Text Box 18"/>
            <p:cNvSpPr txBox="1">
              <a:spLocks noChangeArrowheads="1"/>
            </p:cNvSpPr>
            <p:nvPr/>
          </p:nvSpPr>
          <p:spPr bwMode="auto">
            <a:xfrm>
              <a:off x="4247776" y="1245622"/>
              <a:ext cx="252216" cy="2255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7" name="直接连接符 676"/>
            <p:cNvCxnSpPr/>
            <p:nvPr/>
          </p:nvCxnSpPr>
          <p:spPr bwMode="auto">
            <a:xfrm flipV="1">
              <a:off x="2555776" y="2420891"/>
              <a:ext cx="0" cy="5760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8" name="Text Box 18"/>
            <p:cNvSpPr txBox="1">
              <a:spLocks noChangeArrowheads="1"/>
            </p:cNvSpPr>
            <p:nvPr/>
          </p:nvSpPr>
          <p:spPr bwMode="auto">
            <a:xfrm>
              <a:off x="2411760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9" name="直接连接符 678"/>
            <p:cNvCxnSpPr/>
            <p:nvPr/>
          </p:nvCxnSpPr>
          <p:spPr bwMode="auto">
            <a:xfrm flipV="1">
              <a:off x="2123728" y="2420890"/>
              <a:ext cx="1" cy="5760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0" name="直接连接符 679"/>
            <p:cNvCxnSpPr/>
            <p:nvPr/>
          </p:nvCxnSpPr>
          <p:spPr bwMode="auto">
            <a:xfrm flipV="1">
              <a:off x="1691680" y="2061745"/>
              <a:ext cx="360040" cy="143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1" name="直接连接符 680"/>
            <p:cNvCxnSpPr/>
            <p:nvPr/>
          </p:nvCxnSpPr>
          <p:spPr bwMode="auto">
            <a:xfrm flipV="1">
              <a:off x="827584" y="2060849"/>
              <a:ext cx="0" cy="9361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2" name="直接连接符 681"/>
            <p:cNvCxnSpPr/>
            <p:nvPr/>
          </p:nvCxnSpPr>
          <p:spPr bwMode="auto">
            <a:xfrm flipV="1">
              <a:off x="3419872" y="2204865"/>
              <a:ext cx="0" cy="7920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83" name="Text Box 18"/>
            <p:cNvSpPr txBox="1">
              <a:spLocks noChangeArrowheads="1"/>
            </p:cNvSpPr>
            <p:nvPr/>
          </p:nvSpPr>
          <p:spPr bwMode="auto">
            <a:xfrm>
              <a:off x="1979712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84" name="直接连接符 683"/>
            <p:cNvCxnSpPr/>
            <p:nvPr/>
          </p:nvCxnSpPr>
          <p:spPr bwMode="auto">
            <a:xfrm flipV="1">
              <a:off x="1691680" y="2204864"/>
              <a:ext cx="0" cy="7920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685" name="直接连接符 684"/>
            <p:cNvCxnSpPr/>
            <p:nvPr/>
          </p:nvCxnSpPr>
          <p:spPr bwMode="auto">
            <a:xfrm flipV="1">
              <a:off x="3923928" y="1844825"/>
              <a:ext cx="0" cy="1152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6" name="直接连接符 685"/>
            <p:cNvCxnSpPr/>
            <p:nvPr/>
          </p:nvCxnSpPr>
          <p:spPr bwMode="auto">
            <a:xfrm flipV="1">
              <a:off x="4572000" y="2628778"/>
              <a:ext cx="0" cy="368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7" name="直接连接符 686"/>
            <p:cNvCxnSpPr>
              <a:endCxn id="641" idx="3"/>
            </p:cNvCxnSpPr>
            <p:nvPr/>
          </p:nvCxnSpPr>
          <p:spPr bwMode="auto">
            <a:xfrm>
              <a:off x="4355977" y="1484784"/>
              <a:ext cx="0" cy="1296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8" name="直接连接符 687"/>
            <p:cNvCxnSpPr/>
            <p:nvPr/>
          </p:nvCxnSpPr>
          <p:spPr bwMode="auto">
            <a:xfrm flipV="1">
              <a:off x="5652120" y="2348880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9" name="直接连接符 688"/>
            <p:cNvCxnSpPr/>
            <p:nvPr/>
          </p:nvCxnSpPr>
          <p:spPr bwMode="auto">
            <a:xfrm flipH="1" flipV="1">
              <a:off x="658822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0" name="直接连接符 689"/>
            <p:cNvCxnSpPr/>
            <p:nvPr/>
          </p:nvCxnSpPr>
          <p:spPr bwMode="auto">
            <a:xfrm>
              <a:off x="6588224" y="1915938"/>
              <a:ext cx="0" cy="1316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91" name="Text Box 18"/>
            <p:cNvSpPr txBox="1">
              <a:spLocks noChangeArrowheads="1"/>
            </p:cNvSpPr>
            <p:nvPr/>
          </p:nvSpPr>
          <p:spPr bwMode="auto">
            <a:xfrm>
              <a:off x="6335659" y="29969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2" name="Text Box 18"/>
            <p:cNvSpPr txBox="1">
              <a:spLocks noChangeArrowheads="1"/>
            </p:cNvSpPr>
            <p:nvPr/>
          </p:nvSpPr>
          <p:spPr bwMode="auto">
            <a:xfrm>
              <a:off x="6335659" y="16731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3" name="Text Box 18"/>
            <p:cNvSpPr txBox="1">
              <a:spLocks noChangeArrowheads="1"/>
            </p:cNvSpPr>
            <p:nvPr/>
          </p:nvSpPr>
          <p:spPr bwMode="auto">
            <a:xfrm>
              <a:off x="298782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4" name="Text Box 18"/>
            <p:cNvSpPr txBox="1">
              <a:spLocks noChangeArrowheads="1"/>
            </p:cNvSpPr>
            <p:nvPr/>
          </p:nvSpPr>
          <p:spPr bwMode="auto">
            <a:xfrm>
              <a:off x="370790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5" name="Text Box 18"/>
            <p:cNvSpPr txBox="1">
              <a:spLocks noChangeArrowheads="1"/>
            </p:cNvSpPr>
            <p:nvPr/>
          </p:nvSpPr>
          <p:spPr bwMode="auto">
            <a:xfrm>
              <a:off x="4463988" y="2996952"/>
              <a:ext cx="468052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6" name="Text Box 18"/>
            <p:cNvSpPr txBox="1">
              <a:spLocks noChangeArrowheads="1"/>
            </p:cNvSpPr>
            <p:nvPr/>
          </p:nvSpPr>
          <p:spPr bwMode="auto">
            <a:xfrm>
              <a:off x="5438775" y="2996952"/>
              <a:ext cx="645393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7" name="Text Box 18"/>
            <p:cNvSpPr txBox="1">
              <a:spLocks noChangeArrowheads="1"/>
            </p:cNvSpPr>
            <p:nvPr/>
          </p:nvSpPr>
          <p:spPr bwMode="auto">
            <a:xfrm>
              <a:off x="7236296" y="1701877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8" name="Text Box 18"/>
            <p:cNvSpPr txBox="1">
              <a:spLocks noChangeArrowheads="1"/>
            </p:cNvSpPr>
            <p:nvPr/>
          </p:nvSpPr>
          <p:spPr bwMode="auto">
            <a:xfrm>
              <a:off x="6970914" y="3011314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9" name="Text Box 23"/>
            <p:cNvSpPr txBox="1">
              <a:spLocks noChangeArrowheads="1"/>
            </p:cNvSpPr>
            <p:nvPr/>
          </p:nvSpPr>
          <p:spPr bwMode="auto">
            <a:xfrm>
              <a:off x="5868144" y="1268761"/>
              <a:ext cx="1944216" cy="288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0" name="直接连接符 699"/>
            <p:cNvCxnSpPr/>
            <p:nvPr/>
          </p:nvCxnSpPr>
          <p:spPr bwMode="auto">
            <a:xfrm flipH="1" flipV="1">
              <a:off x="730830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1" name="直接连接符 700"/>
            <p:cNvCxnSpPr/>
            <p:nvPr/>
          </p:nvCxnSpPr>
          <p:spPr bwMode="auto">
            <a:xfrm flipH="1" flipV="1">
              <a:off x="774015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2" name="直接连接符 701"/>
            <p:cNvCxnSpPr/>
            <p:nvPr/>
          </p:nvCxnSpPr>
          <p:spPr bwMode="auto">
            <a:xfrm flipH="1" flipV="1">
              <a:off x="7452122" y="1556792"/>
              <a:ext cx="198" cy="1324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0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724476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93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604" grpId="0"/>
      <p:bldP spid="6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取指令的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7" name="Text Box 318"/>
          <p:cNvSpPr txBox="1">
            <a:spLocks noChangeArrowheads="1"/>
          </p:cNvSpPr>
          <p:nvPr/>
        </p:nvSpPr>
        <p:spPr bwMode="auto">
          <a:xfrm>
            <a:off x="1331640" y="691326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8" name="Text Box 318"/>
          <p:cNvSpPr txBox="1">
            <a:spLocks noChangeArrowheads="1"/>
          </p:cNvSpPr>
          <p:nvPr/>
        </p:nvSpPr>
        <p:spPr bwMode="auto">
          <a:xfrm>
            <a:off x="5774350" y="698937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IR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79512" y="191683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Text Box 318"/>
          <p:cNvSpPr txBox="1">
            <a:spLocks noChangeArrowheads="1"/>
          </p:cNvSpPr>
          <p:nvPr/>
        </p:nvSpPr>
        <p:spPr bwMode="auto">
          <a:xfrm>
            <a:off x="1331640" y="2348880"/>
            <a:ext cx="40182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MDR←(R2)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</a:t>
            </a:r>
            <a:r>
              <a:rPr lang="en-US" altLang="zh-CN" sz="2200" b="1" dirty="0">
                <a:latin typeface="+mn-ea"/>
              </a:rPr>
              <a:t>[(MAR</a:t>
            </a:r>
            <a:r>
              <a:rPr lang="en-US" altLang="zh-CN" sz="2200" b="1" dirty="0" smtClean="0">
                <a:latin typeface="+mn-ea"/>
              </a:rPr>
              <a:t>)]←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3" name="Text Box 318"/>
          <p:cNvSpPr txBox="1">
            <a:spLocks noChangeArrowheads="1"/>
          </p:cNvSpPr>
          <p:nvPr/>
        </p:nvSpPr>
        <p:spPr bwMode="auto">
          <a:xfrm>
            <a:off x="5349871" y="2348880"/>
            <a:ext cx="372212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179512" y="3187655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Text Box 318"/>
          <p:cNvSpPr txBox="1">
            <a:spLocks noChangeArrowheads="1"/>
          </p:cNvSpPr>
          <p:nvPr/>
        </p:nvSpPr>
        <p:spPr bwMode="auto">
          <a:xfrm>
            <a:off x="1331641" y="3619703"/>
            <a:ext cx="39604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R1←</a:t>
            </a:r>
            <a:r>
              <a:rPr lang="en-US" altLang="zh-CN" sz="2200" b="1" dirty="0" smtClean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+mn-ea"/>
              </a:rPr>
              <a:t>(R2)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6" name="Text Box 318"/>
          <p:cNvSpPr txBox="1">
            <a:spLocks noChangeArrowheads="1"/>
          </p:cNvSpPr>
          <p:nvPr/>
        </p:nvSpPr>
        <p:spPr bwMode="auto">
          <a:xfrm>
            <a:off x="1331640" y="4051751"/>
            <a:ext cx="75608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ALUA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ALUB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179388" y="4941168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影响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uOPCmd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因素：</a:t>
            </a: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数据通路结构、</a:t>
            </a:r>
            <a:r>
              <a:rPr lang="zh-CN" altLang="en-US" b="1" dirty="0">
                <a:latin typeface="宋体" pitchFamily="2" charset="-122"/>
              </a:rPr>
              <a:t>指令类型及</a:t>
            </a:r>
            <a:r>
              <a:rPr lang="zh-CN" altLang="en-US" b="1" dirty="0" smtClean="0">
                <a:latin typeface="宋体" pitchFamily="2" charset="-122"/>
              </a:rPr>
              <a:t>寻址方式、上条指令状态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179512" y="4509120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总线结构、点点结构数据通路的性能：</a:t>
            </a:r>
            <a:r>
              <a:rPr lang="zh-CN" altLang="en-US" b="1" dirty="0" smtClean="0">
                <a:latin typeface="宋体" pitchFamily="2" charset="-122"/>
              </a:rPr>
              <a:t>后者更优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648"/>
          <p:cNvSpPr txBox="1">
            <a:spLocks noChangeArrowheads="1"/>
          </p:cNvSpPr>
          <p:nvPr/>
        </p:nvSpPr>
        <p:spPr bwMode="auto">
          <a:xfrm>
            <a:off x="179388" y="5877272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5-1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P236—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6(1)</a:t>
            </a:r>
            <a:r>
              <a:rPr lang="zh-CN" altLang="en-US" b="1" dirty="0" smtClean="0">
                <a:latin typeface="宋体" pitchFamily="2" charset="-122"/>
              </a:rPr>
              <a:t>和</a:t>
            </a:r>
            <a:r>
              <a:rPr lang="en-US" altLang="zh-CN" b="1" dirty="0" smtClean="0">
                <a:latin typeface="宋体" pitchFamily="2" charset="-122"/>
              </a:rPr>
              <a:t>(4)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1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EDC-C539-4C4D-8EC3-729E0236522F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§5.1  CPU</a:t>
            </a:r>
            <a:r>
              <a:rPr lang="zh-CN" altLang="en-US" sz="3600" b="1" dirty="0" smtClean="0">
                <a:latin typeface="宋体" pitchFamily="2" charset="-122"/>
              </a:rPr>
              <a:t>的组成与工作流程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功能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5758" name="Text Box 62"/>
          <p:cNvSpPr txBox="1">
            <a:spLocks noChangeArrowheads="1"/>
          </p:cNvSpPr>
          <p:nvPr/>
        </p:nvSpPr>
        <p:spPr bwMode="auto">
          <a:xfrm>
            <a:off x="179388" y="33569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⑴指令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latin typeface="宋体" pitchFamily="2" charset="-122"/>
              </a:rPr>
              <a:t>指令的</a:t>
            </a:r>
            <a:r>
              <a:rPr lang="zh-CN" altLang="en-US" b="1" u="sng" dirty="0" smtClean="0">
                <a:latin typeface="宋体" pitchFamily="2" charset="-122"/>
              </a:rPr>
              <a:t>执行顺序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执行过程、下条指令地址</a:t>
            </a:r>
            <a:r>
              <a:rPr lang="zh-CN" altLang="en-US" sz="2000" b="1" dirty="0">
                <a:latin typeface="宋体" pitchFamily="2" charset="-122"/>
              </a:rPr>
              <a:t>形成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85845" name="Group 149"/>
          <p:cNvGrpSpPr>
            <a:grpSpLocks/>
          </p:cNvGrpSpPr>
          <p:nvPr/>
        </p:nvGrpSpPr>
        <p:grpSpPr bwMode="auto">
          <a:xfrm>
            <a:off x="1116013" y="1701800"/>
            <a:ext cx="1944687" cy="1584325"/>
            <a:chOff x="703" y="1389"/>
            <a:chExt cx="1225" cy="998"/>
          </a:xfrm>
        </p:grpSpPr>
        <p:sp>
          <p:nvSpPr>
            <p:cNvPr id="285760" name="Rectangle 64"/>
            <p:cNvSpPr>
              <a:spLocks noChangeArrowheads="1"/>
            </p:cNvSpPr>
            <p:nvPr/>
          </p:nvSpPr>
          <p:spPr bwMode="auto">
            <a:xfrm>
              <a:off x="749" y="1389"/>
              <a:ext cx="1134" cy="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61" name="Text Box 65"/>
            <p:cNvSpPr txBox="1">
              <a:spLocks noChangeArrowheads="1"/>
            </p:cNvSpPr>
            <p:nvPr/>
          </p:nvSpPr>
          <p:spPr bwMode="auto">
            <a:xfrm>
              <a:off x="703" y="2160"/>
              <a:ext cx="545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5762" name="Line 66"/>
            <p:cNvSpPr>
              <a:spLocks noChangeShapeType="1"/>
            </p:cNvSpPr>
            <p:nvPr/>
          </p:nvSpPr>
          <p:spPr bwMode="auto">
            <a:xfrm flipH="1" flipV="1">
              <a:off x="1338" y="1888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3" name="Line 67"/>
            <p:cNvSpPr>
              <a:spLocks noChangeShapeType="1"/>
            </p:cNvSpPr>
            <p:nvPr/>
          </p:nvSpPr>
          <p:spPr bwMode="auto">
            <a:xfrm flipV="1">
              <a:off x="703" y="2024"/>
              <a:ext cx="12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4" name="Text Box 68"/>
            <p:cNvSpPr txBox="1">
              <a:spLocks noChangeArrowheads="1"/>
            </p:cNvSpPr>
            <p:nvPr/>
          </p:nvSpPr>
          <p:spPr bwMode="auto">
            <a:xfrm>
              <a:off x="1114" y="1661"/>
              <a:ext cx="724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85765" name="Text Box 69"/>
            <p:cNvSpPr txBox="1">
              <a:spLocks noChangeArrowheads="1"/>
            </p:cNvSpPr>
            <p:nvPr/>
          </p:nvSpPr>
          <p:spPr bwMode="auto">
            <a:xfrm>
              <a:off x="795" y="1661"/>
              <a:ext cx="27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285766" name="Text Box 70"/>
            <p:cNvSpPr txBox="1">
              <a:spLocks noChangeArrowheads="1"/>
            </p:cNvSpPr>
            <p:nvPr/>
          </p:nvSpPr>
          <p:spPr bwMode="auto">
            <a:xfrm>
              <a:off x="1112" y="1435"/>
              <a:ext cx="72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运算器</a:t>
              </a:r>
            </a:p>
          </p:txBody>
        </p:sp>
        <p:sp>
          <p:nvSpPr>
            <p:cNvPr id="285768" name="Text Box 72"/>
            <p:cNvSpPr txBox="1">
              <a:spLocks noChangeArrowheads="1"/>
            </p:cNvSpPr>
            <p:nvPr/>
          </p:nvSpPr>
          <p:spPr bwMode="auto">
            <a:xfrm>
              <a:off x="1338" y="2160"/>
              <a:ext cx="589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外设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85769" name="Line 73"/>
            <p:cNvSpPr>
              <a:spLocks noChangeShapeType="1"/>
            </p:cNvSpPr>
            <p:nvPr/>
          </p:nvSpPr>
          <p:spPr bwMode="auto">
            <a:xfrm flipH="1" flipV="1">
              <a:off x="1655" y="2024"/>
              <a:ext cx="1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0" name="Line 74"/>
            <p:cNvSpPr>
              <a:spLocks noChangeShapeType="1"/>
            </p:cNvSpPr>
            <p:nvPr/>
          </p:nvSpPr>
          <p:spPr bwMode="auto">
            <a:xfrm flipH="1" flipV="1">
              <a:off x="975" y="2024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6" name="Group 150"/>
          <p:cNvGrpSpPr>
            <a:grpSpLocks/>
          </p:cNvGrpSpPr>
          <p:nvPr/>
        </p:nvGrpSpPr>
        <p:grpSpPr bwMode="auto">
          <a:xfrm>
            <a:off x="2989263" y="2276475"/>
            <a:ext cx="717550" cy="936625"/>
            <a:chOff x="1883" y="1751"/>
            <a:chExt cx="452" cy="590"/>
          </a:xfrm>
        </p:grpSpPr>
        <p:sp>
          <p:nvSpPr>
            <p:cNvPr id="285771" name="Line 75"/>
            <p:cNvSpPr>
              <a:spLocks noChangeShapeType="1"/>
            </p:cNvSpPr>
            <p:nvPr/>
          </p:nvSpPr>
          <p:spPr bwMode="auto">
            <a:xfrm flipH="1" flipV="1">
              <a:off x="1883" y="175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2" name="Line 76"/>
            <p:cNvSpPr>
              <a:spLocks noChangeShapeType="1"/>
            </p:cNvSpPr>
            <p:nvPr/>
          </p:nvSpPr>
          <p:spPr bwMode="auto">
            <a:xfrm flipV="1">
              <a:off x="2109" y="1752"/>
              <a:ext cx="1" cy="5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3" name="Line 77"/>
            <p:cNvSpPr>
              <a:spLocks noChangeShapeType="1"/>
            </p:cNvSpPr>
            <p:nvPr/>
          </p:nvSpPr>
          <p:spPr bwMode="auto">
            <a:xfrm flipV="1">
              <a:off x="1928" y="2296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05" name="Text Box 109"/>
            <p:cNvSpPr txBox="1">
              <a:spLocks noChangeArrowheads="1"/>
            </p:cNvSpPr>
            <p:nvPr/>
          </p:nvSpPr>
          <p:spPr bwMode="auto">
            <a:xfrm>
              <a:off x="2154" y="1751"/>
              <a:ext cx="181" cy="5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800" b="1">
                  <a:latin typeface="宋体" pitchFamily="2" charset="-122"/>
                </a:rPr>
                <a:t>中断请求</a:t>
              </a:r>
            </a:p>
          </p:txBody>
        </p:sp>
      </p:grpSp>
      <p:grpSp>
        <p:nvGrpSpPr>
          <p:cNvPr id="285843" name="Group 147"/>
          <p:cNvGrpSpPr>
            <a:grpSpLocks/>
          </p:cNvGrpSpPr>
          <p:nvPr/>
        </p:nvGrpSpPr>
        <p:grpSpPr bwMode="auto">
          <a:xfrm>
            <a:off x="4427539" y="2132459"/>
            <a:ext cx="3816350" cy="1152525"/>
            <a:chOff x="2789" y="1706"/>
            <a:chExt cx="2404" cy="726"/>
          </a:xfrm>
        </p:grpSpPr>
        <p:sp>
          <p:nvSpPr>
            <p:cNvPr id="285776" name="Text Box 80" descr="宽上对角线"/>
            <p:cNvSpPr txBox="1">
              <a:spLocks noChangeArrowheads="1"/>
            </p:cNvSpPr>
            <p:nvPr/>
          </p:nvSpPr>
          <p:spPr bwMode="auto">
            <a:xfrm>
              <a:off x="2976" y="1706"/>
              <a:ext cx="1083" cy="22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取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含分析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79" name="Text Box 83"/>
            <p:cNvSpPr txBox="1">
              <a:spLocks noChangeArrowheads="1"/>
            </p:cNvSpPr>
            <p:nvPr/>
          </p:nvSpPr>
          <p:spPr bwMode="auto">
            <a:xfrm>
              <a:off x="4243" y="1706"/>
              <a:ext cx="769" cy="2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80" name="Line 84"/>
            <p:cNvSpPr>
              <a:spLocks noChangeShapeType="1"/>
            </p:cNvSpPr>
            <p:nvPr/>
          </p:nvSpPr>
          <p:spPr bwMode="auto">
            <a:xfrm flipV="1">
              <a:off x="4058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1" name="Line 85"/>
            <p:cNvSpPr>
              <a:spLocks noChangeShapeType="1"/>
            </p:cNvSpPr>
            <p:nvPr/>
          </p:nvSpPr>
          <p:spPr bwMode="auto">
            <a:xfrm>
              <a:off x="5011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2" name="Line 86"/>
            <p:cNvSpPr>
              <a:spLocks noChangeShapeType="1"/>
            </p:cNvSpPr>
            <p:nvPr/>
          </p:nvSpPr>
          <p:spPr bwMode="auto">
            <a:xfrm flipV="1">
              <a:off x="2791" y="1842"/>
              <a:ext cx="1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3" name="Line 87"/>
            <p:cNvSpPr>
              <a:spLocks noChangeShapeType="1"/>
            </p:cNvSpPr>
            <p:nvPr/>
          </p:nvSpPr>
          <p:spPr bwMode="auto">
            <a:xfrm>
              <a:off x="2791" y="2432"/>
              <a:ext cx="2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4" name="Line 88"/>
            <p:cNvSpPr>
              <a:spLocks noChangeShapeType="1"/>
            </p:cNvSpPr>
            <p:nvPr/>
          </p:nvSpPr>
          <p:spPr bwMode="auto">
            <a:xfrm flipH="1">
              <a:off x="2789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5" name="Line 89"/>
            <p:cNvSpPr>
              <a:spLocks noChangeShapeType="1"/>
            </p:cNvSpPr>
            <p:nvPr/>
          </p:nvSpPr>
          <p:spPr bwMode="auto">
            <a:xfrm flipH="1">
              <a:off x="5193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4" name="Group 148"/>
          <p:cNvGrpSpPr>
            <a:grpSpLocks/>
          </p:cNvGrpSpPr>
          <p:nvPr/>
        </p:nvGrpSpPr>
        <p:grpSpPr bwMode="auto">
          <a:xfrm>
            <a:off x="5218806" y="1559372"/>
            <a:ext cx="2520950" cy="573087"/>
            <a:chOff x="3063" y="1345"/>
            <a:chExt cx="1588" cy="361"/>
          </a:xfrm>
        </p:grpSpPr>
        <p:sp>
          <p:nvSpPr>
            <p:cNvPr id="285788" name="Line 92"/>
            <p:cNvSpPr>
              <a:spLocks noChangeShapeType="1"/>
            </p:cNvSpPr>
            <p:nvPr/>
          </p:nvSpPr>
          <p:spPr bwMode="auto">
            <a:xfrm flipH="1" flipV="1">
              <a:off x="3113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9" name="Line 93"/>
            <p:cNvSpPr>
              <a:spLocks noChangeShapeType="1"/>
            </p:cNvSpPr>
            <p:nvPr/>
          </p:nvSpPr>
          <p:spPr bwMode="auto">
            <a:xfrm flipH="1" flipV="1">
              <a:off x="3476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0" name="Text Box 94"/>
            <p:cNvSpPr txBox="1">
              <a:spLocks noChangeArrowheads="1"/>
            </p:cNvSpPr>
            <p:nvPr/>
          </p:nvSpPr>
          <p:spPr bwMode="auto">
            <a:xfrm>
              <a:off x="3199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1" name="Line 95"/>
            <p:cNvSpPr>
              <a:spLocks noChangeShapeType="1"/>
            </p:cNvSpPr>
            <p:nvPr/>
          </p:nvSpPr>
          <p:spPr bwMode="auto">
            <a:xfrm flipH="1" flipV="1">
              <a:off x="4240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 flipH="1" flipV="1">
              <a:off x="4603" y="1572"/>
              <a:ext cx="3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3" name="Text Box 97"/>
            <p:cNvSpPr txBox="1">
              <a:spLocks noChangeArrowheads="1"/>
            </p:cNvSpPr>
            <p:nvPr/>
          </p:nvSpPr>
          <p:spPr bwMode="auto">
            <a:xfrm>
              <a:off x="4326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4" name="Text Box 98"/>
            <p:cNvSpPr txBox="1">
              <a:spLocks noChangeArrowheads="1"/>
            </p:cNvSpPr>
            <p:nvPr/>
          </p:nvSpPr>
          <p:spPr bwMode="auto">
            <a:xfrm>
              <a:off x="3064" y="1345"/>
              <a:ext cx="1088" cy="1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控制信号的状态</a:t>
              </a:r>
            </a:p>
          </p:txBody>
        </p:sp>
        <p:sp>
          <p:nvSpPr>
            <p:cNvPr id="285795" name="AutoShape 99"/>
            <p:cNvSpPr>
              <a:spLocks/>
            </p:cNvSpPr>
            <p:nvPr/>
          </p:nvSpPr>
          <p:spPr bwMode="auto">
            <a:xfrm rot="5400000">
              <a:off x="3834" y="756"/>
              <a:ext cx="45" cy="1588"/>
            </a:xfrm>
            <a:prstGeom prst="leftBrace">
              <a:avLst>
                <a:gd name="adj1" fmla="val 9544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5847" name="Group 151"/>
          <p:cNvGrpSpPr>
            <a:grpSpLocks/>
          </p:cNvGrpSpPr>
          <p:nvPr/>
        </p:nvGrpSpPr>
        <p:grpSpPr bwMode="auto">
          <a:xfrm>
            <a:off x="4716460" y="2491234"/>
            <a:ext cx="2663823" cy="649288"/>
            <a:chOff x="2971" y="1842"/>
            <a:chExt cx="1678" cy="409"/>
          </a:xfrm>
        </p:grpSpPr>
        <p:sp>
          <p:nvSpPr>
            <p:cNvPr id="285820" name="Text Box 124"/>
            <p:cNvSpPr txBox="1">
              <a:spLocks noChangeArrowheads="1"/>
            </p:cNvSpPr>
            <p:nvPr/>
          </p:nvSpPr>
          <p:spPr bwMode="auto">
            <a:xfrm>
              <a:off x="2971" y="1979"/>
              <a:ext cx="63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285821" name="Line 125"/>
            <p:cNvSpPr>
              <a:spLocks noChangeShapeType="1"/>
            </p:cNvSpPr>
            <p:nvPr/>
          </p:nvSpPr>
          <p:spPr bwMode="auto">
            <a:xfrm flipV="1">
              <a:off x="3334" y="1843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2" name="Line 126"/>
            <p:cNvSpPr>
              <a:spLocks noChangeShapeType="1"/>
            </p:cNvSpPr>
            <p:nvPr/>
          </p:nvSpPr>
          <p:spPr bwMode="auto">
            <a:xfrm>
              <a:off x="3833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3" name="Line 127"/>
            <p:cNvSpPr>
              <a:spLocks noChangeShapeType="1"/>
            </p:cNvSpPr>
            <p:nvPr/>
          </p:nvSpPr>
          <p:spPr bwMode="auto">
            <a:xfrm>
              <a:off x="3334" y="1934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4" name="Line 128"/>
            <p:cNvSpPr>
              <a:spLocks noChangeShapeType="1"/>
            </p:cNvSpPr>
            <p:nvPr/>
          </p:nvSpPr>
          <p:spPr bwMode="auto">
            <a:xfrm>
              <a:off x="3833" y="1934"/>
              <a:ext cx="0" cy="4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5" name="Text Box 129"/>
            <p:cNvSpPr txBox="1">
              <a:spLocks noChangeArrowheads="1"/>
            </p:cNvSpPr>
            <p:nvPr/>
          </p:nvSpPr>
          <p:spPr bwMode="auto">
            <a:xfrm>
              <a:off x="3696" y="1979"/>
              <a:ext cx="362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Arial Unicode MS" panose="020B0604020202020204" pitchFamily="34" charset="-122"/>
                </a:rPr>
                <a:t>＋</a:t>
              </a:r>
              <a:r>
                <a:rPr lang="zh-CN" altLang="en-US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5827" name="Line 131"/>
            <p:cNvSpPr>
              <a:spLocks noChangeShapeType="1"/>
            </p:cNvSpPr>
            <p:nvPr/>
          </p:nvSpPr>
          <p:spPr bwMode="auto">
            <a:xfrm flipV="1">
              <a:off x="3334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8" name="Line 132"/>
            <p:cNvSpPr>
              <a:spLocks noChangeShapeType="1"/>
            </p:cNvSpPr>
            <p:nvPr/>
          </p:nvSpPr>
          <p:spPr bwMode="auto">
            <a:xfrm>
              <a:off x="3334" y="2251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9" name="Line 133"/>
            <p:cNvSpPr>
              <a:spLocks noChangeShapeType="1"/>
            </p:cNvSpPr>
            <p:nvPr/>
          </p:nvSpPr>
          <p:spPr bwMode="auto">
            <a:xfrm>
              <a:off x="4649" y="1842"/>
              <a:ext cx="0" cy="4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30" name="Line 134"/>
            <p:cNvSpPr>
              <a:spLocks noChangeShapeType="1"/>
            </p:cNvSpPr>
            <p:nvPr/>
          </p:nvSpPr>
          <p:spPr bwMode="auto">
            <a:xfrm flipH="1">
              <a:off x="3833" y="2251"/>
              <a:ext cx="81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5833" name="Text Box 137"/>
          <p:cNvSpPr txBox="1">
            <a:spLocks noChangeArrowheads="1"/>
          </p:cNvSpPr>
          <p:nvPr/>
        </p:nvSpPr>
        <p:spPr bwMode="auto">
          <a:xfrm>
            <a:off x="6887691" y="1556197"/>
            <a:ext cx="852661" cy="2873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zh-CN" altLang="en-US" sz="1800" b="1" dirty="0" smtClean="0">
                <a:latin typeface="宋体" pitchFamily="2" charset="-122"/>
              </a:rPr>
              <a:t>时序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85838" name="Text Box 142"/>
          <p:cNvSpPr txBox="1">
            <a:spLocks noChangeArrowheads="1"/>
          </p:cNvSpPr>
          <p:nvPr/>
        </p:nvSpPr>
        <p:spPr bwMode="auto">
          <a:xfrm>
            <a:off x="179388" y="380257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⑵操作控制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 smtClean="0">
                <a:latin typeface="宋体" pitchFamily="2" charset="-122"/>
              </a:rPr>
              <a:t>指令执行所需的</a:t>
            </a:r>
            <a:r>
              <a:rPr lang="zh-CN" altLang="en-US" b="1" u="sng" dirty="0" smtClean="0">
                <a:latin typeface="宋体" pitchFamily="2" charset="-122"/>
              </a:rPr>
              <a:t>操作控制</a:t>
            </a:r>
            <a:r>
              <a:rPr lang="zh-CN" altLang="en-US" b="1" u="sng" dirty="0">
                <a:latin typeface="宋体" pitchFamily="2" charset="-122"/>
              </a:rPr>
              <a:t>信号</a:t>
            </a:r>
          </a:p>
        </p:txBody>
      </p:sp>
      <p:sp>
        <p:nvSpPr>
          <p:cNvPr id="285839" name="Text Box 143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⑶时间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latin typeface="宋体" pitchFamily="2" charset="-122"/>
              </a:rPr>
              <a:t>操作控制信号的</a:t>
            </a:r>
            <a:r>
              <a:rPr lang="zh-CN" altLang="en-US" b="1" u="sng" dirty="0" smtClean="0">
                <a:latin typeface="宋体" pitchFamily="2" charset="-122"/>
              </a:rPr>
              <a:t>时序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时长及次序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285840" name="Text Box 144"/>
          <p:cNvSpPr txBox="1">
            <a:spLocks noChangeArrowheads="1"/>
          </p:cNvSpPr>
          <p:nvPr/>
        </p:nvSpPr>
        <p:spPr bwMode="auto">
          <a:xfrm>
            <a:off x="179388" y="47750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⑷数据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加工：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指令约定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数据运算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即指令系统的运算功能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5841" name="Text Box 145"/>
          <p:cNvSpPr txBox="1">
            <a:spLocks noChangeArrowheads="1"/>
          </p:cNvSpPr>
          <p:nvPr/>
        </p:nvSpPr>
        <p:spPr bwMode="auto">
          <a:xfrm>
            <a:off x="179388" y="52292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⑸外部访问：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对存储器、</a:t>
            </a:r>
            <a:r>
              <a:rPr lang="zh-CN" altLang="en-US" b="1" dirty="0">
                <a:latin typeface="宋体" pitchFamily="2" charset="-122"/>
              </a:rPr>
              <a:t>外设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访问</a:t>
            </a:r>
            <a:endParaRPr lang="zh-CN" altLang="en-US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85848" name="AutoShape 1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145"/>
          <p:cNvSpPr txBox="1">
            <a:spLocks noChangeArrowheads="1"/>
          </p:cNvSpPr>
          <p:nvPr/>
        </p:nvSpPr>
        <p:spPr bwMode="auto">
          <a:xfrm>
            <a:off x="179512" y="569685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⑹异常及中断处理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异常及中断的</a:t>
            </a:r>
            <a:r>
              <a:rPr lang="zh-CN" altLang="en-US" b="1" u="sng" dirty="0" smtClean="0">
                <a:latin typeface="宋体" pitchFamily="2" charset="-122"/>
              </a:rPr>
              <a:t>检测及处理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64" name="AutoShape 15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8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8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  <p:bldP spid="285758" grpId="0"/>
      <p:bldP spid="285833" grpId="0"/>
      <p:bldP spid="285838" grpId="0"/>
      <p:bldP spid="285839" grpId="0"/>
      <p:bldP spid="285840" grpId="0"/>
      <p:bldP spid="285841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二、数据通路的设计方法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97250"/>
            <a:ext cx="734481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、指令周期与数据通路结构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*单周期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25000" dirty="0" smtClean="0">
                <a:latin typeface="+mn-ea"/>
                <a:ea typeface="+mn-ea"/>
              </a:rPr>
              <a:t>C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max{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zh-CN" altLang="en-US" b="1" baseline="-18000" dirty="0" smtClean="0">
                <a:latin typeface="+mn-ea"/>
                <a:ea typeface="+mn-ea"/>
              </a:rPr>
              <a:t>指令</a:t>
            </a:r>
            <a:r>
              <a:rPr lang="en-US" altLang="zh-CN" b="1" i="1" baseline="-18000" dirty="0" err="1" smtClean="0">
                <a:latin typeface="+mn-lt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数据通路结构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/>
            <a:endParaRPr lang="en-US" altLang="zh-CN" sz="2000" b="1" dirty="0" smtClean="0">
              <a:solidFill>
                <a:srgbClr val="CC33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i="1" dirty="0" smtClean="0">
                <a:latin typeface="+mn-ea"/>
              </a:rPr>
              <a:t>T</a:t>
            </a:r>
            <a:r>
              <a:rPr lang="en-US" altLang="zh-CN" b="1" baseline="-25000" dirty="0" smtClean="0">
                <a:latin typeface="+mn-ea"/>
              </a:rPr>
              <a:t>C</a:t>
            </a:r>
            <a:r>
              <a:rPr lang="zh-CN" altLang="en-US" b="1" dirty="0" smtClean="0">
                <a:latin typeface="+mn-ea"/>
              </a:rPr>
              <a:t>＝</a:t>
            </a:r>
            <a:r>
              <a:rPr lang="en-US" altLang="zh-CN" b="1" dirty="0" smtClean="0">
                <a:latin typeface="+mn-ea"/>
              </a:rPr>
              <a:t>max{</a:t>
            </a:r>
            <a:r>
              <a:rPr lang="en-US" altLang="zh-CN" b="1" i="1" dirty="0" err="1" smtClean="0">
                <a:latin typeface="+mn-ea"/>
              </a:rPr>
              <a:t>T</a:t>
            </a:r>
            <a:r>
              <a:rPr lang="en-US" altLang="zh-CN" baseline="-18000" dirty="0" err="1" smtClean="0">
                <a:latin typeface="+mn-lt"/>
              </a:rPr>
              <a:t>μ</a:t>
            </a:r>
            <a:r>
              <a:rPr lang="en-US" altLang="zh-CN" b="1" baseline="-18000" dirty="0" err="1" smtClean="0">
                <a:latin typeface="+mn-ea"/>
              </a:rPr>
              <a:t>OP</a:t>
            </a:r>
            <a:r>
              <a:rPr lang="en-US" altLang="zh-CN" b="1" i="1" baseline="-18000" dirty="0" err="1" smtClean="0"/>
              <a:t>i</a:t>
            </a:r>
            <a:r>
              <a:rPr lang="en-US" altLang="zh-CN" b="1" dirty="0" smtClean="0">
                <a:latin typeface="+mn-ea"/>
              </a:rPr>
              <a:t>}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i="1" dirty="0" smtClean="0">
                <a:latin typeface="+mn-lt"/>
                <a:cs typeface="Arial Unicode MS" panose="020B0604020202020204" pitchFamily="34" charset="-122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随指令而不同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数据通路结构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47864" y="1772816"/>
            <a:ext cx="55446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点点结构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部件</a:t>
            </a:r>
            <a:r>
              <a:rPr lang="zh-CN" altLang="zh-CN" b="1" u="sng" dirty="0" smtClean="0">
                <a:solidFill>
                  <a:srgbClr val="990099"/>
                </a:solidFill>
                <a:latin typeface="+mn-ea"/>
                <a:ea typeface="+mn-ea"/>
              </a:rPr>
              <a:t>不能</a:t>
            </a:r>
            <a:r>
              <a:rPr lang="zh-CN" altLang="zh-CN" b="1" dirty="0" smtClean="0">
                <a:latin typeface="+mn-ea"/>
                <a:ea typeface="+mn-ea"/>
              </a:rPr>
              <a:t>复用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需要时</a:t>
            </a:r>
            <a:r>
              <a:rPr lang="zh-CN" altLang="zh-CN" sz="2000" b="1" dirty="0" smtClean="0">
                <a:latin typeface="+mn-ea"/>
                <a:ea typeface="+mn-ea"/>
              </a:rPr>
              <a:t>重复配置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000" dirty="0" smtClean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←部件的</a:t>
            </a:r>
            <a:r>
              <a:rPr lang="en-US" altLang="zh-CN" sz="2000" dirty="0" err="1" smtClean="0">
                <a:latin typeface="+mn-lt"/>
                <a:ea typeface="+mn-ea"/>
                <a:cs typeface="Arial Unicode MS" panose="020B0604020202020204" pitchFamily="34" charset="-122"/>
              </a:rPr>
              <a:t>μ</a:t>
            </a:r>
            <a:r>
              <a:rPr lang="en-US" altLang="zh-CN" sz="2000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无法改变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仅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2000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zh-CN" altLang="en-US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47863" y="3501008"/>
            <a:ext cx="5616749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点点结构</a:t>
            </a:r>
            <a:r>
              <a:rPr lang="zh-CN" altLang="en-US" b="1" dirty="0" smtClean="0">
                <a:latin typeface="+mn-ea"/>
                <a:ea typeface="+mn-ea"/>
              </a:rPr>
              <a:t>或总线结构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部件</a:t>
            </a:r>
            <a:r>
              <a:rPr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可以</a:t>
            </a:r>
            <a:r>
              <a:rPr lang="zh-CN" altLang="zh-CN" b="1" dirty="0" smtClean="0">
                <a:latin typeface="+mn-ea"/>
                <a:ea typeface="+mn-ea"/>
              </a:rPr>
              <a:t>复用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    </a:t>
            </a:r>
            <a:r>
              <a:rPr lang="zh-CN" altLang="en-US" sz="2000" dirty="0" smtClean="0">
                <a:latin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←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部件的</a:t>
            </a:r>
            <a:r>
              <a:rPr lang="en-US" altLang="zh-CN" sz="2000" dirty="0" err="1" smtClean="0">
                <a:cs typeface="Arial Unicode MS" panose="020B0604020202020204" pitchFamily="34" charset="-122"/>
              </a:rPr>
              <a:t>μ</a:t>
            </a:r>
            <a:r>
              <a:rPr lang="en-US" altLang="zh-CN" sz="2000" b="1" dirty="0" err="1" smtClean="0">
                <a:latin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可以改变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随</a:t>
            </a:r>
            <a:r>
              <a:rPr lang="en-US" altLang="zh-CN" sz="2000" b="1" dirty="0" err="1" smtClean="0">
                <a:latin typeface="+mn-ea"/>
                <a:cs typeface="Arial Unicode MS" panose="020B0604020202020204" pitchFamily="34" charset="-122"/>
              </a:rPr>
              <a:t>Clk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不同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)</a:t>
            </a:r>
            <a:endParaRPr lang="zh-CN" altLang="en-US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40152" y="3789040"/>
            <a:ext cx="936104" cy="412159"/>
            <a:chOff x="5940152" y="3933058"/>
            <a:chExt cx="936104" cy="412159"/>
          </a:xfrm>
        </p:grpSpPr>
        <p:cxnSp>
          <p:nvCxnSpPr>
            <p:cNvPr id="14" name="直接箭头连接符 13"/>
            <p:cNvCxnSpPr/>
            <p:nvPr/>
          </p:nvCxnSpPr>
          <p:spPr bwMode="auto">
            <a:xfrm rot="10800000">
              <a:off x="6372200" y="3933058"/>
              <a:ext cx="504056" cy="412159"/>
            </a:xfrm>
            <a:prstGeom prst="bentConnector3">
              <a:avLst>
                <a:gd name="adj1" fmla="val -102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5940152" y="4345217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120172" y="2060848"/>
            <a:ext cx="1764196" cy="484168"/>
            <a:chOff x="5112060" y="3861050"/>
            <a:chExt cx="1764196" cy="484168"/>
          </a:xfrm>
        </p:grpSpPr>
        <p:cxnSp>
          <p:nvCxnSpPr>
            <p:cNvPr id="20" name="直接箭头连接符 13"/>
            <p:cNvCxnSpPr/>
            <p:nvPr/>
          </p:nvCxnSpPr>
          <p:spPr bwMode="auto">
            <a:xfrm rot="10800000">
              <a:off x="5112060" y="3861050"/>
              <a:ext cx="1764196" cy="484168"/>
            </a:xfrm>
            <a:prstGeom prst="bentConnector3">
              <a:avLst>
                <a:gd name="adj1" fmla="val -21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6516216" y="434521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512" y="4797152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*单周期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的比较：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性能好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实际应用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，单周期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简单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用于教学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  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90472"/>
            <a:ext cx="8784976" cy="50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、数据通路的设计方法</a:t>
            </a:r>
            <a:endParaRPr lang="zh-CN" altLang="en-US" dirty="0">
              <a:solidFill>
                <a:srgbClr val="FF339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757153"/>
            <a:ext cx="8784976" cy="163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⑴指令系统分析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内容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含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寻址方式、指令寻址方式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支持的操作类型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含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OPD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，地址计算方法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及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参数，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寄存器的位数及个数，存储器的编址单位、地址空间等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276872"/>
            <a:ext cx="8856984" cy="240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⑵功能部件设计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数据操作单元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操作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含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OPD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数据寻址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方式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地址计算单元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方式，与指令周期类型相关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复用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寄存器组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基于相关参数，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读端口数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与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结构相关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单总线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存储器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基于相关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参数，通常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数据线数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＝机器字长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多体交叉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MEM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1800" b="1" dirty="0" smtClean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特殊寄存器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基于实现方法，与指令周期类型等相关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581128"/>
            <a:ext cx="878497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⑶部件互连设计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建立各指令的数据路径，与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结构、指令功能、复用方案有关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总线结构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出端设置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三态门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，入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出端口设置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锁存器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(k-1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点点结构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出端直连入端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，入端设置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选择器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MUX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＞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个时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三、单周期数据通路的设计</a:t>
            </a:r>
            <a:endParaRPr lang="en-US" altLang="zh-CN" b="1" dirty="0">
              <a:latin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80706"/>
            <a:ext cx="8784976" cy="93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、指令系统分析    </a:t>
            </a:r>
            <a:r>
              <a:rPr lang="en-US" altLang="zh-CN" b="1" dirty="0" smtClean="0">
                <a:latin typeface="+mn-ea"/>
              </a:rPr>
              <a:t>--</a:t>
            </a:r>
            <a:r>
              <a:rPr lang="zh-CN" altLang="en-US" b="1" dirty="0">
                <a:latin typeface="+mn-ea"/>
              </a:rPr>
              <a:t>以</a:t>
            </a:r>
            <a:r>
              <a:rPr lang="en-US" altLang="zh-CN" b="1" dirty="0" smtClean="0">
                <a:latin typeface="+mn-ea"/>
              </a:rPr>
              <a:t>MIPS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smtClean="0">
                <a:latin typeface="+mn-ea"/>
              </a:rPr>
              <a:t>7</a:t>
            </a:r>
            <a:r>
              <a:rPr lang="zh-CN" altLang="en-US" b="1" dirty="0" smtClean="0">
                <a:latin typeface="+mn-ea"/>
              </a:rPr>
              <a:t>条指令为</a:t>
            </a:r>
            <a:r>
              <a:rPr lang="zh-CN" altLang="en-US" b="1" dirty="0">
                <a:latin typeface="+mn-ea"/>
              </a:rPr>
              <a:t>例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3257"/>
              </p:ext>
            </p:extLst>
          </p:nvPr>
        </p:nvGraphicFramePr>
        <p:xfrm>
          <a:off x="467544" y="1412776"/>
          <a:ext cx="8424936" cy="2775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3672408"/>
                <a:gridCol w="3312368"/>
              </a:tblGrid>
              <a:tr h="3600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指令名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指令功能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有符号加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整数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补码表示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有符号减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2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按位或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|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表示零扩展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逻辑数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36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rt←M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位立即数或偏移量</a:t>
                      </a:r>
                      <a:endParaRPr lang="en-US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表示符号扩展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24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260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相等转移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)=(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 </a:t>
                      </a:r>
                      <a:endParaRPr lang="en-US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PC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←(PC)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)&lt;&lt;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可为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无符号减法，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指时已实现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PC←(PC)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跳转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  <a:r>
                        <a:rPr lang="pt-BR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800" b="1" kern="100" baseline="-25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pt-BR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addr&lt;&lt;2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拼接，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&lt;&lt;</a:t>
                      </a:r>
                      <a:r>
                        <a:rPr lang="pt-BR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扩大寻址范围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267082"/>
            <a:ext cx="8784976" cy="202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结果：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位的有符号加、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有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符号减、按位或、无符号减</a:t>
            </a:r>
            <a:endParaRPr lang="en-US" altLang="zh-CN" sz="2200" b="1" dirty="0" smtClean="0"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数据寻址计算方法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有符号加、位扩展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零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符号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指令寻址计算方法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有符号加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、符号扩展、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&lt;&lt;2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、拼接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寄存器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×32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个，每条指令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最多读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个、写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存储器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按字节编址，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位地址空间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、功能部件设计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en-US" b="1" dirty="0" smtClean="0">
                <a:latin typeface="+mn-ea"/>
                <a:ea typeface="+mn-ea"/>
              </a:rPr>
              <a:t>包括数据操作单元、地址计算单元、</a:t>
            </a:r>
            <a:r>
              <a:rPr lang="en-US" altLang="zh-CN" b="1" dirty="0" smtClean="0">
                <a:latin typeface="+mn-ea"/>
                <a:ea typeface="+mn-ea"/>
              </a:rPr>
              <a:t>GPRs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MEM</a:t>
            </a:r>
            <a:r>
              <a:rPr lang="zh-CN" altLang="en-US" b="1" dirty="0" smtClean="0">
                <a:latin typeface="+mn-ea"/>
                <a:ea typeface="+mn-ea"/>
              </a:rPr>
              <a:t>、特殊</a:t>
            </a:r>
            <a:r>
              <a:rPr lang="en-US" altLang="zh-CN" b="1" dirty="0" smtClean="0">
                <a:latin typeface="+mn-ea"/>
                <a:ea typeface="+mn-ea"/>
              </a:rPr>
              <a:t>REG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数据操作单元：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包括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ALU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可用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于数据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寻址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ExtU</a:t>
            </a:r>
            <a:endParaRPr lang="en-US" altLang="zh-CN" sz="20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703130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ALU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支持</a:t>
            </a:r>
            <a:r>
              <a:rPr lang="en-US" altLang="zh-CN" b="1" dirty="0" smtClean="0">
                <a:latin typeface="+mn-ea"/>
                <a:ea typeface="+mn-ea"/>
              </a:rPr>
              <a:t>4</a:t>
            </a:r>
            <a:r>
              <a:rPr lang="zh-CN" altLang="en-US" b="1" dirty="0" smtClean="0">
                <a:latin typeface="+mn-ea"/>
                <a:ea typeface="+mn-ea"/>
              </a:rPr>
              <a:t>种运算</a:t>
            </a:r>
            <a:r>
              <a:rPr lang="en-US" altLang="zh-CN" sz="2000" b="1" dirty="0">
                <a:latin typeface="+mn-ea"/>
                <a:ea typeface="+mn-ea"/>
              </a:rPr>
              <a:t>(32</a:t>
            </a:r>
            <a:r>
              <a:rPr lang="zh-CN" altLang="en-US" sz="2000" b="1" dirty="0">
                <a:latin typeface="+mn-ea"/>
                <a:ea typeface="+mn-ea"/>
              </a:rPr>
              <a:t>位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，产生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ZF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OF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有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符号加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减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时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/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                </a:t>
            </a:r>
            <a:r>
              <a:rPr lang="en-US" altLang="zh-CN" sz="18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MIPS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认为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无符号加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减主要用于地址计算→</a:t>
            </a:r>
            <a:r>
              <a:rPr lang="zh-CN" altLang="en-US" sz="1800" dirty="0" smtClean="0">
                <a:latin typeface="+mn-ea"/>
                <a:ea typeface="+mn-ea"/>
                <a:cs typeface="Arial Unicode MS" panose="020B0604020202020204" pitchFamily="34" charset="-122"/>
              </a:rPr>
              <a:t>┘</a:t>
            </a:r>
            <a:endParaRPr lang="en-US" altLang="zh-CN" sz="1800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82" name="Text Box 5"/>
          <p:cNvSpPr txBox="1">
            <a:spLocks noChangeArrowheads="1"/>
          </p:cNvSpPr>
          <p:nvPr/>
        </p:nvSpPr>
        <p:spPr bwMode="auto">
          <a:xfrm>
            <a:off x="179511" y="2564904"/>
            <a:ext cx="46085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ALU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个部件＋选择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83" name="Text Box 5"/>
          <p:cNvSpPr txBox="1">
            <a:spLocks noChangeArrowheads="1"/>
          </p:cNvSpPr>
          <p:nvPr/>
        </p:nvSpPr>
        <p:spPr bwMode="auto">
          <a:xfrm>
            <a:off x="179512" y="467520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ExtU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支持零扩展、符号扩展，</a:t>
            </a:r>
            <a:r>
              <a:rPr lang="en-US" altLang="zh-CN" b="1" dirty="0" smtClean="0">
                <a:latin typeface="+mn-ea"/>
                <a:ea typeface="+mn-ea"/>
              </a:rPr>
              <a:t>16</a:t>
            </a:r>
            <a:r>
              <a:rPr lang="zh-CN" altLang="en-US" b="1" dirty="0" smtClean="0">
                <a:latin typeface="+mn-ea"/>
                <a:ea typeface="+mn-ea"/>
              </a:rPr>
              <a:t>位→</a:t>
            </a:r>
            <a:r>
              <a:rPr lang="en-US" altLang="zh-CN" b="1" dirty="0" smtClean="0">
                <a:latin typeface="+mn-ea"/>
                <a:ea typeface="+mn-ea"/>
              </a:rPr>
              <a:t>32</a:t>
            </a:r>
            <a:r>
              <a:rPr lang="zh-CN" altLang="en-US" b="1" dirty="0" smtClean="0">
                <a:latin typeface="+mn-ea"/>
                <a:ea typeface="+mn-ea"/>
              </a:rPr>
              <a:t>位</a:t>
            </a:r>
            <a:endParaRPr lang="en-US" altLang="zh-CN" sz="20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5225772" y="5373216"/>
            <a:ext cx="3234660" cy="711148"/>
            <a:chOff x="1049308" y="5526164"/>
            <a:chExt cx="3234660" cy="711148"/>
          </a:xfrm>
        </p:grpSpPr>
        <p:sp>
          <p:nvSpPr>
            <p:cNvPr id="185" name="矩形 184"/>
            <p:cNvSpPr/>
            <p:nvPr/>
          </p:nvSpPr>
          <p:spPr bwMode="auto">
            <a:xfrm>
              <a:off x="1907704" y="5526164"/>
              <a:ext cx="1368152" cy="711148"/>
            </a:xfrm>
            <a:prstGeom prst="rect">
              <a:avLst/>
            </a:prstGeom>
            <a:solidFill>
              <a:srgbClr val="CC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6" name="Text Box 399"/>
            <p:cNvSpPr txBox="1">
              <a:spLocks noChangeArrowheads="1"/>
            </p:cNvSpPr>
            <p:nvPr/>
          </p:nvSpPr>
          <p:spPr bwMode="auto">
            <a:xfrm>
              <a:off x="1049308" y="5583357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9" name="Text Box 399"/>
            <p:cNvSpPr txBox="1">
              <a:spLocks noChangeArrowheads="1"/>
            </p:cNvSpPr>
            <p:nvPr/>
          </p:nvSpPr>
          <p:spPr bwMode="auto">
            <a:xfrm>
              <a:off x="1259632" y="5914892"/>
              <a:ext cx="459387" cy="2481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s_op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 bwMode="auto">
            <a:xfrm>
              <a:off x="1743976" y="6094884"/>
              <a:ext cx="95581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>
              <a:off x="1763688" y="5733256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6" name="矩形 215"/>
            <p:cNvSpPr/>
            <p:nvPr/>
          </p:nvSpPr>
          <p:spPr>
            <a:xfrm>
              <a:off x="2699792" y="5877272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>
              <a:off x="2411760" y="5733256"/>
              <a:ext cx="288032" cy="214508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226" name="Text Box 399"/>
            <p:cNvSpPr txBox="1">
              <a:spLocks noChangeArrowheads="1"/>
            </p:cNvSpPr>
            <p:nvPr/>
          </p:nvSpPr>
          <p:spPr bwMode="auto">
            <a:xfrm>
              <a:off x="2051720" y="5733256"/>
              <a:ext cx="36004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>
              <a:off x="2987824" y="6021288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399"/>
            <p:cNvSpPr txBox="1">
              <a:spLocks noChangeArrowheads="1"/>
            </p:cNvSpPr>
            <p:nvPr/>
          </p:nvSpPr>
          <p:spPr bwMode="auto">
            <a:xfrm>
              <a:off x="3497580" y="5589240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1" name="Text Box 399"/>
            <p:cNvSpPr txBox="1">
              <a:spLocks noChangeArrowheads="1"/>
            </p:cNvSpPr>
            <p:nvPr/>
          </p:nvSpPr>
          <p:spPr bwMode="auto">
            <a:xfrm>
              <a:off x="3491880" y="5877272"/>
              <a:ext cx="792088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31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16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5" name="表格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7859"/>
              </p:ext>
            </p:extLst>
          </p:nvPr>
        </p:nvGraphicFramePr>
        <p:xfrm>
          <a:off x="755576" y="5229200"/>
          <a:ext cx="4176464" cy="10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6"/>
                <a:gridCol w="1557172"/>
                <a:gridCol w="1584176"/>
              </a:tblGrid>
              <a:tr h="409174"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s_op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8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294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1…1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4716016" y="2636912"/>
            <a:ext cx="4148832" cy="1944216"/>
            <a:chOff x="-152896" y="2636912"/>
            <a:chExt cx="4148832" cy="1944216"/>
          </a:xfrm>
        </p:grpSpPr>
        <p:sp>
          <p:nvSpPr>
            <p:cNvPr id="127" name="矩形 126"/>
            <p:cNvSpPr/>
            <p:nvPr/>
          </p:nvSpPr>
          <p:spPr>
            <a:xfrm>
              <a:off x="683567" y="2636912"/>
              <a:ext cx="2808313" cy="19442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59632" y="2991711"/>
              <a:ext cx="61206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Subctr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555776" y="2991711"/>
              <a:ext cx="648072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Outsrc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907704" y="2991710"/>
              <a:ext cx="576064" cy="2160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OFctr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259632" y="4217932"/>
              <a:ext cx="1008112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</a:rPr>
                <a:t>或门阵列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 flipV="1">
              <a:off x="611560" y="3454632"/>
              <a:ext cx="107913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611560" y="3933057"/>
              <a:ext cx="1080120" cy="109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2051720" y="3783798"/>
              <a:ext cx="661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矩形 135"/>
            <p:cNvSpPr/>
            <p:nvPr/>
          </p:nvSpPr>
          <p:spPr>
            <a:xfrm>
              <a:off x="2699792" y="3639782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2987824" y="378379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2051719" y="3495766"/>
              <a:ext cx="756085" cy="11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9" name="矩形 138"/>
            <p:cNvSpPr/>
            <p:nvPr/>
          </p:nvSpPr>
          <p:spPr>
            <a:xfrm>
              <a:off x="2699792" y="3279742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0" name="直接连接符 83"/>
            <p:cNvCxnSpPr/>
            <p:nvPr/>
          </p:nvCxnSpPr>
          <p:spPr bwMode="auto">
            <a:xfrm rot="16200000" flipH="1">
              <a:off x="2411945" y="3063902"/>
              <a:ext cx="364200" cy="211493"/>
            </a:xfrm>
            <a:prstGeom prst="bentConnector3">
              <a:avLst>
                <a:gd name="adj1" fmla="val 10021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2915816" y="3423758"/>
              <a:ext cx="720080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矩形 141"/>
            <p:cNvSpPr/>
            <p:nvPr/>
          </p:nvSpPr>
          <p:spPr>
            <a:xfrm rot="16200000">
              <a:off x="2987825" y="4077072"/>
              <a:ext cx="432048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2267744" y="4313416"/>
              <a:ext cx="7920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94"/>
            <p:cNvCxnSpPr/>
            <p:nvPr/>
          </p:nvCxnSpPr>
          <p:spPr bwMode="auto">
            <a:xfrm>
              <a:off x="2429761" y="3783798"/>
              <a:ext cx="630071" cy="375353"/>
            </a:xfrm>
            <a:prstGeom prst="bentConnector3">
              <a:avLst>
                <a:gd name="adj1" fmla="val 1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45" name="AutoShape 15"/>
            <p:cNvSpPr>
              <a:spLocks noChangeArrowheads="1"/>
            </p:cNvSpPr>
            <p:nvPr/>
          </p:nvSpPr>
          <p:spPr bwMode="auto">
            <a:xfrm rot="16200000">
              <a:off x="1426291" y="3523650"/>
              <a:ext cx="889836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加减法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46" name="直接连接符 145"/>
            <p:cNvCxnSpPr>
              <a:endCxn id="145" idx="3"/>
            </p:cNvCxnSpPr>
            <p:nvPr/>
          </p:nvCxnSpPr>
          <p:spPr bwMode="auto">
            <a:xfrm>
              <a:off x="1871209" y="2978171"/>
              <a:ext cx="0" cy="3700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1547664" y="2699517"/>
              <a:ext cx="183620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控制信号形成</a:t>
              </a:r>
              <a:r>
                <a:rPr lang="zh-CN" altLang="en-US" sz="1600" b="1" dirty="0">
                  <a:latin typeface="宋体" pitchFamily="2" charset="-122"/>
                </a:rPr>
                <a:t>逻辑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flipH="1">
              <a:off x="1398346" y="389660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H="1">
              <a:off x="3203848" y="2978171"/>
              <a:ext cx="1" cy="1026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54" name="椭圆 153"/>
            <p:cNvSpPr/>
            <p:nvPr/>
          </p:nvSpPr>
          <p:spPr bwMode="auto">
            <a:xfrm>
              <a:off x="2915816" y="3389850"/>
              <a:ext cx="72008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 bwMode="auto">
            <a:xfrm>
              <a:off x="3347865" y="4231336"/>
              <a:ext cx="28803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25"/>
            <p:cNvCxnSpPr/>
            <p:nvPr/>
          </p:nvCxnSpPr>
          <p:spPr bwMode="auto">
            <a:xfrm rot="16200000" flipH="1">
              <a:off x="938158" y="3966498"/>
              <a:ext cx="354916" cy="288032"/>
            </a:xfrm>
            <a:prstGeom prst="bentConnector3">
              <a:avLst>
                <a:gd name="adj1" fmla="val 10009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57" name="直接连接符 129"/>
            <p:cNvCxnSpPr/>
            <p:nvPr/>
          </p:nvCxnSpPr>
          <p:spPr bwMode="auto">
            <a:xfrm rot="16200000" flipH="1">
              <a:off x="568739" y="3713478"/>
              <a:ext cx="949739" cy="432048"/>
            </a:xfrm>
            <a:prstGeom prst="bentConnector3">
              <a:avLst>
                <a:gd name="adj1" fmla="val 9974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H="1">
              <a:off x="1403648" y="3407902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1191846" y="3212976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187624" y="3717032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95536" y="3789040"/>
              <a:ext cx="21602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3907" y="3284984"/>
              <a:ext cx="207653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44267" y="3279742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35896" y="3639782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635896" y="4097569"/>
              <a:ext cx="360040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Out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3059832" y="427714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3068216" y="411788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>
              <a:off x="611560" y="2852936"/>
              <a:ext cx="9361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9" name="TextBox 178"/>
            <p:cNvSpPr txBox="1"/>
            <p:nvPr/>
          </p:nvSpPr>
          <p:spPr>
            <a:xfrm>
              <a:off x="-152896" y="2727970"/>
              <a:ext cx="764456" cy="1969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0" name="直接连接符 179"/>
            <p:cNvCxnSpPr/>
            <p:nvPr/>
          </p:nvCxnSpPr>
          <p:spPr bwMode="auto">
            <a:xfrm flipH="1">
              <a:off x="1210370" y="2810355"/>
              <a:ext cx="121270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TextBox 183"/>
            <p:cNvSpPr txBox="1"/>
            <p:nvPr/>
          </p:nvSpPr>
          <p:spPr>
            <a:xfrm>
              <a:off x="1105879" y="2675865"/>
              <a:ext cx="235286" cy="1580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9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2" grpId="0"/>
      <p:bldP spid="18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*地址计算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单元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(ACU)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sz="2200" b="1" dirty="0">
                <a:latin typeface="+mn-ea"/>
                <a:ea typeface="+mn-ea"/>
              </a:rPr>
              <a:t>ACU</a:t>
            </a:r>
            <a:r>
              <a:rPr lang="zh-CN" altLang="en-US" sz="2200" b="1" dirty="0">
                <a:latin typeface="+mn-ea"/>
                <a:ea typeface="+mn-ea"/>
              </a:rPr>
              <a:t>与</a:t>
            </a:r>
            <a:r>
              <a:rPr lang="en-US" altLang="zh-CN" sz="2200" b="1" dirty="0">
                <a:latin typeface="+mn-ea"/>
                <a:ea typeface="+mn-ea"/>
              </a:rPr>
              <a:t>ALU</a:t>
            </a:r>
            <a:r>
              <a:rPr lang="zh-CN" altLang="en-US" sz="2200" b="1" dirty="0">
                <a:latin typeface="+mn-ea"/>
                <a:ea typeface="+mn-ea"/>
              </a:rPr>
              <a:t>间、</a:t>
            </a:r>
            <a:r>
              <a:rPr lang="en-US" altLang="zh-CN" sz="2200" b="1" dirty="0">
                <a:latin typeface="+mn-ea"/>
                <a:ea typeface="+mn-ea"/>
              </a:rPr>
              <a:t>ACU</a:t>
            </a:r>
            <a:r>
              <a:rPr lang="zh-CN" altLang="en-US" sz="2200" b="1" dirty="0" smtClean="0">
                <a:latin typeface="+mn-ea"/>
                <a:ea typeface="+mn-ea"/>
              </a:rPr>
              <a:t>内部</a:t>
            </a:r>
            <a:r>
              <a:rPr lang="zh-CN" altLang="en-US" sz="2200" b="1" dirty="0" smtClean="0">
                <a:latin typeface="+mn-ea"/>
              </a:rPr>
              <a:t>不能复用部件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设</a:t>
            </a:r>
            <a:r>
              <a:rPr lang="en-US" altLang="zh-CN" sz="2000" b="1" dirty="0" smtClean="0">
                <a:latin typeface="+mn-ea"/>
                <a:ea typeface="+mn-ea"/>
              </a:rPr>
              <a:t>j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err="1" smtClean="0">
                <a:latin typeface="+mn-ea"/>
                <a:ea typeface="+mn-ea"/>
              </a:rPr>
              <a:t>beq</a:t>
            </a:r>
            <a:r>
              <a:rPr lang="zh-CN" altLang="en-US" sz="2000" b="1" dirty="0" smtClean="0">
                <a:latin typeface="+mn-ea"/>
                <a:ea typeface="+mn-ea"/>
              </a:rPr>
              <a:t>指令的操作码译码信号为</a:t>
            </a:r>
            <a:r>
              <a:rPr lang="en-US" altLang="zh-CN" sz="2000" b="1" dirty="0" smtClean="0">
                <a:latin typeface="+mn-ea"/>
                <a:ea typeface="+mn-ea"/>
              </a:rPr>
              <a:t>Jump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Branch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    </a:t>
            </a:r>
            <a:r>
              <a:rPr lang="en-US" altLang="zh-CN" b="1" baseline="-25000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en-US" altLang="zh-CN" b="1" dirty="0" smtClean="0">
                <a:latin typeface="+mn-ea"/>
                <a:ea typeface="+mn-ea"/>
              </a:rPr>
              <a:t>Jump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时，</a:t>
            </a:r>
            <a:r>
              <a:rPr lang="en-US" altLang="zh-CN" b="1" dirty="0" smtClean="0">
                <a:latin typeface="+mn-ea"/>
                <a:ea typeface="+mn-ea"/>
              </a:rPr>
              <a:t>NPC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(PC)</a:t>
            </a:r>
            <a:r>
              <a:rPr lang="zh-CN" altLang="en-US" b="1" baseline="-18000" dirty="0" smtClean="0">
                <a:latin typeface="+mn-ea"/>
                <a:ea typeface="+mn-ea"/>
              </a:rPr>
              <a:t>高</a:t>
            </a:r>
            <a:r>
              <a:rPr lang="en-US" altLang="zh-CN" b="1" baseline="-18000" dirty="0" smtClean="0">
                <a:latin typeface="+mn-ea"/>
                <a:ea typeface="+mn-ea"/>
              </a:rPr>
              <a:t>4</a:t>
            </a:r>
            <a:r>
              <a:rPr lang="zh-CN" altLang="en-US" b="1" baseline="-18000" dirty="0" smtClean="0">
                <a:latin typeface="+mn-ea"/>
                <a:ea typeface="+mn-ea"/>
              </a:rPr>
              <a:t>位</a:t>
            </a:r>
            <a:r>
              <a:rPr lang="en-US" altLang="zh-CN" b="1" kern="100" dirty="0">
                <a:latin typeface="+mn-ea"/>
                <a:ea typeface="+mn-ea"/>
              </a:rPr>
              <a:t>‖</a:t>
            </a:r>
            <a:r>
              <a:rPr lang="pt-BR" altLang="zh-CN" b="1" kern="100" dirty="0" smtClean="0">
                <a:latin typeface="+mn-ea"/>
                <a:ea typeface="+mn-ea"/>
              </a:rPr>
              <a:t>addr&lt;&lt;2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 Branch</a:t>
            </a:r>
            <a:r>
              <a:rPr lang="en-US" altLang="zh-CN" b="1" dirty="0" smtClean="0">
                <a:latin typeface="+mn-lt"/>
                <a:ea typeface="+mn-ea"/>
              </a:rPr>
              <a:t> ·</a:t>
            </a:r>
            <a:r>
              <a:rPr lang="en-US" altLang="zh-CN" b="1" baseline="-25000" dirty="0" smtClean="0">
                <a:latin typeface="+mn-lt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ZF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时，</a:t>
            </a:r>
            <a:r>
              <a:rPr lang="en-US" altLang="zh-CN" b="1" dirty="0" smtClean="0">
                <a:latin typeface="+mn-ea"/>
                <a:ea typeface="+mn-ea"/>
              </a:rPr>
              <a:t>NPC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(PC)</a:t>
            </a:r>
            <a:r>
              <a:rPr lang="zh-CN" altLang="en-US" b="1" dirty="0" smtClean="0">
                <a:latin typeface="+mn-ea"/>
                <a:ea typeface="+mn-ea"/>
              </a:rPr>
              <a:t>＋</a:t>
            </a:r>
            <a:r>
              <a:rPr lang="en-US" altLang="zh-CN" b="1" dirty="0" smtClean="0">
                <a:latin typeface="+mn-ea"/>
                <a:ea typeface="+mn-ea"/>
              </a:rPr>
              <a:t>4</a:t>
            </a:r>
            <a:r>
              <a:rPr lang="zh-CN" altLang="en-US" b="1" dirty="0" smtClean="0">
                <a:latin typeface="+mn-ea"/>
                <a:ea typeface="+mn-ea"/>
              </a:rPr>
              <a:t>＋</a:t>
            </a:r>
            <a:r>
              <a:rPr lang="en-US" altLang="zh-CN" b="1" dirty="0" err="1" smtClean="0">
                <a:latin typeface="+mn-ea"/>
                <a:ea typeface="+mn-ea"/>
              </a:rPr>
              <a:t>SExt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latin typeface="+mn-ea"/>
                <a:ea typeface="+mn-ea"/>
              </a:rPr>
              <a:t>imme</a:t>
            </a:r>
            <a:r>
              <a:rPr lang="en-US" altLang="zh-CN" b="1" dirty="0" smtClean="0">
                <a:latin typeface="+mn-ea"/>
                <a:ea typeface="+mn-ea"/>
              </a:rPr>
              <a:t>)&lt;&lt;2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          </a:t>
            </a:r>
            <a:r>
              <a:rPr lang="en-US" altLang="zh-CN" b="1" baseline="-25000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否则，</a:t>
            </a:r>
            <a:r>
              <a:rPr lang="en-US" altLang="zh-CN" b="1" dirty="0" smtClean="0">
                <a:latin typeface="+mn-ea"/>
                <a:ea typeface="+mn-ea"/>
              </a:rPr>
              <a:t>NPC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(PC)</a:t>
            </a:r>
            <a:r>
              <a:rPr lang="zh-CN" altLang="en-US" b="1" dirty="0" smtClean="0">
                <a:latin typeface="+mn-ea"/>
                <a:ea typeface="+mn-ea"/>
              </a:rPr>
              <a:t>＋</a:t>
            </a:r>
            <a:r>
              <a:rPr lang="en-US" altLang="zh-CN" b="1" dirty="0" smtClean="0">
                <a:latin typeface="+mn-ea"/>
                <a:ea typeface="+mn-ea"/>
              </a:rPr>
              <a:t>4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1475656" y="1412776"/>
            <a:ext cx="144016" cy="1152128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1892345" y="3586545"/>
            <a:ext cx="5055919" cy="2218719"/>
            <a:chOff x="1355708" y="3848315"/>
            <a:chExt cx="5055919" cy="2218719"/>
          </a:xfrm>
        </p:grpSpPr>
        <p:sp>
          <p:nvSpPr>
            <p:cNvPr id="9" name="矩形 8"/>
            <p:cNvSpPr/>
            <p:nvPr/>
          </p:nvSpPr>
          <p:spPr>
            <a:xfrm>
              <a:off x="2051720" y="4149081"/>
              <a:ext cx="3816425" cy="19179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2721" y="3848315"/>
              <a:ext cx="1497431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ZF Branch Jump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5708" y="4185084"/>
              <a:ext cx="551996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64420" y="4293096"/>
              <a:ext cx="687500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</a:rPr>
                <a:t>SExtU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" name="直接连接符 13"/>
            <p:cNvCxnSpPr>
              <a:stCxn id="13" idx="3"/>
            </p:cNvCxnSpPr>
            <p:nvPr/>
          </p:nvCxnSpPr>
          <p:spPr bwMode="auto">
            <a:xfrm flipV="1">
              <a:off x="3851920" y="4434959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883636" y="5445225"/>
              <a:ext cx="160128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4460565" y="4796885"/>
              <a:ext cx="255451" cy="2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" name="矩形 19"/>
            <p:cNvSpPr/>
            <p:nvPr/>
          </p:nvSpPr>
          <p:spPr>
            <a:xfrm>
              <a:off x="4499992" y="4293096"/>
              <a:ext cx="648072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4495651" y="4936826"/>
              <a:ext cx="72876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5000625" y="5085184"/>
              <a:ext cx="50747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94"/>
            <p:cNvCxnSpPr/>
            <p:nvPr/>
          </p:nvCxnSpPr>
          <p:spPr bwMode="auto">
            <a:xfrm>
              <a:off x="3941929" y="5157191"/>
              <a:ext cx="774087" cy="215581"/>
            </a:xfrm>
            <a:prstGeom prst="bentConnector3">
              <a:avLst>
                <a:gd name="adj1" fmla="val 12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 rot="16200000">
              <a:off x="3848004" y="4616640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Adder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H="1">
              <a:off x="4860032" y="4509121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5652120" y="4064339"/>
              <a:ext cx="0" cy="876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6012160" y="5301208"/>
              <a:ext cx="399467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NPC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716016" y="533676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724400" y="476088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3851920" y="5157191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 rot="16200000">
              <a:off x="3240343" y="4976680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Adder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3164421" y="4869160"/>
              <a:ext cx="32745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908856" y="474247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16200000">
              <a:off x="5161735" y="5287537"/>
              <a:ext cx="98077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5508104" y="50385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5516488" y="57688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5796136" y="5445224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H="1">
              <a:off x="4572000" y="4077072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5076055" y="4077072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1355708" y="5661248"/>
              <a:ext cx="551996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79920" y="5301208"/>
              <a:ext cx="32778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 flipH="1">
              <a:off x="2833204" y="539861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622482" y="521821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 flipH="1">
              <a:off x="2833204" y="576585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2622482" y="557825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26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 flipH="1">
              <a:off x="5065452" y="576373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4876774" y="557825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 flipH="1">
              <a:off x="3841316" y="5616762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3707904" y="5434235"/>
              <a:ext cx="19398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3" name="椭圆 122"/>
            <p:cNvSpPr/>
            <p:nvPr/>
          </p:nvSpPr>
          <p:spPr bwMode="auto">
            <a:xfrm>
              <a:off x="2375756" y="4197817"/>
              <a:ext cx="612068" cy="45531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94577" y="438243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 flipV="1">
              <a:off x="2915816" y="443711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909733" y="4304630"/>
              <a:ext cx="0" cy="272193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07704" y="4356421"/>
              <a:ext cx="100202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2699792" y="4508821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2262442" y="431341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2051720" y="413809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16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椭圆 127"/>
            <p:cNvSpPr/>
            <p:nvPr/>
          </p:nvSpPr>
          <p:spPr bwMode="auto">
            <a:xfrm>
              <a:off x="3901885" y="5528222"/>
              <a:ext cx="814132" cy="51633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125"/>
            <p:cNvCxnSpPr/>
            <p:nvPr/>
          </p:nvCxnSpPr>
          <p:spPr bwMode="auto">
            <a:xfrm>
              <a:off x="3220138" y="5445224"/>
              <a:ext cx="1276429" cy="208104"/>
            </a:xfrm>
            <a:prstGeom prst="bentConnector3">
              <a:avLst>
                <a:gd name="adj1" fmla="val -1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499992" y="5589240"/>
              <a:ext cx="0" cy="432048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1883636" y="5804820"/>
              <a:ext cx="2616356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3988976" y="582259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4290050" y="5949280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499992" y="5805264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30" name="Text Box 5"/>
          <p:cNvSpPr txBox="1">
            <a:spLocks noChangeArrowheads="1"/>
          </p:cNvSpPr>
          <p:nvPr/>
        </p:nvSpPr>
        <p:spPr bwMode="auto">
          <a:xfrm>
            <a:off x="179512" y="2620832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 ACU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 smtClean="0">
                <a:latin typeface="+mn-ea"/>
                <a:ea typeface="+mn-ea"/>
              </a:rPr>
              <a:t>3</a:t>
            </a:r>
            <a:r>
              <a:rPr lang="zh-CN" altLang="en-US" b="1" dirty="0" smtClean="0">
                <a:latin typeface="+mn-ea"/>
                <a:ea typeface="+mn-ea"/>
              </a:rPr>
              <a:t>种功能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</a:rPr>
              <a:t>部件不能复用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＋选择</a:t>
            </a:r>
            <a:r>
              <a:rPr lang="zh-CN" altLang="en-US" sz="2200" b="1" dirty="0" smtClean="0">
                <a:latin typeface="+mn-ea"/>
              </a:rPr>
              <a:t>，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         &lt;&lt;2</a:t>
            </a:r>
            <a:r>
              <a:rPr lang="zh-CN" altLang="en-US" b="1" dirty="0" smtClean="0">
                <a:latin typeface="+mn-ea"/>
                <a:ea typeface="+mn-ea"/>
              </a:rPr>
              <a:t>可用拼接实现，</a:t>
            </a:r>
            <a:r>
              <a:rPr lang="en-US" altLang="zh-CN" b="1" dirty="0" smtClean="0">
                <a:latin typeface="+mn-ea"/>
                <a:ea typeface="+mn-ea"/>
              </a:rPr>
              <a:t>Adder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err="1" smtClean="0">
                <a:latin typeface="+mn-ea"/>
                <a:ea typeface="+mn-ea"/>
              </a:rPr>
              <a:t>SExtU</a:t>
            </a:r>
            <a:r>
              <a:rPr lang="zh-CN" altLang="en-US" b="1" dirty="0" smtClean="0">
                <a:latin typeface="+mn-ea"/>
                <a:ea typeface="+mn-ea"/>
              </a:rPr>
              <a:t>无控制信号</a:t>
            </a:r>
            <a:endParaRPr lang="en-US" altLang="zh-CN" sz="20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37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12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*寄存器组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(GPRs)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设计：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支持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个读端口、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个写端口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1972866" y="908720"/>
            <a:ext cx="4183310" cy="2016224"/>
            <a:chOff x="3701058" y="1340768"/>
            <a:chExt cx="4183310" cy="2016224"/>
          </a:xfrm>
        </p:grpSpPr>
        <p:sp>
          <p:nvSpPr>
            <p:cNvPr id="28" name="矩形 27"/>
            <p:cNvSpPr/>
            <p:nvPr/>
          </p:nvSpPr>
          <p:spPr>
            <a:xfrm>
              <a:off x="4244541" y="1340768"/>
              <a:ext cx="3207779" cy="201622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652120" y="1628800"/>
              <a:ext cx="687500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R0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52120" y="2409371"/>
              <a:ext cx="68750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R31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 rot="16200000">
              <a:off x="5831606" y="2097386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1946" y="2122742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rW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96334" y="1827264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6200000">
              <a:off x="6991102" y="1815655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7092278" y="175525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7100662" y="207792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7380310" y="197128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7596335" y="2561014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dB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16200000">
              <a:off x="6991103" y="2535735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7092279" y="247608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7100663" y="279459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7380311" y="270503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6843674" y="1791260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6843674" y="2115296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6843674" y="2506566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V="1">
              <a:off x="6843674" y="283060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矩形 89"/>
            <p:cNvSpPr/>
            <p:nvPr/>
          </p:nvSpPr>
          <p:spPr>
            <a:xfrm>
              <a:off x="4499993" y="1905349"/>
              <a:ext cx="288032" cy="72148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 anchorCtr="1"/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+mn-ea"/>
                </a:rPr>
                <a:t>译码器</a:t>
              </a: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4139952" y="2266724"/>
              <a:ext cx="356617" cy="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3" name="直接箭头连接符 92"/>
            <p:cNvCxnSpPr>
              <a:endCxn id="90" idx="2"/>
            </p:cNvCxnSpPr>
            <p:nvPr/>
          </p:nvCxnSpPr>
          <p:spPr bwMode="auto">
            <a:xfrm flipV="1">
              <a:off x="4139952" y="2626832"/>
              <a:ext cx="504057" cy="15409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Text Box 18"/>
            <p:cNvSpPr txBox="1">
              <a:spLocks noChangeArrowheads="1"/>
            </p:cNvSpPr>
            <p:nvPr/>
          </p:nvSpPr>
          <p:spPr bwMode="auto">
            <a:xfrm rot="16200000">
              <a:off x="4623085" y="2161224"/>
              <a:ext cx="544835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>
              <a:off x="4139952" y="1700807"/>
              <a:ext cx="151216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4788025" y="1844825"/>
              <a:ext cx="864095" cy="132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rot="5400000" flipH="1" flipV="1">
              <a:off x="4968044" y="2168861"/>
              <a:ext cx="1080120" cy="576064"/>
            </a:xfrm>
            <a:prstGeom prst="bentConnector3">
              <a:avLst>
                <a:gd name="adj1" fmla="val 85862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4139952" y="2697403"/>
              <a:ext cx="1656184" cy="299550"/>
            </a:xfrm>
            <a:prstGeom prst="bentConnector3">
              <a:avLst>
                <a:gd name="adj1" fmla="val 9984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4788025" y="2551234"/>
              <a:ext cx="864095" cy="85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 rot="16200000" flipH="1">
              <a:off x="5148064" y="1988840"/>
              <a:ext cx="792089" cy="216024"/>
            </a:xfrm>
            <a:prstGeom prst="bentConnector3">
              <a:avLst>
                <a:gd name="adj1" fmla="val 9970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6352486" y="1772815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flipV="1">
              <a:off x="6339619" y="2564903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TextBox 135"/>
            <p:cNvSpPr txBox="1"/>
            <p:nvPr/>
          </p:nvSpPr>
          <p:spPr>
            <a:xfrm>
              <a:off x="3756775" y="2636912"/>
              <a:ext cx="311169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Wr</a:t>
              </a:r>
              <a:endParaRPr lang="zh-CN" altLang="en-US" sz="16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01058" y="2852936"/>
              <a:ext cx="377990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791946" y="1556792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dW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Text Box 18"/>
            <p:cNvSpPr txBox="1">
              <a:spLocks noChangeArrowheads="1"/>
            </p:cNvSpPr>
            <p:nvPr/>
          </p:nvSpPr>
          <p:spPr bwMode="auto">
            <a:xfrm rot="16200000">
              <a:off x="6767710" y="1850133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 rot="16200000">
              <a:off x="6767710" y="252943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4139952" y="1484818"/>
              <a:ext cx="3096344" cy="224408"/>
            </a:xfrm>
            <a:prstGeom prst="bentConnector3">
              <a:avLst>
                <a:gd name="adj1" fmla="val 100040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4139952" y="2924946"/>
              <a:ext cx="3106340" cy="288031"/>
            </a:xfrm>
            <a:prstGeom prst="bentConnector3">
              <a:avLst>
                <a:gd name="adj1" fmla="val 99879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3779912" y="3068960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779912" y="1348319"/>
              <a:ext cx="335972" cy="255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62" name="Text Box 5"/>
          <p:cNvSpPr txBox="1">
            <a:spLocks noChangeArrowheads="1"/>
          </p:cNvSpPr>
          <p:nvPr/>
        </p:nvSpPr>
        <p:spPr bwMode="auto">
          <a:xfrm>
            <a:off x="179512" y="3011467"/>
            <a:ext cx="87849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*存储器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(MEM)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组织：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采用哈佛结构，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数据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宽度为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06" name="组合 205"/>
          <p:cNvGrpSpPr/>
          <p:nvPr/>
        </p:nvGrpSpPr>
        <p:grpSpPr>
          <a:xfrm>
            <a:off x="1691680" y="3573016"/>
            <a:ext cx="3672408" cy="1321050"/>
            <a:chOff x="1259632" y="3501008"/>
            <a:chExt cx="3672408" cy="1321050"/>
          </a:xfrm>
        </p:grpSpPr>
        <p:grpSp>
          <p:nvGrpSpPr>
            <p:cNvPr id="202" name="组合 201"/>
            <p:cNvGrpSpPr/>
            <p:nvPr/>
          </p:nvGrpSpPr>
          <p:grpSpPr>
            <a:xfrm>
              <a:off x="3275856" y="3501008"/>
              <a:ext cx="1656184" cy="1321050"/>
              <a:chOff x="3491880" y="3501008"/>
              <a:chExt cx="1656184" cy="1321050"/>
            </a:xfrm>
          </p:grpSpPr>
          <p:sp>
            <p:nvSpPr>
              <p:cNvPr id="164" name="Rectangle 145"/>
              <p:cNvSpPr>
                <a:spLocks noChangeArrowheads="1"/>
              </p:cNvSpPr>
              <p:nvPr/>
            </p:nvSpPr>
            <p:spPr bwMode="auto">
              <a:xfrm>
                <a:off x="3707904" y="3501008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addr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din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latin typeface="+mn-ea"/>
                    <a:ea typeface="+mn-ea"/>
                  </a:rPr>
                  <a:t>dout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Rd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Wr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2200" b="1" dirty="0" smtClean="0">
                    <a:latin typeface="+mn-ea"/>
                    <a:ea typeface="+mn-ea"/>
                  </a:rPr>
                  <a:t>DMEM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Clk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 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solidFill>
                      <a:srgbClr val="990099"/>
                    </a:solidFill>
                    <a:latin typeface="+mn-ea"/>
                    <a:ea typeface="+mn-ea"/>
                  </a:rPr>
                  <a:t>mfc</a:t>
                </a:r>
                <a:endParaRPr lang="zh-CN" altLang="en-US" sz="1800" b="1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65" name="直接箭头连接符 164"/>
              <p:cNvCxnSpPr/>
              <p:nvPr/>
            </p:nvCxnSpPr>
            <p:spPr bwMode="auto">
              <a:xfrm>
                <a:off x="3491880" y="364502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349188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0" name="直接箭头连接符 169"/>
              <p:cNvCxnSpPr/>
              <p:nvPr/>
            </p:nvCxnSpPr>
            <p:spPr bwMode="auto">
              <a:xfrm>
                <a:off x="3491880" y="414908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1" name="直接箭头连接符 170"/>
              <p:cNvCxnSpPr/>
              <p:nvPr/>
            </p:nvCxnSpPr>
            <p:spPr bwMode="auto">
              <a:xfrm>
                <a:off x="3491880" y="443711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2" name="直接箭头连接符 171"/>
              <p:cNvCxnSpPr/>
              <p:nvPr/>
            </p:nvCxnSpPr>
            <p:spPr bwMode="auto">
              <a:xfrm>
                <a:off x="3491880" y="472514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3" name="直接箭头连接符 172"/>
              <p:cNvCxnSpPr/>
              <p:nvPr/>
            </p:nvCxnSpPr>
            <p:spPr bwMode="auto">
              <a:xfrm>
                <a:off x="493204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6" name="直接箭头连接符 175"/>
              <p:cNvCxnSpPr/>
              <p:nvPr/>
            </p:nvCxnSpPr>
            <p:spPr bwMode="auto">
              <a:xfrm>
                <a:off x="4932040" y="472514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78" name="组合 177"/>
            <p:cNvGrpSpPr/>
            <p:nvPr/>
          </p:nvGrpSpPr>
          <p:grpSpPr>
            <a:xfrm>
              <a:off x="1259632" y="3501008"/>
              <a:ext cx="1656184" cy="1321050"/>
              <a:chOff x="3717900" y="3645024"/>
              <a:chExt cx="1656184" cy="1321050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3933924" y="3645024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addr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  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latin typeface="+mn-ea"/>
                    <a:ea typeface="+mn-ea"/>
                  </a:rPr>
                  <a:t>dout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  </a:t>
                </a:r>
                <a:r>
                  <a:rPr lang="en-US" altLang="zh-CN" sz="2200" b="1" dirty="0" smtClean="0">
                    <a:latin typeface="+mn-ea"/>
                    <a:ea typeface="+mn-ea"/>
                  </a:rPr>
                  <a:t>IMEM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   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endParaRPr lang="zh-CN" altLang="en-US" sz="1800" b="1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80" name="直接箭头连接符 179"/>
              <p:cNvCxnSpPr/>
              <p:nvPr/>
            </p:nvCxnSpPr>
            <p:spPr bwMode="auto">
              <a:xfrm>
                <a:off x="3717900" y="378904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5" name="直接箭头连接符 184"/>
              <p:cNvCxnSpPr/>
              <p:nvPr/>
            </p:nvCxnSpPr>
            <p:spPr bwMode="auto">
              <a:xfrm>
                <a:off x="5158060" y="407707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187" name="Text Box 5"/>
          <p:cNvSpPr txBox="1">
            <a:spLocks noChangeArrowheads="1"/>
          </p:cNvSpPr>
          <p:nvPr/>
        </p:nvSpPr>
        <p:spPr bwMode="auto">
          <a:xfrm>
            <a:off x="5508104" y="3509570"/>
            <a:ext cx="288032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假设：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IMEM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为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异步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endParaRPr lang="en-US" altLang="zh-CN" sz="20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marL="719138" indent="-719138" algn="l"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DMEM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为同步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组成：多体交叉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MEM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并行访问方式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207" name="Text Box 5"/>
          <p:cNvSpPr txBox="1">
            <a:spLocks noChangeArrowheads="1"/>
          </p:cNvSpPr>
          <p:nvPr/>
        </p:nvSpPr>
        <p:spPr bwMode="auto">
          <a:xfrm>
            <a:off x="179512" y="500562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*特殊寄存器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仅设置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PC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IR/MAR/MDR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，以减少时序操作</a:t>
            </a:r>
            <a:r>
              <a:rPr lang="en-US" altLang="zh-CN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1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5" name="线形标注 2 64"/>
          <p:cNvSpPr/>
          <p:nvPr/>
        </p:nvSpPr>
        <p:spPr bwMode="auto">
          <a:xfrm>
            <a:off x="7164288" y="2675481"/>
            <a:ext cx="1800200" cy="321471"/>
          </a:xfrm>
          <a:prstGeom prst="borderCallout2">
            <a:avLst>
              <a:gd name="adj1" fmla="val 102284"/>
              <a:gd name="adj2" fmla="val 50077"/>
              <a:gd name="adj3" fmla="val 168290"/>
              <a:gd name="adj4" fmla="val 50164"/>
              <a:gd name="adj5" fmla="val 289988"/>
              <a:gd name="adj6" fmla="val 22794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降低设计复杂度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5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87" grpId="0"/>
      <p:bldP spid="207" grpId="0"/>
      <p:bldP spid="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*设计方法：</a:t>
            </a:r>
            <a:r>
              <a:rPr lang="zh-CN" altLang="en-US" sz="2200" b="1" dirty="0" smtClean="0">
                <a:latin typeface="+mn-ea"/>
                <a:ea typeface="+mn-ea"/>
              </a:rPr>
              <a:t>设计每条指令的数据路径，边设计边汇总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或后汇总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263" y="11967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add/sub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rd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及</a:t>
            </a:r>
            <a:r>
              <a:rPr lang="en-US" altLang="zh-CN" b="1" dirty="0" err="1">
                <a:latin typeface="宋体" pitchFamily="2" charset="-122"/>
              </a:rPr>
              <a:t>rd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rs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rt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数据路径的设计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端连接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err="1" smtClean="0">
                <a:latin typeface="宋体" pitchFamily="2" charset="-122"/>
              </a:rPr>
              <a:t>dA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61" name="Text Box 116"/>
          <p:cNvSpPr txBox="1">
            <a:spLocks noChangeArrowheads="1"/>
          </p:cNvSpPr>
          <p:nvPr/>
        </p:nvSpPr>
        <p:spPr bwMode="auto">
          <a:xfrm>
            <a:off x="179512" y="34290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dirty="0" err="1" smtClean="0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1" lang="en-US" altLang="zh-CN" sz="2400" b="1" dirty="0" err="1" smtClean="0">
                <a:latin typeface="宋体" pitchFamily="2" charset="-122"/>
              </a:rPr>
              <a:t>Clk</a:t>
            </a:r>
            <a:r>
              <a:rPr kumimoji="1" lang="zh-CN" altLang="en-US" sz="2400" b="1" dirty="0" smtClean="0">
                <a:latin typeface="宋体" pitchFamily="2" charset="-122"/>
              </a:rPr>
              <a:t>结束时写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指令周期短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360" name="组合 359"/>
          <p:cNvGrpSpPr/>
          <p:nvPr/>
        </p:nvGrpSpPr>
        <p:grpSpPr>
          <a:xfrm>
            <a:off x="1331640" y="4005064"/>
            <a:ext cx="7128792" cy="2448272"/>
            <a:chOff x="1259632" y="3933056"/>
            <a:chExt cx="7128792" cy="2448272"/>
          </a:xfrm>
        </p:grpSpPr>
        <p:cxnSp>
          <p:nvCxnSpPr>
            <p:cNvPr id="201" name="直接连接符 200"/>
            <p:cNvCxnSpPr/>
            <p:nvPr/>
          </p:nvCxnSpPr>
          <p:spPr>
            <a:xfrm>
              <a:off x="5292080" y="4221088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5292080" y="393782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413352" y="3933056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2411760" y="3937826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250232" y="4221088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7380311" y="3933056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7380312" y="3933056"/>
              <a:ext cx="1008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411760" y="4254264"/>
              <a:ext cx="1592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267744" y="4364309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2267744" y="4653136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V="1">
              <a:off x="3796681" y="4364308"/>
              <a:ext cx="4584153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V="1">
              <a:off x="3796681" y="4648372"/>
              <a:ext cx="4584153" cy="4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22576" y="4364309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14" name="直接连接符 213"/>
            <p:cNvCxnSpPr/>
            <p:nvPr/>
          </p:nvCxnSpPr>
          <p:spPr>
            <a:xfrm>
              <a:off x="3635896" y="4364308"/>
              <a:ext cx="10193" cy="201702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2413352" y="6038150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16" name="直接连接符 215"/>
            <p:cNvCxnSpPr/>
            <p:nvPr/>
          </p:nvCxnSpPr>
          <p:spPr>
            <a:xfrm>
              <a:off x="2267744" y="5085184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3796681" y="4797152"/>
              <a:ext cx="45917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294312" y="5227612"/>
              <a:ext cx="277688" cy="2920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H="1">
              <a:off x="4271865" y="5227612"/>
              <a:ext cx="300135" cy="2896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4572000" y="5225298"/>
              <a:ext cx="3024336" cy="39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4572000" y="5517232"/>
              <a:ext cx="302433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4484982" y="5229200"/>
              <a:ext cx="1671194" cy="276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4427984" y="5085184"/>
              <a:ext cx="0" cy="12961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646089" y="6021287"/>
              <a:ext cx="781895" cy="2438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646090" y="6307663"/>
              <a:ext cx="781894" cy="1658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220072" y="4254264"/>
              <a:ext cx="7590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/>
            <p:cNvSpPr txBox="1"/>
            <p:nvPr/>
          </p:nvSpPr>
          <p:spPr>
            <a:xfrm>
              <a:off x="4450445" y="6021288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28" name="直接连接符 227"/>
            <p:cNvCxnSpPr/>
            <p:nvPr/>
          </p:nvCxnSpPr>
          <p:spPr>
            <a:xfrm>
              <a:off x="4436367" y="6307663"/>
              <a:ext cx="783705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1433736" y="3933056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259632" y="4364308"/>
              <a:ext cx="990600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259632" y="4796358"/>
              <a:ext cx="990600" cy="2888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259632" y="5219807"/>
              <a:ext cx="990600" cy="29742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259632" y="5661248"/>
              <a:ext cx="9906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cxnSp>
          <p:nvCxnSpPr>
            <p:cNvPr id="234" name="直接连接符 233"/>
            <p:cNvCxnSpPr/>
            <p:nvPr/>
          </p:nvCxnSpPr>
          <p:spPr>
            <a:xfrm flipH="1">
              <a:off x="7377612" y="4254264"/>
              <a:ext cx="2701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椭圆 234"/>
            <p:cNvSpPr/>
            <p:nvPr/>
          </p:nvSpPr>
          <p:spPr>
            <a:xfrm>
              <a:off x="7323179" y="4725144"/>
              <a:ext cx="110229" cy="119349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7323179" y="5589240"/>
              <a:ext cx="110229" cy="432048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7" name="直接连接符 236"/>
            <p:cNvCxnSpPr>
              <a:stCxn id="235" idx="5"/>
            </p:cNvCxnSpPr>
            <p:nvPr/>
          </p:nvCxnSpPr>
          <p:spPr>
            <a:xfrm>
              <a:off x="7417265" y="4827015"/>
              <a:ext cx="464096" cy="412407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V="1">
              <a:off x="7433408" y="5505362"/>
              <a:ext cx="447953" cy="29990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7596336" y="5226818"/>
              <a:ext cx="303212" cy="2904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flipH="1">
              <a:off x="7581156" y="5232376"/>
              <a:ext cx="303212" cy="2848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7881361" y="5232376"/>
              <a:ext cx="499473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7899548" y="5519615"/>
              <a:ext cx="4888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7881361" y="5239422"/>
              <a:ext cx="507063" cy="2778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值</a:t>
              </a:r>
            </a:p>
          </p:txBody>
        </p:sp>
        <p:cxnSp>
          <p:nvCxnSpPr>
            <p:cNvPr id="244" name="直接连接符 243"/>
            <p:cNvCxnSpPr/>
            <p:nvPr/>
          </p:nvCxnSpPr>
          <p:spPr>
            <a:xfrm flipV="1">
              <a:off x="7377612" y="3966338"/>
              <a:ext cx="0" cy="2477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2267744" y="4797152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2267744" y="5229200"/>
              <a:ext cx="2026568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2250232" y="5517232"/>
              <a:ext cx="2044080" cy="2383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2267744" y="5661248"/>
              <a:ext cx="2791544" cy="346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2267744" y="5949280"/>
              <a:ext cx="279154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2411760" y="6309320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5060876" y="5661248"/>
              <a:ext cx="303212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H="1">
              <a:off x="5059288" y="5664708"/>
              <a:ext cx="304800" cy="284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5369798" y="5661248"/>
              <a:ext cx="301103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5360112" y="5949280"/>
              <a:ext cx="302072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5366792" y="5661248"/>
              <a:ext cx="645368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56" name="直接连接符 255"/>
            <p:cNvCxnSpPr/>
            <p:nvPr/>
          </p:nvCxnSpPr>
          <p:spPr>
            <a:xfrm flipH="1">
              <a:off x="7732762" y="5219807"/>
              <a:ext cx="7590" cy="1161521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H="1">
              <a:off x="3491881" y="4795564"/>
              <a:ext cx="304800" cy="2896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3491880" y="4797152"/>
              <a:ext cx="154210" cy="1565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3491880" y="4365104"/>
              <a:ext cx="304801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H="1">
              <a:off x="3491881" y="4364310"/>
              <a:ext cx="304800" cy="2888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7388683" y="6049163"/>
              <a:ext cx="755303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343" name="直接连接符 342"/>
            <p:cNvCxnSpPr/>
            <p:nvPr/>
          </p:nvCxnSpPr>
          <p:spPr>
            <a:xfrm>
              <a:off x="7377612" y="6309321"/>
              <a:ext cx="36274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TextBox 344"/>
            <p:cNvSpPr txBox="1"/>
            <p:nvPr/>
          </p:nvSpPr>
          <p:spPr>
            <a:xfrm>
              <a:off x="2843808" y="4365104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843808" y="4796357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2843808" y="5229200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843808" y="5660453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</p:grpSp>
      <p:grpSp>
        <p:nvGrpSpPr>
          <p:cNvPr id="378" name="组合 377"/>
          <p:cNvGrpSpPr/>
          <p:nvPr/>
        </p:nvGrpSpPr>
        <p:grpSpPr>
          <a:xfrm>
            <a:off x="2339752" y="2204864"/>
            <a:ext cx="5400600" cy="1224136"/>
            <a:chOff x="2411760" y="1988840"/>
            <a:chExt cx="5400600" cy="1224136"/>
          </a:xfrm>
        </p:grpSpPr>
        <p:sp>
          <p:nvSpPr>
            <p:cNvPr id="7" name="Text Box 323"/>
            <p:cNvSpPr txBox="1">
              <a:spLocks noChangeArrowheads="1"/>
            </p:cNvSpPr>
            <p:nvPr/>
          </p:nvSpPr>
          <p:spPr bwMode="auto">
            <a:xfrm>
              <a:off x="4782244" y="2132856"/>
              <a:ext cx="724091" cy="64807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508104" y="2204864"/>
              <a:ext cx="1296144" cy="180020"/>
            </a:xfrm>
            <a:prstGeom prst="bentConnector3">
              <a:avLst>
                <a:gd name="adj1" fmla="val 10611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363"/>
            <p:cNvSpPr txBox="1">
              <a:spLocks noChangeArrowheads="1"/>
            </p:cNvSpPr>
            <p:nvPr/>
          </p:nvSpPr>
          <p:spPr bwMode="auto">
            <a:xfrm>
              <a:off x="3278098" y="2082556"/>
              <a:ext cx="291108" cy="6263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206090" y="2276872"/>
              <a:ext cx="0" cy="5040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5513814" y="2708920"/>
              <a:ext cx="1290434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 rot="16200000">
              <a:off x="6659741" y="2276381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203848" y="2348880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207386" y="2520973"/>
              <a:ext cx="1568204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207386" y="2708920"/>
              <a:ext cx="157485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572000" y="1988840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5145822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5436096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3" name="直接连接符 8"/>
            <p:cNvCxnSpPr>
              <a:stCxn id="30" idx="2"/>
            </p:cNvCxnSpPr>
            <p:nvPr/>
          </p:nvCxnSpPr>
          <p:spPr>
            <a:xfrm flipH="1" flipV="1">
              <a:off x="4572000" y="1988840"/>
              <a:ext cx="2592288" cy="468052"/>
            </a:xfrm>
            <a:prstGeom prst="bentConnector3">
              <a:avLst>
                <a:gd name="adj1" fmla="val -5537"/>
              </a:avLst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7020272" y="2708920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>
            <a:xfrm>
              <a:off x="7164288" y="231581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64288" y="25649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32699" y="2182744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24328" y="2420888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66296" y="299695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2000" y="299695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92080" y="2996952"/>
              <a:ext cx="42409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2414002" y="2519360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411760" y="2277988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588483" y="242088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38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1" name="线形标注 2 100"/>
          <p:cNvSpPr/>
          <p:nvPr/>
        </p:nvSpPr>
        <p:spPr bwMode="auto">
          <a:xfrm>
            <a:off x="7467195" y="3467569"/>
            <a:ext cx="1497293" cy="321471"/>
          </a:xfrm>
          <a:prstGeom prst="borderCallout2">
            <a:avLst>
              <a:gd name="adj1" fmla="val 99321"/>
              <a:gd name="adj2" fmla="val 8091"/>
              <a:gd name="adj3" fmla="val 135697"/>
              <a:gd name="adj4" fmla="val 8178"/>
              <a:gd name="adj5" fmla="val 284062"/>
              <a:gd name="adj6" fmla="val -142604"/>
            </a:avLst>
          </a:prstGeom>
          <a:solidFill>
            <a:srgbClr val="CCFFFF"/>
          </a:solidFill>
          <a:ln w="158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其他指令要求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1" grpId="0"/>
      <p:bldP spid="10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512" y="35472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ori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)|</a:t>
            </a:r>
            <a:r>
              <a:rPr lang="en-US" altLang="zh-CN" sz="2400" b="1" baseline="-25000" dirty="0" smtClean="0">
                <a:latin typeface="宋体" pitchFamily="2" charset="-122"/>
              </a:rPr>
              <a:t> </a:t>
            </a:r>
            <a:r>
              <a:rPr lang="en-US" altLang="zh-CN" sz="2400" b="1" dirty="0" err="1" smtClean="0">
                <a:latin typeface="宋体" pitchFamily="2" charset="-122"/>
              </a:rPr>
              <a:t>ZExt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imme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数据路径的设计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不改变已有路径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39752" y="1412776"/>
            <a:ext cx="5400600" cy="1656184"/>
            <a:chOff x="2483768" y="4005064"/>
            <a:chExt cx="5400600" cy="1656184"/>
          </a:xfrm>
        </p:grpSpPr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856494" y="4149080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571728" y="4214021"/>
              <a:ext cx="440432" cy="182970"/>
            </a:xfrm>
            <a:prstGeom prst="bentConnector3">
              <a:avLst>
                <a:gd name="adj1" fmla="val 33935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275856" y="4005064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278098" y="4149080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580112" y="4725144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731749" y="4292605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355976" y="4365104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5856" y="4545124"/>
              <a:ext cx="1580638" cy="5524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278098" y="4725144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/>
            <p:nvPr/>
          </p:nvCxnSpPr>
          <p:spPr>
            <a:xfrm>
              <a:off x="4646250" y="4005064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572000" y="4797152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436096" y="479715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4646250" y="4005064"/>
              <a:ext cx="2590046" cy="468052"/>
            </a:xfrm>
            <a:prstGeom prst="bentConnector3">
              <a:avLst>
                <a:gd name="adj1" fmla="val -5541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7092280" y="4725144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236296" y="433203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236296" y="458112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04707" y="4198968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6336" y="4437112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432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9592" y="544522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486010" y="4535584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83768" y="429421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851921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851921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860305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278098" y="510318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78098" y="4221088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635896" y="4365104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847598" y="4941168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12160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020544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516216" y="4221088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580112" y="4356466"/>
              <a:ext cx="290274" cy="746720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870386" y="437348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16482" y="4869160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995936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364088" y="5281270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264187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350106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404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572000" y="4903227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940152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8" name="Text Box 116"/>
          <p:cNvSpPr txBox="1">
            <a:spLocks noChangeArrowheads="1"/>
          </p:cNvSpPr>
          <p:nvPr/>
        </p:nvSpPr>
        <p:spPr bwMode="auto">
          <a:xfrm>
            <a:off x="179512" y="314096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dirty="0" err="1" smtClean="0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1" lang="zh-CN" altLang="en-US" sz="2400" b="1" dirty="0" smtClean="0">
                <a:latin typeface="宋体" pitchFamily="2" charset="-122"/>
              </a:rPr>
              <a:t>同</a:t>
            </a:r>
            <a:r>
              <a:rPr kumimoji="1" lang="en-US" altLang="zh-CN" sz="2400" b="1" dirty="0" smtClean="0">
                <a:latin typeface="宋体" pitchFamily="2" charset="-122"/>
              </a:rPr>
              <a:t>add/sub</a:t>
            </a:r>
            <a:r>
              <a:rPr kumimoji="1" lang="zh-CN" altLang="en-US" sz="2400" b="1" dirty="0" smtClean="0">
                <a:latin typeface="宋体" pitchFamily="2" charset="-122"/>
              </a:rPr>
              <a:t>指令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lw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sw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M[(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err="1" smtClean="0">
                <a:latin typeface="宋体" pitchFamily="2" charset="-122"/>
              </a:rPr>
              <a:t>SExt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imme</a:t>
            </a:r>
            <a:r>
              <a:rPr lang="en-US" altLang="zh-CN" sz="2400" b="1" dirty="0" smtClean="0">
                <a:latin typeface="宋体" pitchFamily="2" charset="-122"/>
              </a:rPr>
              <a:t>)]</a:t>
            </a:r>
            <a:r>
              <a:rPr lang="zh-CN" altLang="en-US" sz="2400" b="1" dirty="0" smtClean="0">
                <a:latin typeface="宋体" pitchFamily="2" charset="-122"/>
              </a:rPr>
              <a:t>及</a:t>
            </a:r>
            <a:endParaRPr lang="en-US" altLang="zh-CN" sz="24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M</a:t>
            </a:r>
            <a:r>
              <a:rPr lang="en-US" altLang="zh-CN" b="1" dirty="0">
                <a:latin typeface="宋体" pitchFamily="2" charset="-122"/>
              </a:rPr>
              <a:t>[(</a:t>
            </a:r>
            <a:r>
              <a:rPr lang="en-US" altLang="zh-CN" b="1" dirty="0" err="1">
                <a:latin typeface="宋体" pitchFamily="2" charset="-122"/>
              </a:rPr>
              <a:t>rs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 err="1">
                <a:latin typeface="宋体" pitchFamily="2" charset="-122"/>
              </a:rPr>
              <a:t>SExt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imme</a:t>
            </a:r>
            <a:r>
              <a:rPr lang="en-US" altLang="zh-CN" b="1" dirty="0" smtClean="0">
                <a:latin typeface="宋体" pitchFamily="2" charset="-122"/>
              </a:rPr>
              <a:t>)]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err="1" smtClean="0">
                <a:latin typeface="宋体" pitchFamily="2" charset="-122"/>
              </a:rPr>
              <a:t>rt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数据路径的设计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00" name="Text Box 116"/>
          <p:cNvSpPr txBox="1">
            <a:spLocks noChangeArrowheads="1"/>
          </p:cNvSpPr>
          <p:nvPr/>
        </p:nvSpPr>
        <p:spPr bwMode="auto">
          <a:xfrm>
            <a:off x="179512" y="38581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dirty="0" err="1" smtClean="0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err="1" smtClean="0">
                <a:latin typeface="宋体" pitchFamily="2" charset="-122"/>
              </a:rPr>
              <a:t>Clk</a:t>
            </a:r>
            <a:r>
              <a:rPr lang="zh-CN" altLang="en-US" b="1" dirty="0" smtClean="0">
                <a:latin typeface="宋体" pitchFamily="2" charset="-122"/>
              </a:rPr>
              <a:t>的中间读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写</a:t>
            </a:r>
            <a:r>
              <a:rPr kumimoji="1" lang="en-US" altLang="zh-CN" sz="2400" b="1" dirty="0" smtClean="0">
                <a:latin typeface="宋体" pitchFamily="2" charset="-122"/>
              </a:rPr>
              <a:t>DMEM</a:t>
            </a:r>
            <a:r>
              <a:rPr kumimoji="1" lang="en-US" altLang="zh-CN" sz="1800" b="1" dirty="0" smtClean="0">
                <a:latin typeface="宋体" pitchFamily="2" charset="-122"/>
              </a:rPr>
              <a:t>(</a:t>
            </a:r>
            <a:r>
              <a:rPr kumimoji="1" lang="zh-CN" altLang="en-US" sz="1800" b="1" dirty="0" smtClean="0">
                <a:latin typeface="宋体" pitchFamily="2" charset="-122"/>
              </a:rPr>
              <a:t>还需写</a:t>
            </a:r>
            <a:r>
              <a:rPr kumimoji="1" lang="en-US" altLang="zh-CN" sz="1800" b="1" dirty="0" smtClean="0">
                <a:latin typeface="宋体" pitchFamily="2" charset="-122"/>
              </a:rPr>
              <a:t>GPRs)</a:t>
            </a:r>
          </a:p>
        </p:txBody>
      </p:sp>
      <p:grpSp>
        <p:nvGrpSpPr>
          <p:cNvPr id="209" name="组合 208"/>
          <p:cNvGrpSpPr/>
          <p:nvPr/>
        </p:nvGrpSpPr>
        <p:grpSpPr>
          <a:xfrm>
            <a:off x="1498154" y="4437112"/>
            <a:ext cx="6314206" cy="1008112"/>
            <a:chOff x="1498154" y="4437112"/>
            <a:chExt cx="6314206" cy="1008112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5356498" y="4725144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356498" y="444188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2477770" y="4437112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2482180" y="444188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2314650" y="472514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7444729" y="443711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7444730" y="443711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476178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3700314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477770" y="4814014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79" name="直接连接符 178"/>
            <p:cNvCxnSpPr/>
            <p:nvPr/>
          </p:nvCxnSpPr>
          <p:spPr>
            <a:xfrm>
              <a:off x="4492402" y="479715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3710507" y="4797152"/>
              <a:ext cx="7441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3710508" y="5083527"/>
              <a:ext cx="777734" cy="4834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5241776" y="4797152"/>
              <a:ext cx="794" cy="64807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4499992" y="4797152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4500785" y="5083527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1498154" y="4437112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6" name="直接连接符 185"/>
            <p:cNvCxnSpPr/>
            <p:nvPr/>
          </p:nvCxnSpPr>
          <p:spPr>
            <a:xfrm flipV="1">
              <a:off x="7442030" y="4765401"/>
              <a:ext cx="1" cy="39179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476178" y="5085184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6996410" y="5157192"/>
              <a:ext cx="808360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7804770" y="4796356"/>
              <a:ext cx="3274" cy="64569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 flipV="1">
              <a:off x="5354890" y="4767058"/>
              <a:ext cx="1608" cy="3901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5212481" y="5160368"/>
              <a:ext cx="1152129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2" name="直接连接符 191"/>
            <p:cNvCxnSpPr/>
            <p:nvPr/>
          </p:nvCxnSpPr>
          <p:spPr>
            <a:xfrm flipV="1">
              <a:off x="7444730" y="5088360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6660232" y="479715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5508104" y="4797152"/>
              <a:ext cx="10699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M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5364088" y="5083527"/>
              <a:ext cx="1295161" cy="828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7" name="组合 216"/>
          <p:cNvGrpSpPr/>
          <p:nvPr/>
        </p:nvGrpSpPr>
        <p:grpSpPr>
          <a:xfrm>
            <a:off x="2339752" y="1700808"/>
            <a:ext cx="6590323" cy="2088232"/>
            <a:chOff x="2339752" y="1700808"/>
            <a:chExt cx="6590323" cy="2088232"/>
          </a:xfrm>
        </p:grpSpPr>
        <p:cxnSp>
          <p:nvCxnSpPr>
            <p:cNvPr id="195" name="直接连接符 194"/>
            <p:cNvCxnSpPr/>
            <p:nvPr/>
          </p:nvCxnSpPr>
          <p:spPr>
            <a:xfrm flipH="1">
              <a:off x="7236309" y="259367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712478" y="227687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427712" y="2341813"/>
              <a:ext cx="440432" cy="182970"/>
            </a:xfrm>
            <a:prstGeom prst="bentConnector3">
              <a:avLst>
                <a:gd name="adj1" fmla="val 33935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131840" y="213285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134082" y="2276872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436096" y="285293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587733" y="242039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211960" y="249289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34082" y="268136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134082" y="285293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9" idx="1"/>
            </p:cNvCxnSpPr>
            <p:nvPr/>
          </p:nvCxnSpPr>
          <p:spPr>
            <a:xfrm rot="10800000" flipV="1">
              <a:off x="4495832" y="206129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427984" y="292494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292080" y="292494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5292080" y="213285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6948264" y="2852936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092280" y="245983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092280" y="270892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460691" y="232676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2320" y="256490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1031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5576" y="357301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341994" y="2663376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39752" y="242200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707905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707905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716289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134082" y="3230978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134082" y="234888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491880" y="249289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703582" y="3068960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5868144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868144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876528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372200" y="234888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436096" y="2501280"/>
              <a:ext cx="290274" cy="72969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26370" y="250128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72466" y="299695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851920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220072" y="3409062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120171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206090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003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427984" y="3031019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796136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478802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11687" y="195163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220071" y="209565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V="1">
              <a:off x="4502234" y="234888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323"/>
            <p:cNvSpPr txBox="1">
              <a:spLocks noChangeArrowheads="1"/>
            </p:cNvSpPr>
            <p:nvPr/>
          </p:nvSpPr>
          <p:spPr bwMode="auto">
            <a:xfrm>
              <a:off x="7884368" y="278092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8" name="直接连接符 8"/>
            <p:cNvCxnSpPr/>
            <p:nvPr/>
          </p:nvCxnSpPr>
          <p:spPr>
            <a:xfrm>
              <a:off x="5580112" y="2519150"/>
              <a:ext cx="2304256" cy="621818"/>
            </a:xfrm>
            <a:prstGeom prst="bentConnector3">
              <a:avLst>
                <a:gd name="adj1" fmla="val 121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8"/>
            <p:cNvCxnSpPr>
              <a:stCxn id="66" idx="3"/>
            </p:cNvCxnSpPr>
            <p:nvPr/>
          </p:nvCxnSpPr>
          <p:spPr>
            <a:xfrm flipH="1" flipV="1">
              <a:off x="5292080" y="198763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838842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7557150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44408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 flipV="1">
              <a:off x="802838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040312" y="179275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3195176" y="170080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V="1">
              <a:off x="8172400" y="334689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8137797" y="328498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6" name="直接连接符 8"/>
            <p:cNvCxnSpPr/>
            <p:nvPr/>
          </p:nvCxnSpPr>
          <p:spPr>
            <a:xfrm flipV="1">
              <a:off x="7236309" y="293764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8532440" y="3212976"/>
              <a:ext cx="18002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37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109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beq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200" b="1" kern="100" spc="-100" dirty="0" smtClean="0">
                <a:latin typeface="+mn-ea"/>
              </a:rPr>
              <a:t>PC</a:t>
            </a:r>
            <a:r>
              <a:rPr lang="zh-CN" altLang="en-US" sz="2200" b="1" kern="100" spc="-100" dirty="0" smtClean="0">
                <a:latin typeface="+mn-ea"/>
              </a:rPr>
              <a:t>＝</a:t>
            </a:r>
            <a:r>
              <a:rPr lang="en-US" altLang="zh-CN" sz="2200" b="1" kern="100" spc="-100" dirty="0">
                <a:latin typeface="+mn-ea"/>
              </a:rPr>
              <a:t>((</a:t>
            </a:r>
            <a:r>
              <a:rPr lang="en-US" altLang="zh-CN" sz="2200" b="1" kern="100" spc="-100" dirty="0" err="1">
                <a:latin typeface="+mn-ea"/>
              </a:rPr>
              <a:t>rs</a:t>
            </a:r>
            <a:r>
              <a:rPr lang="en-US" altLang="zh-CN" sz="2200" b="1" kern="100" spc="-100" dirty="0">
                <a:latin typeface="+mn-ea"/>
              </a:rPr>
              <a:t>)=(</a:t>
            </a:r>
            <a:r>
              <a:rPr lang="en-US" altLang="zh-CN" sz="2200" b="1" kern="100" spc="-100" dirty="0" err="1">
                <a:latin typeface="+mn-ea"/>
              </a:rPr>
              <a:t>rt</a:t>
            </a:r>
            <a:r>
              <a:rPr lang="en-US" altLang="zh-CN" sz="2200" b="1" kern="100" spc="-100" dirty="0" smtClean="0">
                <a:latin typeface="+mn-ea"/>
              </a:rPr>
              <a:t>))</a:t>
            </a:r>
            <a:r>
              <a:rPr lang="zh-CN" altLang="en-US" sz="2200" b="1" kern="100" spc="-100" dirty="0" smtClean="0">
                <a:latin typeface="+mn-ea"/>
              </a:rPr>
              <a:t>？</a:t>
            </a:r>
            <a:r>
              <a:rPr lang="en-US" altLang="zh-CN" sz="2200" b="1" kern="100" spc="-100" dirty="0" smtClean="0">
                <a:latin typeface="+mn-ea"/>
              </a:rPr>
              <a:t>(</a:t>
            </a:r>
            <a:r>
              <a:rPr lang="en-US" altLang="zh-CN" sz="2200" b="1" kern="100" spc="-100" dirty="0">
                <a:latin typeface="+mn-ea"/>
              </a:rPr>
              <a:t>PC)</a:t>
            </a:r>
            <a:r>
              <a:rPr lang="zh-CN" altLang="zh-CN" sz="2200" b="1" kern="100" spc="-100" dirty="0" smtClean="0">
                <a:latin typeface="+mn-ea"/>
              </a:rPr>
              <a:t>＋</a:t>
            </a:r>
            <a:r>
              <a:rPr lang="en-US" altLang="zh-CN" sz="2200" b="1" kern="100" spc="-100" dirty="0" smtClean="0">
                <a:latin typeface="+mn-ea"/>
              </a:rPr>
              <a:t>4</a:t>
            </a:r>
            <a:r>
              <a:rPr lang="zh-CN" altLang="zh-CN" sz="2200" b="1" kern="100" spc="-100" dirty="0" smtClean="0">
                <a:latin typeface="+mn-ea"/>
              </a:rPr>
              <a:t>＋</a:t>
            </a:r>
            <a:r>
              <a:rPr lang="en-US" altLang="zh-CN" sz="2200" b="1" kern="100" spc="-100" dirty="0" err="1" smtClean="0">
                <a:latin typeface="+mn-ea"/>
              </a:rPr>
              <a:t>SExt</a:t>
            </a:r>
            <a:r>
              <a:rPr lang="en-US" altLang="zh-CN" sz="2200" b="1" kern="100" spc="-100" dirty="0" smtClean="0">
                <a:latin typeface="+mn-ea"/>
              </a:rPr>
              <a:t>(</a:t>
            </a:r>
            <a:r>
              <a:rPr lang="en-US" altLang="zh-CN" sz="2200" b="1" kern="100" spc="-100" dirty="0" err="1" smtClean="0">
                <a:latin typeface="+mn-ea"/>
              </a:rPr>
              <a:t>imme</a:t>
            </a:r>
            <a:r>
              <a:rPr lang="en-US" altLang="zh-CN" sz="2200" b="1" kern="100" spc="-100" dirty="0">
                <a:latin typeface="+mn-ea"/>
              </a:rPr>
              <a:t>)&lt;&lt;</a:t>
            </a:r>
            <a:r>
              <a:rPr lang="en-US" altLang="zh-CN" sz="2200" b="1" kern="100" spc="-100" dirty="0" smtClean="0">
                <a:latin typeface="+mn-ea"/>
              </a:rPr>
              <a:t>2 </a:t>
            </a:r>
            <a:r>
              <a:rPr lang="zh-CN" altLang="en-US" sz="2200" b="1" kern="100" spc="-100" dirty="0" smtClean="0">
                <a:latin typeface="+mn-ea"/>
              </a:rPr>
              <a:t>：</a:t>
            </a:r>
            <a:r>
              <a:rPr lang="en-US" altLang="zh-CN" sz="2200" b="1" kern="100" spc="-100" dirty="0" smtClean="0">
                <a:latin typeface="+mn-ea"/>
              </a:rPr>
              <a:t>(</a:t>
            </a:r>
            <a:r>
              <a:rPr lang="en-US" altLang="zh-CN" sz="2200" b="1" kern="100" spc="-100" dirty="0">
                <a:latin typeface="+mn-ea"/>
              </a:rPr>
              <a:t>PC)</a:t>
            </a:r>
            <a:r>
              <a:rPr lang="zh-CN" altLang="zh-CN" sz="2200" b="1" kern="100" spc="-100" dirty="0">
                <a:latin typeface="+mn-ea"/>
              </a:rPr>
              <a:t>＋</a:t>
            </a:r>
            <a:r>
              <a:rPr lang="en-US" altLang="zh-CN" sz="2200" b="1" kern="100" spc="-100" dirty="0">
                <a:latin typeface="+mn-ea"/>
              </a:rPr>
              <a:t>4</a:t>
            </a:r>
            <a:endParaRPr lang="zh-CN" altLang="zh-CN" sz="2200" b="1" kern="100" spc="-1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数据路径的设计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比较用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实现、输出</a:t>
            </a:r>
            <a:r>
              <a:rPr lang="en-US" altLang="zh-CN" b="1" dirty="0" smtClean="0">
                <a:latin typeface="宋体" pitchFamily="2" charset="-122"/>
              </a:rPr>
              <a:t>ZF</a:t>
            </a:r>
          </a:p>
        </p:txBody>
      </p:sp>
      <p:sp>
        <p:nvSpPr>
          <p:cNvPr id="273" name="Text Box 116"/>
          <p:cNvSpPr txBox="1">
            <a:spLocks noChangeArrowheads="1"/>
          </p:cNvSpPr>
          <p:nvPr/>
        </p:nvSpPr>
        <p:spPr bwMode="auto">
          <a:xfrm>
            <a:off x="179512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dirty="0" err="1" smtClean="0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err="1" smtClean="0">
                <a:latin typeface="宋体" pitchFamily="2" charset="-122"/>
              </a:rPr>
              <a:t>Clk</a:t>
            </a:r>
            <a:r>
              <a:rPr lang="zh-CN" altLang="en-US" b="1" dirty="0" smtClean="0">
                <a:latin typeface="宋体" pitchFamily="2" charset="-122"/>
              </a:rPr>
              <a:t>结束时写</a:t>
            </a:r>
            <a:r>
              <a:rPr kumimoji="1" lang="en-US" altLang="zh-CN" sz="2400" b="1" dirty="0" smtClean="0">
                <a:latin typeface="宋体" pitchFamily="2" charset="-122"/>
              </a:rPr>
              <a:t>PC</a:t>
            </a:r>
            <a:r>
              <a:rPr kumimoji="1"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否则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会被破坏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kumimoji="1" lang="en-US" altLang="zh-CN" sz="2000" b="1" dirty="0" smtClean="0">
              <a:latin typeface="宋体" pitchFamily="2" charset="-122"/>
            </a:endParaRPr>
          </a:p>
        </p:txBody>
      </p:sp>
      <p:sp>
        <p:nvSpPr>
          <p:cNvPr id="302" name="Text Box 116"/>
          <p:cNvSpPr txBox="1">
            <a:spLocks noChangeArrowheads="1"/>
          </p:cNvSpPr>
          <p:nvPr/>
        </p:nvSpPr>
        <p:spPr bwMode="auto">
          <a:xfrm>
            <a:off x="179513" y="4869160"/>
            <a:ext cx="6732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j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b="1" kern="100" spc="-100" dirty="0" smtClean="0">
                <a:latin typeface="+mn-ea"/>
              </a:rPr>
              <a:t>PC</a:t>
            </a:r>
            <a:r>
              <a:rPr lang="zh-CN" altLang="en-US" b="1" kern="100" spc="-100" dirty="0" smtClean="0">
                <a:latin typeface="+mn-ea"/>
              </a:rPr>
              <a:t>＝</a:t>
            </a:r>
            <a:r>
              <a:rPr lang="en-US" altLang="zh-CN" b="1" dirty="0" smtClean="0">
                <a:latin typeface="+mn-ea"/>
              </a:rPr>
              <a:t>PC</a:t>
            </a:r>
            <a:r>
              <a:rPr lang="zh-CN" altLang="en-US" b="1" baseline="-16000" dirty="0">
                <a:latin typeface="+mn-ea"/>
              </a:rPr>
              <a:t>高</a:t>
            </a:r>
            <a:r>
              <a:rPr lang="en-US" altLang="zh-CN" b="1" baseline="-16000" dirty="0">
                <a:latin typeface="+mn-ea"/>
              </a:rPr>
              <a:t>4</a:t>
            </a:r>
            <a:r>
              <a:rPr lang="zh-CN" altLang="en-US" b="1" baseline="-16000" dirty="0">
                <a:latin typeface="+mn-ea"/>
              </a:rPr>
              <a:t>位</a:t>
            </a:r>
            <a:r>
              <a:rPr lang="en-US" altLang="zh-CN" b="1" kern="100" dirty="0">
                <a:latin typeface="+mn-ea"/>
              </a:rPr>
              <a:t>‖</a:t>
            </a:r>
            <a:r>
              <a:rPr lang="pt-BR" altLang="zh-CN" b="1" kern="100" dirty="0">
                <a:latin typeface="+mn-ea"/>
              </a:rPr>
              <a:t>addr&lt;&lt;</a:t>
            </a:r>
            <a:r>
              <a:rPr lang="pt-BR" altLang="zh-CN" b="1" kern="100" dirty="0" smtClean="0">
                <a:latin typeface="+mn-ea"/>
              </a:rPr>
              <a:t>2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数据路径的设计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同</a:t>
            </a:r>
            <a:r>
              <a:rPr lang="en-US" altLang="zh-CN" b="1" dirty="0" err="1" smtClean="0">
                <a:latin typeface="宋体" pitchFamily="2" charset="-122"/>
              </a:rPr>
              <a:t>beq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无数据</a:t>
            </a:r>
            <a:r>
              <a:rPr lang="zh-CN" altLang="en-US" sz="2000" b="1" dirty="0" smtClean="0">
                <a:latin typeface="宋体" pitchFamily="2" charset="-122"/>
              </a:rPr>
              <a:t>操作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同</a:t>
            </a:r>
            <a:r>
              <a:rPr lang="en-US" altLang="zh-CN" b="1" dirty="0" err="1">
                <a:latin typeface="宋体" pitchFamily="2" charset="-122"/>
              </a:rPr>
              <a:t>beq</a:t>
            </a:r>
            <a:r>
              <a:rPr lang="zh-CN" altLang="en-US" b="1" dirty="0">
                <a:latin typeface="宋体" pitchFamily="2" charset="-122"/>
              </a:rPr>
              <a:t>指令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0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5" name="组合 404"/>
          <p:cNvGrpSpPr/>
          <p:nvPr/>
        </p:nvGrpSpPr>
        <p:grpSpPr>
          <a:xfrm>
            <a:off x="683568" y="1340768"/>
            <a:ext cx="8246507" cy="2088232"/>
            <a:chOff x="683568" y="1340768"/>
            <a:chExt cx="8246507" cy="2088232"/>
          </a:xfrm>
        </p:grpSpPr>
        <p:cxnSp>
          <p:nvCxnSpPr>
            <p:cNvPr id="263" name="直接连接符 262"/>
            <p:cNvCxnSpPr/>
            <p:nvPr/>
          </p:nvCxnSpPr>
          <p:spPr>
            <a:xfrm flipH="1">
              <a:off x="7236309" y="223363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187"/>
            <p:cNvCxnSpPr/>
            <p:nvPr/>
          </p:nvCxnSpPr>
          <p:spPr>
            <a:xfrm rot="10800000" flipV="1">
              <a:off x="1979712" y="2276869"/>
              <a:ext cx="648072" cy="220220"/>
            </a:xfrm>
            <a:prstGeom prst="bentConnector3">
              <a:avLst>
                <a:gd name="adj1" fmla="val 29"/>
              </a:avLst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8"/>
            <p:cNvCxnSpPr/>
            <p:nvPr/>
          </p:nvCxnSpPr>
          <p:spPr>
            <a:xfrm flipV="1">
              <a:off x="7236309" y="257760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4712478" y="191683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12" name="直接连接符 8"/>
            <p:cNvCxnSpPr/>
            <p:nvPr/>
          </p:nvCxnSpPr>
          <p:spPr>
            <a:xfrm flipV="1">
              <a:off x="5427712" y="1981773"/>
              <a:ext cx="440432" cy="182970"/>
            </a:xfrm>
            <a:prstGeom prst="bentConnector3">
              <a:avLst>
                <a:gd name="adj1" fmla="val 33935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363"/>
            <p:cNvSpPr txBox="1">
              <a:spLocks noChangeArrowheads="1"/>
            </p:cNvSpPr>
            <p:nvPr/>
          </p:nvSpPr>
          <p:spPr bwMode="auto">
            <a:xfrm>
              <a:off x="3131840" y="177281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3134082" y="1432714"/>
              <a:ext cx="0" cy="15642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>
            <a:xfrm>
              <a:off x="5436096" y="249289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utoShape 15"/>
            <p:cNvSpPr>
              <a:spLocks noChangeArrowheads="1"/>
            </p:cNvSpPr>
            <p:nvPr/>
          </p:nvSpPr>
          <p:spPr bwMode="auto">
            <a:xfrm rot="16200000">
              <a:off x="6587733" y="206035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>
            <a:xfrm>
              <a:off x="4211960" y="213285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134082" y="232132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134082" y="249289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35"/>
            <p:cNvCxnSpPr>
              <a:stCxn id="154" idx="1"/>
            </p:cNvCxnSpPr>
            <p:nvPr/>
          </p:nvCxnSpPr>
          <p:spPr>
            <a:xfrm rot="10800000" flipV="1">
              <a:off x="4495832" y="170125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82"/>
            <p:cNvCxnSpPr>
              <a:endCxn id="111" idx="2"/>
            </p:cNvCxnSpPr>
            <p:nvPr/>
          </p:nvCxnSpPr>
          <p:spPr bwMode="auto">
            <a:xfrm flipV="1">
              <a:off x="4427984" y="256490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5292080" y="256490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3" name="直接连接符 8"/>
            <p:cNvCxnSpPr>
              <a:stCxn id="116" idx="2"/>
            </p:cNvCxnSpPr>
            <p:nvPr/>
          </p:nvCxnSpPr>
          <p:spPr>
            <a:xfrm flipH="1" flipV="1">
              <a:off x="5292080" y="177281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6948264" y="2492896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>
            <a:xfrm>
              <a:off x="7092280" y="209979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092280" y="234888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460691" y="196672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452320" y="220486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10312" y="321297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95576" y="321297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3495" y="191683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3707905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3707905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716289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3134082" y="285293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134082" y="198884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03"/>
            <p:cNvCxnSpPr/>
            <p:nvPr/>
          </p:nvCxnSpPr>
          <p:spPr>
            <a:xfrm flipV="1">
              <a:off x="3491880" y="213285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 Box 323"/>
            <p:cNvSpPr txBox="1">
              <a:spLocks noChangeArrowheads="1"/>
            </p:cNvSpPr>
            <p:nvPr/>
          </p:nvSpPr>
          <p:spPr bwMode="auto">
            <a:xfrm>
              <a:off x="4703582" y="2708920"/>
              <a:ext cx="73251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140" name="Text Box 18"/>
            <p:cNvSpPr txBox="1">
              <a:spLocks noChangeArrowheads="1"/>
            </p:cNvSpPr>
            <p:nvPr/>
          </p:nvSpPr>
          <p:spPr bwMode="auto">
            <a:xfrm>
              <a:off x="586814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5868144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876528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 flipV="1">
              <a:off x="6372200" y="198884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8"/>
            <p:cNvCxnSpPr>
              <a:stCxn id="139" idx="3"/>
            </p:cNvCxnSpPr>
            <p:nvPr/>
          </p:nvCxnSpPr>
          <p:spPr>
            <a:xfrm flipV="1">
              <a:off x="5436096" y="2141240"/>
              <a:ext cx="290274" cy="711696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6370" y="214124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172466" y="263691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47" name="直接连接符 146"/>
            <p:cNvCxnSpPr/>
            <p:nvPr/>
          </p:nvCxnSpPr>
          <p:spPr bwMode="auto">
            <a:xfrm flipV="1">
              <a:off x="3851920" y="220575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H="1" flipV="1">
              <a:off x="5220072" y="2996952"/>
              <a:ext cx="1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6120171" y="220575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Box 149"/>
            <p:cNvSpPr txBox="1"/>
            <p:nvPr/>
          </p:nvSpPr>
          <p:spPr>
            <a:xfrm>
              <a:off x="3206090" y="321297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60032" y="321297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V="1">
              <a:off x="4427984" y="2670979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5796136" y="321297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4788024" y="155679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211687" y="15915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220071" y="173561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4502234" y="198884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 Box 323"/>
            <p:cNvSpPr txBox="1">
              <a:spLocks noChangeArrowheads="1"/>
            </p:cNvSpPr>
            <p:nvPr/>
          </p:nvSpPr>
          <p:spPr bwMode="auto">
            <a:xfrm>
              <a:off x="7884368" y="242088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59" name="直接连接符 8"/>
            <p:cNvCxnSpPr/>
            <p:nvPr/>
          </p:nvCxnSpPr>
          <p:spPr>
            <a:xfrm>
              <a:off x="5580112" y="2159110"/>
              <a:ext cx="2304256" cy="621818"/>
            </a:xfrm>
            <a:prstGeom prst="bentConnector3">
              <a:avLst>
                <a:gd name="adj1" fmla="val 121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8"/>
            <p:cNvCxnSpPr>
              <a:stCxn id="158" idx="3"/>
            </p:cNvCxnSpPr>
            <p:nvPr/>
          </p:nvCxnSpPr>
          <p:spPr>
            <a:xfrm flipH="1" flipV="1">
              <a:off x="5292080" y="162759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8388424" y="292494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7557150" y="321297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244408" y="321297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 flipV="1">
              <a:off x="8028384" y="292494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6" name="直接连接符 87"/>
            <p:cNvCxnSpPr/>
            <p:nvPr/>
          </p:nvCxnSpPr>
          <p:spPr bwMode="auto">
            <a:xfrm>
              <a:off x="4040312" y="143271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195176" y="13407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 flipV="1">
              <a:off x="8172400" y="298685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69" name="椭圆 168"/>
            <p:cNvSpPr/>
            <p:nvPr/>
          </p:nvSpPr>
          <p:spPr bwMode="auto">
            <a:xfrm>
              <a:off x="8137797" y="292494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1" name="Text Box 323"/>
            <p:cNvSpPr txBox="1">
              <a:spLocks noChangeArrowheads="1"/>
            </p:cNvSpPr>
            <p:nvPr/>
          </p:nvSpPr>
          <p:spPr bwMode="auto">
            <a:xfrm>
              <a:off x="1760150" y="1484784"/>
              <a:ext cx="723618" cy="59346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ACU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>
            <a:xfrm flipH="1" flipV="1">
              <a:off x="2483768" y="1584731"/>
              <a:ext cx="650314" cy="1202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555776" y="1340768"/>
              <a:ext cx="535438" cy="4940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9" name="直接连接符 178"/>
            <p:cNvCxnSpPr/>
            <p:nvPr/>
          </p:nvCxnSpPr>
          <p:spPr>
            <a:xfrm flipH="1" flipV="1">
              <a:off x="2483768" y="1804955"/>
              <a:ext cx="650314" cy="1202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 Box 323"/>
            <p:cNvSpPr txBox="1">
              <a:spLocks noChangeArrowheads="1"/>
            </p:cNvSpPr>
            <p:nvPr/>
          </p:nvSpPr>
          <p:spPr bwMode="auto">
            <a:xfrm>
              <a:off x="1757253" y="2204864"/>
              <a:ext cx="723618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2483768" y="2276872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16200000" flipV="1">
              <a:off x="2411159" y="2060247"/>
              <a:ext cx="289234" cy="144016"/>
            </a:xfrm>
            <a:prstGeom prst="bentConnector3">
              <a:avLst>
                <a:gd name="adj1" fmla="val 10080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1619672" y="1988840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87"/>
            <p:cNvCxnSpPr/>
            <p:nvPr/>
          </p:nvCxnSpPr>
          <p:spPr>
            <a:xfrm rot="16200000" flipH="1">
              <a:off x="1540914" y="2060533"/>
              <a:ext cx="295097" cy="137579"/>
            </a:xfrm>
            <a:prstGeom prst="bentConnector3">
              <a:avLst>
                <a:gd name="adj1" fmla="val 103258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 Box 323"/>
            <p:cNvSpPr txBox="1">
              <a:spLocks noChangeArrowheads="1"/>
            </p:cNvSpPr>
            <p:nvPr/>
          </p:nvSpPr>
          <p:spPr bwMode="auto">
            <a:xfrm>
              <a:off x="2123728" y="2636912"/>
              <a:ext cx="648072" cy="42700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 bwMode="auto">
            <a:xfrm flipV="1">
              <a:off x="1547664" y="2420888"/>
              <a:ext cx="288032" cy="181547"/>
            </a:xfrm>
            <a:prstGeom prst="bentConnector3">
              <a:avLst>
                <a:gd name="adj1" fmla="val 10050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>
            <a:xfrm>
              <a:off x="2771800" y="2852936"/>
              <a:ext cx="36004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187"/>
            <p:cNvCxnSpPr/>
            <p:nvPr/>
          </p:nvCxnSpPr>
          <p:spPr>
            <a:xfrm rot="16200000" flipH="1">
              <a:off x="1943471" y="2533329"/>
              <a:ext cx="211832" cy="139350"/>
            </a:xfrm>
            <a:prstGeom prst="bentConnector3">
              <a:avLst>
                <a:gd name="adj1" fmla="val 99461"/>
              </a:avLst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547663" y="1844824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547664" y="1700808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547663" y="1340768"/>
              <a:ext cx="216026" cy="216024"/>
            </a:xfrm>
            <a:prstGeom prst="bentConnector3">
              <a:avLst>
                <a:gd name="adj1" fmla="val -1307"/>
              </a:avLst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683568" y="1556792"/>
              <a:ext cx="823470" cy="39895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Branch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Jump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49" name="直接连接符 248"/>
            <p:cNvCxnSpPr/>
            <p:nvPr/>
          </p:nvCxnSpPr>
          <p:spPr>
            <a:xfrm flipV="1">
              <a:off x="7308304" y="1340768"/>
              <a:ext cx="1" cy="1008112"/>
            </a:xfrm>
            <a:prstGeom prst="line">
              <a:avLst/>
            </a:prstGeom>
            <a:ln w="12700">
              <a:solidFill>
                <a:srgbClr val="990099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1547664" y="1340768"/>
              <a:ext cx="576064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1130552" y="2420888"/>
              <a:ext cx="41711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04" name="直接连接符 403"/>
            <p:cNvCxnSpPr/>
            <p:nvPr/>
          </p:nvCxnSpPr>
          <p:spPr>
            <a:xfrm>
              <a:off x="8532440" y="2852936"/>
              <a:ext cx="18002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83768" y="4218851"/>
            <a:ext cx="6480720" cy="1143221"/>
            <a:chOff x="2483768" y="4218851"/>
            <a:chExt cx="6480720" cy="1143221"/>
          </a:xfrm>
        </p:grpSpPr>
        <p:cxnSp>
          <p:nvCxnSpPr>
            <p:cNvPr id="176" name="直接连接符 175"/>
            <p:cNvCxnSpPr/>
            <p:nvPr/>
          </p:nvCxnSpPr>
          <p:spPr>
            <a:xfrm flipH="1" flipV="1">
              <a:off x="2483768" y="4218851"/>
              <a:ext cx="4146590" cy="866334"/>
            </a:xfrm>
            <a:prstGeom prst="line">
              <a:avLst/>
            </a:prstGeom>
            <a:ln w="9525">
              <a:solidFill>
                <a:srgbClr val="FF3399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V="1">
              <a:off x="6630358" y="4584304"/>
              <a:ext cx="1174412" cy="500880"/>
            </a:xfrm>
            <a:prstGeom prst="line">
              <a:avLst/>
            </a:prstGeom>
            <a:ln w="9525">
              <a:solidFill>
                <a:srgbClr val="FF3399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 Box 18"/>
            <p:cNvSpPr txBox="1">
              <a:spLocks noChangeArrowheads="1"/>
            </p:cNvSpPr>
            <p:nvPr/>
          </p:nvSpPr>
          <p:spPr bwMode="auto">
            <a:xfrm>
              <a:off x="6403876" y="5085184"/>
              <a:ext cx="2560612" cy="2768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IMEM</a:t>
              </a:r>
              <a:r>
                <a:rPr lang="zh-CN" altLang="en-US" sz="1800" b="1" dirty="0">
                  <a:latin typeface="宋体" pitchFamily="2" charset="-122"/>
                </a:rPr>
                <a:t>为同步</a:t>
              </a:r>
              <a:r>
                <a:rPr lang="en-US" altLang="zh-CN" sz="1800" b="1" dirty="0" smtClean="0">
                  <a:latin typeface="宋体" pitchFamily="2" charset="-122"/>
                </a:rPr>
                <a:t>RAM</a:t>
              </a:r>
              <a:r>
                <a:rPr lang="zh-CN" altLang="en-US" sz="1800" b="1" dirty="0" smtClean="0">
                  <a:latin typeface="宋体" pitchFamily="2" charset="-122"/>
                </a:rPr>
                <a:t>时很麻烦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71564" y="4077072"/>
            <a:ext cx="6156820" cy="792088"/>
            <a:chOff x="1871564" y="4077072"/>
            <a:chExt cx="6156820" cy="792088"/>
          </a:xfrm>
        </p:grpSpPr>
        <p:sp>
          <p:nvSpPr>
            <p:cNvPr id="378" name="TextBox 377"/>
            <p:cNvSpPr txBox="1"/>
            <p:nvPr/>
          </p:nvSpPr>
          <p:spPr>
            <a:xfrm>
              <a:off x="1871564" y="4077072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79" name="直接连接符 378"/>
            <p:cNvCxnSpPr/>
            <p:nvPr/>
          </p:nvCxnSpPr>
          <p:spPr>
            <a:xfrm>
              <a:off x="5356498" y="4365104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5356498" y="408184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477770" y="4077072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flipH="1">
              <a:off x="2482180" y="408184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2314650" y="436510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7444729" y="407707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7444730" y="407707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2476178" y="443631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3700314" y="443631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TextBox 387"/>
            <p:cNvSpPr txBox="1"/>
            <p:nvPr/>
          </p:nvSpPr>
          <p:spPr>
            <a:xfrm>
              <a:off x="2477770" y="4453974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4492402" y="443711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TextBox 389"/>
            <p:cNvSpPr txBox="1"/>
            <p:nvPr/>
          </p:nvSpPr>
          <p:spPr>
            <a:xfrm>
              <a:off x="3710507" y="4437112"/>
              <a:ext cx="7441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391" name="直接连接符 390"/>
            <p:cNvCxnSpPr/>
            <p:nvPr/>
          </p:nvCxnSpPr>
          <p:spPr>
            <a:xfrm>
              <a:off x="3710508" y="4723487"/>
              <a:ext cx="777734" cy="4834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5242570" y="443711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4499992" y="4437112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394" name="直接连接符 393"/>
            <p:cNvCxnSpPr/>
            <p:nvPr/>
          </p:nvCxnSpPr>
          <p:spPr>
            <a:xfrm>
              <a:off x="4500785" y="4723487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2476178" y="4725144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TextBox 395"/>
            <p:cNvSpPr txBox="1"/>
            <p:nvPr/>
          </p:nvSpPr>
          <p:spPr>
            <a:xfrm>
              <a:off x="6732240" y="4584304"/>
              <a:ext cx="1296144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7" name="直接连接符 396"/>
            <p:cNvCxnSpPr/>
            <p:nvPr/>
          </p:nvCxnSpPr>
          <p:spPr>
            <a:xfrm flipV="1">
              <a:off x="7452320" y="4392678"/>
              <a:ext cx="0" cy="16087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 flipH="1" flipV="1">
              <a:off x="5360294" y="4392679"/>
              <a:ext cx="75802" cy="1608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/>
            <p:cNvSpPr txBox="1"/>
            <p:nvPr/>
          </p:nvSpPr>
          <p:spPr>
            <a:xfrm>
              <a:off x="5283696" y="4581128"/>
              <a:ext cx="1120180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7804770" y="4221088"/>
              <a:ext cx="3274" cy="64569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V="1">
              <a:off x="7444730" y="4513092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56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3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4CC-94A2-469E-B562-0B3A0175774B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86795" name="Text Box 75"/>
          <p:cNvSpPr txBox="1">
            <a:spLocks noChangeArrowheads="1"/>
          </p:cNvSpPr>
          <p:nvPr/>
        </p:nvSpPr>
        <p:spPr bwMode="auto">
          <a:xfrm>
            <a:off x="179388" y="86350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基本组成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6816" name="Text Box 96"/>
          <p:cNvSpPr txBox="1">
            <a:spLocks noChangeArrowheads="1"/>
          </p:cNvSpPr>
          <p:nvPr/>
        </p:nvSpPr>
        <p:spPr bwMode="auto">
          <a:xfrm>
            <a:off x="179388" y="33070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基本结构：</a:t>
            </a:r>
            <a:r>
              <a:rPr lang="zh-CN" altLang="en-US" b="1" dirty="0" smtClean="0">
                <a:latin typeface="宋体" pitchFamily="2" charset="-122"/>
              </a:rPr>
              <a:t>运算器、</a:t>
            </a:r>
            <a:r>
              <a:rPr lang="en-US" altLang="zh-CN" b="1" dirty="0">
                <a:latin typeface="宋体" pitchFamily="2" charset="-122"/>
              </a:rPr>
              <a:t>BIU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MMU</a:t>
            </a:r>
            <a:r>
              <a:rPr lang="zh-CN" altLang="en-US" b="1" dirty="0" smtClean="0">
                <a:latin typeface="宋体" pitchFamily="2" charset="-122"/>
              </a:rPr>
              <a:t>、指令部件、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、中断机构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6800" name="Text Box 80"/>
          <p:cNvSpPr txBox="1">
            <a:spLocks noChangeArrowheads="1"/>
          </p:cNvSpPr>
          <p:nvPr/>
        </p:nvSpPr>
        <p:spPr bwMode="auto">
          <a:xfrm>
            <a:off x="179387" y="1320092"/>
            <a:ext cx="6156325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基本部件：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en-US" altLang="zh-CN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操作及时间控制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        </a:t>
            </a:r>
            <a:r>
              <a:rPr lang="zh-CN" altLang="en-US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加工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外部访问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中断处理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86915" name="Text Box 195"/>
          <p:cNvSpPr txBox="1">
            <a:spLocks noChangeArrowheads="1"/>
          </p:cNvSpPr>
          <p:nvPr/>
        </p:nvSpPr>
        <p:spPr bwMode="auto">
          <a:xfrm>
            <a:off x="4644008" y="1772816"/>
            <a:ext cx="446348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 smtClean="0">
                <a:latin typeface="宋体" pitchFamily="2" charset="-122"/>
              </a:rPr>
              <a:t>时序信号、操作控制</a:t>
            </a:r>
            <a:r>
              <a:rPr lang="zh-CN" altLang="en-US" sz="2200" b="1" dirty="0">
                <a:latin typeface="宋体" pitchFamily="2" charset="-122"/>
              </a:rPr>
              <a:t>信号</a:t>
            </a:r>
            <a:r>
              <a:rPr lang="zh-CN" altLang="en-US" sz="2200" b="1" dirty="0" smtClean="0">
                <a:latin typeface="宋体" pitchFamily="2" charset="-122"/>
              </a:rPr>
              <a:t>形成电路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5" name="Text Box 385"/>
          <p:cNvSpPr txBox="1">
            <a:spLocks noChangeArrowheads="1"/>
          </p:cNvSpPr>
          <p:nvPr/>
        </p:nvSpPr>
        <p:spPr bwMode="auto">
          <a:xfrm>
            <a:off x="3851920" y="1340768"/>
            <a:ext cx="374491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IR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ID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指令译码器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87108" name="Text Box 388"/>
          <p:cNvSpPr txBox="1">
            <a:spLocks noChangeArrowheads="1"/>
          </p:cNvSpPr>
          <p:nvPr/>
        </p:nvSpPr>
        <p:spPr bwMode="auto">
          <a:xfrm>
            <a:off x="3851920" y="2145622"/>
            <a:ext cx="3888432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FPU</a:t>
            </a:r>
            <a:r>
              <a:rPr lang="zh-CN" altLang="en-US" sz="2200" b="1" dirty="0" smtClean="0">
                <a:latin typeface="宋体" pitchFamily="2" charset="-122"/>
              </a:rPr>
              <a:t>、状态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组等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9" name="Text Box 389"/>
          <p:cNvSpPr txBox="1">
            <a:spLocks noChangeArrowheads="1"/>
          </p:cNvSpPr>
          <p:nvPr/>
        </p:nvSpPr>
        <p:spPr bwMode="auto">
          <a:xfrm>
            <a:off x="3852465" y="2924944"/>
            <a:ext cx="1871663" cy="4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>
                <a:latin typeface="宋体" pitchFamily="2" charset="-122"/>
              </a:rPr>
              <a:t>中断机构</a:t>
            </a:r>
          </a:p>
        </p:txBody>
      </p:sp>
      <p:sp>
        <p:nvSpPr>
          <p:cNvPr id="287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19" name="AutoShape 3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2" name="AutoShape 40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5" name="AutoShape 40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7" name="AutoShape 40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26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Text Box 389"/>
          <p:cNvSpPr txBox="1">
            <a:spLocks noChangeArrowheads="1"/>
          </p:cNvSpPr>
          <p:nvPr/>
        </p:nvSpPr>
        <p:spPr bwMode="auto">
          <a:xfrm>
            <a:off x="3851920" y="2532209"/>
            <a:ext cx="4287564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总线逻辑电路、缓冲寄存器，</a:t>
            </a:r>
            <a:r>
              <a:rPr lang="en-US" altLang="zh-CN" sz="2200" b="1" dirty="0" smtClean="0">
                <a:latin typeface="宋体" pitchFamily="2" charset="-122"/>
              </a:rPr>
              <a:t>MMU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259632" y="3860949"/>
            <a:ext cx="7354652" cy="2520379"/>
            <a:chOff x="1475656" y="2132856"/>
            <a:chExt cx="7354652" cy="2520379"/>
          </a:xfrm>
        </p:grpSpPr>
        <p:sp>
          <p:nvSpPr>
            <p:cNvPr id="81" name="Rectangle 274"/>
            <p:cNvSpPr>
              <a:spLocks noChangeArrowheads="1"/>
            </p:cNvSpPr>
            <p:nvPr/>
          </p:nvSpPr>
          <p:spPr bwMode="auto">
            <a:xfrm>
              <a:off x="6660232" y="2204864"/>
              <a:ext cx="1368152" cy="7209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274"/>
            <p:cNvSpPr>
              <a:spLocks noChangeArrowheads="1"/>
            </p:cNvSpPr>
            <p:nvPr/>
          </p:nvSpPr>
          <p:spPr bwMode="auto">
            <a:xfrm>
              <a:off x="5076056" y="2204864"/>
              <a:ext cx="1584176" cy="360933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274"/>
            <p:cNvSpPr>
              <a:spLocks noChangeArrowheads="1"/>
            </p:cNvSpPr>
            <p:nvPr/>
          </p:nvSpPr>
          <p:spPr bwMode="auto">
            <a:xfrm>
              <a:off x="3864210" y="2205489"/>
              <a:ext cx="1212714" cy="79190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274"/>
            <p:cNvSpPr>
              <a:spLocks noChangeArrowheads="1"/>
            </p:cNvSpPr>
            <p:nvPr/>
          </p:nvSpPr>
          <p:spPr bwMode="auto">
            <a:xfrm>
              <a:off x="5220072" y="3284984"/>
              <a:ext cx="2337172" cy="122375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274"/>
            <p:cNvSpPr>
              <a:spLocks noChangeArrowheads="1"/>
            </p:cNvSpPr>
            <p:nvPr/>
          </p:nvSpPr>
          <p:spPr bwMode="auto">
            <a:xfrm>
              <a:off x="3848980" y="3285889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27"/>
            <p:cNvSpPr txBox="1">
              <a:spLocks noChangeArrowheads="1"/>
            </p:cNvSpPr>
            <p:nvPr/>
          </p:nvSpPr>
          <p:spPr bwMode="auto">
            <a:xfrm>
              <a:off x="7739832" y="3068960"/>
              <a:ext cx="288552" cy="10820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87" name="Text Box 254"/>
            <p:cNvSpPr txBox="1">
              <a:spLocks noChangeArrowheads="1"/>
            </p:cNvSpPr>
            <p:nvPr/>
          </p:nvSpPr>
          <p:spPr bwMode="auto">
            <a:xfrm>
              <a:off x="3995936" y="3356992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88" name="Text Box 255"/>
            <p:cNvSpPr txBox="1">
              <a:spLocks noChangeArrowheads="1"/>
            </p:cNvSpPr>
            <p:nvPr/>
          </p:nvSpPr>
          <p:spPr bwMode="auto">
            <a:xfrm>
              <a:off x="3997522" y="3933751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89" name="Text Box 256"/>
            <p:cNvSpPr txBox="1">
              <a:spLocks noChangeArrowheads="1"/>
            </p:cNvSpPr>
            <p:nvPr/>
          </p:nvSpPr>
          <p:spPr bwMode="auto">
            <a:xfrm>
              <a:off x="5468268" y="3862239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257"/>
            <p:cNvSpPr txBox="1">
              <a:spLocks noChangeArrowheads="1"/>
            </p:cNvSpPr>
            <p:nvPr/>
          </p:nvSpPr>
          <p:spPr bwMode="auto">
            <a:xfrm>
              <a:off x="5468268" y="3356992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1" name="Text Box 258"/>
            <p:cNvSpPr txBox="1">
              <a:spLocks noChangeArrowheads="1"/>
            </p:cNvSpPr>
            <p:nvPr/>
          </p:nvSpPr>
          <p:spPr bwMode="auto">
            <a:xfrm>
              <a:off x="6044332" y="3863628"/>
              <a:ext cx="1368896" cy="574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92" name="Text Box 271"/>
            <p:cNvSpPr txBox="1">
              <a:spLocks noChangeArrowheads="1"/>
            </p:cNvSpPr>
            <p:nvPr/>
          </p:nvSpPr>
          <p:spPr bwMode="auto">
            <a:xfrm>
              <a:off x="6477125" y="4475311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93" name="Rectangle 274"/>
            <p:cNvSpPr>
              <a:spLocks noChangeArrowheads="1"/>
            </p:cNvSpPr>
            <p:nvPr/>
          </p:nvSpPr>
          <p:spPr bwMode="auto">
            <a:xfrm>
              <a:off x="1619672" y="2205658"/>
              <a:ext cx="1368152" cy="20874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291"/>
            <p:cNvSpPr txBox="1">
              <a:spLocks noChangeArrowheads="1"/>
            </p:cNvSpPr>
            <p:nvPr/>
          </p:nvSpPr>
          <p:spPr bwMode="auto">
            <a:xfrm>
              <a:off x="3997522" y="227687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6" name="Text Box 292"/>
            <p:cNvSpPr txBox="1">
              <a:spLocks noChangeArrowheads="1"/>
            </p:cNvSpPr>
            <p:nvPr/>
          </p:nvSpPr>
          <p:spPr bwMode="auto">
            <a:xfrm>
              <a:off x="3997522" y="263691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7" name="Text Box 293"/>
            <p:cNvSpPr txBox="1">
              <a:spLocks noChangeArrowheads="1"/>
            </p:cNvSpPr>
            <p:nvPr/>
          </p:nvSpPr>
          <p:spPr bwMode="auto">
            <a:xfrm>
              <a:off x="7341221" y="2276748"/>
              <a:ext cx="687164" cy="576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98" name="Rectangle 299"/>
            <p:cNvSpPr>
              <a:spLocks noChangeArrowheads="1"/>
            </p:cNvSpPr>
            <p:nvPr/>
          </p:nvSpPr>
          <p:spPr bwMode="auto">
            <a:xfrm>
              <a:off x="1475656" y="2132856"/>
              <a:ext cx="6552728" cy="2520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333"/>
            <p:cNvSpPr txBox="1">
              <a:spLocks noChangeArrowheads="1"/>
            </p:cNvSpPr>
            <p:nvPr/>
          </p:nvSpPr>
          <p:spPr bwMode="auto">
            <a:xfrm>
              <a:off x="3275013" y="2205658"/>
              <a:ext cx="288875" cy="20166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</a:t>
              </a:r>
              <a:r>
                <a:rPr lang="zh-CN" altLang="en-US" sz="1800" b="1" dirty="0">
                  <a:latin typeface="宋体" pitchFamily="2" charset="-122"/>
                </a:rPr>
                <a:t>结构</a:t>
              </a:r>
            </a:p>
          </p:txBody>
        </p:sp>
        <p:sp>
          <p:nvSpPr>
            <p:cNvPr id="101" name="Text Box 391"/>
            <p:cNvSpPr txBox="1">
              <a:spLocks noChangeArrowheads="1"/>
            </p:cNvSpPr>
            <p:nvPr/>
          </p:nvSpPr>
          <p:spPr bwMode="auto">
            <a:xfrm>
              <a:off x="6733059" y="2492896"/>
              <a:ext cx="503237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102" name="Text Box 392"/>
            <p:cNvSpPr txBox="1">
              <a:spLocks noChangeArrowheads="1"/>
            </p:cNvSpPr>
            <p:nvPr/>
          </p:nvSpPr>
          <p:spPr bwMode="auto">
            <a:xfrm>
              <a:off x="5220072" y="3645720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103" name="直接箭头连接符 102"/>
            <p:cNvCxnSpPr/>
            <p:nvPr/>
          </p:nvCxnSpPr>
          <p:spPr bwMode="auto">
            <a:xfrm>
              <a:off x="8032079" y="2419371"/>
              <a:ext cx="319733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59772" y="2491825"/>
              <a:ext cx="2481448" cy="107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4859772" y="2348185"/>
              <a:ext cx="24814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563888" y="2348185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563888" y="249264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3563888" y="2852117"/>
              <a:ext cx="431155" cy="81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292"/>
            <p:cNvSpPr txBox="1">
              <a:spLocks noChangeArrowheads="1"/>
            </p:cNvSpPr>
            <p:nvPr/>
          </p:nvSpPr>
          <p:spPr bwMode="auto">
            <a:xfrm>
              <a:off x="5508104" y="2636912"/>
              <a:ext cx="79232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MMU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3563888" y="343019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3563888" y="3574655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3563888" y="4077866"/>
              <a:ext cx="431155" cy="57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844701" y="2348880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 flipV="1">
              <a:off x="2844701" y="270891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2844701" y="249220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AutoShape 189"/>
            <p:cNvSpPr>
              <a:spLocks noChangeArrowheads="1"/>
            </p:cNvSpPr>
            <p:nvPr/>
          </p:nvSpPr>
          <p:spPr bwMode="auto">
            <a:xfrm>
              <a:off x="1763688" y="3285889"/>
              <a:ext cx="1077368" cy="359135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箭头连接符 97"/>
            <p:cNvCxnSpPr/>
            <p:nvPr/>
          </p:nvCxnSpPr>
          <p:spPr bwMode="auto">
            <a:xfrm rot="10800000" flipV="1">
              <a:off x="1979712" y="2995758"/>
              <a:ext cx="1290913" cy="289225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98"/>
            <p:cNvCxnSpPr/>
            <p:nvPr/>
          </p:nvCxnSpPr>
          <p:spPr bwMode="auto">
            <a:xfrm rot="10800000" flipV="1">
              <a:off x="2625168" y="3140273"/>
              <a:ext cx="650689" cy="144710"/>
            </a:xfrm>
            <a:prstGeom prst="bentConnector3">
              <a:avLst>
                <a:gd name="adj1" fmla="val 99598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98"/>
            <p:cNvCxnSpPr/>
            <p:nvPr/>
          </p:nvCxnSpPr>
          <p:spPr bwMode="auto">
            <a:xfrm>
              <a:off x="2302372" y="3644777"/>
              <a:ext cx="968252" cy="144263"/>
            </a:xfrm>
            <a:prstGeom prst="bentConnector3">
              <a:avLst>
                <a:gd name="adj1" fmla="val -46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 flipV="1">
              <a:off x="2627784" y="4148385"/>
              <a:ext cx="645592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2627784" y="4005064"/>
              <a:ext cx="647179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5754787" y="3925381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5756300" y="4222279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Text Box 271"/>
            <p:cNvSpPr txBox="1">
              <a:spLocks noChangeArrowheads="1"/>
            </p:cNvSpPr>
            <p:nvPr/>
          </p:nvSpPr>
          <p:spPr bwMode="auto">
            <a:xfrm rot="16200000">
              <a:off x="5680237" y="400144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125" name="直接箭头连接符 117"/>
            <p:cNvCxnSpPr>
              <a:stCxn id="94" idx="2"/>
            </p:cNvCxnSpPr>
            <p:nvPr/>
          </p:nvCxnSpPr>
          <p:spPr bwMode="auto">
            <a:xfrm rot="16200000" flipH="1">
              <a:off x="4048076" y="2367334"/>
              <a:ext cx="144710" cy="385082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6981180" y="365477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6549132" y="3646215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71"/>
            <p:cNvSpPr txBox="1">
              <a:spLocks noChangeArrowheads="1"/>
            </p:cNvSpPr>
            <p:nvPr/>
          </p:nvSpPr>
          <p:spPr bwMode="auto">
            <a:xfrm>
              <a:off x="6621140" y="3653069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>
              <a:off x="7412708" y="407707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>
              <a:off x="3563888" y="3212976"/>
              <a:ext cx="4175944" cy="993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H="1">
              <a:off x="3563888" y="3140968"/>
              <a:ext cx="417594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4862512" y="4073828"/>
              <a:ext cx="6057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/>
            <p:cNvCxnSpPr/>
            <p:nvPr/>
          </p:nvCxnSpPr>
          <p:spPr bwMode="auto">
            <a:xfrm flipH="1">
              <a:off x="7124874" y="4438303"/>
              <a:ext cx="322" cy="1862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6405116" y="4437112"/>
              <a:ext cx="0" cy="187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Text Box 392"/>
            <p:cNvSpPr txBox="1">
              <a:spLocks noChangeArrowheads="1"/>
            </p:cNvSpPr>
            <p:nvPr/>
          </p:nvSpPr>
          <p:spPr bwMode="auto">
            <a:xfrm>
              <a:off x="3923928" y="3645023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 bwMode="auto">
            <a:xfrm>
              <a:off x="3861916" y="2205657"/>
              <a:ext cx="416646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861916" y="2205658"/>
              <a:ext cx="0" cy="791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>
              <a:off x="3861916" y="2996954"/>
              <a:ext cx="12150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H="1">
              <a:off x="5076056" y="2564904"/>
              <a:ext cx="868" cy="4316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5076924" y="2564879"/>
              <a:ext cx="15833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6660232" y="2925837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6659364" y="2564904"/>
              <a:ext cx="868" cy="3609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>
              <a:endCxn id="109" idx="1"/>
            </p:cNvCxnSpPr>
            <p:nvPr/>
          </p:nvCxnSpPr>
          <p:spPr bwMode="auto">
            <a:xfrm>
              <a:off x="4860032" y="2780928"/>
              <a:ext cx="648072" cy="44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>
              <a:stCxn id="109" idx="3"/>
            </p:cNvCxnSpPr>
            <p:nvPr/>
          </p:nvCxnSpPr>
          <p:spPr bwMode="auto">
            <a:xfrm>
              <a:off x="6300428" y="2781375"/>
              <a:ext cx="104079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73"/>
            <p:cNvCxnSpPr>
              <a:stCxn id="109" idx="2"/>
              <a:endCxn id="86" idx="0"/>
            </p:cNvCxnSpPr>
            <p:nvPr/>
          </p:nvCxnSpPr>
          <p:spPr bwMode="auto">
            <a:xfrm rot="16200000" flipH="1">
              <a:off x="6822626" y="2007477"/>
              <a:ext cx="143123" cy="1979842"/>
            </a:xfrm>
            <a:prstGeom prst="bentConnector3">
              <a:avLst>
                <a:gd name="adj1" fmla="val 3336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>
              <a:off x="8028384" y="3645024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8028384" y="3861048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8028384" y="259348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>
              <a:off x="8032079" y="2781375"/>
              <a:ext cx="28433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122488" y="3654772"/>
              <a:ext cx="1240" cy="27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 Box 392"/>
            <p:cNvSpPr txBox="1">
              <a:spLocks noChangeArrowheads="1"/>
            </p:cNvSpPr>
            <p:nvPr/>
          </p:nvSpPr>
          <p:spPr bwMode="auto">
            <a:xfrm>
              <a:off x="8316416" y="2276872"/>
              <a:ext cx="513892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CBus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ABus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152" name="Text Box 392"/>
            <p:cNvSpPr txBox="1">
              <a:spLocks noChangeArrowheads="1"/>
            </p:cNvSpPr>
            <p:nvPr/>
          </p:nvSpPr>
          <p:spPr bwMode="auto">
            <a:xfrm>
              <a:off x="8316416" y="3504252"/>
              <a:ext cx="5138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94" name="Text Box 276"/>
            <p:cNvSpPr txBox="1">
              <a:spLocks noChangeArrowheads="1"/>
            </p:cNvSpPr>
            <p:nvPr/>
          </p:nvSpPr>
          <p:spPr bwMode="auto">
            <a:xfrm>
              <a:off x="1762249" y="3933056"/>
              <a:ext cx="865535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状态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99" name="Text Box 314"/>
            <p:cNvSpPr txBox="1">
              <a:spLocks noChangeArrowheads="1"/>
            </p:cNvSpPr>
            <p:nvPr/>
          </p:nvSpPr>
          <p:spPr bwMode="auto">
            <a:xfrm>
              <a:off x="1764308" y="2276872"/>
              <a:ext cx="1079500" cy="503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6" grpId="0"/>
      <p:bldP spid="286800" grpId="0"/>
      <p:bldP spid="286915" grpId="0"/>
      <p:bldP spid="287105" grpId="0"/>
      <p:bldP spid="287108" grpId="0"/>
      <p:bldP spid="287109" grpId="0"/>
      <p:bldP spid="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、指令执行过程的组织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*指令执行过程：</a:t>
            </a:r>
            <a:r>
              <a:rPr lang="en-US" altLang="zh-CN" dirty="0"/>
              <a:t> </a:t>
            </a:r>
            <a:endParaRPr lang="zh-CN" altLang="en-US" b="1" dirty="0" smtClean="0"/>
          </a:p>
        </p:txBody>
      </p:sp>
      <p:grpSp>
        <p:nvGrpSpPr>
          <p:cNvPr id="78" name="组合 77"/>
          <p:cNvGrpSpPr/>
          <p:nvPr/>
        </p:nvGrpSpPr>
        <p:grpSpPr>
          <a:xfrm>
            <a:off x="1115616" y="1268760"/>
            <a:ext cx="7344816" cy="1152128"/>
            <a:chOff x="755576" y="2276872"/>
            <a:chExt cx="7344816" cy="1152128"/>
          </a:xfrm>
        </p:grpSpPr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1331640" y="2714620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</a:rPr>
                <a:t>(PC)</a:t>
              </a:r>
              <a:r>
                <a:rPr lang="zh-CN" altLang="en-US" sz="2000" b="1" dirty="0">
                  <a:latin typeface="+mn-ea"/>
                </a:rPr>
                <a:t>→</a:t>
              </a:r>
              <a:r>
                <a:rPr lang="en-US" altLang="zh-CN" sz="2000" b="1" dirty="0">
                  <a:latin typeface="+mn-ea"/>
                </a:rPr>
                <a:t>IMEM</a:t>
              </a:r>
              <a:r>
                <a:rPr lang="zh-CN" altLang="en-US" sz="2000" b="1" dirty="0">
                  <a:latin typeface="+mn-ea"/>
                </a:rPr>
                <a:t>→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2" name="Text Box 66"/>
            <p:cNvSpPr txBox="1">
              <a:spLocks noChangeArrowheads="1"/>
            </p:cNvSpPr>
            <p:nvPr/>
          </p:nvSpPr>
          <p:spPr bwMode="auto">
            <a:xfrm>
              <a:off x="5220073" y="2714620"/>
              <a:ext cx="2664296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完成数据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2987824" y="2714620"/>
              <a:ext cx="223224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ID</a:t>
              </a:r>
              <a:r>
                <a:rPr lang="zh-CN" altLang="en-US" sz="2000" b="1" dirty="0" smtClean="0">
                  <a:latin typeface="宋体" pitchFamily="2" charset="-122"/>
                </a:rPr>
                <a:t>→</a:t>
              </a:r>
              <a:r>
                <a:rPr lang="en-US" altLang="zh-CN" sz="2000" b="1" dirty="0" smtClean="0">
                  <a:latin typeface="宋体" pitchFamily="2" charset="-122"/>
                </a:rPr>
                <a:t>CU</a:t>
              </a:r>
              <a:r>
                <a:rPr lang="zh-CN" altLang="en-US" sz="2000" b="1" dirty="0" smtClean="0">
                  <a:latin typeface="宋体" pitchFamily="2" charset="-122"/>
                </a:rPr>
                <a:t>→</a:t>
              </a:r>
              <a:r>
                <a:rPr lang="en-US" altLang="zh-CN" sz="2000" dirty="0"/>
                <a:t> </a:t>
              </a:r>
              <a:r>
                <a:rPr lang="en-US" altLang="zh-CN" sz="2000" dirty="0" err="1" smtClean="0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OPCmd</a:t>
              </a:r>
              <a:r>
                <a:rPr lang="zh-CN" altLang="en-US" sz="2000" b="1" dirty="0" smtClean="0">
                  <a:latin typeface="宋体" pitchFamily="2" charset="-122"/>
                </a:rPr>
                <a:t>→</a:t>
              </a:r>
              <a:endParaRPr lang="en-US" altLang="zh-CN" sz="20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5220073" y="3074660"/>
              <a:ext cx="2664296" cy="3543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</a:rPr>
                <a:t>ACU</a:t>
              </a:r>
              <a:r>
                <a:rPr lang="zh-CN" altLang="en-US" sz="2000" b="1" dirty="0" smtClean="0">
                  <a:latin typeface="+mn-ea"/>
                </a:rPr>
                <a:t>→</a:t>
              </a:r>
              <a:r>
                <a:rPr lang="en-US" altLang="zh-CN" sz="2000" b="1" dirty="0" smtClean="0">
                  <a:latin typeface="+mn-ea"/>
                </a:rPr>
                <a:t>(PC)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5576" y="2276872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228184" y="2564904"/>
              <a:ext cx="1656185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228184" y="2276872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331640" y="2276872"/>
              <a:ext cx="4896544" cy="477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331640" y="228164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168520" y="256490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884367" y="227687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7884367" y="2276872"/>
              <a:ext cx="216025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 Box 116"/>
          <p:cNvSpPr txBox="1">
            <a:spLocks noChangeArrowheads="1"/>
          </p:cNvSpPr>
          <p:nvPr/>
        </p:nvSpPr>
        <p:spPr bwMode="auto">
          <a:xfrm>
            <a:off x="179263" y="248534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 *指令执行过程的状态转换图：</a:t>
            </a:r>
            <a:r>
              <a:rPr kumimoji="1" lang="zh-CN" altLang="en-US" sz="2400" b="1" dirty="0" smtClean="0">
                <a:latin typeface="宋体" pitchFamily="2" charset="-122"/>
              </a:rPr>
              <a:t>每条指令</a:t>
            </a:r>
            <a:r>
              <a:rPr lang="zh-CN" altLang="en-US" b="1" dirty="0" smtClean="0">
                <a:latin typeface="宋体" pitchFamily="2" charset="-122"/>
              </a:rPr>
              <a:t>只有</a:t>
            </a:r>
            <a:r>
              <a:rPr lang="zh-CN" altLang="en-US" b="1" dirty="0">
                <a:latin typeface="宋体" pitchFamily="2" charset="-122"/>
              </a:rPr>
              <a:t>一种</a:t>
            </a:r>
            <a:r>
              <a:rPr lang="zh-CN" altLang="en-US" b="1" dirty="0" smtClean="0">
                <a:latin typeface="宋体" pitchFamily="2" charset="-122"/>
              </a:rPr>
              <a:t>状态</a:t>
            </a:r>
            <a:endParaRPr lang="zh-CN" altLang="zh-CN" b="1" kern="100" spc="-100" dirty="0">
              <a:latin typeface="+mn-ea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17071"/>
              </p:ext>
            </p:extLst>
          </p:nvPr>
        </p:nvGraphicFramePr>
        <p:xfrm>
          <a:off x="395538" y="3068960"/>
          <a:ext cx="8568950" cy="250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/>
                <a:gridCol w="792088"/>
                <a:gridCol w="576064"/>
                <a:gridCol w="792088"/>
                <a:gridCol w="936104"/>
                <a:gridCol w="864096"/>
                <a:gridCol w="936104"/>
                <a:gridCol w="936104"/>
                <a:gridCol w="720080"/>
                <a:gridCol w="720080"/>
                <a:gridCol w="648072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Branch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Jump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1" name="Text Box 116"/>
          <p:cNvSpPr txBox="1">
            <a:spLocks noChangeArrowheads="1"/>
          </p:cNvSpPr>
          <p:nvPr/>
        </p:nvSpPr>
        <p:spPr bwMode="auto">
          <a:xfrm>
            <a:off x="179512" y="5589240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  注意：</a:t>
            </a:r>
            <a:r>
              <a:rPr kumimoji="1" lang="zh-CN" altLang="en-US" sz="2200" b="1" dirty="0" smtClean="0">
                <a:latin typeface="宋体" pitchFamily="2" charset="-122"/>
              </a:rPr>
              <a:t>路径无关信号中，时序逻辑部件的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须为无效</a:t>
            </a: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8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四、多周期数据通路的设计</a:t>
            </a:r>
            <a:endParaRPr lang="en-US" altLang="zh-CN" b="1" dirty="0">
              <a:latin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900127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*多周期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的思想：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latin typeface="+mn-ea"/>
                <a:ea typeface="+mn-ea"/>
              </a:rPr>
              <a:t>指令周期＝</a:t>
            </a:r>
            <a:r>
              <a:rPr lang="en-US" altLang="zh-CN" b="1" i="1" dirty="0" smtClean="0">
                <a:latin typeface="+mn-lt"/>
                <a:ea typeface="+mn-ea"/>
              </a:rPr>
              <a:t>n</a:t>
            </a:r>
            <a:r>
              <a:rPr lang="zh-CN" altLang="en-US" b="1" dirty="0" smtClean="0">
                <a:latin typeface="+mn-ea"/>
                <a:ea typeface="+mn-ea"/>
              </a:rPr>
              <a:t>个阶段，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个阶段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6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阶段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时钟周期</a:t>
            </a:r>
            <a:r>
              <a:rPr lang="en-US" altLang="zh-CN" b="1" i="1" dirty="0" smtClean="0">
                <a:latin typeface="+mn-ea"/>
              </a:rPr>
              <a:t>T</a:t>
            </a:r>
            <a:r>
              <a:rPr lang="en-US" altLang="zh-CN" b="1" baseline="-25000" dirty="0" smtClean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max{</a:t>
            </a:r>
            <a:r>
              <a:rPr lang="en-US" altLang="zh-CN" b="1" i="1" dirty="0" err="1">
                <a:latin typeface="+mn-ea"/>
              </a:rPr>
              <a:t>T</a:t>
            </a:r>
            <a:r>
              <a:rPr lang="en-US" altLang="zh-CN" baseline="-18000" dirty="0" err="1"/>
              <a:t>μ</a:t>
            </a:r>
            <a:r>
              <a:rPr lang="en-US" altLang="zh-CN" b="1" baseline="-18000" dirty="0" err="1">
                <a:latin typeface="+mn-ea"/>
              </a:rPr>
              <a:t>OP</a:t>
            </a:r>
            <a:r>
              <a:rPr lang="en-US" altLang="zh-CN" b="1" i="1" baseline="-18000" dirty="0" err="1"/>
              <a:t>i</a:t>
            </a:r>
            <a:r>
              <a:rPr lang="en-US" altLang="zh-CN" b="1" dirty="0">
                <a:latin typeface="+mn-ea"/>
              </a:rPr>
              <a:t>}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指所有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GPRs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ALU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709481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、功能部件设计       </a:t>
            </a:r>
            <a:r>
              <a:rPr lang="en-US" altLang="zh-CN" b="1" dirty="0" smtClean="0">
                <a:latin typeface="+mn-ea"/>
              </a:rPr>
              <a:t>--</a:t>
            </a:r>
            <a:r>
              <a:rPr lang="zh-CN" altLang="en-US" b="1" dirty="0">
                <a:latin typeface="+mn-ea"/>
              </a:rPr>
              <a:t>以</a:t>
            </a:r>
            <a:r>
              <a:rPr lang="en-US" altLang="zh-CN" b="1" dirty="0">
                <a:latin typeface="+mn-ea"/>
              </a:rPr>
              <a:t>MIPS</a:t>
            </a:r>
            <a:r>
              <a:rPr lang="zh-CN" altLang="en-US" b="1" dirty="0">
                <a:latin typeface="+mn-ea"/>
              </a:rPr>
              <a:t>为</a:t>
            </a:r>
            <a:r>
              <a:rPr lang="zh-CN" altLang="en-US" b="1" dirty="0" smtClean="0">
                <a:latin typeface="+mn-ea"/>
              </a:rPr>
              <a:t>例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改进单周期通路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*部件复用方案：</a:t>
            </a:r>
            <a:r>
              <a:rPr lang="zh-CN" altLang="en-US" b="1" dirty="0" smtClean="0">
                <a:latin typeface="+mn-ea"/>
                <a:ea typeface="+mn-ea"/>
              </a:rPr>
              <a:t>有多种，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如</a:t>
            </a:r>
            <a:r>
              <a:rPr lang="en-US" altLang="zh-CN" b="1" dirty="0" smtClean="0">
                <a:latin typeface="+mn-ea"/>
                <a:ea typeface="+mn-ea"/>
              </a:rPr>
              <a:t>ACU</a:t>
            </a:r>
            <a:r>
              <a:rPr lang="zh-CN" altLang="en-US" b="1" dirty="0" smtClean="0">
                <a:latin typeface="+mn-ea"/>
                <a:ea typeface="+mn-ea"/>
              </a:rPr>
              <a:t>功能</a:t>
            </a:r>
            <a:r>
              <a:rPr lang="zh-CN" altLang="en-US" b="1" dirty="0">
                <a:latin typeface="+mn-ea"/>
                <a:ea typeface="+mn-ea"/>
              </a:rPr>
              <a:t>复用</a:t>
            </a:r>
            <a:r>
              <a:rPr lang="en-US" altLang="zh-CN" b="1" dirty="0">
                <a:latin typeface="+mn-ea"/>
                <a:ea typeface="+mn-ea"/>
              </a:rPr>
              <a:t>ALU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 err="1" smtClean="0">
                <a:latin typeface="+mn-ea"/>
                <a:ea typeface="+mn-ea"/>
              </a:rPr>
              <a:t>ExtU</a:t>
            </a:r>
            <a:r>
              <a:rPr lang="zh-CN" altLang="en-US" b="1" dirty="0" smtClean="0">
                <a:latin typeface="+mn-ea"/>
                <a:ea typeface="+mn-ea"/>
              </a:rPr>
              <a:t>实现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4655458"/>
            <a:ext cx="878497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*部件类型：</a:t>
            </a:r>
            <a:r>
              <a:rPr lang="en-US" altLang="zh-CN" b="1" dirty="0" smtClean="0">
                <a:latin typeface="+mn-ea"/>
                <a:ea typeface="+mn-ea"/>
              </a:rPr>
              <a:t>ALU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err="1" smtClean="0">
                <a:latin typeface="+mn-ea"/>
                <a:ea typeface="+mn-ea"/>
              </a:rPr>
              <a:t>ExtU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SL2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Splice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GPRs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IMEM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、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DMEM</a:t>
            </a: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                   (&lt;&lt;2)  (</a:t>
            </a:r>
            <a:r>
              <a:rPr lang="zh-CN" altLang="en-US" sz="2000" b="1" dirty="0" smtClean="0">
                <a:latin typeface="+mn-ea"/>
                <a:ea typeface="+mn-ea"/>
              </a:rPr>
              <a:t>拼接</a:t>
            </a:r>
            <a:r>
              <a:rPr lang="en-US" altLang="zh-CN" sz="2000" b="1" dirty="0" smtClean="0">
                <a:latin typeface="+mn-ea"/>
                <a:ea typeface="+mn-ea"/>
              </a:rPr>
              <a:t>)        (</a:t>
            </a:r>
            <a:r>
              <a:rPr lang="zh-CN" altLang="en-US" sz="2000" b="1" dirty="0" smtClean="0">
                <a:latin typeface="+mn-ea"/>
                <a:ea typeface="+mn-ea"/>
              </a:rPr>
              <a:t>或冯诺依曼结构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5514617"/>
            <a:ext cx="878497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假设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 smtClean="0">
                <a:latin typeface="+mn-ea"/>
                <a:ea typeface="+mn-ea"/>
              </a:rPr>
              <a:t>IMEM</a:t>
            </a:r>
            <a:r>
              <a:rPr lang="zh-CN" altLang="en-US" b="1" dirty="0" smtClean="0">
                <a:latin typeface="+mn-ea"/>
                <a:ea typeface="+mn-ea"/>
              </a:rPr>
              <a:t>为同步</a:t>
            </a:r>
            <a:r>
              <a:rPr lang="en-US" altLang="zh-CN" b="1" dirty="0" smtClean="0">
                <a:latin typeface="+mn-ea"/>
                <a:ea typeface="+mn-ea"/>
              </a:rPr>
              <a:t>RAM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IMEM</a:t>
            </a:r>
            <a:r>
              <a:rPr lang="zh-CN" altLang="en-US" b="1" dirty="0" smtClean="0">
                <a:latin typeface="+mn-ea"/>
                <a:ea typeface="+mn-ea"/>
              </a:rPr>
              <a:t>及</a:t>
            </a:r>
            <a:r>
              <a:rPr lang="en-US" altLang="zh-CN" b="1" dirty="0" smtClean="0">
                <a:latin typeface="+mn-ea"/>
                <a:ea typeface="+mn-ea"/>
              </a:rPr>
              <a:t>DMEM</a:t>
            </a:r>
            <a:r>
              <a:rPr lang="zh-CN" altLang="en-US" b="1" dirty="0" smtClean="0">
                <a:latin typeface="+mn-ea"/>
                <a:ea typeface="+mn-ea"/>
              </a:rPr>
              <a:t>的时延与</a:t>
            </a:r>
            <a:r>
              <a:rPr lang="en-US" altLang="zh-CN" b="1" dirty="0" smtClean="0">
                <a:latin typeface="+mn-ea"/>
                <a:ea typeface="+mn-ea"/>
              </a:rPr>
              <a:t>ALU</a:t>
            </a:r>
            <a:r>
              <a:rPr lang="zh-CN" altLang="en-US" b="1" dirty="0" smtClean="0">
                <a:latin typeface="+mn-ea"/>
                <a:ea typeface="+mn-ea"/>
              </a:rPr>
              <a:t>相当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            (</a:t>
            </a:r>
            <a:r>
              <a:rPr lang="zh-CN" altLang="en-US" sz="2000" b="1" dirty="0" smtClean="0">
                <a:latin typeface="+mn-ea"/>
                <a:ea typeface="+mn-ea"/>
              </a:rPr>
              <a:t>同步</a:t>
            </a:r>
            <a:r>
              <a:rPr lang="en-US" altLang="zh-CN" sz="2000" b="1" dirty="0" smtClean="0">
                <a:latin typeface="+mn-ea"/>
                <a:ea typeface="+mn-ea"/>
              </a:rPr>
              <a:t>MEM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zh-CN" altLang="en-US" sz="2000" b="1" dirty="0" smtClean="0">
                <a:latin typeface="+mn-ea"/>
                <a:ea typeface="+mn-ea"/>
              </a:rPr>
              <a:t>主流</a:t>
            </a:r>
            <a:r>
              <a:rPr lang="en-US" altLang="zh-CN" sz="2000" b="1" dirty="0" smtClean="0">
                <a:latin typeface="+mn-ea"/>
                <a:ea typeface="+mn-ea"/>
              </a:rPr>
              <a:t>)     (</a:t>
            </a:r>
            <a:r>
              <a:rPr lang="zh-CN" altLang="en-US" sz="2000" b="1" dirty="0" smtClean="0">
                <a:latin typeface="+mn-ea"/>
                <a:ea typeface="+mn-ea"/>
              </a:rPr>
              <a:t>暂不考虑</a:t>
            </a:r>
            <a:r>
              <a:rPr lang="en-US" altLang="zh-CN" sz="2000" b="1" dirty="0" smtClean="0">
                <a:latin typeface="+mn-ea"/>
                <a:ea typeface="+mn-ea"/>
              </a:rPr>
              <a:t>MEM</a:t>
            </a:r>
            <a:r>
              <a:rPr lang="zh-CN" altLang="en-US" sz="2000" b="1" dirty="0" smtClean="0">
                <a:latin typeface="+mn-ea"/>
                <a:ea typeface="+mn-ea"/>
              </a:rPr>
              <a:t>读写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+mn-ea"/>
                <a:ea typeface="+mn-ea"/>
              </a:rPr>
              <a:t>的定时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636" y="2276872"/>
            <a:ext cx="878497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*多周期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的实现：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          </a:t>
            </a:r>
            <a:r>
              <a:rPr lang="zh-CN" altLang="en-US" sz="2000" b="1" dirty="0" smtClean="0">
                <a:latin typeface="+mn-ea"/>
                <a:ea typeface="+mn-ea"/>
              </a:rPr>
              <a:t>←优化阶段的性能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latin typeface="+mn-ea"/>
                <a:ea typeface="+mn-ea"/>
              </a:rPr>
              <a:t>指令周期＝</a:t>
            </a:r>
            <a:r>
              <a:rPr lang="en-US" altLang="zh-CN" b="1" i="1" dirty="0"/>
              <a:t> </a:t>
            </a:r>
            <a:r>
              <a:rPr lang="en-US" altLang="zh-CN" b="1" i="1" dirty="0" smtClean="0"/>
              <a:t>n</a:t>
            </a:r>
            <a:r>
              <a:rPr lang="zh-CN" altLang="en-US" b="1" dirty="0" smtClean="0">
                <a:latin typeface="+mn-ea"/>
              </a:rPr>
              <a:t>个节拍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阶段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个节拍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b="1" dirty="0" smtClean="0">
                <a:solidFill>
                  <a:srgbClr val="990099"/>
                </a:solidFill>
                <a:latin typeface="+mn-lt"/>
              </a:rPr>
              <a:t>~</a:t>
            </a:r>
            <a:r>
              <a:rPr lang="en-US" altLang="zh-CN" b="1" i="1" dirty="0" smtClean="0">
                <a:solidFill>
                  <a:srgbClr val="990099"/>
                </a:solidFill>
                <a:latin typeface="+mn-lt"/>
              </a:rPr>
              <a:t>p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6000" dirty="0">
                <a:latin typeface="宋体" pitchFamily="2" charset="-122"/>
              </a:rPr>
              <a:t>C 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节拍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时钟周期</a:t>
            </a:r>
            <a:r>
              <a:rPr lang="en-US" altLang="zh-CN" b="1" i="1" dirty="0" smtClean="0">
                <a:latin typeface="+mn-ea"/>
              </a:rPr>
              <a:t>T</a:t>
            </a:r>
            <a:r>
              <a:rPr lang="en-US" altLang="zh-CN" b="1" baseline="-25000" dirty="0" smtClean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 smtClean="0">
                <a:latin typeface="+mn-ea"/>
              </a:rPr>
              <a:t>max{</a:t>
            </a:r>
            <a:r>
              <a:rPr lang="en-US" altLang="zh-CN" b="1" i="1" dirty="0" smtClean="0">
                <a:latin typeface="+mn-ea"/>
              </a:rPr>
              <a:t>T</a:t>
            </a:r>
            <a:r>
              <a:rPr lang="zh-CN" altLang="en-US" b="1" baseline="-18000" dirty="0">
                <a:latin typeface="+mn-ea"/>
              </a:rPr>
              <a:t>基本</a:t>
            </a:r>
            <a:r>
              <a:rPr lang="en-US" altLang="zh-CN" baseline="-18000" dirty="0" err="1" smtClean="0"/>
              <a:t>μ</a:t>
            </a:r>
            <a:r>
              <a:rPr lang="en-US" altLang="zh-CN" b="1" baseline="-18000" dirty="0" err="1" smtClean="0">
                <a:latin typeface="+mn-ea"/>
              </a:rPr>
              <a:t>OP</a:t>
            </a:r>
            <a:r>
              <a:rPr lang="en-US" altLang="zh-CN" b="1" i="1" baseline="-18000" dirty="0" err="1" smtClean="0"/>
              <a:t>i</a:t>
            </a:r>
            <a:r>
              <a:rPr lang="en-US" altLang="zh-CN" b="1" dirty="0">
                <a:latin typeface="+mn-ea"/>
              </a:rPr>
              <a:t>}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小时延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GPRs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ALU</a:t>
            </a:r>
            <a:r>
              <a:rPr lang="zh-CN" altLang="en-US" sz="2000" b="1" dirty="0" smtClean="0">
                <a:latin typeface="宋体" pitchFamily="2" charset="-122"/>
              </a:rPr>
              <a:t>等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68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*设计方法：</a:t>
            </a:r>
            <a:r>
              <a:rPr lang="zh-CN" altLang="en-US" b="1" dirty="0" smtClean="0">
                <a:latin typeface="+mn-ea"/>
                <a:ea typeface="+mn-ea"/>
              </a:rPr>
              <a:t>基于单周期数据通路，进行修改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060848"/>
            <a:ext cx="878497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*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的组织：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要求</a:t>
            </a:r>
            <a:r>
              <a:rPr lang="en-US" altLang="zh-CN" sz="2000" b="1" dirty="0" smtClean="0">
                <a:latin typeface="+mn-ea"/>
                <a:ea typeface="+mn-ea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</a:rPr>
              <a:t>源</a:t>
            </a:r>
            <a:r>
              <a:rPr lang="en-US" altLang="zh-CN" sz="2000" b="1" dirty="0" smtClean="0">
                <a:latin typeface="+mn-ea"/>
                <a:ea typeface="+mn-ea"/>
              </a:rPr>
              <a:t>/</a:t>
            </a:r>
            <a:r>
              <a:rPr lang="zh-CN" altLang="en-US" sz="2000" b="1" dirty="0" smtClean="0">
                <a:latin typeface="+mn-ea"/>
                <a:ea typeface="+mn-ea"/>
              </a:rPr>
              <a:t>结果都</a:t>
            </a:r>
            <a:r>
              <a:rPr lang="zh-CN" altLang="en-US" sz="2000" b="1" dirty="0" smtClean="0">
                <a:latin typeface="+mn-ea"/>
              </a:rPr>
              <a:t>保存在</a:t>
            </a:r>
            <a:r>
              <a:rPr lang="zh-CN" altLang="en-US" sz="2000" b="1" u="sng" dirty="0" smtClean="0">
                <a:latin typeface="+mn-ea"/>
              </a:rPr>
              <a:t>寄存器</a:t>
            </a:r>
            <a:r>
              <a:rPr lang="zh-CN" altLang="en-US" sz="2000" b="1" dirty="0" smtClean="0">
                <a:latin typeface="+mn-ea"/>
              </a:rPr>
              <a:t>中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en-US" altLang="zh-CN" sz="2000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IMEM— </a:t>
            </a:r>
            <a:endParaRPr kumimoji="0"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  <a:ea typeface="+mn-ea"/>
              </a:rPr>
              <a:t> 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  <a:ea typeface="+mn-ea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读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GPRs—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 ALU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操作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       </a:t>
            </a:r>
            <a:endParaRPr lang="en-US" altLang="zh-CN" b="1" dirty="0">
              <a:solidFill>
                <a:srgbClr val="990099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 DMEM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操作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                  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写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GPRs— 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其他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en-US" altLang="zh-CN" b="1" dirty="0" smtClean="0">
                <a:latin typeface="+mn-ea"/>
              </a:rPr>
              <a:t> 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*节拍的划分：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考虑大多数操作的时延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GPRs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ALU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IMEM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DMEM</a:t>
            </a:r>
            <a:r>
              <a:rPr lang="zh-CN" altLang="en-US" b="1" dirty="0" smtClean="0">
                <a:latin typeface="+mn-ea"/>
                <a:ea typeface="+mn-ea"/>
              </a:rPr>
              <a:t>的操作各占一个节拍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17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123728" y="2523668"/>
            <a:ext cx="662473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IR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IM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[(PC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)]</a:t>
            </a:r>
            <a:r>
              <a:rPr lang="zh-CN" altLang="en-US" b="1" dirty="0" smtClean="0">
                <a:latin typeface="宋体" pitchFamily="2" charset="-122"/>
              </a:rPr>
              <a:t>，               需增设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A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latin typeface="+mn-ea"/>
                <a:ea typeface="+mn-ea"/>
              </a:rPr>
              <a:t>rs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zh-CN" altLang="en-US" b="1" dirty="0" smtClean="0">
                <a:latin typeface="+mn-ea"/>
              </a:rPr>
              <a:t>←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 smtClean="0">
                <a:latin typeface="+mn-ea"/>
              </a:rPr>
              <a:t>rt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，         </a:t>
            </a:r>
            <a:r>
              <a:rPr lang="zh-CN" altLang="en-US" b="1" dirty="0" smtClean="0">
                <a:latin typeface="宋体" pitchFamily="2" charset="-122"/>
              </a:rPr>
              <a:t>需增设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   </a:t>
            </a:r>
            <a:r>
              <a:rPr lang="en-US" altLang="zh-CN" b="1" dirty="0" err="1" smtClean="0">
                <a:solidFill>
                  <a:srgbClr val="990099"/>
                </a:solidFill>
                <a:latin typeface="+mn-ea"/>
              </a:rPr>
              <a:t>ALUOut</a:t>
            </a:r>
            <a:r>
              <a:rPr lang="zh-CN" altLang="en-US" b="1" dirty="0" smtClean="0">
                <a:latin typeface="+mn-ea"/>
              </a:rPr>
              <a:t>←</a:t>
            </a:r>
            <a:r>
              <a:rPr lang="en-US" altLang="zh-CN" b="1" dirty="0" smtClean="0">
                <a:latin typeface="+mn-ea"/>
              </a:rPr>
              <a:t>(A)op(B)</a:t>
            </a:r>
            <a:r>
              <a:rPr lang="zh-CN" altLang="en-US" b="1" dirty="0" smtClean="0">
                <a:latin typeface="+mn-ea"/>
              </a:rPr>
              <a:t>或</a:t>
            </a:r>
            <a:r>
              <a:rPr lang="en-US" altLang="zh-CN" b="1" dirty="0" err="1" smtClean="0">
                <a:latin typeface="+mn-ea"/>
              </a:rPr>
              <a:t>imme</a:t>
            </a:r>
            <a:r>
              <a:rPr lang="zh-CN" altLang="en-US" b="1" dirty="0" smtClean="0">
                <a:latin typeface="宋体" pitchFamily="2" charset="-122"/>
              </a:rPr>
              <a:t>，  需增设</a:t>
            </a:r>
            <a:r>
              <a:rPr lang="en-US" altLang="zh-CN" b="1" dirty="0" err="1" smtClean="0">
                <a:latin typeface="+mn-ea"/>
              </a:rPr>
              <a:t>ALUOut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或</a:t>
            </a:r>
            <a:r>
              <a:rPr lang="en-US" altLang="zh-CN" b="1" dirty="0" smtClean="0">
                <a:latin typeface="+mn-ea"/>
                <a:ea typeface="+mn-ea"/>
              </a:rPr>
              <a:t>P</a:t>
            </a:r>
            <a:r>
              <a:rPr lang="en-US" altLang="zh-CN" b="1" dirty="0" smtClean="0">
                <a:latin typeface="+mn-ea"/>
              </a:rPr>
              <a:t>C</a:t>
            </a:r>
            <a:r>
              <a:rPr lang="zh-CN" altLang="en-US" b="1" dirty="0" smtClean="0">
                <a:latin typeface="+mn-ea"/>
              </a:rPr>
              <a:t>←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dirty="0">
                <a:latin typeface="+mn-ea"/>
              </a:rPr>
              <a:t>PC)</a:t>
            </a:r>
            <a:r>
              <a:rPr lang="zh-CN" altLang="en-US" b="1" dirty="0">
                <a:latin typeface="+mn-ea"/>
              </a:rPr>
              <a:t>＋</a:t>
            </a:r>
            <a:r>
              <a:rPr lang="en-US" altLang="zh-CN" b="1" dirty="0" smtClean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或</a:t>
            </a:r>
            <a:r>
              <a:rPr lang="en-US" altLang="zh-CN" b="1" dirty="0" err="1" smtClean="0">
                <a:latin typeface="+mn-ea"/>
              </a:rPr>
              <a:t>imme</a:t>
            </a:r>
            <a:r>
              <a:rPr lang="en-US" altLang="zh-CN" b="1" dirty="0" smtClean="0">
                <a:latin typeface="+mn-ea"/>
              </a:rPr>
              <a:t>&lt;&lt;2</a:t>
            </a:r>
            <a:endParaRPr lang="en-US" altLang="zh-CN" b="1" dirty="0">
              <a:solidFill>
                <a:srgbClr val="990099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MDR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DM[(</a:t>
            </a:r>
            <a:r>
              <a:rPr lang="en-US" altLang="zh-CN" b="1" dirty="0" err="1">
                <a:latin typeface="+mn-ea"/>
              </a:rPr>
              <a:t>ALUOut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)]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，      </a:t>
            </a:r>
            <a:r>
              <a:rPr lang="zh-CN" altLang="en-US" b="1" dirty="0" smtClean="0">
                <a:latin typeface="宋体" pitchFamily="2" charset="-122"/>
              </a:rPr>
              <a:t>需增设</a:t>
            </a:r>
            <a:r>
              <a:rPr lang="en-US" altLang="zh-CN" b="1" dirty="0" smtClean="0">
                <a:latin typeface="+mn-ea"/>
              </a:rPr>
              <a:t>MDR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或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DM[(</a:t>
            </a:r>
            <a:r>
              <a:rPr lang="en-US" altLang="zh-CN" b="1" dirty="0" err="1">
                <a:latin typeface="+mn-ea"/>
              </a:rPr>
              <a:t>ALUOut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)]</a:t>
            </a:r>
            <a:r>
              <a:rPr lang="zh-CN" altLang="en-US" b="1" dirty="0" smtClean="0">
                <a:latin typeface="+mn-ea"/>
              </a:rPr>
              <a:t>←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dirty="0">
                <a:latin typeface="+mn-ea"/>
              </a:rPr>
              <a:t>B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</a:t>
            </a:r>
            <a:r>
              <a:rPr lang="en-US" altLang="zh-CN" b="1" dirty="0" err="1" smtClean="0">
                <a:latin typeface="+mn-ea"/>
                <a:ea typeface="+mn-ea"/>
              </a:rPr>
              <a:t>rt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en-US" altLang="zh-CN" b="1" dirty="0" err="1" smtClean="0">
                <a:latin typeface="+mn-ea"/>
                <a:ea typeface="+mn-ea"/>
              </a:rPr>
              <a:t>rd</a:t>
            </a:r>
            <a:r>
              <a:rPr lang="zh-CN" altLang="en-US" b="1" dirty="0" smtClean="0">
                <a:latin typeface="+mn-ea"/>
                <a:ea typeface="+mn-ea"/>
              </a:rPr>
              <a:t>←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latin typeface="+mn-ea"/>
              </a:rPr>
              <a:t>ALUOut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或</a:t>
            </a:r>
            <a:r>
              <a:rPr lang="en-US" altLang="zh-CN" b="1" dirty="0" smtClean="0">
                <a:latin typeface="+mn-ea"/>
              </a:rPr>
              <a:t>(MDR)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PC</a:t>
            </a:r>
            <a:r>
              <a:rPr lang="zh-CN" altLang="en-US" b="1" dirty="0" smtClean="0">
                <a:latin typeface="+mn-ea"/>
              </a:rPr>
              <a:t>←</a:t>
            </a:r>
            <a:r>
              <a:rPr lang="en-US" altLang="zh-CN" b="1" dirty="0" smtClean="0">
                <a:latin typeface="+mn-ea"/>
              </a:rPr>
              <a:t>(Splice)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3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部件互连设计：</a:t>
            </a:r>
            <a:r>
              <a:rPr lang="zh-CN" altLang="en-US" b="1" dirty="0" smtClean="0">
                <a:latin typeface="+mn-ea"/>
                <a:ea typeface="+mn-ea"/>
              </a:rPr>
              <a:t>增设</a:t>
            </a:r>
            <a:r>
              <a:rPr lang="en-US" altLang="zh-CN" b="1" dirty="0" smtClean="0">
                <a:latin typeface="+mn-ea"/>
                <a:ea typeface="+mn-ea"/>
              </a:rPr>
              <a:t>IR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和</a:t>
            </a:r>
            <a:r>
              <a:rPr lang="en-US" altLang="zh-CN" b="1" dirty="0" smtClean="0">
                <a:latin typeface="+mn-ea"/>
                <a:ea typeface="+mn-ea"/>
              </a:rPr>
              <a:t>B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err="1" smtClean="0">
                <a:latin typeface="+mn-ea"/>
                <a:ea typeface="+mn-ea"/>
              </a:rPr>
              <a:t>ALUOut</a:t>
            </a:r>
            <a:r>
              <a:rPr lang="zh-CN" altLang="en-US" b="1" dirty="0" smtClean="0">
                <a:latin typeface="+mn-ea"/>
                <a:ea typeface="+mn-ea"/>
              </a:rPr>
              <a:t>及</a:t>
            </a:r>
            <a:r>
              <a:rPr lang="en-US" altLang="zh-CN" b="1" dirty="0" smtClean="0">
                <a:latin typeface="+mn-ea"/>
                <a:ea typeface="+mn-ea"/>
              </a:rPr>
              <a:t>OF</a:t>
            </a:r>
            <a:r>
              <a:rPr lang="zh-CN" altLang="en-US" b="1" dirty="0" smtClean="0">
                <a:latin typeface="+mn-ea"/>
                <a:ea typeface="+mn-ea"/>
              </a:rPr>
              <a:t>，未设</a:t>
            </a:r>
            <a:r>
              <a:rPr lang="en-US" altLang="zh-CN" b="1" dirty="0" smtClean="0">
                <a:latin typeface="+mn-ea"/>
                <a:ea typeface="+mn-ea"/>
              </a:rPr>
              <a:t>MDR</a:t>
            </a:r>
            <a:r>
              <a:rPr lang="en-US" altLang="zh-CN" sz="1800" b="1" dirty="0" smtClean="0">
                <a:solidFill>
                  <a:srgbClr val="990099"/>
                </a:solidFill>
                <a:latin typeface="+mn-ea"/>
                <a:ea typeface="+mn-ea"/>
              </a:rPr>
              <a:t>[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反例</a:t>
            </a:r>
            <a:r>
              <a:rPr lang="en-US" altLang="zh-CN" sz="1800" b="1" dirty="0" smtClean="0">
                <a:solidFill>
                  <a:srgbClr val="990099"/>
                </a:solidFill>
                <a:latin typeface="+mn-ea"/>
                <a:ea typeface="+mn-ea"/>
              </a:rPr>
              <a:t>]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dirty="0">
                <a:latin typeface="+mn-ea"/>
                <a:ea typeface="+mn-ea"/>
              </a:rPr>
              <a:t> </a:t>
            </a:r>
            <a:r>
              <a:rPr lang="en-US" altLang="zh-CN" sz="1800" b="1" dirty="0" smtClean="0">
                <a:latin typeface="+mn-ea"/>
                <a:ea typeface="+mn-ea"/>
              </a:rPr>
              <a:t>                              (</a:t>
            </a:r>
            <a:r>
              <a:rPr lang="zh-CN" altLang="en-US" sz="1800" b="1" dirty="0" smtClean="0">
                <a:latin typeface="+mn-ea"/>
                <a:ea typeface="+mn-ea"/>
              </a:rPr>
              <a:t>无需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en-US" altLang="zh-CN" sz="1800" b="1" dirty="0" smtClean="0">
                <a:latin typeface="+mn-ea"/>
                <a:ea typeface="+mn-ea"/>
              </a:rPr>
              <a:t>)           (</a:t>
            </a:r>
            <a:r>
              <a:rPr lang="zh-CN" altLang="en-US" sz="1800" b="1" dirty="0" smtClean="0">
                <a:latin typeface="+mn-ea"/>
                <a:ea typeface="+mn-ea"/>
              </a:rPr>
              <a:t>相应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OPCmd</a:t>
            </a:r>
            <a:r>
              <a:rPr lang="zh-CN" altLang="en-US" sz="1800" b="1" dirty="0" smtClean="0">
                <a:latin typeface="宋体" pitchFamily="2" charset="-122"/>
              </a:rPr>
              <a:t>需延长</a:t>
            </a:r>
            <a:r>
              <a:rPr lang="en-US" altLang="zh-CN" sz="1800" b="1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dirty="0" smtClean="0">
              <a:solidFill>
                <a:srgbClr val="FF3399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9592" y="1124744"/>
            <a:ext cx="7992888" cy="3024336"/>
            <a:chOff x="899592" y="3140968"/>
            <a:chExt cx="7992888" cy="3024336"/>
          </a:xfrm>
        </p:grpSpPr>
        <p:cxnSp>
          <p:nvCxnSpPr>
            <p:cNvPr id="5" name="直接连接符 8"/>
            <p:cNvCxnSpPr/>
            <p:nvPr/>
          </p:nvCxnSpPr>
          <p:spPr>
            <a:xfrm flipV="1">
              <a:off x="7668344" y="4941168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3635896" y="4437112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2483768" y="429309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483768" y="4097010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797031" y="5157192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5724621" y="4724652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50106" y="4653137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83768" y="4841602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6010" y="5013176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1" idx="1"/>
            </p:cNvCxnSpPr>
            <p:nvPr/>
          </p:nvCxnSpPr>
          <p:spPr>
            <a:xfrm rot="10800000" flipV="1">
              <a:off x="3491233" y="3645470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4211960" y="51571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连接符 8"/>
            <p:cNvCxnSpPr>
              <a:stCxn id="89" idx="2"/>
            </p:cNvCxnSpPr>
            <p:nvPr/>
          </p:nvCxnSpPr>
          <p:spPr>
            <a:xfrm flipH="1" flipV="1">
              <a:off x="1187624" y="3861048"/>
              <a:ext cx="6984776" cy="468052"/>
            </a:xfrm>
            <a:prstGeom prst="bentConnector3">
              <a:avLst>
                <a:gd name="adj1" fmla="val -2047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8388424" y="5589240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>
              <a:off x="6373183" y="4653136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73185" y="4725143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2579" y="314096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90232" y="594928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520" y="5949280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5423" y="451860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059832" y="462455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068216" y="446604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5661248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6010" y="450912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03"/>
            <p:cNvCxnSpPr/>
            <p:nvPr/>
          </p:nvCxnSpPr>
          <p:spPr>
            <a:xfrm flipV="1">
              <a:off x="2843808" y="465313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3632358" y="5517232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4508673"/>
              <a:ext cx="576063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08104" y="483650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516488" y="439812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5795528" y="4655662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5445224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691680" y="422108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3995936" y="5805264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475656" y="5949280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76" y="594928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" name="直接连接符 46"/>
            <p:cNvCxnSpPr/>
            <p:nvPr/>
          </p:nvCxnSpPr>
          <p:spPr bwMode="auto">
            <a:xfrm flipV="1">
              <a:off x="3275856" y="5264156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100771" y="594928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779913" y="3501008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203576" y="353581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11960" y="367982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491232" y="4509122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7812360" y="4869160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46" name="直接连接符 8"/>
            <p:cNvCxnSpPr/>
            <p:nvPr/>
          </p:nvCxnSpPr>
          <p:spPr>
            <a:xfrm rot="5400000" flipH="1" flipV="1">
              <a:off x="7555873" y="4614277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8"/>
            <p:cNvCxnSpPr/>
            <p:nvPr/>
          </p:nvCxnSpPr>
          <p:spPr>
            <a:xfrm rot="10800000">
              <a:off x="4283972" y="3717036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>
              <a:off x="7380312" y="3354588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7452320" y="594928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400" y="5949280"/>
              <a:ext cx="72008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7884368" y="5589240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71800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8172400" y="5664306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483768" y="4005064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1328102" y="4435016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979712" y="4540488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7"/>
            <p:cNvCxnSpPr>
              <a:endCxn id="55" idx="1"/>
            </p:cNvCxnSpPr>
            <p:nvPr/>
          </p:nvCxnSpPr>
          <p:spPr>
            <a:xfrm rot="16200000" flipH="1">
              <a:off x="898347" y="4150325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87624" y="5229199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7"/>
            <p:cNvCxnSpPr/>
            <p:nvPr/>
          </p:nvCxnSpPr>
          <p:spPr>
            <a:xfrm rot="16200000" flipH="1">
              <a:off x="1061272" y="5351336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1331640" y="4867063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1" name="直接连接符 199"/>
            <p:cNvCxnSpPr/>
            <p:nvPr/>
          </p:nvCxnSpPr>
          <p:spPr bwMode="auto">
            <a:xfrm>
              <a:off x="1079612" y="4977170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79712" y="5634959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07704" y="3429000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323"/>
            <p:cNvSpPr txBox="1">
              <a:spLocks noChangeArrowheads="1"/>
            </p:cNvSpPr>
            <p:nvPr/>
          </p:nvSpPr>
          <p:spPr bwMode="auto">
            <a:xfrm>
              <a:off x="4499992" y="4867063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A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99992" y="4437112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B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55976" y="5013176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355976" y="458112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609368" y="51571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609368" y="4326716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1043608" y="5120139"/>
              <a:ext cx="0" cy="82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1" name="直接连接符 97"/>
            <p:cNvCxnSpPr>
              <a:stCxn id="64" idx="3"/>
            </p:cNvCxnSpPr>
            <p:nvPr/>
          </p:nvCxnSpPr>
          <p:spPr>
            <a:xfrm>
              <a:off x="4716015" y="5012128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 rot="16200000">
              <a:off x="5436544" y="5084737"/>
              <a:ext cx="432047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716015" y="4581128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608003" y="5517232"/>
              <a:ext cx="43316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SL2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5" name="直接连接符 74"/>
            <p:cNvCxnSpPr>
              <a:stCxn id="29" idx="3"/>
              <a:endCxn id="74" idx="1"/>
            </p:cNvCxnSpPr>
            <p:nvPr/>
          </p:nvCxnSpPr>
          <p:spPr>
            <a:xfrm>
              <a:off x="4355975" y="5661248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64088" y="4867063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12"/>
            <p:cNvCxnSpPr>
              <a:stCxn id="74" idx="3"/>
            </p:cNvCxnSpPr>
            <p:nvPr/>
          </p:nvCxnSpPr>
          <p:spPr>
            <a:xfrm flipV="1">
              <a:off x="5041167" y="4867063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75258" y="4725144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18844" y="4437112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18"/>
            <p:cNvCxnSpPr/>
            <p:nvPr/>
          </p:nvCxnSpPr>
          <p:spPr>
            <a:xfrm rot="16200000" flipH="1">
              <a:off x="4678323" y="4257890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72200" y="4941168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6660231" y="4797152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ALUOut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948264" y="4509120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OF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 rot="16200000">
              <a:off x="2987377" y="4436665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5794767" y="3933056"/>
              <a:ext cx="721449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dirty="0" smtClean="0">
                  <a:latin typeface="+mn-lt"/>
                </a:rPr>
                <a:t>Splice</a:t>
              </a:r>
              <a:endParaRPr kumimoji="1" lang="zh-CN" altLang="en-US" sz="2000" dirty="0"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486010" y="4221982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123729" y="4004170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17111" y="4149080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 rot="16200000">
              <a:off x="7775909" y="4184637"/>
              <a:ext cx="504055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0" name="直接连接符 8"/>
            <p:cNvCxnSpPr/>
            <p:nvPr/>
          </p:nvCxnSpPr>
          <p:spPr>
            <a:xfrm flipV="1">
              <a:off x="6480212" y="4363006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8"/>
            <p:cNvCxnSpPr/>
            <p:nvPr/>
          </p:nvCxnSpPr>
          <p:spPr>
            <a:xfrm flipH="1">
              <a:off x="4283968" y="3573016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23"/>
            <p:cNvSpPr txBox="1">
              <a:spLocks noChangeArrowheads="1"/>
            </p:cNvSpPr>
            <p:nvPr/>
          </p:nvSpPr>
          <p:spPr bwMode="auto">
            <a:xfrm>
              <a:off x="1331640" y="5515135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IR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123728" y="4004170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1531431" y="4005064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619672" y="3523128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1681613" y="3645024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1835696" y="3808022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772072" y="3356992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907704" y="342900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 flipH="1">
              <a:off x="1970095" y="5085184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1691680" y="5805263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5220967" y="5517232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220072" y="4576143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284"/>
            <p:cNvCxnSpPr/>
            <p:nvPr/>
          </p:nvCxnSpPr>
          <p:spPr>
            <a:xfrm flipV="1">
              <a:off x="4455616" y="5445224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076056" y="4714620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6732240" y="3429000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524328" y="4941168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112058" y="4328806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3995936" y="5157192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 flipV="1">
              <a:off x="5652121" y="5445224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196279" y="3356992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99"/>
            <p:cNvCxnSpPr/>
            <p:nvPr/>
          </p:nvCxnSpPr>
          <p:spPr bwMode="auto">
            <a:xfrm>
              <a:off x="147565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连接符 112"/>
            <p:cNvCxnSpPr>
              <a:endCxn id="60" idx="1"/>
            </p:cNvCxnSpPr>
            <p:nvPr/>
          </p:nvCxnSpPr>
          <p:spPr bwMode="auto">
            <a:xfrm>
              <a:off x="1043608" y="5120139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8676457" y="3571814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60432" y="5229200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8029176" y="3356992"/>
              <a:ext cx="0" cy="717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4067943" y="3356992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432"/>
            <p:cNvCxnSpPr/>
            <p:nvPr/>
          </p:nvCxnSpPr>
          <p:spPr bwMode="auto">
            <a:xfrm>
              <a:off x="1326462" y="3354588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043608" y="3140968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19671" y="3140968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1794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8104" y="53229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16488" y="505436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7884368" y="44655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92752" y="411244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40352" y="314096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6228184" y="5253664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6926336" y="314096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53171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 flipH="1">
              <a:off x="5650527" y="3356992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99592" y="594928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99"/>
            <p:cNvCxnSpPr/>
            <p:nvPr/>
          </p:nvCxnSpPr>
          <p:spPr bwMode="auto">
            <a:xfrm flipV="1">
              <a:off x="1475656" y="58052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3" name="直接连接符 199"/>
            <p:cNvCxnSpPr/>
            <p:nvPr/>
          </p:nvCxnSpPr>
          <p:spPr bwMode="auto">
            <a:xfrm flipV="1">
              <a:off x="7377723" y="5085184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>
              <a:off x="7092280" y="4398129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1259632" y="494116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135324" y="5596465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179512" y="4221088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时序的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latin typeface="+mn-ea"/>
                <a:ea typeface="+mn-ea"/>
              </a:rPr>
              <a:t>时延最小化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如</a:t>
            </a:r>
            <a:r>
              <a:rPr lang="en-US" altLang="zh-CN" sz="2000" b="1" dirty="0" smtClean="0">
                <a:latin typeface="+mn-ea"/>
                <a:ea typeface="+mn-ea"/>
              </a:rPr>
              <a:t>A</a:t>
            </a:r>
            <a:r>
              <a:rPr lang="zh-CN" altLang="en-US" sz="2000" b="1" dirty="0" smtClean="0">
                <a:latin typeface="+mn-ea"/>
                <a:ea typeface="+mn-ea"/>
              </a:rPr>
              <a:t>及</a:t>
            </a:r>
            <a:r>
              <a:rPr lang="en-US" altLang="zh-CN" sz="2000" b="1" dirty="0" smtClean="0">
                <a:latin typeface="+mn-ea"/>
                <a:ea typeface="+mn-ea"/>
              </a:rPr>
              <a:t>B)</a:t>
            </a:r>
            <a:r>
              <a:rPr lang="zh-CN" altLang="en-US" b="1" dirty="0" smtClean="0">
                <a:latin typeface="+mn-ea"/>
                <a:ea typeface="+mn-ea"/>
              </a:rPr>
              <a:t>、简化实现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</a:t>
            </a:r>
            <a:r>
              <a:rPr lang="en-US" altLang="zh-CN" sz="2000" b="1" dirty="0" smtClean="0">
                <a:latin typeface="+mn-ea"/>
                <a:ea typeface="+mn-ea"/>
              </a:rPr>
              <a:t>PC)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1403648" y="4725144"/>
            <a:ext cx="5955704" cy="1368152"/>
            <a:chOff x="1403648" y="4725144"/>
            <a:chExt cx="5955704" cy="1368152"/>
          </a:xfrm>
        </p:grpSpPr>
        <p:sp>
          <p:nvSpPr>
            <p:cNvPr id="190" name="TextBox 189"/>
            <p:cNvSpPr txBox="1"/>
            <p:nvPr/>
          </p:nvSpPr>
          <p:spPr>
            <a:xfrm>
              <a:off x="1403648" y="5013176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2483768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1979712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1979712" y="5013176"/>
              <a:ext cx="0" cy="28355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1835696" y="5301208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97971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2162342" y="4725144"/>
              <a:ext cx="492133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取指令  </a:t>
              </a:r>
              <a:r>
                <a:rPr lang="en-US" altLang="zh-CN" sz="1800" b="1" baseline="-25000" dirty="0" smtClean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    ALU      MEM    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>
            <a:xfrm flipV="1">
              <a:off x="2483768" y="5373216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989336" y="5589240"/>
              <a:ext cx="78246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>
            <a:xfrm>
              <a:off x="2987824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477770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3491880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987824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3995936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3485882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499992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3995936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5004048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3994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5508104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5004048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6012160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502106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516216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012160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7020272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510218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7020272" y="5013176"/>
              <a:ext cx="126809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V="1">
              <a:off x="2987824" y="5373216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483768" y="5877272"/>
              <a:ext cx="97210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IR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982120" y="5589240"/>
              <a:ext cx="117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>
            <a:xfrm flipV="1">
              <a:off x="5508104" y="5373216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V="1">
              <a:off x="7020272" y="5373216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6564932" y="5589240"/>
              <a:ext cx="79442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>
              <a:off x="2987824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995936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004048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6012160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02027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H="1" flipV="1">
              <a:off x="3988785" y="5373216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3614936" y="5589240"/>
              <a:ext cx="74769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A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和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>
            <a:xfrm flipV="1">
              <a:off x="5004048" y="5373216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4427983" y="5877272"/>
              <a:ext cx="14401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ALUOut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35" name="直接连接符 234"/>
            <p:cNvCxnSpPr/>
            <p:nvPr/>
          </p:nvCxnSpPr>
          <p:spPr>
            <a:xfrm flipH="1" flipV="1">
              <a:off x="6516216" y="5373216"/>
              <a:ext cx="504056" cy="21602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flipV="1">
              <a:off x="5508104" y="5373216"/>
              <a:ext cx="504056" cy="21602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3301256" y="5949280"/>
            <a:ext cx="5447209" cy="324035"/>
            <a:chOff x="3301256" y="5949280"/>
            <a:chExt cx="5447209" cy="324035"/>
          </a:xfrm>
        </p:grpSpPr>
        <p:sp>
          <p:nvSpPr>
            <p:cNvPr id="250" name="线形标注 2 249"/>
            <p:cNvSpPr/>
            <p:nvPr/>
          </p:nvSpPr>
          <p:spPr bwMode="auto">
            <a:xfrm>
              <a:off x="6300192" y="5949280"/>
              <a:ext cx="2448273" cy="324035"/>
            </a:xfrm>
            <a:prstGeom prst="borderCallout2">
              <a:avLst>
                <a:gd name="adj1" fmla="val 48951"/>
                <a:gd name="adj2" fmla="val -717"/>
                <a:gd name="adj3" fmla="val 49529"/>
                <a:gd name="adj4" fmla="val -7274"/>
                <a:gd name="adj5" fmla="val 69496"/>
                <a:gd name="adj6" fmla="val -21729"/>
              </a:avLst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36000" tIns="18000" rIns="36000" bIns="1800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可能写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需另设</a:t>
              </a: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OPCmd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>
            <a:xfrm flipV="1">
              <a:off x="3301256" y="6093296"/>
              <a:ext cx="1" cy="14401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H="1">
              <a:off x="3301256" y="6237312"/>
              <a:ext cx="242287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5724128" y="6101681"/>
              <a:ext cx="0" cy="1356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triangl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1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、指令执行过程的组织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*指令执行过程：</a:t>
            </a:r>
            <a:r>
              <a:rPr lang="zh-CN" altLang="en-US" b="1" dirty="0" smtClean="0">
                <a:latin typeface="+mn-ea"/>
                <a:ea typeface="+mn-ea"/>
              </a:rPr>
              <a:t>取指令、分析指令、执行指令</a:t>
            </a:r>
            <a:r>
              <a:rPr lang="en-US" altLang="zh-CN" dirty="0" smtClean="0"/>
              <a:t> </a:t>
            </a:r>
            <a:endParaRPr lang="zh-CN" altLang="en-US" b="1" dirty="0" smtClean="0"/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79512" y="1189201"/>
            <a:ext cx="87849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*取指令阶段的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 smtClean="0">
                <a:latin typeface="+mn-ea"/>
                <a:ea typeface="+mn-ea"/>
              </a:rPr>
              <a:t>   t1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en-US" altLang="zh-CN" sz="2200" b="1" dirty="0" err="1" smtClean="0">
                <a:latin typeface="+mn-ea"/>
                <a:ea typeface="+mn-ea"/>
              </a:rPr>
              <a:t>IMRd</a:t>
            </a:r>
            <a:r>
              <a:rPr lang="zh-CN" altLang="zh-CN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IWMFC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IRWr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         </a:t>
            </a:r>
            <a:r>
              <a:rPr lang="zh-CN" altLang="en-US" sz="2000" b="1" dirty="0" smtClean="0">
                <a:latin typeface="+mn-ea"/>
                <a:ea typeface="+mn-ea"/>
              </a:rPr>
              <a:t>；本例</a:t>
            </a:r>
            <a:r>
              <a:rPr lang="en-US" altLang="zh-CN" sz="2000" b="1" dirty="0" smtClean="0">
                <a:latin typeface="+mn-ea"/>
              </a:rPr>
              <a:t>IWMFC</a:t>
            </a:r>
            <a:r>
              <a:rPr lang="zh-CN" altLang="en-US" sz="2000" b="1" dirty="0" smtClean="0">
                <a:latin typeface="+mn-ea"/>
              </a:rPr>
              <a:t>可缺省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   </a:t>
            </a:r>
            <a:r>
              <a:rPr lang="en-US" altLang="zh-CN" sz="2200" b="1" dirty="0" err="1" smtClean="0">
                <a:latin typeface="+mn-ea"/>
                <a:ea typeface="+mn-ea"/>
              </a:rPr>
              <a:t>ALUAsrc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ALUBsrc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3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ALUctr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PCWr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179512" y="2492896"/>
            <a:ext cx="878497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*执行指令阶段的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add/sub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err="1" smtClean="0">
                <a:latin typeface="+mn-ea"/>
                <a:ea typeface="+mn-ea"/>
              </a:rPr>
              <a:t>ALUOut</a:t>
            </a:r>
            <a:r>
              <a:rPr lang="zh-CN" altLang="en-US" sz="2200" b="1" dirty="0" smtClean="0">
                <a:latin typeface="+mn-ea"/>
                <a:ea typeface="+mn-ea"/>
              </a:rPr>
              <a:t>←</a:t>
            </a:r>
            <a:r>
              <a:rPr lang="en-US" altLang="zh-CN" sz="2200" b="1" dirty="0" smtClean="0">
                <a:latin typeface="+mn-ea"/>
                <a:ea typeface="+mn-ea"/>
              </a:rPr>
              <a:t>(A)±(B)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GPRs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err="1" smtClean="0">
                <a:latin typeface="+mn-ea"/>
              </a:rPr>
              <a:t>ALUOut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ALUAsrc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ALUBsrc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ALUctr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0/1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179512" y="462976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ori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</a:t>
            </a:r>
            <a:r>
              <a:rPr lang="en-US" altLang="zh-CN" sz="2200" b="1" dirty="0" smtClean="0">
                <a:latin typeface="+mn-ea"/>
              </a:rPr>
              <a:t>)|(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GPRs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err="1" smtClean="0">
                <a:latin typeface="+mn-ea"/>
              </a:rPr>
              <a:t>ALUOut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为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ALUAsrc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ALUBsrc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ALUctr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8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lw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、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                      M</a:t>
            </a:r>
            <a:r>
              <a:rPr lang="en-US" altLang="zh-CN" sz="2200" b="1" dirty="0">
                <a:latin typeface="+mn-ea"/>
              </a:rPr>
              <a:t>[(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GPRs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M[(</a:t>
            </a:r>
            <a:r>
              <a:rPr lang="en-US" altLang="zh-CN" sz="2200" b="1" dirty="0" err="1" smtClean="0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)]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  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由于</a:t>
            </a:r>
            <a:r>
              <a:rPr lang="zh-CN" altLang="en-US" sz="2000" b="1" dirty="0">
                <a:latin typeface="宋体" pitchFamily="2" charset="-122"/>
              </a:rPr>
              <a:t>未设置</a:t>
            </a:r>
            <a:r>
              <a:rPr lang="en-US" altLang="zh-CN" sz="2000" b="1" dirty="0">
                <a:latin typeface="宋体" pitchFamily="2" charset="-122"/>
              </a:rPr>
              <a:t>MDR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DMEM</a:t>
            </a:r>
            <a:r>
              <a:rPr lang="zh-CN" altLang="en-US" sz="2000" b="1" dirty="0" smtClean="0">
                <a:latin typeface="宋体" pitchFamily="2" charset="-122"/>
              </a:rPr>
              <a:t>读操作</a:t>
            </a:r>
            <a:r>
              <a:rPr lang="zh-CN" altLang="en-US" sz="2000" b="1" dirty="0">
                <a:latin typeface="宋体" pitchFamily="2" charset="-122"/>
              </a:rPr>
              <a:t>需</a:t>
            </a:r>
            <a:r>
              <a:rPr lang="zh-CN" altLang="en-US" sz="2000" b="1" dirty="0" smtClean="0">
                <a:latin typeface="宋体" pitchFamily="2" charset="-122"/>
              </a:rPr>
              <a:t>保持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为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MemRd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WMFC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    </a:t>
            </a:r>
            <a:r>
              <a:rPr lang="zh-CN" altLang="en-US" sz="2000" b="1" dirty="0" smtClean="0">
                <a:latin typeface="+mn-ea"/>
              </a:rPr>
              <a:t>；</a:t>
            </a:r>
            <a:r>
              <a:rPr lang="zh-CN" altLang="en-US" sz="2000" b="1" dirty="0">
                <a:latin typeface="+mn-ea"/>
              </a:rPr>
              <a:t>本</a:t>
            </a:r>
            <a:r>
              <a:rPr lang="zh-CN" altLang="en-US" sz="2000" b="1" dirty="0" smtClean="0">
                <a:latin typeface="+mn-ea"/>
              </a:rPr>
              <a:t>例</a:t>
            </a:r>
            <a:r>
              <a:rPr lang="en-US" altLang="zh-CN" sz="2000" b="1" dirty="0" smtClean="0">
                <a:latin typeface="+mn-ea"/>
              </a:rPr>
              <a:t>WMFC</a:t>
            </a:r>
            <a:r>
              <a:rPr lang="zh-CN" altLang="en-US" sz="2000" b="1" dirty="0">
                <a:latin typeface="+mn-ea"/>
              </a:rPr>
              <a:t>可缺省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t5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solidFill>
                  <a:srgbClr val="990099"/>
                </a:solidFill>
                <a:latin typeface="+mn-ea"/>
                <a:ea typeface="+mn-ea"/>
              </a:rPr>
              <a:t>MemRd</a:t>
            </a:r>
            <a:r>
              <a:rPr lang="zh-CN" altLang="zh-CN" sz="2200" b="1" dirty="0">
                <a:solidFill>
                  <a:srgbClr val="990099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End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284984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sw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(A)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M</a:t>
            </a:r>
            <a:r>
              <a:rPr lang="en-US" altLang="zh-CN" sz="2200" b="1" dirty="0">
                <a:latin typeface="+mn-ea"/>
              </a:rPr>
              <a:t>[(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(B)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为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zh-CN" altLang="zh-CN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MemWr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WMFC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End        </a:t>
            </a:r>
            <a:r>
              <a:rPr lang="zh-CN" altLang="en-US" sz="2000" b="1" dirty="0" smtClean="0">
                <a:latin typeface="+mn-ea"/>
              </a:rPr>
              <a:t>；</a:t>
            </a:r>
            <a:r>
              <a:rPr lang="zh-CN" altLang="en-US" sz="2000" b="1" dirty="0">
                <a:latin typeface="+mn-ea"/>
              </a:rPr>
              <a:t>本例</a:t>
            </a:r>
            <a:r>
              <a:rPr lang="en-US" altLang="zh-CN" sz="2000" b="1" dirty="0">
                <a:latin typeface="+mn-ea"/>
              </a:rPr>
              <a:t>WMFC</a:t>
            </a:r>
            <a:r>
              <a:rPr lang="zh-CN" altLang="en-US" sz="2000" b="1" dirty="0">
                <a:latin typeface="+mn-ea"/>
              </a:rPr>
              <a:t>可</a:t>
            </a:r>
            <a:r>
              <a:rPr lang="zh-CN" altLang="en-US" sz="2000" b="1" dirty="0" smtClean="0">
                <a:latin typeface="+mn-ea"/>
              </a:rPr>
              <a:t>缺省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" name="线形标注 2 5"/>
          <p:cNvSpPr/>
          <p:nvPr/>
        </p:nvSpPr>
        <p:spPr bwMode="auto">
          <a:xfrm>
            <a:off x="2267744" y="5108535"/>
            <a:ext cx="2376264" cy="324035"/>
          </a:xfrm>
          <a:prstGeom prst="borderCallout2">
            <a:avLst>
              <a:gd name="adj1" fmla="val 48951"/>
              <a:gd name="adj2" fmla="val -717"/>
              <a:gd name="adj3" fmla="val 49529"/>
              <a:gd name="adj4" fmla="val -7274"/>
              <a:gd name="adj5" fmla="val -36326"/>
              <a:gd name="adj6" fmla="val -19627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smtClean="0">
                <a:latin typeface="宋体" pitchFamily="2" charset="-122"/>
              </a:rPr>
              <a:t>B</a:t>
            </a:r>
            <a:r>
              <a:rPr lang="zh-CN" altLang="en-US" sz="1800" b="1" dirty="0" smtClean="0">
                <a:latin typeface="宋体" pitchFamily="2" charset="-122"/>
              </a:rPr>
              <a:t>虽被重写，但值不变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8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09280"/>
            <a:ext cx="878497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beq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(PC)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  <a:r>
              <a:rPr lang="en-US" altLang="zh-CN" sz="2200" b="1" dirty="0" smtClean="0">
                <a:latin typeface="+mn-ea"/>
              </a:rPr>
              <a:t>&lt;&lt;2</a:t>
            </a:r>
            <a:r>
              <a:rPr lang="zh-CN" altLang="en-US" sz="2200" b="1" dirty="0" smtClean="0">
                <a:latin typeface="+mn-ea"/>
              </a:rPr>
              <a:t>、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</a:t>
            </a:r>
            <a:r>
              <a:rPr lang="zh-CN" altLang="en-US" sz="2200" b="1" dirty="0" smtClean="0">
                <a:latin typeface="+mn-ea"/>
              </a:rPr>
              <a:t>                    </a:t>
            </a:r>
            <a:r>
              <a:rPr lang="en-US" altLang="zh-CN" sz="2200" b="1" dirty="0" smtClean="0">
                <a:latin typeface="+mn-ea"/>
              </a:rPr>
              <a:t>(A)</a:t>
            </a:r>
            <a:r>
              <a:rPr lang="zh-CN" altLang="en-US" sz="2200" b="1" dirty="0" smtClean="0">
                <a:latin typeface="+mn-ea"/>
              </a:rPr>
              <a:t>－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>
                <a:latin typeface="+mn-ea"/>
              </a:rPr>
              <a:t>B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</a:t>
            </a:r>
            <a:r>
              <a:rPr lang="zh-CN" altLang="en-US" sz="2200" b="1" dirty="0" smtClean="0">
                <a:latin typeface="+mn-ea"/>
              </a:rPr>
              <a:t>时（</a:t>
            </a:r>
            <a:r>
              <a:rPr lang="en-US" altLang="zh-CN" sz="2200" b="1" dirty="0" smtClean="0">
                <a:latin typeface="+mn-ea"/>
              </a:rPr>
              <a:t>ZF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时）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smtClean="0">
                <a:latin typeface="+mn-ea"/>
                <a:ea typeface="+mn-ea"/>
              </a:rPr>
              <a:t>       </a:t>
            </a:r>
            <a:r>
              <a:rPr lang="zh-CN" altLang="zh-CN" sz="2200" b="1" dirty="0" smtClean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还包括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 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50" dirty="0" err="1">
                <a:latin typeface="+mn-ea"/>
                <a:ea typeface="+mn-ea"/>
              </a:rPr>
              <a:t>ALUAsrc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0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ALUBsrc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2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ALUctr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3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PCsrc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0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PCWrB</a:t>
            </a:r>
            <a:r>
              <a:rPr lang="zh-CN" altLang="zh-CN" sz="2200" b="1" spc="-150" dirty="0">
                <a:latin typeface="+mn-ea"/>
                <a:ea typeface="+mn-ea"/>
              </a:rPr>
              <a:t>，</a:t>
            </a:r>
            <a:r>
              <a:rPr lang="en-US" altLang="zh-CN" sz="2200" b="1" spc="-150" dirty="0">
                <a:latin typeface="+mn-ea"/>
                <a:ea typeface="+mn-ea"/>
              </a:rPr>
              <a:t>End</a:t>
            </a:r>
            <a:endParaRPr lang="zh-CN" altLang="zh-CN" sz="2200" b="1" spc="-150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471437"/>
            <a:ext cx="87849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j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(Splice)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t2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；等待指令译码</a:t>
            </a:r>
            <a:r>
              <a:rPr lang="zh-CN" altLang="zh-CN" sz="2200" b="1" dirty="0" smtClean="0">
                <a:latin typeface="+mn-ea"/>
                <a:ea typeface="+mn-ea"/>
              </a:rPr>
              <a:t>结果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PCWr</a:t>
            </a:r>
            <a:r>
              <a:rPr lang="zh-CN" altLang="zh-CN" sz="2200" b="1" spc="-100" dirty="0" smtClean="0">
                <a:latin typeface="+mn-ea"/>
                <a:ea typeface="+mn-ea"/>
              </a:rPr>
              <a:t>，</a:t>
            </a:r>
            <a:r>
              <a:rPr lang="en-US" altLang="zh-CN" sz="2200" b="1" spc="-100" dirty="0">
                <a:latin typeface="+mn-ea"/>
                <a:ea typeface="+mn-ea"/>
              </a:rPr>
              <a:t>End</a:t>
            </a:r>
            <a:endParaRPr lang="zh-CN" altLang="zh-CN" sz="2200" b="1" spc="-100" dirty="0"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841591"/>
            <a:ext cx="8784976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*分析指令阶段的操作安排：</a:t>
            </a:r>
            <a:r>
              <a:rPr lang="zh-CN" altLang="en-US" b="1" dirty="0" smtClean="0">
                <a:latin typeface="+mn-ea"/>
                <a:ea typeface="+mn-ea"/>
              </a:rPr>
              <a:t>放在</a:t>
            </a:r>
            <a:r>
              <a:rPr lang="en-US" altLang="zh-CN" b="1" dirty="0" smtClean="0">
                <a:latin typeface="+mn-ea"/>
                <a:ea typeface="+mn-ea"/>
              </a:rPr>
              <a:t>t2</a:t>
            </a:r>
            <a:r>
              <a:rPr lang="zh-CN" altLang="en-US" b="1" dirty="0" smtClean="0">
                <a:latin typeface="+mn-ea"/>
                <a:ea typeface="+mn-ea"/>
              </a:rPr>
              <a:t>步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t2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步的功能为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对</a:t>
            </a:r>
            <a:r>
              <a:rPr lang="zh-CN" altLang="en-US" b="1" dirty="0">
                <a:latin typeface="+mn-ea"/>
                <a:ea typeface="+mn-ea"/>
              </a:rPr>
              <a:t>所有指令通用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指令译码</a:t>
            </a:r>
            <a:r>
              <a:rPr lang="zh-CN" altLang="en-US" sz="2200" b="1" spc="-100" dirty="0" smtClean="0">
                <a:latin typeface="+mn-ea"/>
                <a:ea typeface="+mn-ea"/>
              </a:rPr>
              <a:t>、</a:t>
            </a:r>
            <a:r>
              <a:rPr lang="en-US" altLang="zh-CN" sz="2200" b="1" spc="-100" dirty="0" smtClean="0">
                <a:latin typeface="+mn-ea"/>
                <a:ea typeface="+mn-ea"/>
              </a:rPr>
              <a:t>A</a:t>
            </a:r>
            <a:r>
              <a:rPr lang="en-US" altLang="zh-CN" sz="2200" b="1" spc="-100" dirty="0">
                <a:latin typeface="+mn-ea"/>
                <a:ea typeface="+mn-ea"/>
              </a:rPr>
              <a:t>←(</a:t>
            </a:r>
            <a:r>
              <a:rPr lang="en-US" altLang="zh-CN" sz="2200" b="1" spc="-100" dirty="0" err="1">
                <a:latin typeface="+mn-ea"/>
                <a:ea typeface="+mn-ea"/>
              </a:rPr>
              <a:t>rs</a:t>
            </a:r>
            <a:r>
              <a:rPr lang="en-US" altLang="zh-CN" sz="2200" b="1" spc="-100" dirty="0">
                <a:latin typeface="+mn-ea"/>
                <a:ea typeface="+mn-ea"/>
              </a:rPr>
              <a:t>)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>
                <a:latin typeface="+mn-ea"/>
                <a:ea typeface="+mn-ea"/>
              </a:rPr>
              <a:t>B←(</a:t>
            </a:r>
            <a:r>
              <a:rPr lang="en-US" altLang="zh-CN" sz="2200" b="1" spc="-100" dirty="0" err="1">
                <a:latin typeface="+mn-ea"/>
                <a:ea typeface="+mn-ea"/>
              </a:rPr>
              <a:t>rt</a:t>
            </a:r>
            <a:r>
              <a:rPr lang="en-US" altLang="zh-CN" sz="2200" b="1" spc="-100" dirty="0" smtClean="0">
                <a:latin typeface="+mn-ea"/>
                <a:ea typeface="+mn-ea"/>
              </a:rPr>
              <a:t>)</a:t>
            </a:r>
            <a:r>
              <a:rPr lang="zh-CN" altLang="en-US" sz="2200" b="1" spc="-100" dirty="0" smtClean="0">
                <a:latin typeface="+mn-ea"/>
                <a:ea typeface="+mn-ea"/>
              </a:rPr>
              <a:t>、</a:t>
            </a:r>
            <a:r>
              <a:rPr lang="en-US" altLang="zh-CN" sz="2200" spc="-100" dirty="0">
                <a:latin typeface="+mn-ea"/>
                <a:ea typeface="+mn-ea"/>
              </a:rPr>
              <a:t> </a:t>
            </a:r>
            <a:r>
              <a:rPr lang="en-US" altLang="zh-CN" sz="2200" b="1" spc="-100" dirty="0" err="1">
                <a:latin typeface="+mn-ea"/>
                <a:ea typeface="+mn-ea"/>
              </a:rPr>
              <a:t>ALUOut</a:t>
            </a:r>
            <a:r>
              <a:rPr lang="en-US" altLang="zh-CN" sz="2200" b="1" spc="-100" dirty="0">
                <a:latin typeface="+mn-ea"/>
                <a:ea typeface="+mn-ea"/>
              </a:rPr>
              <a:t>←(PC)</a:t>
            </a:r>
            <a:r>
              <a:rPr lang="zh-CN" altLang="zh-CN" sz="2200" b="1" spc="-100" dirty="0" smtClean="0">
                <a:latin typeface="+mn-ea"/>
                <a:ea typeface="+mn-ea"/>
              </a:rPr>
              <a:t>＋</a:t>
            </a:r>
            <a:r>
              <a:rPr lang="en-US" altLang="zh-CN" sz="2200" b="1" spc="-100" dirty="0" err="1" smtClean="0">
                <a:latin typeface="+mn-ea"/>
                <a:ea typeface="+mn-ea"/>
              </a:rPr>
              <a:t>imme</a:t>
            </a:r>
            <a:r>
              <a:rPr lang="en-US" altLang="zh-CN" sz="2200" b="1" spc="-100" dirty="0" smtClean="0">
                <a:latin typeface="+mn-ea"/>
                <a:ea typeface="+mn-ea"/>
              </a:rPr>
              <a:t>&lt;&lt;2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t2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步</a:t>
            </a:r>
            <a:r>
              <a:rPr lang="en-US" altLang="zh-CN" dirty="0" err="1" smtClean="0">
                <a:solidFill>
                  <a:srgbClr val="990099"/>
                </a:solidFill>
              </a:rPr>
              <a:t>μ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100" dirty="0" smtClean="0">
                <a:latin typeface="+mn-ea"/>
              </a:rPr>
              <a:t>            </a:t>
            </a:r>
            <a:r>
              <a:rPr lang="en-US" altLang="zh-CN" sz="2200" b="1" spc="-100" dirty="0" err="1" smtClean="0">
                <a:latin typeface="+mn-ea"/>
              </a:rPr>
              <a:t>Extctr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ALUAsrc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1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ALUBsrc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ALUctr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1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48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 *指令执行过程的状态转换图：</a:t>
            </a:r>
            <a:r>
              <a:rPr kumimoji="1" lang="zh-CN" altLang="en-US" sz="2400" b="1" dirty="0" smtClean="0">
                <a:latin typeface="宋体" pitchFamily="2" charset="-122"/>
              </a:rPr>
              <a:t>不同指令的</a:t>
            </a:r>
            <a:r>
              <a:rPr lang="zh-CN" altLang="en-US" b="1" dirty="0" smtClean="0">
                <a:latin typeface="宋体" pitchFamily="2" charset="-122"/>
              </a:rPr>
              <a:t>状态数不同</a:t>
            </a:r>
            <a:endParaRPr lang="zh-CN" altLang="zh-CN" b="1" kern="100" spc="-1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116"/>
          <p:cNvSpPr txBox="1">
            <a:spLocks noChangeArrowheads="1"/>
          </p:cNvSpPr>
          <p:nvPr/>
        </p:nvSpPr>
        <p:spPr bwMode="auto">
          <a:xfrm>
            <a:off x="179512" y="502671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状态转换图是</a:t>
            </a: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的功能需求，是控制器的设计目标！</a:t>
            </a:r>
            <a:endParaRPr lang="zh-CN" altLang="zh-CN" b="1" kern="100" spc="-100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67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755573" y="836712"/>
            <a:ext cx="8064898" cy="4176464"/>
            <a:chOff x="755573" y="1844824"/>
            <a:chExt cx="8064898" cy="4176464"/>
          </a:xfrm>
        </p:grpSpPr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3" name="直接箭头连接符 72"/>
            <p:cNvCxnSpPr>
              <a:stCxn id="111" idx="3"/>
              <a:endCxn id="112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endCxn id="120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112" idx="2"/>
              <a:endCxn id="122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112" idx="3"/>
              <a:endCxn id="114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>
              <a:stCxn id="118" idx="2"/>
              <a:endCxn id="119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>
              <a:stCxn id="122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122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>
              <a:stCxn id="119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121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131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2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7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8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9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3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5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6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7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8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WMFC,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12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114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18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119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0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1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2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3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4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smtClean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30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31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(2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4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135" name="直接箭头连接符 100"/>
            <p:cNvCxnSpPr>
              <a:stCxn id="114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>
              <a:stCxn id="120" idx="2"/>
              <a:endCxn id="121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6" name="Text Box 648"/>
          <p:cNvSpPr txBox="1">
            <a:spLocks noChangeArrowheads="1"/>
          </p:cNvSpPr>
          <p:nvPr/>
        </p:nvSpPr>
        <p:spPr bwMode="auto">
          <a:xfrm>
            <a:off x="179388" y="5956596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5-2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P237—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12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4" name="Text Box 116"/>
          <p:cNvSpPr txBox="1">
            <a:spLocks noChangeArrowheads="1"/>
          </p:cNvSpPr>
          <p:nvPr/>
        </p:nvSpPr>
        <p:spPr bwMode="auto">
          <a:xfrm>
            <a:off x="179512" y="544522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本课程要求：</a:t>
            </a:r>
            <a:r>
              <a:rPr kumimoji="1" lang="zh-CN" altLang="en-US" sz="2400" b="1" dirty="0" smtClean="0">
                <a:latin typeface="宋体" pitchFamily="2" charset="-122"/>
              </a:rPr>
              <a:t>只需掌握设计方法，无需具体设计</a:t>
            </a:r>
            <a:endParaRPr lang="zh-CN" altLang="zh-CN" b="1" kern="100" spc="-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527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</a:t>
            </a:r>
            <a:r>
              <a:rPr lang="en-US" altLang="zh-CN" sz="3600" b="1" dirty="0" smtClean="0">
                <a:latin typeface="宋体" pitchFamily="2" charset="-122"/>
              </a:rPr>
              <a:t>5.3  </a:t>
            </a:r>
            <a:r>
              <a:rPr lang="zh-CN" altLang="en-US" sz="3600" b="1" dirty="0">
                <a:latin typeface="宋体" pitchFamily="2" charset="-122"/>
              </a:rPr>
              <a:t>控制器的</a:t>
            </a:r>
            <a:r>
              <a:rPr lang="zh-CN" altLang="en-US" sz="3600" b="1" dirty="0" smtClean="0">
                <a:latin typeface="宋体" pitchFamily="2" charset="-122"/>
              </a:rPr>
              <a:t>组成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03767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一、控制器的基本结构</a:t>
            </a:r>
          </a:p>
        </p:txBody>
      </p:sp>
      <p:sp>
        <p:nvSpPr>
          <p:cNvPr id="199" name="Text Box 132"/>
          <p:cNvSpPr txBox="1">
            <a:spLocks noChangeArrowheads="1"/>
          </p:cNvSpPr>
          <p:nvPr/>
        </p:nvSpPr>
        <p:spPr bwMode="auto">
          <a:xfrm>
            <a:off x="179388" y="2060848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由指令部件、控制单元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、中断</a:t>
            </a:r>
            <a:r>
              <a:rPr lang="zh-CN" altLang="en-US" b="1" dirty="0">
                <a:latin typeface="宋体" pitchFamily="2" charset="-122"/>
              </a:rPr>
              <a:t>机构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  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PC/IR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可纳入</a:t>
            </a:r>
            <a:r>
              <a:rPr lang="zh-CN" altLang="en-US" sz="1800" b="1" dirty="0" smtClean="0">
                <a:latin typeface="宋体" pitchFamily="2" charset="-122"/>
              </a:rPr>
              <a:t>数据通路，</a:t>
            </a:r>
            <a:r>
              <a:rPr lang="en-US" altLang="zh-CN" sz="1800" b="1" dirty="0" smtClean="0">
                <a:latin typeface="宋体" pitchFamily="2" charset="-122"/>
              </a:rPr>
              <a:t>ID</a:t>
            </a:r>
            <a:r>
              <a:rPr lang="zh-CN" altLang="en-US" sz="1800" b="1" dirty="0" smtClean="0">
                <a:latin typeface="宋体" pitchFamily="2" charset="-122"/>
              </a:rPr>
              <a:t>画在</a:t>
            </a:r>
            <a:r>
              <a:rPr lang="en-US" altLang="zh-CN" sz="1800" b="1" dirty="0" smtClean="0">
                <a:latin typeface="宋体" pitchFamily="2" charset="-122"/>
              </a:rPr>
              <a:t>CU</a:t>
            </a:r>
            <a:r>
              <a:rPr lang="zh-CN" altLang="en-US" sz="1800" b="1" dirty="0" smtClean="0">
                <a:latin typeface="宋体" pitchFamily="2" charset="-122"/>
              </a:rPr>
              <a:t>中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50" name="Text Box 132"/>
          <p:cNvSpPr txBox="1">
            <a:spLocks noChangeArrowheads="1"/>
          </p:cNvSpPr>
          <p:nvPr/>
        </p:nvSpPr>
        <p:spPr bwMode="auto">
          <a:xfrm>
            <a:off x="179512" y="5240116"/>
            <a:ext cx="8856984" cy="102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spc="-140" dirty="0" smtClean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地、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itchFamily="2" charset="-122"/>
              </a:rPr>
              <a:t>产生</a:t>
            </a:r>
            <a:r>
              <a:rPr lang="zh-CN" altLang="en-US" b="1" dirty="0" smtClean="0">
                <a:latin typeface="宋体" pitchFamily="2" charset="-122"/>
              </a:rPr>
              <a:t>工作</a:t>
            </a:r>
            <a:r>
              <a:rPr lang="zh-CN" altLang="en-US" b="1" dirty="0">
                <a:latin typeface="宋体" pitchFamily="2" charset="-122"/>
              </a:rPr>
              <a:t>流程</a:t>
            </a:r>
            <a:r>
              <a:rPr lang="zh-CN" altLang="en-US" b="1" u="sng" dirty="0" smtClean="0">
                <a:latin typeface="宋体" pitchFamily="2" charset="-122"/>
              </a:rPr>
              <a:t>所</a:t>
            </a:r>
            <a:r>
              <a:rPr lang="zh-CN" altLang="en-US" b="1" u="sng" dirty="0">
                <a:latin typeface="宋体" pitchFamily="2" charset="-122"/>
              </a:rPr>
              <a:t>需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↑        ↑      ↑              ↑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指令控制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时间控制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操作控制    </a:t>
            </a:r>
            <a:r>
              <a:rPr lang="zh-CN" altLang="en-US" sz="1800" b="1" dirty="0">
                <a:latin typeface="宋体" pitchFamily="2" charset="-122"/>
              </a:rPr>
              <a:t>当前</a:t>
            </a:r>
            <a:r>
              <a:rPr lang="zh-CN" altLang="en-US" sz="1800" b="1" dirty="0" smtClean="0">
                <a:latin typeface="宋体" pitchFamily="2" charset="-122"/>
              </a:rPr>
              <a:t>指令周期或中断周期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58" name="Text Box 132"/>
          <p:cNvSpPr txBox="1">
            <a:spLocks noChangeArrowheads="1"/>
          </p:cNvSpPr>
          <p:nvPr/>
        </p:nvSpPr>
        <p:spPr bwMode="auto">
          <a:xfrm>
            <a:off x="179512" y="158358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 smtClean="0">
                <a:latin typeface="宋体" pitchFamily="2" charset="-122"/>
              </a:rPr>
              <a:t>指令控制、操作控制、时间控制、异常及中断处理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75656" y="2997647"/>
            <a:ext cx="6915708" cy="2231553"/>
            <a:chOff x="1835696" y="2924944"/>
            <a:chExt cx="6915708" cy="2231553"/>
          </a:xfrm>
        </p:grpSpPr>
        <p:sp>
          <p:nvSpPr>
            <p:cNvPr id="201" name="Rectangle 274"/>
            <p:cNvSpPr>
              <a:spLocks noChangeArrowheads="1"/>
            </p:cNvSpPr>
            <p:nvPr/>
          </p:nvSpPr>
          <p:spPr bwMode="auto">
            <a:xfrm>
              <a:off x="3278796" y="3195192"/>
              <a:ext cx="3024336" cy="13206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74"/>
            <p:cNvSpPr>
              <a:spLocks noChangeArrowheads="1"/>
            </p:cNvSpPr>
            <p:nvPr/>
          </p:nvSpPr>
          <p:spPr bwMode="auto">
            <a:xfrm>
              <a:off x="1835696" y="3175682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227"/>
            <p:cNvSpPr txBox="1">
              <a:spLocks noChangeArrowheads="1"/>
            </p:cNvSpPr>
            <p:nvPr/>
          </p:nvSpPr>
          <p:spPr bwMode="auto">
            <a:xfrm>
              <a:off x="7275748" y="3291656"/>
              <a:ext cx="360040" cy="11521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982652" y="3246785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984238" y="3823544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06" name="Text Box 256"/>
            <p:cNvSpPr txBox="1">
              <a:spLocks noChangeArrowheads="1"/>
            </p:cNvSpPr>
            <p:nvPr/>
          </p:nvSpPr>
          <p:spPr bwMode="auto">
            <a:xfrm>
              <a:off x="3424325" y="3796903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7" name="Text Box 257"/>
            <p:cNvSpPr txBox="1">
              <a:spLocks noChangeArrowheads="1"/>
            </p:cNvSpPr>
            <p:nvPr/>
          </p:nvSpPr>
          <p:spPr bwMode="auto">
            <a:xfrm>
              <a:off x="4142668" y="3291656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08" name="Text Box 258"/>
            <p:cNvSpPr txBox="1">
              <a:spLocks noChangeArrowheads="1"/>
            </p:cNvSpPr>
            <p:nvPr/>
          </p:nvSpPr>
          <p:spPr bwMode="auto">
            <a:xfrm>
              <a:off x="4214900" y="3798292"/>
              <a:ext cx="1368896" cy="645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209" name="Text Box 271"/>
            <p:cNvSpPr txBox="1">
              <a:spLocks noChangeArrowheads="1"/>
            </p:cNvSpPr>
            <p:nvPr/>
          </p:nvSpPr>
          <p:spPr bwMode="auto">
            <a:xfrm>
              <a:off x="4574940" y="4515792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210" name="Text Box 392"/>
            <p:cNvSpPr txBox="1">
              <a:spLocks noChangeArrowheads="1"/>
            </p:cNvSpPr>
            <p:nvPr/>
          </p:nvSpPr>
          <p:spPr bwMode="auto">
            <a:xfrm>
              <a:off x="3357669" y="3322784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>
              <a:off x="3710844" y="3867717"/>
              <a:ext cx="50405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3710844" y="4155752"/>
              <a:ext cx="50556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271"/>
            <p:cNvSpPr txBox="1">
              <a:spLocks noChangeArrowheads="1"/>
            </p:cNvSpPr>
            <p:nvPr/>
          </p:nvSpPr>
          <p:spPr bwMode="auto">
            <a:xfrm rot="16200000">
              <a:off x="3634781" y="3936107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</a:rPr>
                <a:t>…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214" name="直接箭头连接符 117"/>
            <p:cNvCxnSpPr/>
            <p:nvPr/>
          </p:nvCxnSpPr>
          <p:spPr bwMode="auto">
            <a:xfrm>
              <a:off x="2990764" y="4371776"/>
              <a:ext cx="122564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5078996" y="3589436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4646948" y="3580879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271"/>
            <p:cNvSpPr txBox="1">
              <a:spLocks noChangeArrowheads="1"/>
            </p:cNvSpPr>
            <p:nvPr/>
          </p:nvSpPr>
          <p:spPr bwMode="auto">
            <a:xfrm>
              <a:off x="4718956" y="358773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218" name="直接箭头连接符 217"/>
            <p:cNvCxnSpPr>
              <a:endCxn id="208" idx="3"/>
            </p:cNvCxnSpPr>
            <p:nvPr/>
          </p:nvCxnSpPr>
          <p:spPr bwMode="auto">
            <a:xfrm flipH="1">
              <a:off x="5583796" y="4121038"/>
              <a:ext cx="16919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>
              <a:off x="2843808" y="3966517"/>
              <a:ext cx="580517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5223012" y="4443784"/>
              <a:ext cx="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4499542" y="4443784"/>
              <a:ext cx="339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2" name="Text Box 392"/>
            <p:cNvSpPr txBox="1">
              <a:spLocks noChangeArrowheads="1"/>
            </p:cNvSpPr>
            <p:nvPr/>
          </p:nvSpPr>
          <p:spPr bwMode="auto">
            <a:xfrm>
              <a:off x="1910644" y="3534816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3" name="直接箭头连接符 173"/>
            <p:cNvCxnSpPr/>
            <p:nvPr/>
          </p:nvCxnSpPr>
          <p:spPr bwMode="auto">
            <a:xfrm flipV="1">
              <a:off x="7452320" y="443711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7635788" y="372370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>
              <a:off x="7635788" y="3939728"/>
              <a:ext cx="216024" cy="4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6" name="Text Box 392"/>
            <p:cNvSpPr txBox="1">
              <a:spLocks noChangeArrowheads="1"/>
            </p:cNvSpPr>
            <p:nvPr/>
          </p:nvSpPr>
          <p:spPr bwMode="auto">
            <a:xfrm>
              <a:off x="7851812" y="3579688"/>
              <a:ext cx="8995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228" name="直接箭头连接符 117"/>
            <p:cNvCxnSpPr/>
            <p:nvPr/>
          </p:nvCxnSpPr>
          <p:spPr bwMode="auto">
            <a:xfrm rot="5400000" flipH="1" flipV="1">
              <a:off x="3740602" y="3465654"/>
              <a:ext cx="516324" cy="287808"/>
            </a:xfrm>
            <a:prstGeom prst="bentConnector3">
              <a:avLst>
                <a:gd name="adj1" fmla="val 10035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29" name="直接箭头连接符 117"/>
            <p:cNvCxnSpPr/>
            <p:nvPr/>
          </p:nvCxnSpPr>
          <p:spPr bwMode="auto">
            <a:xfrm rot="5400000" flipH="1" flipV="1">
              <a:off x="3728734" y="3741818"/>
              <a:ext cx="648072" cy="179796"/>
            </a:xfrm>
            <a:prstGeom prst="bentConnector3">
              <a:avLst>
                <a:gd name="adj1" fmla="val 997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0" name="Text Box 392"/>
            <p:cNvSpPr txBox="1">
              <a:spLocks noChangeArrowheads="1"/>
            </p:cNvSpPr>
            <p:nvPr/>
          </p:nvSpPr>
          <p:spPr bwMode="auto">
            <a:xfrm>
              <a:off x="1984238" y="4254549"/>
              <a:ext cx="100358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程序状态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1" name="直接箭头连接符 123"/>
            <p:cNvCxnSpPr/>
            <p:nvPr/>
          </p:nvCxnSpPr>
          <p:spPr bwMode="auto">
            <a:xfrm>
              <a:off x="5367028" y="4443784"/>
              <a:ext cx="1077180" cy="216644"/>
            </a:xfrm>
            <a:prstGeom prst="bentConnector3">
              <a:avLst>
                <a:gd name="adj1" fmla="val -461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124"/>
            <p:cNvCxnSpPr/>
            <p:nvPr/>
          </p:nvCxnSpPr>
          <p:spPr bwMode="auto">
            <a:xfrm>
              <a:off x="5511366" y="4443784"/>
              <a:ext cx="216024" cy="144016"/>
            </a:xfrm>
            <a:prstGeom prst="bentConnector3">
              <a:avLst>
                <a:gd name="adj1" fmla="val -187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H="1" flipV="1">
              <a:off x="5727068" y="3579689"/>
              <a:ext cx="322" cy="10081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4" name="直接箭头连接符 117"/>
            <p:cNvCxnSpPr/>
            <p:nvPr/>
          </p:nvCxnSpPr>
          <p:spPr bwMode="auto">
            <a:xfrm rot="16200000" flipV="1">
              <a:off x="5797625" y="3692487"/>
              <a:ext cx="718034" cy="139068"/>
            </a:xfrm>
            <a:prstGeom prst="bentConnector3">
              <a:avLst>
                <a:gd name="adj1" fmla="val 9952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35" name="直接箭头连接符 173"/>
            <p:cNvCxnSpPr/>
            <p:nvPr/>
          </p:nvCxnSpPr>
          <p:spPr bwMode="auto">
            <a:xfrm>
              <a:off x="5003382" y="293161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36" name="Text Box 392"/>
            <p:cNvSpPr txBox="1">
              <a:spLocks noChangeArrowheads="1"/>
            </p:cNvSpPr>
            <p:nvPr/>
          </p:nvSpPr>
          <p:spPr bwMode="auto">
            <a:xfrm>
              <a:off x="6376040" y="3890580"/>
              <a:ext cx="86319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机器状态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箭头连接符 164"/>
            <p:cNvCxnSpPr/>
            <p:nvPr/>
          </p:nvCxnSpPr>
          <p:spPr bwMode="auto">
            <a:xfrm flipV="1">
              <a:off x="6444208" y="4299771"/>
              <a:ext cx="828600" cy="356701"/>
            </a:xfrm>
            <a:prstGeom prst="bentConnector3">
              <a:avLst>
                <a:gd name="adj1" fmla="val -88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38" name="Text Box 392"/>
            <p:cNvSpPr txBox="1">
              <a:spLocks noChangeArrowheads="1"/>
            </p:cNvSpPr>
            <p:nvPr/>
          </p:nvSpPr>
          <p:spPr bwMode="auto">
            <a:xfrm>
              <a:off x="5004948" y="2924944"/>
              <a:ext cx="863196" cy="1866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操作状态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39" name="Text Box 392"/>
            <p:cNvSpPr txBox="1">
              <a:spLocks noChangeArrowheads="1"/>
            </p:cNvSpPr>
            <p:nvPr/>
          </p:nvSpPr>
          <p:spPr bwMode="auto">
            <a:xfrm>
              <a:off x="6516216" y="4587800"/>
              <a:ext cx="939552" cy="2813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异常请求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3" name="Text Box 392"/>
            <p:cNvSpPr txBox="1">
              <a:spLocks noChangeArrowheads="1"/>
            </p:cNvSpPr>
            <p:nvPr/>
          </p:nvSpPr>
          <p:spPr bwMode="auto">
            <a:xfrm>
              <a:off x="2664190" y="4587800"/>
              <a:ext cx="183580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所有的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宋体" pitchFamily="2" charset="-122"/>
                </a:rPr>
                <a:t>OP</a:t>
              </a:r>
              <a:r>
                <a:rPr lang="zh-CN" altLang="en-US" sz="1600" b="1" dirty="0" smtClean="0">
                  <a:latin typeface="宋体" pitchFamily="2" charset="-122"/>
                </a:rPr>
                <a:t>控制信号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9" name="Text Box 255"/>
            <p:cNvSpPr txBox="1">
              <a:spLocks noChangeArrowheads="1"/>
            </p:cNvSpPr>
            <p:nvPr/>
          </p:nvSpPr>
          <p:spPr bwMode="auto">
            <a:xfrm>
              <a:off x="3275856" y="4869160"/>
              <a:ext cx="4359932" cy="28733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数据通路等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117"/>
            <p:cNvCxnSpPr>
              <a:stCxn id="49" idx="1"/>
            </p:cNvCxnSpPr>
            <p:nvPr/>
          </p:nvCxnSpPr>
          <p:spPr bwMode="auto">
            <a:xfrm rot="10800000" flipH="1">
              <a:off x="3275856" y="2931617"/>
              <a:ext cx="1727526" cy="2081212"/>
            </a:xfrm>
            <a:prstGeom prst="bentConnector4">
              <a:avLst>
                <a:gd name="adj1" fmla="val -91159"/>
                <a:gd name="adj2" fmla="val 100073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9" grpId="0"/>
      <p:bldP spid="250" grpId="0"/>
      <p:bldP spid="25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106" name="Text Box 303"/>
          <p:cNvSpPr txBox="1">
            <a:spLocks noChangeArrowheads="1"/>
          </p:cNvSpPr>
          <p:nvPr/>
        </p:nvSpPr>
        <p:spPr bwMode="auto">
          <a:xfrm>
            <a:off x="142844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控制器类型：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42519"/>
              </p:ext>
            </p:extLst>
          </p:nvPr>
        </p:nvGraphicFramePr>
        <p:xfrm>
          <a:off x="1296393" y="931955"/>
          <a:ext cx="7452071" cy="37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044"/>
                <a:gridCol w="3227803"/>
                <a:gridCol w="2016224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硬布线控制器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微程序控制器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控制信号的描述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有限状态机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产生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组合逻辑电路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与时序信号相关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微指令执行部件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与时序信号无关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时序信号的周期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个指令周期＋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个中断周期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如：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MIPS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kumimoji="1" lang="zh-CN" altLang="zh-CN" sz="18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个微指令周期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说明：⑴某指令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OPCmd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r>
                        <a:rPr lang="zh-CN" altLang="en-US" sz="20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的步数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＝该指令周期的节拍数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⑵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个微程序等价于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条指令的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OPCmd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⑶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条微指令周期相当于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的时延</a:t>
                      </a:r>
                      <a:endParaRPr lang="en-US" altLang="zh-CN" sz="2000" b="1" spc="-1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⑷时序信号的基本单位为时钟周期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2830" y="1489452"/>
            <a:ext cx="396802" cy="1435492"/>
            <a:chOff x="683568" y="1489452"/>
            <a:chExt cx="396802" cy="1435492"/>
          </a:xfrm>
        </p:grpSpPr>
        <p:cxnSp>
          <p:nvCxnSpPr>
            <p:cNvPr id="4" name="直接连接符 3"/>
            <p:cNvCxnSpPr/>
            <p:nvPr/>
          </p:nvCxnSpPr>
          <p:spPr bwMode="auto">
            <a:xfrm flipH="1">
              <a:off x="827584" y="1988840"/>
              <a:ext cx="25278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 rot="16200000" flipH="1">
              <a:off x="555599" y="2260824"/>
              <a:ext cx="796755" cy="252785"/>
            </a:xfrm>
            <a:prstGeom prst="bentConnector3">
              <a:avLst>
                <a:gd name="adj1" fmla="val 10021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flipH="1">
              <a:off x="683568" y="2924944"/>
              <a:ext cx="39680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箭头连接符 5"/>
            <p:cNvCxnSpPr/>
            <p:nvPr/>
          </p:nvCxnSpPr>
          <p:spPr bwMode="auto">
            <a:xfrm rot="5400000" flipH="1" flipV="1">
              <a:off x="164223" y="2008797"/>
              <a:ext cx="1435492" cy="396802"/>
            </a:xfrm>
            <a:prstGeom prst="bentConnector3">
              <a:avLst>
                <a:gd name="adj1" fmla="val 10003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27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4DC-E66F-4A49-A83A-6262F0E1F719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87979" name="Text Box 235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的寄存器组织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用户可见寄存器：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─程序中存放</a:t>
            </a:r>
            <a:r>
              <a:rPr lang="zh-CN" altLang="en-US" sz="2000" b="1" dirty="0">
                <a:latin typeface="宋体" pitchFamily="2" charset="-122"/>
              </a:rPr>
              <a:t>地址及数据</a:t>
            </a:r>
          </a:p>
        </p:txBody>
      </p:sp>
      <p:sp>
        <p:nvSpPr>
          <p:cNvPr id="287999" name="Text Box 255"/>
          <p:cNvSpPr txBox="1">
            <a:spLocks noChangeArrowheads="1"/>
          </p:cNvSpPr>
          <p:nvPr/>
        </p:nvSpPr>
        <p:spPr bwMode="auto">
          <a:xfrm>
            <a:off x="179388" y="4075460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状态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REG(PSR)—</a:t>
            </a:r>
            <a:r>
              <a:rPr lang="zh-CN" altLang="en-US" b="1" dirty="0" smtClean="0">
                <a:latin typeface="宋体" pitchFamily="2" charset="-122"/>
              </a:rPr>
              <a:t>存放程序运行状态</a:t>
            </a:r>
            <a:r>
              <a:rPr lang="en-US" altLang="zh-CN" b="1" dirty="0" smtClean="0">
                <a:latin typeface="宋体" pitchFamily="2" charset="-122"/>
              </a:rPr>
              <a:t>(PSW)</a:t>
            </a:r>
            <a:r>
              <a:rPr lang="zh-CN" altLang="en-US" b="1" dirty="0" smtClean="0">
                <a:latin typeface="宋体" pitchFamily="2" charset="-122"/>
              </a:rPr>
              <a:t>，又称标志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结果状态标志：</a:t>
            </a:r>
            <a:r>
              <a:rPr lang="en-US" altLang="zh-CN" b="1" dirty="0" smtClean="0">
                <a:latin typeface="宋体" pitchFamily="2" charset="-122"/>
              </a:rPr>
              <a:t>ZF/CF/SF/OF</a:t>
            </a:r>
            <a:r>
              <a:rPr lang="zh-CN" altLang="en-US" b="1" dirty="0" smtClean="0">
                <a:latin typeface="宋体" pitchFamily="2" charset="-122"/>
              </a:rPr>
              <a:t>，常用作条件码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可修改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执行方式标志：</a:t>
            </a:r>
            <a:r>
              <a:rPr lang="zh-CN" altLang="en-US" b="1" dirty="0" smtClean="0">
                <a:latin typeface="宋体" pitchFamily="2" charset="-122"/>
              </a:rPr>
              <a:t>跟踪标志</a:t>
            </a:r>
            <a:r>
              <a:rPr lang="en-US" altLang="zh-CN" b="1" dirty="0" smtClean="0">
                <a:latin typeface="宋体" pitchFamily="2" charset="-122"/>
              </a:rPr>
              <a:t>TF</a:t>
            </a:r>
            <a:r>
              <a:rPr lang="zh-CN" altLang="en-US" b="1" dirty="0" smtClean="0">
                <a:latin typeface="宋体" pitchFamily="2" charset="-122"/>
              </a:rPr>
              <a:t>、中断允许标志</a:t>
            </a:r>
            <a:r>
              <a:rPr lang="en-US" altLang="zh-CN" b="1" dirty="0" smtClean="0">
                <a:latin typeface="宋体" pitchFamily="2" charset="-122"/>
              </a:rPr>
              <a:t>IF</a:t>
            </a:r>
          </a:p>
          <a:p>
            <a:pPr marL="2598738" indent="-2598738" algn="l"/>
            <a:r>
              <a:rPr lang="en-US" altLang="zh-CN" sz="2000" b="1" dirty="0" smtClean="0">
                <a:latin typeface="宋体" pitchFamily="2" charset="-122"/>
              </a:rPr>
              <a:t>                      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TF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时单步执行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IF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</a:rPr>
              <a:t>时禁止中断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8061" name="Text Box 317"/>
          <p:cNvSpPr txBox="1">
            <a:spLocks noChangeArrowheads="1"/>
          </p:cNvSpPr>
          <p:nvPr/>
        </p:nvSpPr>
        <p:spPr bwMode="auto">
          <a:xfrm>
            <a:off x="179388" y="1268760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zh-CN" altLang="en-US" b="1" dirty="0" smtClean="0">
                <a:latin typeface="宋体" pitchFamily="2" charset="-122"/>
              </a:rPr>
              <a:t>操作数</a:t>
            </a:r>
            <a:r>
              <a:rPr lang="en-US" altLang="zh-CN" b="1" dirty="0" smtClean="0">
                <a:latin typeface="宋体" pitchFamily="2" charset="-122"/>
              </a:rPr>
              <a:t>(OPD)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长度</a:t>
            </a:r>
            <a:r>
              <a:rPr lang="zh-CN" altLang="en-US" b="1" dirty="0" smtClean="0">
                <a:latin typeface="宋体" pitchFamily="2" charset="-122"/>
              </a:rPr>
              <a:t>＝机器字长</a:t>
            </a:r>
            <a:r>
              <a:rPr lang="en-US" altLang="zh-CN" b="1" i="1" dirty="0" smtClean="0">
                <a:latin typeface="+mn-lt"/>
              </a:rPr>
              <a:t>n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累加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REG(AC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指令中同时用作源及目的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8062" name="Text Box 318"/>
          <p:cNvSpPr txBox="1">
            <a:spLocks noChangeArrowheads="1"/>
          </p:cNvSpPr>
          <p:nvPr/>
        </p:nvSpPr>
        <p:spPr bwMode="auto">
          <a:xfrm>
            <a:off x="179388" y="2269321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地址或指令地址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</a:t>
            </a:r>
            <a:r>
              <a:rPr lang="zh-CN" altLang="en-US" b="1" dirty="0" smtClean="0">
                <a:latin typeface="宋体" pitchFamily="2" charset="-122"/>
              </a:rPr>
              <a:t>长度</a:t>
            </a:r>
            <a:r>
              <a:rPr lang="en-US" altLang="zh-CN" b="1" dirty="0" smtClean="0">
                <a:latin typeface="宋体" pitchFamily="2" charset="-122"/>
              </a:rPr>
              <a:t>＝</a:t>
            </a:r>
            <a:r>
              <a:rPr lang="zh-CN" altLang="en-US" b="1" dirty="0" smtClean="0">
                <a:latin typeface="宋体" pitchFamily="2" charset="-122"/>
              </a:rPr>
              <a:t>逻辑地址位数</a:t>
            </a:r>
            <a:r>
              <a:rPr lang="en-US" altLang="zh-CN" b="1" i="1" dirty="0">
                <a:latin typeface="+mn-lt"/>
              </a:rPr>
              <a:t>m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或段</a:t>
            </a:r>
            <a:r>
              <a:rPr lang="zh-CN" altLang="en-US" sz="2200" b="1" dirty="0">
                <a:latin typeface="宋体" pitchFamily="2" charset="-122"/>
              </a:rPr>
              <a:t>内</a:t>
            </a:r>
            <a:r>
              <a:rPr lang="zh-CN" altLang="en-US" sz="2200" b="1" dirty="0" smtClean="0">
                <a:latin typeface="宋体" pitchFamily="2" charset="-122"/>
              </a:rPr>
              <a:t>地址位数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8064" name="Text Box 320"/>
          <p:cNvSpPr txBox="1">
            <a:spLocks noChangeArrowheads="1"/>
          </p:cNvSpPr>
          <p:nvPr/>
        </p:nvSpPr>
        <p:spPr bwMode="auto">
          <a:xfrm>
            <a:off x="179388" y="3240435"/>
            <a:ext cx="871378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通用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REG(GPR)—</a:t>
            </a:r>
            <a:r>
              <a:rPr lang="zh-CN" altLang="en-US" b="1" dirty="0">
                <a:latin typeface="宋体" pitchFamily="2" charset="-122"/>
              </a:rPr>
              <a:t>可用作</a:t>
            </a:r>
            <a:r>
              <a:rPr lang="zh-CN" altLang="en-US" b="1" u="sng" dirty="0">
                <a:latin typeface="宋体" pitchFamily="2" charset="-122"/>
              </a:rPr>
              <a:t>数据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zh-CN" altLang="en-US" b="1" u="sng" dirty="0">
                <a:latin typeface="宋体" pitchFamily="2" charset="-122"/>
              </a:rPr>
              <a:t>地址</a:t>
            </a:r>
            <a:r>
              <a:rPr lang="en-US" altLang="zh-CN" b="1" u="sng" dirty="0" smtClean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                    </a:t>
            </a:r>
            <a:r>
              <a:rPr lang="zh-CN" altLang="en-US" b="1" dirty="0" smtClean="0">
                <a:latin typeface="宋体" pitchFamily="2" charset="-122"/>
              </a:rPr>
              <a:t>         </a:t>
            </a:r>
            <a:r>
              <a:rPr lang="zh-CN" altLang="en-US" dirty="0">
                <a:latin typeface="宋体" pitchFamily="2" charset="-122"/>
              </a:rPr>
              <a:t>└───┴─</a:t>
            </a:r>
            <a:r>
              <a:rPr lang="zh-CN" altLang="en-US" b="1" dirty="0">
                <a:latin typeface="宋体" pitchFamily="2" charset="-122"/>
              </a:rPr>
              <a:t>→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长度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相同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solidFill>
                  <a:srgbClr val="FF3399"/>
                </a:solidFill>
                <a:latin typeface="+mn-lt"/>
              </a:rPr>
              <a:t>m</a:t>
            </a:r>
            <a:r>
              <a:rPr lang="zh-CN" altLang="en-US" sz="2000" b="1" dirty="0" smtClean="0">
                <a:solidFill>
                  <a:srgbClr val="FF3399"/>
                </a:solidFill>
                <a:latin typeface="+mn-lt"/>
              </a:rPr>
              <a:t>＝</a:t>
            </a:r>
            <a:r>
              <a:rPr lang="en-US" altLang="zh-CN" sz="2000" b="1" i="1" dirty="0" smtClean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8065" name="AutoShape 3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9" name="AutoShape 3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左大括号 1"/>
          <p:cNvSpPr/>
          <p:nvPr/>
        </p:nvSpPr>
        <p:spPr bwMode="auto">
          <a:xfrm>
            <a:off x="1007604" y="1484784"/>
            <a:ext cx="108012" cy="2088232"/>
          </a:xfrm>
          <a:prstGeom prst="leftBrace">
            <a:avLst>
              <a:gd name="adj1" fmla="val 31849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999" grpId="0"/>
      <p:bldP spid="288061" grpId="0"/>
      <p:bldP spid="288062" grpId="0"/>
      <p:bldP spid="288064" grpId="0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388" y="31759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二、时序信号的形成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Text Box 303"/>
          <p:cNvSpPr txBox="1">
            <a:spLocks noChangeArrowheads="1"/>
          </p:cNvSpPr>
          <p:nvPr/>
        </p:nvSpPr>
        <p:spPr bwMode="auto">
          <a:xfrm>
            <a:off x="179263" y="836712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*时序信号：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zh-CN" altLang="en-US" b="1" u="sng" dirty="0" smtClean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长、次</a:t>
            </a:r>
            <a:r>
              <a:rPr lang="zh-CN" altLang="en-US" b="1" u="sng" dirty="0" smtClean="0">
                <a:latin typeface="宋体" pitchFamily="2" charset="-122"/>
              </a:rPr>
              <a:t>序</a:t>
            </a:r>
            <a:r>
              <a:rPr lang="zh-CN" altLang="en-US" b="1" dirty="0" smtClean="0">
                <a:latin typeface="宋体" pitchFamily="2" charset="-122"/>
              </a:rPr>
              <a:t>，信号间无间隙及重叠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          (1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2000" spc="-140" dirty="0" err="1" smtClean="0"/>
              <a:t>μ</a:t>
            </a:r>
            <a:r>
              <a:rPr lang="en-US" altLang="zh-CN" sz="2000" b="1" spc="-140" dirty="0" err="1" smtClean="0">
                <a:latin typeface="+mn-ea"/>
              </a:rPr>
              <a:t>OP</a:t>
            </a:r>
            <a:r>
              <a:rPr lang="zh-CN" altLang="en-US" sz="2000" b="1" spc="-140" dirty="0" smtClean="0">
                <a:latin typeface="+mn-ea"/>
              </a:rPr>
              <a:t>时延</a:t>
            </a:r>
            <a:r>
              <a:rPr lang="en-US" altLang="zh-CN" sz="2000" b="1" dirty="0" smtClean="0">
                <a:latin typeface="宋体" pitchFamily="2" charset="-122"/>
              </a:rPr>
              <a:t>)  (</a:t>
            </a:r>
            <a:r>
              <a:rPr lang="en-US" altLang="zh-CN" sz="2000" spc="-140" dirty="0" err="1" smtClean="0"/>
              <a:t>μ</a:t>
            </a:r>
            <a:r>
              <a:rPr lang="en-US" altLang="zh-CN" sz="2000" b="1" spc="-140" dirty="0" err="1" smtClean="0">
                <a:latin typeface="+mn-ea"/>
              </a:rPr>
              <a:t>OP</a:t>
            </a:r>
            <a:r>
              <a:rPr lang="zh-CN" altLang="en-US" sz="2000" b="1" spc="-140" dirty="0" smtClean="0">
                <a:latin typeface="+mn-ea"/>
              </a:rPr>
              <a:t>序列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303"/>
          <p:cNvSpPr txBox="1">
            <a:spLocks noChangeArrowheads="1"/>
          </p:cNvSpPr>
          <p:nvPr/>
        </p:nvSpPr>
        <p:spPr bwMode="auto">
          <a:xfrm>
            <a:off x="179263" y="17008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、时序系统的组织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79512" y="21351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*时序信号类型：</a:t>
            </a:r>
            <a:r>
              <a:rPr lang="zh-CN" altLang="en-US" b="1" dirty="0" smtClean="0">
                <a:latin typeface="宋体" pitchFamily="2" charset="-122"/>
              </a:rPr>
              <a:t>机器周期、节拍、工作脉冲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划分依据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基本功能、  </a:t>
            </a:r>
            <a:r>
              <a:rPr lang="en-US" altLang="zh-CN" sz="2200" spc="-140" dirty="0" err="1" smtClean="0"/>
              <a:t>μ</a:t>
            </a:r>
            <a:r>
              <a:rPr lang="en-US" altLang="zh-CN" sz="2200" b="1" spc="-140" dirty="0" err="1" smtClean="0">
                <a:latin typeface="+mn-ea"/>
              </a:rPr>
              <a:t>OP</a:t>
            </a:r>
            <a:r>
              <a:rPr lang="zh-CN" altLang="en-US" sz="2200" b="1" spc="-140" dirty="0" smtClean="0">
                <a:latin typeface="+mn-ea"/>
              </a:rPr>
              <a:t>、  同步脉冲</a:t>
            </a:r>
            <a:r>
              <a:rPr lang="en-US" altLang="zh-CN" sz="1800" b="1" spc="-140" dirty="0" smtClean="0">
                <a:latin typeface="+mn-ea"/>
              </a:rPr>
              <a:t>(</a:t>
            </a:r>
            <a:r>
              <a:rPr lang="zh-CN" altLang="en-US" sz="1800" b="1" spc="-140" dirty="0" smtClean="0">
                <a:latin typeface="+mn-ea"/>
              </a:rPr>
              <a:t>如电位</a:t>
            </a:r>
            <a:r>
              <a:rPr lang="en-US" altLang="zh-CN" sz="1800" b="1" spc="-140" dirty="0" smtClean="0">
                <a:latin typeface="+mn-ea"/>
              </a:rPr>
              <a:t>-</a:t>
            </a:r>
            <a:r>
              <a:rPr lang="zh-CN" altLang="en-US" sz="1800" b="1" spc="-140" dirty="0" smtClean="0">
                <a:latin typeface="+mn-ea"/>
              </a:rPr>
              <a:t>脉冲制所需</a:t>
            </a:r>
            <a:r>
              <a:rPr lang="en-US" altLang="zh-CN" sz="1800" b="1" spc="-140" dirty="0" smtClean="0">
                <a:latin typeface="+mn-ea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02482" y="3068960"/>
            <a:ext cx="6193854" cy="3024336"/>
            <a:chOff x="1402482" y="3068960"/>
            <a:chExt cx="6193854" cy="3024336"/>
          </a:xfrm>
        </p:grpSpPr>
        <p:sp>
          <p:nvSpPr>
            <p:cNvPr id="152" name="Text Box 108"/>
            <p:cNvSpPr txBox="1">
              <a:spLocks noChangeArrowheads="1"/>
            </p:cNvSpPr>
            <p:nvPr/>
          </p:nvSpPr>
          <p:spPr bwMode="auto">
            <a:xfrm>
              <a:off x="1402482" y="3356992"/>
              <a:ext cx="1657350" cy="273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8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工作脉冲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</a:p>
            <a:p>
              <a:pPr>
                <a:lnSpc>
                  <a:spcPct val="13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zh-CN" altLang="en-US" sz="1800" b="1" dirty="0">
                  <a:latin typeface="宋体" pitchFamily="2" charset="-122"/>
                </a:rPr>
                <a:t>脉冲</a:t>
              </a:r>
              <a:r>
                <a:rPr lang="en-US" altLang="zh-CN" sz="1800" b="1" dirty="0">
                  <a:latin typeface="宋体" pitchFamily="2" charset="-122"/>
                </a:rPr>
                <a:t>CP</a:t>
              </a:r>
            </a:p>
            <a:p>
              <a:pPr>
                <a:lnSpc>
                  <a:spcPct val="105000"/>
                </a:lnSpc>
              </a:pP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>
            <a:xfrm>
              <a:off x="3131840" y="3356992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7020272" y="3356992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4427984" y="3356992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5724128" y="3356992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>
              <a:off x="3559696" y="4293096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3993840" y="4293096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4644008" y="3068960"/>
              <a:ext cx="100550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3131840" y="3140968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3347864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3131840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131840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3059832" y="6021288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3347864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3779912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3563888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3563888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3779912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4211960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3995936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995936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4211960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4644008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4427984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4427984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4644008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5076056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4860032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4860032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5076056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5508104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5292080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292080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5508104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5940152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5724128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5724128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5940152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6372200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6156176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156176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6372200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6804248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6588224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6588224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6804248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7236296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7020272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7020272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7236296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7452320" y="5805264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7452320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3563888" y="429786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3131840" y="429309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3131840" y="429309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3059832" y="4509120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3563888" y="450912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3995936" y="458589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559696" y="458112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559696" y="458112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59832" y="4797152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3991744" y="4797152"/>
              <a:ext cx="8724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4427984" y="487393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3995936" y="486916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3995936" y="486916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3059832" y="5085184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427984" y="5085184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4860032" y="429786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4427984" y="429309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4427984" y="429309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864224" y="450912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5292080" y="458589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4860032" y="458112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4860032" y="458112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292080" y="4797152"/>
              <a:ext cx="86828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5724128" y="487393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5292080" y="486916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5292080" y="486916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5724128" y="5085184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6156176" y="429786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5724128" y="429309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5724128" y="429309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6160368" y="450912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6588224" y="458589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6156176" y="458112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6156176" y="458112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6588224" y="479715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7020272" y="487393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6588224" y="486916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6588224" y="486916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7020272" y="5085184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7020272" y="429786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7448128" y="429786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7016080" y="429309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7452320" y="450912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7452320" y="458112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7452320" y="458112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3347864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3131840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3131840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3059832" y="5373216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33478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3779912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3563888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3563888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37799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4211960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3995936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3995936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42119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4644008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4427984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4427984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46440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5076056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4860032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4860032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50760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5508104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5292080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5292080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55081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5940152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5724128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5724128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59401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6372200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6156176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6156176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637220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6804248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6588224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6588224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680424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7236296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7020272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7020272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723629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7452320" y="5157192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7452320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3563888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3347864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3347864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3059832" y="5445224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3563888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3995936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3779912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3779912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3995936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4427984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4211960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4211960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4427984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4860032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4644008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4644008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4860032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5292080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5076056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5076056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5292080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5724128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5508104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5508104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5724128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6156176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5940152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5940152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6156176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6588224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6372200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6372200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6588224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7020272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6804248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6804248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7020272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7452320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7236296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7236296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7452320" y="5661248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3131840" y="544522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3131840" y="565647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7020272" y="4009834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5724128" y="4005064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5724128" y="4005064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3059832" y="4221088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7020272" y="4221088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7452320" y="422108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5724128" y="3721802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4427984" y="3717032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4427984" y="3717032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3059832" y="3933056"/>
              <a:ext cx="13681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5724128" y="3933056"/>
              <a:ext cx="18722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4427984" y="3433770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3131840" y="3429000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3131840" y="3429000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3059832" y="3645024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4427984" y="3645024"/>
              <a:ext cx="259228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7020272" y="3429000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7020272" y="3429000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7020272" y="3140968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5652120" y="3212976"/>
              <a:ext cx="137234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 flipH="1">
              <a:off x="3141464" y="3212976"/>
              <a:ext cx="13585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5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 Box 303"/>
              <p:cNvSpPr txBox="1">
                <a:spLocks noChangeArrowheads="1"/>
              </p:cNvSpPr>
              <p:nvPr/>
            </p:nvSpPr>
            <p:spPr bwMode="auto">
              <a:xfrm>
                <a:off x="179512" y="325105"/>
                <a:ext cx="8856984" cy="2298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en-US" altLang="zh-CN" b="1" dirty="0" smtClean="0">
                    <a:solidFill>
                      <a:srgbClr val="C00000"/>
                    </a:solidFill>
                    <a:latin typeface="宋体" pitchFamily="2" charset="-122"/>
                  </a:rPr>
                  <a:t>   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宋体" pitchFamily="2" charset="-122"/>
                  </a:rPr>
                  <a:t>*早期计算机的时序系统：</a:t>
                </a:r>
                <a:r>
                  <a:rPr lang="zh-CN" altLang="en-US" sz="2200" b="1" dirty="0">
                    <a:latin typeface="宋体" pitchFamily="2" charset="-122"/>
                  </a:rPr>
                  <a:t>三级</a:t>
                </a:r>
                <a:r>
                  <a:rPr lang="zh-CN" altLang="en-US" sz="2200" b="1" dirty="0" smtClean="0">
                    <a:latin typeface="宋体" pitchFamily="2" charset="-122"/>
                  </a:rPr>
                  <a:t>时序</a:t>
                </a:r>
                <a:r>
                  <a:rPr lang="en-US" altLang="zh-CN" sz="2200" b="1" dirty="0" smtClean="0">
                    <a:latin typeface="宋体" pitchFamily="2" charset="-122"/>
                  </a:rPr>
                  <a:t>(</a:t>
                </a:r>
                <a:r>
                  <a:rPr lang="zh-CN" altLang="en-US" sz="2200" b="1" dirty="0" smtClean="0">
                    <a:latin typeface="宋体" pitchFamily="2" charset="-122"/>
                  </a:rPr>
                  <a:t>机器周期</a:t>
                </a:r>
                <a:r>
                  <a:rPr lang="en-US" altLang="zh-CN" sz="2200" b="1" dirty="0" smtClean="0">
                    <a:latin typeface="宋体" pitchFamily="2" charset="-122"/>
                  </a:rPr>
                  <a:t>/</a:t>
                </a:r>
                <a:r>
                  <a:rPr lang="zh-CN" altLang="en-US" sz="2200" b="1" dirty="0" smtClean="0">
                    <a:latin typeface="宋体" pitchFamily="2" charset="-122"/>
                  </a:rPr>
                  <a:t>节拍</a:t>
                </a:r>
                <a:r>
                  <a:rPr lang="en-US" altLang="zh-CN" sz="2200" b="1" dirty="0" smtClean="0">
                    <a:latin typeface="宋体" pitchFamily="2" charset="-122"/>
                  </a:rPr>
                  <a:t>/</a:t>
                </a:r>
                <a:r>
                  <a:rPr lang="zh-CN" altLang="en-US" sz="2200" b="1" dirty="0" smtClean="0">
                    <a:latin typeface="宋体" pitchFamily="2" charset="-122"/>
                  </a:rPr>
                  <a:t>工作脉冲</a:t>
                </a:r>
                <a:r>
                  <a:rPr lang="en-US" altLang="zh-CN" sz="2200" b="1" dirty="0" smtClean="0">
                    <a:latin typeface="宋体" pitchFamily="2" charset="-122"/>
                  </a:rPr>
                  <a:t>)</a:t>
                </a: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    </a:t>
                </a:r>
                <a:r>
                  <a:rPr lang="zh-CN" altLang="en-US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信号的个数</a:t>
                </a:r>
                <a:r>
                  <a:rPr lang="en-US" altLang="zh-CN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—</a:t>
                </a:r>
                <a:r>
                  <a:rPr lang="zh-CN" altLang="en-US" b="1" dirty="0" smtClean="0">
                    <a:latin typeface="宋体" pitchFamily="2" charset="-122"/>
                  </a:rPr>
                  <a:t>按最复杂情况设置</a:t>
                </a:r>
                <a:endParaRPr lang="en-US" altLang="zh-CN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dirty="0">
                    <a:latin typeface="宋体" pitchFamily="2" charset="-122"/>
                  </a:rPr>
                  <a:t> </a:t>
                </a:r>
                <a:r>
                  <a:rPr lang="zh-CN" altLang="en-US" sz="2200" b="1" dirty="0" smtClean="0">
                    <a:latin typeface="宋体" pitchFamily="2" charset="-122"/>
                  </a:rPr>
                  <a:t>          </a:t>
                </a:r>
                <a:r>
                  <a:rPr lang="zh-CN" altLang="en-US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例：</a:t>
                </a:r>
                <a:r>
                  <a:rPr lang="zh-CN" altLang="en-US" sz="2000" b="1" dirty="0" smtClean="0">
                    <a:latin typeface="宋体" pitchFamily="2" charset="-122"/>
                  </a:rPr>
                  <a:t>指令周期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机器周期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dirty="0">
                    <a:latin typeface="宋体" pitchFamily="2" charset="-122"/>
                  </a:rPr>
                  <a:t>，机器周期</a:t>
                </a:r>
                <a14:m>
                  <m:oMath xmlns:m="http://schemas.openxmlformats.org/officeDocument/2006/math">
                    <m:r>
                      <a:rPr lang="en-US" altLang="zh-CN" sz="2000" b="1" i="1" baseline="-18000" smtClean="0">
                        <a:latin typeface="Cambria Math"/>
                      </a:rPr>
                      <m:t>𝒋</m:t>
                    </m:r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节拍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dirty="0" smtClean="0">
                    <a:latin typeface="宋体" pitchFamily="2" charset="-122"/>
                  </a:rPr>
                  <a:t>，</a:t>
                </a:r>
                <a:endParaRPr lang="en-US" altLang="zh-CN" sz="20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000" b="1" dirty="0" smtClean="0">
                    <a:latin typeface="宋体" pitchFamily="2" charset="-122"/>
                  </a:rPr>
                  <a:t>                                         </a:t>
                </a:r>
                <a:r>
                  <a:rPr lang="zh-CN" altLang="en-US" sz="1600" b="1" dirty="0" smtClean="0">
                    <a:latin typeface="宋体" pitchFamily="2" charset="-122"/>
                  </a:rPr>
                  <a:t>   </a:t>
                </a:r>
                <a:r>
                  <a:rPr lang="zh-CN" altLang="en-US" sz="2000" b="1" dirty="0" smtClean="0">
                    <a:latin typeface="宋体" pitchFamily="2" charset="-122"/>
                  </a:rPr>
                  <a:t>  节拍</a:t>
                </a:r>
                <a:r>
                  <a:rPr lang="en-US" altLang="zh-CN" sz="2000" b="1" i="1" baseline="-18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工作脉冲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          注：</a:t>
                </a:r>
                <a:r>
                  <a:rPr lang="zh-CN" altLang="en-US" sz="2200" b="1" dirty="0" smtClean="0">
                    <a:latin typeface="宋体" pitchFamily="2" charset="-122"/>
                  </a:rPr>
                  <a:t>机器周期的个数需多设置</a:t>
                </a:r>
                <a:r>
                  <a:rPr lang="en-US" altLang="zh-CN" sz="2200" b="1" dirty="0" smtClean="0">
                    <a:latin typeface="宋体" pitchFamily="2" charset="-122"/>
                  </a:rPr>
                  <a:t>1</a:t>
                </a:r>
                <a:r>
                  <a:rPr lang="zh-CN" altLang="en-US" sz="2200" b="1" dirty="0" smtClean="0">
                    <a:latin typeface="宋体" pitchFamily="2" charset="-122"/>
                  </a:rPr>
                  <a:t>个</a:t>
                </a:r>
                <a:r>
                  <a:rPr lang="en-US" altLang="zh-CN" sz="2000" b="1" dirty="0" smtClean="0">
                    <a:latin typeface="宋体" pitchFamily="2" charset="-122"/>
                  </a:rPr>
                  <a:t>(</a:t>
                </a:r>
                <a:r>
                  <a:rPr lang="zh-CN" altLang="en-US" sz="2000" b="1" dirty="0" smtClean="0">
                    <a:latin typeface="宋体" pitchFamily="2" charset="-122"/>
                  </a:rPr>
                  <a:t>中断周期</a:t>
                </a:r>
                <a:r>
                  <a:rPr lang="en-US" altLang="zh-CN" sz="2000" b="1" dirty="0" smtClean="0">
                    <a:latin typeface="宋体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349" name="Text 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25105"/>
                <a:ext cx="8856984" cy="2298001"/>
              </a:xfrm>
              <a:prstGeom prst="rect">
                <a:avLst/>
              </a:prstGeom>
              <a:blipFill rotWithShape="1">
                <a:blip r:embed="rId2"/>
                <a:stretch>
                  <a:fillRect t="-1061" b="-1061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 Box 303"/>
          <p:cNvSpPr txBox="1">
            <a:spLocks noChangeArrowheads="1"/>
          </p:cNvSpPr>
          <p:nvPr/>
        </p:nvSpPr>
        <p:spPr bwMode="auto">
          <a:xfrm>
            <a:off x="179512" y="2514962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信号的周期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有定长、变长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zh-CN" altLang="en-US" b="1" dirty="0">
                <a:latin typeface="宋体" pitchFamily="2" charset="-122"/>
              </a:rPr>
              <a:t>类型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应用：</a:t>
            </a:r>
            <a:r>
              <a:rPr lang="zh-CN" altLang="en-US" sz="2200" b="1" dirty="0" smtClean="0">
                <a:latin typeface="宋体" pitchFamily="2" charset="-122"/>
              </a:rPr>
              <a:t>不同指令的</a:t>
            </a:r>
            <a:r>
              <a:rPr lang="en-US" altLang="zh-CN" sz="2200" b="1" i="1" dirty="0" smtClean="0">
                <a:latin typeface="+mn-lt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i="1" dirty="0" smtClean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不同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性能好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i="1" dirty="0" smtClean="0">
                <a:latin typeface="+mn-lt"/>
              </a:rPr>
              <a:t>k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zh-CN" altLang="en-US" sz="2200" b="1" dirty="0" smtClean="0">
                <a:latin typeface="宋体" pitchFamily="2" charset="-122"/>
              </a:rPr>
              <a:t>常数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最大值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352" name="Text Box 303"/>
          <p:cNvSpPr txBox="1">
            <a:spLocks noChangeArrowheads="1"/>
          </p:cNvSpPr>
          <p:nvPr/>
        </p:nvSpPr>
        <p:spPr bwMode="auto">
          <a:xfrm>
            <a:off x="179512" y="3429000"/>
            <a:ext cx="8785225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信号表示的功能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可为时间次序、操作步骤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易理解</a:t>
            </a:r>
            <a:r>
              <a:rPr lang="en-US" altLang="zh-CN" sz="1800" b="1" dirty="0" smtClean="0">
                <a:latin typeface="宋体" pitchFamily="2" charset="-122"/>
              </a:rPr>
              <a:t>)    (</a:t>
            </a:r>
            <a:r>
              <a:rPr lang="zh-CN" altLang="en-US" sz="1800" b="1" dirty="0" smtClean="0">
                <a:latin typeface="宋体" pitchFamily="2" charset="-122"/>
              </a:rPr>
              <a:t>可简化电路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例：</a:t>
            </a:r>
            <a:r>
              <a:rPr lang="zh-CN" altLang="en-US" sz="2200" b="1" dirty="0">
                <a:latin typeface="宋体" pitchFamily="2" charset="-122"/>
              </a:rPr>
              <a:t>时序</a:t>
            </a:r>
            <a:r>
              <a:rPr lang="zh-CN" altLang="en-US" sz="2200" b="1" dirty="0" smtClean="0">
                <a:latin typeface="宋体" pitchFamily="2" charset="-122"/>
              </a:rPr>
              <a:t>信号共有</a:t>
            </a:r>
            <a:r>
              <a:rPr lang="en-US" altLang="zh-CN" sz="2200" b="1" dirty="0" smtClean="0">
                <a:latin typeface="宋体" pitchFamily="2" charset="-122"/>
              </a:rPr>
              <a:t>5</a:t>
            </a:r>
            <a:r>
              <a:rPr lang="zh-CN" altLang="en-US" sz="2200" b="1" dirty="0" smtClean="0">
                <a:latin typeface="宋体" pitchFamily="2" charset="-122"/>
              </a:rPr>
              <a:t>个，</a:t>
            </a:r>
            <a:r>
              <a:rPr lang="en-US" altLang="zh-CN" sz="2200" b="1" dirty="0" smtClean="0">
                <a:latin typeface="宋体" pitchFamily="2" charset="-122"/>
              </a:rPr>
              <a:t>add</a:t>
            </a:r>
            <a:r>
              <a:rPr lang="zh-CN" altLang="en-US" sz="2200" b="1" dirty="0" smtClean="0">
                <a:latin typeface="宋体" pitchFamily="2" charset="-122"/>
              </a:rPr>
              <a:t>指令只需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个，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    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t1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en-US" altLang="zh-CN" sz="2200" b="1" dirty="0" smtClean="0">
                <a:latin typeface="宋体" pitchFamily="2" charset="-122"/>
              </a:rPr>
              <a:t>t4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dirty="0" smtClean="0">
                <a:latin typeface="宋体" pitchFamily="2" charset="-122"/>
              </a:rPr>
              <a:t>--GPRs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000" b="1" dirty="0" err="1" smtClean="0">
                <a:latin typeface="+mn-ea"/>
                <a:cs typeface="Times New Roman" pitchFamily="18" charset="0"/>
              </a:rPr>
              <a:t>RegWr</a:t>
            </a:r>
            <a:r>
              <a:rPr lang="zh-CN" altLang="en-US" sz="2000" b="1" dirty="0" smtClean="0">
                <a:latin typeface="+mn-ea"/>
                <a:cs typeface="Times New Roman" pitchFamily="18" charset="0"/>
              </a:rPr>
              <a:t>＝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dirty="0" err="1" smtClean="0">
                <a:latin typeface="+mn-ea"/>
                <a:cs typeface="Times New Roman" pitchFamily="18" charset="0"/>
              </a:rPr>
              <a:t>add+ori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)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t4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lw</a:t>
            </a:r>
            <a:r>
              <a:rPr lang="en-US" altLang="zh-CN" sz="2000" b="1" dirty="0" smtClean="0">
                <a:ea typeface="Microsoft JhengHei" panose="020B0604030504040204" pitchFamily="34" charset="-12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t1</a:t>
            </a:r>
            <a:r>
              <a:rPr lang="en-US" altLang="zh-CN" sz="2200" b="1" dirty="0" smtClean="0"/>
              <a:t>~</a:t>
            </a:r>
            <a:r>
              <a:rPr lang="en-US" altLang="zh-CN" sz="2200" b="1" dirty="0" smtClean="0">
                <a:latin typeface="宋体" pitchFamily="2" charset="-122"/>
              </a:rPr>
              <a:t>t3</a:t>
            </a:r>
            <a:r>
              <a:rPr lang="zh-CN" altLang="en-US" sz="2200" b="1" dirty="0" smtClean="0">
                <a:latin typeface="宋体" pitchFamily="2" charset="-122"/>
              </a:rPr>
              <a:t>及</a:t>
            </a:r>
            <a:r>
              <a:rPr lang="en-US" altLang="zh-CN" sz="2200" b="1" dirty="0" smtClean="0">
                <a:latin typeface="宋体" pitchFamily="2" charset="-122"/>
              </a:rPr>
              <a:t>t5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--GPRs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 err="1">
                <a:latin typeface="+mn-ea"/>
                <a:cs typeface="Times New Roman" pitchFamily="18" charset="0"/>
              </a:rPr>
              <a:t>RegWr</a:t>
            </a:r>
            <a:r>
              <a:rPr lang="zh-CN" altLang="en-US" sz="2200" b="1" dirty="0">
                <a:latin typeface="+mn-ea"/>
                <a:cs typeface="Times New Roman" pitchFamily="18" charset="0"/>
              </a:rPr>
              <a:t>＝</a:t>
            </a:r>
            <a:r>
              <a:rPr lang="en-US" altLang="zh-CN" sz="2200" b="1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200" b="1" dirty="0" err="1">
                <a:latin typeface="+mn-ea"/>
                <a:cs typeface="Times New Roman" pitchFamily="18" charset="0"/>
              </a:rPr>
              <a:t>add+ori</a:t>
            </a:r>
            <a:r>
              <a:rPr lang="en-US" altLang="zh-CN" sz="2200" b="1" dirty="0" smtClean="0">
                <a:latin typeface="+mn-ea"/>
                <a:cs typeface="Times New Roman" pitchFamily="18" charset="0"/>
              </a:rPr>
              <a:t>+…)</a:t>
            </a:r>
            <a:r>
              <a:rPr lang="en-US" altLang="zh-CN" sz="2000" b="1" dirty="0" smtClean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endParaRPr lang="en-US" altLang="zh-CN" sz="2200" b="1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5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29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512" y="325105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*现代计算机的时序系统：</a:t>
            </a:r>
            <a:r>
              <a:rPr lang="zh-CN" altLang="en-US" sz="2200" b="1" dirty="0" smtClean="0">
                <a:latin typeface="宋体" pitchFamily="2" charset="-122"/>
              </a:rPr>
              <a:t>节拍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工作脉冲两级时序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信号的个数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按最复杂情况设置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信号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常采用</a:t>
            </a:r>
            <a:r>
              <a:rPr lang="zh-CN" altLang="en-US" b="1" u="sng" dirty="0" smtClean="0">
                <a:latin typeface="宋体" pitchFamily="2" charset="-122"/>
              </a:rPr>
              <a:t>变长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93" name="组合 492"/>
          <p:cNvGrpSpPr/>
          <p:nvPr/>
        </p:nvGrpSpPr>
        <p:grpSpPr>
          <a:xfrm>
            <a:off x="395536" y="2348880"/>
            <a:ext cx="8428198" cy="2664296"/>
            <a:chOff x="538386" y="2996952"/>
            <a:chExt cx="8428198" cy="2664296"/>
          </a:xfrm>
        </p:grpSpPr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538386" y="3284984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节拍脉冲</a:t>
              </a: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访存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写回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4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8818376" y="3645024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94040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907704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35896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95736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90770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12372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90770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90770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835696" y="357301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12372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5577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3975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33975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5577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98782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77180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77180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98782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41987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20384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0384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41987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85192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63589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63589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85192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28396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06794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06794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28396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71601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49999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49999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71601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14806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93204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93204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14806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58011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3640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36408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58011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01216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9613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9613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01216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22818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339752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907704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907704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835696" y="386104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341848" y="386104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771800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3556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3556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837792" y="4149080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769704" y="4149080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203848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771800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771800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837792" y="4437112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205944" y="4437112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067944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63799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3589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074232" y="3861048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499992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067944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067944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502088" y="4149080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932040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499992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499992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934136" y="443711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230280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798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79613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234472" y="3861048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662328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23028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23028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662328" y="4149080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094376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662328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662328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7094376" y="4437112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524328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522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8822568" y="3645024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8822568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363589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3419872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907704" y="3140968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1835696" y="4725144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5364088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932040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932040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5366184" y="472514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7526424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7094376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7094376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526424" y="4725144"/>
              <a:ext cx="144016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3635896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3203848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320384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1835696" y="5013176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3637992" y="501317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5798232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5366184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536408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5798232" y="5013176"/>
              <a:ext cx="31683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58472" y="364502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8390520" y="393305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7958472" y="392828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7958472" y="392828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8390520" y="414431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8822568" y="422108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8390520" y="421631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8390520" y="421631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8822568" y="443234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958472" y="386104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flipH="1">
              <a:off x="7522232" y="3573016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flipH="1">
              <a:off x="1200324" y="5366866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644420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622818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44420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687625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666023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666023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87625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730830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709228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709228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730830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774035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752432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752432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74035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817240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795637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795637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817240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860444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838842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838842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860444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820472" y="3356992"/>
              <a:ext cx="146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82047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212372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190770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90770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835696" y="53012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12372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5577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33975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33975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5577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298782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277180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277180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298782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341987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320384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320384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341987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3854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3637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3637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385192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428396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406794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406794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428396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4716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4499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4499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471601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514806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493204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493204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514806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558011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53640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536408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558011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601216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579613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579613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601216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622818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644420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622818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644420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687625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666023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666023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687625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730830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709228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709228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730830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774035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752432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752432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774035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817240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795637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795637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817240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860444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838842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838842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860444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8820472" y="5085184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882047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233765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212163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212163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1835696" y="5589240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233765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276970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255368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255368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276970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320175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298572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298572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320175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3635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341777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341777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3635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406584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384982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3851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406584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4497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428187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428187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4497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492994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471392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4713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492994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536199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>
              <a:off x="514596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514596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536199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79404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557801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557801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579404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622608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60100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>
              <a:off x="601006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622608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644211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665813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>
              <a:off x="64421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>
              <a:off x="665813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>
              <a:off x="709018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>
              <a:off x="68741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687416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>
              <a:off x="709018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>
              <a:off x="752223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>
              <a:off x="73062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/>
          </p:nvCxnSpPr>
          <p:spPr>
            <a:xfrm>
              <a:off x="730620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/>
            <p:nvPr/>
          </p:nvCxnSpPr>
          <p:spPr>
            <a:xfrm>
              <a:off x="752223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>
              <a:off x="795428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77382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773825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795428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>
              <a:off x="838632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>
              <a:off x="81703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>
              <a:off x="817030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>
              <a:off x="838632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>
              <a:off x="881837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86023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>
              <a:off x="860235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>
              <a:off x="8820472" y="5589240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/>
            <p:cNvSpPr txBox="1"/>
            <p:nvPr/>
          </p:nvSpPr>
          <p:spPr>
            <a:xfrm>
              <a:off x="4106044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75" name="直接连接符 474"/>
            <p:cNvCxnSpPr/>
            <p:nvPr/>
          </p:nvCxnSpPr>
          <p:spPr>
            <a:xfrm>
              <a:off x="5366184" y="3143260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 flipH="1">
              <a:off x="3633800" y="3143260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>
              <a:off x="579613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TextBox 480"/>
            <p:cNvSpPr txBox="1"/>
            <p:nvPr/>
          </p:nvSpPr>
          <p:spPr>
            <a:xfrm>
              <a:off x="6084168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82" name="直接连接符 481"/>
            <p:cNvCxnSpPr/>
            <p:nvPr/>
          </p:nvCxnSpPr>
          <p:spPr>
            <a:xfrm>
              <a:off x="7308304" y="3143260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/>
            <p:cNvCxnSpPr/>
            <p:nvPr/>
          </p:nvCxnSpPr>
          <p:spPr>
            <a:xfrm flipH="1">
              <a:off x="5794040" y="3143260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/>
            <p:nvPr/>
          </p:nvCxnSpPr>
          <p:spPr>
            <a:xfrm>
              <a:off x="752642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7740352" y="2996952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88" name="直接连接符 487"/>
            <p:cNvCxnSpPr/>
            <p:nvPr/>
          </p:nvCxnSpPr>
          <p:spPr>
            <a:xfrm>
              <a:off x="8602352" y="3143260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/>
            <p:cNvCxnSpPr/>
            <p:nvPr/>
          </p:nvCxnSpPr>
          <p:spPr>
            <a:xfrm flipH="1">
              <a:off x="7524328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/>
            <p:cNvCxnSpPr/>
            <p:nvPr/>
          </p:nvCxnSpPr>
          <p:spPr>
            <a:xfrm>
              <a:off x="881837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4" name="Text Box 303"/>
          <p:cNvSpPr txBox="1">
            <a:spLocks noChangeArrowheads="1"/>
          </p:cNvSpPr>
          <p:nvPr/>
        </p:nvSpPr>
        <p:spPr bwMode="auto">
          <a:xfrm>
            <a:off x="179512" y="1772816"/>
            <a:ext cx="8856984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例：</a:t>
            </a:r>
            <a:r>
              <a:rPr lang="zh-CN" altLang="en-US" sz="2200" b="1" dirty="0" smtClean="0">
                <a:latin typeface="宋体" pitchFamily="2" charset="-122"/>
              </a:rPr>
              <a:t>支持</a:t>
            </a:r>
            <a:r>
              <a:rPr lang="en-US" altLang="zh-CN" sz="2200" b="1" dirty="0" smtClean="0">
                <a:latin typeface="宋体" pitchFamily="2" charset="-122"/>
              </a:rPr>
              <a:t>7</a:t>
            </a:r>
            <a:r>
              <a:rPr lang="zh-CN" altLang="en-US" sz="2200" b="1" dirty="0" smtClean="0">
                <a:latin typeface="宋体" pitchFamily="2" charset="-122"/>
              </a:rPr>
              <a:t>条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 smtClean="0">
                <a:latin typeface="宋体" pitchFamily="2" charset="-122"/>
              </a:rPr>
              <a:t>指令的时序系统，</a:t>
            </a:r>
            <a:r>
              <a:rPr lang="zh-CN" altLang="en-US" sz="2200" b="1" dirty="0">
                <a:latin typeface="宋体" pitchFamily="2" charset="-122"/>
              </a:rPr>
              <a:t>每个</a:t>
            </a:r>
            <a:r>
              <a:rPr lang="en-US" altLang="zh-CN" sz="2200" spc="-140" dirty="0" err="1"/>
              <a:t>μ</a:t>
            </a:r>
            <a:r>
              <a:rPr lang="en-US" altLang="zh-CN" sz="2200" b="1" spc="-140" dirty="0" err="1">
                <a:latin typeface="+mn-ea"/>
              </a:rPr>
              <a:t>OP</a:t>
            </a:r>
            <a:r>
              <a:rPr lang="zh-CN" altLang="en-US" sz="2200" b="1" spc="-140" dirty="0">
                <a:latin typeface="+mn-ea"/>
              </a:rPr>
              <a:t>在一个</a:t>
            </a:r>
            <a:r>
              <a:rPr lang="en-US" altLang="zh-CN" sz="2200" b="1" spc="-140" dirty="0">
                <a:latin typeface="+mn-ea"/>
              </a:rPr>
              <a:t>CP</a:t>
            </a:r>
            <a:r>
              <a:rPr lang="zh-CN" altLang="en-US" sz="2200" b="1" spc="-140" dirty="0">
                <a:latin typeface="+mn-ea"/>
              </a:rPr>
              <a:t>内</a:t>
            </a:r>
            <a:r>
              <a:rPr lang="zh-CN" altLang="en-US" sz="2200" b="1" spc="-140" dirty="0" smtClean="0">
                <a:latin typeface="+mn-ea"/>
              </a:rPr>
              <a:t>完成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9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6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形标注 2 114"/>
          <p:cNvSpPr/>
          <p:nvPr/>
        </p:nvSpPr>
        <p:spPr bwMode="auto">
          <a:xfrm>
            <a:off x="5775937" y="3503489"/>
            <a:ext cx="3044535" cy="321471"/>
          </a:xfrm>
          <a:prstGeom prst="borderCallout2">
            <a:avLst>
              <a:gd name="adj1" fmla="val -3065"/>
              <a:gd name="adj2" fmla="val 91151"/>
              <a:gd name="adj3" fmla="val -46744"/>
              <a:gd name="adj4" fmla="val 91379"/>
              <a:gd name="adj5" fmla="val -131939"/>
              <a:gd name="adj6" fmla="val 6348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个数＞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zh-CN" altLang="en-US" sz="1800" b="1" dirty="0" smtClean="0">
                <a:latin typeface="宋体" pitchFamily="2" charset="-122"/>
              </a:rPr>
              <a:t>时需使用信号发生器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、时序信号形成电路的组成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*时序信号形成电路组成：</a:t>
            </a:r>
            <a:r>
              <a:rPr lang="zh-CN" altLang="en-US" b="1" dirty="0" smtClean="0">
                <a:latin typeface="宋体" pitchFamily="2" charset="-122"/>
              </a:rPr>
              <a:t>环形信号发生器、定时逻辑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产生节拍、工作脉冲</a:t>
            </a:r>
            <a:r>
              <a:rPr lang="en-US" altLang="zh-CN" sz="1800" b="1" dirty="0" smtClean="0">
                <a:latin typeface="宋体" pitchFamily="2" charset="-122"/>
              </a:rPr>
              <a:t>) (</a:t>
            </a:r>
            <a:r>
              <a:rPr lang="zh-CN" altLang="en-US" sz="1800" b="1" dirty="0" smtClean="0">
                <a:latin typeface="宋体" pitchFamily="2" charset="-122"/>
              </a:rPr>
              <a:t>控制信号时长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144493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环形信号发生器组成：</a:t>
            </a:r>
            <a:r>
              <a:rPr lang="zh-CN" altLang="en-US" b="1" dirty="0" smtClean="0">
                <a:latin typeface="宋体" pitchFamily="2" charset="-122"/>
              </a:rPr>
              <a:t>有移位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、计数器＋译码器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64" name="组合 263"/>
          <p:cNvGrpSpPr/>
          <p:nvPr/>
        </p:nvGrpSpPr>
        <p:grpSpPr>
          <a:xfrm>
            <a:off x="4931457" y="4077072"/>
            <a:ext cx="3961023" cy="1944216"/>
            <a:chOff x="4931457" y="3356992"/>
            <a:chExt cx="3961023" cy="1944216"/>
          </a:xfrm>
        </p:grpSpPr>
        <p:sp>
          <p:nvSpPr>
            <p:cNvPr id="265" name="矩形 264"/>
            <p:cNvSpPr/>
            <p:nvPr/>
          </p:nvSpPr>
          <p:spPr>
            <a:xfrm>
              <a:off x="5546096" y="3356992"/>
              <a:ext cx="2915476" cy="19442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6" name="Text Box 148"/>
            <p:cNvSpPr txBox="1">
              <a:spLocks noChangeArrowheads="1"/>
            </p:cNvSpPr>
            <p:nvPr/>
          </p:nvSpPr>
          <p:spPr bwMode="auto">
            <a:xfrm>
              <a:off x="7958656" y="3429000"/>
              <a:ext cx="360040" cy="11430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2-4</a:t>
              </a:r>
              <a:r>
                <a:rPr lang="zh-CN" altLang="en-US" sz="1800" b="1" dirty="0">
                  <a:latin typeface="宋体" pitchFamily="2" charset="-122"/>
                </a:rPr>
                <a:t>译码器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7" name="Text Box 149"/>
            <p:cNvSpPr txBox="1">
              <a:spLocks noChangeArrowheads="1"/>
            </p:cNvSpPr>
            <p:nvPr/>
          </p:nvSpPr>
          <p:spPr bwMode="auto">
            <a:xfrm>
              <a:off x="8606728" y="3429000"/>
              <a:ext cx="285752" cy="92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0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2</a:t>
              </a:r>
              <a:endParaRPr lang="en-US" altLang="zh-CN" sz="1800" b="1" baseline="-20000" dirty="0">
                <a:latin typeface="宋体" pitchFamily="2" charset="-122"/>
              </a:endParaRPr>
            </a:p>
            <a:p>
              <a:pPr algn="l"/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8" name="Text Box 157"/>
            <p:cNvSpPr txBox="1">
              <a:spLocks noChangeArrowheads="1"/>
            </p:cNvSpPr>
            <p:nvPr/>
          </p:nvSpPr>
          <p:spPr bwMode="auto">
            <a:xfrm>
              <a:off x="6446488" y="4790312"/>
              <a:ext cx="440432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9" name="Text Box 163"/>
            <p:cNvSpPr txBox="1">
              <a:spLocks noChangeArrowheads="1"/>
            </p:cNvSpPr>
            <p:nvPr/>
          </p:nvSpPr>
          <p:spPr bwMode="auto">
            <a:xfrm>
              <a:off x="5649840" y="3714752"/>
              <a:ext cx="2000264" cy="85725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LDN</a:t>
              </a:r>
              <a:r>
                <a:rPr lang="en-US" altLang="zh-CN" sz="1800" b="1" dirty="0" smtClean="0"/>
                <a:t> </a:t>
              </a:r>
            </a:p>
            <a:p>
              <a:r>
                <a:rPr lang="en-US" altLang="zh-CN" sz="1800" b="1" dirty="0" smtClean="0">
                  <a:latin typeface="宋体" pitchFamily="2" charset="-122"/>
                </a:rPr>
                <a:t>D[1..0]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Q[1..0]</a:t>
              </a:r>
            </a:p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CP    CLRN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0" name="Text Box 163"/>
            <p:cNvSpPr txBox="1">
              <a:spLocks noChangeArrowheads="1"/>
            </p:cNvSpPr>
            <p:nvPr/>
          </p:nvSpPr>
          <p:spPr bwMode="auto">
            <a:xfrm>
              <a:off x="7255106" y="4788032"/>
              <a:ext cx="1063590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归零电路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71" name="直接箭头连接符 270"/>
            <p:cNvCxnSpPr/>
            <p:nvPr/>
          </p:nvCxnSpPr>
          <p:spPr bwMode="auto">
            <a:xfrm>
              <a:off x="8318696" y="356230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>
              <a:off x="8318696" y="385192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3" name="直接箭头连接符 272"/>
            <p:cNvCxnSpPr/>
            <p:nvPr/>
          </p:nvCxnSpPr>
          <p:spPr bwMode="auto">
            <a:xfrm>
              <a:off x="8318696" y="4139960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8318696" y="442799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/>
            <p:cNvCxnSpPr/>
            <p:nvPr/>
          </p:nvCxnSpPr>
          <p:spPr bwMode="auto">
            <a:xfrm>
              <a:off x="6734520" y="5220080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6662512" y="4572801"/>
              <a:ext cx="0" cy="1447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7651692" y="4067952"/>
              <a:ext cx="3069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7650104" y="4283976"/>
              <a:ext cx="3085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>
              <a:off x="7742632" y="4070772"/>
              <a:ext cx="0" cy="7172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>
              <a:off x="7814640" y="4283976"/>
              <a:ext cx="0" cy="501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781464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673452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5440618" y="5220080"/>
              <a:ext cx="11498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6590504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5" name="椭圆 284"/>
            <p:cNvSpPr/>
            <p:nvPr/>
          </p:nvSpPr>
          <p:spPr bwMode="auto">
            <a:xfrm>
              <a:off x="6626360" y="471602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" name="Text Box 320"/>
            <p:cNvSpPr txBox="1">
              <a:spLocks noChangeArrowheads="1"/>
            </p:cNvSpPr>
            <p:nvPr/>
          </p:nvSpPr>
          <p:spPr bwMode="auto">
            <a:xfrm>
              <a:off x="5148064" y="4293096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87" name="Text Box 320"/>
            <p:cNvSpPr txBox="1">
              <a:spLocks noChangeArrowheads="1"/>
            </p:cNvSpPr>
            <p:nvPr/>
          </p:nvSpPr>
          <p:spPr bwMode="auto">
            <a:xfrm>
              <a:off x="4931457" y="5082703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>
              <a:off x="5440618" y="4437112"/>
              <a:ext cx="2115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27571" y="3933056"/>
            <a:ext cx="3960453" cy="2088232"/>
            <a:chOff x="827571" y="3933056"/>
            <a:chExt cx="3960453" cy="2088232"/>
          </a:xfrm>
        </p:grpSpPr>
        <p:sp>
          <p:nvSpPr>
            <p:cNvPr id="225" name="矩形 224"/>
            <p:cNvSpPr/>
            <p:nvPr/>
          </p:nvSpPr>
          <p:spPr>
            <a:xfrm>
              <a:off x="827571" y="4365104"/>
              <a:ext cx="3312368" cy="165618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1" name="Rectangle 128"/>
            <p:cNvSpPr>
              <a:spLocks noChangeArrowheads="1"/>
            </p:cNvSpPr>
            <p:nvPr/>
          </p:nvSpPr>
          <p:spPr bwMode="auto">
            <a:xfrm>
              <a:off x="1043595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2" name="Rectangle 128"/>
            <p:cNvSpPr>
              <a:spLocks noChangeArrowheads="1"/>
            </p:cNvSpPr>
            <p:nvPr/>
          </p:nvSpPr>
          <p:spPr bwMode="auto">
            <a:xfrm>
              <a:off x="2123715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3" name="Rectangle 128"/>
            <p:cNvSpPr>
              <a:spLocks noChangeArrowheads="1"/>
            </p:cNvSpPr>
            <p:nvPr/>
          </p:nvSpPr>
          <p:spPr bwMode="auto">
            <a:xfrm>
              <a:off x="3419859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26" name="Text Box 82"/>
            <p:cNvSpPr txBox="1">
              <a:spLocks noChangeArrowheads="1"/>
            </p:cNvSpPr>
            <p:nvPr/>
          </p:nvSpPr>
          <p:spPr bwMode="auto">
            <a:xfrm>
              <a:off x="1187313" y="3933056"/>
              <a:ext cx="267297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  </a:t>
              </a:r>
              <a:r>
                <a:rPr lang="en-US" altLang="zh-CN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 smtClean="0">
                  <a:latin typeface="宋体" pitchFamily="2" charset="-122"/>
                </a:rPr>
                <a:t>   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 flipV="1">
              <a:off x="1259619" y="422108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76"/>
            <p:cNvCxnSpPr/>
            <p:nvPr/>
          </p:nvCxnSpPr>
          <p:spPr bwMode="auto">
            <a:xfrm rot="10800000">
              <a:off x="1187611" y="5301210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1484027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H="1" flipV="1">
              <a:off x="1547651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1547651" y="530120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H="1">
              <a:off x="898537" y="5589240"/>
              <a:ext cx="30253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2339739" y="422108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2564147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H="1" flipV="1">
              <a:off x="2627771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2627771" y="530279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H="1" flipV="1">
              <a:off x="1835683" y="4437112"/>
              <a:ext cx="1" cy="14401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8" name="直接箭头连接符 114"/>
            <p:cNvCxnSpPr>
              <a:endCxn id="239" idx="2"/>
            </p:cNvCxnSpPr>
            <p:nvPr/>
          </p:nvCxnSpPr>
          <p:spPr bwMode="auto">
            <a:xfrm rot="5400000" flipH="1" flipV="1">
              <a:off x="1657869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39" name="椭圆 238"/>
            <p:cNvSpPr/>
            <p:nvPr/>
          </p:nvSpPr>
          <p:spPr bwMode="auto">
            <a:xfrm>
              <a:off x="2053298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 bwMode="auto">
            <a:xfrm flipH="1">
              <a:off x="2916325" y="5733256"/>
              <a:ext cx="1434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H="1">
              <a:off x="1547651" y="5445224"/>
              <a:ext cx="27357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3635883" y="422108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134"/>
            <p:cNvCxnSpPr>
              <a:stCxn id="256" idx="3"/>
            </p:cNvCxnSpPr>
            <p:nvPr/>
          </p:nvCxnSpPr>
          <p:spPr bwMode="auto">
            <a:xfrm flipV="1">
              <a:off x="3384649" y="5299622"/>
              <a:ext cx="179239" cy="50643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3860291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H="1" flipV="1">
              <a:off x="3923915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3923915" y="530279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47" name="直接箭头连接符 114"/>
            <p:cNvCxnSpPr>
              <a:endCxn id="248" idx="2"/>
            </p:cNvCxnSpPr>
            <p:nvPr/>
          </p:nvCxnSpPr>
          <p:spPr bwMode="auto">
            <a:xfrm rot="5400000" flipH="1" flipV="1">
              <a:off x="2954013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48" name="椭圆 247"/>
            <p:cNvSpPr/>
            <p:nvPr/>
          </p:nvSpPr>
          <p:spPr bwMode="auto">
            <a:xfrm>
              <a:off x="3349442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9" name="直接箭头连接符 114"/>
            <p:cNvCxnSpPr>
              <a:endCxn id="250" idx="2"/>
            </p:cNvCxnSpPr>
            <p:nvPr/>
          </p:nvCxnSpPr>
          <p:spPr bwMode="auto">
            <a:xfrm rot="5400000" flipH="1" flipV="1">
              <a:off x="577749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50" name="椭圆 249"/>
            <p:cNvSpPr/>
            <p:nvPr/>
          </p:nvSpPr>
          <p:spPr bwMode="auto">
            <a:xfrm>
              <a:off x="973178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1" name="直接箭头连接符 149"/>
            <p:cNvCxnSpPr/>
            <p:nvPr/>
          </p:nvCxnSpPr>
          <p:spPr bwMode="auto">
            <a:xfrm rot="10800000">
              <a:off x="3923915" y="5589240"/>
              <a:ext cx="359470" cy="144014"/>
            </a:xfrm>
            <a:prstGeom prst="bentConnector3">
              <a:avLst>
                <a:gd name="adj1" fmla="val 9946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H="1" flipV="1">
              <a:off x="2915803" y="4437112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3" name="直接箭头连接符 76"/>
            <p:cNvCxnSpPr/>
            <p:nvPr/>
          </p:nvCxnSpPr>
          <p:spPr bwMode="auto">
            <a:xfrm rot="10800000">
              <a:off x="2267732" y="5301208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H="1">
              <a:off x="1835684" y="4437112"/>
              <a:ext cx="5035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2915803" y="443711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56" name="Text Box 260"/>
            <p:cNvSpPr txBox="1">
              <a:spLocks noChangeArrowheads="1"/>
            </p:cNvSpPr>
            <p:nvPr/>
          </p:nvSpPr>
          <p:spPr bwMode="auto">
            <a:xfrm>
              <a:off x="3132186" y="5661248"/>
              <a:ext cx="252463" cy="2896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&amp;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 flipH="1">
              <a:off x="1835683" y="5877272"/>
              <a:ext cx="122361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8" name="椭圆 257"/>
            <p:cNvSpPr/>
            <p:nvPr/>
          </p:nvSpPr>
          <p:spPr bwMode="auto">
            <a:xfrm>
              <a:off x="3059832" y="584514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9" name="Text Box 320"/>
            <p:cNvSpPr txBox="1">
              <a:spLocks noChangeArrowheads="1"/>
            </p:cNvSpPr>
            <p:nvPr/>
          </p:nvSpPr>
          <p:spPr bwMode="auto">
            <a:xfrm>
              <a:off x="4285912" y="530120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0" name="Text Box 320"/>
            <p:cNvSpPr txBox="1">
              <a:spLocks noChangeArrowheads="1"/>
            </p:cNvSpPr>
            <p:nvPr/>
          </p:nvSpPr>
          <p:spPr bwMode="auto">
            <a:xfrm>
              <a:off x="4283385" y="5589240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 bwMode="auto">
            <a:xfrm>
              <a:off x="3064026" y="5704792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91" name="线形标注 2 290"/>
          <p:cNvSpPr/>
          <p:nvPr/>
        </p:nvSpPr>
        <p:spPr bwMode="auto">
          <a:xfrm>
            <a:off x="323528" y="6093296"/>
            <a:ext cx="2592289" cy="321471"/>
          </a:xfrm>
          <a:prstGeom prst="borderCallout2">
            <a:avLst>
              <a:gd name="adj1" fmla="val 50268"/>
              <a:gd name="adj2" fmla="val 100224"/>
              <a:gd name="adj3" fmla="val 48493"/>
              <a:gd name="adj4" fmla="val 106664"/>
              <a:gd name="adj5" fmla="val -43051"/>
              <a:gd name="adj6" fmla="val 110723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初始化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循环逻辑的表示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21085" y="1628800"/>
            <a:ext cx="7411355" cy="1874689"/>
            <a:chOff x="1121085" y="1628800"/>
            <a:chExt cx="7411355" cy="1874689"/>
          </a:xfrm>
        </p:grpSpPr>
        <p:sp>
          <p:nvSpPr>
            <p:cNvPr id="109" name="矩形 108"/>
            <p:cNvSpPr/>
            <p:nvPr/>
          </p:nvSpPr>
          <p:spPr>
            <a:xfrm>
              <a:off x="1733351" y="1700809"/>
              <a:ext cx="2412268" cy="111597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793494" y="1700809"/>
              <a:ext cx="2952328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881725" y="2564904"/>
              <a:ext cx="792087" cy="5040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Text Box 236"/>
            <p:cNvSpPr txBox="1">
              <a:spLocks noChangeArrowheads="1"/>
            </p:cNvSpPr>
            <p:nvPr/>
          </p:nvSpPr>
          <p:spPr bwMode="auto">
            <a:xfrm>
              <a:off x="1913372" y="1772817"/>
              <a:ext cx="1512168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启停控制逻辑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" name="Text Box 237"/>
            <p:cNvSpPr txBox="1">
              <a:spLocks noChangeArrowheads="1"/>
            </p:cNvSpPr>
            <p:nvPr/>
          </p:nvSpPr>
          <p:spPr bwMode="auto">
            <a:xfrm>
              <a:off x="6521721" y="1772817"/>
              <a:ext cx="1150938" cy="6480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环形信号发生器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9" name="Text Box 248"/>
            <p:cNvSpPr txBox="1">
              <a:spLocks noChangeArrowheads="1"/>
            </p:cNvSpPr>
            <p:nvPr/>
          </p:nvSpPr>
          <p:spPr bwMode="auto">
            <a:xfrm rot="16200000">
              <a:off x="7673467" y="1989187"/>
              <a:ext cx="360039" cy="21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252"/>
            <p:cNvSpPr txBox="1">
              <a:spLocks noChangeArrowheads="1"/>
            </p:cNvSpPr>
            <p:nvPr/>
          </p:nvSpPr>
          <p:spPr bwMode="auto">
            <a:xfrm>
              <a:off x="7965495" y="1786011"/>
              <a:ext cx="566945" cy="7073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>
                <a:spcBef>
                  <a:spcPts val="600"/>
                </a:spcBef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i="1" baseline="-14000" dirty="0" smtClean="0">
                  <a:solidFill>
                    <a:schemeClr val="accent2"/>
                  </a:solidFill>
                </a:rPr>
                <a:t>m</a:t>
              </a:r>
              <a:r>
                <a:rPr lang="en-US" altLang="zh-CN" b="1" baseline="-14000" dirty="0" smtClean="0">
                  <a:solidFill>
                    <a:schemeClr val="accent2"/>
                  </a:solidFill>
                  <a:latin typeface="+mn-ea"/>
                  <a:ea typeface="+mn-ea"/>
                </a:rPr>
                <a:t>-1</a:t>
              </a:r>
              <a:endParaRPr lang="en-US" altLang="zh-CN" b="1" baseline="-140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Text Box 253"/>
            <p:cNvSpPr txBox="1">
              <a:spLocks noChangeArrowheads="1"/>
            </p:cNvSpPr>
            <p:nvPr/>
          </p:nvSpPr>
          <p:spPr bwMode="auto">
            <a:xfrm>
              <a:off x="7983137" y="2493367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+mn-ea"/>
                  <a:ea typeface="+mn-ea"/>
                </a:rPr>
                <a:t>1</a:t>
              </a:r>
              <a:endParaRPr lang="en-US" altLang="zh-CN" sz="1800" b="1" baseline="-140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Text Box 256"/>
            <p:cNvSpPr txBox="1">
              <a:spLocks noChangeArrowheads="1"/>
            </p:cNvSpPr>
            <p:nvPr/>
          </p:nvSpPr>
          <p:spPr bwMode="auto">
            <a:xfrm>
              <a:off x="1121085" y="1628800"/>
              <a:ext cx="504056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启动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停机</a:t>
              </a:r>
            </a:p>
          </p:txBody>
        </p: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3785579" y="2061319"/>
              <a:ext cx="288032" cy="3595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52" name="Text Box 238"/>
            <p:cNvSpPr txBox="1">
              <a:spLocks noChangeArrowheads="1"/>
            </p:cNvSpPr>
            <p:nvPr/>
          </p:nvSpPr>
          <p:spPr bwMode="auto">
            <a:xfrm>
              <a:off x="4937509" y="2060848"/>
              <a:ext cx="1008111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定时逻辑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3" name="Text Box 236"/>
            <p:cNvSpPr txBox="1">
              <a:spLocks noChangeArrowheads="1"/>
            </p:cNvSpPr>
            <p:nvPr/>
          </p:nvSpPr>
          <p:spPr bwMode="auto">
            <a:xfrm>
              <a:off x="2489435" y="2348880"/>
              <a:ext cx="936104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脉冲源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箭头连接符 54"/>
            <p:cNvCxnSpPr>
              <a:stCxn id="31" idx="3"/>
              <a:endCxn id="52" idx="1"/>
            </p:cNvCxnSpPr>
            <p:nvPr/>
          </p:nvCxnSpPr>
          <p:spPr bwMode="auto">
            <a:xfrm flipV="1">
              <a:off x="4073611" y="2240868"/>
              <a:ext cx="863898" cy="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1625339" y="1844824"/>
              <a:ext cx="287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1625339" y="2060848"/>
              <a:ext cx="2880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53" idx="3"/>
            </p:cNvCxnSpPr>
            <p:nvPr/>
          </p:nvCxnSpPr>
          <p:spPr bwMode="auto">
            <a:xfrm flipV="1">
              <a:off x="3425539" y="2348882"/>
              <a:ext cx="360040" cy="1800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rot="16200000" flipH="1">
              <a:off x="3605559" y="1952835"/>
              <a:ext cx="180021" cy="180020"/>
            </a:xfrm>
            <a:prstGeom prst="bentConnector3">
              <a:avLst>
                <a:gd name="adj1" fmla="val 10228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96" idx="6"/>
            </p:cNvCxnSpPr>
            <p:nvPr/>
          </p:nvCxnSpPr>
          <p:spPr bwMode="auto">
            <a:xfrm flipV="1">
              <a:off x="7529797" y="2852700"/>
              <a:ext cx="431355" cy="9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52" idx="3"/>
            </p:cNvCxnSpPr>
            <p:nvPr/>
          </p:nvCxnSpPr>
          <p:spPr bwMode="auto">
            <a:xfrm>
              <a:off x="5945620" y="2240868"/>
              <a:ext cx="5760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>
              <a:stCxn id="7" idx="3"/>
            </p:cNvCxnSpPr>
            <p:nvPr/>
          </p:nvCxnSpPr>
          <p:spPr bwMode="auto">
            <a:xfrm>
              <a:off x="3425540" y="1952837"/>
              <a:ext cx="30953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Text Box 260"/>
            <p:cNvSpPr txBox="1">
              <a:spLocks noChangeArrowheads="1"/>
            </p:cNvSpPr>
            <p:nvPr/>
          </p:nvSpPr>
          <p:spPr bwMode="auto">
            <a:xfrm>
              <a:off x="7249388" y="2708920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91" name="直接箭头连接符 64"/>
            <p:cNvCxnSpPr/>
            <p:nvPr/>
          </p:nvCxnSpPr>
          <p:spPr bwMode="auto">
            <a:xfrm>
              <a:off x="6371853" y="2241104"/>
              <a:ext cx="1589994" cy="395810"/>
            </a:xfrm>
            <a:prstGeom prst="bentConnector3">
              <a:avLst>
                <a:gd name="adj1" fmla="val -32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7459380" y="2821266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箭头连接符 64"/>
            <p:cNvCxnSpPr>
              <a:endCxn id="90" idx="1"/>
            </p:cNvCxnSpPr>
            <p:nvPr/>
          </p:nvCxnSpPr>
          <p:spPr bwMode="auto">
            <a:xfrm>
              <a:off x="7014054" y="2636912"/>
              <a:ext cx="235334" cy="215789"/>
            </a:xfrm>
            <a:prstGeom prst="bentConnector3">
              <a:avLst>
                <a:gd name="adj1" fmla="val 4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7672660" y="1916832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7673813" y="2276872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Text Box 320"/>
            <p:cNvSpPr txBox="1">
              <a:spLocks noChangeArrowheads="1"/>
            </p:cNvSpPr>
            <p:nvPr/>
          </p:nvSpPr>
          <p:spPr bwMode="auto">
            <a:xfrm>
              <a:off x="4289437" y="1988840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111" name="Text Box 320"/>
            <p:cNvSpPr txBox="1">
              <a:spLocks noChangeArrowheads="1"/>
            </p:cNvSpPr>
            <p:nvPr/>
          </p:nvSpPr>
          <p:spPr bwMode="auto">
            <a:xfrm>
              <a:off x="6155579" y="1988840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112" name="Text Box 320"/>
            <p:cNvSpPr txBox="1">
              <a:spLocks noChangeArrowheads="1"/>
            </p:cNvSpPr>
            <p:nvPr/>
          </p:nvSpPr>
          <p:spPr bwMode="auto">
            <a:xfrm>
              <a:off x="4217429" y="1700809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5081525" y="2420890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5801605" y="2420888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6737709" y="2420888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320"/>
            <p:cNvSpPr txBox="1">
              <a:spLocks noChangeArrowheads="1"/>
            </p:cNvSpPr>
            <p:nvPr/>
          </p:nvSpPr>
          <p:spPr bwMode="auto">
            <a:xfrm>
              <a:off x="4361445" y="3212976"/>
              <a:ext cx="100811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定时方式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29" name="Text Box 320"/>
            <p:cNvSpPr txBox="1">
              <a:spLocks noChangeArrowheads="1"/>
            </p:cNvSpPr>
            <p:nvPr/>
          </p:nvSpPr>
          <p:spPr bwMode="auto">
            <a:xfrm>
              <a:off x="5441565" y="3210495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操作状态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0" name="Text Box 320"/>
            <p:cNvSpPr txBox="1">
              <a:spLocks noChangeArrowheads="1"/>
            </p:cNvSpPr>
            <p:nvPr/>
          </p:nvSpPr>
          <p:spPr bwMode="auto">
            <a:xfrm>
              <a:off x="6521685" y="3212976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变长参数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1" name="Text Box 320"/>
            <p:cNvSpPr txBox="1">
              <a:spLocks noChangeArrowheads="1"/>
            </p:cNvSpPr>
            <p:nvPr/>
          </p:nvSpPr>
          <p:spPr bwMode="auto">
            <a:xfrm>
              <a:off x="1769355" y="2852936"/>
              <a:ext cx="23042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主时钟脉冲形成部件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6084168" y="1700809"/>
              <a:ext cx="0" cy="14401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animBg="1"/>
      <p:bldP spid="137" grpId="0"/>
      <p:bldP spid="291" grpId="0" animBg="1"/>
      <p:bldP spid="291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4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+mn-ea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的定时方式     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 smtClean="0">
                <a:latin typeface="+mn-ea"/>
              </a:rPr>
              <a:t>又称控制器的控制方式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序列中</a:t>
            </a:r>
            <a:r>
              <a:rPr lang="en-US" altLang="zh-CN" u="sng" dirty="0" err="1" smtClean="0"/>
              <a:t>μ</a:t>
            </a:r>
            <a:r>
              <a:rPr lang="en-US" altLang="zh-CN" b="1" u="sng" dirty="0" err="1" smtClean="0">
                <a:latin typeface="+mn-ea"/>
              </a:rPr>
              <a:t>OP</a:t>
            </a:r>
            <a:r>
              <a:rPr lang="zh-CN" altLang="en-US" b="1" u="sng" dirty="0" smtClean="0">
                <a:latin typeface="+mn-ea"/>
              </a:rPr>
              <a:t>时长</a:t>
            </a:r>
            <a:r>
              <a:rPr lang="zh-CN" altLang="en-US" b="1" dirty="0" smtClean="0">
                <a:latin typeface="+mn-ea"/>
              </a:rPr>
              <a:t>的控制方法，即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CP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时长</a:t>
            </a:r>
            <a:r>
              <a:rPr lang="zh-CN" altLang="en-US" b="1" dirty="0" smtClean="0">
                <a:latin typeface="+mn-ea"/>
              </a:rPr>
              <a:t>的控制方式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└</a:t>
            </a:r>
            <a:r>
              <a:rPr lang="zh-CN" altLang="en-US" sz="2000" b="1" dirty="0" smtClean="0">
                <a:latin typeface="宋体" pitchFamily="2" charset="-122"/>
              </a:rPr>
              <a:t>←不同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</a:t>
            </a:r>
            <a:r>
              <a:rPr lang="zh-CN" altLang="en-US" sz="2000" b="1" dirty="0" smtClean="0">
                <a:latin typeface="+mn-ea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时延</a:t>
            </a:r>
            <a:r>
              <a:rPr lang="zh-CN" altLang="en-US" sz="2000" b="1" dirty="0">
                <a:latin typeface="宋体" pitchFamily="2" charset="-122"/>
              </a:rPr>
              <a:t>可能不同</a:t>
            </a:r>
          </a:p>
        </p:txBody>
      </p:sp>
      <p:sp>
        <p:nvSpPr>
          <p:cNvPr id="332" name="Text Box 168"/>
          <p:cNvSpPr txBox="1">
            <a:spLocks noChangeArrowheads="1"/>
          </p:cNvSpPr>
          <p:nvPr/>
        </p:nvSpPr>
        <p:spPr bwMode="auto">
          <a:xfrm>
            <a:off x="179263" y="1484784"/>
            <a:ext cx="885723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*同步控制方式：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各</a:t>
            </a:r>
            <a:r>
              <a:rPr lang="en-US" altLang="zh-CN" spc="-50" dirty="0" err="1" smtClean="0"/>
              <a:t>μ</a:t>
            </a:r>
            <a:r>
              <a:rPr lang="en-US" altLang="zh-CN" b="1" spc="-50" dirty="0" err="1" smtClean="0">
                <a:latin typeface="宋体" pitchFamily="2" charset="-122"/>
              </a:rPr>
              <a:t>OP</a:t>
            </a:r>
            <a:r>
              <a:rPr lang="zh-CN" altLang="en-US" b="1" spc="-50" dirty="0" smtClean="0">
                <a:latin typeface="宋体" pitchFamily="2" charset="-122"/>
              </a:rPr>
              <a:t>的时序只受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统一的</a:t>
            </a:r>
            <a:r>
              <a:rPr lang="zh-CN" altLang="en-US" b="1" u="sng" spc="-50" dirty="0">
                <a:latin typeface="宋体" pitchFamily="2" charset="-122"/>
              </a:rPr>
              <a:t>基准</a:t>
            </a:r>
            <a:r>
              <a:rPr lang="zh-CN" altLang="en-US" b="1" u="sng" spc="-50" dirty="0" smtClean="0">
                <a:latin typeface="宋体" pitchFamily="2" charset="-122"/>
              </a:rPr>
              <a:t>时钟信号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solidFill>
                  <a:srgbClr val="FF3399"/>
                </a:solidFill>
                <a:latin typeface="宋体" pitchFamily="2" charset="-122"/>
              </a:rPr>
              <a:t>主时钟脉冲信号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  <a:r>
              <a:rPr lang="zh-CN" altLang="en-US" b="1" spc="-50" dirty="0" smtClean="0">
                <a:latin typeface="宋体" pitchFamily="2" charset="-122"/>
              </a:rPr>
              <a:t>控制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发出</a:t>
            </a:r>
            <a:r>
              <a:rPr lang="zh-CN" altLang="en-US" sz="2200" b="1" u="sng" dirty="0" smtClean="0">
                <a:latin typeface="宋体" pitchFamily="2" charset="-122"/>
              </a:rPr>
              <a:t>与</a:t>
            </a:r>
            <a:r>
              <a:rPr lang="zh-CN" altLang="en-US" sz="2200" b="1" u="sng" dirty="0">
                <a:latin typeface="宋体" pitchFamily="2" charset="-122"/>
              </a:rPr>
              <a:t>时钟信号</a:t>
            </a:r>
            <a:r>
              <a:rPr lang="zh-CN" altLang="en-US" sz="2200" b="1" u="sng" dirty="0" smtClean="0">
                <a:latin typeface="宋体" pitchFamily="2" charset="-122"/>
              </a:rPr>
              <a:t>同步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节拍周期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7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34" name="Text Box 32"/>
          <p:cNvSpPr txBox="1">
            <a:spLocks noChangeArrowheads="1"/>
          </p:cNvSpPr>
          <p:nvPr/>
        </p:nvSpPr>
        <p:spPr bwMode="auto">
          <a:xfrm>
            <a:off x="2771800" y="4571397"/>
            <a:ext cx="4896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与时钟信号</a:t>
            </a:r>
            <a:r>
              <a:rPr lang="en-US" altLang="zh-CN" b="1" dirty="0" smtClean="0">
                <a:latin typeface="宋体" pitchFamily="2" charset="-122"/>
              </a:rPr>
              <a:t>CLK</a:t>
            </a:r>
            <a:r>
              <a:rPr lang="zh-CN" altLang="en-US" b="1" dirty="0" smtClean="0">
                <a:latin typeface="宋体" pitchFamily="2" charset="-122"/>
              </a:rPr>
              <a:t>同步，即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CLK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8" name="Text Box 161"/>
          <p:cNvSpPr txBox="1">
            <a:spLocks noChangeArrowheads="1"/>
          </p:cNvSpPr>
          <p:nvPr/>
        </p:nvSpPr>
        <p:spPr bwMode="auto">
          <a:xfrm>
            <a:off x="1979712" y="5014915"/>
            <a:ext cx="62649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控制</a:t>
            </a:r>
            <a:r>
              <a:rPr lang="zh-CN" altLang="en-US" sz="2200" b="1" dirty="0">
                <a:latin typeface="宋体" pitchFamily="2" charset="-122"/>
              </a:rPr>
              <a:t>简单、时间</a:t>
            </a:r>
            <a:r>
              <a:rPr lang="zh-CN" altLang="en-US" sz="2200" b="1" dirty="0" smtClean="0">
                <a:latin typeface="宋体" pitchFamily="2" charset="-122"/>
              </a:rPr>
              <a:t>浪费大，适合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内部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定时</a:t>
            </a:r>
            <a:endParaRPr lang="en-US" altLang="zh-CN" sz="2200" b="1" dirty="0" smtClean="0">
              <a:latin typeface="+mn-ea"/>
            </a:endParaRPr>
          </a:p>
          <a:p>
            <a:pPr algn="l"/>
            <a:r>
              <a:rPr lang="en-US" altLang="zh-CN" sz="1800" b="1" dirty="0" smtClean="0">
                <a:latin typeface="+mn-ea"/>
              </a:rPr>
              <a:t>            (CLK</a:t>
            </a:r>
            <a:r>
              <a:rPr lang="zh-CN" altLang="en-US" sz="1800" b="1" dirty="0" smtClean="0">
                <a:latin typeface="+mn-ea"/>
              </a:rPr>
              <a:t>＝</a:t>
            </a:r>
            <a:r>
              <a:rPr lang="en-US" altLang="zh-CN" sz="1800" b="1" dirty="0" smtClean="0">
                <a:latin typeface="+mn-ea"/>
              </a:rPr>
              <a:t>max{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+mn-ea"/>
              </a:rPr>
              <a:t>OP</a:t>
            </a:r>
            <a:r>
              <a:rPr lang="en-US" altLang="zh-CN" sz="1800" b="1" baseline="-18000" dirty="0" err="1" smtClean="0">
                <a:latin typeface="+mn-ea"/>
              </a:rPr>
              <a:t>i</a:t>
            </a:r>
            <a:r>
              <a:rPr lang="en-US" altLang="zh-CN" sz="1800" b="1" dirty="0" smtClean="0">
                <a:latin typeface="+mn-ea"/>
              </a:rPr>
              <a:t>})     (</a:t>
            </a:r>
            <a:r>
              <a:rPr lang="zh-CN" altLang="en-US" sz="1800" b="1" dirty="0" smtClean="0">
                <a:latin typeface="+mn-ea"/>
              </a:rPr>
              <a:t>时延相近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2519772" y="2924944"/>
            <a:ext cx="3780420" cy="1584176"/>
            <a:chOff x="683568" y="2636912"/>
            <a:chExt cx="3780420" cy="1584176"/>
          </a:xfrm>
        </p:grpSpPr>
        <p:cxnSp>
          <p:nvCxnSpPr>
            <p:cNvPr id="349" name="直接连接符 348"/>
            <p:cNvCxnSpPr/>
            <p:nvPr/>
          </p:nvCxnSpPr>
          <p:spPr>
            <a:xfrm flipH="1">
              <a:off x="262720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 Box 108"/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936104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 smtClean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OPCmd2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 smtClean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OPCmd3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51" name="直接连接符 350"/>
            <p:cNvCxnSpPr/>
            <p:nvPr/>
          </p:nvCxnSpPr>
          <p:spPr>
            <a:xfrm>
              <a:off x="435597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 flipH="1">
              <a:off x="176427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349304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764854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176368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1692846" y="2924944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4355976" y="2636912"/>
              <a:ext cx="1080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flipH="1">
              <a:off x="2624758" y="3073730"/>
              <a:ext cx="3026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764854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flipH="1">
              <a:off x="1763688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1692846" y="3356992"/>
              <a:ext cx="7200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623592" y="3356992"/>
              <a:ext cx="86945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flipH="1">
              <a:off x="3491879" y="3505778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2623591" y="3501008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2623591" y="3501008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1694942" y="3789040"/>
              <a:ext cx="93132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483496" y="3789040"/>
              <a:ext cx="98049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2195736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2193640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2628950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2627784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3059832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3057736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3493046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349188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392392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3921832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35481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H="1">
              <a:off x="3496072" y="3937826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2627784" y="3933056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627784" y="3933056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1695873" y="4221088"/>
              <a:ext cx="933077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3497239" y="4221088"/>
              <a:ext cx="96674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4355976" y="3073730"/>
              <a:ext cx="0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3493046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>
              <a:off x="3491880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4355976" y="3356992"/>
              <a:ext cx="10801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4" grpId="0"/>
      <p:bldP spid="3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512" y="260648"/>
            <a:ext cx="8856984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*异步控制方式：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又称应答方式或握手方式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 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的时序只受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专门的</a:t>
            </a:r>
            <a:r>
              <a:rPr lang="zh-CN" altLang="en-US" b="1" u="sng" dirty="0" smtClean="0">
                <a:latin typeface="宋体" pitchFamily="2" charset="-122"/>
              </a:rPr>
              <a:t>联络信号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应答信号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发出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后，</a:t>
            </a:r>
            <a:r>
              <a:rPr lang="zh-CN" altLang="en-US" sz="2200" b="1" u="sng" dirty="0" smtClean="0">
                <a:latin typeface="宋体" pitchFamily="2" charset="-122"/>
              </a:rPr>
              <a:t>收到</a:t>
            </a:r>
            <a:r>
              <a:rPr lang="zh-CN" altLang="en-US" sz="2200" b="1" u="sng" dirty="0">
                <a:latin typeface="宋体" pitchFamily="2" charset="-122"/>
              </a:rPr>
              <a:t>应答信号</a:t>
            </a:r>
            <a:r>
              <a:rPr lang="zh-CN" altLang="en-US" sz="2200" b="1" dirty="0" smtClean="0">
                <a:latin typeface="宋体" pitchFamily="2" charset="-122"/>
              </a:rPr>
              <a:t>时本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完成，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dirty="0" smtClean="0">
                <a:latin typeface="宋体" pitchFamily="2" charset="-122"/>
              </a:rPr>
              <a:t>                 </a:t>
            </a:r>
            <a:r>
              <a:rPr lang="zh-CN" altLang="en-US" sz="2200" b="1" dirty="0" smtClean="0">
                <a:latin typeface="宋体" pitchFamily="2" charset="-122"/>
              </a:rPr>
              <a:t>节拍周期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收到应答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发出</a:t>
            </a:r>
            <a:r>
              <a:rPr lang="zh-CN" altLang="en-US" sz="2200" b="1" baseline="-16000" dirty="0" smtClean="0">
                <a:latin typeface="宋体" pitchFamily="2" charset="-122"/>
              </a:rPr>
              <a:t>命令</a:t>
            </a:r>
            <a:endParaRPr lang="en-US" altLang="zh-CN" b="1" baseline="-160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1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定时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547664" y="2204864"/>
            <a:ext cx="5544616" cy="1872208"/>
            <a:chOff x="-108520" y="3573016"/>
            <a:chExt cx="5544616" cy="1872208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2049624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108"/>
            <p:cNvSpPr txBox="1">
              <a:spLocks noChangeArrowheads="1"/>
            </p:cNvSpPr>
            <p:nvPr/>
          </p:nvSpPr>
          <p:spPr bwMode="auto">
            <a:xfrm>
              <a:off x="-108520" y="3579366"/>
              <a:ext cx="1872208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en-US" altLang="zh-CN" sz="1800" dirty="0" smtClean="0">
                  <a:latin typeface="+mn-lt"/>
                </a:rPr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6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应答</a:t>
              </a:r>
              <a:r>
                <a:rPr lang="en-US" altLang="zh-CN" sz="1800" b="1" dirty="0" smtClean="0">
                  <a:latin typeface="宋体" pitchFamily="2" charset="-122"/>
                </a:rPr>
                <a:t>ACK1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应答</a:t>
              </a:r>
              <a:r>
                <a:rPr lang="en-US" altLang="zh-CN" sz="1800" b="1" dirty="0" smtClean="0">
                  <a:latin typeface="宋体" pitchFamily="2" charset="-122"/>
                </a:rPr>
                <a:t>ACK2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835696" y="4443462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995936" y="4006086"/>
              <a:ext cx="1080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835696" y="4299446"/>
              <a:ext cx="1942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3779912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 flipV="1">
              <a:off x="2267745" y="4443462"/>
              <a:ext cx="2127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480469" y="4731494"/>
              <a:ext cx="867395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3347864" y="4443462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563888" y="4443462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5076056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292080" y="4299446"/>
              <a:ext cx="144016" cy="1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67744" y="3573016"/>
              <a:ext cx="1291431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835696" y="3872726"/>
              <a:ext cx="21602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2051720" y="3573016"/>
              <a:ext cx="216024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559175" y="3573016"/>
              <a:ext cx="220737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779912" y="3872726"/>
              <a:ext cx="1656184" cy="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835696" y="4875510"/>
              <a:ext cx="19442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377991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995936" y="5163542"/>
              <a:ext cx="86409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486003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076056" y="4875510"/>
              <a:ext cx="36004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777816" y="3573016"/>
              <a:ext cx="0" cy="187220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285792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267744" y="3573016"/>
              <a:ext cx="0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3563888" y="3573016"/>
              <a:ext cx="1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 bwMode="auto">
            <a:xfrm>
              <a:off x="1763688" y="3723684"/>
              <a:ext cx="721036" cy="929452"/>
            </a:xfrm>
            <a:prstGeom prst="arc">
              <a:avLst>
                <a:gd name="adj1" fmla="val 16489910"/>
                <a:gd name="adj2" fmla="val 3613017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弧形 96"/>
            <p:cNvSpPr/>
            <p:nvPr/>
          </p:nvSpPr>
          <p:spPr bwMode="auto">
            <a:xfrm>
              <a:off x="1905000" y="3645024"/>
              <a:ext cx="507716" cy="726430"/>
            </a:xfrm>
            <a:prstGeom prst="arc">
              <a:avLst>
                <a:gd name="adj1" fmla="val 7312201"/>
                <a:gd name="adj2" fmla="val 1676899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弧形 97"/>
            <p:cNvSpPr/>
            <p:nvPr/>
          </p:nvSpPr>
          <p:spPr bwMode="auto">
            <a:xfrm>
              <a:off x="3346908" y="3722872"/>
              <a:ext cx="577020" cy="1004004"/>
            </a:xfrm>
            <a:prstGeom prst="arc">
              <a:avLst>
                <a:gd name="adj1" fmla="val 7074430"/>
                <a:gd name="adj2" fmla="val 1636045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弧形 98"/>
            <p:cNvSpPr/>
            <p:nvPr/>
          </p:nvSpPr>
          <p:spPr bwMode="auto">
            <a:xfrm>
              <a:off x="3345656" y="3645024"/>
              <a:ext cx="542267" cy="929452"/>
            </a:xfrm>
            <a:prstGeom prst="arc">
              <a:avLst>
                <a:gd name="adj1" fmla="val 16128712"/>
                <a:gd name="adj2" fmla="val 184775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1760" y="5157192"/>
              <a:ext cx="104787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3459634" y="5303500"/>
              <a:ext cx="32027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2051720" y="5301208"/>
              <a:ext cx="360040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995936" y="5157192"/>
              <a:ext cx="108012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5079814" y="5303500"/>
              <a:ext cx="21226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3777816" y="5301208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Box 161"/>
          <p:cNvSpPr txBox="1">
            <a:spLocks noChangeArrowheads="1"/>
          </p:cNvSpPr>
          <p:nvPr/>
        </p:nvSpPr>
        <p:spPr bwMode="auto">
          <a:xfrm>
            <a:off x="1979712" y="4581128"/>
            <a:ext cx="65527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时间浪费小、控制复杂，适合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与外部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定时</a:t>
            </a:r>
            <a:endParaRPr lang="en-US" altLang="zh-CN" sz="2200" b="1" dirty="0" smtClean="0">
              <a:latin typeface="+mn-ea"/>
            </a:endParaRPr>
          </a:p>
          <a:p>
            <a:pPr algn="l"/>
            <a:r>
              <a:rPr lang="en-US" altLang="zh-CN" sz="1800" b="1" dirty="0" smtClean="0">
                <a:latin typeface="+mn-ea"/>
              </a:rPr>
              <a:t>                                (</a:t>
            </a:r>
            <a:r>
              <a:rPr lang="zh-CN" altLang="en-US" sz="1800" b="1" dirty="0" smtClean="0">
                <a:latin typeface="+mn-ea"/>
              </a:rPr>
              <a:t>时延相差较大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2771551" y="4149080"/>
            <a:ext cx="53288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与应答信号同步，即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err="1" smtClean="0">
                <a:latin typeface="宋体" pitchFamily="2" charset="-122"/>
              </a:rPr>
              <a:t>ACK</a:t>
            </a:r>
            <a:r>
              <a:rPr lang="en-US" altLang="zh-CN" b="1" i="1" baseline="-16000" dirty="0" err="1" smtClean="0">
                <a:latin typeface="+mn-lt"/>
              </a:rPr>
              <a:t>i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263" y="260648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*联合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控制方式：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又</a:t>
            </a:r>
            <a:r>
              <a:rPr lang="zh-CN" altLang="en-US" sz="2200" b="1" dirty="0" smtClean="0">
                <a:latin typeface="宋体" pitchFamily="2" charset="-122"/>
              </a:rPr>
              <a:t>称半同步方式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的时序受</a:t>
            </a:r>
            <a:r>
              <a:rPr lang="zh-CN" altLang="en-US" b="1" u="sng" dirty="0" smtClean="0">
                <a:latin typeface="宋体" pitchFamily="2" charset="-122"/>
              </a:rPr>
              <a:t>基准时钟信号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联络</a:t>
            </a:r>
            <a:r>
              <a:rPr lang="zh-CN" altLang="en-US" b="1" u="sng" dirty="0" smtClean="0">
                <a:latin typeface="宋体" pitchFamily="2" charset="-122"/>
              </a:rPr>
              <a:t>信号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共同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基础</a:t>
            </a:r>
            <a:r>
              <a:rPr lang="zh-CN" altLang="en-US" b="1" dirty="0" smtClean="0">
                <a:latin typeface="宋体" pitchFamily="2" charset="-122"/>
              </a:rPr>
              <a:t>为同步控制方式，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支持</a:t>
            </a:r>
            <a:r>
              <a:rPr lang="zh-CN" altLang="en-US" b="1" dirty="0" smtClean="0">
                <a:latin typeface="宋体" pitchFamily="2" charset="-122"/>
              </a:rPr>
              <a:t>异步控制方式；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6000" dirty="0" smtClean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err="1" smtClean="0"/>
              <a:t>k</a:t>
            </a:r>
            <a:r>
              <a:rPr lang="en-US" altLang="zh-CN" b="1" i="1" dirty="0" err="1" smtClean="0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en-US" altLang="zh-CN" b="1" baseline="-18000" dirty="0" err="1" smtClean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，整数</a:t>
            </a:r>
            <a:r>
              <a:rPr lang="en-US" altLang="zh-CN" b="1" i="1" dirty="0" smtClean="0"/>
              <a:t> </a:t>
            </a:r>
            <a:r>
              <a:rPr lang="en-US" altLang="zh-CN" b="1" i="1" dirty="0"/>
              <a:t>k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同步时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zh-CN" altLang="en-US" b="1" dirty="0">
                <a:latin typeface="宋体" pitchFamily="2" charset="-122"/>
              </a:rPr>
              <a:t>＞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异步时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控制方式转换的实现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4492" y="2989401"/>
            <a:ext cx="8785225" cy="975011"/>
            <a:chOff x="144492" y="2996952"/>
            <a:chExt cx="8785225" cy="975011"/>
          </a:xfrm>
        </p:grpSpPr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144492" y="2996952"/>
              <a:ext cx="8785225" cy="975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          </a:t>
              </a:r>
              <a:r>
                <a:rPr lang="zh-CN" altLang="en-US" b="1" dirty="0" smtClean="0">
                  <a:latin typeface="宋体" pitchFamily="2" charset="-122"/>
                </a:rPr>
                <a:t>则 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0</a:t>
              </a:r>
              <a:r>
                <a:rPr lang="zh-CN" altLang="en-US" b="1" dirty="0" smtClean="0">
                  <a:latin typeface="宋体" pitchFamily="2" charset="-122"/>
                </a:rPr>
                <a:t>时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CLK</a:t>
              </a:r>
              <a:r>
                <a:rPr lang="zh-CN" altLang="en-US" b="1" dirty="0" smtClean="0">
                  <a:latin typeface="宋体" pitchFamily="2" charset="-122"/>
                </a:rPr>
                <a:t>，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1</a:t>
              </a:r>
              <a:r>
                <a:rPr lang="zh-CN" altLang="en-US" b="1" dirty="0" smtClean="0">
                  <a:latin typeface="宋体" pitchFamily="2" charset="-122"/>
                </a:rPr>
                <a:t>时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err="1" smtClean="0">
                  <a:latin typeface="宋体" pitchFamily="2" charset="-122"/>
                </a:rPr>
                <a:t>mfc</a:t>
              </a:r>
              <a:r>
                <a:rPr lang="en-US" altLang="zh-CN" b="1" dirty="0" smtClean="0">
                  <a:latin typeface="+mn-lt"/>
                </a:rPr>
                <a:t> · </a:t>
              </a:r>
              <a:r>
                <a:rPr lang="en-US" altLang="zh-CN" b="1" dirty="0" smtClean="0">
                  <a:latin typeface="+mn-ea"/>
                  <a:ea typeface="+mn-ea"/>
                </a:rPr>
                <a:t>CLK</a:t>
              </a:r>
              <a:r>
                <a:rPr lang="zh-CN" altLang="en-US" b="1" dirty="0" smtClean="0">
                  <a:latin typeface="+mn-ea"/>
                  <a:ea typeface="+mn-ea"/>
                </a:rPr>
                <a:t>；</a:t>
              </a:r>
              <a:endParaRPr lang="en-US" altLang="zh-CN" b="1" dirty="0" smtClean="0">
                <a:latin typeface="+mn-ea"/>
                <a:ea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latin typeface="+mn-ea"/>
                  <a:ea typeface="+mn-ea"/>
                </a:rPr>
                <a:t>         </a:t>
              </a:r>
              <a:r>
                <a:rPr lang="zh-CN" altLang="en-US" b="1" dirty="0" smtClean="0">
                  <a:latin typeface="+mn-ea"/>
                  <a:ea typeface="+mn-ea"/>
                </a:rPr>
                <a:t>即 </a:t>
              </a:r>
              <a:r>
                <a:rPr lang="en-US" altLang="zh-CN" b="1" dirty="0" smtClean="0">
                  <a:latin typeface="+mn-ea"/>
                  <a:ea typeface="+mn-ea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(WMFC</a:t>
              </a:r>
              <a:r>
                <a:rPr lang="zh-CN" altLang="en-US" b="1" dirty="0" smtClean="0">
                  <a:latin typeface="宋体" pitchFamily="2" charset="-122"/>
                </a:rPr>
                <a:t>＋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en-US" altLang="zh-CN" b="1" dirty="0" smtClean="0"/>
                <a:t> ·</a:t>
              </a:r>
              <a:r>
                <a:rPr lang="en-US" altLang="zh-CN" b="1" dirty="0"/>
                <a:t> </a:t>
              </a:r>
              <a:r>
                <a:rPr lang="en-US" altLang="zh-CN" b="1" dirty="0" err="1" smtClean="0">
                  <a:latin typeface="宋体" pitchFamily="2" charset="-122"/>
                </a:rPr>
                <a:t>mfc</a:t>
              </a:r>
              <a:r>
                <a:rPr lang="en-US" altLang="zh-CN" b="1" dirty="0" smtClean="0">
                  <a:latin typeface="宋体" pitchFamily="2" charset="-122"/>
                </a:rPr>
                <a:t>)</a:t>
              </a:r>
              <a:r>
                <a:rPr lang="en-US" altLang="zh-CN" b="1" dirty="0" smtClean="0"/>
                <a:t>· </a:t>
              </a:r>
              <a:r>
                <a:rPr lang="en-US" altLang="zh-CN" b="1" dirty="0" smtClean="0">
                  <a:latin typeface="+mn-ea"/>
                  <a:ea typeface="+mn-ea"/>
                </a:rPr>
                <a:t>CLK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009596" y="3543080"/>
              <a:ext cx="62085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611561" y="3933056"/>
            <a:ext cx="3528391" cy="1514650"/>
            <a:chOff x="899593" y="4365103"/>
            <a:chExt cx="3528391" cy="1514650"/>
          </a:xfrm>
        </p:grpSpPr>
        <p:sp>
          <p:nvSpPr>
            <p:cNvPr id="24" name="矩形 23"/>
            <p:cNvSpPr/>
            <p:nvPr/>
          </p:nvSpPr>
          <p:spPr>
            <a:xfrm>
              <a:off x="1475656" y="4365103"/>
              <a:ext cx="2448272" cy="115212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Text Box 260"/>
            <p:cNvSpPr txBox="1">
              <a:spLocks noChangeArrowheads="1"/>
            </p:cNvSpPr>
            <p:nvPr/>
          </p:nvSpPr>
          <p:spPr bwMode="auto">
            <a:xfrm>
              <a:off x="3563888" y="4437583"/>
              <a:ext cx="288032" cy="7556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6" name="Text Box 320"/>
            <p:cNvSpPr txBox="1">
              <a:spLocks noChangeArrowheads="1"/>
            </p:cNvSpPr>
            <p:nvPr/>
          </p:nvSpPr>
          <p:spPr bwMode="auto">
            <a:xfrm>
              <a:off x="899593" y="4437112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2627784" y="4869160"/>
              <a:ext cx="2295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2123728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1382260" y="4581128"/>
              <a:ext cx="21816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2857308" y="4725145"/>
              <a:ext cx="34654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3" name="Text Box 260"/>
            <p:cNvSpPr txBox="1">
              <a:spLocks noChangeArrowheads="1"/>
            </p:cNvSpPr>
            <p:nvPr/>
          </p:nvSpPr>
          <p:spPr bwMode="auto">
            <a:xfrm>
              <a:off x="2357083" y="4725144"/>
              <a:ext cx="19869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flipV="1">
              <a:off x="1691680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2555776" y="5301208"/>
              <a:ext cx="3015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" name="Text Box 260"/>
            <p:cNvSpPr txBox="1">
              <a:spLocks noChangeArrowheads="1"/>
            </p:cNvSpPr>
            <p:nvPr/>
          </p:nvSpPr>
          <p:spPr bwMode="auto">
            <a:xfrm>
              <a:off x="2357083" y="5085185"/>
              <a:ext cx="198693" cy="3600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&amp;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2557367" y="4834469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1691680" y="5157192"/>
              <a:ext cx="6654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2123728" y="5373216"/>
              <a:ext cx="229524" cy="144016"/>
            </a:xfrm>
            <a:prstGeom prst="bentConnector3">
              <a:avLst>
                <a:gd name="adj1" fmla="val -90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1691680" y="4869160"/>
              <a:ext cx="661572" cy="648072"/>
            </a:xfrm>
            <a:prstGeom prst="bentConnector3">
              <a:avLst>
                <a:gd name="adj1" fmla="val 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3203848" y="508518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851920" y="4869160"/>
              <a:ext cx="257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320"/>
            <p:cNvSpPr txBox="1">
              <a:spLocks noChangeArrowheads="1"/>
            </p:cNvSpPr>
            <p:nvPr/>
          </p:nvSpPr>
          <p:spPr bwMode="auto">
            <a:xfrm>
              <a:off x="4103319" y="4759907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1979712" y="5658767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2" name="Text Box 320"/>
            <p:cNvSpPr txBox="1">
              <a:spLocks noChangeArrowheads="1"/>
            </p:cNvSpPr>
            <p:nvPr/>
          </p:nvSpPr>
          <p:spPr bwMode="auto">
            <a:xfrm>
              <a:off x="1382260" y="5661248"/>
              <a:ext cx="597452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644008" y="3933056"/>
            <a:ext cx="4248472" cy="2081882"/>
            <a:chOff x="4644008" y="4005064"/>
            <a:chExt cx="4248472" cy="2081882"/>
          </a:xfrm>
        </p:grpSpPr>
        <p:sp>
          <p:nvSpPr>
            <p:cNvPr id="195" name="Text Box 109"/>
            <p:cNvSpPr txBox="1">
              <a:spLocks noChangeArrowheads="1"/>
            </p:cNvSpPr>
            <p:nvPr/>
          </p:nvSpPr>
          <p:spPr bwMode="auto">
            <a:xfrm>
              <a:off x="7026560" y="4365104"/>
              <a:ext cx="1145840" cy="499286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 anchorCtr="0"/>
            <a:lstStyle/>
            <a:p>
              <a:r>
                <a:rPr lang="zh-CN" altLang="en-US" sz="1600" dirty="0" smtClean="0">
                  <a:latin typeface="宋体" pitchFamily="2" charset="-122"/>
                </a:rPr>
                <a:t>异步方式</a:t>
              </a:r>
              <a:endParaRPr lang="zh-CN" altLang="en-US" sz="1600" dirty="0">
                <a:latin typeface="宋体" pitchFamily="2" charset="-122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5289984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6586128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4644008" y="4005064"/>
              <a:ext cx="505222" cy="2081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550600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28998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28998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5217976" y="429309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50600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93805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72203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72203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93805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6370104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5408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15408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370104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802152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6586128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586128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6802152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23420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7018176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18176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723420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66624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5022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45022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766624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809829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788227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788227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09829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31432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831432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72203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289984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28998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217976" y="5445224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4128" y="5445224"/>
              <a:ext cx="866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154080" y="55220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5717840" y="551723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717840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5220072" y="5733256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6151984" y="5733256"/>
              <a:ext cx="87038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6586128" y="58100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6154080" y="58052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154080" y="58052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220072" y="6021288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702027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590320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58822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7020272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5220072" y="4581128"/>
              <a:ext cx="180648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7020272" y="4365104"/>
              <a:ext cx="0" cy="21602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220072" y="4653136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7092280" y="465313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5508104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5292080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5292080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220072" y="5157192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5508104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940152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724128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724128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940152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637220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6156176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6156176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372200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6804248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588224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588224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6804248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709228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7020272" y="4941168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7020272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853244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853244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8748464" y="4077072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74846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7026560" y="4365104"/>
              <a:ext cx="504056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7098568" y="4869160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7098568" y="5157192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7018176" y="5445224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7026560" y="5517232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594512" y="6021288"/>
              <a:ext cx="93610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矩形 192"/>
          <p:cNvSpPr/>
          <p:nvPr/>
        </p:nvSpPr>
        <p:spPr>
          <a:xfrm>
            <a:off x="2699792" y="2553434"/>
            <a:ext cx="622194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以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读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为例，</a:t>
            </a:r>
            <a:r>
              <a:rPr lang="zh-CN" altLang="en-US" sz="2200" b="1" dirty="0" smtClean="0">
                <a:latin typeface="宋体" pitchFamily="2" charset="-122"/>
              </a:rPr>
              <a:t>设信号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 smtClean="0">
                <a:latin typeface="宋体" pitchFamily="2" charset="-122"/>
              </a:rPr>
              <a:t>mfc</a:t>
            </a:r>
            <a:r>
              <a:rPr lang="zh-CN" altLang="en-US" sz="2200" b="1" dirty="0" smtClean="0">
                <a:latin typeface="宋体" pitchFamily="2" charset="-122"/>
              </a:rPr>
              <a:t>及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en-US" altLang="zh-CN" sz="1800" b="1" dirty="0" smtClean="0">
                <a:latin typeface="宋体" pitchFamily="2" charset="-122"/>
              </a:rPr>
              <a:t>(0</a:t>
            </a:r>
            <a:r>
              <a:rPr lang="zh-CN" altLang="en-US" sz="1800" b="1" dirty="0" smtClean="0">
                <a:latin typeface="宋体" pitchFamily="2" charset="-122"/>
              </a:rPr>
              <a:t>为同步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94" name="Text Box 77"/>
          <p:cNvSpPr txBox="1">
            <a:spLocks noChangeArrowheads="1"/>
          </p:cNvSpPr>
          <p:nvPr/>
        </p:nvSpPr>
        <p:spPr bwMode="auto">
          <a:xfrm>
            <a:off x="144494" y="5518971"/>
            <a:ext cx="4571522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应用方法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设置方式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719220" y="2510894"/>
            <a:ext cx="2406968" cy="6120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80" name="组合 79"/>
          <p:cNvGrpSpPr/>
          <p:nvPr/>
        </p:nvGrpSpPr>
        <p:grpSpPr>
          <a:xfrm>
            <a:off x="7521091" y="4224263"/>
            <a:ext cx="1361864" cy="1793850"/>
            <a:chOff x="4139952" y="2492896"/>
            <a:chExt cx="1361864" cy="1793850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5364088" y="2492896"/>
              <a:ext cx="0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139952" y="4221088"/>
              <a:ext cx="7899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139952" y="3645024"/>
              <a:ext cx="12136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925752" y="37218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148336" y="3717032"/>
              <a:ext cx="7774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925752" y="2780928"/>
              <a:ext cx="57606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357800" y="40098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925752" y="40050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925752" y="40050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925752" y="2569674"/>
              <a:ext cx="0" cy="21125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139952" y="2564904"/>
              <a:ext cx="7837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781736" y="2852936"/>
              <a:ext cx="72008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781736" y="285770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139952" y="3068960"/>
              <a:ext cx="64178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139952" y="3356992"/>
              <a:ext cx="785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5141776" y="31457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4925752" y="31409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4925752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41776" y="33569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5357800" y="314096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5357800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925752" y="393305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357800" y="422108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5357800" y="342900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5357800" y="34290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 Box 32"/>
          <p:cNvSpPr txBox="1">
            <a:spLocks noChangeArrowheads="1"/>
          </p:cNvSpPr>
          <p:nvPr/>
        </p:nvSpPr>
        <p:spPr bwMode="auto">
          <a:xfrm>
            <a:off x="4283968" y="2060848"/>
            <a:ext cx="45367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延长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，用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选择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201" name="Text Box 77"/>
          <p:cNvSpPr txBox="1">
            <a:spLocks noChangeArrowheads="1"/>
          </p:cNvSpPr>
          <p:nvPr/>
        </p:nvSpPr>
        <p:spPr bwMode="auto">
          <a:xfrm>
            <a:off x="144494" y="5951019"/>
            <a:ext cx="87479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可有效处理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时延不同问题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适合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的所有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定时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9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200" name="直接箭头连接符 199"/>
          <p:cNvCxnSpPr/>
          <p:nvPr/>
        </p:nvCxnSpPr>
        <p:spPr bwMode="auto">
          <a:xfrm>
            <a:off x="6632027" y="2496471"/>
            <a:ext cx="466541" cy="19087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0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线形标注 2 203"/>
          <p:cNvSpPr/>
          <p:nvPr/>
        </p:nvSpPr>
        <p:spPr bwMode="auto">
          <a:xfrm>
            <a:off x="7056275" y="3535529"/>
            <a:ext cx="1941587" cy="321471"/>
          </a:xfrm>
          <a:prstGeom prst="borderCallout2">
            <a:avLst>
              <a:gd name="adj1" fmla="val 50268"/>
              <a:gd name="adj2" fmla="val -181"/>
              <a:gd name="adj3" fmla="val 51456"/>
              <a:gd name="adj4" fmla="val -8949"/>
              <a:gd name="adj5" fmla="val -45356"/>
              <a:gd name="adj6" fmla="val -21951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err="1" smtClean="0">
                <a:latin typeface="宋体" pitchFamily="2" charset="-122"/>
              </a:rPr>
              <a:t>mfc</a:t>
            </a:r>
            <a:r>
              <a:rPr lang="en-US" altLang="zh-CN" sz="1800" b="1" dirty="0" smtClean="0">
                <a:latin typeface="宋体" pitchFamily="2" charset="-122"/>
              </a:rPr>
              <a:t>=0</a:t>
            </a:r>
            <a:r>
              <a:rPr lang="zh-CN" altLang="en-US" sz="1800" b="1" dirty="0" smtClean="0">
                <a:latin typeface="宋体" pitchFamily="2" charset="-122"/>
              </a:rPr>
              <a:t>时</a:t>
            </a:r>
            <a:r>
              <a:rPr lang="en-US" altLang="zh-CN" sz="1800" b="1" dirty="0" smtClean="0">
                <a:latin typeface="宋体" pitchFamily="2" charset="-122"/>
              </a:rPr>
              <a:t>CP</a:t>
            </a:r>
            <a:r>
              <a:rPr lang="zh-CN" altLang="en-US" sz="1800" b="1" dirty="0" smtClean="0">
                <a:latin typeface="宋体" pitchFamily="2" charset="-122"/>
              </a:rPr>
              <a:t>被封锁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0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1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8" grpId="0"/>
      <p:bldP spid="201" grpId="0"/>
      <p:bldP spid="204" grpId="0" animBg="1"/>
      <p:bldP spid="204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uOP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控制信号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的形成</a:t>
            </a:r>
          </a:p>
        </p:txBody>
      </p:sp>
      <p:sp>
        <p:nvSpPr>
          <p:cNvPr id="21" name="Text Box 132"/>
          <p:cNvSpPr txBox="1">
            <a:spLocks noChangeArrowheads="1"/>
          </p:cNvSpPr>
          <p:nvPr/>
        </p:nvSpPr>
        <p:spPr bwMode="auto">
          <a:xfrm>
            <a:off x="179512" y="896233"/>
            <a:ext cx="8785101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的任务</a:t>
            </a:r>
            <a:r>
              <a:rPr lang="zh-CN" altLang="en-US" b="1" spc="-140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spc="-50" dirty="0" smtClean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spc="-50" dirty="0" smtClean="0">
                <a:latin typeface="宋体" pitchFamily="2" charset="-122"/>
              </a:rPr>
              <a:t>地、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spc="-50" dirty="0">
                <a:latin typeface="宋体" pitchFamily="2" charset="-122"/>
              </a:rPr>
              <a:t>地</a:t>
            </a:r>
            <a:r>
              <a:rPr lang="zh-CN" altLang="en-US" b="1" u="sng" spc="-50" dirty="0" smtClean="0">
                <a:solidFill>
                  <a:srgbClr val="FF3399"/>
                </a:solidFill>
                <a:latin typeface="宋体" pitchFamily="2" charset="-122"/>
              </a:rPr>
              <a:t>产生</a:t>
            </a:r>
            <a:r>
              <a:rPr lang="zh-CN" altLang="en-US" b="1" spc="-50" dirty="0" smtClean="0">
                <a:latin typeface="宋体" pitchFamily="2" charset="-122"/>
              </a:rPr>
              <a:t>工作</a:t>
            </a:r>
            <a:r>
              <a:rPr lang="zh-CN" altLang="en-US" b="1" spc="-50" dirty="0">
                <a:latin typeface="宋体" pitchFamily="2" charset="-122"/>
              </a:rPr>
              <a:t>流程</a:t>
            </a:r>
            <a:r>
              <a:rPr lang="zh-CN" altLang="en-US" b="1" u="sng" spc="-50" dirty="0" smtClean="0">
                <a:latin typeface="宋体" pitchFamily="2" charset="-122"/>
              </a:rPr>
              <a:t>所需</a:t>
            </a:r>
            <a:r>
              <a:rPr lang="zh-CN" altLang="en-US" b="1" spc="-50" dirty="0" smtClean="0">
                <a:latin typeface="宋体" pitchFamily="2" charset="-122"/>
              </a:rPr>
              <a:t>的</a:t>
            </a:r>
            <a:r>
              <a:rPr lang="en-US" altLang="zh-CN" spc="-50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spc="-50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spc="-50" dirty="0" smtClean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spc="-50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        实现</a:t>
            </a:r>
            <a:r>
              <a:rPr lang="en-US" altLang="zh-CN" b="1" spc="-5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时序信号形成</a:t>
            </a:r>
            <a:r>
              <a:rPr lang="zh-CN" altLang="en-US" sz="2000" b="1" dirty="0" smtClean="0">
                <a:latin typeface="宋体" pitchFamily="2" charset="-122"/>
              </a:rPr>
              <a:t>电路  </a:t>
            </a:r>
            <a:r>
              <a:rPr lang="en-US" altLang="zh-CN" sz="2000" spc="-50" dirty="0" err="1" smtClean="0"/>
              <a:t>μ</a:t>
            </a:r>
            <a:r>
              <a:rPr lang="en-US" altLang="zh-CN" sz="2000" b="1" spc="-50" dirty="0" err="1" smtClean="0">
                <a:latin typeface="宋体" pitchFamily="2" charset="-122"/>
              </a:rPr>
              <a:t>OP</a:t>
            </a:r>
            <a:r>
              <a:rPr lang="zh-CN" altLang="en-US" sz="2000" b="1" spc="-50" dirty="0">
                <a:latin typeface="宋体" pitchFamily="2" charset="-122"/>
              </a:rPr>
              <a:t>控制</a:t>
            </a:r>
            <a:r>
              <a:rPr lang="zh-CN" altLang="en-US" sz="2000" b="1" dirty="0">
                <a:latin typeface="宋体" pitchFamily="2" charset="-122"/>
              </a:rPr>
              <a:t>信号形成</a:t>
            </a:r>
            <a:r>
              <a:rPr lang="zh-CN" altLang="en-US" sz="2000" b="1" dirty="0" smtClean="0">
                <a:latin typeface="宋体" pitchFamily="2" charset="-122"/>
              </a:rPr>
              <a:t>电路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483768" y="1340768"/>
            <a:ext cx="2808312" cy="216024"/>
            <a:chOff x="2483768" y="1340768"/>
            <a:chExt cx="2808312" cy="216024"/>
          </a:xfrm>
        </p:grpSpPr>
        <p:sp>
          <p:nvSpPr>
            <p:cNvPr id="22" name="右大括号 21"/>
            <p:cNvSpPr/>
            <p:nvPr/>
          </p:nvSpPr>
          <p:spPr bwMode="auto">
            <a:xfrm rot="5400000">
              <a:off x="3383868" y="440668"/>
              <a:ext cx="144016" cy="1944216"/>
            </a:xfrm>
            <a:prstGeom prst="rightBrace">
              <a:avLst>
                <a:gd name="adj1" fmla="val 42725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flipH="1" flipV="1">
              <a:off x="4898587" y="1340768"/>
              <a:ext cx="39349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Text Box 132"/>
          <p:cNvSpPr txBox="1">
            <a:spLocks noChangeArrowheads="1"/>
          </p:cNvSpPr>
          <p:nvPr/>
        </p:nvSpPr>
        <p:spPr bwMode="auto">
          <a:xfrm>
            <a:off x="179512" y="1844824"/>
            <a:ext cx="8856984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控制信号形成电路组成：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输入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指令操作及寻址、程序状态、机器状态、时序信号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输出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所有的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控制信号，</a:t>
            </a:r>
            <a:r>
              <a:rPr lang="zh-CN" altLang="en-US" b="1" dirty="0">
                <a:latin typeface="宋体" pitchFamily="2" charset="-122"/>
              </a:rPr>
              <a:t>即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状态转换图</a:t>
            </a:r>
            <a:r>
              <a:rPr lang="zh-CN" altLang="en-US" b="1" dirty="0" smtClean="0">
                <a:latin typeface="宋体" pitchFamily="2" charset="-122"/>
              </a:rPr>
              <a:t>中的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259632" y="2852936"/>
            <a:ext cx="6264696" cy="1868594"/>
            <a:chOff x="1907704" y="3429000"/>
            <a:chExt cx="6264696" cy="1868594"/>
          </a:xfrm>
        </p:grpSpPr>
        <p:sp>
          <p:nvSpPr>
            <p:cNvPr id="41" name="Text Box 242"/>
            <p:cNvSpPr txBox="1">
              <a:spLocks noChangeArrowheads="1"/>
            </p:cNvSpPr>
            <p:nvPr/>
          </p:nvSpPr>
          <p:spPr bwMode="auto">
            <a:xfrm>
              <a:off x="4139952" y="3429002"/>
              <a:ext cx="2016224" cy="35718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rot="5400000">
              <a:off x="4501926" y="39282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rot="5400000">
              <a:off x="493238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211"/>
            <p:cNvSpPr txBox="1">
              <a:spLocks noChangeArrowheads="1"/>
            </p:cNvSpPr>
            <p:nvPr/>
          </p:nvSpPr>
          <p:spPr bwMode="auto">
            <a:xfrm>
              <a:off x="4716016" y="378904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</a:t>
              </a:r>
              <a:endParaRPr lang="en-US" altLang="zh-CN" sz="1800" b="1" baseline="-20000" dirty="0">
                <a:solidFill>
                  <a:schemeClr val="accent2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rot="5400000">
              <a:off x="522200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rot="5400000">
              <a:off x="5510038" y="39339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211"/>
            <p:cNvSpPr txBox="1">
              <a:spLocks noChangeArrowheads="1"/>
            </p:cNvSpPr>
            <p:nvPr/>
          </p:nvSpPr>
          <p:spPr bwMode="auto">
            <a:xfrm>
              <a:off x="5364088" y="379189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…</a:t>
              </a:r>
              <a:endParaRPr lang="en-US" altLang="zh-CN" sz="1800" b="1" baseline="-20000" dirty="0">
                <a:solidFill>
                  <a:srgbClr val="990099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3635896" y="4149080"/>
              <a:ext cx="71169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635896" y="4509120"/>
              <a:ext cx="71169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211"/>
            <p:cNvSpPr txBox="1">
              <a:spLocks noChangeArrowheads="1"/>
            </p:cNvSpPr>
            <p:nvPr/>
          </p:nvSpPr>
          <p:spPr bwMode="auto">
            <a:xfrm rot="16200000">
              <a:off x="3853794" y="4219215"/>
              <a:ext cx="35458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3635896" y="4725144"/>
              <a:ext cx="720080" cy="18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 Box 320"/>
            <p:cNvSpPr txBox="1">
              <a:spLocks noChangeArrowheads="1"/>
            </p:cNvSpPr>
            <p:nvPr/>
          </p:nvSpPr>
          <p:spPr bwMode="auto">
            <a:xfrm>
              <a:off x="1979712" y="4149080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指令操作及寻址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1907704" y="4584742"/>
              <a:ext cx="1717912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如</a:t>
              </a:r>
              <a:r>
                <a:rPr lang="en-US" altLang="zh-CN" sz="1600" b="1" dirty="0" smtClean="0">
                  <a:latin typeface="宋体" pitchFamily="2" charset="-122"/>
                </a:rPr>
                <a:t>ZF)</a:t>
              </a:r>
              <a:r>
                <a:rPr lang="zh-CN" altLang="en-US" sz="1800" b="1" dirty="0" smtClean="0">
                  <a:latin typeface="宋体" pitchFamily="2" charset="-122"/>
                </a:rPr>
                <a:t>程序状态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5580112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4716016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211"/>
            <p:cNvSpPr txBox="1">
              <a:spLocks noChangeArrowheads="1"/>
            </p:cNvSpPr>
            <p:nvPr/>
          </p:nvSpPr>
          <p:spPr bwMode="auto">
            <a:xfrm>
              <a:off x="4868416" y="4766706"/>
              <a:ext cx="567680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</a:rPr>
                <a:t>……</a:t>
              </a:r>
              <a:endParaRPr lang="en-US" altLang="zh-CN" sz="1800" b="1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 flipH="1">
              <a:off x="6012160" y="4437112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 Box 320"/>
            <p:cNvSpPr txBox="1">
              <a:spLocks noChangeArrowheads="1"/>
            </p:cNvSpPr>
            <p:nvPr/>
          </p:nvSpPr>
          <p:spPr bwMode="auto">
            <a:xfrm>
              <a:off x="6300192" y="4221088"/>
              <a:ext cx="1872208" cy="582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机器状态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如中断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异常请求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 flipH="1">
              <a:off x="6156176" y="3645024"/>
              <a:ext cx="4956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320"/>
            <p:cNvSpPr txBox="1">
              <a:spLocks noChangeArrowheads="1"/>
            </p:cNvSpPr>
            <p:nvPr/>
          </p:nvSpPr>
          <p:spPr bwMode="auto">
            <a:xfrm>
              <a:off x="6300192" y="3429000"/>
              <a:ext cx="1728192" cy="623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操作状态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如部件状态信号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rot="5400000" flipH="1" flipV="1">
              <a:off x="3649007" y="4012720"/>
              <a:ext cx="765866" cy="216023"/>
            </a:xfrm>
            <a:prstGeom prst="bentConnector3">
              <a:avLst>
                <a:gd name="adj1" fmla="val 10027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rot="5400000" flipH="1" flipV="1">
              <a:off x="3635043" y="3645881"/>
              <a:ext cx="648071" cy="358328"/>
            </a:xfrm>
            <a:prstGeom prst="bentConnector3">
              <a:avLst>
                <a:gd name="adj1" fmla="val 10012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3" name="Text Box 238"/>
            <p:cNvSpPr txBox="1">
              <a:spLocks noChangeArrowheads="1"/>
            </p:cNvSpPr>
            <p:nvPr/>
          </p:nvSpPr>
          <p:spPr bwMode="auto">
            <a:xfrm>
              <a:off x="4355976" y="4077642"/>
              <a:ext cx="1656184" cy="72122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spc="-5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形成电路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320"/>
            <p:cNvSpPr txBox="1">
              <a:spLocks noChangeArrowheads="1"/>
            </p:cNvSpPr>
            <p:nvPr/>
          </p:nvSpPr>
          <p:spPr bwMode="auto">
            <a:xfrm>
              <a:off x="4031940" y="5013176"/>
              <a:ext cx="2196244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所有的</a:t>
              </a:r>
              <a:r>
                <a:rPr lang="en-US" altLang="zh-CN" sz="1800" dirty="0" err="1">
                  <a:solidFill>
                    <a:srgbClr val="FF3399"/>
                  </a:solidFill>
                </a:rPr>
                <a:t>μ</a:t>
              </a: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控制信号</a:t>
              </a:r>
            </a:p>
          </p:txBody>
        </p:sp>
      </p:grpSp>
      <p:sp>
        <p:nvSpPr>
          <p:cNvPr id="104" name="Text Box 132"/>
          <p:cNvSpPr txBox="1">
            <a:spLocks noChangeArrowheads="1"/>
          </p:cNvSpPr>
          <p:nvPr/>
        </p:nvSpPr>
        <p:spPr bwMode="auto">
          <a:xfrm>
            <a:off x="179512" y="5127139"/>
            <a:ext cx="8785101" cy="125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      内部逻辑</a:t>
            </a:r>
            <a:r>
              <a:rPr lang="en-US" altLang="zh-CN" b="1" spc="-5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50" dirty="0" smtClean="0">
                <a:latin typeface="宋体" pitchFamily="2" charset="-122"/>
              </a:rPr>
              <a:t>组合逻辑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硬布线</a:t>
            </a:r>
            <a:r>
              <a:rPr lang="en-US" altLang="zh-CN" sz="1800" b="1" spc="-50" dirty="0" smtClean="0">
                <a:latin typeface="宋体" pitchFamily="2" charset="-122"/>
              </a:rPr>
              <a:t>CU)</a:t>
            </a:r>
            <a:r>
              <a:rPr lang="zh-CN" altLang="en-US" b="1" spc="-50" dirty="0" smtClean="0">
                <a:latin typeface="宋体" pitchFamily="2" charset="-122"/>
              </a:rPr>
              <a:t>，存储逻辑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微程序</a:t>
            </a:r>
            <a:r>
              <a:rPr lang="en-US" altLang="zh-CN" sz="1800" b="1" spc="-50" dirty="0" smtClean="0">
                <a:latin typeface="宋体" pitchFamily="2" charset="-122"/>
              </a:rPr>
              <a:t>CU)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spc="-50" dirty="0" smtClean="0">
                <a:solidFill>
                  <a:srgbClr val="990099"/>
                </a:solidFill>
                <a:latin typeface="宋体" pitchFamily="2" charset="-122"/>
              </a:rPr>
              <a:t>           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实质： </a:t>
            </a:r>
            <a:r>
              <a:rPr lang="zh-CN" altLang="en-US" sz="2200" b="1" spc="-50" dirty="0" smtClean="0">
                <a:latin typeface="宋体" pitchFamily="2" charset="-122"/>
              </a:rPr>
              <a:t>编码器              微主机</a:t>
            </a:r>
            <a:endParaRPr lang="en-US" altLang="zh-CN" sz="2200" b="1" spc="-50" dirty="0" smtClean="0">
              <a:latin typeface="宋体" pitchFamily="2" charset="-122"/>
            </a:endParaRPr>
          </a:p>
          <a:p>
            <a:pPr algn="l"/>
            <a:r>
              <a:rPr lang="en-US" altLang="zh-CN" sz="1800" b="1" spc="-50" dirty="0" smtClean="0">
                <a:latin typeface="宋体" pitchFamily="2" charset="-122"/>
              </a:rPr>
              <a:t>                    (</a:t>
            </a:r>
            <a:r>
              <a:rPr lang="zh-CN" altLang="en-US" sz="1800" b="1" spc="-50" dirty="0" smtClean="0">
                <a:latin typeface="宋体" pitchFamily="2" charset="-122"/>
              </a:rPr>
              <a:t>输出都是输入的函数</a:t>
            </a:r>
            <a:r>
              <a:rPr lang="en-US" altLang="zh-CN" sz="1800" b="1" spc="-50" dirty="0" smtClean="0">
                <a:latin typeface="宋体" pitchFamily="2" charset="-122"/>
              </a:rPr>
              <a:t>)    (</a:t>
            </a:r>
            <a:r>
              <a:rPr lang="zh-CN" altLang="en-US" sz="1800" b="1" spc="-50" dirty="0" smtClean="0">
                <a:latin typeface="宋体" pitchFamily="2" charset="-122"/>
              </a:rPr>
              <a:t>输出根据微指令产生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5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10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§5.3  </a:t>
            </a:r>
            <a:r>
              <a:rPr lang="zh-CN" altLang="en-US" sz="3600" b="1" dirty="0">
                <a:latin typeface="宋体" pitchFamily="2" charset="-122"/>
              </a:rPr>
              <a:t>硬布线控制</a:t>
            </a:r>
            <a:r>
              <a:rPr lang="zh-CN" altLang="en-US" sz="3600" b="1" dirty="0" smtClean="0">
                <a:latin typeface="宋体" pitchFamily="2" charset="-122"/>
              </a:rPr>
              <a:t>器的设计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179388" y="97778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的实现要求：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</a:rPr>
              <a:t>两</a:t>
            </a:r>
            <a:r>
              <a:rPr lang="zh-CN" altLang="en-US" b="1" dirty="0">
                <a:solidFill>
                  <a:srgbClr val="990099"/>
                </a:solidFill>
              </a:rPr>
              <a:t>级</a:t>
            </a:r>
            <a:r>
              <a:rPr lang="zh-CN" altLang="en-US" b="1" dirty="0"/>
              <a:t>时序信号，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组合逻辑</a:t>
            </a:r>
            <a:r>
              <a:rPr lang="zh-CN" altLang="en-US" b="1" dirty="0">
                <a:latin typeface="宋体" pitchFamily="2" charset="-122"/>
              </a:rPr>
              <a:t>形成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42844" y="19092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的实现方法：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有限状态机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(FSM)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模型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当前状态＋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个函数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9" name="Text Box 303"/>
          <p:cNvSpPr txBox="1">
            <a:spLocks noChangeArrowheads="1"/>
          </p:cNvSpPr>
          <p:nvPr/>
        </p:nvSpPr>
        <p:spPr bwMode="auto">
          <a:xfrm>
            <a:off x="179512" y="4102621"/>
            <a:ext cx="878497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FSM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模型的应用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当前状态：</a:t>
            </a:r>
            <a:r>
              <a:rPr lang="zh-CN" altLang="en-US" b="1" dirty="0" smtClean="0">
                <a:latin typeface="宋体" pitchFamily="2" charset="-122"/>
              </a:rPr>
              <a:t>所有的时序信号，用</a:t>
            </a:r>
            <a:r>
              <a:rPr lang="zh-CN" altLang="en-US" b="1" u="sng" dirty="0" smtClean="0">
                <a:solidFill>
                  <a:srgbClr val="CC3300"/>
                </a:solidFill>
                <a:latin typeface="宋体" pitchFamily="2" charset="-122"/>
              </a:rPr>
              <a:t>状态部件</a:t>
            </a:r>
            <a:r>
              <a:rPr lang="zh-CN" altLang="en-US" b="1" dirty="0" smtClean="0">
                <a:latin typeface="宋体" pitchFamily="2" charset="-122"/>
              </a:rPr>
              <a:t>保存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下一状态产生函数：</a:t>
            </a:r>
            <a:r>
              <a:rPr lang="zh-CN" altLang="en-US" b="1" spc="-100" dirty="0" smtClean="0">
                <a:latin typeface="宋体" pitchFamily="2" charset="-122"/>
              </a:rPr>
              <a:t>环形信号发生器的内部逻辑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/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输出信号产生函数：</a:t>
            </a:r>
            <a:r>
              <a:rPr lang="en-US" altLang="zh-CN" spc="-100" dirty="0" err="1"/>
              <a:t>μ</a:t>
            </a:r>
            <a:r>
              <a:rPr lang="en-US" altLang="zh-CN" b="1" spc="-100" dirty="0" err="1" smtClean="0">
                <a:latin typeface="宋体" pitchFamily="2" charset="-122"/>
              </a:rPr>
              <a:t>OP</a:t>
            </a:r>
            <a:r>
              <a:rPr lang="zh-CN" altLang="en-US" b="1" spc="-100" dirty="0" smtClean="0">
                <a:latin typeface="宋体" pitchFamily="2" charset="-122"/>
              </a:rPr>
              <a:t>控制信号形成电路的内部逻辑</a:t>
            </a:r>
            <a:endParaRPr lang="zh-CN" altLang="en-US" b="1" spc="-100" dirty="0"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763688" y="2924944"/>
            <a:ext cx="6778262" cy="1152128"/>
            <a:chOff x="1763688" y="2924944"/>
            <a:chExt cx="6778262" cy="1152128"/>
          </a:xfrm>
        </p:grpSpPr>
        <p:sp>
          <p:nvSpPr>
            <p:cNvPr id="76" name="矩形 75"/>
            <p:cNvSpPr/>
            <p:nvPr/>
          </p:nvSpPr>
          <p:spPr>
            <a:xfrm>
              <a:off x="1873259" y="2996952"/>
              <a:ext cx="5290342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2051720" y="3068961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当前状态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" name="Text Box 147"/>
            <p:cNvSpPr txBox="1">
              <a:spLocks noChangeArrowheads="1"/>
            </p:cNvSpPr>
            <p:nvPr/>
          </p:nvSpPr>
          <p:spPr bwMode="auto">
            <a:xfrm>
              <a:off x="2339752" y="3759572"/>
              <a:ext cx="1152128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输入信号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371226" y="3060008"/>
              <a:ext cx="2647671" cy="4572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/>
                <a:t>下</a:t>
              </a:r>
              <a:r>
                <a:rPr lang="zh-CN" altLang="en-US" sz="1800" b="1" dirty="0" smtClean="0"/>
                <a:t>一状态产生函数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377184" y="3630032"/>
              <a:ext cx="2641713" cy="44704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 smtClean="0"/>
                <a:t>输出信号产生函数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V="1">
              <a:off x="3707904" y="3212976"/>
              <a:ext cx="72020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31"/>
            <p:cNvCxnSpPr/>
            <p:nvPr/>
          </p:nvCxnSpPr>
          <p:spPr bwMode="auto">
            <a:xfrm rot="16200000" flipH="1">
              <a:off x="4013942" y="3374995"/>
              <a:ext cx="576058" cy="252027"/>
            </a:xfrm>
            <a:prstGeom prst="bentConnector3">
              <a:avLst>
                <a:gd name="adj1" fmla="val 9938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3491880" y="3933056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38"/>
            <p:cNvCxnSpPr/>
            <p:nvPr/>
          </p:nvCxnSpPr>
          <p:spPr bwMode="auto">
            <a:xfrm rot="5400000" flipH="1" flipV="1">
              <a:off x="3905926" y="3410998"/>
              <a:ext cx="576064" cy="468052"/>
            </a:xfrm>
            <a:prstGeom prst="bentConnector3">
              <a:avLst>
                <a:gd name="adj1" fmla="val 9938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1" idx="6"/>
            </p:cNvCxnSpPr>
            <p:nvPr/>
          </p:nvCxnSpPr>
          <p:spPr bwMode="auto">
            <a:xfrm>
              <a:off x="7018897" y="3853552"/>
              <a:ext cx="30132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47"/>
            <p:cNvSpPr txBox="1">
              <a:spLocks noChangeArrowheads="1"/>
            </p:cNvSpPr>
            <p:nvPr/>
          </p:nvSpPr>
          <p:spPr bwMode="auto">
            <a:xfrm>
              <a:off x="7308304" y="3687564"/>
              <a:ext cx="1233646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输出信号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8" name="直接箭头连接符 47"/>
            <p:cNvCxnSpPr>
              <a:stCxn id="10" idx="6"/>
            </p:cNvCxnSpPr>
            <p:nvPr/>
          </p:nvCxnSpPr>
          <p:spPr bwMode="auto">
            <a:xfrm flipV="1">
              <a:off x="7018897" y="2924944"/>
              <a:ext cx="289407" cy="3636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1763688" y="2924944"/>
              <a:ext cx="55446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47"/>
            <p:cNvCxnSpPr>
              <a:endCxn id="8" idx="1"/>
            </p:cNvCxnSpPr>
            <p:nvPr/>
          </p:nvCxnSpPr>
          <p:spPr bwMode="auto">
            <a:xfrm rot="16200000" flipH="1">
              <a:off x="1745687" y="2942948"/>
              <a:ext cx="324036" cy="28803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300192" y="4221088"/>
            <a:ext cx="2056448" cy="1152128"/>
            <a:chOff x="6300192" y="4221088"/>
            <a:chExt cx="2056448" cy="1152128"/>
          </a:xfrm>
        </p:grpSpPr>
        <p:sp>
          <p:nvSpPr>
            <p:cNvPr id="80" name="右大括号 79"/>
            <p:cNvSpPr/>
            <p:nvPr/>
          </p:nvSpPr>
          <p:spPr bwMode="auto">
            <a:xfrm>
              <a:off x="8172400" y="4725144"/>
              <a:ext cx="153526" cy="648072"/>
            </a:xfrm>
            <a:prstGeom prst="rightBrace">
              <a:avLst>
                <a:gd name="adj1" fmla="val 2923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00192" y="4221088"/>
              <a:ext cx="2043748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时序信号形成电路</a:t>
              </a:r>
            </a:p>
          </p:txBody>
        </p:sp>
        <p:cxnSp>
          <p:nvCxnSpPr>
            <p:cNvPr id="83" name="直接箭头连接符 82"/>
            <p:cNvCxnSpPr>
              <a:stCxn id="81" idx="3"/>
            </p:cNvCxnSpPr>
            <p:nvPr/>
          </p:nvCxnSpPr>
          <p:spPr bwMode="auto">
            <a:xfrm>
              <a:off x="8343940" y="4365104"/>
              <a:ext cx="12700" cy="684076"/>
            </a:xfrm>
            <a:prstGeom prst="bentConnector4">
              <a:avLst>
                <a:gd name="adj1" fmla="val 1620000"/>
                <a:gd name="adj2" fmla="val 9992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5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DA26-B31B-4A5A-A4B5-BACAE3D171F4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59509" name="Text Box 85"/>
          <p:cNvSpPr txBox="1">
            <a:spLocks noChangeArrowheads="1"/>
          </p:cNvSpPr>
          <p:nvPr/>
        </p:nvSpPr>
        <p:spPr bwMode="auto">
          <a:xfrm>
            <a:off x="179388" y="266682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的设计步骤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59514" name="Text Box 90"/>
          <p:cNvSpPr txBox="1">
            <a:spLocks noChangeArrowheads="1"/>
          </p:cNvSpPr>
          <p:nvPr/>
        </p:nvSpPr>
        <p:spPr bwMode="auto">
          <a:xfrm>
            <a:off x="179388" y="8382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形成状态转换图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基于数据通路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根据各指令功能需求，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列出并汇总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要求：</a:t>
            </a:r>
            <a:r>
              <a:rPr lang="zh-CN" altLang="en-US" sz="2200" b="1" dirty="0" smtClean="0">
                <a:latin typeface="宋体" pitchFamily="2" charset="-122"/>
              </a:rPr>
              <a:t>注明状态转换条件</a:t>
            </a:r>
            <a:r>
              <a:rPr lang="en-US" altLang="zh-CN" sz="1800" b="1" dirty="0" smtClean="0">
                <a:latin typeface="宋体" pitchFamily="2" charset="-122"/>
              </a:rPr>
              <a:t>(OP</a:t>
            </a:r>
            <a:r>
              <a:rPr lang="zh-CN" altLang="en-US" sz="1800" b="1" dirty="0" smtClean="0">
                <a:latin typeface="宋体" pitchFamily="2" charset="-122"/>
              </a:rPr>
              <a:t>及寻址方式、程序状态、机器状态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59515" name="Text Box 91"/>
          <p:cNvSpPr txBox="1">
            <a:spLocks noChangeArrowheads="1"/>
          </p:cNvSpPr>
          <p:nvPr/>
        </p:nvSpPr>
        <p:spPr bwMode="auto">
          <a:xfrm>
            <a:off x="179388" y="223970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组织时序系统  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基于状态转换图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确定</a:t>
            </a:r>
            <a:r>
              <a:rPr lang="zh-CN" altLang="en-US" b="1" spc="-100" dirty="0" smtClean="0">
                <a:latin typeface="宋体" pitchFamily="2" charset="-122"/>
              </a:rPr>
              <a:t>时序信号个数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含功能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、各种时序信号序列、定时方式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(</a:t>
            </a:r>
            <a:r>
              <a:rPr lang="zh-CN" altLang="en-US" sz="2000" b="1" dirty="0" smtClean="0">
                <a:latin typeface="宋体" pitchFamily="2" charset="-122"/>
              </a:rPr>
              <a:t>最</a:t>
            </a:r>
            <a:r>
              <a:rPr lang="zh-CN" altLang="en-US" sz="2000" b="1" dirty="0">
                <a:latin typeface="宋体" pitchFamily="2" charset="-122"/>
              </a:rPr>
              <a:t>长</a:t>
            </a:r>
            <a:r>
              <a:rPr lang="zh-CN" altLang="en-US" sz="2000" b="1" dirty="0" smtClean="0">
                <a:latin typeface="宋体" pitchFamily="2" charset="-122"/>
              </a:rPr>
              <a:t>路径</a:t>
            </a:r>
            <a:r>
              <a:rPr lang="en-US" altLang="zh-CN" sz="1800" b="1" dirty="0" smtClean="0">
                <a:latin typeface="宋体" pitchFamily="2" charset="-122"/>
              </a:rPr>
              <a:t>[2</a:t>
            </a:r>
            <a:r>
              <a:rPr lang="zh-CN" altLang="en-US" sz="1800" b="1" dirty="0" smtClean="0">
                <a:latin typeface="宋体" pitchFamily="2" charset="-122"/>
              </a:rPr>
              <a:t>级</a:t>
            </a:r>
            <a:r>
              <a:rPr lang="en-US" altLang="zh-CN" sz="1800" b="1" dirty="0" smtClean="0">
                <a:latin typeface="宋体" pitchFamily="2" charset="-122"/>
              </a:rPr>
              <a:t>]/</a:t>
            </a:r>
            <a:r>
              <a:rPr lang="zh-CN" altLang="en-US" sz="1800" b="1" dirty="0" smtClean="0">
                <a:latin typeface="宋体" pitchFamily="2" charset="-122"/>
              </a:rPr>
              <a:t>步骤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  <a:r>
              <a:rPr lang="zh-CN" altLang="en-US" sz="2000" b="1" dirty="0" smtClean="0">
                <a:latin typeface="宋体" pitchFamily="2" charset="-122"/>
              </a:rPr>
              <a:t>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变长周期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联合方式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sz="2200" b="1" dirty="0" smtClean="0">
                <a:latin typeface="宋体" pitchFamily="2" charset="-122"/>
              </a:rPr>
              <a:t>每种信号序列都需包含适用条件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同状态转换条件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59516" name="Text Box 92"/>
          <p:cNvSpPr txBox="1">
            <a:spLocks noChangeArrowheads="1"/>
          </p:cNvSpPr>
          <p:nvPr/>
        </p:nvSpPr>
        <p:spPr bwMode="auto">
          <a:xfrm>
            <a:off x="179388" y="4104403"/>
            <a:ext cx="8857108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设计时序信号形成电路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基于时序信号序列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⑴确定</a:t>
            </a:r>
            <a:r>
              <a:rPr lang="zh-CN" altLang="en-US" b="1" dirty="0" smtClean="0">
                <a:latin typeface="宋体" pitchFamily="2" charset="-122"/>
              </a:rPr>
              <a:t>每个时序信号的下一状态产生函数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⑵实现</a:t>
            </a:r>
            <a:r>
              <a:rPr lang="zh-CN" altLang="en-US" b="1" dirty="0" smtClean="0">
                <a:latin typeface="宋体" pitchFamily="2" charset="-122"/>
              </a:rPr>
              <a:t>信号表示、下一状态函数、复位逻辑、定时逻辑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(</a:t>
            </a:r>
            <a:r>
              <a:rPr lang="zh-CN" altLang="en-US" sz="1800" b="1" dirty="0" smtClean="0">
                <a:latin typeface="宋体" pitchFamily="2" charset="-122"/>
              </a:rPr>
              <a:t>触发器</a:t>
            </a:r>
            <a:r>
              <a:rPr lang="en-US" altLang="zh-CN" sz="1800" b="1" dirty="0" smtClean="0">
                <a:latin typeface="宋体" pitchFamily="2" charset="-122"/>
              </a:rPr>
              <a:t>)       (</a:t>
            </a:r>
            <a:r>
              <a:rPr lang="zh-CN" altLang="en-US" sz="1800" b="1" dirty="0" smtClean="0">
                <a:latin typeface="宋体" pitchFamily="2" charset="-122"/>
              </a:rPr>
              <a:t>组合逻辑</a:t>
            </a:r>
            <a:r>
              <a:rPr lang="en-US" altLang="zh-CN" sz="1800" b="1" dirty="0" smtClean="0">
                <a:latin typeface="宋体" pitchFamily="2" charset="-122"/>
              </a:rPr>
              <a:t>)    (</a:t>
            </a:r>
            <a:r>
              <a:rPr lang="zh-CN" altLang="en-US" sz="1800" b="1" dirty="0" smtClean="0">
                <a:latin typeface="宋体" pitchFamily="2" charset="-122"/>
              </a:rPr>
              <a:t>末尾状态表示</a:t>
            </a:r>
            <a:r>
              <a:rPr lang="en-US" altLang="zh-CN" sz="1800" b="1" dirty="0" smtClean="0">
                <a:latin typeface="宋体" pitchFamily="2" charset="-122"/>
              </a:rPr>
              <a:t>) (CP</a:t>
            </a:r>
            <a:r>
              <a:rPr lang="zh-CN" altLang="en-US" sz="1800" b="1" dirty="0" smtClean="0">
                <a:latin typeface="宋体" pitchFamily="2" charset="-122"/>
              </a:rPr>
              <a:t>与</a:t>
            </a:r>
            <a:r>
              <a:rPr lang="en-US" altLang="zh-CN" sz="1800" b="1" dirty="0" smtClean="0">
                <a:latin typeface="宋体" pitchFamily="2" charset="-122"/>
              </a:rPr>
              <a:t>CLK</a:t>
            </a:r>
            <a:r>
              <a:rPr lang="zh-CN" altLang="en-US" sz="1800" b="1" dirty="0" smtClean="0">
                <a:latin typeface="宋体" pitchFamily="2" charset="-122"/>
              </a:rPr>
              <a:t>关系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 smtClean="0">
              <a:latin typeface="宋体" pitchFamily="2" charset="-122"/>
            </a:endParaRPr>
          </a:p>
        </p:txBody>
      </p:sp>
      <p:sp>
        <p:nvSpPr>
          <p:cNvPr id="359518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084863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514" grpId="0"/>
      <p:bldP spid="359515" grpId="0"/>
      <p:bldP spid="3595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CBD6-8443-4A16-B13F-F178D676DA18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473103" name="Text Box 1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专用寄存器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─控制</a:t>
            </a:r>
            <a:r>
              <a:rPr lang="en-US" altLang="zh-CN" sz="1800" b="1" dirty="0">
                <a:latin typeface="宋体" pitchFamily="2" charset="-122"/>
              </a:rPr>
              <a:t>CPU</a:t>
            </a:r>
            <a:r>
              <a:rPr lang="zh-CN" altLang="en-US" sz="1800" b="1" dirty="0">
                <a:latin typeface="宋体" pitchFamily="2" charset="-122"/>
              </a:rPr>
              <a:t>的</a:t>
            </a:r>
            <a:r>
              <a:rPr lang="zh-CN" altLang="en-US" sz="1800" b="1" dirty="0" smtClean="0">
                <a:latin typeface="宋体" pitchFamily="2" charset="-122"/>
              </a:rPr>
              <a:t>操作和运算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PC—</a:t>
            </a:r>
            <a:r>
              <a:rPr lang="zh-CN" altLang="en-US" b="1" dirty="0">
                <a:latin typeface="宋体" pitchFamily="2" charset="-122"/>
              </a:rPr>
              <a:t>存放指令地址</a:t>
            </a:r>
            <a:r>
              <a:rPr lang="zh-CN" altLang="en-US" b="1" dirty="0" smtClean="0">
                <a:latin typeface="宋体" pitchFamily="2" charset="-122"/>
              </a:rPr>
              <a:t>，用作</a:t>
            </a:r>
            <a:r>
              <a:rPr lang="zh-CN" altLang="en-US" b="1" dirty="0">
                <a:latin typeface="宋体" pitchFamily="2" charset="-122"/>
              </a:rPr>
              <a:t>循环</a:t>
            </a:r>
            <a:r>
              <a:rPr lang="zh-CN" altLang="en-US" b="1" dirty="0" smtClean="0">
                <a:latin typeface="宋体" pitchFamily="2" charset="-122"/>
              </a:rPr>
              <a:t>变量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IR—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当前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内容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73128" name="Text Box 40"/>
          <p:cNvSpPr txBox="1">
            <a:spLocks noChangeArrowheads="1"/>
          </p:cNvSpPr>
          <p:nvPr/>
        </p:nvSpPr>
        <p:spPr bwMode="auto">
          <a:xfrm>
            <a:off x="2484438" y="2293112"/>
            <a:ext cx="1943100" cy="288925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无用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上条内容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473171" name="Group 83"/>
          <p:cNvGrpSpPr>
            <a:grpSpLocks/>
          </p:cNvGrpSpPr>
          <p:nvPr/>
        </p:nvGrpSpPr>
        <p:grpSpPr bwMode="auto">
          <a:xfrm>
            <a:off x="1619250" y="1934338"/>
            <a:ext cx="6121400" cy="1352550"/>
            <a:chOff x="1020" y="1208"/>
            <a:chExt cx="3856" cy="852"/>
          </a:xfrm>
        </p:grpSpPr>
        <p:sp>
          <p:nvSpPr>
            <p:cNvPr id="473109" name="Text Box 21"/>
            <p:cNvSpPr txBox="1">
              <a:spLocks noChangeArrowheads="1"/>
            </p:cNvSpPr>
            <p:nvPr/>
          </p:nvSpPr>
          <p:spPr bwMode="auto">
            <a:xfrm>
              <a:off x="1021" y="1433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IR: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3117" name="Text Box 29"/>
            <p:cNvSpPr txBox="1">
              <a:spLocks noChangeArrowheads="1"/>
            </p:cNvSpPr>
            <p:nvPr/>
          </p:nvSpPr>
          <p:spPr bwMode="auto">
            <a:xfrm>
              <a:off x="2789" y="1434"/>
              <a:ext cx="208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指令内容</a:t>
              </a:r>
            </a:p>
          </p:txBody>
        </p:sp>
        <p:sp>
          <p:nvSpPr>
            <p:cNvPr id="473106" name="Text Box 18"/>
            <p:cNvSpPr txBox="1">
              <a:spLocks noChangeArrowheads="1"/>
            </p:cNvSpPr>
            <p:nvPr/>
          </p:nvSpPr>
          <p:spPr bwMode="auto">
            <a:xfrm>
              <a:off x="1020" y="120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PC: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3127" name="Text Box 39"/>
            <p:cNvSpPr txBox="1">
              <a:spLocks noChangeArrowheads="1"/>
            </p:cNvSpPr>
            <p:nvPr/>
          </p:nvSpPr>
          <p:spPr bwMode="auto">
            <a:xfrm>
              <a:off x="1565" y="1208"/>
              <a:ext cx="122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473129" name="Text Box 41"/>
            <p:cNvSpPr txBox="1">
              <a:spLocks noChangeArrowheads="1"/>
            </p:cNvSpPr>
            <p:nvPr/>
          </p:nvSpPr>
          <p:spPr bwMode="auto">
            <a:xfrm>
              <a:off x="1949" y="1651"/>
              <a:ext cx="2767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取指令   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  <a:p>
              <a:pPr algn="l">
                <a:lnSpc>
                  <a:spcPct val="11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取指令阶段          </a:t>
              </a:r>
              <a:r>
                <a:rPr lang="zh-CN" altLang="en-US" sz="1000" b="1" dirty="0">
                  <a:latin typeface="宋体" pitchFamily="2" charset="-122"/>
                </a:rPr>
                <a:t>   </a:t>
              </a:r>
              <a:r>
                <a:rPr lang="zh-CN" altLang="en-US" sz="1800" b="1" dirty="0">
                  <a:latin typeface="宋体" pitchFamily="2" charset="-122"/>
                </a:rPr>
                <a:t>执行指令阶段</a:t>
              </a:r>
            </a:p>
          </p:txBody>
        </p:sp>
        <p:sp>
          <p:nvSpPr>
            <p:cNvPr id="473133" name="Line 45"/>
            <p:cNvSpPr>
              <a:spLocks noChangeShapeType="1"/>
            </p:cNvSpPr>
            <p:nvPr/>
          </p:nvSpPr>
          <p:spPr bwMode="auto">
            <a:xfrm>
              <a:off x="1565" y="1651"/>
              <a:ext cx="0" cy="36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4" name="Line 46"/>
            <p:cNvSpPr>
              <a:spLocks noChangeShapeType="1"/>
            </p:cNvSpPr>
            <p:nvPr/>
          </p:nvSpPr>
          <p:spPr bwMode="auto">
            <a:xfrm>
              <a:off x="3424" y="1651"/>
              <a:ext cx="0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5" name="Line 47"/>
            <p:cNvSpPr>
              <a:spLocks noChangeShapeType="1"/>
            </p:cNvSpPr>
            <p:nvPr/>
          </p:nvSpPr>
          <p:spPr bwMode="auto">
            <a:xfrm>
              <a:off x="4876" y="1651"/>
              <a:ext cx="0" cy="40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 flipH="1">
              <a:off x="1565" y="1741"/>
              <a:ext cx="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>
              <a:off x="2472" y="1741"/>
              <a:ext cx="31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 flipH="1">
              <a:off x="342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>
              <a:off x="460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 flipH="1">
              <a:off x="1565" y="1947"/>
              <a:ext cx="5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2789" y="1651"/>
              <a:ext cx="0" cy="18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2" name="Line 54"/>
            <p:cNvSpPr>
              <a:spLocks noChangeShapeType="1"/>
            </p:cNvSpPr>
            <p:nvPr/>
          </p:nvSpPr>
          <p:spPr bwMode="auto">
            <a:xfrm>
              <a:off x="2925" y="1947"/>
              <a:ext cx="4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3152" name="Text Box 64"/>
          <p:cNvSpPr txBox="1">
            <a:spLocks noChangeArrowheads="1"/>
          </p:cNvSpPr>
          <p:nvPr/>
        </p:nvSpPr>
        <p:spPr bwMode="auto">
          <a:xfrm>
            <a:off x="179388" y="328662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MAR—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外部访问的部件地址</a:t>
            </a:r>
            <a:r>
              <a:rPr lang="en-US" altLang="zh-CN" b="1" dirty="0">
                <a:latin typeface="宋体" pitchFamily="2" charset="-122"/>
              </a:rPr>
              <a:t>(MEM</a:t>
            </a:r>
            <a:r>
              <a:rPr lang="zh-CN" altLang="en-US" b="1" dirty="0" smtClean="0">
                <a:latin typeface="宋体" pitchFamily="2" charset="-122"/>
              </a:rPr>
              <a:t>或外设地址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MDR—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已</a:t>
            </a:r>
            <a:r>
              <a:rPr lang="zh-CN" altLang="en-US" b="1" dirty="0" smtClean="0">
                <a:latin typeface="宋体" pitchFamily="2" charset="-122"/>
              </a:rPr>
              <a:t>读出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dirty="0" smtClean="0">
                <a:latin typeface="宋体" pitchFamily="2" charset="-122"/>
              </a:rPr>
              <a:t>欲写入的数据</a:t>
            </a:r>
            <a:endParaRPr lang="zh-CN" altLang="en-US" sz="2000" b="1" u="sng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73126" name="Text Box 38"/>
          <p:cNvSpPr txBox="1">
            <a:spLocks noChangeArrowheads="1"/>
          </p:cNvSpPr>
          <p:nvPr/>
        </p:nvSpPr>
        <p:spPr bwMode="auto">
          <a:xfrm>
            <a:off x="4427538" y="1932749"/>
            <a:ext cx="3313112" cy="28733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下条</a:t>
            </a:r>
            <a:r>
              <a:rPr lang="zh-CN" altLang="en-US" sz="1800" b="1" dirty="0">
                <a:latin typeface="宋体" pitchFamily="2" charset="-122"/>
              </a:rPr>
              <a:t>指令地址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循环的要求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473160" name="Text Box 72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系统模式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、段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zh-CN" altLang="en-US" b="1" dirty="0"/>
          </a:p>
        </p:txBody>
      </p:sp>
      <p:sp>
        <p:nvSpPr>
          <p:cNvPr id="473167" name="AutoShape 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83"/>
          <p:cNvSpPr>
            <a:spLocks noChangeArrowheads="1"/>
          </p:cNvSpPr>
          <p:nvPr/>
        </p:nvSpPr>
        <p:spPr bwMode="auto">
          <a:xfrm>
            <a:off x="6444208" y="1484784"/>
            <a:ext cx="1803755" cy="360040"/>
          </a:xfrm>
          <a:prstGeom prst="wedgeRectCallout">
            <a:avLst>
              <a:gd name="adj1" fmla="val -68867"/>
              <a:gd name="adj2" fmla="val 54067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 smtClean="0">
                <a:latin typeface="宋体" pitchFamily="2" charset="-122"/>
              </a:rPr>
              <a:t>改变时间可任意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6" name="Text Box 636"/>
          <p:cNvSpPr txBox="1">
            <a:spLocks noChangeArrowheads="1"/>
          </p:cNvSpPr>
          <p:nvPr/>
        </p:nvSpPr>
        <p:spPr bwMode="auto">
          <a:xfrm>
            <a:off x="142844" y="4171146"/>
            <a:ext cx="8786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设置的好处：</a:t>
            </a:r>
            <a:r>
              <a:rPr lang="zh-CN" altLang="en-US" b="1" dirty="0" smtClean="0">
                <a:latin typeface="宋体" pitchFamily="2" charset="-122"/>
              </a:rPr>
              <a:t>可使外部操作与内部操作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并行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性能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7704" y="2827536"/>
            <a:ext cx="6984776" cy="4561904"/>
            <a:chOff x="1691680" y="2780928"/>
            <a:chExt cx="6984776" cy="4561904"/>
          </a:xfrm>
        </p:grpSpPr>
        <p:sp>
          <p:nvSpPr>
            <p:cNvPr id="38" name="Text Box 682"/>
            <p:cNvSpPr txBox="1">
              <a:spLocks noChangeArrowheads="1"/>
            </p:cNvSpPr>
            <p:nvPr/>
          </p:nvSpPr>
          <p:spPr bwMode="auto">
            <a:xfrm>
              <a:off x="1691680" y="4653136"/>
              <a:ext cx="1171508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MAR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(PC)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" name="Text Box 682"/>
            <p:cNvSpPr txBox="1">
              <a:spLocks noChangeArrowheads="1"/>
            </p:cNvSpPr>
            <p:nvPr/>
          </p:nvSpPr>
          <p:spPr bwMode="auto">
            <a:xfrm>
              <a:off x="2863188" y="4653137"/>
              <a:ext cx="4589132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MAR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err="1" smtClean="0">
                  <a:latin typeface="宋体" pitchFamily="2" charset="-122"/>
                </a:rPr>
                <a:t>CBus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Read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latin typeface="宋体" pitchFamily="2" charset="-122"/>
                </a:rPr>
                <a:t>M[(MAR)]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Text Box 682"/>
            <p:cNvSpPr txBox="1">
              <a:spLocks noChangeArrowheads="1"/>
            </p:cNvSpPr>
            <p:nvPr/>
          </p:nvSpPr>
          <p:spPr bwMode="auto">
            <a:xfrm>
              <a:off x="7452320" y="4653136"/>
              <a:ext cx="122413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(MDR)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1" name="Text Box 682"/>
            <p:cNvSpPr txBox="1">
              <a:spLocks noChangeArrowheads="1"/>
            </p:cNvSpPr>
            <p:nvPr/>
          </p:nvSpPr>
          <p:spPr bwMode="auto">
            <a:xfrm>
              <a:off x="2771775" y="5085184"/>
              <a:ext cx="4714875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zh-CN" altLang="en-US" sz="1800" b="1" dirty="0" smtClean="0">
                  <a:latin typeface="宋体" pitchFamily="2" charset="-122"/>
                </a:rPr>
                <a:t>数据通路的操作</a:t>
              </a:r>
              <a:r>
                <a:rPr kumimoji="0"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可同时进行</a:t>
              </a:r>
              <a:r>
                <a:rPr kumimoji="0" lang="en-US" altLang="zh-CN" sz="1800" b="1" dirty="0" smtClean="0">
                  <a:latin typeface="宋体" pitchFamily="2" charset="-122"/>
                </a:rPr>
                <a:t>[</a:t>
              </a:r>
              <a:r>
                <a:rPr kumimoji="0" lang="zh-CN" altLang="en-US" sz="1800" b="1" dirty="0" smtClean="0">
                  <a:latin typeface="宋体" pitchFamily="2" charset="-122"/>
                </a:rPr>
                <a:t>如</a:t>
              </a:r>
              <a:r>
                <a:rPr kumimoji="0" lang="en-US" altLang="zh-CN" sz="1800" b="1" dirty="0" smtClean="0">
                  <a:latin typeface="宋体" pitchFamily="2" charset="-122"/>
                </a:rPr>
                <a:t>PC</a:t>
              </a:r>
              <a:r>
                <a:rPr kumimoji="0" lang="zh-CN" altLang="en-US" sz="1800" b="1" dirty="0" smtClean="0"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latin typeface="宋体" pitchFamily="2" charset="-122"/>
                </a:rPr>
                <a:t>(PC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＋</a:t>
              </a:r>
              <a:r>
                <a:rPr kumimoji="0" lang="en-US" altLang="zh-CN" sz="18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kumimoji="0" lang="en-US" altLang="zh-CN" sz="1800" b="1" dirty="0" smtClean="0">
                  <a:latin typeface="宋体" pitchFamily="2" charset="-122"/>
                </a:rPr>
                <a:t>]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右大括号 41"/>
            <p:cNvSpPr/>
            <p:nvPr/>
          </p:nvSpPr>
          <p:spPr bwMode="auto">
            <a:xfrm>
              <a:off x="5112630" y="2780928"/>
              <a:ext cx="107442" cy="4561904"/>
            </a:xfrm>
            <a:prstGeom prst="rightBrace">
              <a:avLst>
                <a:gd name="adj1" fmla="val 26111"/>
                <a:gd name="adj2" fmla="val 50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4" grpId="0"/>
      <p:bldP spid="473126" grpId="0" animBg="1"/>
      <p:bldP spid="35" grpId="0" animBg="1"/>
      <p:bldP spid="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34290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CU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连接</a:t>
            </a:r>
            <a:r>
              <a:rPr lang="en-US" altLang="zh-CN" b="1" dirty="0" smtClean="0">
                <a:latin typeface="+mn-ea"/>
                <a:ea typeface="+mn-ea"/>
              </a:rPr>
              <a:t>ID</a:t>
            </a:r>
            <a:r>
              <a:rPr lang="zh-CN" altLang="en-US" b="1" dirty="0" smtClean="0">
                <a:latin typeface="+mn-ea"/>
                <a:ea typeface="+mn-ea"/>
              </a:rPr>
              <a:t>、时序信号形成电路、</a:t>
            </a:r>
            <a:r>
              <a:rPr lang="en-US" altLang="zh-CN" spc="-100" dirty="0"/>
              <a:t> </a:t>
            </a:r>
            <a:r>
              <a:rPr lang="en-US" altLang="zh-CN" spc="-100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/>
              <a:t>控制信号形成</a:t>
            </a:r>
            <a:r>
              <a:rPr lang="zh-CN" altLang="en-US" b="1" dirty="0" smtClean="0"/>
              <a:t>电路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说明：</a:t>
            </a:r>
            <a:r>
              <a:rPr lang="en-US" altLang="zh-CN" b="1" dirty="0" smtClean="0">
                <a:latin typeface="+mn-ea"/>
                <a:ea typeface="+mn-ea"/>
              </a:rPr>
              <a:t>ID</a:t>
            </a:r>
            <a:r>
              <a:rPr lang="zh-CN" altLang="en-US" b="1" dirty="0" smtClean="0">
                <a:latin typeface="+mn-ea"/>
                <a:ea typeface="+mn-ea"/>
              </a:rPr>
              <a:t>设计未提及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太简单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388" y="332656"/>
            <a:ext cx="8785225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基于状态图及信号序列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列出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的使用</a:t>
            </a:r>
            <a:r>
              <a:rPr lang="zh-CN" altLang="zh-CN" b="1" dirty="0" smtClean="0">
                <a:latin typeface="+mn-ea"/>
                <a:ea typeface="+mn-ea"/>
              </a:rPr>
              <a:t>时间表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u="sng" dirty="0" smtClean="0">
                <a:latin typeface="+mn-ea"/>
                <a:ea typeface="+mn-ea"/>
              </a:rPr>
              <a:t>画出</a:t>
            </a:r>
            <a:r>
              <a:rPr lang="zh-CN" altLang="en-US" sz="2200" b="1" dirty="0" smtClean="0">
                <a:latin typeface="+mn-ea"/>
                <a:ea typeface="+mn-ea"/>
              </a:rPr>
              <a:t>使用时间表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行为所有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、列为所有时序信号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给每个状态</a:t>
            </a:r>
            <a:r>
              <a:rPr lang="zh-CN" altLang="en-US" sz="2200" b="1" u="sng" dirty="0" smtClean="0">
                <a:latin typeface="+mn-ea"/>
                <a:ea typeface="+mn-ea"/>
              </a:rPr>
              <a:t>打上</a:t>
            </a:r>
            <a:r>
              <a:rPr lang="zh-CN" altLang="en-US" sz="2200" b="1" dirty="0" smtClean="0">
                <a:latin typeface="+mn-ea"/>
                <a:ea typeface="+mn-ea"/>
              </a:rPr>
              <a:t>时间戳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状态转换条件</a:t>
            </a:r>
            <a:r>
              <a:rPr lang="zh-CN" altLang="en-US" sz="2000" b="1" dirty="0">
                <a:latin typeface="+mn-ea"/>
                <a:ea typeface="+mn-ea"/>
              </a:rPr>
              <a:t>用</a:t>
            </a:r>
            <a:r>
              <a:rPr lang="zh-CN" altLang="en-US" sz="2000" b="1" dirty="0" smtClean="0">
                <a:latin typeface="+mn-ea"/>
                <a:ea typeface="+mn-ea"/>
              </a:rPr>
              <a:t>时序信号表示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将每个</a:t>
            </a:r>
            <a:r>
              <a:rPr lang="zh-CN" altLang="en-US" sz="2200" b="1" dirty="0" smtClean="0">
                <a:latin typeface="+mn-ea"/>
              </a:rPr>
              <a:t>状态的每个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OPCmd</a:t>
            </a:r>
            <a:r>
              <a:rPr lang="zh-CN" altLang="en-US" sz="2200" b="1" dirty="0" smtClean="0">
                <a:latin typeface="+mn-ea"/>
              </a:rPr>
              <a:t>的转换条件</a:t>
            </a:r>
            <a:r>
              <a:rPr lang="zh-CN" altLang="en-US" sz="2200" b="1" u="sng" dirty="0" smtClean="0">
                <a:latin typeface="+mn-ea"/>
                <a:ea typeface="+mn-ea"/>
              </a:rPr>
              <a:t>填入</a:t>
            </a:r>
            <a:r>
              <a:rPr lang="zh-CN" altLang="en-US" sz="2200" b="1" dirty="0" smtClean="0">
                <a:latin typeface="+mn-ea"/>
                <a:ea typeface="+mn-ea"/>
              </a:rPr>
              <a:t>表中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获得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latin typeface="+mn-ea"/>
                <a:ea typeface="+mn-ea"/>
              </a:rPr>
              <a:t>逻辑表达式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按行汇总、化简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⑶实现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latin typeface="+mn-ea"/>
                <a:ea typeface="+mn-ea"/>
              </a:rPr>
              <a:t>逻辑表达式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每个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一个电路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870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5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3" name="Text Box 133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二、单周期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 smtClean="0">
                <a:latin typeface="宋体" pitchFamily="2" charset="-122"/>
              </a:rPr>
              <a:t>指令的数据</a:t>
            </a:r>
            <a:r>
              <a:rPr lang="zh-CN" altLang="en-US" b="1" dirty="0">
                <a:latin typeface="宋体" pitchFamily="2" charset="-122"/>
              </a:rPr>
              <a:t>通路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179388" y="134076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r>
              <a:rPr lang="en-US" altLang="zh-CN" sz="2200" spc="-100" dirty="0" err="1" smtClean="0"/>
              <a:t>μ</a:t>
            </a:r>
            <a:r>
              <a:rPr lang="en-US" altLang="zh-CN" sz="2200" b="1" spc="-100" dirty="0" err="1" smtClean="0">
                <a:latin typeface="+mn-ea"/>
              </a:rPr>
              <a:t>OPCmd</a:t>
            </a:r>
            <a:r>
              <a:rPr lang="zh-CN" altLang="en-US" sz="2200" b="1" spc="-100" dirty="0" smtClean="0">
                <a:latin typeface="+mn-ea"/>
              </a:rPr>
              <a:t>序列仅</a:t>
            </a:r>
            <a:r>
              <a:rPr lang="en-US" altLang="zh-CN" sz="2200" b="1" spc="-100" dirty="0" smtClean="0">
                <a:latin typeface="宋体" pitchFamily="2" charset="-122"/>
              </a:rPr>
              <a:t>1</a:t>
            </a:r>
            <a:r>
              <a:rPr lang="zh-CN" altLang="en-US" sz="2200" b="1" spc="-100" dirty="0" smtClean="0">
                <a:latin typeface="宋体" pitchFamily="2" charset="-122"/>
              </a:rPr>
              <a:t>步，状态转换条件为操作码</a:t>
            </a:r>
            <a:endParaRPr lang="zh-CN" altLang="en-US" sz="2200" b="1" spc="-100" dirty="0">
              <a:latin typeface="宋体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187625" y="1844824"/>
            <a:ext cx="7128791" cy="1584176"/>
            <a:chOff x="1331641" y="2852936"/>
            <a:chExt cx="7128791" cy="1584176"/>
          </a:xfrm>
        </p:grpSpPr>
        <p:cxnSp>
          <p:nvCxnSpPr>
            <p:cNvPr id="18" name="直接箭头连接符 17"/>
            <p:cNvCxnSpPr>
              <a:endCxn id="23" idx="0"/>
            </p:cNvCxnSpPr>
            <p:nvPr/>
          </p:nvCxnSpPr>
          <p:spPr bwMode="auto">
            <a:xfrm>
              <a:off x="4772844" y="2852938"/>
              <a:ext cx="0" cy="216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33164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endCxn id="17" idx="0"/>
            </p:cNvCxnSpPr>
            <p:nvPr/>
          </p:nvCxnSpPr>
          <p:spPr bwMode="auto">
            <a:xfrm>
              <a:off x="3782691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233975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35064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ori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4358755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lw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0" name="Text Box 132"/>
            <p:cNvSpPr txBox="1">
              <a:spLocks noChangeArrowheads="1"/>
            </p:cNvSpPr>
            <p:nvPr/>
          </p:nvSpPr>
          <p:spPr bwMode="auto">
            <a:xfrm>
              <a:off x="536131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sw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1" name="Text Box 132"/>
            <p:cNvSpPr txBox="1">
              <a:spLocks noChangeArrowheads="1"/>
            </p:cNvSpPr>
            <p:nvPr/>
          </p:nvSpPr>
          <p:spPr bwMode="auto">
            <a:xfrm>
              <a:off x="637220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beq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2" name="Text Box 132"/>
            <p:cNvSpPr txBox="1">
              <a:spLocks noChangeArrowheads="1"/>
            </p:cNvSpPr>
            <p:nvPr/>
          </p:nvSpPr>
          <p:spPr bwMode="auto">
            <a:xfrm>
              <a:off x="738031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3" name="Text Box 132"/>
            <p:cNvSpPr txBox="1">
              <a:spLocks noChangeArrowheads="1"/>
            </p:cNvSpPr>
            <p:nvPr/>
          </p:nvSpPr>
          <p:spPr bwMode="auto">
            <a:xfrm>
              <a:off x="2309392" y="3068960"/>
              <a:ext cx="492690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取指令及译码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由写</a:t>
              </a:r>
              <a:r>
                <a:rPr lang="en-US" altLang="zh-CN" sz="1800" b="1" dirty="0">
                  <a:latin typeface="+mn-ea"/>
                  <a:ea typeface="+mn-ea"/>
                </a:rPr>
                <a:t>PC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l-GR" altLang="zh-CN" sz="1800" dirty="0">
                  <a:latin typeface="+mn-lt"/>
                  <a:ea typeface="+mn-ea"/>
                </a:rPr>
                <a:t>μ</a:t>
              </a:r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  <a:r>
                <a:rPr lang="zh-CN" altLang="en-US" sz="1800" b="1" dirty="0">
                  <a:latin typeface="+mn-ea"/>
                  <a:ea typeface="+mn-ea"/>
                </a:rPr>
                <a:t>触发、</a:t>
              </a:r>
              <a:r>
                <a:rPr lang="zh-CN" altLang="en-US" sz="1800" b="1" dirty="0" smtClean="0">
                  <a:latin typeface="+mn-ea"/>
                  <a:ea typeface="+mn-ea"/>
                </a:rPr>
                <a:t>没有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OPCmd</a:t>
              </a:r>
              <a:r>
                <a:rPr lang="en-US" altLang="zh-CN" sz="1800" b="1" dirty="0" smtClean="0">
                  <a:latin typeface="+mn-ea"/>
                </a:rPr>
                <a:t>)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4790802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796136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6804248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1763688" y="3437384"/>
              <a:ext cx="545704" cy="279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2771800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>
              <a:endCxn id="22" idx="0"/>
            </p:cNvCxnSpPr>
            <p:nvPr/>
          </p:nvCxnSpPr>
          <p:spPr bwMode="auto">
            <a:xfrm>
              <a:off x="7236296" y="3429000"/>
              <a:ext cx="576065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47"/>
            <p:cNvSpPr txBox="1">
              <a:spLocks noChangeArrowheads="1"/>
            </p:cNvSpPr>
            <p:nvPr/>
          </p:nvSpPr>
          <p:spPr bwMode="auto">
            <a:xfrm>
              <a:off x="1547664" y="3380873"/>
              <a:ext cx="57606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147"/>
            <p:cNvSpPr txBox="1">
              <a:spLocks noChangeArrowheads="1"/>
            </p:cNvSpPr>
            <p:nvPr/>
          </p:nvSpPr>
          <p:spPr bwMode="auto">
            <a:xfrm>
              <a:off x="2267744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8" name="Text Box 147"/>
            <p:cNvSpPr txBox="1">
              <a:spLocks noChangeArrowheads="1"/>
            </p:cNvSpPr>
            <p:nvPr/>
          </p:nvSpPr>
          <p:spPr bwMode="auto">
            <a:xfrm>
              <a:off x="3275856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9" name="Text Box 147"/>
            <p:cNvSpPr txBox="1">
              <a:spLocks noChangeArrowheads="1"/>
            </p:cNvSpPr>
            <p:nvPr/>
          </p:nvSpPr>
          <p:spPr bwMode="auto">
            <a:xfrm>
              <a:off x="4283968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0" name="Text Box 147"/>
            <p:cNvSpPr txBox="1">
              <a:spLocks noChangeArrowheads="1"/>
            </p:cNvSpPr>
            <p:nvPr/>
          </p:nvSpPr>
          <p:spPr bwMode="auto">
            <a:xfrm>
              <a:off x="5292080" y="3429000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147"/>
            <p:cNvSpPr txBox="1">
              <a:spLocks noChangeArrowheads="1"/>
            </p:cNvSpPr>
            <p:nvPr/>
          </p:nvSpPr>
          <p:spPr bwMode="auto">
            <a:xfrm>
              <a:off x="6300192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2" name="Text Box 147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21602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j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1748134" y="4437112"/>
              <a:ext cx="67122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1751172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277180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76739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788024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578362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6804248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781236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4772844" y="2852936"/>
              <a:ext cx="36875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8460432" y="2852936"/>
              <a:ext cx="0" cy="1584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179388" y="35010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*组织时序系统：</a:t>
            </a:r>
            <a:r>
              <a:rPr lang="en-US" altLang="zh-CN" b="1" dirty="0" smtClean="0">
                <a:latin typeface="宋体" pitchFamily="2" charset="-122"/>
              </a:rPr>
              <a:t>0</a:t>
            </a:r>
            <a:r>
              <a:rPr lang="zh-CN" altLang="en-US" b="1" dirty="0" smtClean="0">
                <a:latin typeface="宋体" pitchFamily="2" charset="-122"/>
              </a:rPr>
              <a:t>个节拍</a:t>
            </a:r>
            <a:r>
              <a:rPr lang="zh-CN" altLang="en-US" b="1" spc="-100" dirty="0" smtClean="0">
                <a:latin typeface="宋体" pitchFamily="2" charset="-122"/>
              </a:rPr>
              <a:t>信号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路径长度为</a:t>
            </a:r>
            <a:r>
              <a:rPr lang="en-US" altLang="zh-CN" sz="2000" b="1" spc="-100" dirty="0" smtClean="0">
                <a:latin typeface="宋体" pitchFamily="2" charset="-122"/>
              </a:rPr>
              <a:t>1)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2</a:t>
            </a:r>
            <a:r>
              <a:rPr lang="zh-CN" altLang="en-US" b="1" spc="-100" dirty="0" smtClean="0">
                <a:latin typeface="宋体" pitchFamily="2" charset="-122"/>
              </a:rPr>
              <a:t>个工作脉冲，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      </a:t>
            </a:r>
            <a:r>
              <a:rPr lang="zh-CN" altLang="en-US" b="1" spc="-100" dirty="0" smtClean="0">
                <a:latin typeface="宋体" pitchFamily="2" charset="-122"/>
              </a:rPr>
              <a:t>无时序信号序列，同步方式定时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79388" y="4437112"/>
            <a:ext cx="8857108" cy="1477328"/>
            <a:chOff x="179388" y="4437112"/>
            <a:chExt cx="8857108" cy="1477328"/>
          </a:xfrm>
        </p:grpSpPr>
        <p:sp>
          <p:nvSpPr>
            <p:cNvPr id="66" name="Text Box 92"/>
            <p:cNvSpPr txBox="1">
              <a:spLocks noChangeArrowheads="1"/>
            </p:cNvSpPr>
            <p:nvPr/>
          </p:nvSpPr>
          <p:spPr bwMode="auto">
            <a:xfrm>
              <a:off x="179388" y="4437112"/>
              <a:ext cx="88571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*设计时序信号形成电路：</a:t>
              </a:r>
              <a:endParaRPr lang="en-US" altLang="zh-CN" b="1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⑴</a:t>
              </a:r>
              <a:r>
                <a:rPr lang="zh-CN" altLang="en-US" b="1" dirty="0" smtClean="0">
                  <a:latin typeface="宋体" pitchFamily="2" charset="-122"/>
                </a:rPr>
                <a:t>无节拍信号，下一状态＝当前状态</a:t>
              </a:r>
              <a:r>
                <a:rPr lang="en-US" altLang="zh-CN" b="1" dirty="0" smtClean="0">
                  <a:latin typeface="宋体" pitchFamily="2" charset="-122"/>
                </a:rPr>
                <a:t>   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b="1" dirty="0" smtClean="0">
                  <a:latin typeface="宋体" pitchFamily="2" charset="-122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⑵</a:t>
              </a:r>
              <a:r>
                <a:rPr lang="zh-CN" altLang="en-US" b="1" dirty="0" smtClean="0">
                  <a:latin typeface="宋体" pitchFamily="2" charset="-122"/>
                </a:rPr>
                <a:t>无需信号发生器、</a:t>
              </a:r>
              <a:r>
                <a:rPr lang="en-US" altLang="zh-CN" b="1" dirty="0" smtClean="0">
                  <a:latin typeface="宋体" pitchFamily="2" charset="-122"/>
                </a:rPr>
                <a:t>P0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、</a:t>
              </a:r>
              <a:r>
                <a:rPr lang="en-US" altLang="zh-CN" b="1" dirty="0" smtClean="0">
                  <a:latin typeface="宋体" pitchFamily="2" charset="-122"/>
                </a:rPr>
                <a:t>P1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，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CLK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5808783" y="5479132"/>
              <a:ext cx="318818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6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en-US" altLang="zh-CN" dirty="0" err="1" smtClean="0">
                <a:latin typeface="+mn-lt"/>
                <a:ea typeface="+mn-ea"/>
              </a:rPr>
              <a:t>μ</a:t>
            </a:r>
            <a:r>
              <a:rPr lang="en-US" altLang="zh-CN" b="1" dirty="0" err="1" smtClean="0">
                <a:latin typeface="+mn-ea"/>
                <a:ea typeface="+mn-ea"/>
              </a:rPr>
              <a:t>OPCmd</a:t>
            </a:r>
            <a:r>
              <a:rPr lang="zh-CN" altLang="zh-CN" b="1" dirty="0" smtClean="0">
                <a:latin typeface="+mn-ea"/>
                <a:ea typeface="+mn-ea"/>
              </a:rPr>
              <a:t>使用时间表</a:t>
            </a:r>
            <a:r>
              <a:rPr lang="zh-CN" altLang="en-US" b="1" dirty="0" smtClean="0">
                <a:latin typeface="+mn-ea"/>
                <a:ea typeface="+mn-ea"/>
              </a:rPr>
              <a:t>只有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列，无时间戳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97704"/>
              </p:ext>
            </p:extLst>
          </p:nvPr>
        </p:nvGraphicFramePr>
        <p:xfrm>
          <a:off x="1475656" y="1208408"/>
          <a:ext cx="7200800" cy="121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3096344"/>
                <a:gridCol w="1008112"/>
                <a:gridCol w="2160240"/>
              </a:tblGrid>
              <a:tr h="2785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4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[1]=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,[0]=sub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5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+mn-ea"/>
                          <a:ea typeface="+mn-ea"/>
                        </a:rPr>
                        <a:t>lw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+mn-ea"/>
                          <a:ea typeface="+mn-ea"/>
                        </a:rPr>
                        <a:t>sw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243442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⑶</a:t>
            </a:r>
            <a:r>
              <a:rPr lang="en-US" altLang="zh-CN" sz="2000" b="1" dirty="0" err="1" smtClean="0">
                <a:latin typeface="+mn-ea"/>
                <a:ea typeface="+mn-ea"/>
              </a:rPr>
              <a:t>Extctr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sw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ALUctr</a:t>
            </a:r>
            <a:r>
              <a:rPr lang="en-US" altLang="zh-CN" sz="2000" b="1" dirty="0">
                <a:latin typeface="+mn-ea"/>
                <a:ea typeface="+mn-ea"/>
              </a:rPr>
              <a:t>[1]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ori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beq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MemRd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latin typeface="+mn-ea"/>
                <a:ea typeface="+mn-ea"/>
              </a:rPr>
              <a:t>…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1115616" y="5517232"/>
            <a:ext cx="6048672" cy="792087"/>
            <a:chOff x="1115616" y="5589239"/>
            <a:chExt cx="6048672" cy="792087"/>
          </a:xfrm>
        </p:grpSpPr>
        <p:sp>
          <p:nvSpPr>
            <p:cNvPr id="102" name="矩形 101"/>
            <p:cNvSpPr/>
            <p:nvPr/>
          </p:nvSpPr>
          <p:spPr>
            <a:xfrm>
              <a:off x="3923928" y="5815309"/>
              <a:ext cx="2160933" cy="566017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6228184" y="5589239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1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5940152" y="6093295"/>
              <a:ext cx="1447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5" name="Text Box 260"/>
            <p:cNvSpPr txBox="1">
              <a:spLocks noChangeArrowheads="1"/>
            </p:cNvSpPr>
            <p:nvPr/>
          </p:nvSpPr>
          <p:spPr bwMode="auto">
            <a:xfrm>
              <a:off x="5660436" y="5959326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6" name="椭圆 105"/>
            <p:cNvSpPr/>
            <p:nvPr/>
          </p:nvSpPr>
          <p:spPr bwMode="auto">
            <a:xfrm>
              <a:off x="5870428" y="6056432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7" name="直接箭头连接符 64"/>
            <p:cNvCxnSpPr/>
            <p:nvPr/>
          </p:nvCxnSpPr>
          <p:spPr bwMode="auto">
            <a:xfrm>
              <a:off x="5220074" y="5877273"/>
              <a:ext cx="440361" cy="210593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6084168" y="5877271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3923928" y="5877271"/>
              <a:ext cx="216024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6084168" y="6093295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2339752" y="5877271"/>
              <a:ext cx="1584176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115616" y="5757136"/>
              <a:ext cx="122413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主时钟脉冲</a:t>
              </a:r>
              <a:r>
                <a:rPr lang="en-US" altLang="zh-CN" sz="1400" b="1" dirty="0" smtClean="0">
                  <a:latin typeface="宋体" pitchFamily="2" charset="-122"/>
                </a:rPr>
                <a:t>CLK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113" name="Text Box 147"/>
            <p:cNvSpPr txBox="1">
              <a:spLocks noChangeArrowheads="1"/>
            </p:cNvSpPr>
            <p:nvPr/>
          </p:nvSpPr>
          <p:spPr bwMode="auto">
            <a:xfrm>
              <a:off x="4119761" y="5930751"/>
              <a:ext cx="864096" cy="421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时序信号形成电路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483768" y="4077072"/>
            <a:ext cx="4680520" cy="1512168"/>
            <a:chOff x="2483768" y="4149079"/>
            <a:chExt cx="4680520" cy="1512168"/>
          </a:xfrm>
        </p:grpSpPr>
        <p:sp>
          <p:nvSpPr>
            <p:cNvPr id="65" name="矩形 64"/>
            <p:cNvSpPr/>
            <p:nvPr/>
          </p:nvSpPr>
          <p:spPr>
            <a:xfrm>
              <a:off x="2735796" y="4437111"/>
              <a:ext cx="3348372" cy="12241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43808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3275856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3707904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4139952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4572000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5004048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5436096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4" name="Text Box 147"/>
            <p:cNvSpPr txBox="1">
              <a:spLocks noChangeArrowheads="1"/>
            </p:cNvSpPr>
            <p:nvPr/>
          </p:nvSpPr>
          <p:spPr bwMode="auto">
            <a:xfrm>
              <a:off x="2483768" y="4172960"/>
              <a:ext cx="295232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  j </a:t>
              </a:r>
              <a:endParaRPr lang="zh-CN" altLang="en-US" sz="12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5" name="Text Box 260"/>
            <p:cNvSpPr txBox="1">
              <a:spLocks noChangeArrowheads="1"/>
            </p:cNvSpPr>
            <p:nvPr/>
          </p:nvSpPr>
          <p:spPr bwMode="auto">
            <a:xfrm>
              <a:off x="5652120" y="450911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4139952" y="4581127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4572000" y="4733527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78" name="Text Box 260"/>
            <p:cNvSpPr txBox="1">
              <a:spLocks noChangeArrowheads="1"/>
            </p:cNvSpPr>
            <p:nvPr/>
          </p:nvSpPr>
          <p:spPr bwMode="auto">
            <a:xfrm>
              <a:off x="5652120" y="486915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2843808" y="4941167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5004048" y="5093567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3275856" y="5013175"/>
              <a:ext cx="23762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572000" y="5517231"/>
              <a:ext cx="144016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012160" y="465313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6012160" y="501317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211"/>
            <p:cNvSpPr txBox="1">
              <a:spLocks noChangeArrowheads="1"/>
            </p:cNvSpPr>
            <p:nvPr/>
          </p:nvSpPr>
          <p:spPr bwMode="auto">
            <a:xfrm>
              <a:off x="5652120" y="5200299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baseline="-20000" dirty="0"/>
            </a:p>
          </p:txBody>
        </p:sp>
        <p:sp>
          <p:nvSpPr>
            <p:cNvPr id="86" name="Text Box 147"/>
            <p:cNvSpPr txBox="1">
              <a:spLocks noChangeArrowheads="1"/>
            </p:cNvSpPr>
            <p:nvPr/>
          </p:nvSpPr>
          <p:spPr bwMode="auto">
            <a:xfrm>
              <a:off x="6228184" y="4437111"/>
              <a:ext cx="79208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Extctr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7" name="Text Box 147"/>
            <p:cNvSpPr txBox="1">
              <a:spLocks noChangeArrowheads="1"/>
            </p:cNvSpPr>
            <p:nvPr/>
          </p:nvSpPr>
          <p:spPr bwMode="auto">
            <a:xfrm>
              <a:off x="6228184" y="4797151"/>
              <a:ext cx="86409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ALUBsrc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8" name="Text Box 147"/>
            <p:cNvSpPr txBox="1">
              <a:spLocks noChangeArrowheads="1"/>
            </p:cNvSpPr>
            <p:nvPr/>
          </p:nvSpPr>
          <p:spPr bwMode="auto">
            <a:xfrm>
              <a:off x="6245304" y="5301207"/>
              <a:ext cx="702960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MemWr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9" name="Text Box 211"/>
            <p:cNvSpPr txBox="1">
              <a:spLocks noChangeArrowheads="1"/>
            </p:cNvSpPr>
            <p:nvPr/>
          </p:nvSpPr>
          <p:spPr bwMode="auto">
            <a:xfrm>
              <a:off x="6300192" y="5013175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>
              <a:off x="6012160" y="5517231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327585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36993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>
              <a:off x="4139952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>
              <a:off x="4572000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50125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543609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147"/>
            <p:cNvSpPr txBox="1">
              <a:spLocks noChangeArrowheads="1"/>
            </p:cNvSpPr>
            <p:nvPr/>
          </p:nvSpPr>
          <p:spPr bwMode="auto">
            <a:xfrm>
              <a:off x="2861908" y="5192751"/>
              <a:ext cx="1206036" cy="4441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</a:rPr>
                <a:t>OP</a:t>
              </a:r>
              <a:r>
                <a:rPr lang="zh-CN" altLang="en-US" sz="1600" b="1" dirty="0" smtClean="0">
                  <a:latin typeface="+mn-ea"/>
                </a:rPr>
                <a:t>控制</a:t>
              </a:r>
              <a:r>
                <a:rPr lang="zh-CN" altLang="en-US" sz="1600" b="1" dirty="0" smtClean="0">
                  <a:latin typeface="宋体" pitchFamily="2" charset="-122"/>
                </a:rPr>
                <a:t>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20" name="Text Box 93"/>
          <p:cNvSpPr txBox="1">
            <a:spLocks noChangeArrowheads="1"/>
          </p:cNvSpPr>
          <p:nvPr/>
        </p:nvSpPr>
        <p:spPr bwMode="auto">
          <a:xfrm>
            <a:off x="179388" y="29249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latin typeface="+mn-ea"/>
                <a:ea typeface="+mn-ea"/>
              </a:rPr>
              <a:t>连接相关</a:t>
            </a:r>
            <a:r>
              <a:rPr lang="zh-CN" altLang="en-US" b="1" dirty="0" smtClean="0"/>
              <a:t>电路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483768" y="3429000"/>
            <a:ext cx="5040560" cy="2952328"/>
            <a:chOff x="2483768" y="3501008"/>
            <a:chExt cx="5040560" cy="2952328"/>
          </a:xfrm>
        </p:grpSpPr>
        <p:sp>
          <p:nvSpPr>
            <p:cNvPr id="64" name="矩形 63"/>
            <p:cNvSpPr/>
            <p:nvPr/>
          </p:nvSpPr>
          <p:spPr>
            <a:xfrm>
              <a:off x="2483768" y="3501008"/>
              <a:ext cx="3689528" cy="2952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7" name="Text Box 132"/>
            <p:cNvSpPr txBox="1">
              <a:spLocks noChangeArrowheads="1"/>
            </p:cNvSpPr>
            <p:nvPr/>
          </p:nvSpPr>
          <p:spPr bwMode="auto">
            <a:xfrm>
              <a:off x="2735796" y="3835647"/>
              <a:ext cx="2772308" cy="3134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指令译码器</a:t>
              </a: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0" name="Text Box 132"/>
            <p:cNvSpPr txBox="1">
              <a:spLocks noChangeArrowheads="1"/>
            </p:cNvSpPr>
            <p:nvPr/>
          </p:nvSpPr>
          <p:spPr bwMode="auto">
            <a:xfrm>
              <a:off x="7164288" y="3501008"/>
              <a:ext cx="360040" cy="2952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单周期数据通路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>
              <a:off x="5508104" y="3933055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5508104" y="4005063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147"/>
            <p:cNvSpPr txBox="1">
              <a:spLocks noChangeArrowheads="1"/>
            </p:cNvSpPr>
            <p:nvPr/>
          </p:nvSpPr>
          <p:spPr bwMode="auto">
            <a:xfrm>
              <a:off x="6228184" y="3717031"/>
              <a:ext cx="772368" cy="5281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Branch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Jump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>
              <a:off x="4355018" y="3645023"/>
              <a:ext cx="0" cy="1906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211960" y="3573014"/>
              <a:ext cx="0" cy="2595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 Box 147"/>
            <p:cNvSpPr txBox="1">
              <a:spLocks noChangeArrowheads="1"/>
            </p:cNvSpPr>
            <p:nvPr/>
          </p:nvSpPr>
          <p:spPr bwMode="auto">
            <a:xfrm>
              <a:off x="3887924" y="3617369"/>
              <a:ext cx="97210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op </a:t>
              </a:r>
              <a:r>
                <a:rPr lang="zh-CN" altLang="en-US" sz="14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err="1" smtClean="0">
                  <a:latin typeface="宋体" pitchFamily="2" charset="-122"/>
                </a:rPr>
                <a:t>func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4355976" y="3645021"/>
              <a:ext cx="2808312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4211960" y="3573015"/>
              <a:ext cx="2952328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25" name="Text Box 147"/>
            <p:cNvSpPr txBox="1">
              <a:spLocks noChangeArrowheads="1"/>
            </p:cNvSpPr>
            <p:nvPr/>
          </p:nvSpPr>
          <p:spPr bwMode="auto">
            <a:xfrm>
              <a:off x="2915816" y="6056433"/>
              <a:ext cx="360040" cy="2528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CU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3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35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173" name="Text Box 133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三、多周期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spc="-100" dirty="0">
                <a:latin typeface="宋体" pitchFamily="2" charset="-122"/>
              </a:rPr>
              <a:t>支持</a:t>
            </a:r>
            <a:r>
              <a:rPr lang="en-US" altLang="zh-CN" b="1" spc="-100" dirty="0">
                <a:latin typeface="宋体" pitchFamily="2" charset="-122"/>
              </a:rPr>
              <a:t>7</a:t>
            </a:r>
            <a:r>
              <a:rPr lang="zh-CN" altLang="en-US" b="1" spc="-100" dirty="0">
                <a:latin typeface="宋体" pitchFamily="2" charset="-122"/>
              </a:rPr>
              <a:t>条</a:t>
            </a:r>
            <a:r>
              <a:rPr lang="en-US" altLang="zh-CN" b="1" spc="-100" dirty="0">
                <a:latin typeface="宋体" pitchFamily="2" charset="-122"/>
              </a:rPr>
              <a:t>MIPS</a:t>
            </a:r>
            <a:r>
              <a:rPr lang="zh-CN" altLang="en-US" b="1" spc="-100" dirty="0" smtClean="0">
                <a:latin typeface="宋体" pitchFamily="2" charset="-122"/>
              </a:rPr>
              <a:t>指令的数据</a:t>
            </a:r>
            <a:r>
              <a:rPr lang="zh-CN" altLang="en-US" b="1" spc="-100" dirty="0">
                <a:latin typeface="宋体" pitchFamily="2" charset="-122"/>
              </a:rPr>
              <a:t>通路，</a:t>
            </a:r>
            <a:r>
              <a:rPr lang="zh-CN" altLang="en-US" b="1" spc="-100" dirty="0" smtClean="0">
                <a:latin typeface="宋体" pitchFamily="2" charset="-122"/>
              </a:rPr>
              <a:t>且</a:t>
            </a:r>
            <a:r>
              <a:rPr lang="en-US" altLang="zh-CN" b="1" spc="-100" dirty="0" smtClean="0">
                <a:latin typeface="宋体" pitchFamily="2" charset="-122"/>
              </a:rPr>
              <a:t>MEM</a:t>
            </a:r>
            <a:r>
              <a:rPr lang="zh-CN" altLang="en-US" b="1" spc="-100" dirty="0" smtClean="0">
                <a:latin typeface="宋体" pitchFamily="2" charset="-122"/>
              </a:rPr>
              <a:t>时延可变</a:t>
            </a:r>
            <a:endParaRPr lang="en-US" altLang="zh-CN" sz="2000" b="1" spc="-100" dirty="0" smtClean="0">
              <a:latin typeface="宋体" pitchFamily="2" charset="-122"/>
            </a:endParaRPr>
          </a:p>
        </p:txBody>
      </p:sp>
      <p:sp>
        <p:nvSpPr>
          <p:cNvPr id="175" name="Text Box 90"/>
          <p:cNvSpPr txBox="1">
            <a:spLocks noChangeArrowheads="1"/>
          </p:cNvSpPr>
          <p:nvPr/>
        </p:nvSpPr>
        <p:spPr bwMode="auto">
          <a:xfrm>
            <a:off x="179388" y="1340768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r>
              <a:rPr lang="en-US" altLang="zh-CN" sz="2200" spc="-100" dirty="0" err="1" smtClean="0"/>
              <a:t>μ</a:t>
            </a:r>
            <a:r>
              <a:rPr lang="en-US" altLang="zh-CN" sz="2200" b="1" spc="-100" dirty="0" err="1" smtClean="0">
                <a:latin typeface="+mn-ea"/>
              </a:rPr>
              <a:t>OPCmd</a:t>
            </a:r>
            <a:r>
              <a:rPr lang="zh-CN" altLang="en-US" sz="2200" b="1" spc="-100" dirty="0" smtClean="0">
                <a:latin typeface="+mn-ea"/>
              </a:rPr>
              <a:t>序列≤</a:t>
            </a:r>
            <a:r>
              <a:rPr lang="en-US" altLang="zh-CN" sz="2200" b="1" spc="-100" dirty="0" smtClean="0">
                <a:latin typeface="+mn-ea"/>
              </a:rPr>
              <a:t>5</a:t>
            </a:r>
            <a:r>
              <a:rPr lang="zh-CN" altLang="en-US" sz="2200" b="1" spc="-100" dirty="0" smtClean="0">
                <a:latin typeface="宋体" pitchFamily="2" charset="-122"/>
              </a:rPr>
              <a:t>步，状态转换条件为操作码</a:t>
            </a:r>
            <a:endParaRPr lang="zh-CN" altLang="en-US" sz="2200" b="1" spc="-100" dirty="0">
              <a:latin typeface="宋体" pitchFamily="2" charset="-122"/>
            </a:endParaRPr>
          </a:p>
        </p:txBody>
      </p:sp>
      <p:grpSp>
        <p:nvGrpSpPr>
          <p:cNvPr id="241" name="组合 240"/>
          <p:cNvGrpSpPr/>
          <p:nvPr/>
        </p:nvGrpSpPr>
        <p:grpSpPr>
          <a:xfrm>
            <a:off x="755573" y="1916832"/>
            <a:ext cx="8064898" cy="4176464"/>
            <a:chOff x="755573" y="1844824"/>
            <a:chExt cx="8064898" cy="4176464"/>
          </a:xfrm>
        </p:grpSpPr>
        <p:sp>
          <p:nvSpPr>
            <p:cNvPr id="24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43" name="直接箭头连接符 242"/>
            <p:cNvCxnSpPr>
              <a:stCxn id="276" idx="3"/>
              <a:endCxn id="277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81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244"/>
            <p:cNvCxnSpPr>
              <a:stCxn id="277" idx="2"/>
              <a:endCxn id="283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>
              <a:stCxn id="277" idx="3"/>
              <a:endCxn id="278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8" name="直接箭头连接符 247"/>
            <p:cNvCxnSpPr>
              <a:stCxn id="279" idx="2"/>
              <a:endCxn id="280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248"/>
            <p:cNvCxnSpPr>
              <a:stCxn id="283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>
              <a:stCxn id="283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>
              <a:stCxn id="280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>
              <a:stCxn id="282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6" name="直接箭头连接符 255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87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8" name="直接箭头连接符 257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0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1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2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3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4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5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6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7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8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9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0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1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2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3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4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5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6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WMFC,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77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278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79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280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1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2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3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4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5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smtClean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6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7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(2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9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290" name="直接箭头连接符 100"/>
            <p:cNvCxnSpPr>
              <a:stCxn id="278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2" name="直接箭头连接符 291"/>
            <p:cNvCxnSpPr>
              <a:stCxn id="281" idx="2"/>
              <a:endCxn id="282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93" name="AutoShape 9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1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0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64</a:t>
            </a:fld>
            <a:endParaRPr lang="en-US" altLang="zh-CN" dirty="0"/>
          </a:p>
        </p:txBody>
      </p:sp>
      <p:sp>
        <p:nvSpPr>
          <p:cNvPr id="1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Text Box 91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*组织时序系统：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个节拍</a:t>
            </a:r>
            <a:r>
              <a:rPr lang="zh-CN" altLang="en-US" b="1" spc="-100" dirty="0" smtClean="0">
                <a:latin typeface="宋体" pitchFamily="2" charset="-122"/>
              </a:rPr>
              <a:t>信号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表示操作步骤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2</a:t>
            </a:r>
            <a:r>
              <a:rPr lang="zh-CN" altLang="en-US" b="1" spc="-100" dirty="0" smtClean="0">
                <a:latin typeface="宋体" pitchFamily="2" charset="-122"/>
              </a:rPr>
              <a:t>个工作脉冲，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      4</a:t>
            </a:r>
            <a:r>
              <a:rPr lang="zh-CN" altLang="en-US" b="1" spc="-100" dirty="0" smtClean="0">
                <a:latin typeface="宋体" pitchFamily="2" charset="-122"/>
              </a:rPr>
              <a:t>种时序信号序列，联合方式定时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95536" y="1268760"/>
            <a:ext cx="8428198" cy="2664296"/>
            <a:chOff x="538386" y="2996952"/>
            <a:chExt cx="8428198" cy="2664296"/>
          </a:xfrm>
        </p:grpSpPr>
        <p:sp>
          <p:nvSpPr>
            <p:cNvPr id="134" name="Text Box 108"/>
            <p:cNvSpPr txBox="1">
              <a:spLocks noChangeArrowheads="1"/>
            </p:cNvSpPr>
            <p:nvPr/>
          </p:nvSpPr>
          <p:spPr bwMode="auto">
            <a:xfrm>
              <a:off x="538386" y="3284984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节拍脉冲</a:t>
              </a: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访存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写回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4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H="1">
              <a:off x="8818376" y="3645024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5794040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907704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3635896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195736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190770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212372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90770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90770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835696" y="357301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12372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255577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33975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233975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255577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298782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277180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277180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8782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41987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20384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320384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41987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385192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363589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63589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385192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428396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406794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406794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428396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471601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449999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49999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471601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14806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493204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493204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514806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58011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53640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536408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558011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01216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579613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579613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601216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622818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339752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907704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1907704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1835696" y="386104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341848" y="386104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771800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3556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3556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1837792" y="4149080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769704" y="4149080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3203848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771800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771800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1837792" y="4437112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3205944" y="4437112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4067944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363799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363589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4074232" y="3861048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499992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4067944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067944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502088" y="4149080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4932040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4499992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9992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4934136" y="443711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230280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798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79613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234472" y="3861048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662328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623028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23028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6662328" y="4149080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7094376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6662328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6662328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7094376" y="4437112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7524328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7522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8822568" y="3645024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822568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363589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3419872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H="1">
              <a:off x="1907704" y="3140968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835696" y="4725144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5364088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4932040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4932040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5366184" y="472514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7526424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7094376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7094376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7526424" y="4725144"/>
              <a:ext cx="144016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3635896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3203848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320384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1835696" y="5013176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3637992" y="501317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798232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5366184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36408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5798232" y="5013176"/>
              <a:ext cx="31683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7958472" y="364502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390520" y="393305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7958472" y="392828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7958472" y="392828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8390520" y="414431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822568" y="422108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390520" y="421631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8390520" y="421631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8822568" y="443234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58472" y="386104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H="1">
              <a:off x="7522232" y="3573016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H="1">
              <a:off x="1200324" y="5366866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644420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622818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644420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687625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666023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666023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687625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730830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709228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709228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730830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774035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52432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752432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774035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817240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795637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795637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817240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60444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38842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838842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860444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8820472" y="3356992"/>
              <a:ext cx="146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882047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212372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190770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190770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1835696" y="53012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212372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255577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233975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233975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255577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298782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277180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277180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298782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341987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320384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320384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341987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3854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3637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3637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385192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428396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406794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406794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428396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4716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4499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4499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471601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514806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493204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93204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514806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558011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53640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536408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558011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601216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579613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579613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601216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622818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644420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622818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644420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687625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66023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66023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687625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730830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709228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709228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730830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774035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752432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752432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774035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817240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795637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795637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817240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860444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838842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838842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860444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8820472" y="5085184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882047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233765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212163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212163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835696" y="5589240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233765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276970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255368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255368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276970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320175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298572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98572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320175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3635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341777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341777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635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406584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384982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3851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406584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4497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428187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428187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4497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492994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471392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713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492994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536199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514596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514596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536199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579404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557801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557801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579404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622608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60100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601006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622608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644211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665813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64421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665813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709018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68741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687416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709018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752223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73062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730620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752223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795428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77382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773825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795428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838632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81703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817030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838632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881837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86023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860235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8820472" y="5589240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4106044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17" name="直接连接符 416"/>
            <p:cNvCxnSpPr/>
            <p:nvPr/>
          </p:nvCxnSpPr>
          <p:spPr>
            <a:xfrm>
              <a:off x="5366184" y="3143260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 flipH="1">
              <a:off x="3633800" y="3143260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79613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6084168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21" name="直接连接符 420"/>
            <p:cNvCxnSpPr/>
            <p:nvPr/>
          </p:nvCxnSpPr>
          <p:spPr>
            <a:xfrm>
              <a:off x="7308304" y="3143260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flipH="1">
              <a:off x="5794040" y="3143260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752642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7740352" y="2996952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25" name="直接连接符 424"/>
            <p:cNvCxnSpPr/>
            <p:nvPr/>
          </p:nvCxnSpPr>
          <p:spPr>
            <a:xfrm>
              <a:off x="8602352" y="3143260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flipH="1">
              <a:off x="7524328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881837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2" name="Text Box 92"/>
          <p:cNvSpPr txBox="1">
            <a:spLocks noChangeArrowheads="1"/>
          </p:cNvSpPr>
          <p:nvPr/>
        </p:nvSpPr>
        <p:spPr bwMode="auto">
          <a:xfrm>
            <a:off x="179388" y="3933056"/>
            <a:ext cx="87851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*设计时序信号形成电路：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⑴确定</a:t>
            </a:r>
            <a:r>
              <a:rPr lang="zh-CN" altLang="en-US" b="1" dirty="0" smtClean="0">
                <a:latin typeface="宋体" pitchFamily="2" charset="-122"/>
              </a:rPr>
              <a:t>下一状态产生函数：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43" name="组合 442"/>
          <p:cNvGrpSpPr/>
          <p:nvPr/>
        </p:nvGrpSpPr>
        <p:grpSpPr>
          <a:xfrm>
            <a:off x="1547540" y="4869160"/>
            <a:ext cx="7128916" cy="1246495"/>
            <a:chOff x="179388" y="4005064"/>
            <a:chExt cx="7128916" cy="1246495"/>
          </a:xfrm>
        </p:grpSpPr>
        <p:sp>
          <p:nvSpPr>
            <p:cNvPr id="444" name="Text Box 92"/>
            <p:cNvSpPr txBox="1">
              <a:spLocks noChangeArrowheads="1"/>
            </p:cNvSpPr>
            <p:nvPr/>
          </p:nvSpPr>
          <p:spPr bwMode="auto">
            <a:xfrm>
              <a:off x="179388" y="4005064"/>
              <a:ext cx="7128916" cy="1246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1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0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1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b="1" dirty="0" err="1">
                  <a:latin typeface="+mn-ea"/>
                  <a:ea typeface="+mn-ea"/>
                </a:rPr>
                <a:t>lw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sw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2</a:t>
              </a:r>
              <a:r>
                <a:rPr lang="zh-CN" altLang="zh-CN" sz="2000" b="1" dirty="0" smtClean="0">
                  <a:latin typeface="+mn-ea"/>
                  <a:ea typeface="+mn-ea"/>
                </a:rPr>
                <a:t>，</a:t>
              </a:r>
              <a:endParaRPr lang="en-US" altLang="zh-CN" sz="2000" b="1" dirty="0" smtClean="0">
                <a:latin typeface="+mn-ea"/>
                <a:ea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4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(add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sub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ori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smtClean="0">
                  <a:latin typeface="+mn-ea"/>
                  <a:ea typeface="+mn-ea"/>
                </a:rPr>
                <a:t>lw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3</a:t>
              </a:r>
              <a:r>
                <a:rPr lang="zh-CN" altLang="zh-CN" sz="2000" b="1" dirty="0" smtClean="0">
                  <a:latin typeface="+mn-ea"/>
                  <a:ea typeface="+mn-ea"/>
                </a:rPr>
                <a:t>，</a:t>
              </a:r>
              <a:endParaRPr lang="en-US" altLang="zh-CN" sz="2000" b="1" dirty="0" smtClean="0">
                <a:latin typeface="+mn-ea"/>
                <a:ea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25000" dirty="0" smtClean="0">
                  <a:latin typeface="+mn-ea"/>
                  <a:ea typeface="+mn-ea"/>
                </a:rPr>
                <a:t>0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(add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sub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ori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lw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4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smtClean="0">
                  <a:latin typeface="+mn-ea"/>
                  <a:ea typeface="+mn-ea"/>
                </a:rPr>
                <a:t>sw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b="1" dirty="0" err="1">
                  <a:latin typeface="+mn-ea"/>
                  <a:ea typeface="+mn-ea"/>
                </a:rPr>
                <a:t>beq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j)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2</a:t>
              </a:r>
              <a:r>
                <a:rPr lang="zh-CN" altLang="zh-CN" sz="2000" b="1" dirty="0" smtClean="0">
                  <a:latin typeface="+mn-ea"/>
                  <a:ea typeface="+mn-ea"/>
                </a:rPr>
                <a:t>＋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0</a:t>
              </a:r>
              <a:r>
                <a:rPr lang="en-US" altLang="zh-CN" sz="2000" dirty="0" smtClean="0"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1</a:t>
              </a:r>
              <a:r>
                <a:rPr lang="en-US" altLang="zh-CN" sz="2000" dirty="0" smtClean="0"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2</a:t>
              </a:r>
              <a:r>
                <a:rPr lang="en-US" altLang="zh-CN" sz="2000" dirty="0" smtClean="0"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3</a:t>
              </a:r>
              <a:endParaRPr lang="en-US" altLang="zh-CN" sz="2000" b="1" dirty="0" smtClean="0">
                <a:latin typeface="+mn-ea"/>
                <a:ea typeface="+mn-ea"/>
              </a:endParaRPr>
            </a:p>
          </p:txBody>
        </p:sp>
        <p:cxnSp>
          <p:nvCxnSpPr>
            <p:cNvPr id="445" name="直接连接符 444"/>
            <p:cNvCxnSpPr/>
            <p:nvPr/>
          </p:nvCxnSpPr>
          <p:spPr>
            <a:xfrm flipH="1">
              <a:off x="6074643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flipH="1">
              <a:off x="6348766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 flipH="1">
              <a:off x="6628332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 flipH="1">
              <a:off x="6903665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9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" name="AutoShape 9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35292" y="6021288"/>
            <a:ext cx="6440234" cy="360040"/>
            <a:chOff x="2235292" y="6165304"/>
            <a:chExt cx="6440234" cy="360040"/>
          </a:xfrm>
        </p:grpSpPr>
        <p:sp>
          <p:nvSpPr>
            <p:cNvPr id="3" name="左大括号 2"/>
            <p:cNvSpPr/>
            <p:nvPr/>
          </p:nvSpPr>
          <p:spPr bwMode="auto">
            <a:xfrm rot="16200000">
              <a:off x="4639114" y="3761482"/>
              <a:ext cx="120424" cy="4928068"/>
            </a:xfrm>
            <a:prstGeom prst="leftBrace">
              <a:avLst>
                <a:gd name="adj1" fmla="val 2156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8" name="左大括号 427"/>
            <p:cNvSpPr/>
            <p:nvPr/>
          </p:nvSpPr>
          <p:spPr bwMode="auto">
            <a:xfrm rot="16200000">
              <a:off x="7911752" y="5705525"/>
              <a:ext cx="120424" cy="1039983"/>
            </a:xfrm>
            <a:prstGeom prst="leftBrace">
              <a:avLst>
                <a:gd name="adj1" fmla="val 2156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4095800" y="623731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循环逻辑</a:t>
              </a: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7346404" y="6237312"/>
              <a:ext cx="132912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初始化逻辑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19" name="组合 318"/>
          <p:cNvGrpSpPr/>
          <p:nvPr/>
        </p:nvGrpSpPr>
        <p:grpSpPr>
          <a:xfrm>
            <a:off x="467544" y="3501008"/>
            <a:ext cx="2376264" cy="2304256"/>
            <a:chOff x="467544" y="3212976"/>
            <a:chExt cx="2376264" cy="2304256"/>
          </a:xfrm>
        </p:grpSpPr>
        <p:sp>
          <p:nvSpPr>
            <p:cNvPr id="245" name="矩形 244"/>
            <p:cNvSpPr/>
            <p:nvPr/>
          </p:nvSpPr>
          <p:spPr>
            <a:xfrm>
              <a:off x="1259632" y="3212976"/>
              <a:ext cx="158385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6" name="Text Box 260"/>
            <p:cNvSpPr txBox="1">
              <a:spLocks noChangeArrowheads="1"/>
            </p:cNvSpPr>
            <p:nvPr/>
          </p:nvSpPr>
          <p:spPr bwMode="auto">
            <a:xfrm>
              <a:off x="2555776" y="3285777"/>
              <a:ext cx="216408" cy="4667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47" name="Text Box 320"/>
            <p:cNvSpPr txBox="1">
              <a:spLocks noChangeArrowheads="1"/>
            </p:cNvSpPr>
            <p:nvPr/>
          </p:nvSpPr>
          <p:spPr bwMode="auto">
            <a:xfrm>
              <a:off x="467544" y="3247739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48" name="直接箭头连接符 247"/>
            <p:cNvCxnSpPr/>
            <p:nvPr/>
          </p:nvCxnSpPr>
          <p:spPr bwMode="auto">
            <a:xfrm>
              <a:off x="1746357" y="3537456"/>
              <a:ext cx="233355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箭头连接符 248"/>
            <p:cNvCxnSpPr/>
            <p:nvPr/>
          </p:nvCxnSpPr>
          <p:spPr bwMode="auto">
            <a:xfrm rot="16200000" flipV="1">
              <a:off x="1115187" y="4509224"/>
              <a:ext cx="1296678" cy="28835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1259632" y="3356992"/>
              <a:ext cx="129614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1" name="Text Box 260"/>
            <p:cNvSpPr txBox="1">
              <a:spLocks noChangeArrowheads="1"/>
            </p:cNvSpPr>
            <p:nvPr/>
          </p:nvSpPr>
          <p:spPr bwMode="auto">
            <a:xfrm>
              <a:off x="1979712" y="3433925"/>
              <a:ext cx="360039" cy="4991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2" name="Text Box 260"/>
            <p:cNvSpPr txBox="1">
              <a:spLocks noChangeArrowheads="1"/>
            </p:cNvSpPr>
            <p:nvPr/>
          </p:nvSpPr>
          <p:spPr bwMode="auto">
            <a:xfrm>
              <a:off x="1475656" y="3429001"/>
              <a:ext cx="19869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3" name="直接箭头连接符 252"/>
            <p:cNvCxnSpPr/>
            <p:nvPr/>
          </p:nvCxnSpPr>
          <p:spPr bwMode="auto">
            <a:xfrm flipV="1">
              <a:off x="1331640" y="4005064"/>
              <a:ext cx="0" cy="12966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V="1">
              <a:off x="1619348" y="3867449"/>
              <a:ext cx="144340" cy="137614"/>
            </a:xfrm>
            <a:prstGeom prst="bentConnector3">
              <a:avLst>
                <a:gd name="adj1" fmla="val 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5" name="Text Box 260"/>
            <p:cNvSpPr txBox="1">
              <a:spLocks noChangeArrowheads="1"/>
            </p:cNvSpPr>
            <p:nvPr/>
          </p:nvSpPr>
          <p:spPr bwMode="auto">
            <a:xfrm>
              <a:off x="1763689" y="3645025"/>
              <a:ext cx="216024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6" name="椭圆 255"/>
            <p:cNvSpPr/>
            <p:nvPr/>
          </p:nvSpPr>
          <p:spPr bwMode="auto">
            <a:xfrm>
              <a:off x="1675940" y="35010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>
              <a:off x="1331640" y="374228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9" name="直接箭头连接符 46"/>
            <p:cNvCxnSpPr/>
            <p:nvPr/>
          </p:nvCxnSpPr>
          <p:spPr bwMode="auto">
            <a:xfrm rot="5400000" flipH="1" flipV="1">
              <a:off x="1162665" y="3692072"/>
              <a:ext cx="481968" cy="144015"/>
            </a:xfrm>
            <a:prstGeom prst="bentConnector3">
              <a:avLst>
                <a:gd name="adj1" fmla="val 9953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>
              <a:off x="2339752" y="3684641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64" name="Text Box 320"/>
            <p:cNvSpPr txBox="1">
              <a:spLocks noChangeArrowheads="1"/>
            </p:cNvSpPr>
            <p:nvPr/>
          </p:nvSpPr>
          <p:spPr bwMode="auto">
            <a:xfrm>
              <a:off x="1115616" y="5298727"/>
              <a:ext cx="1151777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WMFC </a:t>
              </a: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1" name="直接箭头连接符 280"/>
            <p:cNvCxnSpPr/>
            <p:nvPr/>
          </p:nvCxnSpPr>
          <p:spPr bwMode="auto">
            <a:xfrm>
              <a:off x="969888" y="3356992"/>
              <a:ext cx="2897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0" name="TextBox 289"/>
            <p:cNvSpPr txBox="1"/>
            <p:nvPr/>
          </p:nvSpPr>
          <p:spPr>
            <a:xfrm>
              <a:off x="1871700" y="4021008"/>
              <a:ext cx="972108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定时逻辑</a:t>
              </a:r>
            </a:p>
          </p:txBody>
        </p:sp>
      </p:grpSp>
      <p:sp>
        <p:nvSpPr>
          <p:cNvPr id="321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⑵电路实现：</a:t>
            </a:r>
            <a:r>
              <a:rPr lang="zh-CN" altLang="en-US" b="1" dirty="0" smtClean="0">
                <a:latin typeface="宋体" pitchFamily="2" charset="-122"/>
              </a:rPr>
              <a:t>信号表示</a:t>
            </a:r>
            <a:r>
              <a:rPr lang="en-US" altLang="zh-CN" b="1" dirty="0" smtClean="0">
                <a:latin typeface="宋体" pitchFamily="2" charset="-122"/>
              </a:rPr>
              <a:t>(5</a:t>
            </a:r>
            <a:r>
              <a:rPr lang="zh-CN" altLang="en-US" b="1" dirty="0" smtClean="0">
                <a:latin typeface="宋体" pitchFamily="2" charset="-122"/>
              </a:rPr>
              <a:t>个触发器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</a:t>
            </a:r>
            <a:r>
              <a:rPr lang="zh-CN" altLang="en-US" b="1" dirty="0" smtClean="0">
                <a:latin typeface="宋体" pitchFamily="2" charset="-122"/>
              </a:rPr>
              <a:t>下一状态产生函数</a:t>
            </a:r>
            <a:r>
              <a:rPr lang="en-US" altLang="zh-CN" b="1" dirty="0" smtClean="0">
                <a:latin typeface="宋体" pitchFamily="2" charset="-122"/>
              </a:rPr>
              <a:t>(5</a:t>
            </a:r>
            <a:r>
              <a:rPr lang="zh-CN" altLang="en-US" b="1" dirty="0" smtClean="0">
                <a:latin typeface="宋体" pitchFamily="2" charset="-122"/>
              </a:rPr>
              <a:t>个组合逻辑电路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复位逻辑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复位触发器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定时逻辑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同步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异步分类定时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2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9" name="组合 328"/>
          <p:cNvGrpSpPr/>
          <p:nvPr/>
        </p:nvGrpSpPr>
        <p:grpSpPr>
          <a:xfrm>
            <a:off x="395536" y="2276872"/>
            <a:ext cx="8352928" cy="3529285"/>
            <a:chOff x="395536" y="2276872"/>
            <a:chExt cx="8352928" cy="3529285"/>
          </a:xfrm>
        </p:grpSpPr>
        <p:sp>
          <p:nvSpPr>
            <p:cNvPr id="49" name="Text Box 320"/>
            <p:cNvSpPr txBox="1">
              <a:spLocks noChangeArrowheads="1"/>
            </p:cNvSpPr>
            <p:nvPr/>
          </p:nvSpPr>
          <p:spPr bwMode="auto">
            <a:xfrm>
              <a:off x="395536" y="4617133"/>
              <a:ext cx="504639" cy="252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79" name="直接箭头连接符 278"/>
            <p:cNvCxnSpPr/>
            <p:nvPr/>
          </p:nvCxnSpPr>
          <p:spPr bwMode="auto">
            <a:xfrm>
              <a:off x="971600" y="4797152"/>
              <a:ext cx="21598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3347088" y="2708920"/>
              <a:ext cx="5329368" cy="26642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auto">
            <a:xfrm>
              <a:off x="2789131" y="2276872"/>
              <a:ext cx="5527285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100" b="1" dirty="0" smtClean="0">
                  <a:latin typeface="+mn-lt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6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  <a:r>
                <a:rPr lang="en-US" altLang="zh-CN" sz="18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4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3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>
                  <a:latin typeface="宋体" pitchFamily="2" charset="-122"/>
                </a:rPr>
                <a:t>     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3852696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3347088" y="3933056"/>
              <a:ext cx="42086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4860032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5148064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427208" y="2780928"/>
              <a:ext cx="1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7" name="直接箭头连接符 114"/>
            <p:cNvCxnSpPr>
              <a:endCxn id="28" idx="2"/>
            </p:cNvCxnSpPr>
            <p:nvPr/>
          </p:nvCxnSpPr>
          <p:spPr bwMode="auto">
            <a:xfrm rot="5400000" flipH="1" flipV="1">
              <a:off x="4196561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8" name="椭圆 27"/>
            <p:cNvSpPr/>
            <p:nvPr/>
          </p:nvSpPr>
          <p:spPr bwMode="auto">
            <a:xfrm>
              <a:off x="4573591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H="1">
              <a:off x="3347088" y="3789040"/>
              <a:ext cx="48245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5868143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56175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6" name="直接箭头连接符 114"/>
            <p:cNvCxnSpPr>
              <a:endCxn id="37" idx="2"/>
            </p:cNvCxnSpPr>
            <p:nvPr/>
          </p:nvCxnSpPr>
          <p:spPr bwMode="auto">
            <a:xfrm rot="5400000" flipH="1" flipV="1">
              <a:off x="5204672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7" name="椭圆 36"/>
            <p:cNvSpPr/>
            <p:nvPr/>
          </p:nvSpPr>
          <p:spPr bwMode="auto">
            <a:xfrm>
              <a:off x="5581702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箭头连接符 114"/>
            <p:cNvCxnSpPr>
              <a:endCxn id="39" idx="2"/>
            </p:cNvCxnSpPr>
            <p:nvPr/>
          </p:nvCxnSpPr>
          <p:spPr bwMode="auto">
            <a:xfrm rot="5400000" flipH="1" flipV="1">
              <a:off x="3189225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3566255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H="1" flipV="1">
              <a:off x="5436096" y="2780928"/>
              <a:ext cx="522" cy="1944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4427208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H="1">
              <a:off x="5436096" y="2780928"/>
              <a:ext cx="4320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>
              <a:off x="6804248" y="4077041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50" name="Rectangle 128"/>
            <p:cNvSpPr>
              <a:spLocks noChangeArrowheads="1"/>
            </p:cNvSpPr>
            <p:nvPr/>
          </p:nvSpPr>
          <p:spPr bwMode="auto">
            <a:xfrm>
              <a:off x="3636672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1" name="Rectangle 128"/>
            <p:cNvSpPr>
              <a:spLocks noChangeArrowheads="1"/>
            </p:cNvSpPr>
            <p:nvPr/>
          </p:nvSpPr>
          <p:spPr bwMode="auto">
            <a:xfrm>
              <a:off x="4644008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2" name="Rectangle 128"/>
            <p:cNvSpPr>
              <a:spLocks noChangeArrowheads="1"/>
            </p:cNvSpPr>
            <p:nvPr/>
          </p:nvSpPr>
          <p:spPr bwMode="auto">
            <a:xfrm>
              <a:off x="5652119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flipV="1">
              <a:off x="6876255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7164287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8" name="直接箭头连接符 114"/>
            <p:cNvCxnSpPr>
              <a:endCxn id="59" idx="2"/>
            </p:cNvCxnSpPr>
            <p:nvPr/>
          </p:nvCxnSpPr>
          <p:spPr bwMode="auto">
            <a:xfrm rot="5400000" flipH="1" flipV="1">
              <a:off x="6212387" y="3555629"/>
              <a:ext cx="717260" cy="3759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59" name="椭圆 58"/>
            <p:cNvSpPr/>
            <p:nvPr/>
          </p:nvSpPr>
          <p:spPr bwMode="auto">
            <a:xfrm>
              <a:off x="6589814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flipV="1">
              <a:off x="7884367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8172399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64" name="直接箭头连接符 114"/>
            <p:cNvCxnSpPr>
              <a:endCxn id="65" idx="2"/>
            </p:cNvCxnSpPr>
            <p:nvPr/>
          </p:nvCxnSpPr>
          <p:spPr bwMode="auto">
            <a:xfrm rot="5400000" flipH="1" flipV="1">
              <a:off x="7220896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65" name="椭圆 64"/>
            <p:cNvSpPr/>
            <p:nvPr/>
          </p:nvSpPr>
          <p:spPr bwMode="auto">
            <a:xfrm>
              <a:off x="7597926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 flipH="1">
              <a:off x="6443686" y="278092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7451798" y="2780928"/>
              <a:ext cx="4325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68" name="Rectangle 128"/>
            <p:cNvSpPr>
              <a:spLocks noChangeArrowheads="1"/>
            </p:cNvSpPr>
            <p:nvPr/>
          </p:nvSpPr>
          <p:spPr bwMode="auto">
            <a:xfrm>
              <a:off x="6660231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Rectangle 128"/>
            <p:cNvSpPr>
              <a:spLocks noChangeArrowheads="1"/>
            </p:cNvSpPr>
            <p:nvPr/>
          </p:nvSpPr>
          <p:spPr bwMode="auto">
            <a:xfrm>
              <a:off x="7668343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flipH="1" flipV="1">
              <a:off x="6443686" y="2780928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451798" y="2780928"/>
              <a:ext cx="0" cy="1296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7" name="Text Box 260"/>
            <p:cNvSpPr txBox="1">
              <a:spLocks noChangeArrowheads="1"/>
            </p:cNvSpPr>
            <p:nvPr/>
          </p:nvSpPr>
          <p:spPr bwMode="auto">
            <a:xfrm>
              <a:off x="3491880" y="4077072"/>
              <a:ext cx="576064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88" name="Text Box 260"/>
            <p:cNvSpPr txBox="1">
              <a:spLocks noChangeArrowheads="1"/>
            </p:cNvSpPr>
            <p:nvPr/>
          </p:nvSpPr>
          <p:spPr bwMode="auto">
            <a:xfrm>
              <a:off x="3491880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3707904" y="4437110"/>
              <a:ext cx="0" cy="360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3563888" y="4437114"/>
              <a:ext cx="1" cy="5040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2" name="Text Box 260"/>
            <p:cNvSpPr txBox="1">
              <a:spLocks noChangeArrowheads="1"/>
            </p:cNvSpPr>
            <p:nvPr/>
          </p:nvSpPr>
          <p:spPr bwMode="auto">
            <a:xfrm>
              <a:off x="3779912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93" name="直接箭头连接符 92"/>
            <p:cNvCxnSpPr/>
            <p:nvPr/>
          </p:nvCxnSpPr>
          <p:spPr bwMode="auto">
            <a:xfrm flipV="1">
              <a:off x="3995935" y="4437113"/>
              <a:ext cx="1" cy="28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3851919" y="4437116"/>
              <a:ext cx="1" cy="6480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 flipV="1">
              <a:off x="3779912" y="3645022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4572000" y="4077072"/>
              <a:ext cx="50246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98" name="Text Box 260"/>
            <p:cNvSpPr txBox="1">
              <a:spLocks noChangeArrowheads="1"/>
            </p:cNvSpPr>
            <p:nvPr/>
          </p:nvSpPr>
          <p:spPr bwMode="auto">
            <a:xfrm>
              <a:off x="4573590" y="425872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 flipH="1">
              <a:off x="6804248" y="4581127"/>
              <a:ext cx="79208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V="1">
              <a:off x="4643359" y="4437114"/>
              <a:ext cx="650" cy="1079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5004047" y="4258727"/>
              <a:ext cx="0" cy="46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60032" y="4437112"/>
              <a:ext cx="0" cy="10801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788024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5796136" y="3645024"/>
              <a:ext cx="0" cy="10081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7812360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Text Box 260"/>
            <p:cNvSpPr txBox="1">
              <a:spLocks noChangeArrowheads="1"/>
            </p:cNvSpPr>
            <p:nvPr/>
          </p:nvSpPr>
          <p:spPr bwMode="auto">
            <a:xfrm>
              <a:off x="7524651" y="4077072"/>
              <a:ext cx="1007785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0" name="Text Box 260"/>
            <p:cNvSpPr txBox="1">
              <a:spLocks noChangeArrowheads="1"/>
            </p:cNvSpPr>
            <p:nvPr/>
          </p:nvSpPr>
          <p:spPr bwMode="auto">
            <a:xfrm>
              <a:off x="7524651" y="4258727"/>
              <a:ext cx="35971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8028383" y="4437110"/>
              <a:ext cx="1142" cy="6480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7956373" y="4437113"/>
              <a:ext cx="1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3" name="Text Box 260"/>
            <p:cNvSpPr txBox="1">
              <a:spLocks noChangeArrowheads="1"/>
            </p:cNvSpPr>
            <p:nvPr/>
          </p:nvSpPr>
          <p:spPr bwMode="auto">
            <a:xfrm>
              <a:off x="8100390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flipV="1">
              <a:off x="8460432" y="4444337"/>
              <a:ext cx="0" cy="568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8388423" y="4437117"/>
              <a:ext cx="1" cy="2855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6" name="Text Box 260"/>
            <p:cNvSpPr txBox="1">
              <a:spLocks noChangeArrowheads="1"/>
            </p:cNvSpPr>
            <p:nvPr/>
          </p:nvSpPr>
          <p:spPr bwMode="auto">
            <a:xfrm>
              <a:off x="7884366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17" name="Text Box 260"/>
            <p:cNvSpPr txBox="1">
              <a:spLocks noChangeArrowheads="1"/>
            </p:cNvSpPr>
            <p:nvPr/>
          </p:nvSpPr>
          <p:spPr bwMode="auto">
            <a:xfrm>
              <a:off x="8316416" y="4258727"/>
              <a:ext cx="21602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8244407" y="4437113"/>
              <a:ext cx="1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H="1" flipV="1">
              <a:off x="8172399" y="4437116"/>
              <a:ext cx="570" cy="3600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668083" y="4509121"/>
              <a:ext cx="261" cy="1440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V="1">
              <a:off x="7812360" y="4509124"/>
              <a:ext cx="2" cy="288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7740353" y="4509126"/>
              <a:ext cx="1" cy="2160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24" name="椭圆 123"/>
            <p:cNvSpPr/>
            <p:nvPr/>
          </p:nvSpPr>
          <p:spPr bwMode="auto">
            <a:xfrm>
              <a:off x="755682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7633099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椭圆 125"/>
            <p:cNvSpPr/>
            <p:nvPr/>
          </p:nvSpPr>
          <p:spPr bwMode="auto">
            <a:xfrm>
              <a:off x="770250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椭圆 126"/>
            <p:cNvSpPr/>
            <p:nvPr/>
          </p:nvSpPr>
          <p:spPr bwMode="auto">
            <a:xfrm>
              <a:off x="7772917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 bwMode="auto">
            <a:xfrm flipV="1">
              <a:off x="6804248" y="3645025"/>
              <a:ext cx="0" cy="9348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7596337" y="4509121"/>
              <a:ext cx="0" cy="72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 flipH="1">
              <a:off x="5796136" y="4653136"/>
              <a:ext cx="1873350" cy="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 flipH="1">
              <a:off x="3995935" y="4725145"/>
              <a:ext cx="4392491" cy="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3707904" y="4797152"/>
              <a:ext cx="44644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>
              <a:off x="3419872" y="4869160"/>
              <a:ext cx="453764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H="1">
              <a:off x="4860032" y="4941168"/>
              <a:ext cx="3384377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H="1">
              <a:off x="6300192" y="5085183"/>
              <a:ext cx="172933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H="1">
              <a:off x="5796136" y="4077072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84" name="Text Box 260"/>
            <p:cNvSpPr txBox="1">
              <a:spLocks noChangeArrowheads="1"/>
            </p:cNvSpPr>
            <p:nvPr/>
          </p:nvSpPr>
          <p:spPr bwMode="auto">
            <a:xfrm>
              <a:off x="5941743" y="498128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 flipH="1">
              <a:off x="4643359" y="5085184"/>
              <a:ext cx="129679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 flipH="1">
              <a:off x="3851919" y="5013176"/>
              <a:ext cx="208888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93" name="Text Box 260"/>
            <p:cNvSpPr txBox="1">
              <a:spLocks noChangeArrowheads="1"/>
            </p:cNvSpPr>
            <p:nvPr/>
          </p:nvSpPr>
          <p:spPr bwMode="auto">
            <a:xfrm>
              <a:off x="3491880" y="5085184"/>
              <a:ext cx="792088" cy="180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94" name="直接箭头连接符 193"/>
            <p:cNvCxnSpPr/>
            <p:nvPr/>
          </p:nvCxnSpPr>
          <p:spPr bwMode="auto">
            <a:xfrm flipV="1">
              <a:off x="3860304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flipV="1">
              <a:off x="4211960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flipV="1">
              <a:off x="3563888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08" name="Text Box 63"/>
            <p:cNvSpPr txBox="1">
              <a:spLocks noChangeArrowheads="1"/>
            </p:cNvSpPr>
            <p:nvPr/>
          </p:nvSpPr>
          <p:spPr bwMode="auto">
            <a:xfrm>
              <a:off x="3347864" y="5517232"/>
              <a:ext cx="525736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spc="-100" dirty="0" smtClean="0">
                  <a:latin typeface="宋体" pitchFamily="2" charset="-122"/>
                </a:rPr>
                <a:t>add </a:t>
              </a:r>
              <a:r>
                <a:rPr lang="en-US" altLang="zh-CN" sz="1600" b="1" spc="-100" dirty="0">
                  <a:latin typeface="宋体" pitchFamily="2" charset="-122"/>
                </a:rPr>
                <a:t>sub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ori</a:t>
              </a:r>
              <a:r>
                <a:rPr lang="en-US" altLang="zh-CN" sz="1600" b="1" spc="-100" dirty="0" smtClean="0">
                  <a:latin typeface="宋体" pitchFamily="2" charset="-122"/>
                </a:rPr>
                <a:t> </a:t>
              </a:r>
              <a:r>
                <a:rPr lang="en-US" altLang="zh-CN" sz="1000" b="1" spc="-100" dirty="0" smtClean="0">
                  <a:latin typeface="宋体" pitchFamily="2" charset="-122"/>
                </a:rPr>
                <a:t>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lw</a:t>
              </a:r>
              <a:r>
                <a:rPr lang="en-US" altLang="zh-CN" sz="1600" b="1" spc="-100" dirty="0" smtClean="0">
                  <a:latin typeface="宋体" pitchFamily="2" charset="-122"/>
                </a:rPr>
                <a:t>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sw</a:t>
              </a:r>
              <a:r>
                <a:rPr lang="en-US" altLang="zh-CN" sz="1600" b="1" spc="-100" dirty="0" smtClean="0">
                  <a:latin typeface="宋体" pitchFamily="2" charset="-122"/>
                </a:rPr>
                <a:t>                                   </a:t>
              </a:r>
              <a:r>
                <a:rPr lang="en-US" altLang="zh-CN" sz="1600" b="1" spc="-100" dirty="0" err="1">
                  <a:latin typeface="宋体" pitchFamily="2" charset="-122"/>
                </a:rPr>
                <a:t>beq</a:t>
              </a:r>
              <a:r>
                <a:rPr lang="en-US" altLang="zh-CN" sz="1600" b="1" spc="-100" dirty="0">
                  <a:latin typeface="宋体" pitchFamily="2" charset="-122"/>
                </a:rPr>
                <a:t> </a:t>
              </a:r>
              <a:r>
                <a:rPr lang="en-US" altLang="zh-CN" sz="1600" b="1" spc="-100" dirty="0" smtClean="0">
                  <a:latin typeface="宋体" pitchFamily="2" charset="-122"/>
                </a:rPr>
                <a:t>j</a:t>
              </a:r>
              <a:endParaRPr lang="zh-CN" altLang="en-US" sz="1600" b="1" spc="-100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 bwMode="auto">
            <a:xfrm>
              <a:off x="3563888" y="4941168"/>
              <a:ext cx="108012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 flipV="1">
              <a:off x="3419872" y="2780928"/>
              <a:ext cx="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H="1">
              <a:off x="3419872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23" name="Text Box 260"/>
            <p:cNvSpPr txBox="1">
              <a:spLocks noChangeArrowheads="1"/>
            </p:cNvSpPr>
            <p:nvPr/>
          </p:nvSpPr>
          <p:spPr bwMode="auto">
            <a:xfrm>
              <a:off x="8245999" y="5013176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24" name="直接箭头连接符 223"/>
            <p:cNvCxnSpPr/>
            <p:nvPr/>
          </p:nvCxnSpPr>
          <p:spPr bwMode="auto">
            <a:xfrm flipH="1" flipV="1">
              <a:off x="8316415" y="5189080"/>
              <a:ext cx="1" cy="32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V="1">
              <a:off x="8532436" y="5193196"/>
              <a:ext cx="4" cy="3231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4139952" y="364502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V="1">
              <a:off x="4077104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4140728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5084440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 flipV="1">
              <a:off x="5148064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6092551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 flipV="1">
              <a:off x="6156175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V="1">
              <a:off x="7100663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H="1" flipV="1">
              <a:off x="7164287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8108775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8172399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>
              <a:off x="6444211" y="5101128"/>
              <a:ext cx="1584173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环形信号发生器</a:t>
              </a:r>
            </a:p>
          </p:txBody>
        </p:sp>
        <p:cxnSp>
          <p:nvCxnSpPr>
            <p:cNvPr id="243" name="直接箭头连接符 242"/>
            <p:cNvCxnSpPr/>
            <p:nvPr/>
          </p:nvCxnSpPr>
          <p:spPr bwMode="auto">
            <a:xfrm flipV="1">
              <a:off x="3131452" y="3933056"/>
              <a:ext cx="21641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2" name="Text Box 320"/>
            <p:cNvSpPr txBox="1">
              <a:spLocks noChangeArrowheads="1"/>
            </p:cNvSpPr>
            <p:nvPr/>
          </p:nvSpPr>
          <p:spPr bwMode="auto">
            <a:xfrm>
              <a:off x="2859366" y="3551733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65" name="直接箭头连接符 264"/>
            <p:cNvCxnSpPr/>
            <p:nvPr/>
          </p:nvCxnSpPr>
          <p:spPr bwMode="auto">
            <a:xfrm flipV="1">
              <a:off x="3131840" y="3927996"/>
              <a:ext cx="0" cy="869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0" name="直接箭头连接符 239"/>
            <p:cNvCxnSpPr/>
            <p:nvPr/>
          </p:nvCxnSpPr>
          <p:spPr bwMode="auto">
            <a:xfrm>
              <a:off x="2771800" y="3789040"/>
              <a:ext cx="5752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直接箭头连接符 295"/>
            <p:cNvCxnSpPr/>
            <p:nvPr/>
          </p:nvCxnSpPr>
          <p:spPr bwMode="auto">
            <a:xfrm flipV="1">
              <a:off x="3203848" y="2564904"/>
              <a:ext cx="0" cy="12241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00" name="Text Box 260"/>
            <p:cNvSpPr txBox="1">
              <a:spLocks noChangeArrowheads="1"/>
            </p:cNvSpPr>
            <p:nvPr/>
          </p:nvSpPr>
          <p:spPr bwMode="auto">
            <a:xfrm>
              <a:off x="2789131" y="2852936"/>
              <a:ext cx="232567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301" name="椭圆 300"/>
            <p:cNvSpPr/>
            <p:nvPr/>
          </p:nvSpPr>
          <p:spPr bwMode="auto">
            <a:xfrm>
              <a:off x="2879307" y="2788153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2" name="直接箭头连接符 301"/>
            <p:cNvCxnSpPr>
              <a:endCxn id="300" idx="2"/>
            </p:cNvCxnSpPr>
            <p:nvPr/>
          </p:nvCxnSpPr>
          <p:spPr bwMode="auto">
            <a:xfrm rot="10800000">
              <a:off x="2905416" y="3068960"/>
              <a:ext cx="298433" cy="14401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304" name="直接箭头连接符 303"/>
            <p:cNvCxnSpPr/>
            <p:nvPr/>
          </p:nvCxnSpPr>
          <p:spPr bwMode="auto">
            <a:xfrm flipV="1">
              <a:off x="2915816" y="2564904"/>
              <a:ext cx="0" cy="2232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矩形 314"/>
            <p:cNvSpPr/>
            <p:nvPr/>
          </p:nvSpPr>
          <p:spPr>
            <a:xfrm>
              <a:off x="1115616" y="2676529"/>
              <a:ext cx="7632848" cy="27686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6" name="Text Box 147"/>
            <p:cNvSpPr txBox="1">
              <a:spLocks noChangeArrowheads="1"/>
            </p:cNvSpPr>
            <p:nvPr/>
          </p:nvSpPr>
          <p:spPr bwMode="auto">
            <a:xfrm>
              <a:off x="1269293" y="2741490"/>
              <a:ext cx="1142467" cy="5434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330" name="AutoShape 9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01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en-US" altLang="zh-CN" dirty="0" err="1" smtClean="0">
                <a:latin typeface="+mn-lt"/>
                <a:ea typeface="+mn-ea"/>
              </a:rPr>
              <a:t>μ</a:t>
            </a:r>
            <a:r>
              <a:rPr lang="en-US" altLang="zh-CN" b="1" dirty="0" err="1" smtClean="0">
                <a:latin typeface="+mn-ea"/>
                <a:ea typeface="+mn-ea"/>
              </a:rPr>
              <a:t>OPCmd</a:t>
            </a:r>
            <a:r>
              <a:rPr lang="zh-CN" altLang="zh-CN" b="1" dirty="0" smtClean="0">
                <a:latin typeface="+mn-ea"/>
                <a:ea typeface="+mn-ea"/>
              </a:rPr>
              <a:t>使用时间表</a:t>
            </a:r>
            <a:r>
              <a:rPr lang="zh-CN" altLang="en-US" b="1" dirty="0" smtClean="0">
                <a:latin typeface="+mn-ea"/>
                <a:ea typeface="+mn-ea"/>
              </a:rPr>
              <a:t>有</a:t>
            </a:r>
            <a:r>
              <a:rPr lang="en-US" altLang="zh-CN" b="1" dirty="0" smtClean="0">
                <a:latin typeface="+mn-ea"/>
                <a:ea typeface="+mn-ea"/>
              </a:rPr>
              <a:t>17</a:t>
            </a:r>
            <a:r>
              <a:rPr lang="zh-CN" altLang="en-US" b="1" dirty="0" smtClean="0">
                <a:latin typeface="+mn-ea"/>
                <a:ea typeface="+mn-ea"/>
              </a:rPr>
              <a:t>行</a:t>
            </a:r>
            <a:r>
              <a:rPr lang="en-US" altLang="zh-CN" b="1" dirty="0" smtClean="0">
                <a:latin typeface="+mn-ea"/>
                <a:ea typeface="+mn-ea"/>
              </a:rPr>
              <a:t>5</a:t>
            </a:r>
            <a:r>
              <a:rPr lang="zh-CN" altLang="en-US" b="1" dirty="0" smtClean="0">
                <a:latin typeface="+mn-ea"/>
                <a:ea typeface="+mn-ea"/>
              </a:rPr>
              <a:t>列，状态转换条件为操作码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5478"/>
              </p:ext>
            </p:extLst>
          </p:nvPr>
        </p:nvGraphicFramePr>
        <p:xfrm>
          <a:off x="395536" y="1237124"/>
          <a:ext cx="8496944" cy="5072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792088"/>
                <a:gridCol w="792088"/>
                <a:gridCol w="2880320"/>
                <a:gridCol w="720080"/>
                <a:gridCol w="2376264"/>
              </a:tblGrid>
              <a:tr h="34755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j(2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IRWr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ori|lw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add|sub|ori|lw|sw|beq(0)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All(3)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add|lw|sw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sub(1)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ALUOWr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WMFC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beq|j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6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512" y="329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en-US" b="1" dirty="0">
                <a:latin typeface="+mn-ea"/>
                <a:ea typeface="+mn-ea"/>
              </a:rPr>
              <a:t>按行汇总</a:t>
            </a:r>
            <a:r>
              <a:rPr lang="zh-CN" altLang="en-US" b="1" dirty="0" smtClean="0">
                <a:latin typeface="+mn-ea"/>
                <a:ea typeface="+mn-ea"/>
              </a:rPr>
              <a:t>使用时间表，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OPCmd</a:t>
            </a:r>
            <a:r>
              <a:rPr lang="zh-CN" altLang="zh-CN" b="1" dirty="0">
                <a:latin typeface="+mn-ea"/>
              </a:rPr>
              <a:t>的</a:t>
            </a:r>
            <a:r>
              <a:rPr lang="zh-CN" altLang="zh-CN" b="1" dirty="0" smtClean="0">
                <a:latin typeface="+mn-ea"/>
              </a:rPr>
              <a:t>逻辑表达式</a:t>
            </a:r>
            <a:r>
              <a:rPr lang="zh-CN" altLang="en-US" b="1" dirty="0" smtClean="0">
                <a:latin typeface="+mn-ea"/>
              </a:rPr>
              <a:t>为：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263" y="764704"/>
            <a:ext cx="8713217" cy="12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</a:t>
            </a:r>
            <a:r>
              <a:rPr lang="en-US" altLang="zh-CN" sz="2200" b="1" dirty="0" err="1" smtClean="0">
                <a:latin typeface="+mn-ea"/>
                <a:ea typeface="+mn-ea"/>
              </a:rPr>
              <a:t>PCsrc</a:t>
            </a:r>
            <a:r>
              <a:rPr lang="en-US" altLang="zh-CN" sz="2200" b="1" dirty="0" smtClean="0">
                <a:latin typeface="+mn-ea"/>
                <a:ea typeface="+mn-ea"/>
              </a:rPr>
              <a:t>[1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T</a:t>
            </a:r>
            <a:r>
              <a:rPr lang="en-US" altLang="zh-CN" sz="2200" b="1" baseline="-18000" dirty="0" smtClean="0">
                <a:latin typeface="+mn-ea"/>
                <a:ea typeface="+mn-ea"/>
              </a:rPr>
              <a:t>2</a:t>
            </a:r>
            <a:r>
              <a:rPr lang="en-US" altLang="zh-CN" sz="1400" b="1" baseline="-18000" dirty="0" smtClean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 smtClean="0">
                <a:latin typeface="+mn-ea"/>
                <a:ea typeface="+mn-ea"/>
              </a:rPr>
              <a:t>j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en-US" altLang="zh-CN" sz="2200" b="1" dirty="0">
                <a:latin typeface="+mn-ea"/>
                <a:ea typeface="+mn-ea"/>
              </a:rPr>
              <a:t>[0]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PCWr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en-US" altLang="zh-CN" sz="2200" b="1" dirty="0" smtClean="0">
                <a:latin typeface="+mn-ea"/>
                <a:ea typeface="+mn-ea"/>
              </a:rPr>
              <a:t>+T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25000" dirty="0" smtClean="0">
                <a:latin typeface="+mn-ea"/>
                <a:ea typeface="+mn-ea"/>
              </a:rPr>
              <a:t> </a:t>
            </a:r>
            <a:r>
              <a:rPr lang="en-US" altLang="zh-CN" sz="2200" b="1" dirty="0" smtClean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 smtClean="0">
                <a:latin typeface="+mn-ea"/>
                <a:ea typeface="+mn-ea"/>
              </a:rPr>
              <a:t>j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</a:t>
            </a:r>
            <a:r>
              <a:rPr lang="en-US" altLang="zh-CN" sz="2200" b="1" dirty="0" err="1" smtClean="0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4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add+sub+ori+lw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…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End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beq+j</a:t>
            </a:r>
            <a:r>
              <a:rPr lang="en-US" altLang="zh-CN" sz="2200" b="1" dirty="0" smtClean="0">
                <a:latin typeface="+mn-ea"/>
                <a:ea typeface="+mn-ea"/>
              </a:rPr>
              <a:t>)+T</a:t>
            </a:r>
            <a:r>
              <a:rPr lang="en-US" altLang="zh-CN" sz="2200" b="1" baseline="-18000" dirty="0" smtClean="0">
                <a:latin typeface="+mn-ea"/>
                <a:ea typeface="+mn-ea"/>
              </a:rPr>
              <a:t>3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 smtClean="0">
                <a:latin typeface="+mn-ea"/>
                <a:ea typeface="+mn-ea"/>
              </a:rPr>
              <a:t>sw+T</a:t>
            </a:r>
            <a:r>
              <a:rPr lang="en-US" altLang="zh-CN" sz="2200" b="1" baseline="-18000" dirty="0" smtClean="0">
                <a:latin typeface="+mn-ea"/>
                <a:ea typeface="+mn-ea"/>
              </a:rPr>
              <a:t>4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add+sub+ori+lw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⑶</a:t>
            </a:r>
            <a:r>
              <a:rPr lang="zh-CN" altLang="en-US" b="1" dirty="0" smtClean="0">
                <a:latin typeface="+mn-ea"/>
                <a:ea typeface="+mn-ea"/>
              </a:rPr>
              <a:t>用组合逻辑电路实现每个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OPCmd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59632" y="2492896"/>
            <a:ext cx="6696744" cy="3456384"/>
            <a:chOff x="1835696" y="2852936"/>
            <a:chExt cx="6696744" cy="3456384"/>
          </a:xfrm>
        </p:grpSpPr>
        <p:sp>
          <p:nvSpPr>
            <p:cNvPr id="8" name="矩形 7"/>
            <p:cNvSpPr/>
            <p:nvPr/>
          </p:nvSpPr>
          <p:spPr>
            <a:xfrm>
              <a:off x="1835696" y="3933055"/>
              <a:ext cx="6696744" cy="187220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/>
          </p:nvSpPr>
          <p:spPr>
            <a:xfrm>
              <a:off x="5940152" y="4005064"/>
              <a:ext cx="244827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7704" y="4005064"/>
              <a:ext cx="352839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33975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205172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262778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Text Box 147"/>
            <p:cNvSpPr txBox="1">
              <a:spLocks noChangeArrowheads="1"/>
            </p:cNvSpPr>
            <p:nvPr/>
          </p:nvSpPr>
          <p:spPr bwMode="auto">
            <a:xfrm>
              <a:off x="1871700" y="3645024"/>
              <a:ext cx="35643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220" dirty="0" smtClean="0">
                  <a:solidFill>
                    <a:srgbClr val="990099"/>
                  </a:solidFill>
                  <a:latin typeface="宋体" pitchFamily="2" charset="-122"/>
                </a:rPr>
                <a:t>a s o l s b j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sz="1800" b="1" spc="-50" baseline="-18000" dirty="0" smtClean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3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" name="Text Box 132"/>
            <p:cNvSpPr txBox="1">
              <a:spLocks noChangeArrowheads="1"/>
            </p:cNvSpPr>
            <p:nvPr/>
          </p:nvSpPr>
          <p:spPr bwMode="auto">
            <a:xfrm>
              <a:off x="1907704" y="3354738"/>
              <a:ext cx="1944216" cy="29028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指令译码器</a:t>
              </a: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5940152" y="3356992"/>
              <a:ext cx="180020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多周期数据通路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>
              <a:off x="5076056" y="2996952"/>
              <a:ext cx="280673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5508104" y="3501008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3166886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3023828" y="2852936"/>
              <a:ext cx="0" cy="50099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47"/>
            <p:cNvSpPr txBox="1">
              <a:spLocks noChangeArrowheads="1"/>
            </p:cNvSpPr>
            <p:nvPr/>
          </p:nvSpPr>
          <p:spPr bwMode="auto">
            <a:xfrm>
              <a:off x="2654454" y="3068960"/>
              <a:ext cx="11254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 </a:t>
              </a:r>
              <a:r>
                <a:rPr lang="zh-CN" altLang="en-US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 err="1" smtClean="0">
                  <a:latin typeface="宋体" pitchFamily="2" charset="-122"/>
                </a:rPr>
                <a:t>func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023828" y="2852936"/>
              <a:ext cx="40684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91581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320384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349188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377991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421196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449999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8802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536408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507605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" name="Text Box 132"/>
            <p:cNvSpPr txBox="1">
              <a:spLocks noChangeArrowheads="1"/>
            </p:cNvSpPr>
            <p:nvPr/>
          </p:nvSpPr>
          <p:spPr bwMode="auto">
            <a:xfrm>
              <a:off x="3995936" y="3356990"/>
              <a:ext cx="1512168" cy="2894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3" name="Text Box 147"/>
            <p:cNvSpPr txBox="1">
              <a:spLocks noChangeArrowheads="1"/>
            </p:cNvSpPr>
            <p:nvPr/>
          </p:nvSpPr>
          <p:spPr bwMode="auto">
            <a:xfrm>
              <a:off x="5580113" y="3236856"/>
              <a:ext cx="288032" cy="624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0</a:t>
              </a:r>
              <a:endParaRPr lang="zh-CN" altLang="en-US" sz="1400" b="1" baseline="-18000" dirty="0">
                <a:latin typeface="宋体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1979712" y="4075879"/>
              <a:ext cx="6336704" cy="119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12160" y="3645024"/>
              <a:ext cx="33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6299862" y="3646449"/>
              <a:ext cx="0" cy="24154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6588224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6876256" y="3645024"/>
              <a:ext cx="0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7164288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7596336" y="3645024"/>
              <a:ext cx="2617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5508104" y="3573016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1979712" y="4227996"/>
              <a:ext cx="6336704" cy="14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1979712" y="43567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1979712" y="45091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V="1">
              <a:off x="1979712" y="4649755"/>
              <a:ext cx="6336704" cy="338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979712" y="4805537"/>
              <a:ext cx="6336704" cy="4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979712" y="4932784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1979712" y="5083609"/>
              <a:ext cx="6336704" cy="15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1979712" y="5228389"/>
              <a:ext cx="6336704" cy="8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979712" y="538160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1979712" y="55088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1979712" y="56612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3" name="椭圆 52"/>
            <p:cNvSpPr/>
            <p:nvPr/>
          </p:nvSpPr>
          <p:spPr bwMode="auto">
            <a:xfrm>
              <a:off x="2021240" y="43282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2312422" y="44806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2597304" y="46227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2888486" y="47751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2889528" y="563115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3176518" y="547847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3467115" y="535178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3754105" y="51991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753242" y="50566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3753242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4184630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4758789" y="404887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4472280" y="49043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4758789" y="5351601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5050631" y="56320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5049768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49386" y="5058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5336758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5335895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5336758" y="477896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5335895" y="462694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5337418" y="520138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5985490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6272862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6558989" y="420242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6558126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6850831" y="447940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6849968" y="4327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6850831" y="477744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6849968" y="462542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7136958" y="420099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7136958" y="490306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7569006" y="519958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7571953" y="505709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>
              <a:off x="7884038" y="2996952"/>
              <a:ext cx="1702" cy="28803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8244408" y="3645024"/>
              <a:ext cx="1575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8028384" y="3138715"/>
              <a:ext cx="504056" cy="5063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中断机构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7857038" y="420013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8218983" y="404849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7855793" y="563391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7858740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>
              <a:off x="8217941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 bwMode="auto">
            <a:xfrm>
              <a:off x="8217078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8217941" y="47772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8218983" y="4621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8215833" y="5479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8218780" y="535121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076056" y="299695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201"/>
            <p:cNvCxnSpPr>
              <a:stCxn id="102" idx="1"/>
            </p:cNvCxnSpPr>
            <p:nvPr/>
          </p:nvCxnSpPr>
          <p:spPr bwMode="auto">
            <a:xfrm rot="10800000" flipV="1">
              <a:off x="5292080" y="3159788"/>
              <a:ext cx="216024" cy="197204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260"/>
            <p:cNvSpPr txBox="1">
              <a:spLocks noChangeArrowheads="1"/>
            </p:cNvSpPr>
            <p:nvPr/>
          </p:nvSpPr>
          <p:spPr bwMode="auto">
            <a:xfrm>
              <a:off x="5508104" y="3068960"/>
              <a:ext cx="360040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03" name="直接箭头连接符 201"/>
            <p:cNvCxnSpPr/>
            <p:nvPr/>
          </p:nvCxnSpPr>
          <p:spPr bwMode="auto">
            <a:xfrm rot="10800000">
              <a:off x="5880958" y="3194161"/>
              <a:ext cx="334412" cy="159771"/>
            </a:xfrm>
            <a:prstGeom prst="bentConnector3">
              <a:avLst>
                <a:gd name="adj1" fmla="val 4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201"/>
            <p:cNvCxnSpPr/>
            <p:nvPr/>
          </p:nvCxnSpPr>
          <p:spPr bwMode="auto">
            <a:xfrm rot="10800000">
              <a:off x="5868144" y="3125215"/>
              <a:ext cx="504056" cy="231779"/>
            </a:xfrm>
            <a:prstGeom prst="bentConnector3">
              <a:avLst>
                <a:gd name="adj1" fmla="val -1577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6948264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7092280" y="285293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3166886" y="2924944"/>
              <a:ext cx="378137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08" name="矩形 107"/>
            <p:cNvSpPr/>
            <p:nvPr/>
          </p:nvSpPr>
          <p:spPr>
            <a:xfrm>
              <a:off x="5508105" y="5877272"/>
              <a:ext cx="2952328" cy="43204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[1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]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200" b="1" spc="-100" dirty="0">
                  <a:latin typeface="+mn-ea"/>
                  <a:ea typeface="+mn-ea"/>
                </a:rPr>
                <a:t> </a:t>
              </a:r>
              <a:r>
                <a:rPr lang="en-US" altLang="zh-CN" sz="1200" b="1" spc="-1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spc="-100" dirty="0">
                  <a:latin typeface="+mn-ea"/>
                  <a:ea typeface="+mn-ea"/>
                </a:rPr>
                <a:t>WMFC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600" b="1" spc="-100" dirty="0">
                  <a:latin typeface="+mn-ea"/>
                  <a:ea typeface="+mn-ea"/>
                </a:rPr>
                <a:t>  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[0</a:t>
              </a:r>
              <a:r>
                <a:rPr lang="en-US" altLang="zh-CN" sz="1600" b="1" spc="-100" dirty="0">
                  <a:latin typeface="+mn-ea"/>
                  <a:ea typeface="+mn-ea"/>
                </a:rPr>
                <a:t>]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   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>
              <a:off x="4716016" y="3176972"/>
              <a:ext cx="0" cy="1800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4139952" y="3176972"/>
              <a:ext cx="0" cy="1822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3923928" y="2961096"/>
              <a:ext cx="10431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r>
                <a:rPr lang="en-US" altLang="zh-CN" sz="1800" b="1" dirty="0" smtClean="0">
                  <a:latin typeface="宋体" pitchFamily="2" charset="-122"/>
                </a:rPr>
                <a:t> CLK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961710" y="5871211"/>
              <a:ext cx="2250250" cy="222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zh-CN" altLang="en-US" sz="1800" b="1" dirty="0" smtClean="0">
                  <a:latin typeface="+mn-ea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9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 Box 648"/>
          <p:cNvSpPr txBox="1">
            <a:spLocks noChangeArrowheads="1"/>
          </p:cNvSpPr>
          <p:nvPr/>
        </p:nvSpPr>
        <p:spPr bwMode="auto">
          <a:xfrm>
            <a:off x="179388" y="5956596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5-3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P237—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17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19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6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2E7-D43C-45A3-B0E6-DDB3BD36F932}" type="slidenum">
              <a:rPr lang="en-US" altLang="zh-CN"/>
              <a:pPr/>
              <a:t>68</a:t>
            </a:fld>
            <a:endParaRPr lang="en-US" altLang="zh-CN" dirty="0"/>
          </a:p>
        </p:txBody>
      </p:sp>
      <p:sp>
        <p:nvSpPr>
          <p:cNvPr id="167027" name="Text Box 115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§5.4  </a:t>
            </a:r>
            <a:r>
              <a:rPr lang="zh-CN" altLang="en-US" sz="3600" b="1" dirty="0">
                <a:latin typeface="宋体" pitchFamily="2" charset="-122"/>
              </a:rPr>
              <a:t>微程序控制</a:t>
            </a:r>
            <a:r>
              <a:rPr lang="zh-CN" altLang="en-US" sz="3600" b="1" dirty="0" smtClean="0">
                <a:latin typeface="宋体" pitchFamily="2" charset="-122"/>
              </a:rPr>
              <a:t>器的设计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167029" name="Text Box 11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一、微程序控制思想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67089" name="Text Box 177"/>
          <p:cNvSpPr txBox="1">
            <a:spLocks noChangeArrowheads="1"/>
          </p:cNvSpPr>
          <p:nvPr/>
        </p:nvSpPr>
        <p:spPr bwMode="auto">
          <a:xfrm>
            <a:off x="179388" y="148478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微程序控制思想： 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类似于</a:t>
            </a:r>
            <a:r>
              <a:rPr lang="zh-CN" altLang="en-US" sz="2200" b="1" dirty="0">
                <a:latin typeface="宋体" pitchFamily="2" charset="-122"/>
              </a:rPr>
              <a:t>存储</a:t>
            </a:r>
            <a:r>
              <a:rPr lang="zh-CN" altLang="en-US" sz="2200" b="1" dirty="0" smtClean="0">
                <a:latin typeface="宋体" pitchFamily="2" charset="-122"/>
              </a:rPr>
              <a:t>程序工作方式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①</a:t>
            </a:r>
            <a:r>
              <a:rPr lang="zh-CN" altLang="en-US" b="1" dirty="0" smtClean="0">
                <a:latin typeface="宋体" pitchFamily="2" charset="-122"/>
              </a:rPr>
              <a:t>每条</a:t>
            </a:r>
            <a:r>
              <a:rPr lang="zh-CN" altLang="en-US" b="1" u="sng" dirty="0" smtClean="0"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都用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微程序</a:t>
            </a:r>
            <a:r>
              <a:rPr lang="zh-CN" altLang="en-US" b="1" dirty="0" smtClean="0">
                <a:latin typeface="宋体" pitchFamily="2" charset="-122"/>
              </a:rPr>
              <a:t>表示，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所有微程序都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在专用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②CU</a:t>
            </a:r>
            <a:r>
              <a:rPr lang="zh-CN" altLang="en-US" b="1" dirty="0" smtClean="0">
                <a:latin typeface="宋体" pitchFamily="2" charset="-122"/>
              </a:rPr>
              <a:t>自动</a:t>
            </a:r>
            <a:r>
              <a:rPr lang="zh-CN" altLang="en-US" b="1" dirty="0">
                <a:latin typeface="宋体" pitchFamily="2" charset="-122"/>
              </a:rPr>
              <a:t>、逐条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并执行</a:t>
            </a:r>
            <a:r>
              <a:rPr lang="zh-CN" altLang="en-US" b="1" dirty="0" smtClean="0">
                <a:latin typeface="宋体" pitchFamily="2" charset="-122"/>
              </a:rPr>
              <a:t>微指令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>
                <a:latin typeface="+mn-ea"/>
              </a:rPr>
              <a:t>控制信号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091" name="Text Box 179"/>
          <p:cNvSpPr txBox="1">
            <a:spLocks noChangeArrowheads="1"/>
          </p:cNvSpPr>
          <p:nvPr/>
        </p:nvSpPr>
        <p:spPr bwMode="auto">
          <a:xfrm>
            <a:off x="179388" y="3284984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*相关术语：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微命令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部件的</a:t>
            </a:r>
            <a:r>
              <a:rPr lang="zh-CN" altLang="en-US" b="1" u="sng" dirty="0" smtClean="0">
                <a:latin typeface="宋体" pitchFamily="2" charset="-122"/>
              </a:rPr>
              <a:t>操作控制信号</a:t>
            </a: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用格式及</a:t>
            </a:r>
            <a:r>
              <a:rPr lang="zh-CN" altLang="en-US" b="1" dirty="0" smtClean="0">
                <a:latin typeface="宋体" pitchFamily="2" charset="-122"/>
              </a:rPr>
              <a:t>编码表示、可同时执行的</a:t>
            </a:r>
            <a:r>
              <a:rPr lang="zh-CN" altLang="en-US" b="1" u="sng" dirty="0">
                <a:latin typeface="宋体" pitchFamily="2" charset="-122"/>
              </a:rPr>
              <a:t>一组</a:t>
            </a:r>
            <a:r>
              <a:rPr lang="zh-CN" altLang="en-US" b="1" u="sng" dirty="0" smtClean="0">
                <a:latin typeface="宋体" pitchFamily="2" charset="-122"/>
              </a:rPr>
              <a:t>微命令</a:t>
            </a:r>
            <a:endParaRPr lang="zh-CN" altLang="en-US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微程序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实现特定功能的</a:t>
            </a:r>
            <a:r>
              <a:rPr lang="zh-CN" altLang="en-US" b="1" u="sng" dirty="0" smtClean="0">
                <a:latin typeface="宋体" pitchFamily="2" charset="-122"/>
              </a:rPr>
              <a:t>微指令序列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序列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控制存储器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(CS)—</a:t>
            </a:r>
            <a:r>
              <a:rPr lang="zh-CN" altLang="en-US" b="1" spc="-100" dirty="0" smtClean="0">
                <a:latin typeface="宋体" pitchFamily="2" charset="-122"/>
              </a:rPr>
              <a:t>专用</a:t>
            </a:r>
            <a:r>
              <a:rPr lang="zh-CN" altLang="en-US" b="1" spc="-100" dirty="0">
                <a:latin typeface="宋体" pitchFamily="2" charset="-122"/>
              </a:rPr>
              <a:t>于存放微程序</a:t>
            </a:r>
            <a:r>
              <a:rPr lang="zh-CN" altLang="en-US" b="1" spc="-100" dirty="0" smtClean="0">
                <a:latin typeface="宋体" pitchFamily="2" charset="-122"/>
              </a:rPr>
              <a:t>的</a:t>
            </a:r>
            <a:r>
              <a:rPr lang="en-US" altLang="zh-CN" b="1" spc="-100" dirty="0" smtClean="0">
                <a:latin typeface="宋体" pitchFamily="2" charset="-122"/>
              </a:rPr>
              <a:t>ROM</a:t>
            </a:r>
            <a:r>
              <a:rPr lang="zh-CN" altLang="en-US" b="1" spc="-100" dirty="0" smtClean="0">
                <a:latin typeface="宋体" pitchFamily="2" charset="-122"/>
              </a:rPr>
              <a:t>，按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微地址</a:t>
            </a:r>
            <a:r>
              <a:rPr lang="zh-CN" altLang="en-US" b="1" spc="-100" dirty="0" smtClean="0">
                <a:latin typeface="宋体" pitchFamily="2" charset="-122"/>
              </a:rPr>
              <a:t>访问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167093" name="AutoShape 181"/>
          <p:cNvSpPr>
            <a:spLocks noChangeArrowheads="1"/>
          </p:cNvSpPr>
          <p:nvPr/>
        </p:nvSpPr>
        <p:spPr bwMode="auto">
          <a:xfrm>
            <a:off x="4860032" y="3356992"/>
            <a:ext cx="1728192" cy="357190"/>
          </a:xfrm>
          <a:prstGeom prst="wedgeRectCallout">
            <a:avLst>
              <a:gd name="adj1" fmla="val -69716"/>
              <a:gd name="adj2" fmla="val -54341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 smtClean="0">
                <a:latin typeface="宋体" pitchFamily="2" charset="-122"/>
              </a:rPr>
              <a:t>简化</a:t>
            </a:r>
            <a:r>
              <a:rPr lang="en-US" altLang="zh-CN" sz="2000" b="1" dirty="0" smtClean="0">
                <a:latin typeface="宋体" pitchFamily="2" charset="-122"/>
              </a:rPr>
              <a:t>CU</a:t>
            </a:r>
            <a:r>
              <a:rPr lang="zh-CN" altLang="en-US" sz="2000" b="1" dirty="0" smtClean="0">
                <a:latin typeface="宋体" pitchFamily="2" charset="-122"/>
              </a:rPr>
              <a:t>的实现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117" name="AutoShape 2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83"/>
          <p:cNvSpPr txBox="1">
            <a:spLocks noChangeArrowheads="1"/>
          </p:cNvSpPr>
          <p:nvPr/>
        </p:nvSpPr>
        <p:spPr bwMode="auto">
          <a:xfrm>
            <a:off x="179388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从</a:t>
            </a:r>
            <a:r>
              <a:rPr lang="en-US" altLang="zh-CN" b="1" dirty="0" smtClean="0">
                <a:latin typeface="宋体" pitchFamily="2" charset="-122"/>
              </a:rPr>
              <a:t>CS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zh-CN" altLang="en-US" b="1" u="sng" dirty="0" smtClean="0">
                <a:latin typeface="宋体" pitchFamily="2" charset="-122"/>
              </a:rPr>
              <a:t>取出</a:t>
            </a:r>
            <a:r>
              <a:rPr lang="zh-CN" altLang="en-US" b="1" u="sng" dirty="0">
                <a:latin typeface="宋体" pitchFamily="2" charset="-122"/>
              </a:rPr>
              <a:t>并执行</a:t>
            </a:r>
            <a:r>
              <a:rPr lang="zh-CN" altLang="en-US" b="1" dirty="0">
                <a:latin typeface="宋体" pitchFamily="2" charset="-122"/>
              </a:rPr>
              <a:t>一条微指令的时间</a:t>
            </a:r>
          </a:p>
        </p:txBody>
      </p:sp>
      <p:sp>
        <p:nvSpPr>
          <p:cNvPr id="1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29" grpId="0" animBg="1"/>
      <p:bldP spid="167089" grpId="0"/>
      <p:bldP spid="167091" grpId="0"/>
      <p:bldP spid="167093" grpId="0" animBg="1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EE5-A72D-4B74-A2C0-9AC81EA35334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5172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357290" y="1718510"/>
            <a:ext cx="3602038" cy="3582698"/>
            <a:chOff x="1403350" y="1000124"/>
            <a:chExt cx="3602038" cy="3582698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1835150" y="1316036"/>
              <a:ext cx="1441450" cy="32667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***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1403350" y="1555749"/>
              <a:ext cx="433388" cy="3027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1835150" y="1000124"/>
              <a:ext cx="1450966" cy="282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AutoShape 14"/>
            <p:cNvSpPr>
              <a:spLocks/>
            </p:cNvSpPr>
            <p:nvPr/>
          </p:nvSpPr>
          <p:spPr bwMode="auto">
            <a:xfrm>
              <a:off x="3348038" y="1574799"/>
              <a:ext cx="73025" cy="703320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422650" y="1844673"/>
              <a:ext cx="122078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取指微程序</a:t>
              </a: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1835150" y="20605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00338" y="1327149"/>
              <a:ext cx="0" cy="325567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AutoShape 18"/>
            <p:cNvSpPr>
              <a:spLocks/>
            </p:cNvSpPr>
            <p:nvPr/>
          </p:nvSpPr>
          <p:spPr bwMode="auto">
            <a:xfrm>
              <a:off x="3349625" y="2347910"/>
              <a:ext cx="71438" cy="433387"/>
            </a:xfrm>
            <a:prstGeom prst="rightBrace">
              <a:avLst>
                <a:gd name="adj1" fmla="val 50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3422650" y="2420935"/>
              <a:ext cx="12207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1" name="AutoShape 20"/>
            <p:cNvSpPr>
              <a:spLocks/>
            </p:cNvSpPr>
            <p:nvPr/>
          </p:nvSpPr>
          <p:spPr bwMode="auto">
            <a:xfrm>
              <a:off x="3349625" y="2824766"/>
              <a:ext cx="71438" cy="699481"/>
            </a:xfrm>
            <a:prstGeom prst="rightBrace">
              <a:avLst>
                <a:gd name="adj1" fmla="val 81159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3422650" y="3108630"/>
              <a:ext cx="158273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3422650" y="3973817"/>
              <a:ext cx="15827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84" name="AutoShape 25"/>
            <p:cNvSpPr>
              <a:spLocks/>
            </p:cNvSpPr>
            <p:nvPr/>
          </p:nvSpPr>
          <p:spPr bwMode="auto">
            <a:xfrm>
              <a:off x="3348038" y="3799490"/>
              <a:ext cx="71438" cy="469294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1835150" y="230504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1835150" y="181133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1835150" y="280511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1835150" y="3049585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1835150" y="25558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1835150" y="3543297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>
              <a:off x="1835150" y="378777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1835150" y="329406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1835150" y="4287834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1835150" y="403859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1844666" y="157161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355798" y="1932642"/>
            <a:ext cx="2689166" cy="3152542"/>
            <a:chOff x="5355798" y="1071514"/>
            <a:chExt cx="2689166" cy="3152542"/>
          </a:xfrm>
        </p:grpSpPr>
        <p:sp>
          <p:nvSpPr>
            <p:cNvPr id="97" name="Text Box 88"/>
            <p:cNvSpPr txBox="1">
              <a:spLocks noChangeArrowheads="1"/>
            </p:cNvSpPr>
            <p:nvPr/>
          </p:nvSpPr>
          <p:spPr bwMode="auto">
            <a:xfrm>
              <a:off x="5854710" y="3338249"/>
              <a:ext cx="1646248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solidFill>
                    <a:srgbClr val="CC3300"/>
                  </a:solidFill>
                  <a:latin typeface="+mn-lt"/>
                </a:rPr>
                <a:t>…</a:t>
              </a:r>
              <a:r>
                <a:rPr lang="en-US" altLang="zh-CN" sz="1800" b="1" dirty="0" smtClean="0">
                  <a:latin typeface="+mn-lt"/>
                </a:rPr>
                <a:t>  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lt"/>
                </a:rPr>
                <a:t>…             </a:t>
              </a:r>
              <a:r>
                <a:rPr lang="en-US" altLang="zh-CN" sz="1800" b="1" dirty="0" smtClean="0">
                  <a:latin typeface="+mn-lt"/>
                </a:rPr>
                <a:t>…</a:t>
              </a:r>
              <a:endParaRPr lang="zh-CN" altLang="en-US" sz="1800" b="1" dirty="0" smtClean="0">
                <a:latin typeface="+mn-lt"/>
              </a:endParaRPr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>
              <a:off x="5854710" y="2151015"/>
              <a:ext cx="3174" cy="156980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9"/>
            <p:cNvSpPr>
              <a:spLocks noChangeShapeType="1"/>
            </p:cNvSpPr>
            <p:nvPr/>
          </p:nvSpPr>
          <p:spPr bwMode="auto">
            <a:xfrm flipH="1">
              <a:off x="5927073" y="2151014"/>
              <a:ext cx="341991" cy="1114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>
              <a:off x="6286512" y="4223906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7500958" y="1431877"/>
              <a:ext cx="9554" cy="279202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6342090" y="1431877"/>
              <a:ext cx="115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6712892" y="2639928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 flipH="1" flipV="1">
              <a:off x="6715140" y="1431877"/>
              <a:ext cx="0" cy="12046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>
              <a:off x="6286512" y="3431818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64"/>
            <p:cNvSpPr txBox="1">
              <a:spLocks noChangeArrowheads="1"/>
            </p:cNvSpPr>
            <p:nvPr/>
          </p:nvSpPr>
          <p:spPr bwMode="auto">
            <a:xfrm>
              <a:off x="5355798" y="1071514"/>
              <a:ext cx="267258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</a:t>
              </a:r>
              <a:r>
                <a:rPr lang="zh-CN" altLang="en-US" sz="1800" b="1" dirty="0" smtClean="0">
                  <a:latin typeface="宋体" pitchFamily="2" charset="-122"/>
                </a:rPr>
                <a:t>流程的执行顺序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7" name="AutoShape 68"/>
            <p:cNvSpPr>
              <a:spLocks noChangeArrowheads="1"/>
            </p:cNvSpPr>
            <p:nvPr/>
          </p:nvSpPr>
          <p:spPr bwMode="auto">
            <a:xfrm>
              <a:off x="6184927" y="1431877"/>
              <a:ext cx="157163" cy="719138"/>
            </a:xfrm>
            <a:prstGeom prst="downArrow">
              <a:avLst>
                <a:gd name="adj1" fmla="val 53688"/>
                <a:gd name="adj2" fmla="val 47245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8" name="AutoShape 70"/>
            <p:cNvSpPr>
              <a:spLocks noChangeArrowheads="1"/>
            </p:cNvSpPr>
            <p:nvPr/>
          </p:nvSpPr>
          <p:spPr bwMode="auto">
            <a:xfrm>
              <a:off x="6197627" y="2711168"/>
              <a:ext cx="144463" cy="720725"/>
            </a:xfrm>
            <a:prstGeom prst="downArrow">
              <a:avLst>
                <a:gd name="adj1" fmla="val 52129"/>
                <a:gd name="adj2" fmla="val 52754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" name="AutoShape 71"/>
            <p:cNvSpPr>
              <a:spLocks noChangeArrowheads="1"/>
            </p:cNvSpPr>
            <p:nvPr/>
          </p:nvSpPr>
          <p:spPr bwMode="auto">
            <a:xfrm>
              <a:off x="6197627" y="3720818"/>
              <a:ext cx="144463" cy="503238"/>
            </a:xfrm>
            <a:prstGeom prst="downArrow">
              <a:avLst>
                <a:gd name="adj1" fmla="val 5275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Line 75"/>
            <p:cNvSpPr>
              <a:spLocks noChangeShapeType="1"/>
            </p:cNvSpPr>
            <p:nvPr/>
          </p:nvSpPr>
          <p:spPr bwMode="auto">
            <a:xfrm>
              <a:off x="5856297" y="2711168"/>
              <a:ext cx="3947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77"/>
            <p:cNvSpPr>
              <a:spLocks noChangeShapeType="1"/>
            </p:cNvSpPr>
            <p:nvPr/>
          </p:nvSpPr>
          <p:spPr bwMode="auto">
            <a:xfrm>
              <a:off x="5854710" y="3720818"/>
              <a:ext cx="396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AutoShape 78"/>
            <p:cNvSpPr>
              <a:spLocks noChangeArrowheads="1"/>
            </p:cNvSpPr>
            <p:nvPr/>
          </p:nvSpPr>
          <p:spPr bwMode="auto">
            <a:xfrm>
              <a:off x="6932627" y="2205017"/>
              <a:ext cx="144463" cy="433323"/>
            </a:xfrm>
            <a:prstGeom prst="downArrow">
              <a:avLst>
                <a:gd name="adj1" fmla="val 5661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" name="Line 79"/>
            <p:cNvSpPr>
              <a:spLocks noChangeShapeType="1"/>
            </p:cNvSpPr>
            <p:nvPr/>
          </p:nvSpPr>
          <p:spPr bwMode="auto">
            <a:xfrm flipH="1">
              <a:off x="7075502" y="2207682"/>
              <a:ext cx="36036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82"/>
            <p:cNvSpPr>
              <a:spLocks noChangeArrowheads="1"/>
            </p:cNvSpPr>
            <p:nvPr/>
          </p:nvSpPr>
          <p:spPr bwMode="auto">
            <a:xfrm>
              <a:off x="5784859" y="2090881"/>
              <a:ext cx="144463" cy="144463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AutoShape 84"/>
            <p:cNvSpPr>
              <a:spLocks noChangeArrowheads="1"/>
            </p:cNvSpPr>
            <p:nvPr/>
          </p:nvSpPr>
          <p:spPr bwMode="auto">
            <a:xfrm>
              <a:off x="7435864" y="2135227"/>
              <a:ext cx="144463" cy="144463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86"/>
            <p:cNvSpPr txBox="1">
              <a:spLocks noChangeArrowheads="1"/>
            </p:cNvSpPr>
            <p:nvPr/>
          </p:nvSpPr>
          <p:spPr bwMode="auto">
            <a:xfrm>
              <a:off x="7596336" y="1991658"/>
              <a:ext cx="448628" cy="459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中断请求</a:t>
              </a:r>
            </a:p>
          </p:txBody>
        </p:sp>
        <p:sp>
          <p:nvSpPr>
            <p:cNvPr id="117" name="Text Box 88"/>
            <p:cNvSpPr txBox="1">
              <a:spLocks noChangeArrowheads="1"/>
            </p:cNvSpPr>
            <p:nvPr/>
          </p:nvSpPr>
          <p:spPr bwMode="auto">
            <a:xfrm>
              <a:off x="5436096" y="1847642"/>
              <a:ext cx="72008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宋体" pitchFamily="2" charset="-122"/>
                </a:rPr>
                <a:t>操作码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179512" y="5365665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微程序结构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最后一条微指令为</a:t>
            </a:r>
            <a:r>
              <a:rPr lang="zh-CN" altLang="en-US" b="1" dirty="0">
                <a:latin typeface="宋体" pitchFamily="2" charset="-122"/>
              </a:rPr>
              <a:t>跳转型，</a:t>
            </a:r>
            <a:r>
              <a:rPr lang="zh-CN" altLang="en-US" b="1" dirty="0" smtClean="0">
                <a:latin typeface="宋体" pitchFamily="2" charset="-122"/>
              </a:rPr>
              <a:t>其余为顺序型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                 (</a:t>
            </a:r>
            <a:r>
              <a:rPr lang="zh-CN" altLang="en-US" sz="2000" b="1" dirty="0" smtClean="0">
                <a:latin typeface="宋体" pitchFamily="2" charset="-122"/>
              </a:rPr>
              <a:t>微程序的功能所决定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79262" y="270197"/>
            <a:ext cx="8857233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工作流程的微程序结构：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微程序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种类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>
                <a:latin typeface="宋体" pitchFamily="2" charset="-122"/>
              </a:rPr>
              <a:t>取指、中断等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公用</a:t>
            </a:r>
            <a:r>
              <a:rPr lang="zh-CN" altLang="en-US" b="1" spc="-100" dirty="0">
                <a:latin typeface="宋体" pitchFamily="2" charset="-122"/>
              </a:rPr>
              <a:t>微程序，各指令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功能</a:t>
            </a:r>
            <a:r>
              <a:rPr lang="zh-CN" altLang="en-US" b="1" spc="-100" dirty="0" smtClean="0">
                <a:latin typeface="宋体" pitchFamily="2" charset="-122"/>
              </a:rPr>
              <a:t>微程序</a:t>
            </a:r>
            <a:endParaRPr lang="zh-CN" altLang="en-US" sz="2200" b="1" spc="-100" dirty="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59" name="Group 93"/>
          <p:cNvGrpSpPr>
            <a:grpSpLocks/>
          </p:cNvGrpSpPr>
          <p:nvPr/>
        </p:nvGrpSpPr>
        <p:grpSpPr bwMode="auto">
          <a:xfrm>
            <a:off x="3235796" y="836389"/>
            <a:ext cx="4000500" cy="360363"/>
            <a:chOff x="2250" y="3580"/>
            <a:chExt cx="2520" cy="227"/>
          </a:xfrm>
        </p:grpSpPr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2250" y="3580"/>
              <a:ext cx="1440" cy="2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操作控制字段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61" name="Text Box 92"/>
            <p:cNvSpPr txBox="1">
              <a:spLocks noChangeArrowheads="1"/>
            </p:cNvSpPr>
            <p:nvPr/>
          </p:nvSpPr>
          <p:spPr bwMode="auto">
            <a:xfrm>
              <a:off x="3690" y="3580"/>
              <a:ext cx="10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顺序控制字段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EC7-1C56-4464-93D4-BFE47A8250B9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289834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的工作流程</a:t>
            </a:r>
          </a:p>
        </p:txBody>
      </p:sp>
      <p:sp>
        <p:nvSpPr>
          <p:cNvPr id="289835" name="Text Box 43"/>
          <p:cNvSpPr txBox="1">
            <a:spLocks noChangeArrowheads="1"/>
          </p:cNvSpPr>
          <p:nvPr/>
        </p:nvSpPr>
        <p:spPr bwMode="auto">
          <a:xfrm>
            <a:off x="179512" y="14127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指令的执行过程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取指、分析、执行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所需时间称为指令周期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9882" name="AutoShape 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179511" y="1879664"/>
            <a:ext cx="69530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异常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和中断的检测及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检测方法：</a:t>
            </a:r>
            <a:r>
              <a:rPr lang="zh-CN" altLang="en-US" b="1" dirty="0">
                <a:latin typeface="宋体" pitchFamily="2" charset="-122"/>
              </a:rPr>
              <a:t>采样</a:t>
            </a:r>
            <a:r>
              <a:rPr lang="zh-CN" altLang="en-US" b="1" dirty="0" smtClean="0">
                <a:latin typeface="宋体" pitchFamily="2" charset="-122"/>
              </a:rPr>
              <a:t>信号线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处理过程：</a:t>
            </a:r>
            <a:r>
              <a:rPr lang="zh-CN" altLang="en-US" b="1" dirty="0" smtClean="0">
                <a:latin typeface="宋体" pitchFamily="2" charset="-122"/>
              </a:rPr>
              <a:t>响应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硬件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、处理及返回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软件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72200" y="1965980"/>
            <a:ext cx="2664296" cy="1246996"/>
            <a:chOff x="2555776" y="4126220"/>
            <a:chExt cx="2664296" cy="1246996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2555776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707904" y="4653136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3311860" y="4653136"/>
              <a:ext cx="324036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311860" y="5085184"/>
              <a:ext cx="7890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707904" y="4653136"/>
              <a:ext cx="392992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102"/>
            <p:cNvSpPr txBox="1">
              <a:spLocks noChangeArrowheads="1"/>
            </p:cNvSpPr>
            <p:nvPr/>
          </p:nvSpPr>
          <p:spPr bwMode="auto">
            <a:xfrm>
              <a:off x="2843808" y="4725144"/>
              <a:ext cx="544299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响应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102"/>
            <p:cNvSpPr txBox="1">
              <a:spLocks noChangeArrowheads="1"/>
            </p:cNvSpPr>
            <p:nvPr/>
          </p:nvSpPr>
          <p:spPr bwMode="auto">
            <a:xfrm>
              <a:off x="3995936" y="4748004"/>
              <a:ext cx="57618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返回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102"/>
            <p:cNvSpPr txBox="1">
              <a:spLocks noChangeArrowheads="1"/>
            </p:cNvSpPr>
            <p:nvPr/>
          </p:nvSpPr>
          <p:spPr bwMode="auto">
            <a:xfrm>
              <a:off x="3452824" y="5085184"/>
              <a:ext cx="54311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处理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102"/>
            <p:cNvSpPr txBox="1">
              <a:spLocks noChangeArrowheads="1"/>
            </p:cNvSpPr>
            <p:nvPr/>
          </p:nvSpPr>
          <p:spPr bwMode="auto">
            <a:xfrm>
              <a:off x="2555776" y="4365104"/>
              <a:ext cx="98858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当前程序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102"/>
            <p:cNvSpPr txBox="1">
              <a:spLocks noChangeArrowheads="1"/>
            </p:cNvSpPr>
            <p:nvPr/>
          </p:nvSpPr>
          <p:spPr bwMode="auto">
            <a:xfrm>
              <a:off x="3727432" y="4365104"/>
              <a:ext cx="14206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当前程序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续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563888" y="4365104"/>
              <a:ext cx="0" cy="2541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3140224" y="4126220"/>
              <a:ext cx="783704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有请求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0" name="Text Box 71"/>
          <p:cNvSpPr txBox="1">
            <a:spLocks noChangeArrowheads="1"/>
          </p:cNvSpPr>
          <p:nvPr/>
        </p:nvSpPr>
        <p:spPr bwMode="auto">
          <a:xfrm>
            <a:off x="179388" y="328498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的工作流程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循环的指令周期、中断周期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可缺省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971600" y="3818957"/>
            <a:ext cx="3887241" cy="2418355"/>
            <a:chOff x="1764507" y="1082657"/>
            <a:chExt cx="3887241" cy="2418355"/>
          </a:xfrm>
        </p:grpSpPr>
        <p:sp>
          <p:nvSpPr>
            <p:cNvPr id="92" name="Text Box 74"/>
            <p:cNvSpPr txBox="1">
              <a:spLocks noChangeArrowheads="1"/>
            </p:cNvSpPr>
            <p:nvPr/>
          </p:nvSpPr>
          <p:spPr bwMode="auto">
            <a:xfrm>
              <a:off x="3059113" y="1556792"/>
              <a:ext cx="1293812" cy="2847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取</a:t>
              </a:r>
              <a:r>
                <a:rPr lang="zh-CN" altLang="en-US" sz="1800" b="1" dirty="0" smtClean="0"/>
                <a:t>指令</a:t>
              </a:r>
              <a:endParaRPr lang="zh-CN" altLang="en-US" sz="1800" b="1" dirty="0"/>
            </a:p>
          </p:txBody>
        </p:sp>
        <p:sp>
          <p:nvSpPr>
            <p:cNvPr id="93" name="Text Box 76"/>
            <p:cNvSpPr txBox="1">
              <a:spLocks noChangeArrowheads="1"/>
            </p:cNvSpPr>
            <p:nvPr/>
          </p:nvSpPr>
          <p:spPr bwMode="auto">
            <a:xfrm>
              <a:off x="3059113" y="2132857"/>
              <a:ext cx="1293812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执行</a:t>
              </a:r>
              <a:r>
                <a:rPr lang="zh-CN" altLang="en-US" sz="1800" b="1" dirty="0"/>
                <a:t>指令</a:t>
              </a:r>
            </a:p>
          </p:txBody>
        </p:sp>
        <p:sp>
          <p:nvSpPr>
            <p:cNvPr id="94" name="Text Box 77"/>
            <p:cNvSpPr txBox="1">
              <a:spLocks noChangeArrowheads="1"/>
            </p:cNvSpPr>
            <p:nvPr/>
          </p:nvSpPr>
          <p:spPr bwMode="auto">
            <a:xfrm>
              <a:off x="4356348" y="3085805"/>
              <a:ext cx="1295400" cy="2711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中断响应</a:t>
              </a:r>
              <a:endParaRPr lang="zh-CN" altLang="en-US" sz="1800" b="1" dirty="0"/>
            </a:p>
          </p:txBody>
        </p:sp>
        <p:sp>
          <p:nvSpPr>
            <p:cNvPr id="95" name="AutoShape 79"/>
            <p:cNvSpPr>
              <a:spLocks noChangeArrowheads="1"/>
            </p:cNvSpPr>
            <p:nvPr/>
          </p:nvSpPr>
          <p:spPr bwMode="auto">
            <a:xfrm>
              <a:off x="3276352" y="1082657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启动</a:t>
              </a:r>
              <a:endParaRPr lang="zh-CN" altLang="en-US" sz="1800" b="1" dirty="0"/>
            </a:p>
          </p:txBody>
        </p:sp>
        <p:sp>
          <p:nvSpPr>
            <p:cNvPr id="96" name="Text Box 105"/>
            <p:cNvSpPr txBox="1">
              <a:spLocks noChangeArrowheads="1"/>
            </p:cNvSpPr>
            <p:nvPr/>
          </p:nvSpPr>
          <p:spPr bwMode="auto">
            <a:xfrm>
              <a:off x="4718204" y="2530964"/>
              <a:ext cx="2159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97" name="AutoShape 107"/>
            <p:cNvSpPr>
              <a:spLocks noChangeArrowheads="1"/>
            </p:cNvSpPr>
            <p:nvPr/>
          </p:nvSpPr>
          <p:spPr bwMode="auto">
            <a:xfrm>
              <a:off x="2700164" y="2629054"/>
              <a:ext cx="2016223" cy="3678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>
                  <a:solidFill>
                    <a:schemeClr val="accent2"/>
                  </a:solidFill>
                </a:rPr>
                <a:t>有</a:t>
              </a:r>
              <a:r>
                <a:rPr lang="zh-CN" altLang="en-US" sz="1800" b="1" dirty="0" smtClean="0"/>
                <a:t>中断请求？</a:t>
              </a:r>
              <a:endParaRPr lang="zh-CN" altLang="en-US" sz="1800" b="1" dirty="0"/>
            </a:p>
          </p:txBody>
        </p:sp>
        <p:sp>
          <p:nvSpPr>
            <p:cNvPr id="98" name="Text Box 110"/>
            <p:cNvSpPr txBox="1">
              <a:spLocks noChangeArrowheads="1"/>
            </p:cNvSpPr>
            <p:nvPr/>
          </p:nvSpPr>
          <p:spPr bwMode="auto">
            <a:xfrm>
              <a:off x="3492500" y="3017733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99" name="AutoShape 114"/>
            <p:cNvSpPr>
              <a:spLocks/>
            </p:cNvSpPr>
            <p:nvPr/>
          </p:nvSpPr>
          <p:spPr bwMode="auto">
            <a:xfrm>
              <a:off x="2412207" y="1556920"/>
              <a:ext cx="71933" cy="863969"/>
            </a:xfrm>
            <a:prstGeom prst="leftBrace">
              <a:avLst>
                <a:gd name="adj1" fmla="val 475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764507" y="1700808"/>
              <a:ext cx="647700" cy="50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01" name="AutoShape 117"/>
            <p:cNvSpPr>
              <a:spLocks/>
            </p:cNvSpPr>
            <p:nvPr/>
          </p:nvSpPr>
          <p:spPr bwMode="auto">
            <a:xfrm>
              <a:off x="2412207" y="3085804"/>
              <a:ext cx="71437" cy="272849"/>
            </a:xfrm>
            <a:prstGeom prst="leftBrace">
              <a:avLst>
                <a:gd name="adj1" fmla="val 2471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19"/>
            <p:cNvSpPr txBox="1">
              <a:spLocks noChangeArrowheads="1"/>
            </p:cNvSpPr>
            <p:nvPr/>
          </p:nvSpPr>
          <p:spPr bwMode="auto">
            <a:xfrm>
              <a:off x="1764507" y="2949404"/>
              <a:ext cx="647700" cy="551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中断周期</a:t>
              </a:r>
            </a:p>
          </p:txBody>
        </p:sp>
        <p:cxnSp>
          <p:nvCxnSpPr>
            <p:cNvPr id="103" name="直接箭头连接符 102"/>
            <p:cNvCxnSpPr>
              <a:stCxn id="92" idx="2"/>
              <a:endCxn id="93" idx="0"/>
            </p:cNvCxnSpPr>
            <p:nvPr/>
          </p:nvCxnSpPr>
          <p:spPr bwMode="auto">
            <a:xfrm>
              <a:off x="3706019" y="1841524"/>
              <a:ext cx="0" cy="2913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95" idx="2"/>
              <a:endCxn id="92" idx="0"/>
            </p:cNvCxnSpPr>
            <p:nvPr/>
          </p:nvCxnSpPr>
          <p:spPr bwMode="auto">
            <a:xfrm flipH="1">
              <a:off x="3706019" y="1340768"/>
              <a:ext cx="213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>
              <a:stCxn id="93" idx="2"/>
              <a:endCxn id="97" idx="0"/>
            </p:cNvCxnSpPr>
            <p:nvPr/>
          </p:nvCxnSpPr>
          <p:spPr bwMode="auto">
            <a:xfrm>
              <a:off x="3706019" y="2420889"/>
              <a:ext cx="2257" cy="2081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97"/>
            <p:cNvCxnSpPr>
              <a:stCxn id="97" idx="2"/>
            </p:cNvCxnSpPr>
            <p:nvPr/>
          </p:nvCxnSpPr>
          <p:spPr bwMode="auto">
            <a:xfrm rot="5400000">
              <a:off x="2880183" y="2672917"/>
              <a:ext cx="504059" cy="11521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98"/>
            <p:cNvCxnSpPr>
              <a:stCxn id="97" idx="3"/>
              <a:endCxn id="94" idx="0"/>
            </p:cNvCxnSpPr>
            <p:nvPr/>
          </p:nvCxnSpPr>
          <p:spPr bwMode="auto">
            <a:xfrm>
              <a:off x="4716387" y="2813003"/>
              <a:ext cx="287661" cy="2728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98"/>
            <p:cNvCxnSpPr>
              <a:stCxn id="94" idx="2"/>
            </p:cNvCxnSpPr>
            <p:nvPr/>
          </p:nvCxnSpPr>
          <p:spPr bwMode="auto">
            <a:xfrm rot="5400000">
              <a:off x="4283025" y="2779987"/>
              <a:ext cx="144019" cy="12980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98"/>
            <p:cNvCxnSpPr/>
            <p:nvPr/>
          </p:nvCxnSpPr>
          <p:spPr bwMode="auto">
            <a:xfrm rot="5400000" flipH="1" flipV="1">
              <a:off x="2086967" y="1881960"/>
              <a:ext cx="2088232" cy="1149871"/>
            </a:xfrm>
            <a:prstGeom prst="bentConnector3">
              <a:avLst>
                <a:gd name="adj1" fmla="val 10027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3563441" y="3818957"/>
            <a:ext cx="1371079" cy="1194216"/>
            <a:chOff x="5145013" y="3746952"/>
            <a:chExt cx="1371079" cy="1194216"/>
          </a:xfrm>
        </p:grpSpPr>
        <p:sp>
          <p:nvSpPr>
            <p:cNvPr id="118" name="AutoShape 79"/>
            <p:cNvSpPr>
              <a:spLocks noChangeArrowheads="1"/>
            </p:cNvSpPr>
            <p:nvPr/>
          </p:nvSpPr>
          <p:spPr bwMode="auto">
            <a:xfrm>
              <a:off x="5652492" y="3746952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停机</a:t>
              </a:r>
              <a:endParaRPr lang="zh-CN" altLang="en-US" sz="1800" b="1" dirty="0"/>
            </a:p>
          </p:txBody>
        </p:sp>
        <p:cxnSp>
          <p:nvCxnSpPr>
            <p:cNvPr id="119" name="直接箭头连接符 98"/>
            <p:cNvCxnSpPr>
              <a:endCxn id="118" idx="2"/>
            </p:cNvCxnSpPr>
            <p:nvPr/>
          </p:nvCxnSpPr>
          <p:spPr bwMode="auto">
            <a:xfrm flipV="1">
              <a:off x="5145013" y="4005063"/>
              <a:ext cx="939279" cy="93610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119"/>
            <p:cNvSpPr txBox="1">
              <a:spLocks noChangeArrowheads="1"/>
            </p:cNvSpPr>
            <p:nvPr/>
          </p:nvSpPr>
          <p:spPr bwMode="auto">
            <a:xfrm>
              <a:off x="5364460" y="4293096"/>
              <a:ext cx="723566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停机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r>
                <a:rPr lang="zh-CN" altLang="en-US" sz="1600" b="1" dirty="0" smtClean="0">
                  <a:latin typeface="宋体" pitchFamily="2" charset="-122"/>
                </a:rPr>
                <a:t>指令时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23" name="Text Box 43"/>
          <p:cNvSpPr txBox="1">
            <a:spLocks noChangeArrowheads="1"/>
          </p:cNvSpPr>
          <p:nvPr/>
        </p:nvSpPr>
        <p:spPr bwMode="auto">
          <a:xfrm>
            <a:off x="5004048" y="4399941"/>
            <a:ext cx="3888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时间控制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使用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主时钟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脉冲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的分类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单周期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多周期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</a:p>
        </p:txBody>
      </p:sp>
      <p:sp>
        <p:nvSpPr>
          <p:cNvPr id="124" name="线形标注 2 123"/>
          <p:cNvSpPr/>
          <p:nvPr/>
        </p:nvSpPr>
        <p:spPr bwMode="auto">
          <a:xfrm>
            <a:off x="4139505" y="4979734"/>
            <a:ext cx="1802016" cy="321471"/>
          </a:xfrm>
          <a:prstGeom prst="borderCallout2">
            <a:avLst>
              <a:gd name="adj1" fmla="val 51914"/>
              <a:gd name="adj2" fmla="val -593"/>
              <a:gd name="adj3" fmla="val 52386"/>
              <a:gd name="adj4" fmla="val -14498"/>
              <a:gd name="adj5" fmla="val 128372"/>
              <a:gd name="adj6" fmla="val -53412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solidFill>
                  <a:schemeClr val="accent2"/>
                </a:solidFill>
                <a:latin typeface="宋体" pitchFamily="2" charset="-122"/>
              </a:rPr>
              <a:t>检测</a:t>
            </a:r>
            <a:r>
              <a:rPr lang="zh-CN" altLang="en-US" sz="1800" b="1" dirty="0" smtClean="0">
                <a:latin typeface="宋体" pitchFamily="2" charset="-122"/>
              </a:rPr>
              <a:t>异常及中断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455624" y="3717031"/>
            <a:ext cx="2016224" cy="540057"/>
            <a:chOff x="5292080" y="3573018"/>
            <a:chExt cx="2016224" cy="540057"/>
          </a:xfrm>
        </p:grpSpPr>
        <p:sp>
          <p:nvSpPr>
            <p:cNvPr id="139" name="Text Box 102"/>
            <p:cNvSpPr txBox="1">
              <a:spLocks noChangeArrowheads="1"/>
            </p:cNvSpPr>
            <p:nvPr/>
          </p:nvSpPr>
          <p:spPr bwMode="auto">
            <a:xfrm>
              <a:off x="5292080" y="3789040"/>
              <a:ext cx="2016224" cy="324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检测异常和中断、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8" name="左大括号 57"/>
            <p:cNvSpPr/>
            <p:nvPr/>
          </p:nvSpPr>
          <p:spPr bwMode="auto">
            <a:xfrm rot="5400000">
              <a:off x="6109645" y="2755453"/>
              <a:ext cx="360039" cy="1995170"/>
            </a:xfrm>
            <a:prstGeom prst="leftBrace">
              <a:avLst>
                <a:gd name="adj1" fmla="val 18915"/>
                <a:gd name="adj2" fmla="val 9330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2" name="AutoShape 9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179512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基本功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的实现方法：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循环地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执行</a:t>
            </a:r>
            <a:r>
              <a:rPr lang="zh-CN" altLang="en-US" sz="1800" b="1" dirty="0">
                <a:latin typeface="宋体" pitchFamily="2" charset="-122"/>
              </a:rPr>
              <a:t>指令、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检测</a:t>
            </a:r>
            <a:r>
              <a:rPr lang="zh-CN" altLang="en-US" sz="1800" b="1" dirty="0" smtClean="0">
                <a:latin typeface="宋体" pitchFamily="2" charset="-122"/>
              </a:rPr>
              <a:t>及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处理</a:t>
            </a:r>
            <a:r>
              <a:rPr lang="zh-CN" altLang="en-US" sz="1800" b="1" dirty="0" smtClean="0">
                <a:latin typeface="宋体" pitchFamily="2" charset="-122"/>
              </a:rPr>
              <a:t>异常和中断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1" name="AutoShape 9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5" grpId="0"/>
      <p:bldP spid="50" grpId="0"/>
      <p:bldP spid="90" grpId="0"/>
      <p:bldP spid="123" grpId="0"/>
      <p:bldP spid="124" grpId="0" animBg="1"/>
      <p:bldP spid="124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0BA-B66A-4881-B6A5-3896E11F57A0}" type="slidenum">
              <a:rPr lang="en-US" altLang="zh-CN"/>
              <a:pPr/>
              <a:t>70</a:t>
            </a:fld>
            <a:endParaRPr lang="en-US" altLang="zh-CN" dirty="0"/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微程序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的组成与工作原理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15115" name="Text Box 43"/>
          <p:cNvSpPr txBox="1">
            <a:spLocks noChangeArrowheads="1"/>
          </p:cNvSpPr>
          <p:nvPr/>
        </p:nvSpPr>
        <p:spPr bwMode="auto">
          <a:xfrm>
            <a:off x="179388" y="9807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 smtClean="0">
                <a:latin typeface="宋体" pitchFamily="2" charset="-122"/>
              </a:rPr>
              <a:t>结构与硬布线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相同，内部电路有差别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15246" name="Text Box 174"/>
          <p:cNvSpPr txBox="1">
            <a:spLocks noChangeArrowheads="1"/>
          </p:cNvSpPr>
          <p:nvPr/>
        </p:nvSpPr>
        <p:spPr bwMode="auto">
          <a:xfrm>
            <a:off x="179388" y="5044097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时序信号形成电路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一级时序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～两级时序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信号的周期：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个微指令周期，比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多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个工作脉冲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15261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18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833723" y="1556792"/>
            <a:ext cx="7698717" cy="2592288"/>
            <a:chOff x="833723" y="2132856"/>
            <a:chExt cx="7698717" cy="2592288"/>
          </a:xfrm>
        </p:grpSpPr>
        <p:sp>
          <p:nvSpPr>
            <p:cNvPr id="100" name="Text Box 101"/>
            <p:cNvSpPr txBox="1">
              <a:spLocks noChangeArrowheads="1"/>
            </p:cNvSpPr>
            <p:nvPr/>
          </p:nvSpPr>
          <p:spPr bwMode="auto">
            <a:xfrm>
              <a:off x="2123728" y="3429000"/>
              <a:ext cx="1008112" cy="578897"/>
            </a:xfrm>
            <a:prstGeom prst="rect">
              <a:avLst/>
            </a:prstGeom>
            <a:solidFill>
              <a:srgbClr val="CC99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Rectangle 120" descr="轮廓式菱形"/>
            <p:cNvSpPr>
              <a:spLocks noChangeArrowheads="1"/>
            </p:cNvSpPr>
            <p:nvPr/>
          </p:nvSpPr>
          <p:spPr bwMode="auto">
            <a:xfrm>
              <a:off x="3419872" y="2204864"/>
              <a:ext cx="5040560" cy="194578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42"/>
            <p:cNvSpPr txBox="1">
              <a:spLocks noChangeArrowheads="1"/>
            </p:cNvSpPr>
            <p:nvPr/>
          </p:nvSpPr>
          <p:spPr bwMode="auto">
            <a:xfrm>
              <a:off x="4707631" y="2564904"/>
              <a:ext cx="72008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143"/>
            <p:cNvSpPr txBox="1">
              <a:spLocks noChangeArrowheads="1"/>
            </p:cNvSpPr>
            <p:nvPr/>
          </p:nvSpPr>
          <p:spPr bwMode="auto">
            <a:xfrm>
              <a:off x="5787752" y="2423443"/>
              <a:ext cx="2448272" cy="6477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控制存储器</a:t>
              </a:r>
              <a:r>
                <a:rPr lang="en-US" altLang="zh-CN" sz="2000" b="1" dirty="0" smtClean="0">
                  <a:latin typeface="宋体" pitchFamily="2" charset="-122"/>
                </a:rPr>
                <a:t>CS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4" name="Text Box 144"/>
            <p:cNvSpPr txBox="1">
              <a:spLocks noChangeArrowheads="1"/>
            </p:cNvSpPr>
            <p:nvPr/>
          </p:nvSpPr>
          <p:spPr bwMode="auto">
            <a:xfrm>
              <a:off x="5283695" y="3287043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3553240" y="2492896"/>
              <a:ext cx="794351" cy="9376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微地址</a:t>
              </a:r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6" name="Text Box 158"/>
            <p:cNvSpPr txBox="1">
              <a:spLocks noChangeArrowheads="1"/>
            </p:cNvSpPr>
            <p:nvPr/>
          </p:nvSpPr>
          <p:spPr bwMode="auto">
            <a:xfrm>
              <a:off x="5715383" y="3791868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微命令译码器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7" name="Text Box 162"/>
            <p:cNvSpPr txBox="1">
              <a:spLocks noChangeArrowheads="1"/>
            </p:cNvSpPr>
            <p:nvPr/>
          </p:nvSpPr>
          <p:spPr bwMode="auto">
            <a:xfrm>
              <a:off x="5499720" y="443711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108" name="Text Box 169"/>
            <p:cNvSpPr txBox="1">
              <a:spLocks noChangeArrowheads="1"/>
            </p:cNvSpPr>
            <p:nvPr/>
          </p:nvSpPr>
          <p:spPr bwMode="auto">
            <a:xfrm>
              <a:off x="6221758" y="4221088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09" name="Text Box 170"/>
            <p:cNvSpPr txBox="1">
              <a:spLocks noChangeArrowheads="1"/>
            </p:cNvSpPr>
            <p:nvPr/>
          </p:nvSpPr>
          <p:spPr bwMode="auto">
            <a:xfrm>
              <a:off x="3696976" y="3501008"/>
              <a:ext cx="1366838" cy="577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r>
                <a:rPr lang="zh-CN" altLang="en-US" sz="1800" b="1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10" name="Text Box 171"/>
            <p:cNvSpPr txBox="1">
              <a:spLocks noChangeArrowheads="1"/>
            </p:cNvSpPr>
            <p:nvPr/>
          </p:nvSpPr>
          <p:spPr bwMode="auto">
            <a:xfrm>
              <a:off x="5787752" y="3287044"/>
              <a:ext cx="1373150" cy="2857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1" name="Text Box 172"/>
            <p:cNvSpPr txBox="1">
              <a:spLocks noChangeArrowheads="1"/>
            </p:cNvSpPr>
            <p:nvPr/>
          </p:nvSpPr>
          <p:spPr bwMode="auto">
            <a:xfrm>
              <a:off x="7159313" y="3284091"/>
              <a:ext cx="107671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42771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7157726" y="3071143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04656" y="3573140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34759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连接符 64"/>
            <p:cNvCxnSpPr>
              <a:stCxn id="111" idx="2"/>
              <a:endCxn id="105" idx="0"/>
            </p:cNvCxnSpPr>
            <p:nvPr/>
          </p:nvCxnSpPr>
          <p:spPr bwMode="auto">
            <a:xfrm rot="5400000" flipH="1">
              <a:off x="5283982" y="1159330"/>
              <a:ext cx="1080120" cy="3747252"/>
            </a:xfrm>
            <a:prstGeom prst="bentConnector5">
              <a:avLst>
                <a:gd name="adj1" fmla="val -21164"/>
                <a:gd name="adj2" fmla="val -17254"/>
                <a:gd name="adj3" fmla="val 1178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6147791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6939879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3059832" y="2564904"/>
              <a:ext cx="4809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3051448" y="2852936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2555776" y="2460955"/>
              <a:ext cx="504056" cy="4882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>
              <a:off x="1840432" y="2714511"/>
              <a:ext cx="7132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1840432" y="3068960"/>
              <a:ext cx="17128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840432" y="3284091"/>
              <a:ext cx="1715072" cy="8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89"/>
            <p:cNvCxnSpPr/>
            <p:nvPr/>
          </p:nvCxnSpPr>
          <p:spPr bwMode="auto">
            <a:xfrm>
              <a:off x="2888258" y="4007897"/>
              <a:ext cx="387598" cy="141183"/>
            </a:xfrm>
            <a:prstGeom prst="bentConnector3">
              <a:avLst>
                <a:gd name="adj1" fmla="val -242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2411760" y="4006333"/>
              <a:ext cx="0" cy="4307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2768562" y="4007897"/>
              <a:ext cx="3238" cy="4292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169"/>
            <p:cNvSpPr txBox="1">
              <a:spLocks noChangeArrowheads="1"/>
            </p:cNvSpPr>
            <p:nvPr/>
          </p:nvSpPr>
          <p:spPr bwMode="auto">
            <a:xfrm>
              <a:off x="2411760" y="4221088"/>
              <a:ext cx="35680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129" name="Text Box 162"/>
            <p:cNvSpPr txBox="1">
              <a:spLocks noChangeArrowheads="1"/>
            </p:cNvSpPr>
            <p:nvPr/>
          </p:nvSpPr>
          <p:spPr bwMode="auto">
            <a:xfrm>
              <a:off x="1755304" y="4437112"/>
              <a:ext cx="169105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的工作脉冲</a:t>
              </a:r>
              <a:endParaRPr lang="zh-CN" altLang="en-US" sz="1800" b="1" dirty="0"/>
            </a:p>
          </p:txBody>
        </p:sp>
        <p:sp>
          <p:nvSpPr>
            <p:cNvPr id="130" name="Text Box 162"/>
            <p:cNvSpPr txBox="1">
              <a:spLocks noChangeArrowheads="1"/>
            </p:cNvSpPr>
            <p:nvPr/>
          </p:nvSpPr>
          <p:spPr bwMode="auto">
            <a:xfrm>
              <a:off x="1034063" y="2564904"/>
              <a:ext cx="80777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指令字</a:t>
              </a:r>
              <a:endParaRPr lang="zh-CN" altLang="en-US" sz="1800" b="1" dirty="0"/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1840432" y="3573016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1840432" y="3861048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62"/>
            <p:cNvSpPr txBox="1">
              <a:spLocks noChangeArrowheads="1"/>
            </p:cNvSpPr>
            <p:nvPr/>
          </p:nvSpPr>
          <p:spPr bwMode="auto">
            <a:xfrm>
              <a:off x="833723" y="2888453"/>
              <a:ext cx="1008112" cy="5405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程序状态</a:t>
              </a:r>
              <a:endParaRPr lang="en-US" altLang="zh-CN" sz="1800" b="1" dirty="0" smtClean="0"/>
            </a:p>
            <a:p>
              <a:r>
                <a:rPr lang="zh-CN" altLang="en-US" sz="1800" b="1" dirty="0" smtClean="0"/>
                <a:t>机器状态</a:t>
              </a:r>
              <a:endParaRPr lang="zh-CN" altLang="en-US" sz="1800" b="1" dirty="0"/>
            </a:p>
          </p:txBody>
        </p:sp>
        <p:sp>
          <p:nvSpPr>
            <p:cNvPr id="134" name="Text Box 169"/>
            <p:cNvSpPr txBox="1">
              <a:spLocks noChangeArrowheads="1"/>
            </p:cNvSpPr>
            <p:nvPr/>
          </p:nvSpPr>
          <p:spPr bwMode="auto">
            <a:xfrm rot="16200000">
              <a:off x="3096072" y="2600797"/>
              <a:ext cx="28768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35" name="Text Box 162"/>
            <p:cNvSpPr txBox="1">
              <a:spLocks noChangeArrowheads="1"/>
            </p:cNvSpPr>
            <p:nvPr/>
          </p:nvSpPr>
          <p:spPr bwMode="auto">
            <a:xfrm>
              <a:off x="833723" y="3429000"/>
              <a:ext cx="1008112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操作状态</a:t>
              </a:r>
              <a:endParaRPr lang="en-US" altLang="zh-CN" sz="1800" b="1" dirty="0" smtClean="0"/>
            </a:p>
          </p:txBody>
        </p:sp>
        <p:sp>
          <p:nvSpPr>
            <p:cNvPr id="136" name="Text Box 162"/>
            <p:cNvSpPr txBox="1">
              <a:spLocks noChangeArrowheads="1"/>
            </p:cNvSpPr>
            <p:nvPr/>
          </p:nvSpPr>
          <p:spPr bwMode="auto">
            <a:xfrm>
              <a:off x="1403648" y="3717032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37" name="Rectangle 120" descr="轮廓式菱形"/>
            <p:cNvSpPr>
              <a:spLocks noChangeArrowheads="1"/>
            </p:cNvSpPr>
            <p:nvPr/>
          </p:nvSpPr>
          <p:spPr bwMode="auto">
            <a:xfrm>
              <a:off x="1982080" y="2132856"/>
              <a:ext cx="6550360" cy="20882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8" name="直接箭头连接符 176"/>
            <p:cNvCxnSpPr/>
            <p:nvPr/>
          </p:nvCxnSpPr>
          <p:spPr bwMode="auto">
            <a:xfrm rot="5400000" flipH="1" flipV="1">
              <a:off x="3239853" y="3969063"/>
              <a:ext cx="216023" cy="144013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179388" y="4149080"/>
            <a:ext cx="8821768" cy="1000274"/>
            <a:chOff x="179388" y="4149080"/>
            <a:chExt cx="8821768" cy="1000274"/>
          </a:xfrm>
        </p:grpSpPr>
        <p:sp>
          <p:nvSpPr>
            <p:cNvPr id="515116" name="Text Box 44"/>
            <p:cNvSpPr txBox="1">
              <a:spLocks noChangeArrowheads="1"/>
            </p:cNvSpPr>
            <p:nvPr/>
          </p:nvSpPr>
          <p:spPr bwMode="auto">
            <a:xfrm>
              <a:off x="179388" y="4149080"/>
              <a:ext cx="8821768" cy="1000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en-US" altLang="zh-CN" dirty="0" err="1" smtClean="0">
                  <a:solidFill>
                    <a:schemeClr val="accent2"/>
                  </a:solidFill>
                </a:rPr>
                <a:t>μ</a:t>
              </a:r>
              <a:r>
                <a:rPr lang="en-US" altLang="zh-CN" b="1" dirty="0" err="1" smtClean="0">
                  <a:solidFill>
                    <a:schemeClr val="accent2"/>
                  </a:solidFill>
                  <a:latin typeface="宋体" pitchFamily="2" charset="-122"/>
                </a:rPr>
                <a:t>OP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控制信号形成电路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 smtClean="0">
                  <a:latin typeface="宋体" pitchFamily="2" charset="-122"/>
                </a:rPr>
                <a:t>微指令部件＋</a:t>
              </a:r>
              <a:r>
                <a:rPr lang="en-US" altLang="zh-CN" b="1" dirty="0" smtClean="0">
                  <a:latin typeface="宋体" pitchFamily="2" charset="-122"/>
                </a:rPr>
                <a:t>CS</a:t>
              </a:r>
              <a:r>
                <a:rPr lang="zh-CN" altLang="en-US" b="1" dirty="0">
                  <a:latin typeface="宋体" pitchFamily="2" charset="-122"/>
                </a:rPr>
                <a:t>  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zh-CN" altLang="en-US" sz="2000" b="1" dirty="0" smtClean="0">
                  <a:latin typeface="宋体" pitchFamily="2" charset="-122"/>
                </a:rPr>
                <a:t>～组合逻辑电路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l">
                <a:lnSpc>
                  <a:spcPct val="135000"/>
                </a:lnSpc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                  </a:t>
              </a:r>
              <a:r>
                <a:rPr lang="en-US" altLang="zh-CN" sz="2000" dirty="0" err="1" smtClean="0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AR</a:t>
              </a:r>
              <a:r>
                <a:rPr lang="zh-CN" altLang="en-US" sz="2000" b="1" dirty="0" smtClean="0">
                  <a:latin typeface="宋体" pitchFamily="2" charset="-122"/>
                </a:rPr>
                <a:t>、</a:t>
              </a:r>
              <a:r>
                <a:rPr lang="en-US" altLang="zh-CN" sz="2000" dirty="0" err="1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IR</a:t>
              </a:r>
              <a:r>
                <a:rPr lang="zh-CN" altLang="en-US" sz="2000" b="1" dirty="0" smtClean="0">
                  <a:latin typeface="宋体" pitchFamily="2" charset="-122"/>
                </a:rPr>
                <a:t>、微命令译码</a:t>
              </a:r>
              <a:r>
                <a:rPr lang="zh-CN" altLang="en-US" sz="2000" b="1" dirty="0">
                  <a:latin typeface="宋体" pitchFamily="2" charset="-122"/>
                </a:rPr>
                <a:t>器</a:t>
              </a:r>
              <a:r>
                <a:rPr lang="zh-CN" altLang="en-US" sz="2000" b="1" dirty="0" smtClean="0">
                  <a:latin typeface="宋体" pitchFamily="2" charset="-122"/>
                </a:rPr>
                <a:t>、微地址形成电路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" name="左大括号 1"/>
            <p:cNvSpPr/>
            <p:nvPr/>
          </p:nvSpPr>
          <p:spPr bwMode="auto">
            <a:xfrm rot="5400000">
              <a:off x="4986300" y="2259124"/>
              <a:ext cx="107504" cy="4824536"/>
            </a:xfrm>
            <a:prstGeom prst="leftBrace">
              <a:avLst>
                <a:gd name="adj1" fmla="val 369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0" name="AutoShape 18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15" grpId="0"/>
      <p:bldP spid="51524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r>
              <a:rPr lang="zh-CN" altLang="en-US" b="1" dirty="0" smtClean="0">
                <a:latin typeface="宋体" pitchFamily="2" charset="-122"/>
              </a:rPr>
              <a:t>循环地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 smtClean="0">
                <a:latin typeface="宋体" pitchFamily="2" charset="-122"/>
              </a:rPr>
              <a:t>微指令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1259632" y="908720"/>
            <a:ext cx="6192689" cy="719584"/>
            <a:chOff x="971600" y="2420888"/>
            <a:chExt cx="6192689" cy="719584"/>
          </a:xfrm>
        </p:grpSpPr>
        <p:sp>
          <p:nvSpPr>
            <p:cNvPr id="67" name="Rectangle 71"/>
            <p:cNvSpPr>
              <a:spLocks noChangeArrowheads="1"/>
            </p:cNvSpPr>
            <p:nvPr/>
          </p:nvSpPr>
          <p:spPr bwMode="auto">
            <a:xfrm>
              <a:off x="971600" y="2420888"/>
              <a:ext cx="6192689" cy="7195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043608" y="2636019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加电时</a:t>
              </a:r>
            </a:p>
          </p:txBody>
        </p:sp>
        <p:sp>
          <p:nvSpPr>
            <p:cNvPr id="69" name="Text Box 78"/>
            <p:cNvSpPr txBox="1">
              <a:spLocks noChangeArrowheads="1"/>
            </p:cNvSpPr>
            <p:nvPr/>
          </p:nvSpPr>
          <p:spPr bwMode="auto">
            <a:xfrm>
              <a:off x="4860032" y="2492896"/>
              <a:ext cx="1656184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←引导程序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    入口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70" name="Text Box 8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1944216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zh-CN" altLang="en-US" sz="1800" b="1" dirty="0" smtClean="0">
                  <a:latin typeface="宋体" pitchFamily="2" charset="-122"/>
                </a:rPr>
                <a:t>←取</a:t>
              </a:r>
              <a:r>
                <a:rPr lang="zh-CN" altLang="en-US" sz="1800" b="1" dirty="0">
                  <a:latin typeface="宋体" pitchFamily="2" charset="-122"/>
                </a:rPr>
                <a:t>指</a:t>
              </a:r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      入口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259632" y="1556916"/>
            <a:ext cx="6624736" cy="2376140"/>
            <a:chOff x="971600" y="3069084"/>
            <a:chExt cx="6624736" cy="2376140"/>
          </a:xfrm>
        </p:grpSpPr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971600" y="3210272"/>
              <a:ext cx="6192689" cy="223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2987824" y="3429000"/>
              <a:ext cx="1944216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CS[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96"/>
            <p:cNvSpPr txBox="1">
              <a:spLocks noChangeArrowheads="1"/>
            </p:cNvSpPr>
            <p:nvPr/>
          </p:nvSpPr>
          <p:spPr bwMode="auto">
            <a:xfrm>
              <a:off x="4139952" y="4869160"/>
              <a:ext cx="2736305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en-US" altLang="zh-CN" sz="1800" b="1" dirty="0">
                  <a:latin typeface="宋体" pitchFamily="2" charset="-122"/>
                </a:rPr>
                <a:t>←</a:t>
              </a:r>
              <a:r>
                <a:rPr lang="zh-CN" altLang="en-US" sz="1800" b="1" dirty="0">
                  <a:latin typeface="宋体" pitchFamily="2" charset="-122"/>
                </a:rPr>
                <a:t>下条微指令地址</a:t>
              </a:r>
            </a:p>
          </p:txBody>
        </p:sp>
        <p:sp>
          <p:nvSpPr>
            <p:cNvPr id="85" name="Text Box 104"/>
            <p:cNvSpPr txBox="1">
              <a:spLocks noChangeArrowheads="1"/>
            </p:cNvSpPr>
            <p:nvPr/>
          </p:nvSpPr>
          <p:spPr bwMode="auto">
            <a:xfrm>
              <a:off x="7308304" y="3712405"/>
              <a:ext cx="288032" cy="12230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微指令周期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16"/>
            <p:cNvSpPr txBox="1">
              <a:spLocks noChangeArrowheads="1"/>
            </p:cNvSpPr>
            <p:nvPr/>
          </p:nvSpPr>
          <p:spPr bwMode="auto">
            <a:xfrm>
              <a:off x="1043608" y="3210272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工作时</a:t>
              </a:r>
            </a:p>
          </p:txBody>
        </p:sp>
        <p:sp>
          <p:nvSpPr>
            <p:cNvPr id="93" name="Text Box 118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154238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4" name="Text Box 119"/>
            <p:cNvSpPr txBox="1">
              <a:spLocks noChangeArrowheads="1"/>
            </p:cNvSpPr>
            <p:nvPr/>
          </p:nvSpPr>
          <p:spPr bwMode="auto">
            <a:xfrm>
              <a:off x="1331640" y="4869160"/>
              <a:ext cx="215423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部件</a:t>
              </a:r>
              <a:r>
                <a:rPr lang="zh-CN" altLang="en-US" sz="1800" b="1" dirty="0" smtClean="0">
                  <a:latin typeface="宋体" pitchFamily="2" charset="-122"/>
                </a:rPr>
                <a:t>实现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功能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5" name="Text Box 121"/>
            <p:cNvSpPr txBox="1">
              <a:spLocks noChangeArrowheads="1"/>
            </p:cNvSpPr>
            <p:nvPr/>
          </p:nvSpPr>
          <p:spPr bwMode="auto">
            <a:xfrm>
              <a:off x="1043608" y="3907363"/>
              <a:ext cx="1447800" cy="2832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</a:p>
          </p:txBody>
        </p:sp>
        <p:sp>
          <p:nvSpPr>
            <p:cNvPr id="96" name="Text Box 122"/>
            <p:cNvSpPr txBox="1">
              <a:spLocks noChangeArrowheads="1"/>
            </p:cNvSpPr>
            <p:nvPr/>
          </p:nvSpPr>
          <p:spPr bwMode="auto">
            <a:xfrm>
              <a:off x="4139953" y="4221088"/>
              <a:ext cx="2736304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形成下条微指令地址</a:t>
              </a:r>
            </a:p>
          </p:txBody>
        </p:sp>
        <p:sp>
          <p:nvSpPr>
            <p:cNvPr id="98" name="Text Box 124"/>
            <p:cNvSpPr txBox="1">
              <a:spLocks noChangeArrowheads="1"/>
            </p:cNvSpPr>
            <p:nvPr/>
          </p:nvSpPr>
          <p:spPr bwMode="auto">
            <a:xfrm>
              <a:off x="5487764" y="3888983"/>
              <a:ext cx="1460500" cy="301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>
              <a:off x="3923928" y="3069084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>
              <a:off x="3923928" y="3789164"/>
              <a:ext cx="1" cy="1522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2555776" y="39415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555776" y="3941564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2555776" y="458963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5364088" y="393305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5364088" y="4581128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rot="5400000" flipH="1" flipV="1">
              <a:off x="5219910" y="3429162"/>
              <a:ext cx="1944540" cy="1656184"/>
            </a:xfrm>
            <a:prstGeom prst="bentConnector3">
              <a:avLst>
                <a:gd name="adj1" fmla="val -56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3923928" y="3284984"/>
              <a:ext cx="30963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7308304" y="3429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7308304" y="52292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7452320" y="5007134"/>
              <a:ext cx="0" cy="2223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V="1">
              <a:off x="7452320" y="3429000"/>
              <a:ext cx="0" cy="2073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4" name="Text Box 44"/>
          <p:cNvSpPr txBox="1">
            <a:spLocks noChangeArrowheads="1"/>
          </p:cNvSpPr>
          <p:nvPr/>
        </p:nvSpPr>
        <p:spPr bwMode="auto">
          <a:xfrm>
            <a:off x="179388" y="4493154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AR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初值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加电时由硬件产生，</a:t>
            </a:r>
            <a:r>
              <a:rPr lang="zh-CN" altLang="en-US" b="1" dirty="0">
                <a:latin typeface="宋体" pitchFamily="2" charset="-122"/>
              </a:rPr>
              <a:t>还</a:t>
            </a:r>
            <a:r>
              <a:rPr lang="zh-CN" altLang="en-US" b="1" dirty="0" smtClean="0">
                <a:latin typeface="宋体" pitchFamily="2" charset="-122"/>
              </a:rPr>
              <a:t>需产生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微程序中需使用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en-US" altLang="zh-CN" b="1" dirty="0" smtClean="0">
                <a:latin typeface="宋体" pitchFamily="2" charset="-122"/>
              </a:rPr>
              <a:t>1110</a:t>
            </a:r>
            <a:r>
              <a:rPr lang="zh-CN" altLang="en-US" b="1" dirty="0">
                <a:latin typeface="宋体" pitchFamily="2" charset="-122"/>
              </a:rPr>
              <a:t>的产生电路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26" name="组合 225"/>
          <p:cNvGrpSpPr/>
          <p:nvPr/>
        </p:nvGrpSpPr>
        <p:grpSpPr>
          <a:xfrm>
            <a:off x="5796136" y="5085184"/>
            <a:ext cx="2088233" cy="1152128"/>
            <a:chOff x="1259632" y="4725144"/>
            <a:chExt cx="2088233" cy="1152128"/>
          </a:xfrm>
        </p:grpSpPr>
        <p:sp>
          <p:nvSpPr>
            <p:cNvPr id="225" name="Rectangle 72"/>
            <p:cNvSpPr>
              <a:spLocks noChangeArrowheads="1"/>
            </p:cNvSpPr>
            <p:nvPr/>
          </p:nvSpPr>
          <p:spPr bwMode="auto">
            <a:xfrm>
              <a:off x="1259632" y="4725144"/>
              <a:ext cx="2088233" cy="64807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Text Box 273"/>
            <p:cNvSpPr txBox="1">
              <a:spLocks noChangeArrowheads="1"/>
            </p:cNvSpPr>
            <p:nvPr/>
          </p:nvSpPr>
          <p:spPr bwMode="auto">
            <a:xfrm>
              <a:off x="1835696" y="5589934"/>
              <a:ext cx="12631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197" name="Text Box 248"/>
            <p:cNvSpPr txBox="1">
              <a:spLocks noChangeArrowheads="1"/>
            </p:cNvSpPr>
            <p:nvPr/>
          </p:nvSpPr>
          <p:spPr bwMode="auto">
            <a:xfrm>
              <a:off x="1312211" y="4725144"/>
              <a:ext cx="3600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V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CC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1675940" y="48691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711148" y="4933943"/>
              <a:ext cx="0" cy="1524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1711148" y="5085184"/>
              <a:ext cx="82150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190770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222344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2532257" y="5086343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>
              <a:off x="3051100" y="5274975"/>
              <a:ext cx="1527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2843460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2843262" y="5085184"/>
              <a:ext cx="284212" cy="11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>
              <a:off x="3131492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356" y="5273816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2222898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>
              <a:off x="2532257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直接箭头连接符 221"/>
            <p:cNvCxnSpPr/>
            <p:nvPr/>
          </p:nvCxnSpPr>
          <p:spPr bwMode="auto">
            <a:xfrm>
              <a:off x="2843262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44"/>
          <p:cNvSpPr txBox="1">
            <a:spLocks noChangeArrowheads="1"/>
          </p:cNvSpPr>
          <p:nvPr/>
        </p:nvSpPr>
        <p:spPr bwMode="auto">
          <a:xfrm>
            <a:off x="179512" y="3997513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取微指令、执行微指令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～硬布线</a:t>
            </a:r>
            <a:r>
              <a:rPr lang="en-US" altLang="zh-CN" sz="1800" b="1" dirty="0" smtClean="0">
                <a:latin typeface="宋体" pitchFamily="2" charset="-122"/>
              </a:rPr>
              <a:t>CU</a:t>
            </a:r>
            <a:r>
              <a:rPr lang="zh-CN" altLang="en-US" sz="1800" b="1" dirty="0" smtClean="0">
                <a:latin typeface="宋体" pitchFamily="2" charset="-122"/>
              </a:rPr>
              <a:t>的节拍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5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3" name="Text Box 123"/>
          <p:cNvSpPr txBox="1">
            <a:spLocks noChangeArrowheads="1"/>
          </p:cNvSpPr>
          <p:nvPr/>
        </p:nvSpPr>
        <p:spPr bwMode="auto">
          <a:xfrm>
            <a:off x="179388" y="33812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三、微指令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格式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4" name="Text Box 13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*微指令格式：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定长</a:t>
            </a:r>
            <a:r>
              <a:rPr lang="zh-CN" altLang="en-US" b="1" dirty="0" smtClean="0">
                <a:latin typeface="宋体" pitchFamily="2" charset="-122"/>
              </a:rPr>
              <a:t>指令字结构        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←控制简单、执行速度快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979712" y="1484461"/>
            <a:ext cx="2879726" cy="360363"/>
            <a:chOff x="2699792" y="1011235"/>
            <a:chExt cx="2879726" cy="360363"/>
          </a:xfrm>
        </p:grpSpPr>
        <p:sp>
          <p:nvSpPr>
            <p:cNvPr id="6" name="Text Box 132"/>
            <p:cNvSpPr txBox="1">
              <a:spLocks noChangeArrowheads="1"/>
            </p:cNvSpPr>
            <p:nvPr/>
          </p:nvSpPr>
          <p:spPr bwMode="auto">
            <a:xfrm>
              <a:off x="2699792" y="1011235"/>
              <a:ext cx="1655763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" name="Text Box 133"/>
            <p:cNvSpPr txBox="1">
              <a:spLocks noChangeArrowheads="1"/>
            </p:cNvSpPr>
            <p:nvPr/>
          </p:nvSpPr>
          <p:spPr bwMode="auto">
            <a:xfrm>
              <a:off x="4355555" y="1011235"/>
              <a:ext cx="1223963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19168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、微指令编码方式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操作</a:t>
            </a:r>
            <a:r>
              <a:rPr lang="zh-CN" altLang="en-US" sz="2200" b="1" dirty="0" smtClean="0"/>
              <a:t>控制字段的编码</a:t>
            </a:r>
            <a:endParaRPr lang="en-US" altLang="zh-CN" sz="2200" b="1" dirty="0" smtClean="0"/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所有</a:t>
            </a:r>
            <a:r>
              <a:rPr lang="zh-CN" altLang="en-US" b="1" dirty="0">
                <a:latin typeface="宋体" pitchFamily="2" charset="-122"/>
              </a:rPr>
              <a:t>微命令的编码</a:t>
            </a:r>
            <a:r>
              <a:rPr lang="zh-CN" altLang="en-US" b="1" dirty="0" smtClean="0">
                <a:latin typeface="宋体" pitchFamily="2" charset="-122"/>
              </a:rPr>
              <a:t>方式，决定了</a:t>
            </a:r>
            <a:r>
              <a:rPr lang="zh-CN" altLang="en-US" b="1" u="sng" dirty="0" smtClean="0">
                <a:latin typeface="宋体" pitchFamily="2" charset="-122"/>
              </a:rPr>
              <a:t>微命令译码器</a:t>
            </a:r>
            <a:r>
              <a:rPr lang="zh-CN" altLang="en-US" b="1" dirty="0" smtClean="0">
                <a:latin typeface="宋体" pitchFamily="2" charset="-122"/>
              </a:rPr>
              <a:t>的组成</a:t>
            </a:r>
            <a:endParaRPr lang="zh-CN" altLang="en-US" b="1" u="sng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28529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位编码，每个微命令用一位编码表示；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字段</a:t>
            </a:r>
            <a:r>
              <a:rPr lang="zh-CN" altLang="en-US" b="1" dirty="0" smtClean="0">
                <a:latin typeface="宋体" pitchFamily="2" charset="-122"/>
              </a:rPr>
              <a:t>总长度＝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位  </a:t>
            </a:r>
            <a:r>
              <a:rPr lang="en-US" altLang="zh-CN" sz="2000" b="1" dirty="0" smtClean="0">
                <a:latin typeface="宋体" pitchFamily="2" charset="-122"/>
              </a:rPr>
              <a:t>(n</a:t>
            </a:r>
            <a:r>
              <a:rPr lang="zh-CN" altLang="en-US" sz="2000" b="1" dirty="0" smtClean="0">
                <a:latin typeface="宋体" pitchFamily="2" charset="-122"/>
              </a:rPr>
              <a:t>为所有微命令个数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直接形成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339752" y="4831640"/>
            <a:ext cx="3960440" cy="972930"/>
            <a:chOff x="2339752" y="4831640"/>
            <a:chExt cx="3960440" cy="972930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339752" y="4831640"/>
              <a:ext cx="288032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2 </a:t>
              </a:r>
              <a:r>
                <a:rPr lang="en-US" altLang="zh-CN" sz="1800" b="1" dirty="0" smtClean="0">
                  <a:latin typeface="宋体" pitchFamily="2" charset="-122"/>
                </a:rPr>
                <a:t>   ……    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40" name="Rectangle 72"/>
            <p:cNvSpPr>
              <a:spLocks noChangeArrowheads="1"/>
            </p:cNvSpPr>
            <p:nvPr/>
          </p:nvSpPr>
          <p:spPr bwMode="auto">
            <a:xfrm>
              <a:off x="2481460" y="5193196"/>
              <a:ext cx="2522588" cy="1800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64260" y="5203924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220692" y="4831640"/>
              <a:ext cx="10795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2570233" y="5120565"/>
              <a:ext cx="0" cy="39666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2771800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03848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16016" y="4834320"/>
              <a:ext cx="0" cy="2862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2987824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932040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62"/>
            <p:cNvSpPr txBox="1">
              <a:spLocks noChangeArrowheads="1"/>
            </p:cNvSpPr>
            <p:nvPr/>
          </p:nvSpPr>
          <p:spPr bwMode="auto">
            <a:xfrm>
              <a:off x="2843447" y="551723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</p:grpSp>
      <p:sp>
        <p:nvSpPr>
          <p:cNvPr id="48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73</a:t>
            </a:fld>
            <a:endParaRPr lang="en-US" altLang="zh-CN"/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179512" y="2082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各子字段单独译码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2640" y="2695327"/>
            <a:ext cx="3529360" cy="301625"/>
            <a:chOff x="3634382" y="4653136"/>
            <a:chExt cx="3529360" cy="301625"/>
          </a:xfrm>
        </p:grpSpPr>
        <p:sp>
          <p:nvSpPr>
            <p:cNvPr id="29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dirty="0" smtClean="0">
                  <a:latin typeface="宋体" pitchFamily="2" charset="-122"/>
                </a:rPr>
                <a:t> …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31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179512" y="260648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子字段编码，微命令用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某个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 smtClean="0">
                <a:latin typeface="宋体" pitchFamily="2" charset="-122"/>
              </a:rPr>
              <a:t>子字段的编码</a:t>
            </a:r>
            <a:r>
              <a:rPr lang="zh-CN" altLang="en-US" b="1" dirty="0" smtClean="0">
                <a:latin typeface="宋体" pitchFamily="2" charset="-122"/>
              </a:rPr>
              <a:t>表示；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子字段中的微命令须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同时最多一个有效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子字段长度＝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</a:t>
            </a:r>
            <a:r>
              <a:rPr lang="en-US" altLang="zh-CN" b="1" dirty="0" smtClean="0">
                <a:latin typeface="宋体" pitchFamily="2" charset="-122"/>
              </a:rPr>
              <a:t>log</a:t>
            </a:r>
            <a:r>
              <a:rPr lang="en-US" altLang="zh-CN" b="1" baseline="-16000" dirty="0" smtClean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定义的微命令数＋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</a:t>
            </a:r>
          </a:p>
        </p:txBody>
      </p:sp>
      <p:grpSp>
        <p:nvGrpSpPr>
          <p:cNvPr id="147" name="组合 146"/>
          <p:cNvGrpSpPr/>
          <p:nvPr/>
        </p:nvGrpSpPr>
        <p:grpSpPr>
          <a:xfrm>
            <a:off x="969292" y="2992190"/>
            <a:ext cx="2450580" cy="1084882"/>
            <a:chOff x="969292" y="2992190"/>
            <a:chExt cx="2450580" cy="1084882"/>
          </a:xfrm>
        </p:grpSpPr>
        <p:sp>
          <p:nvSpPr>
            <p:cNvPr id="140" name="Rectangle 72"/>
            <p:cNvSpPr>
              <a:spLocks noChangeArrowheads="1"/>
            </p:cNvSpPr>
            <p:nvPr/>
          </p:nvSpPr>
          <p:spPr bwMode="auto">
            <a:xfrm>
              <a:off x="969292" y="3104963"/>
              <a:ext cx="2450580" cy="55155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4"/>
            <p:cNvSpPr txBox="1">
              <a:spLocks noChangeArrowheads="1"/>
            </p:cNvSpPr>
            <p:nvPr/>
          </p:nvSpPr>
          <p:spPr bwMode="auto">
            <a:xfrm>
              <a:off x="118980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5" name="Text Box 100"/>
            <p:cNvSpPr txBox="1">
              <a:spLocks noChangeArrowheads="1"/>
            </p:cNvSpPr>
            <p:nvPr/>
          </p:nvSpPr>
          <p:spPr bwMode="auto">
            <a:xfrm>
              <a:off x="2050827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>
              <a:off x="1439652" y="2992190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1187208" y="3501702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1547664" y="3507658"/>
              <a:ext cx="0" cy="2820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70006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7" name="Text Box 94"/>
            <p:cNvSpPr txBox="1">
              <a:spLocks noChangeArrowheads="1"/>
            </p:cNvSpPr>
            <p:nvPr/>
          </p:nvSpPr>
          <p:spPr bwMode="auto">
            <a:xfrm>
              <a:off x="262996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2879812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2627368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2987824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314022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2" name="Text Box 162"/>
            <p:cNvSpPr txBox="1">
              <a:spLocks noChangeArrowheads="1"/>
            </p:cNvSpPr>
            <p:nvPr/>
          </p:nvSpPr>
          <p:spPr bwMode="auto">
            <a:xfrm>
              <a:off x="1115616" y="378973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1043608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sp>
          <p:nvSpPr>
            <p:cNvPr id="56" name="Text Box 92"/>
            <p:cNvSpPr txBox="1">
              <a:spLocks noChangeArrowheads="1"/>
            </p:cNvSpPr>
            <p:nvPr/>
          </p:nvSpPr>
          <p:spPr bwMode="auto">
            <a:xfrm>
              <a:off x="2483768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79263" y="3989962"/>
            <a:ext cx="88419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子字段编码，微命令用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 smtClean="0">
                <a:latin typeface="宋体" pitchFamily="2" charset="-122"/>
              </a:rPr>
              <a:t>子字段的编码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如子字段</a:t>
            </a:r>
            <a:r>
              <a:rPr lang="en-US" altLang="zh-CN" sz="1800" b="1" dirty="0">
                <a:latin typeface="宋体" pitchFamily="2" charset="-122"/>
              </a:rPr>
              <a:t>p</a:t>
            </a:r>
            <a:r>
              <a:rPr lang="en-US" altLang="zh-CN" sz="1800" b="1" dirty="0" smtClean="0">
                <a:latin typeface="宋体" pitchFamily="2" charset="-122"/>
                <a:sym typeface="Symbol"/>
              </a:rPr>
              <a:t></a:t>
            </a:r>
            <a:r>
              <a:rPr lang="zh-CN" altLang="en-US" sz="1800" b="1" dirty="0" smtClean="0">
                <a:latin typeface="宋体" pitchFamily="2" charset="-122"/>
              </a:rPr>
              <a:t>的码</a:t>
            </a:r>
            <a:r>
              <a:rPr lang="en-US" altLang="zh-CN" sz="1800" b="1" dirty="0" smtClean="0">
                <a:latin typeface="宋体" pitchFamily="2" charset="-122"/>
              </a:rPr>
              <a:t>7</a:t>
            </a:r>
            <a:r>
              <a:rPr lang="zh-CN" altLang="en-US" sz="1800" b="1" dirty="0" smtClean="0">
                <a:latin typeface="宋体" pitchFamily="2" charset="-122"/>
              </a:rPr>
              <a:t>及子字段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  <a:sym typeface="Symbol"/>
              </a:rPr>
              <a:t>的码</a:t>
            </a:r>
            <a:r>
              <a:rPr lang="en-US" altLang="zh-CN" sz="1800" b="1" dirty="0" smtClean="0">
                <a:latin typeface="宋体" pitchFamily="2" charset="-122"/>
                <a:sym typeface="Symbol"/>
              </a:rPr>
              <a:t>1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子字段</a:t>
            </a:r>
            <a:r>
              <a:rPr lang="zh-CN" altLang="en-US" b="1" dirty="0" smtClean="0">
                <a:latin typeface="宋体" pitchFamily="2" charset="-122"/>
              </a:rPr>
              <a:t>中的微命令须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zh-CN" altLang="en-US" b="1" dirty="0" smtClean="0">
                <a:latin typeface="宋体" pitchFamily="2" charset="-122"/>
              </a:rPr>
              <a:t>，子字段</a:t>
            </a:r>
            <a:r>
              <a:rPr lang="zh-CN" altLang="en-US" b="1" u="sng" dirty="0" smtClean="0">
                <a:latin typeface="宋体" pitchFamily="2" charset="-122"/>
              </a:rPr>
              <a:t>个数较少</a:t>
            </a:r>
            <a:r>
              <a:rPr lang="en-US" altLang="zh-CN" sz="2200" b="1" dirty="0" smtClean="0">
                <a:latin typeface="宋体" pitchFamily="2" charset="-122"/>
              </a:rPr>
              <a:t>(p</a:t>
            </a:r>
            <a:r>
              <a:rPr lang="en-US" altLang="zh-CN" sz="2200" b="1" dirty="0" smtClean="0">
                <a:latin typeface="宋体" pitchFamily="2" charset="-122"/>
                <a:sym typeface="Symbol"/>
              </a:rPr>
              <a:t></a:t>
            </a:r>
            <a:r>
              <a:rPr lang="zh-CN" altLang="en-US" sz="2200" b="1" dirty="0" smtClean="0">
                <a:latin typeface="宋体" pitchFamily="2" charset="-122"/>
              </a:rPr>
              <a:t>＜</a:t>
            </a:r>
            <a:r>
              <a:rPr lang="en-US" altLang="zh-CN" sz="2200" b="1" dirty="0" smtClean="0">
                <a:latin typeface="宋体" pitchFamily="2" charset="-122"/>
              </a:rPr>
              <a:t>p)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07504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子字段单独译码＋逻辑电路组合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147096" y="2709614"/>
            <a:ext cx="3529360" cy="301625"/>
            <a:chOff x="3634382" y="4653136"/>
            <a:chExt cx="3529360" cy="301625"/>
          </a:xfrm>
        </p:grpSpPr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dirty="0" smtClean="0">
                  <a:latin typeface="宋体" pitchFamily="2" charset="-122"/>
                </a:rPr>
                <a:t> …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86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148064" y="2997646"/>
            <a:ext cx="2450580" cy="1439466"/>
            <a:chOff x="5148064" y="2997646"/>
            <a:chExt cx="2450580" cy="1439466"/>
          </a:xfrm>
        </p:grpSpPr>
        <p:sp>
          <p:nvSpPr>
            <p:cNvPr id="148" name="Rectangle 72"/>
            <p:cNvSpPr>
              <a:spLocks noChangeArrowheads="1"/>
            </p:cNvSpPr>
            <p:nvPr/>
          </p:nvSpPr>
          <p:spPr bwMode="auto">
            <a:xfrm>
              <a:off x="5148064" y="3105504"/>
              <a:ext cx="2450580" cy="88445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94"/>
            <p:cNvSpPr txBox="1">
              <a:spLocks noChangeArrowheads="1"/>
            </p:cNvSpPr>
            <p:nvPr/>
          </p:nvSpPr>
          <p:spPr bwMode="auto">
            <a:xfrm>
              <a:off x="536530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91" name="Text Box 100"/>
            <p:cNvSpPr txBox="1">
              <a:spLocks noChangeArrowheads="1"/>
            </p:cNvSpPr>
            <p:nvPr/>
          </p:nvSpPr>
          <p:spPr bwMode="auto">
            <a:xfrm>
              <a:off x="6226323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5615148" y="3011239"/>
              <a:ext cx="0" cy="2044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5362704" y="3501702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5723160" y="3507658"/>
              <a:ext cx="2505" cy="6421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587556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94"/>
            <p:cNvSpPr txBox="1">
              <a:spLocks noChangeArrowheads="1"/>
            </p:cNvSpPr>
            <p:nvPr/>
          </p:nvSpPr>
          <p:spPr bwMode="auto">
            <a:xfrm>
              <a:off x="680546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>
              <a:off x="7055308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 flipH="1">
              <a:off x="6804163" y="3501578"/>
              <a:ext cx="1299" cy="288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7163320" y="3501702"/>
              <a:ext cx="2505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731572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2" name="Text Box 162"/>
            <p:cNvSpPr txBox="1">
              <a:spLocks noChangeArrowheads="1"/>
            </p:cNvSpPr>
            <p:nvPr/>
          </p:nvSpPr>
          <p:spPr bwMode="auto">
            <a:xfrm>
              <a:off x="5291111" y="414977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103" name="Text Box 260"/>
            <p:cNvSpPr txBox="1">
              <a:spLocks noChangeArrowheads="1"/>
            </p:cNvSpPr>
            <p:nvPr/>
          </p:nvSpPr>
          <p:spPr bwMode="auto">
            <a:xfrm>
              <a:off x="6624228" y="3789735"/>
              <a:ext cx="252028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660232" y="3667314"/>
              <a:ext cx="0" cy="1224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5723160" y="3664768"/>
              <a:ext cx="94295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96" name="Text Box 92"/>
            <p:cNvSpPr txBox="1">
              <a:spLocks noChangeArrowheads="1"/>
            </p:cNvSpPr>
            <p:nvPr/>
          </p:nvSpPr>
          <p:spPr bwMode="auto">
            <a:xfrm>
              <a:off x="6659264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sp>
          <p:nvSpPr>
            <p:cNvPr id="89" name="Text Box 92"/>
            <p:cNvSpPr txBox="1">
              <a:spLocks noChangeArrowheads="1"/>
            </p:cNvSpPr>
            <p:nvPr/>
          </p:nvSpPr>
          <p:spPr bwMode="auto">
            <a:xfrm>
              <a:off x="5219104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>
              <a:off x="6747480" y="393375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6804248" y="2068341"/>
            <a:ext cx="2217007" cy="496563"/>
            <a:chOff x="6804248" y="1996332"/>
            <a:chExt cx="2217007" cy="496563"/>
          </a:xfrm>
        </p:grpSpPr>
        <p:sp>
          <p:nvSpPr>
            <p:cNvPr id="126" name="Text Box 92"/>
            <p:cNvSpPr txBox="1">
              <a:spLocks noChangeArrowheads="1"/>
            </p:cNvSpPr>
            <p:nvPr/>
          </p:nvSpPr>
          <p:spPr bwMode="auto">
            <a:xfrm>
              <a:off x="6804248" y="2167656"/>
              <a:ext cx="2217007" cy="3252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所有微命令都无效时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H="1" flipV="1">
              <a:off x="7115697" y="1996332"/>
              <a:ext cx="2503" cy="1713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36" name="直接箭头连接符 135"/>
          <p:cNvCxnSpPr/>
          <p:nvPr/>
        </p:nvCxnSpPr>
        <p:spPr bwMode="auto">
          <a:xfrm flipH="1">
            <a:off x="6805462" y="1162844"/>
            <a:ext cx="70794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4" grpId="0"/>
      <p:bldP spid="6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对单总线结构的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，请</a:t>
            </a:r>
            <a:r>
              <a:rPr lang="zh-CN" altLang="en-US" b="1" dirty="0">
                <a:latin typeface="宋体" pitchFamily="2" charset="-122"/>
              </a:rPr>
              <a:t>设计微指令</a:t>
            </a:r>
            <a:r>
              <a:rPr lang="zh-CN" altLang="en-US" b="1" dirty="0" smtClean="0">
                <a:latin typeface="宋体" pitchFamily="2" charset="-122"/>
              </a:rPr>
              <a:t>格式的操作控制字段。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 smtClean="0">
                <a:latin typeface="宋体" pitchFamily="2" charset="-122"/>
              </a:rPr>
              <a:t>⑴所有指令执行的状态转换图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OPCmd</a:t>
            </a:r>
            <a:r>
              <a:rPr lang="zh-CN" altLang="en-US" b="1" dirty="0" smtClean="0">
                <a:latin typeface="+mn-ea"/>
              </a:rPr>
              <a:t>序列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如下：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72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0" name="组合 279"/>
          <p:cNvGrpSpPr/>
          <p:nvPr/>
        </p:nvGrpSpPr>
        <p:grpSpPr>
          <a:xfrm>
            <a:off x="179512" y="1700808"/>
            <a:ext cx="8784976" cy="3602682"/>
            <a:chOff x="179512" y="1700808"/>
            <a:chExt cx="8784976" cy="3602682"/>
          </a:xfrm>
        </p:grpSpPr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1187626" y="1996450"/>
              <a:ext cx="1512168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PC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,MAR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in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3" name="Text Box 54"/>
            <p:cNvSpPr txBox="1">
              <a:spLocks noChangeArrowheads="1"/>
            </p:cNvSpPr>
            <p:nvPr/>
          </p:nvSpPr>
          <p:spPr bwMode="auto">
            <a:xfrm>
              <a:off x="3203849" y="1996450"/>
              <a:ext cx="1944215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Read,PC</a:t>
              </a:r>
              <a:r>
                <a:rPr lang="en-US" altLang="zh-CN" b="1" baseline="-14000" dirty="0" smtClean="0">
                  <a:latin typeface="宋体" pitchFamily="2" charset="-122"/>
                </a:rPr>
                <a:t>+1</a:t>
              </a:r>
              <a:r>
                <a:rPr lang="en-US" altLang="zh-CN" sz="2000" b="1" dirty="0" smtClean="0">
                  <a:latin typeface="宋体" pitchFamily="2" charset="-122"/>
                </a:rPr>
                <a:t>,WMFC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4" name="Text Box 54"/>
            <p:cNvSpPr txBox="1">
              <a:spLocks noChangeArrowheads="1"/>
            </p:cNvSpPr>
            <p:nvPr/>
          </p:nvSpPr>
          <p:spPr bwMode="auto">
            <a:xfrm>
              <a:off x="5796137" y="1996450"/>
              <a:ext cx="1440159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MDR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,IR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in</a:t>
              </a:r>
              <a:endParaRPr lang="en-US" altLang="zh-CN" b="1" baseline="-14000" dirty="0">
                <a:latin typeface="宋体" pitchFamily="2" charset="-122"/>
              </a:endParaRPr>
            </a:p>
          </p:txBody>
        </p:sp>
        <p:sp>
          <p:nvSpPr>
            <p:cNvPr id="78" name="Text Box 54"/>
            <p:cNvSpPr txBox="1">
              <a:spLocks noChangeArrowheads="1"/>
            </p:cNvSpPr>
            <p:nvPr/>
          </p:nvSpPr>
          <p:spPr bwMode="auto">
            <a:xfrm>
              <a:off x="251522" y="2778645"/>
              <a:ext cx="1440158" cy="6480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,Rsel,MAR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251520" y="3714749"/>
              <a:ext cx="1440160" cy="6443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Read,WMFC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80" name="Text Box 54"/>
            <p:cNvSpPr txBox="1">
              <a:spLocks noChangeArrowheads="1"/>
            </p:cNvSpPr>
            <p:nvPr/>
          </p:nvSpPr>
          <p:spPr bwMode="auto">
            <a:xfrm>
              <a:off x="251520" y="4653136"/>
              <a:ext cx="1440160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MDR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82" name="直接箭头连接符 81"/>
            <p:cNvCxnSpPr>
              <a:stCxn id="78" idx="2"/>
              <a:endCxn id="79" idx="0"/>
            </p:cNvCxnSpPr>
            <p:nvPr/>
          </p:nvCxnSpPr>
          <p:spPr bwMode="auto">
            <a:xfrm flipH="1">
              <a:off x="971600" y="3426718"/>
              <a:ext cx="1" cy="288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>
              <a:stCxn id="79" idx="2"/>
              <a:endCxn id="80" idx="0"/>
            </p:cNvCxnSpPr>
            <p:nvPr/>
          </p:nvCxnSpPr>
          <p:spPr bwMode="auto">
            <a:xfrm>
              <a:off x="971600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直接箭头连接符 93"/>
            <p:cNvCxnSpPr>
              <a:endCxn id="78" idx="0"/>
            </p:cNvCxnSpPr>
            <p:nvPr/>
          </p:nvCxnSpPr>
          <p:spPr bwMode="auto">
            <a:xfrm>
              <a:off x="971600" y="2492896"/>
              <a:ext cx="1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6" name="Text Box 71"/>
            <p:cNvSpPr txBox="1">
              <a:spLocks noChangeArrowheads="1"/>
            </p:cNvSpPr>
            <p:nvPr/>
          </p:nvSpPr>
          <p:spPr bwMode="auto">
            <a:xfrm>
              <a:off x="179512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7" name="Text Box 71"/>
            <p:cNvSpPr txBox="1">
              <a:spLocks noChangeArrowheads="1"/>
            </p:cNvSpPr>
            <p:nvPr/>
          </p:nvSpPr>
          <p:spPr bwMode="auto">
            <a:xfrm>
              <a:off x="179512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179512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00" name="直接箭头连接符 99"/>
            <p:cNvCxnSpPr>
              <a:stCxn id="72" idx="3"/>
              <a:endCxn id="73" idx="1"/>
            </p:cNvCxnSpPr>
            <p:nvPr/>
          </p:nvCxnSpPr>
          <p:spPr bwMode="auto">
            <a:xfrm>
              <a:off x="2699794" y="2172665"/>
              <a:ext cx="5040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直接箭头连接符 106"/>
            <p:cNvCxnSpPr>
              <a:stCxn id="73" idx="3"/>
              <a:endCxn id="74" idx="1"/>
            </p:cNvCxnSpPr>
            <p:nvPr/>
          </p:nvCxnSpPr>
          <p:spPr bwMode="auto">
            <a:xfrm>
              <a:off x="5148064" y="2172665"/>
              <a:ext cx="64807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971601" y="2492896"/>
              <a:ext cx="730881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1979712" y="2778645"/>
              <a:ext cx="1512168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2" name="Text Box 54"/>
            <p:cNvSpPr txBox="1">
              <a:spLocks noChangeArrowheads="1"/>
            </p:cNvSpPr>
            <p:nvPr/>
          </p:nvSpPr>
          <p:spPr bwMode="auto">
            <a:xfrm>
              <a:off x="1979711" y="3714750"/>
              <a:ext cx="1512169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,MDR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3" name="Text Box 54"/>
            <p:cNvSpPr txBox="1">
              <a:spLocks noChangeArrowheads="1"/>
            </p:cNvSpPr>
            <p:nvPr/>
          </p:nvSpPr>
          <p:spPr bwMode="auto">
            <a:xfrm>
              <a:off x="1979712" y="4653136"/>
              <a:ext cx="1512168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Write,WMFC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24" name="直接箭头连接符 123"/>
            <p:cNvCxnSpPr>
              <a:stCxn id="121" idx="2"/>
              <a:endCxn id="122" idx="0"/>
            </p:cNvCxnSpPr>
            <p:nvPr/>
          </p:nvCxnSpPr>
          <p:spPr bwMode="auto">
            <a:xfrm>
              <a:off x="2735796" y="3434326"/>
              <a:ext cx="0" cy="2804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直接箭头连接符 124"/>
            <p:cNvCxnSpPr>
              <a:stCxn id="122" idx="2"/>
              <a:endCxn id="123" idx="0"/>
            </p:cNvCxnSpPr>
            <p:nvPr/>
          </p:nvCxnSpPr>
          <p:spPr bwMode="auto">
            <a:xfrm>
              <a:off x="2735796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直接箭头连接符 125"/>
            <p:cNvCxnSpPr>
              <a:endCxn id="121" idx="0"/>
            </p:cNvCxnSpPr>
            <p:nvPr/>
          </p:nvCxnSpPr>
          <p:spPr bwMode="auto">
            <a:xfrm>
              <a:off x="2735796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7" name="Text Box 71"/>
            <p:cNvSpPr txBox="1">
              <a:spLocks noChangeArrowheads="1"/>
            </p:cNvSpPr>
            <p:nvPr/>
          </p:nvSpPr>
          <p:spPr bwMode="auto">
            <a:xfrm>
              <a:off x="190770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8" name="Text Box 71"/>
            <p:cNvSpPr txBox="1">
              <a:spLocks noChangeArrowheads="1"/>
            </p:cNvSpPr>
            <p:nvPr/>
          </p:nvSpPr>
          <p:spPr bwMode="auto">
            <a:xfrm>
              <a:off x="1907704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9" name="Text Box 71"/>
            <p:cNvSpPr txBox="1">
              <a:spLocks noChangeArrowheads="1"/>
            </p:cNvSpPr>
            <p:nvPr/>
          </p:nvSpPr>
          <p:spPr bwMode="auto">
            <a:xfrm>
              <a:off x="1907704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1" name="Text Box 54"/>
            <p:cNvSpPr txBox="1">
              <a:spLocks noChangeArrowheads="1"/>
            </p:cNvSpPr>
            <p:nvPr/>
          </p:nvSpPr>
          <p:spPr bwMode="auto">
            <a:xfrm>
              <a:off x="3707904" y="2778645"/>
              <a:ext cx="1368152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32" name="Text Box 54"/>
            <p:cNvSpPr txBox="1">
              <a:spLocks noChangeArrowheads="1"/>
            </p:cNvSpPr>
            <p:nvPr/>
          </p:nvSpPr>
          <p:spPr bwMode="auto">
            <a:xfrm>
              <a:off x="3707903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op=01,Z</a:t>
              </a:r>
              <a:r>
                <a:rPr lang="en-US" altLang="zh-CN" sz="2000" b="1" baseline="-18000" dirty="0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33" name="Text Box 54"/>
            <p:cNvSpPr txBox="1">
              <a:spLocks noChangeArrowheads="1"/>
            </p:cNvSpPr>
            <p:nvPr/>
          </p:nvSpPr>
          <p:spPr bwMode="auto">
            <a:xfrm>
              <a:off x="3707904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34" name="直接箭头连接符 133"/>
            <p:cNvCxnSpPr>
              <a:stCxn id="131" idx="2"/>
              <a:endCxn id="132" idx="0"/>
            </p:cNvCxnSpPr>
            <p:nvPr/>
          </p:nvCxnSpPr>
          <p:spPr bwMode="auto">
            <a:xfrm>
              <a:off x="4391980" y="3434326"/>
              <a:ext cx="0" cy="2804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直接箭头连接符 134"/>
            <p:cNvCxnSpPr>
              <a:stCxn id="132" idx="2"/>
              <a:endCxn id="133" idx="0"/>
            </p:cNvCxnSpPr>
            <p:nvPr/>
          </p:nvCxnSpPr>
          <p:spPr bwMode="auto">
            <a:xfrm>
              <a:off x="4391980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6" name="直接箭头连接符 135"/>
            <p:cNvCxnSpPr>
              <a:endCxn id="131" idx="0"/>
            </p:cNvCxnSpPr>
            <p:nvPr/>
          </p:nvCxnSpPr>
          <p:spPr bwMode="auto">
            <a:xfrm>
              <a:off x="4391980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7" name="Text Box 71"/>
            <p:cNvSpPr txBox="1">
              <a:spLocks noChangeArrowheads="1"/>
            </p:cNvSpPr>
            <p:nvPr/>
          </p:nvSpPr>
          <p:spPr bwMode="auto">
            <a:xfrm>
              <a:off x="3635896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8" name="Text Box 71"/>
            <p:cNvSpPr txBox="1">
              <a:spLocks noChangeArrowheads="1"/>
            </p:cNvSpPr>
            <p:nvPr/>
          </p:nvSpPr>
          <p:spPr bwMode="auto">
            <a:xfrm>
              <a:off x="3635896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9" name="Text Box 71"/>
            <p:cNvSpPr txBox="1">
              <a:spLocks noChangeArrowheads="1"/>
            </p:cNvSpPr>
            <p:nvPr/>
          </p:nvSpPr>
          <p:spPr bwMode="auto">
            <a:xfrm>
              <a:off x="3635896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6" name="Text Box 54"/>
            <p:cNvSpPr txBox="1">
              <a:spLocks noChangeArrowheads="1"/>
            </p:cNvSpPr>
            <p:nvPr/>
          </p:nvSpPr>
          <p:spPr bwMode="auto">
            <a:xfrm>
              <a:off x="5292080" y="2778646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47" name="Text Box 54"/>
            <p:cNvSpPr txBox="1">
              <a:spLocks noChangeArrowheads="1"/>
            </p:cNvSpPr>
            <p:nvPr/>
          </p:nvSpPr>
          <p:spPr bwMode="auto">
            <a:xfrm>
              <a:off x="5292079" y="3714751"/>
              <a:ext cx="1224137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ExtU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op=00,Z</a:t>
              </a:r>
              <a:r>
                <a:rPr lang="en-US" altLang="zh-CN" sz="2000" b="1" baseline="-18000" dirty="0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48" name="Text Box 54"/>
            <p:cNvSpPr txBox="1">
              <a:spLocks noChangeArrowheads="1"/>
            </p:cNvSpPr>
            <p:nvPr/>
          </p:nvSpPr>
          <p:spPr bwMode="auto">
            <a:xfrm>
              <a:off x="5292080" y="4650854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49" name="直接箭头连接符 148"/>
            <p:cNvCxnSpPr>
              <a:stCxn id="146" idx="2"/>
              <a:endCxn id="147" idx="0"/>
            </p:cNvCxnSpPr>
            <p:nvPr/>
          </p:nvCxnSpPr>
          <p:spPr bwMode="auto">
            <a:xfrm>
              <a:off x="5904148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0" name="直接箭头连接符 149"/>
            <p:cNvCxnSpPr>
              <a:stCxn id="147" idx="2"/>
              <a:endCxn id="148" idx="0"/>
            </p:cNvCxnSpPr>
            <p:nvPr/>
          </p:nvCxnSpPr>
          <p:spPr bwMode="auto">
            <a:xfrm>
              <a:off x="5904148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endCxn id="146" idx="0"/>
            </p:cNvCxnSpPr>
            <p:nvPr/>
          </p:nvCxnSpPr>
          <p:spPr bwMode="auto">
            <a:xfrm>
              <a:off x="5904148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71"/>
            <p:cNvSpPr txBox="1">
              <a:spLocks noChangeArrowheads="1"/>
            </p:cNvSpPr>
            <p:nvPr/>
          </p:nvSpPr>
          <p:spPr bwMode="auto">
            <a:xfrm>
              <a:off x="514806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3" name="Text Box 71"/>
            <p:cNvSpPr txBox="1">
              <a:spLocks noChangeArrowheads="1"/>
            </p:cNvSpPr>
            <p:nvPr/>
          </p:nvSpPr>
          <p:spPr bwMode="auto">
            <a:xfrm>
              <a:off x="5148064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4" name="Text Box 71"/>
            <p:cNvSpPr txBox="1">
              <a:spLocks noChangeArrowheads="1"/>
            </p:cNvSpPr>
            <p:nvPr/>
          </p:nvSpPr>
          <p:spPr bwMode="auto">
            <a:xfrm>
              <a:off x="5148064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33" name="Text Box 54"/>
            <p:cNvSpPr txBox="1">
              <a:spLocks noChangeArrowheads="1"/>
            </p:cNvSpPr>
            <p:nvPr/>
          </p:nvSpPr>
          <p:spPr bwMode="auto">
            <a:xfrm>
              <a:off x="7596336" y="2778646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234" name="Text Box 54"/>
            <p:cNvSpPr txBox="1">
              <a:spLocks noChangeArrowheads="1"/>
            </p:cNvSpPr>
            <p:nvPr/>
          </p:nvSpPr>
          <p:spPr bwMode="auto">
            <a:xfrm>
              <a:off x="7596335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Read,PC</a:t>
              </a:r>
              <a:r>
                <a:rPr lang="en-US" altLang="zh-CN" sz="2000" b="1" baseline="-14000" dirty="0">
                  <a:latin typeface="宋体" pitchFamily="2" charset="-122"/>
                </a:rPr>
                <a:t>+1</a:t>
              </a:r>
              <a:r>
                <a:rPr lang="en-US" altLang="zh-CN" sz="2000" b="1" dirty="0" smtClean="0">
                  <a:latin typeface="宋体" pitchFamily="2" charset="-122"/>
                </a:rPr>
                <a:t>, WMFC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5" name="Text Box 54"/>
            <p:cNvSpPr txBox="1">
              <a:spLocks noChangeArrowheads="1"/>
            </p:cNvSpPr>
            <p:nvPr/>
          </p:nvSpPr>
          <p:spPr bwMode="auto">
            <a:xfrm>
              <a:off x="7596336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MDR</a:t>
              </a:r>
              <a:r>
                <a:rPr lang="en-US" altLang="zh-CN" sz="2000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,IR</a:t>
              </a:r>
              <a:r>
                <a:rPr lang="en-US" altLang="zh-CN" sz="2000" b="1" baseline="-14000" dirty="0" err="1" smtClean="0">
                  <a:latin typeface="宋体" pitchFamily="2" charset="-122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36" name="直接箭头连接符 235"/>
            <p:cNvCxnSpPr>
              <a:stCxn id="233" idx="2"/>
              <a:endCxn id="234" idx="0"/>
            </p:cNvCxnSpPr>
            <p:nvPr/>
          </p:nvCxnSpPr>
          <p:spPr bwMode="auto">
            <a:xfrm>
              <a:off x="8280412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7" name="直接箭头连接符 236"/>
            <p:cNvCxnSpPr>
              <a:stCxn id="234" idx="2"/>
              <a:endCxn id="235" idx="0"/>
            </p:cNvCxnSpPr>
            <p:nvPr/>
          </p:nvCxnSpPr>
          <p:spPr bwMode="auto">
            <a:xfrm>
              <a:off x="8280412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8" name="直接箭头连接符 237"/>
            <p:cNvCxnSpPr>
              <a:endCxn id="233" idx="0"/>
            </p:cNvCxnSpPr>
            <p:nvPr/>
          </p:nvCxnSpPr>
          <p:spPr bwMode="auto">
            <a:xfrm>
              <a:off x="8280412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9" name="Text Box 71"/>
            <p:cNvSpPr txBox="1">
              <a:spLocks noChangeArrowheads="1"/>
            </p:cNvSpPr>
            <p:nvPr/>
          </p:nvSpPr>
          <p:spPr bwMode="auto">
            <a:xfrm>
              <a:off x="7452320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0" name="Text Box 71"/>
            <p:cNvSpPr txBox="1">
              <a:spLocks noChangeArrowheads="1"/>
            </p:cNvSpPr>
            <p:nvPr/>
          </p:nvSpPr>
          <p:spPr bwMode="auto">
            <a:xfrm>
              <a:off x="7452320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1" name="Text Box 71"/>
            <p:cNvSpPr txBox="1">
              <a:spLocks noChangeArrowheads="1"/>
            </p:cNvSpPr>
            <p:nvPr/>
          </p:nvSpPr>
          <p:spPr bwMode="auto">
            <a:xfrm>
              <a:off x="7452320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2" name="Text Box 71"/>
            <p:cNvSpPr txBox="1">
              <a:spLocks noChangeArrowheads="1"/>
            </p:cNvSpPr>
            <p:nvPr/>
          </p:nvSpPr>
          <p:spPr bwMode="auto">
            <a:xfrm>
              <a:off x="1187624" y="1700808"/>
              <a:ext cx="360040" cy="2956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t1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3" name="Text Box 71"/>
            <p:cNvSpPr txBox="1">
              <a:spLocks noChangeArrowheads="1"/>
            </p:cNvSpPr>
            <p:nvPr/>
          </p:nvSpPr>
          <p:spPr bwMode="auto">
            <a:xfrm>
              <a:off x="3203848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t2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4" name="Text Box 71"/>
            <p:cNvSpPr txBox="1">
              <a:spLocks noChangeArrowheads="1"/>
            </p:cNvSpPr>
            <p:nvPr/>
          </p:nvSpPr>
          <p:spPr bwMode="auto">
            <a:xfrm>
              <a:off x="5796137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t3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263" name="直接箭头连接符 262"/>
            <p:cNvCxnSpPr>
              <a:stCxn id="74" idx="3"/>
            </p:cNvCxnSpPr>
            <p:nvPr/>
          </p:nvCxnSpPr>
          <p:spPr bwMode="auto">
            <a:xfrm>
              <a:off x="7236296" y="2172665"/>
              <a:ext cx="576064" cy="320231"/>
            </a:xfrm>
            <a:prstGeom prst="bentConnector3">
              <a:avLst>
                <a:gd name="adj1" fmla="val 979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3" name="Text Box 54"/>
            <p:cNvSpPr txBox="1">
              <a:spLocks noChangeArrowheads="1"/>
            </p:cNvSpPr>
            <p:nvPr/>
          </p:nvSpPr>
          <p:spPr bwMode="auto">
            <a:xfrm>
              <a:off x="6732240" y="4653136"/>
              <a:ext cx="612068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74" name="直接箭头连接符 273"/>
            <p:cNvCxnSpPr>
              <a:endCxn id="273" idx="0"/>
            </p:cNvCxnSpPr>
            <p:nvPr/>
          </p:nvCxnSpPr>
          <p:spPr bwMode="auto">
            <a:xfrm>
              <a:off x="7038274" y="249289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8" name="Text Box 71"/>
            <p:cNvSpPr txBox="1">
              <a:spLocks noChangeArrowheads="1"/>
            </p:cNvSpPr>
            <p:nvPr/>
          </p:nvSpPr>
          <p:spPr bwMode="auto">
            <a:xfrm>
              <a:off x="6156176" y="2492896"/>
              <a:ext cx="86409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JNZ_Zt4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281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" name="AutoShape 18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" name="AutoShape 18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6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>
                <a:solidFill>
                  <a:srgbClr val="000000"/>
                </a:solidFill>
              </a:rPr>
              <a:pPr/>
              <a:t>75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⑵微命令互斥</a:t>
            </a:r>
            <a:r>
              <a:rPr lang="zh-CN" altLang="en-US" b="1" dirty="0">
                <a:latin typeface="宋体" pitchFamily="2" charset="-122"/>
              </a:rPr>
              <a:t>性</a:t>
            </a:r>
            <a:r>
              <a:rPr lang="zh-CN" altLang="en-US" b="1" dirty="0" smtClean="0">
                <a:latin typeface="宋体" pitchFamily="2" charset="-122"/>
              </a:rPr>
              <a:t>分析： 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基于同一状态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en-US" altLang="zh-CN" b="1" dirty="0" smtClean="0">
                <a:latin typeface="宋体" pitchFamily="2" charset="-122"/>
              </a:rPr>
              <a:t>·</a:t>
            </a:r>
            <a:r>
              <a:rPr lang="en-US" altLang="zh-CN" b="1" dirty="0" err="1" smtClean="0">
                <a:latin typeface="宋体" pitchFamily="2" charset="-122"/>
              </a:rPr>
              <a:t>PC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ExtU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Z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互斥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分时输出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19" name="Text Box 53"/>
          <p:cNvSpPr txBox="1">
            <a:spLocks noChangeArrowheads="1"/>
          </p:cNvSpPr>
          <p:nvPr/>
        </p:nvSpPr>
        <p:spPr bwMode="auto">
          <a:xfrm>
            <a:off x="179512" y="1210687"/>
            <a:ext cx="87851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·</a:t>
            </a:r>
            <a:r>
              <a:rPr lang="en-US" altLang="zh-CN" b="1" dirty="0" err="1">
                <a:latin typeface="宋体" pitchFamily="2" charset="-122"/>
              </a:rPr>
              <a:t>PC</a:t>
            </a:r>
            <a:r>
              <a:rPr lang="en-US" altLang="zh-CN" sz="2800" b="1" baseline="-14000" dirty="0" err="1" smtClean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IR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MAR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sz="2800" b="1" baseline="-14000" dirty="0" err="1" smtClean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en-US" altLang="zh-CN" sz="2800" b="1" baseline="-14000" dirty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Z</a:t>
            </a:r>
            <a:r>
              <a:rPr lang="en-US" altLang="zh-CN" b="1" baseline="-14000" dirty="0" err="1" smtClean="0">
                <a:solidFill>
                  <a:srgbClr val="990099"/>
                </a:solidFill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互斥</a:t>
            </a:r>
            <a:r>
              <a:rPr lang="en-US" altLang="zh-CN" sz="1800" b="1" dirty="0" smtClean="0">
                <a:latin typeface="宋体" pitchFamily="2" charset="-122"/>
              </a:rPr>
              <a:t>(1</a:t>
            </a:r>
            <a:r>
              <a:rPr lang="zh-CN" altLang="en-US" sz="1800" b="1" dirty="0" smtClean="0">
                <a:latin typeface="宋体" pitchFamily="2" charset="-122"/>
              </a:rPr>
              <a:t>个接收者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注：</a:t>
            </a:r>
            <a:r>
              <a:rPr lang="en-US" altLang="zh-CN" sz="2000" b="1" dirty="0" err="1" smtClean="0">
                <a:latin typeface="宋体" pitchFamily="2" charset="-122"/>
              </a:rPr>
              <a:t>Z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sz="2000" b="1" dirty="0">
                <a:latin typeface="宋体" pitchFamily="2" charset="-122"/>
              </a:rPr>
              <a:t>不使用总线通路，</a:t>
            </a:r>
            <a:r>
              <a:rPr lang="zh-CN" altLang="en-US" sz="2000" b="1" dirty="0" smtClean="0">
                <a:latin typeface="宋体" pitchFamily="2" charset="-122"/>
              </a:rPr>
              <a:t>可能不互斥，本</a:t>
            </a:r>
            <a:r>
              <a:rPr lang="zh-CN" altLang="en-US" sz="2000" b="1" dirty="0">
                <a:latin typeface="宋体" pitchFamily="2" charset="-122"/>
              </a:rPr>
              <a:t>例</a:t>
            </a:r>
            <a:r>
              <a:rPr lang="zh-CN" altLang="en-US" sz="2000" b="1" dirty="0" smtClean="0">
                <a:latin typeface="宋体" pitchFamily="2" charset="-122"/>
              </a:rPr>
              <a:t>互斥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179388" y="2060848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·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en-US" altLang="zh-CN" sz="2800" b="1" baseline="-14000" dirty="0" smtClean="0">
                <a:latin typeface="宋体" pitchFamily="2" charset="-122"/>
              </a:rPr>
              <a:t>+1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Read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Write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WMFC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End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暂不考虑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itchFamily="2" charset="-122"/>
              </a:rPr>
              <a:t>R</a:t>
            </a:r>
            <a:r>
              <a:rPr lang="en-US" altLang="zh-CN" sz="2000" b="1" dirty="0" err="1">
                <a:solidFill>
                  <a:srgbClr val="990099"/>
                </a:solidFill>
                <a:latin typeface="宋体" pitchFamily="2" charset="-122"/>
              </a:rPr>
              <a:t>s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itchFamily="2" charset="-122"/>
              </a:rPr>
              <a:t>el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op</a:t>
            </a:r>
            <a:r>
              <a:rPr lang="zh-CN" altLang="en-US" b="1" dirty="0" smtClean="0">
                <a:latin typeface="宋体" pitchFamily="2" charset="-122"/>
              </a:rPr>
              <a:t>单独编码</a:t>
            </a:r>
            <a:r>
              <a:rPr lang="en-US" altLang="zh-CN" b="1" dirty="0" smtClean="0">
                <a:latin typeface="宋体" pitchFamily="2" charset="-122"/>
              </a:rPr>
              <a:t>(00~11)</a:t>
            </a:r>
            <a:r>
              <a:rPr lang="zh-CN" altLang="en-US" b="1" dirty="0" smtClean="0">
                <a:latin typeface="宋体" pitchFamily="2" charset="-122"/>
              </a:rPr>
              <a:t>，其余均独立编码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偷懒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79388" y="29969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⑶操作控制字段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编码：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个子字段＋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位，</a:t>
            </a:r>
            <a:r>
              <a:rPr lang="zh-CN" altLang="en-US" b="1" dirty="0">
                <a:latin typeface="宋体" pitchFamily="2" charset="-122"/>
              </a:rPr>
              <a:t>共</a:t>
            </a:r>
            <a:r>
              <a:rPr lang="en-US" altLang="zh-CN" b="1" dirty="0" smtClean="0">
                <a:latin typeface="宋体" pitchFamily="2" charset="-122"/>
              </a:rPr>
              <a:t>13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619672" y="3573016"/>
            <a:ext cx="6301359" cy="2376264"/>
            <a:chOff x="1762125" y="3717032"/>
            <a:chExt cx="6301359" cy="2376264"/>
          </a:xfrm>
        </p:grpSpPr>
        <p:sp>
          <p:nvSpPr>
            <p:cNvPr id="23" name="Text Box 195"/>
            <p:cNvSpPr txBox="1">
              <a:spLocks noChangeArrowheads="1"/>
            </p:cNvSpPr>
            <p:nvPr/>
          </p:nvSpPr>
          <p:spPr bwMode="auto">
            <a:xfrm>
              <a:off x="1762125" y="3717032"/>
              <a:ext cx="6266259" cy="28803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   </a:t>
              </a:r>
              <a:r>
                <a:rPr lang="zh-CN" altLang="en-US" sz="1800" b="1" dirty="0" smtClean="0">
                  <a:latin typeface="宋体" pitchFamily="2" charset="-122"/>
                </a:rPr>
                <a:t>子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  <a:r>
                <a:rPr lang="en-US" altLang="zh-CN" sz="1800" b="1" dirty="0">
                  <a:latin typeface="宋体" pitchFamily="2" charset="-122"/>
                </a:rPr>
                <a:t>2  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3 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4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5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6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7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8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99"/>
            <p:cNvSpPr txBox="1">
              <a:spLocks noChangeArrowheads="1"/>
            </p:cNvSpPr>
            <p:nvPr/>
          </p:nvSpPr>
          <p:spPr bwMode="auto">
            <a:xfrm>
              <a:off x="1763689" y="4078882"/>
              <a:ext cx="1224136" cy="151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0—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全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out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2—</a:t>
              </a:r>
              <a:r>
                <a:rPr lang="en-US" altLang="zh-CN" sz="1800" b="1" dirty="0" err="1" smtClean="0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</a:t>
              </a:r>
              <a:r>
                <a:rPr lang="en-US" altLang="zh-CN" sz="1800" b="1" dirty="0" err="1" smtClean="0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4—</a:t>
              </a: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5—</a:t>
              </a:r>
              <a:r>
                <a:rPr lang="en-US" altLang="zh-CN" sz="1800" b="1" dirty="0" err="1" smtClean="0">
                  <a:latin typeface="宋体" pitchFamily="2" charset="-122"/>
                </a:rPr>
                <a:t>Z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8" name="Text Box 200"/>
            <p:cNvSpPr txBox="1">
              <a:spLocks noChangeArrowheads="1"/>
            </p:cNvSpPr>
            <p:nvPr/>
          </p:nvSpPr>
          <p:spPr bwMode="auto">
            <a:xfrm>
              <a:off x="3059833" y="4077073"/>
              <a:ext cx="1224136" cy="2016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0--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全无效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2—IR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</a:t>
              </a:r>
              <a:r>
                <a:rPr lang="en-US" altLang="zh-CN" sz="1800" b="1" dirty="0" err="1" smtClean="0">
                  <a:latin typeface="宋体" pitchFamily="2" charset="-122"/>
                </a:rPr>
                <a:t>MAR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4—</a:t>
              </a:r>
              <a:r>
                <a:rPr lang="en-US" altLang="zh-CN" sz="1800" b="1" dirty="0" err="1" smtClean="0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5—</a:t>
              </a:r>
              <a:r>
                <a:rPr lang="en-US" altLang="zh-CN" sz="1800" b="1" dirty="0" err="1" smtClean="0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6—Y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7—</a:t>
              </a:r>
              <a:r>
                <a:rPr lang="en-US" altLang="zh-CN" sz="1800" b="1" dirty="0" err="1" smtClean="0">
                  <a:latin typeface="宋体" pitchFamily="2" charset="-122"/>
                </a:rPr>
                <a:t>Z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201"/>
            <p:cNvSpPr txBox="1">
              <a:spLocks noChangeArrowheads="1"/>
            </p:cNvSpPr>
            <p:nvPr/>
          </p:nvSpPr>
          <p:spPr bwMode="auto">
            <a:xfrm>
              <a:off x="5615979" y="4365104"/>
              <a:ext cx="46818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+1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298782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28396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50810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01"/>
            <p:cNvSpPr txBox="1">
              <a:spLocks noChangeArrowheads="1"/>
            </p:cNvSpPr>
            <p:nvPr/>
          </p:nvSpPr>
          <p:spPr bwMode="auto">
            <a:xfrm>
              <a:off x="4283968" y="4077245"/>
              <a:ext cx="1210320" cy="1079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0—op(add)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1—op(sub)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2—op(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3—op(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012160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516216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7020272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752432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796136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201"/>
            <p:cNvSpPr txBox="1">
              <a:spLocks noChangeArrowheads="1"/>
            </p:cNvSpPr>
            <p:nvPr/>
          </p:nvSpPr>
          <p:spPr bwMode="auto">
            <a:xfrm>
              <a:off x="6084168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Read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6336333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" name="Text Box 201"/>
            <p:cNvSpPr txBox="1">
              <a:spLocks noChangeArrowheads="1"/>
            </p:cNvSpPr>
            <p:nvPr/>
          </p:nvSpPr>
          <p:spPr bwMode="auto">
            <a:xfrm>
              <a:off x="6516216" y="4365104"/>
              <a:ext cx="68317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Write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6804248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Text Box 201"/>
            <p:cNvSpPr txBox="1">
              <a:spLocks noChangeArrowheads="1"/>
            </p:cNvSpPr>
            <p:nvPr/>
          </p:nvSpPr>
          <p:spPr bwMode="auto">
            <a:xfrm>
              <a:off x="7092280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7344445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Text Box 201"/>
            <p:cNvSpPr txBox="1">
              <a:spLocks noChangeArrowheads="1"/>
            </p:cNvSpPr>
            <p:nvPr/>
          </p:nvSpPr>
          <p:spPr bwMode="auto">
            <a:xfrm>
              <a:off x="7596336" y="4365103"/>
              <a:ext cx="4671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End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777260" y="4005064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6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34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、微地址形成方式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顺序</a:t>
            </a:r>
            <a:r>
              <a:rPr lang="zh-CN" altLang="en-US" b="1" dirty="0" smtClean="0"/>
              <a:t>控制</a:t>
            </a:r>
            <a:r>
              <a:rPr lang="zh-CN" altLang="en-US" b="1" dirty="0"/>
              <a:t>字段的编码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形成下条微命令地址的方式，决定</a:t>
            </a:r>
            <a:r>
              <a:rPr lang="zh-CN" altLang="en-US" b="1" dirty="0">
                <a:latin typeface="宋体" pitchFamily="2" charset="-122"/>
              </a:rPr>
              <a:t>了</a:t>
            </a:r>
            <a:r>
              <a:rPr lang="zh-CN" altLang="en-US" b="1" u="sng" dirty="0" smtClean="0">
                <a:latin typeface="宋体" pitchFamily="2" charset="-122"/>
              </a:rPr>
              <a:t>微地址形成电路</a:t>
            </a:r>
            <a:r>
              <a:rPr lang="zh-CN" altLang="en-US" b="1" dirty="0" smtClean="0">
                <a:latin typeface="宋体" pitchFamily="2" charset="-122"/>
              </a:rPr>
              <a:t>的组成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顺序控制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字段的组成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方式位＋地址</a:t>
            </a:r>
            <a:r>
              <a:rPr lang="zh-CN" altLang="en-US" b="1" dirty="0" smtClean="0">
                <a:latin typeface="宋体" pitchFamily="2" charset="-122"/>
              </a:rPr>
              <a:t>参数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微地址形成方式的种类：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微指令寻址方式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计数器法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，地址参数隐含，适于顺序型</a:t>
            </a:r>
            <a:endParaRPr lang="zh-CN" altLang="en-US" b="1" dirty="0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79388" y="26218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下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地址参数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，适于顺序型、跳转型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389" y="3066632"/>
            <a:ext cx="51847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测试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网络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 smtClean="0">
                <a:latin typeface="+mn-ea"/>
                <a:ea typeface="+mn-ea"/>
              </a:rPr>
              <a:t>         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测试源</a:t>
            </a:r>
            <a:r>
              <a:rPr lang="en-US" altLang="zh-CN" sz="2200" b="1" dirty="0" smtClean="0">
                <a:latin typeface="宋体" pitchFamily="2" charset="-122"/>
              </a:rPr>
              <a:t>,</a:t>
            </a:r>
            <a:r>
              <a:rPr lang="zh-CN" altLang="en-US" sz="2200" b="1" dirty="0" smtClean="0">
                <a:latin typeface="宋体" pitchFamily="2" charset="-122"/>
              </a:rPr>
              <a:t>测试参数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适于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多路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分支型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220072" y="3175808"/>
            <a:ext cx="3240361" cy="1368974"/>
            <a:chOff x="5126459" y="2708919"/>
            <a:chExt cx="3240361" cy="13689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5126459" y="2708919"/>
              <a:ext cx="1294729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地址高位</a:t>
              </a:r>
              <a:r>
                <a:rPr lang="en-US" altLang="zh-CN" sz="1800" b="1" dirty="0" smtClean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6421188" y="2708919"/>
              <a:ext cx="1223591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测试参数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5126459" y="3789861"/>
              <a:ext cx="1294729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地址高位</a:t>
              </a:r>
              <a:r>
                <a:rPr lang="en-US" altLang="zh-CN" sz="1800" b="1" dirty="0" smtClean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6421189" y="3789860"/>
              <a:ext cx="140218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地址低位</a:t>
              </a:r>
              <a:r>
                <a:rPr lang="en-US" altLang="zh-CN" sz="1800" b="1" dirty="0" smtClean="0">
                  <a:latin typeface="宋体" pitchFamily="2" charset="-122"/>
                </a:rPr>
                <a:t>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5796136" y="2997894"/>
              <a:ext cx="0" cy="7919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6421189" y="3212976"/>
              <a:ext cx="1402184" cy="36004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685465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721469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6782643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30715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6782644" y="3573016"/>
              <a:ext cx="648072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6854651" y="2996951"/>
              <a:ext cx="351655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H="1">
              <a:off x="7828453" y="3356992"/>
              <a:ext cx="2503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8078788" y="2962111"/>
              <a:ext cx="288032" cy="720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测试源</a:t>
              </a:r>
              <a:endParaRPr lang="zh-CN" altLang="en-US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45811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硬件产生法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＝固定地址，适于</a:t>
            </a:r>
            <a:r>
              <a:rPr lang="zh-CN" altLang="en-US" b="1" dirty="0"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初始化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179512" y="5048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微地址形成方式的常见应用：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增量法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计数器</a:t>
            </a:r>
            <a:r>
              <a:rPr lang="zh-CN" altLang="en-US" b="1" dirty="0">
                <a:latin typeface="宋体" pitchFamily="2" charset="-122"/>
              </a:rPr>
              <a:t>法＋测试网络</a:t>
            </a:r>
            <a:r>
              <a:rPr lang="zh-CN" altLang="en-US" b="1" dirty="0" smtClean="0">
                <a:latin typeface="宋体" pitchFamily="2" charset="-122"/>
              </a:rPr>
              <a:t>法，地址参数长度不同</a:t>
            </a:r>
            <a:endParaRPr lang="en-US" altLang="zh-CN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断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zh-CN" altLang="en-US" b="1" dirty="0" smtClean="0">
                <a:latin typeface="宋体" pitchFamily="2" charset="-122"/>
              </a:rPr>
              <a:t>下</a:t>
            </a:r>
            <a:r>
              <a:rPr lang="zh-CN" altLang="en-US" b="1" dirty="0">
                <a:latin typeface="宋体" pitchFamily="2" charset="-122"/>
              </a:rPr>
              <a:t>址</a:t>
            </a:r>
            <a:r>
              <a:rPr lang="zh-CN" altLang="en-US" b="1" dirty="0" smtClean="0">
                <a:latin typeface="宋体" pitchFamily="2" charset="-122"/>
              </a:rPr>
              <a:t>法</a:t>
            </a:r>
            <a:r>
              <a:rPr lang="zh-CN" altLang="en-US" b="1" dirty="0">
                <a:latin typeface="宋体" pitchFamily="2" charset="-122"/>
              </a:rPr>
              <a:t>＋测试网络</a:t>
            </a:r>
            <a:r>
              <a:rPr lang="zh-CN" altLang="en-US" b="1" dirty="0" smtClean="0">
                <a:latin typeface="宋体" pitchFamily="2" charset="-122"/>
              </a:rPr>
              <a:t>法</a:t>
            </a:r>
            <a:r>
              <a:rPr lang="zh-CN" altLang="en-US" b="1" dirty="0">
                <a:latin typeface="宋体" pitchFamily="2" charset="-122"/>
              </a:rPr>
              <a:t>，地址参数</a:t>
            </a:r>
            <a:r>
              <a:rPr lang="zh-CN" altLang="en-US" b="1" dirty="0" smtClean="0">
                <a:latin typeface="宋体" pitchFamily="2" charset="-122"/>
              </a:rPr>
              <a:t>长度相同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4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5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8" grpId="0"/>
      <p:bldP spid="6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对单总线结构的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，请设计</a:t>
            </a:r>
            <a:r>
              <a:rPr lang="zh-CN" altLang="en-US" b="1" dirty="0">
                <a:latin typeface="宋体" pitchFamily="2" charset="-122"/>
              </a:rPr>
              <a:t>微指令</a:t>
            </a:r>
            <a:r>
              <a:rPr lang="zh-CN" altLang="en-US" b="1" dirty="0" smtClean="0">
                <a:latin typeface="宋体" pitchFamily="2" charset="-122"/>
              </a:rPr>
              <a:t>格式的顺序控制字段。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 smtClean="0">
                <a:latin typeface="宋体" pitchFamily="2" charset="-122"/>
              </a:rPr>
              <a:t>⑴微程序结构如下，共有</a:t>
            </a:r>
            <a:r>
              <a:rPr lang="en-US" altLang="zh-CN" b="1" dirty="0" smtClean="0">
                <a:latin typeface="宋体" pitchFamily="2" charset="-122"/>
              </a:rPr>
              <a:t>19</a:t>
            </a:r>
            <a:r>
              <a:rPr lang="zh-CN" altLang="en-US" b="1" dirty="0">
                <a:latin typeface="宋体" pitchFamily="2" charset="-122"/>
              </a:rPr>
              <a:t>条微指令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zh-CN" altLang="en-US" b="1" dirty="0">
                <a:latin typeface="宋体" pitchFamily="2" charset="-122"/>
              </a:rPr>
              <a:t>顺序、跳转、多路分支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种指令寻址方式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51520" y="2204864"/>
            <a:ext cx="8712968" cy="1296144"/>
            <a:chOff x="179512" y="3501008"/>
            <a:chExt cx="8712968" cy="1296144"/>
          </a:xfrm>
        </p:grpSpPr>
        <p:cxnSp>
          <p:nvCxnSpPr>
            <p:cNvPr id="8" name="直接箭头连接符 7"/>
            <p:cNvCxnSpPr>
              <a:endCxn id="17" idx="0"/>
            </p:cNvCxnSpPr>
            <p:nvPr/>
          </p:nvCxnSpPr>
          <p:spPr bwMode="auto">
            <a:xfrm>
              <a:off x="4205749" y="3501008"/>
              <a:ext cx="1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132"/>
            <p:cNvSpPr txBox="1">
              <a:spLocks noChangeArrowheads="1"/>
            </p:cNvSpPr>
            <p:nvPr/>
          </p:nvSpPr>
          <p:spPr bwMode="auto">
            <a:xfrm>
              <a:off x="179512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LD</a:t>
              </a:r>
              <a:r>
                <a:rPr lang="zh-CN" altLang="en-US" sz="1800" b="1" dirty="0" smtClean="0">
                  <a:latin typeface="宋体" pitchFamily="2" charset="-122"/>
                </a:rPr>
                <a:t>指令微程序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835696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ST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32"/>
            <p:cNvSpPr txBox="1">
              <a:spLocks noChangeArrowheads="1"/>
            </p:cNvSpPr>
            <p:nvPr/>
          </p:nvSpPr>
          <p:spPr bwMode="auto">
            <a:xfrm>
              <a:off x="3491880" y="4293096"/>
              <a:ext cx="166460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292080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JNZ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32"/>
            <p:cNvSpPr txBox="1">
              <a:spLocks noChangeArrowheads="1"/>
            </p:cNvSpPr>
            <p:nvPr/>
          </p:nvSpPr>
          <p:spPr bwMode="auto">
            <a:xfrm>
              <a:off x="7083859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MOV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157175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取指令微程序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42203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907976" y="4149080"/>
              <a:ext cx="69127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907976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2564160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42203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05068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78207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4211960" y="3501008"/>
              <a:ext cx="46805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8892480" y="3501008"/>
              <a:ext cx="0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878208" y="4797152"/>
              <a:ext cx="801427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907976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2564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42203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6012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78207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622818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179388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⑵采用断定</a:t>
            </a:r>
            <a:r>
              <a:rPr lang="zh-CN" altLang="en-US" b="1" dirty="0" smtClean="0">
                <a:latin typeface="宋体" pitchFamily="2" charset="-122"/>
              </a:rPr>
              <a:t>法形成微地址：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下址法中，下址值的位数为 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</a:t>
            </a:r>
            <a:r>
              <a:rPr lang="en-US" altLang="zh-CN" b="1" dirty="0" smtClean="0">
                <a:latin typeface="宋体" pitchFamily="2" charset="-122"/>
              </a:rPr>
              <a:t>log</a:t>
            </a:r>
            <a:r>
              <a:rPr lang="en-US" altLang="zh-CN" b="1" baseline="-18000" dirty="0" smtClean="0">
                <a:latin typeface="宋体" pitchFamily="2" charset="-122"/>
              </a:rPr>
              <a:t>2</a:t>
            </a:r>
            <a:r>
              <a:rPr lang="en-US" altLang="zh-CN" b="1" dirty="0" smtClean="0">
                <a:latin typeface="宋体" pitchFamily="2" charset="-122"/>
              </a:rPr>
              <a:t>19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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5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位，</a:t>
            </a:r>
            <a:endParaRPr lang="en-US" altLang="zh-CN" b="1" dirty="0" smtClean="0">
              <a:latin typeface="宋体" pitchFamily="2" charset="-122"/>
              <a:sym typeface="Symbol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测试网络法中，</a:t>
            </a:r>
            <a:r>
              <a:rPr lang="zh-CN" altLang="en-US" b="1" dirty="0">
                <a:latin typeface="宋体" pitchFamily="2" charset="-122"/>
              </a:rPr>
              <a:t>测试方法</a:t>
            </a:r>
            <a:r>
              <a:rPr lang="zh-CN" altLang="en-US" b="1" dirty="0" smtClean="0">
                <a:latin typeface="宋体" pitchFamily="2" charset="-122"/>
              </a:rPr>
              <a:t>仅有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种，测试</a:t>
            </a:r>
            <a:r>
              <a:rPr lang="zh-CN" altLang="en-US" b="1" dirty="0">
                <a:latin typeface="宋体" pitchFamily="2" charset="-122"/>
              </a:rPr>
              <a:t>源为</a:t>
            </a:r>
            <a:r>
              <a:rPr lang="zh-CN" altLang="en-US" b="1" dirty="0" smtClean="0">
                <a:latin typeface="宋体" pitchFamily="2" charset="-122"/>
              </a:rPr>
              <a:t>操作码及</a:t>
            </a:r>
            <a:r>
              <a:rPr lang="en-US" altLang="zh-CN" b="1" dirty="0" smtClean="0">
                <a:latin typeface="宋体" pitchFamily="2" charset="-122"/>
              </a:rPr>
              <a:t>ZF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179512" y="496323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⑶顺序控制字段的编码：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位方式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F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位地址参数</a:t>
            </a:r>
            <a:r>
              <a:rPr lang="en-US" altLang="zh-CN" b="1" dirty="0" smtClean="0">
                <a:latin typeface="宋体" pitchFamily="2" charset="-122"/>
              </a:rPr>
              <a:t>P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1959579" y="5517232"/>
            <a:ext cx="5276717" cy="503238"/>
            <a:chOff x="1927785" y="5660727"/>
            <a:chExt cx="5276717" cy="503238"/>
          </a:xfrm>
        </p:grpSpPr>
        <p:sp>
          <p:nvSpPr>
            <p:cNvPr id="71" name="Text Box 44"/>
            <p:cNvSpPr txBox="1">
              <a:spLocks noChangeArrowheads="1"/>
            </p:cNvSpPr>
            <p:nvPr/>
          </p:nvSpPr>
          <p:spPr bwMode="auto">
            <a:xfrm>
              <a:off x="1927785" y="5660727"/>
              <a:ext cx="2212167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F  </a:t>
              </a:r>
              <a:r>
                <a:rPr lang="zh-CN" altLang="en-US" sz="1800" b="1" dirty="0" smtClean="0">
                  <a:latin typeface="宋体" pitchFamily="2" charset="-122"/>
                </a:rPr>
                <a:t>地址参数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4396190" y="5660727"/>
              <a:ext cx="2808312" cy="503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0—</a:t>
              </a:r>
              <a:r>
                <a:rPr lang="zh-CN" altLang="en-US" sz="1800" b="1" dirty="0">
                  <a:latin typeface="宋体" pitchFamily="2" charset="-122"/>
                </a:rPr>
                <a:t>下址</a:t>
              </a:r>
              <a:r>
                <a:rPr lang="zh-CN" altLang="en-US" sz="1800" b="1" dirty="0" smtClean="0">
                  <a:latin typeface="宋体" pitchFamily="2" charset="-122"/>
                </a:rPr>
                <a:t>法，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为下址值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1—</a:t>
              </a:r>
              <a:r>
                <a:rPr lang="zh-CN" altLang="en-US" sz="1800" b="1" dirty="0" smtClean="0">
                  <a:latin typeface="宋体" pitchFamily="2" charset="-122"/>
                </a:rPr>
                <a:t>测试网络法，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空闲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2915816" y="5660727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95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7" grpId="0"/>
      <p:bldP spid="6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78</a:t>
            </a:fld>
            <a:endParaRPr lang="en-US" altLang="zh-CN" dirty="0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、微指令格式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采用定长指令字结构，有水平型、垂直型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种风格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水平型微指令格式：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多个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并行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水平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，注重指令功能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采用定长编码，</a:t>
            </a:r>
            <a:r>
              <a:rPr lang="zh-CN" altLang="en-US" b="1" dirty="0">
                <a:latin typeface="宋体" pitchFamily="2" charset="-122"/>
              </a:rPr>
              <a:t>宜采用断定法寻址</a:t>
            </a:r>
            <a:r>
              <a:rPr lang="zh-CN" altLang="en-US" b="1" dirty="0" smtClean="0">
                <a:latin typeface="宋体" pitchFamily="2" charset="-122"/>
              </a:rPr>
              <a:t>，微指令字长较长</a:t>
            </a:r>
            <a:endParaRPr lang="zh-CN" altLang="en-US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691680" y="2276872"/>
            <a:ext cx="5040560" cy="648072"/>
            <a:chOff x="2699792" y="4581128"/>
            <a:chExt cx="5040560" cy="648072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2699792" y="4581128"/>
              <a:ext cx="19442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多个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4644008" y="4581128"/>
              <a:ext cx="309634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方式位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      下地址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5580112" y="458112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699793" y="4941168"/>
              <a:ext cx="194421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多个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4644007" y="4941168"/>
              <a:ext cx="3096345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方式位</a:t>
              </a:r>
              <a:r>
                <a:rPr lang="en-US" altLang="zh-CN" sz="1800" b="1" i="1" dirty="0" smtClean="0">
                  <a:latin typeface="+mn-lt"/>
                </a:rPr>
                <a:t>x </a:t>
              </a:r>
              <a:r>
                <a:rPr lang="zh-CN" altLang="en-US" sz="1800" b="1" dirty="0" smtClean="0">
                  <a:latin typeface="宋体" pitchFamily="2" charset="-122"/>
                </a:rPr>
                <a:t> 地址高位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测试参数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558011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666023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1619672" y="4005064"/>
            <a:ext cx="5112568" cy="1008112"/>
            <a:chOff x="1619672" y="4941168"/>
            <a:chExt cx="5112568" cy="1008112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619672" y="5446488"/>
              <a:ext cx="1008112" cy="3587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转移</a:t>
              </a:r>
              <a:r>
                <a:rPr lang="zh-CN" altLang="en-US" sz="2000" b="1" dirty="0" smtClean="0">
                  <a:latin typeface="宋体" pitchFamily="2" charset="-122"/>
                </a:rPr>
                <a:t>型</a:t>
              </a:r>
              <a:r>
                <a:rPr lang="en-US" altLang="zh-CN" sz="2000" b="1" dirty="0" smtClean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771800" y="494116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zh-CN" altLang="en-US" sz="1800" b="1" dirty="0" smtClean="0">
                  <a:latin typeface="+mn-ea"/>
                </a:rPr>
                <a:t>类型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3995936" y="4941168"/>
              <a:ext cx="1800200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源地址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目的地址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475202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5796136" y="4941168"/>
              <a:ext cx="93610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子功能</a:t>
              </a:r>
              <a:r>
                <a:rPr lang="en-US" altLang="zh-CN" sz="1800" b="1" dirty="0" smtClean="0">
                  <a:latin typeface="+mn-ea"/>
                  <a:ea typeface="+mn-ea"/>
                </a:rPr>
                <a:t>f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2771800" y="530120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</a:rPr>
                <a:t>转移类型</a:t>
              </a:r>
              <a:r>
                <a:rPr lang="en-US" altLang="zh-CN" sz="1800" b="1" dirty="0" smtClean="0">
                  <a:latin typeface="+mn-ea"/>
                </a:rPr>
                <a:t>a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995936" y="530120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转移条件   地址参数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5004048" y="530120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2771800" y="566124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</a:rPr>
                <a:t>转移类型</a:t>
              </a:r>
              <a:r>
                <a:rPr lang="en-US" altLang="zh-CN" sz="1800" b="1" dirty="0" smtClean="0">
                  <a:latin typeface="+mn-ea"/>
                </a:rPr>
                <a:t>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995936" y="566124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      目标地址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4" name="左大括号 53"/>
            <p:cNvSpPr/>
            <p:nvPr/>
          </p:nvSpPr>
          <p:spPr bwMode="auto">
            <a:xfrm>
              <a:off x="2627784" y="5301208"/>
              <a:ext cx="100853" cy="648072"/>
            </a:xfrm>
            <a:prstGeom prst="leftBrace">
              <a:avLst>
                <a:gd name="adj1" fmla="val 373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1619672" y="4941168"/>
              <a:ext cx="1008112" cy="2867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顺序型</a:t>
              </a:r>
              <a:r>
                <a:rPr lang="en-US" altLang="zh-CN" sz="2000" b="1" dirty="0" smtClean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179512" y="29969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垂直型微指令格式：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多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</a:t>
            </a:r>
            <a:r>
              <a:rPr lang="zh-CN" altLang="en-US" sz="2000" b="1" dirty="0" smtClean="0">
                <a:latin typeface="+mn-ea"/>
              </a:rPr>
              <a:t>串行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垂直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zh-CN" altLang="en-US" sz="2000" b="1" dirty="0" smtClean="0">
                <a:latin typeface="宋体" pitchFamily="2" charset="-122"/>
              </a:rPr>
              <a:t>注重指令字长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采用变长编码，</a:t>
            </a:r>
            <a:r>
              <a:rPr lang="zh-CN" altLang="en-US" b="1" dirty="0">
                <a:latin typeface="宋体" pitchFamily="2" charset="-122"/>
              </a:rPr>
              <a:t>宜</a:t>
            </a:r>
            <a:r>
              <a:rPr lang="zh-CN" altLang="en-US" b="1" dirty="0" smtClean="0">
                <a:latin typeface="宋体" pitchFamily="2" charset="-122"/>
              </a:rPr>
              <a:t>采用增量法</a:t>
            </a:r>
            <a:r>
              <a:rPr lang="zh-CN" altLang="en-US" b="1" dirty="0">
                <a:latin typeface="宋体" pitchFamily="2" charset="-122"/>
              </a:rPr>
              <a:t>寻址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微指令字长</a:t>
            </a:r>
            <a:r>
              <a:rPr lang="zh-CN" altLang="en-US" b="1" dirty="0" smtClean="0">
                <a:latin typeface="宋体" pitchFamily="2" charset="-122"/>
              </a:rPr>
              <a:t>较短</a:t>
            </a:r>
            <a:endParaRPr lang="zh-CN" altLang="en-US" b="1" dirty="0"/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179512" y="50851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常用微指令格式：</a:t>
            </a:r>
            <a:r>
              <a:rPr lang="zh-CN" altLang="en-US" b="1" dirty="0" smtClean="0">
                <a:latin typeface="宋体" pitchFamily="2" charset="-122"/>
              </a:rPr>
              <a:t>水平型格式     </a:t>
            </a:r>
            <a:r>
              <a:rPr lang="en-US" altLang="zh-CN" sz="1800" b="1" dirty="0" smtClean="0">
                <a:latin typeface="宋体" pitchFamily="2" charset="-122"/>
              </a:rPr>
              <a:t>(CPU</a:t>
            </a:r>
            <a:r>
              <a:rPr lang="zh-CN" altLang="en-US" sz="1800" b="1" dirty="0" smtClean="0">
                <a:latin typeface="宋体" pitchFamily="2" charset="-122"/>
              </a:rPr>
              <a:t>的重点是性能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能力</a:t>
            </a:r>
            <a:r>
              <a:rPr lang="zh-CN" altLang="en-US" b="1" dirty="0" smtClean="0">
                <a:latin typeface="宋体" pitchFamily="2" charset="-122"/>
              </a:rPr>
              <a:t>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指令速度快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，代码效率低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数量有限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2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44208" y="6137316"/>
            <a:ext cx="1905000" cy="457200"/>
          </a:xfrm>
        </p:spPr>
        <p:txBody>
          <a:bodyPr/>
          <a:lstStyle/>
          <a:p>
            <a:fld id="{29FF65FE-AC8E-4CEE-BBF9-ABF61EDF0C37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79388" y="36039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四、微程序控制单元的设计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79388" y="141706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列出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  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基于数据通路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根据各指令功能</a:t>
            </a:r>
            <a:r>
              <a:rPr lang="zh-CN" altLang="en-US" b="1" dirty="0" smtClean="0">
                <a:latin typeface="宋体" pitchFamily="2" charset="-122"/>
              </a:rPr>
              <a:t>需求列出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同硬布线控制器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179388" y="235675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微指令格式        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基于微程序结构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确定</a:t>
            </a:r>
            <a:r>
              <a:rPr lang="zh-CN" altLang="en-US" b="1" dirty="0">
                <a:latin typeface="宋体" pitchFamily="2" charset="-122"/>
              </a:rPr>
              <a:t>微指令格式类型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常为水平型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进行操作控制字段、顺序控制字段的编码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79388" y="371968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编制微程序            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</a:t>
            </a:r>
            <a:r>
              <a:rPr lang="zh-CN" altLang="en-US" sz="2200" b="1" dirty="0" smtClean="0">
                <a:latin typeface="宋体" pitchFamily="2" charset="-122"/>
              </a:rPr>
              <a:t>微指令格式</a:t>
            </a:r>
            <a:endParaRPr lang="zh-CN" altLang="en-US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确定各微程序在</a:t>
            </a:r>
            <a:r>
              <a:rPr lang="en-US" altLang="zh-CN" b="1" dirty="0" smtClean="0">
                <a:latin typeface="宋体" pitchFamily="2" charset="-122"/>
              </a:rPr>
              <a:t>CS</a:t>
            </a:r>
            <a:r>
              <a:rPr lang="zh-CN" altLang="en-US" b="1" dirty="0" smtClean="0">
                <a:latin typeface="宋体" pitchFamily="2" charset="-122"/>
              </a:rPr>
              <a:t>中的位置，转换所有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179388" y="4655790"/>
            <a:ext cx="8785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设计相关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电路    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基于微指令格式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包括微命令译码器、微</a:t>
            </a:r>
            <a:r>
              <a:rPr lang="zh-CN" altLang="en-US" b="1" dirty="0">
                <a:latin typeface="宋体" pitchFamily="2" charset="-122"/>
              </a:rPr>
              <a:t>地址形成电路</a:t>
            </a:r>
          </a:p>
        </p:txBody>
      </p:sp>
      <p:sp>
        <p:nvSpPr>
          <p:cNvPr id="18228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、设计步骤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/>
      <p:bldP spid="182280" grpId="0"/>
      <p:bldP spid="182281" grpId="0"/>
      <p:bldP spid="1822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71828" y="6261121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四、指令的执行过程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179388" y="86350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指令执行过程步骤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142844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*程序的执行过程：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循环的</a:t>
            </a:r>
            <a:r>
              <a:rPr lang="zh-CN" altLang="en-US" b="1" dirty="0" smtClean="0">
                <a:latin typeface="宋体" pitchFamily="2" charset="-122"/>
              </a:rPr>
              <a:t>指令执行过程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5" name="Text Box 47"/>
          <p:cNvSpPr txBox="1">
            <a:spLocks noChangeArrowheads="1"/>
          </p:cNvSpPr>
          <p:nvPr/>
        </p:nvSpPr>
        <p:spPr bwMode="auto">
          <a:xfrm>
            <a:off x="179512" y="2924944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的执行过程：</a:t>
            </a:r>
            <a:r>
              <a:rPr lang="zh-CN" altLang="en-US" b="1" spc="-100" dirty="0" smtClean="0">
                <a:latin typeface="宋体" pitchFamily="2" charset="-122"/>
              </a:rPr>
              <a:t>由若干操作构成，指令地址计算</a:t>
            </a:r>
            <a:r>
              <a:rPr lang="zh-CN" altLang="en-US" b="1" u="sng" spc="-100" dirty="0" smtClean="0">
                <a:latin typeface="宋体" pitchFamily="2" charset="-122"/>
              </a:rPr>
              <a:t>常提前</a:t>
            </a:r>
            <a:endParaRPr lang="en-US" altLang="zh-CN" b="1" u="sng" spc="-100" dirty="0" smtClean="0">
              <a:latin typeface="宋体" pitchFamily="2" charset="-122"/>
            </a:endParaRPr>
          </a:p>
        </p:txBody>
      </p:sp>
      <p:sp>
        <p:nvSpPr>
          <p:cNvPr id="130" name="线形标注 2 129"/>
          <p:cNvSpPr/>
          <p:nvPr/>
        </p:nvSpPr>
        <p:spPr bwMode="auto">
          <a:xfrm>
            <a:off x="323528" y="2302330"/>
            <a:ext cx="1765321" cy="321471"/>
          </a:xfrm>
          <a:prstGeom prst="borderCallout2">
            <a:avLst>
              <a:gd name="adj1" fmla="val 48951"/>
              <a:gd name="adj2" fmla="val 99737"/>
              <a:gd name="adj3" fmla="val 50563"/>
              <a:gd name="adj4" fmla="val 114825"/>
              <a:gd name="adj5" fmla="val 117205"/>
              <a:gd name="adj6" fmla="val 152304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称为</a:t>
            </a:r>
            <a:r>
              <a:rPr lang="en-US" altLang="zh-CN" sz="1800" b="1" dirty="0" smtClean="0">
                <a:latin typeface="宋体" pitchFamily="2" charset="-122"/>
              </a:rPr>
              <a:t>PC</a:t>
            </a:r>
            <a:r>
              <a:rPr lang="zh-CN" altLang="en-US" sz="1800" b="1" dirty="0" smtClean="0">
                <a:latin typeface="宋体" pitchFamily="2" charset="-122"/>
              </a:rPr>
              <a:t>增量操作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31" name="Text Box 47"/>
          <p:cNvSpPr txBox="1">
            <a:spLocks noChangeArrowheads="1"/>
          </p:cNvSpPr>
          <p:nvPr/>
        </p:nvSpPr>
        <p:spPr bwMode="auto">
          <a:xfrm>
            <a:off x="179512" y="5445224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所有指令取指、译码</a:t>
            </a:r>
            <a:r>
              <a:rPr lang="zh-CN" altLang="en-US" sz="2200" b="1" dirty="0">
                <a:latin typeface="宋体" pitchFamily="2" charset="-122"/>
              </a:rPr>
              <a:t>步骤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操作相同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</a:t>
            </a:r>
            <a:r>
              <a:rPr lang="zh-CN" altLang="en-US" sz="2200" b="1" dirty="0" smtClean="0">
                <a:latin typeface="宋体" pitchFamily="2" charset="-122"/>
              </a:rPr>
              <a:t>不同指令执行步骤的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操作不同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受操作码、寻址方式影响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660396" y="1687697"/>
            <a:ext cx="4575900" cy="1120138"/>
            <a:chOff x="2660396" y="1759705"/>
            <a:chExt cx="4575900" cy="1120138"/>
          </a:xfrm>
        </p:grpSpPr>
        <p:sp>
          <p:nvSpPr>
            <p:cNvPr id="53" name="Text Box 80"/>
            <p:cNvSpPr txBox="1">
              <a:spLocks noChangeArrowheads="1"/>
            </p:cNvSpPr>
            <p:nvPr/>
          </p:nvSpPr>
          <p:spPr bwMode="auto">
            <a:xfrm>
              <a:off x="4376496" y="1759705"/>
              <a:ext cx="1081087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2661984" y="2116894"/>
              <a:ext cx="1406991" cy="428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 smtClean="0">
                  <a:latin typeface="宋体" pitchFamily="2" charset="-122"/>
                </a:rPr>
                <a:t>  取指令</a:t>
              </a:r>
              <a:endParaRPr lang="en-US" altLang="zh-CN" sz="2000" b="1" dirty="0" smtClean="0">
                <a:latin typeface="宋体" pitchFamily="2" charset="-122"/>
              </a:endParaRP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5233752" y="2116894"/>
              <a:ext cx="2000264" cy="4286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3012334" y="2545522"/>
              <a:ext cx="1808302" cy="334321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 PC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(PC)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zh-CN" altLang="en-US" sz="2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r>
                <a:rPr lang="en-US" altLang="zh-CN" sz="2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Text Box 65"/>
            <p:cNvSpPr txBox="1">
              <a:spLocks noChangeArrowheads="1"/>
            </p:cNvSpPr>
            <p:nvPr/>
          </p:nvSpPr>
          <p:spPr bwMode="auto">
            <a:xfrm>
              <a:off x="5236032" y="2546316"/>
              <a:ext cx="2000264" cy="333527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PC</a:t>
              </a:r>
              <a:r>
                <a:rPr lang="zh-CN" altLang="en-US" sz="2000" b="1" dirty="0" smtClean="0">
                  <a:latin typeface="宋体" pitchFamily="2" charset="-122"/>
                </a:rPr>
                <a:t>←计算结果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5519504" y="1972430"/>
              <a:ext cx="171451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0800000">
              <a:off x="2661988" y="1974018"/>
              <a:ext cx="1643071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rot="5400000">
              <a:off x="2518314" y="1974018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rot="5400000">
              <a:off x="7091934" y="1973224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箭头连接符 73"/>
            <p:cNvCxnSpPr>
              <a:endCxn id="54" idx="1"/>
            </p:cNvCxnSpPr>
            <p:nvPr/>
          </p:nvCxnSpPr>
          <p:spPr bwMode="auto">
            <a:xfrm rot="10800000">
              <a:off x="2661984" y="2331208"/>
              <a:ext cx="4574312" cy="12700"/>
            </a:xfrm>
            <a:prstGeom prst="bentConnector5">
              <a:avLst>
                <a:gd name="adj1" fmla="val -5775"/>
                <a:gd name="adj2" fmla="val -4962512"/>
                <a:gd name="adj3" fmla="val 1049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4068975" y="2116894"/>
              <a:ext cx="1164777" cy="4286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 smtClean="0">
                  <a:latin typeface="宋体" pitchFamily="2" charset="-122"/>
                </a:rPr>
                <a:t>分析指令</a:t>
              </a:r>
              <a:endParaRPr lang="en-US" altLang="zh-CN" sz="2000" b="1" dirty="0" smtClean="0">
                <a:latin typeface="宋体" pitchFamily="2" charset="-122"/>
              </a:endParaRPr>
            </a:p>
          </p:txBody>
        </p:sp>
      </p:grpSp>
      <p:sp>
        <p:nvSpPr>
          <p:cNvPr id="5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71600" y="3454401"/>
            <a:ext cx="7776864" cy="1990823"/>
            <a:chOff x="971600" y="3526409"/>
            <a:chExt cx="7776864" cy="1990823"/>
          </a:xfrm>
        </p:grpSpPr>
        <p:sp>
          <p:nvSpPr>
            <p:cNvPr id="76" name="Text Box 65"/>
            <p:cNvSpPr txBox="1">
              <a:spLocks noChangeArrowheads="1"/>
            </p:cNvSpPr>
            <p:nvPr/>
          </p:nvSpPr>
          <p:spPr bwMode="auto">
            <a:xfrm>
              <a:off x="1043608" y="3810621"/>
              <a:ext cx="1080120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取指令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1043608" y="4606529"/>
              <a:ext cx="1080120" cy="57606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8" name="Text Box 65"/>
            <p:cNvSpPr txBox="1">
              <a:spLocks noChangeArrowheads="1"/>
            </p:cNvSpPr>
            <p:nvPr/>
          </p:nvSpPr>
          <p:spPr bwMode="auto">
            <a:xfrm>
              <a:off x="2699792" y="4606529"/>
              <a:ext cx="1080121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指令操作译码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9" name="Text Box 65"/>
            <p:cNvSpPr txBox="1">
              <a:spLocks noChangeArrowheads="1"/>
            </p:cNvSpPr>
            <p:nvPr/>
          </p:nvSpPr>
          <p:spPr bwMode="auto">
            <a:xfrm>
              <a:off x="4358037" y="4606529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6156177" y="4606529"/>
              <a:ext cx="720079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数据操作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7380312" y="4606529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2" name="Text Box 65"/>
            <p:cNvSpPr txBox="1">
              <a:spLocks noChangeArrowheads="1"/>
            </p:cNvSpPr>
            <p:nvPr/>
          </p:nvSpPr>
          <p:spPr bwMode="auto">
            <a:xfrm>
              <a:off x="4358038" y="3814441"/>
              <a:ext cx="1294082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3" name="Text Box 65"/>
            <p:cNvSpPr txBox="1">
              <a:spLocks noChangeArrowheads="1"/>
            </p:cNvSpPr>
            <p:nvPr/>
          </p:nvSpPr>
          <p:spPr bwMode="auto">
            <a:xfrm>
              <a:off x="7380312" y="3814441"/>
              <a:ext cx="129614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存操作数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84" name="直接箭头连接符 83"/>
            <p:cNvCxnSpPr>
              <a:stCxn id="77" idx="0"/>
              <a:endCxn id="76" idx="2"/>
            </p:cNvCxnSpPr>
            <p:nvPr/>
          </p:nvCxnSpPr>
          <p:spPr bwMode="auto">
            <a:xfrm flipV="1">
              <a:off x="1583668" y="4170661"/>
              <a:ext cx="0" cy="4358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1586392" y="4277914"/>
              <a:ext cx="911180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当前指令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6" name="Text Box 80"/>
            <p:cNvSpPr txBox="1">
              <a:spLocks noChangeArrowheads="1"/>
            </p:cNvSpPr>
            <p:nvPr/>
          </p:nvSpPr>
          <p:spPr bwMode="auto">
            <a:xfrm>
              <a:off x="1583668" y="5182593"/>
              <a:ext cx="975693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下条指令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7" name="直接箭头连接符 86"/>
            <p:cNvCxnSpPr>
              <a:stCxn id="83" idx="3"/>
              <a:endCxn id="77" idx="2"/>
            </p:cNvCxnSpPr>
            <p:nvPr/>
          </p:nvCxnSpPr>
          <p:spPr bwMode="auto">
            <a:xfrm flipH="1">
              <a:off x="1583668" y="3994461"/>
              <a:ext cx="7092788" cy="1188132"/>
            </a:xfrm>
            <a:prstGeom prst="bentConnector4">
              <a:avLst>
                <a:gd name="adj1" fmla="val -3223"/>
                <a:gd name="adj2" fmla="val 1277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6" idx="3"/>
              <a:endCxn id="78" idx="0"/>
            </p:cNvCxnSpPr>
            <p:nvPr/>
          </p:nvCxnSpPr>
          <p:spPr bwMode="auto">
            <a:xfrm>
              <a:off x="2123728" y="3990641"/>
              <a:ext cx="1116125" cy="6158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78" idx="3"/>
              <a:endCxn id="79" idx="1"/>
            </p:cNvCxnSpPr>
            <p:nvPr/>
          </p:nvCxnSpPr>
          <p:spPr bwMode="auto">
            <a:xfrm>
              <a:off x="3779913" y="4894561"/>
              <a:ext cx="578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79" idx="0"/>
              <a:endCxn id="82" idx="2"/>
            </p:cNvCxnSpPr>
            <p:nvPr/>
          </p:nvCxnSpPr>
          <p:spPr bwMode="auto">
            <a:xfrm flipV="1">
              <a:off x="5005079" y="417448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82" idx="3"/>
              <a:endCxn id="80" idx="0"/>
            </p:cNvCxnSpPr>
            <p:nvPr/>
          </p:nvCxnSpPr>
          <p:spPr bwMode="auto">
            <a:xfrm>
              <a:off x="5652120" y="3994461"/>
              <a:ext cx="864097" cy="61206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>
              <a:stCxn id="80" idx="3"/>
              <a:endCxn id="81" idx="1"/>
            </p:cNvCxnSpPr>
            <p:nvPr/>
          </p:nvCxnSpPr>
          <p:spPr bwMode="auto">
            <a:xfrm>
              <a:off x="6876256" y="4894561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endCxn id="79" idx="2"/>
            </p:cNvCxnSpPr>
            <p:nvPr/>
          </p:nvCxnSpPr>
          <p:spPr bwMode="auto">
            <a:xfrm flipV="1">
              <a:off x="5005079" y="5182593"/>
              <a:ext cx="0" cy="3346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3" name="Text Box 80"/>
            <p:cNvSpPr txBox="1">
              <a:spLocks noChangeArrowheads="1"/>
            </p:cNvSpPr>
            <p:nvPr/>
          </p:nvSpPr>
          <p:spPr bwMode="auto">
            <a:xfrm>
              <a:off x="5004048" y="5182593"/>
              <a:ext cx="1448844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串或向量指令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>
              <a:stCxn id="81" idx="0"/>
              <a:endCxn id="83" idx="2"/>
            </p:cNvCxnSpPr>
            <p:nvPr/>
          </p:nvCxnSpPr>
          <p:spPr bwMode="auto">
            <a:xfrm flipV="1">
              <a:off x="8027354" y="4174481"/>
              <a:ext cx="103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4860032" y="417448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7884368" y="417448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Text Box 80"/>
            <p:cNvSpPr txBox="1">
              <a:spLocks noChangeArrowheads="1"/>
            </p:cNvSpPr>
            <p:nvPr/>
          </p:nvSpPr>
          <p:spPr bwMode="auto">
            <a:xfrm>
              <a:off x="3995936" y="4273703"/>
              <a:ext cx="792388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个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OPD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23" name="Text Box 80"/>
            <p:cNvSpPr txBox="1">
              <a:spLocks noChangeArrowheads="1"/>
            </p:cNvSpPr>
            <p:nvPr/>
          </p:nvSpPr>
          <p:spPr bwMode="auto">
            <a:xfrm>
              <a:off x="6948264" y="4277914"/>
              <a:ext cx="864096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个结果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25" name="弧形 124"/>
            <p:cNvSpPr/>
            <p:nvPr/>
          </p:nvSpPr>
          <p:spPr bwMode="auto">
            <a:xfrm>
              <a:off x="4932040" y="3526409"/>
              <a:ext cx="432048" cy="329931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 Box 80"/>
            <p:cNvSpPr txBox="1">
              <a:spLocks noChangeArrowheads="1"/>
            </p:cNvSpPr>
            <p:nvPr/>
          </p:nvSpPr>
          <p:spPr bwMode="auto">
            <a:xfrm>
              <a:off x="3995936" y="3529796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7" name="弧形 126"/>
            <p:cNvSpPr/>
            <p:nvPr/>
          </p:nvSpPr>
          <p:spPr bwMode="auto">
            <a:xfrm>
              <a:off x="7956376" y="3526409"/>
              <a:ext cx="432048" cy="329931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7020272" y="3529796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971600" y="4293095"/>
              <a:ext cx="7776864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5" grpId="0"/>
      <p:bldP spid="130" grpId="0" animBg="1"/>
      <p:bldP spid="13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、设计举例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*设计背景：</a:t>
            </a:r>
            <a:r>
              <a:rPr lang="zh-CN" altLang="en-US" b="1" dirty="0" smtClean="0">
                <a:latin typeface="宋体" pitchFamily="2" charset="-122"/>
              </a:rPr>
              <a:t>单总线</a:t>
            </a:r>
            <a:r>
              <a:rPr lang="zh-CN" altLang="en-US" b="1" dirty="0">
                <a:latin typeface="宋体" pitchFamily="2" charset="-122"/>
              </a:rPr>
              <a:t>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*列出所有的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序列：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P74)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79488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*设计微指令格式：</a:t>
            </a:r>
            <a:r>
              <a:rPr lang="zh-CN" altLang="en-US" b="1" dirty="0" smtClean="0">
                <a:latin typeface="宋体" pitchFamily="2" charset="-122"/>
              </a:rPr>
              <a:t>采用水平型格式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操作控制字段编码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P75)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顺序控制字段编码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P77)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23528" y="3284984"/>
            <a:ext cx="8712968" cy="2376264"/>
            <a:chOff x="179512" y="2348880"/>
            <a:chExt cx="8712968" cy="2376264"/>
          </a:xfrm>
        </p:grpSpPr>
        <p:grpSp>
          <p:nvGrpSpPr>
            <p:cNvPr id="7" name="组合 6"/>
            <p:cNvGrpSpPr/>
            <p:nvPr/>
          </p:nvGrpSpPr>
          <p:grpSpPr>
            <a:xfrm>
              <a:off x="179512" y="2348880"/>
              <a:ext cx="6301359" cy="2376264"/>
              <a:chOff x="1762125" y="3717032"/>
              <a:chExt cx="6301359" cy="2376264"/>
            </a:xfrm>
          </p:grpSpPr>
          <p:sp>
            <p:nvSpPr>
              <p:cNvPr id="8" name="Text Box 195"/>
              <p:cNvSpPr txBox="1">
                <a:spLocks noChangeArrowheads="1"/>
              </p:cNvSpPr>
              <p:nvPr/>
            </p:nvSpPr>
            <p:spPr bwMode="auto">
              <a:xfrm>
                <a:off x="1762125" y="3717032"/>
                <a:ext cx="6266259" cy="288033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1    </a:t>
                </a:r>
                <a:r>
                  <a:rPr lang="zh-CN" altLang="en-US" sz="1800" b="1" dirty="0" smtClean="0">
                    <a:latin typeface="宋体" pitchFamily="2" charset="-122"/>
                  </a:rPr>
                  <a:t>子</a:t>
                </a:r>
                <a:r>
                  <a:rPr lang="zh-CN" altLang="en-US" sz="1800" b="1" dirty="0">
                    <a:latin typeface="宋体" pitchFamily="2" charset="-122"/>
                  </a:rPr>
                  <a:t>字段</a:t>
                </a:r>
                <a:r>
                  <a:rPr lang="en-US" altLang="zh-CN" sz="1800" b="1" dirty="0">
                    <a:latin typeface="宋体" pitchFamily="2" charset="-122"/>
                  </a:rPr>
                  <a:t>2   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3 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4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5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6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7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8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9" name="Text Box 199"/>
              <p:cNvSpPr txBox="1">
                <a:spLocks noChangeArrowheads="1"/>
              </p:cNvSpPr>
              <p:nvPr/>
            </p:nvSpPr>
            <p:spPr bwMode="auto">
              <a:xfrm>
                <a:off x="1763689" y="4078882"/>
                <a:ext cx="1224136" cy="1510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</a:t>
                </a: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全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out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2—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4—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ExtU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5—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sp>
            <p:nvSpPr>
              <p:cNvPr id="10" name="Text Box 200"/>
              <p:cNvSpPr txBox="1">
                <a:spLocks noChangeArrowheads="1"/>
              </p:cNvSpPr>
              <p:nvPr/>
            </p:nvSpPr>
            <p:spPr bwMode="auto">
              <a:xfrm>
                <a:off x="3059833" y="4077073"/>
                <a:ext cx="1224136" cy="2016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0--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全无效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2—IR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MAR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4—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5—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6—Y</a:t>
                </a:r>
                <a:r>
                  <a:rPr lang="en-US" altLang="zh-CN" sz="1800" b="1" baseline="-14000" dirty="0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7—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r>
                  <a:rPr lang="en-US" altLang="zh-CN" sz="1800" b="1" dirty="0" smtClean="0"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1" name="Text Box 201"/>
              <p:cNvSpPr txBox="1">
                <a:spLocks noChangeArrowheads="1"/>
              </p:cNvSpPr>
              <p:nvPr/>
            </p:nvSpPr>
            <p:spPr bwMode="auto">
              <a:xfrm>
                <a:off x="5615979" y="4365104"/>
                <a:ext cx="468189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baseline="-14000" dirty="0" smtClean="0">
                    <a:latin typeface="宋体" pitchFamily="2" charset="-122"/>
                  </a:rPr>
                  <a:t>+1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298782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>
                <a:off x="428396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>
                <a:off x="550810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 Box 201"/>
              <p:cNvSpPr txBox="1">
                <a:spLocks noChangeArrowheads="1"/>
              </p:cNvSpPr>
              <p:nvPr/>
            </p:nvSpPr>
            <p:spPr bwMode="auto">
              <a:xfrm>
                <a:off x="4283968" y="4077245"/>
                <a:ext cx="1210320" cy="10799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0—op(add)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1—op(sub)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2—op(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3—op(</a:t>
                </a:r>
                <a:r>
                  <a:rPr lang="zh-CN" altLang="en-US" sz="1800" b="1" dirty="0" smtClean="0">
                    <a:latin typeface="宋体" pitchFamily="2" charset="-122"/>
                  </a:rPr>
                  <a:t>－</a:t>
                </a:r>
                <a:r>
                  <a:rPr lang="en-US" altLang="zh-CN" sz="1800" b="1" dirty="0" smtClean="0">
                    <a:latin typeface="宋体" pitchFamily="2" charset="-122"/>
                  </a:rPr>
                  <a:t>1)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 bwMode="auto">
              <a:xfrm>
                <a:off x="6012160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6516216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7020272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752432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796136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" name="Text Box 201"/>
              <p:cNvSpPr txBox="1">
                <a:spLocks noChangeArrowheads="1"/>
              </p:cNvSpPr>
              <p:nvPr/>
            </p:nvSpPr>
            <p:spPr bwMode="auto">
              <a:xfrm>
                <a:off x="6084168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Read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 bwMode="auto">
              <a:xfrm>
                <a:off x="6336333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3" name="Text Box 201"/>
              <p:cNvSpPr txBox="1">
                <a:spLocks noChangeArrowheads="1"/>
              </p:cNvSpPr>
              <p:nvPr/>
            </p:nvSpPr>
            <p:spPr bwMode="auto">
              <a:xfrm>
                <a:off x="6516216" y="4365104"/>
                <a:ext cx="683172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Write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 bwMode="auto">
              <a:xfrm>
                <a:off x="6804248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5" name="Text Box 201"/>
              <p:cNvSpPr txBox="1">
                <a:spLocks noChangeArrowheads="1"/>
              </p:cNvSpPr>
              <p:nvPr/>
            </p:nvSpPr>
            <p:spPr bwMode="auto">
              <a:xfrm>
                <a:off x="7092280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WMFC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 bwMode="auto">
              <a:xfrm>
                <a:off x="7344445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7" name="Text Box 201"/>
              <p:cNvSpPr txBox="1">
                <a:spLocks noChangeArrowheads="1"/>
              </p:cNvSpPr>
              <p:nvPr/>
            </p:nvSpPr>
            <p:spPr bwMode="auto">
              <a:xfrm>
                <a:off x="7596336" y="4365103"/>
                <a:ext cx="4671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End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 bwMode="auto">
              <a:xfrm>
                <a:off x="7777260" y="4005064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45" name="组合 44"/>
            <p:cNvGrpSpPr/>
            <p:nvPr/>
          </p:nvGrpSpPr>
          <p:grpSpPr>
            <a:xfrm>
              <a:off x="6445771" y="2348880"/>
              <a:ext cx="2446709" cy="1512168"/>
              <a:chOff x="6445771" y="2348880"/>
              <a:chExt cx="2446709" cy="1512168"/>
            </a:xfrm>
          </p:grpSpPr>
          <p:sp>
            <p:nvSpPr>
              <p:cNvPr id="30" name="Text Box 44"/>
              <p:cNvSpPr txBox="1">
                <a:spLocks noChangeArrowheads="1"/>
              </p:cNvSpPr>
              <p:nvPr/>
            </p:nvSpPr>
            <p:spPr bwMode="auto">
              <a:xfrm>
                <a:off x="6445771" y="2348880"/>
                <a:ext cx="2374701" cy="2880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>
                    <a:latin typeface="宋体" pitchFamily="2" charset="-122"/>
                  </a:rPr>
                  <a:t>方式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F   </a:t>
                </a:r>
                <a:r>
                  <a:rPr lang="zh-CN" altLang="en-US" sz="1800" b="1" dirty="0" smtClean="0">
                    <a:latin typeface="宋体" pitchFamily="2" charset="-122"/>
                  </a:rPr>
                  <a:t>地址参数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 bwMode="auto">
              <a:xfrm>
                <a:off x="7361076" y="2348880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6517779" y="3357810"/>
                <a:ext cx="2374701" cy="5032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</a:t>
                </a:r>
                <a:r>
                  <a:rPr lang="zh-CN" altLang="en-US" sz="1800" b="1" dirty="0">
                    <a:latin typeface="宋体" pitchFamily="2" charset="-122"/>
                  </a:rPr>
                  <a:t>下址</a:t>
                </a:r>
                <a:r>
                  <a:rPr lang="zh-CN" altLang="en-US" sz="1800" b="1" dirty="0" smtClean="0">
                    <a:latin typeface="宋体" pitchFamily="2" charset="-122"/>
                  </a:rPr>
                  <a:t>法，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r>
                  <a:rPr lang="zh-CN" altLang="en-US" sz="1800" b="1" dirty="0" smtClean="0">
                    <a:latin typeface="宋体" pitchFamily="2" charset="-122"/>
                  </a:rPr>
                  <a:t>为下地址</a:t>
                </a:r>
                <a:endParaRPr lang="en-US" altLang="zh-CN" sz="18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1—</a:t>
                </a:r>
                <a:r>
                  <a:rPr lang="zh-CN" altLang="en-US" sz="1800" b="1" dirty="0" smtClean="0">
                    <a:latin typeface="宋体" pitchFamily="2" charset="-122"/>
                  </a:rPr>
                  <a:t>测试网络法，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r>
                  <a:rPr lang="zh-CN" altLang="en-US" sz="1800" b="1" dirty="0" smtClean="0">
                    <a:latin typeface="宋体" pitchFamily="2" charset="-122"/>
                  </a:rPr>
                  <a:t>空闲</a:t>
                </a:r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 bwMode="auto">
              <a:xfrm>
                <a:off x="6732240" y="2636912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8172400" y="2636911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4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651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71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*编制微程序：</a:t>
            </a:r>
            <a:r>
              <a:rPr lang="zh-CN" altLang="en-US" b="1" dirty="0">
                <a:latin typeface="宋体" pitchFamily="2" charset="-122"/>
              </a:rPr>
              <a:t>取指、</a:t>
            </a:r>
            <a:r>
              <a:rPr lang="en-US" altLang="zh-CN" b="1" dirty="0">
                <a:latin typeface="宋体" pitchFamily="2" charset="-122"/>
              </a:rPr>
              <a:t>LD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SUB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JNZ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MOV</a:t>
            </a:r>
            <a:r>
              <a:rPr lang="zh-CN" altLang="en-US" b="1" dirty="0" smtClean="0">
                <a:latin typeface="宋体" pitchFamily="2" charset="-122"/>
              </a:rPr>
              <a:t>连续存放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5536" y="914076"/>
            <a:ext cx="8568951" cy="2730948"/>
            <a:chOff x="395536" y="842069"/>
            <a:chExt cx="8568951" cy="2730948"/>
          </a:xfrm>
        </p:grpSpPr>
        <p:sp>
          <p:nvSpPr>
            <p:cNvPr id="5" name="Text Box 37"/>
            <p:cNvSpPr txBox="1">
              <a:spLocks noChangeArrowheads="1"/>
            </p:cNvSpPr>
            <p:nvPr/>
          </p:nvSpPr>
          <p:spPr bwMode="auto">
            <a:xfrm>
              <a:off x="395537" y="1127855"/>
              <a:ext cx="720080" cy="7169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00010</a:t>
              </a:r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1115619" y="1127854"/>
              <a:ext cx="2518816" cy="71697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010 010 00 00000 </a:t>
              </a:r>
              <a:r>
                <a:rPr lang="en-US" altLang="zh-CN" sz="18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1800" b="1" dirty="0">
                  <a:latin typeface="+mn-lt"/>
                </a:rPr>
                <a:t>00000</a:t>
              </a:r>
              <a:endParaRPr lang="zh-CN" altLang="en-US" sz="1800" b="1" dirty="0">
                <a:latin typeface="+mn-lt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395537" y="842069"/>
              <a:ext cx="3238969" cy="2826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 </a:t>
              </a: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3743597" y="1217786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395536" y="1855126"/>
              <a:ext cx="720081" cy="7097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00101</a:t>
              </a:r>
            </a:p>
          </p:txBody>
        </p:sp>
        <p:sp>
          <p:nvSpPr>
            <p:cNvPr id="48" name="右大括号 47"/>
            <p:cNvSpPr/>
            <p:nvPr/>
          </p:nvSpPr>
          <p:spPr bwMode="auto">
            <a:xfrm>
              <a:off x="3665207" y="1141674"/>
              <a:ext cx="72231" cy="67593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1115617" y="1853291"/>
              <a:ext cx="2518817" cy="7116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010 101 00 00001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3745658" y="191683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LD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1" name="右大括号 50"/>
            <p:cNvSpPr/>
            <p:nvPr/>
          </p:nvSpPr>
          <p:spPr bwMode="auto">
            <a:xfrm>
              <a:off x="3665208" y="1916832"/>
              <a:ext cx="74292" cy="595048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395537" y="2566739"/>
              <a:ext cx="720081" cy="7182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01000</a:t>
              </a: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1115618" y="2564905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100 00 00000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3745659" y="263691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ST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7" name="右大括号 56"/>
            <p:cNvSpPr/>
            <p:nvPr/>
          </p:nvSpPr>
          <p:spPr bwMode="auto">
            <a:xfrm>
              <a:off x="3634506" y="2636912"/>
              <a:ext cx="104995" cy="580335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4716017" y="1133534"/>
              <a:ext cx="720080" cy="711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01001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01010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01011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5436096" y="1124744"/>
              <a:ext cx="2522465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</a:t>
              </a:r>
              <a:r>
                <a:rPr lang="en-US" altLang="zh-CN" sz="1800" b="1" spc="100" dirty="0" smtClean="0">
                  <a:latin typeface="+mn-lt"/>
                </a:rPr>
                <a:t>1 1</a:t>
              </a:r>
              <a:r>
                <a:rPr lang="en-US" altLang="zh-CN" sz="1800" b="1" dirty="0" smtClean="0">
                  <a:latin typeface="+mn-lt"/>
                </a:rPr>
                <a:t>10 00 00000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</a:t>
              </a:r>
              <a:r>
                <a:rPr lang="en-US" altLang="zh-CN" sz="1800" b="1" spc="100" dirty="0" smtClean="0">
                  <a:latin typeface="+mn-lt"/>
                </a:rPr>
                <a:t>111</a:t>
              </a:r>
              <a:r>
                <a:rPr lang="en-US" altLang="zh-CN" sz="1800" b="1" dirty="0" smtClean="0">
                  <a:latin typeface="+mn-lt"/>
                </a:rPr>
                <a:t> 01 00000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101 101 00 00001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4713955" y="842069"/>
              <a:ext cx="3238970" cy="291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 </a:t>
              </a: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8062014" y="1251777"/>
              <a:ext cx="902473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6" name="Text Box 49"/>
            <p:cNvSpPr txBox="1">
              <a:spLocks noChangeArrowheads="1"/>
            </p:cNvSpPr>
            <p:nvPr/>
          </p:nvSpPr>
          <p:spPr bwMode="auto">
            <a:xfrm>
              <a:off x="4716016" y="1860806"/>
              <a:ext cx="720081" cy="704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01100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01101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01110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8" name="右大括号 67"/>
            <p:cNvSpPr/>
            <p:nvPr/>
          </p:nvSpPr>
          <p:spPr bwMode="auto">
            <a:xfrm>
              <a:off x="7958561" y="1135630"/>
              <a:ext cx="97296" cy="682063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5438157" y="1844824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100 </a:t>
              </a:r>
              <a:r>
                <a:rPr lang="en-US" altLang="zh-CN" sz="1800" b="1" spc="100" dirty="0" smtClean="0">
                  <a:latin typeface="+mn-lt"/>
                </a:rPr>
                <a:t>111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spc="100" dirty="0" smtClean="0">
                  <a:latin typeface="+mn-lt"/>
                </a:rPr>
                <a:t>1</a:t>
              </a:r>
              <a:r>
                <a:rPr lang="en-US" altLang="zh-CN" sz="1800" b="1" dirty="0" smtClean="0">
                  <a:latin typeface="+mn-lt"/>
                </a:rPr>
                <a:t>01 001 00 00001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8064075" y="1988840"/>
              <a:ext cx="900411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JNZ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右大括号 70"/>
            <p:cNvSpPr/>
            <p:nvPr/>
          </p:nvSpPr>
          <p:spPr bwMode="auto">
            <a:xfrm>
              <a:off x="7983626" y="1916832"/>
              <a:ext cx="74292" cy="841590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Text Box 49"/>
            <p:cNvSpPr txBox="1">
              <a:spLocks noChangeArrowheads="1"/>
            </p:cNvSpPr>
            <p:nvPr/>
          </p:nvSpPr>
          <p:spPr bwMode="auto">
            <a:xfrm>
              <a:off x="4716017" y="2852936"/>
              <a:ext cx="720081" cy="7200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10000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10001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10010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" name="Text Box 38"/>
            <p:cNvSpPr txBox="1">
              <a:spLocks noChangeArrowheads="1"/>
            </p:cNvSpPr>
            <p:nvPr/>
          </p:nvSpPr>
          <p:spPr bwMode="auto">
            <a:xfrm>
              <a:off x="5438158" y="2852937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8064076" y="2924944"/>
              <a:ext cx="900409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MOV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5" name="右大括号 74"/>
            <p:cNvSpPr/>
            <p:nvPr/>
          </p:nvSpPr>
          <p:spPr bwMode="auto">
            <a:xfrm>
              <a:off x="7983626" y="2924944"/>
              <a:ext cx="74293" cy="58460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Text Box 49"/>
            <p:cNvSpPr txBox="1">
              <a:spLocks noChangeArrowheads="1"/>
            </p:cNvSpPr>
            <p:nvPr/>
          </p:nvSpPr>
          <p:spPr bwMode="auto">
            <a:xfrm>
              <a:off x="4717478" y="2564904"/>
              <a:ext cx="720081" cy="28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01111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5437559" y="2564904"/>
              <a:ext cx="2518817" cy="288032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179512" y="364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*设计相关电路：</a:t>
            </a:r>
            <a:r>
              <a:rPr lang="zh-CN" altLang="en-US" b="1" dirty="0" smtClean="0">
                <a:latin typeface="宋体" pitchFamily="2" charset="-122"/>
              </a:rPr>
              <a:t>微命令译码器、微地址形成电路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0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" name="Text Box 272"/>
          <p:cNvSpPr txBox="1">
            <a:spLocks noChangeArrowheads="1"/>
          </p:cNvSpPr>
          <p:nvPr/>
        </p:nvSpPr>
        <p:spPr bwMode="auto">
          <a:xfrm>
            <a:off x="5652120" y="4221088"/>
            <a:ext cx="2952328" cy="20162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baseline="-25000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OP </a:t>
            </a:r>
            <a:r>
              <a:rPr lang="en-US" altLang="zh-CN" sz="1800" b="1" baseline="-25000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ZF  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0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LD 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00011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4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ST 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00110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3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SUB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01001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2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JNZ  0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01100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    </a:t>
            </a: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JNZ  1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01111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0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MOV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10000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755576" y="4221088"/>
            <a:ext cx="4464496" cy="2097856"/>
            <a:chOff x="827584" y="980727"/>
            <a:chExt cx="4464496" cy="2097856"/>
          </a:xfrm>
        </p:grpSpPr>
        <p:sp>
          <p:nvSpPr>
            <p:cNvPr id="273" name="Rectangle 72"/>
            <p:cNvSpPr>
              <a:spLocks noChangeArrowheads="1"/>
            </p:cNvSpPr>
            <p:nvPr/>
          </p:nvSpPr>
          <p:spPr bwMode="auto">
            <a:xfrm>
              <a:off x="1187624" y="2348880"/>
              <a:ext cx="2009643" cy="5515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Text Box 94"/>
            <p:cNvSpPr txBox="1">
              <a:spLocks noChangeArrowheads="1"/>
            </p:cNvSpPr>
            <p:nvPr/>
          </p:nvSpPr>
          <p:spPr bwMode="auto">
            <a:xfrm>
              <a:off x="1979712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5" name="直接箭头连接符 274"/>
            <p:cNvCxnSpPr/>
            <p:nvPr/>
          </p:nvCxnSpPr>
          <p:spPr bwMode="auto">
            <a:xfrm>
              <a:off x="219573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1979712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22677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2348136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9" name="Text Box 92"/>
            <p:cNvSpPr txBox="1">
              <a:spLocks noChangeArrowheads="1"/>
            </p:cNvSpPr>
            <p:nvPr/>
          </p:nvSpPr>
          <p:spPr bwMode="auto">
            <a:xfrm>
              <a:off x="1907704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0" name="直接箭头连接符 279"/>
            <p:cNvCxnSpPr/>
            <p:nvPr/>
          </p:nvCxnSpPr>
          <p:spPr bwMode="auto">
            <a:xfrm>
              <a:off x="255577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262778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212372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226774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2771800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5" name="直接箭头连接符 284"/>
            <p:cNvCxnSpPr/>
            <p:nvPr/>
          </p:nvCxnSpPr>
          <p:spPr bwMode="auto">
            <a:xfrm>
              <a:off x="2843808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6" name="直接箭头连接符 285"/>
            <p:cNvCxnSpPr/>
            <p:nvPr/>
          </p:nvCxnSpPr>
          <p:spPr bwMode="auto">
            <a:xfrm>
              <a:off x="291581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7" name="直接箭头连接符 286"/>
            <p:cNvCxnSpPr/>
            <p:nvPr/>
          </p:nvCxnSpPr>
          <p:spPr bwMode="auto">
            <a:xfrm>
              <a:off x="298782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>
              <a:off x="3059832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直接箭头连接符 288"/>
            <p:cNvCxnSpPr/>
            <p:nvPr/>
          </p:nvCxnSpPr>
          <p:spPr bwMode="auto">
            <a:xfrm>
              <a:off x="255577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直接箭头连接符 289"/>
            <p:cNvCxnSpPr/>
            <p:nvPr/>
          </p:nvCxnSpPr>
          <p:spPr bwMode="auto">
            <a:xfrm>
              <a:off x="262778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>
              <a:off x="2771800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 bwMode="auto">
            <a:xfrm>
              <a:off x="284380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直接箭头连接符 292"/>
            <p:cNvCxnSpPr/>
            <p:nvPr/>
          </p:nvCxnSpPr>
          <p:spPr bwMode="auto">
            <a:xfrm>
              <a:off x="291581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直接箭头连接符 293"/>
            <p:cNvCxnSpPr/>
            <p:nvPr/>
          </p:nvCxnSpPr>
          <p:spPr bwMode="auto">
            <a:xfrm>
              <a:off x="298782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直接箭头连接符 294"/>
            <p:cNvCxnSpPr/>
            <p:nvPr/>
          </p:nvCxnSpPr>
          <p:spPr bwMode="auto">
            <a:xfrm>
              <a:off x="3059832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6" name="Rectangle 72"/>
            <p:cNvSpPr>
              <a:spLocks noChangeArrowheads="1"/>
            </p:cNvSpPr>
            <p:nvPr/>
          </p:nvSpPr>
          <p:spPr bwMode="auto">
            <a:xfrm>
              <a:off x="2051721" y="980727"/>
              <a:ext cx="2376259" cy="79208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Text Box 278"/>
            <p:cNvSpPr txBox="1">
              <a:spLocks noChangeArrowheads="1"/>
            </p:cNvSpPr>
            <p:nvPr/>
          </p:nvSpPr>
          <p:spPr bwMode="auto">
            <a:xfrm>
              <a:off x="1331640" y="1988840"/>
              <a:ext cx="1800200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98" name="Text Box 280"/>
            <p:cNvSpPr txBox="1">
              <a:spLocks noChangeArrowheads="1"/>
            </p:cNvSpPr>
            <p:nvPr/>
          </p:nvSpPr>
          <p:spPr bwMode="auto">
            <a:xfrm>
              <a:off x="827584" y="1993701"/>
              <a:ext cx="50405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294"/>
            <p:cNvSpPr txBox="1">
              <a:spLocks noChangeArrowheads="1"/>
            </p:cNvSpPr>
            <p:nvPr/>
          </p:nvSpPr>
          <p:spPr bwMode="auto">
            <a:xfrm rot="10800000">
              <a:off x="4068014" y="1124744"/>
              <a:ext cx="287964" cy="4313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0" tIns="10800" rIns="36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00" name="Text Box 298"/>
            <p:cNvSpPr txBox="1">
              <a:spLocks noChangeArrowheads="1"/>
            </p:cNvSpPr>
            <p:nvPr/>
          </p:nvSpPr>
          <p:spPr bwMode="auto">
            <a:xfrm>
              <a:off x="2267744" y="1052736"/>
              <a:ext cx="1079706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301" name="直接箭头连接符 300"/>
            <p:cNvCxnSpPr/>
            <p:nvPr/>
          </p:nvCxnSpPr>
          <p:spPr bwMode="auto">
            <a:xfrm>
              <a:off x="1774335" y="1121242"/>
              <a:ext cx="49340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2" name="直接箭头连接符 301"/>
            <p:cNvCxnSpPr/>
            <p:nvPr/>
          </p:nvCxnSpPr>
          <p:spPr bwMode="auto">
            <a:xfrm>
              <a:off x="1765952" y="1340768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Text Box 134"/>
            <p:cNvSpPr txBox="1">
              <a:spLocks noChangeArrowheads="1"/>
            </p:cNvSpPr>
            <p:nvPr/>
          </p:nvSpPr>
          <p:spPr bwMode="auto">
            <a:xfrm>
              <a:off x="1403622" y="1020796"/>
              <a:ext cx="370713" cy="40621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04" name="直接箭头连接符 303"/>
            <p:cNvCxnSpPr/>
            <p:nvPr/>
          </p:nvCxnSpPr>
          <p:spPr bwMode="auto">
            <a:xfrm>
              <a:off x="1121890" y="1196752"/>
              <a:ext cx="2817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>
              <a:off x="1115616" y="1484784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6" name="Text Box 169"/>
            <p:cNvSpPr txBox="1">
              <a:spLocks noChangeArrowheads="1"/>
            </p:cNvSpPr>
            <p:nvPr/>
          </p:nvSpPr>
          <p:spPr bwMode="auto">
            <a:xfrm rot="16200000">
              <a:off x="1834007" y="1123054"/>
              <a:ext cx="2195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…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307" name="直接箭头连接符 306"/>
            <p:cNvCxnSpPr/>
            <p:nvPr/>
          </p:nvCxnSpPr>
          <p:spPr bwMode="auto">
            <a:xfrm>
              <a:off x="3347864" y="119675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直接箭头连接符 307"/>
            <p:cNvCxnSpPr/>
            <p:nvPr/>
          </p:nvCxnSpPr>
          <p:spPr bwMode="auto">
            <a:xfrm>
              <a:off x="3707490" y="1412776"/>
              <a:ext cx="360529" cy="6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9" name="直接箭头连接符 308"/>
            <p:cNvCxnSpPr/>
            <p:nvPr/>
          </p:nvCxnSpPr>
          <p:spPr bwMode="auto">
            <a:xfrm flipV="1">
              <a:off x="4211898" y="1556792"/>
              <a:ext cx="62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0" name="矩形 309"/>
            <p:cNvSpPr/>
            <p:nvPr/>
          </p:nvSpPr>
          <p:spPr bwMode="auto">
            <a:xfrm>
              <a:off x="4067944" y="137721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4076328" y="115967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2" name="直接箭头连接符 311"/>
            <p:cNvCxnSpPr/>
            <p:nvPr/>
          </p:nvCxnSpPr>
          <p:spPr bwMode="auto">
            <a:xfrm flipV="1">
              <a:off x="3707904" y="1412777"/>
              <a:ext cx="0" cy="43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3" name="直接箭头连接符 312"/>
            <p:cNvCxnSpPr/>
            <p:nvPr/>
          </p:nvCxnSpPr>
          <p:spPr bwMode="auto">
            <a:xfrm>
              <a:off x="4355976" y="1340768"/>
              <a:ext cx="3601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4" name="Text Box 280"/>
            <p:cNvSpPr txBox="1">
              <a:spLocks noChangeArrowheads="1"/>
            </p:cNvSpPr>
            <p:nvPr/>
          </p:nvSpPr>
          <p:spPr bwMode="auto">
            <a:xfrm>
              <a:off x="827584" y="1340768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ZF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15" name="Text Box 280"/>
            <p:cNvSpPr txBox="1">
              <a:spLocks noChangeArrowheads="1"/>
            </p:cNvSpPr>
            <p:nvPr/>
          </p:nvSpPr>
          <p:spPr bwMode="auto">
            <a:xfrm>
              <a:off x="827584" y="1052736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OP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316" name="直接箭头连接符 177"/>
            <p:cNvCxnSpPr/>
            <p:nvPr/>
          </p:nvCxnSpPr>
          <p:spPr bwMode="auto">
            <a:xfrm flipV="1">
              <a:off x="3527849" y="1700808"/>
              <a:ext cx="685203" cy="285952"/>
            </a:xfrm>
            <a:prstGeom prst="bentConnector3">
              <a:avLst>
                <a:gd name="adj1" fmla="val -282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7" name="直接箭头连接符 177"/>
            <p:cNvCxnSpPr/>
            <p:nvPr/>
          </p:nvCxnSpPr>
          <p:spPr bwMode="auto">
            <a:xfrm rot="10800000">
              <a:off x="3710088" y="1844824"/>
              <a:ext cx="1005928" cy="141935"/>
            </a:xfrm>
            <a:prstGeom prst="bentConnector3">
              <a:avLst>
                <a:gd name="adj1" fmla="val 762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18" name="Text Box 142"/>
            <p:cNvSpPr txBox="1">
              <a:spLocks noChangeArrowheads="1"/>
            </p:cNvSpPr>
            <p:nvPr/>
          </p:nvSpPr>
          <p:spPr bwMode="auto">
            <a:xfrm>
              <a:off x="4716016" y="1196752"/>
              <a:ext cx="576064" cy="28733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44"/>
            <p:cNvSpPr txBox="1">
              <a:spLocks noChangeArrowheads="1"/>
            </p:cNvSpPr>
            <p:nvPr/>
          </p:nvSpPr>
          <p:spPr bwMode="auto">
            <a:xfrm>
              <a:off x="3131717" y="1988840"/>
              <a:ext cx="2160363" cy="2880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F 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20" name="直接连接符 319"/>
            <p:cNvCxnSpPr/>
            <p:nvPr/>
          </p:nvCxnSpPr>
          <p:spPr bwMode="auto">
            <a:xfrm>
              <a:off x="4067944" y="1988840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1" name="Text Box 94"/>
            <p:cNvSpPr txBox="1">
              <a:spLocks noChangeArrowheads="1"/>
            </p:cNvSpPr>
            <p:nvPr/>
          </p:nvSpPr>
          <p:spPr bwMode="auto">
            <a:xfrm>
              <a:off x="1367644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22" name="直接箭头连接符 321"/>
            <p:cNvCxnSpPr/>
            <p:nvPr/>
          </p:nvCxnSpPr>
          <p:spPr bwMode="auto">
            <a:xfrm>
              <a:off x="1583668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3" name="直接箭头连接符 322"/>
            <p:cNvCxnSpPr/>
            <p:nvPr/>
          </p:nvCxnSpPr>
          <p:spPr bwMode="auto">
            <a:xfrm>
              <a:off x="13676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4" name="直接箭头连接符 323"/>
            <p:cNvCxnSpPr/>
            <p:nvPr/>
          </p:nvCxnSpPr>
          <p:spPr bwMode="auto">
            <a:xfrm>
              <a:off x="1655676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5" name="直接箭头连接符 324"/>
            <p:cNvCxnSpPr/>
            <p:nvPr/>
          </p:nvCxnSpPr>
          <p:spPr bwMode="auto">
            <a:xfrm>
              <a:off x="1736068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6" name="Text Box 92"/>
            <p:cNvSpPr txBox="1">
              <a:spLocks noChangeArrowheads="1"/>
            </p:cNvSpPr>
            <p:nvPr/>
          </p:nvSpPr>
          <p:spPr bwMode="auto">
            <a:xfrm>
              <a:off x="1295636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27" name="直接箭头连接符 326"/>
            <p:cNvCxnSpPr/>
            <p:nvPr/>
          </p:nvCxnSpPr>
          <p:spPr bwMode="auto">
            <a:xfrm>
              <a:off x="1511660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8" name="直接箭头连接符 327"/>
            <p:cNvCxnSpPr/>
            <p:nvPr/>
          </p:nvCxnSpPr>
          <p:spPr bwMode="auto">
            <a:xfrm>
              <a:off x="1655676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9" name="直接箭头连接符 328"/>
            <p:cNvCxnSpPr/>
            <p:nvPr/>
          </p:nvCxnSpPr>
          <p:spPr bwMode="auto">
            <a:xfrm flipV="1">
              <a:off x="3674084" y="1160748"/>
              <a:ext cx="72008" cy="720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30" name="Text Box 201"/>
            <p:cNvSpPr txBox="1">
              <a:spLocks noChangeArrowheads="1"/>
            </p:cNvSpPr>
            <p:nvPr/>
          </p:nvSpPr>
          <p:spPr bwMode="auto">
            <a:xfrm>
              <a:off x="3586659" y="1017176"/>
              <a:ext cx="142453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5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5</a:t>
              </a:r>
              <a:endParaRPr lang="en-US" altLang="zh-CN" sz="1600" b="1" baseline="-14000" dirty="0">
                <a:latin typeface="宋体" pitchFamily="2" charset="-122"/>
              </a:endParaRPr>
            </a:p>
          </p:txBody>
        </p:sp>
      </p:grpSp>
      <p:sp>
        <p:nvSpPr>
          <p:cNvPr id="10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15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7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2A12-898D-4E70-B039-A0BBB198FE96}" type="slidenum">
              <a:rPr lang="en-US" altLang="zh-CN"/>
              <a:pPr/>
              <a:t>82</a:t>
            </a:fld>
            <a:endParaRPr lang="en-US" altLang="zh-CN" dirty="0"/>
          </a:p>
        </p:txBody>
      </p:sp>
      <p:sp>
        <p:nvSpPr>
          <p:cNvPr id="424164" name="Text Box 228"/>
          <p:cNvSpPr txBox="1">
            <a:spLocks noChangeArrowheads="1"/>
          </p:cNvSpPr>
          <p:nvPr/>
        </p:nvSpPr>
        <p:spPr bwMode="auto">
          <a:xfrm>
            <a:off x="179388" y="260648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、硬布线、微程序控制器组成对比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CU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、时序信号形成电路、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控制信号形成电路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ID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按指令格式译码，输出</a:t>
            </a:r>
            <a:r>
              <a:rPr lang="en-US" altLang="zh-CN" sz="2200" b="1" dirty="0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、寻址方式信号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时序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信号形成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控制信号形成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716016" y="2492896"/>
            <a:ext cx="4106825" cy="3311673"/>
            <a:chOff x="4785655" y="1700809"/>
            <a:chExt cx="4106825" cy="3311673"/>
          </a:xfrm>
        </p:grpSpPr>
        <p:sp>
          <p:nvSpPr>
            <p:cNvPr id="95" name="Rectangle 120" descr="轮廓式菱形"/>
            <p:cNvSpPr>
              <a:spLocks noChangeArrowheads="1"/>
            </p:cNvSpPr>
            <p:nvPr/>
          </p:nvSpPr>
          <p:spPr bwMode="auto">
            <a:xfrm>
              <a:off x="6156176" y="2489560"/>
              <a:ext cx="2736304" cy="194911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4793946" y="3429000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Text Box 162"/>
            <p:cNvSpPr txBox="1">
              <a:spLocks noChangeArrowheads="1"/>
            </p:cNvSpPr>
            <p:nvPr/>
          </p:nvSpPr>
          <p:spPr bwMode="auto">
            <a:xfrm>
              <a:off x="4785655" y="3140968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01" name="Text Box 162"/>
            <p:cNvSpPr txBox="1">
              <a:spLocks noChangeArrowheads="1"/>
            </p:cNvSpPr>
            <p:nvPr/>
          </p:nvSpPr>
          <p:spPr bwMode="auto">
            <a:xfrm>
              <a:off x="5656175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+mn-ea"/>
                </a:rPr>
                <a:t>工作脉冲           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600" b="1" dirty="0" smtClean="0"/>
                <a:t>控制信号</a:t>
              </a:r>
              <a:endParaRPr lang="zh-CN" altLang="en-US" sz="1600" b="1" dirty="0"/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5214327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3" name="Text Box 162"/>
            <p:cNvSpPr txBox="1">
              <a:spLocks noChangeArrowheads="1"/>
            </p:cNvSpPr>
            <p:nvPr/>
          </p:nvSpPr>
          <p:spPr bwMode="auto">
            <a:xfrm>
              <a:off x="4792078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数据通路</a:t>
              </a:r>
              <a:endParaRPr lang="zh-CN" altLang="en-US" sz="1800" b="1" dirty="0"/>
            </a:p>
          </p:txBody>
        </p:sp>
        <p:sp>
          <p:nvSpPr>
            <p:cNvPr id="104" name="Text Box 169"/>
            <p:cNvSpPr txBox="1">
              <a:spLocks noChangeArrowheads="1"/>
            </p:cNvSpPr>
            <p:nvPr/>
          </p:nvSpPr>
          <p:spPr bwMode="auto">
            <a:xfrm>
              <a:off x="6948264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948264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7596336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5286335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574367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169"/>
            <p:cNvSpPr txBox="1">
              <a:spLocks noChangeArrowheads="1"/>
            </p:cNvSpPr>
            <p:nvPr/>
          </p:nvSpPr>
          <p:spPr bwMode="auto">
            <a:xfrm>
              <a:off x="5286335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074189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62"/>
            <p:cNvSpPr txBox="1">
              <a:spLocks noChangeArrowheads="1"/>
            </p:cNvSpPr>
            <p:nvPr/>
          </p:nvSpPr>
          <p:spPr bwMode="auto">
            <a:xfrm>
              <a:off x="4792079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操作状态</a:t>
              </a:r>
              <a:endParaRPr lang="zh-CN" altLang="en-US" sz="1600" b="1" dirty="0"/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074189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6826855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38823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134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732241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7308305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8388425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9" name="Text Box 169"/>
            <p:cNvSpPr txBox="1">
              <a:spLocks noChangeArrowheads="1"/>
            </p:cNvSpPr>
            <p:nvPr/>
          </p:nvSpPr>
          <p:spPr bwMode="auto">
            <a:xfrm>
              <a:off x="6539171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20" name="Text Box 134"/>
            <p:cNvSpPr txBox="1">
              <a:spLocks noChangeArrowheads="1"/>
            </p:cNvSpPr>
            <p:nvPr/>
          </p:nvSpPr>
          <p:spPr bwMode="auto">
            <a:xfrm>
              <a:off x="6447191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7096644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34"/>
            <p:cNvSpPr txBox="1">
              <a:spLocks noChangeArrowheads="1"/>
            </p:cNvSpPr>
            <p:nvPr/>
          </p:nvSpPr>
          <p:spPr bwMode="auto">
            <a:xfrm>
              <a:off x="7884369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3" name="Text Box 162"/>
            <p:cNvSpPr txBox="1">
              <a:spLocks noChangeArrowheads="1"/>
            </p:cNvSpPr>
            <p:nvPr/>
          </p:nvSpPr>
          <p:spPr bwMode="auto">
            <a:xfrm>
              <a:off x="7922457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机器状态</a:t>
              </a:r>
              <a:endParaRPr lang="zh-CN" altLang="en-US" sz="1600" b="1" dirty="0"/>
            </a:p>
          </p:txBody>
        </p:sp>
        <p:sp>
          <p:nvSpPr>
            <p:cNvPr id="124" name="Text Box 162"/>
            <p:cNvSpPr txBox="1">
              <a:spLocks noChangeArrowheads="1"/>
            </p:cNvSpPr>
            <p:nvPr/>
          </p:nvSpPr>
          <p:spPr bwMode="auto">
            <a:xfrm>
              <a:off x="7308305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程序状态</a:t>
              </a:r>
              <a:endParaRPr lang="zh-CN" altLang="en-US" sz="1600" b="1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19292" y="2492896"/>
            <a:ext cx="4108692" cy="3311673"/>
            <a:chOff x="249151" y="1700809"/>
            <a:chExt cx="4108692" cy="3311673"/>
          </a:xfrm>
        </p:grpSpPr>
        <p:sp>
          <p:nvSpPr>
            <p:cNvPr id="139" name="Text Box 162"/>
            <p:cNvSpPr txBox="1">
              <a:spLocks noChangeArrowheads="1"/>
            </p:cNvSpPr>
            <p:nvPr/>
          </p:nvSpPr>
          <p:spPr bwMode="auto">
            <a:xfrm>
              <a:off x="1121538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+mn-ea"/>
                </a:rPr>
                <a:t>工作脉冲           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600" b="1" dirty="0" smtClean="0"/>
                <a:t>控制信号</a:t>
              </a:r>
              <a:endParaRPr lang="zh-CN" altLang="en-US" sz="1600" b="1" dirty="0"/>
            </a:p>
          </p:txBody>
        </p:sp>
        <p:sp>
          <p:nvSpPr>
            <p:cNvPr id="140" name="Text Box 101"/>
            <p:cNvSpPr txBox="1">
              <a:spLocks noChangeArrowheads="1"/>
            </p:cNvSpPr>
            <p:nvPr/>
          </p:nvSpPr>
          <p:spPr bwMode="auto">
            <a:xfrm>
              <a:off x="679690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1" name="Rectangle 120" descr="轮廓式菱形"/>
            <p:cNvSpPr>
              <a:spLocks noChangeArrowheads="1"/>
            </p:cNvSpPr>
            <p:nvPr/>
          </p:nvSpPr>
          <p:spPr bwMode="auto">
            <a:xfrm>
              <a:off x="1619671" y="2489559"/>
              <a:ext cx="2736304" cy="19491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>
                  <a:latin typeface="+mn-ea"/>
                  <a:ea typeface="+mn-ea"/>
                </a:rPr>
                <a:t>控制信号形成电路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endParaRPr lang="en-US" altLang="zh-CN" sz="1800" b="1" dirty="0">
                <a:latin typeface="+mn-ea"/>
                <a:ea typeface="+mn-ea"/>
              </a:endParaRPr>
            </a:p>
            <a:p>
              <a:endParaRPr lang="en-US" altLang="zh-CN" sz="1800" b="1" dirty="0" smtClean="0">
                <a:latin typeface="+mn-ea"/>
                <a:ea typeface="+mn-ea"/>
              </a:endParaRPr>
            </a:p>
            <a:p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42" name="Text Box 162"/>
            <p:cNvSpPr txBox="1">
              <a:spLocks noChangeArrowheads="1"/>
            </p:cNvSpPr>
            <p:nvPr/>
          </p:nvSpPr>
          <p:spPr bwMode="auto">
            <a:xfrm>
              <a:off x="257441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数据通路</a:t>
              </a:r>
              <a:endParaRPr lang="zh-CN" altLang="en-US" sz="1800" b="1" dirty="0"/>
            </a:p>
          </p:txBody>
        </p:sp>
        <p:sp>
          <p:nvSpPr>
            <p:cNvPr id="143" name="Text Box 169"/>
            <p:cNvSpPr txBox="1">
              <a:spLocks noChangeArrowheads="1"/>
            </p:cNvSpPr>
            <p:nvPr/>
          </p:nvSpPr>
          <p:spPr bwMode="auto">
            <a:xfrm>
              <a:off x="2411760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>
              <a:off x="2411760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>
              <a:off x="3059832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2290350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2002318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134"/>
            <p:cNvSpPr txBox="1">
              <a:spLocks noChangeArrowheads="1"/>
            </p:cNvSpPr>
            <p:nvPr/>
          </p:nvSpPr>
          <p:spPr bwMode="auto">
            <a:xfrm>
              <a:off x="1907703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 bwMode="auto">
            <a:xfrm>
              <a:off x="2195736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771800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3851920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>
              <a:off x="751698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1039730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69"/>
            <p:cNvSpPr txBox="1">
              <a:spLocks noChangeArrowheads="1"/>
            </p:cNvSpPr>
            <p:nvPr/>
          </p:nvSpPr>
          <p:spPr bwMode="auto">
            <a:xfrm>
              <a:off x="751698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56" name="直接箭头连接符 155"/>
            <p:cNvCxnSpPr/>
            <p:nvPr/>
          </p:nvCxnSpPr>
          <p:spPr bwMode="auto">
            <a:xfrm flipV="1">
              <a:off x="539552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257442" y="2996952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8" name="Text Box 169"/>
            <p:cNvSpPr txBox="1">
              <a:spLocks noChangeArrowheads="1"/>
            </p:cNvSpPr>
            <p:nvPr/>
          </p:nvSpPr>
          <p:spPr bwMode="auto">
            <a:xfrm>
              <a:off x="2002666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59" name="Text Box 162"/>
            <p:cNvSpPr txBox="1">
              <a:spLocks noChangeArrowheads="1"/>
            </p:cNvSpPr>
            <p:nvPr/>
          </p:nvSpPr>
          <p:spPr bwMode="auto">
            <a:xfrm>
              <a:off x="249151" y="2708920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64" name="Text Box 134"/>
            <p:cNvSpPr txBox="1">
              <a:spLocks noChangeArrowheads="1"/>
            </p:cNvSpPr>
            <p:nvPr/>
          </p:nvSpPr>
          <p:spPr bwMode="auto">
            <a:xfrm>
              <a:off x="1910686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5" name="Text Box 134"/>
            <p:cNvSpPr txBox="1">
              <a:spLocks noChangeArrowheads="1"/>
            </p:cNvSpPr>
            <p:nvPr/>
          </p:nvSpPr>
          <p:spPr bwMode="auto">
            <a:xfrm>
              <a:off x="2560139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6" name="Text Box 134"/>
            <p:cNvSpPr txBox="1">
              <a:spLocks noChangeArrowheads="1"/>
            </p:cNvSpPr>
            <p:nvPr/>
          </p:nvSpPr>
          <p:spPr bwMode="auto">
            <a:xfrm>
              <a:off x="3347864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3385952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机器状态</a:t>
              </a:r>
              <a:endParaRPr lang="zh-CN" altLang="en-US" sz="1600" b="1" dirty="0"/>
            </a:p>
          </p:txBody>
        </p:sp>
        <p:sp>
          <p:nvSpPr>
            <p:cNvPr id="168" name="Text Box 162"/>
            <p:cNvSpPr txBox="1">
              <a:spLocks noChangeArrowheads="1"/>
            </p:cNvSpPr>
            <p:nvPr/>
          </p:nvSpPr>
          <p:spPr bwMode="auto">
            <a:xfrm>
              <a:off x="2771800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程序状态</a:t>
              </a:r>
              <a:endParaRPr lang="zh-CN" altLang="en-US" sz="1600" b="1" dirty="0"/>
            </a:p>
          </p:txBody>
        </p:sp>
        <p:sp>
          <p:nvSpPr>
            <p:cNvPr id="169" name="Text Box 162"/>
            <p:cNvSpPr txBox="1">
              <a:spLocks noChangeArrowheads="1"/>
            </p:cNvSpPr>
            <p:nvPr/>
          </p:nvSpPr>
          <p:spPr bwMode="auto">
            <a:xfrm>
              <a:off x="257442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操作状态</a:t>
              </a:r>
              <a:endParaRPr lang="zh-CN" altLang="en-US" sz="1600" b="1" dirty="0"/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>
              <a:off x="539552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" name="Text Box 228"/>
          <p:cNvSpPr txBox="1">
            <a:spLocks noChangeArrowheads="1"/>
          </p:cNvSpPr>
          <p:nvPr/>
        </p:nvSpPr>
        <p:spPr bwMode="auto">
          <a:xfrm>
            <a:off x="4716016" y="1484784"/>
            <a:ext cx="343942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级时序，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级时序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组合逻辑电路，微主机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9150" y="4149079"/>
            <a:ext cx="2576581" cy="576064"/>
            <a:chOff x="1179009" y="4149079"/>
            <a:chExt cx="2576581" cy="576064"/>
          </a:xfrm>
        </p:grpSpPr>
        <p:sp>
          <p:nvSpPr>
            <p:cNvPr id="172" name="Text Box 162"/>
            <p:cNvSpPr txBox="1">
              <a:spLocks noChangeArrowheads="1"/>
            </p:cNvSpPr>
            <p:nvPr/>
          </p:nvSpPr>
          <p:spPr bwMode="auto">
            <a:xfrm>
              <a:off x="2051720" y="4221088"/>
              <a:ext cx="1703870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组合逻辑电路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 flipV="1">
              <a:off x="1179009" y="4437110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V="1">
              <a:off x="1179010" y="4725142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7" name="Text Box 169"/>
            <p:cNvSpPr txBox="1">
              <a:spLocks noChangeArrowheads="1"/>
            </p:cNvSpPr>
            <p:nvPr/>
          </p:nvSpPr>
          <p:spPr bwMode="auto">
            <a:xfrm rot="16200000">
              <a:off x="1233376" y="4473177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Text Box 162"/>
            <p:cNvSpPr txBox="1">
              <a:spLocks noChangeArrowheads="1"/>
            </p:cNvSpPr>
            <p:nvPr/>
          </p:nvSpPr>
          <p:spPr bwMode="auto">
            <a:xfrm>
              <a:off x="1179009" y="4149079"/>
              <a:ext cx="440663" cy="215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节拍</a:t>
              </a:r>
              <a:endParaRPr lang="zh-CN" altLang="en-US" sz="16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84526" y="3428999"/>
            <a:ext cx="3022291" cy="1730326"/>
            <a:chOff x="5654165" y="3428999"/>
            <a:chExt cx="3022291" cy="1730326"/>
          </a:xfrm>
        </p:grpSpPr>
        <p:sp>
          <p:nvSpPr>
            <p:cNvPr id="126" name="Text Box 142"/>
            <p:cNvSpPr txBox="1">
              <a:spLocks noChangeArrowheads="1"/>
            </p:cNvSpPr>
            <p:nvPr/>
          </p:nvSpPr>
          <p:spPr bwMode="auto">
            <a:xfrm>
              <a:off x="6445108" y="3933749"/>
              <a:ext cx="497232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143"/>
            <p:cNvSpPr txBox="1">
              <a:spLocks noChangeArrowheads="1"/>
            </p:cNvSpPr>
            <p:nvPr/>
          </p:nvSpPr>
          <p:spPr bwMode="auto">
            <a:xfrm>
              <a:off x="7164288" y="3857198"/>
              <a:ext cx="1512168" cy="399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144"/>
            <p:cNvSpPr txBox="1">
              <a:spLocks noChangeArrowheads="1"/>
            </p:cNvSpPr>
            <p:nvPr/>
          </p:nvSpPr>
          <p:spPr bwMode="auto">
            <a:xfrm>
              <a:off x="6660232" y="4439170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155"/>
            <p:cNvSpPr txBox="1">
              <a:spLocks noChangeArrowheads="1"/>
            </p:cNvSpPr>
            <p:nvPr/>
          </p:nvSpPr>
          <p:spPr bwMode="auto">
            <a:xfrm>
              <a:off x="6445182" y="3428999"/>
              <a:ext cx="2075432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微地址形成电路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0" name="Text Box 158"/>
            <p:cNvSpPr txBox="1">
              <a:spLocks noChangeArrowheads="1"/>
            </p:cNvSpPr>
            <p:nvPr/>
          </p:nvSpPr>
          <p:spPr bwMode="auto">
            <a:xfrm>
              <a:off x="6588224" y="4871987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微命令译码器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1" name="Text Box 171"/>
            <p:cNvSpPr txBox="1">
              <a:spLocks noChangeArrowheads="1"/>
            </p:cNvSpPr>
            <p:nvPr/>
          </p:nvSpPr>
          <p:spPr bwMode="auto">
            <a:xfrm>
              <a:off x="7164287" y="4439171"/>
              <a:ext cx="936105" cy="28575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172"/>
            <p:cNvSpPr txBox="1">
              <a:spLocks noChangeArrowheads="1"/>
            </p:cNvSpPr>
            <p:nvPr/>
          </p:nvSpPr>
          <p:spPr bwMode="auto">
            <a:xfrm>
              <a:off x="8100391" y="4436218"/>
              <a:ext cx="57606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顺序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6942340" y="4077765"/>
              <a:ext cx="2219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8100391" y="4256793"/>
              <a:ext cx="1" cy="1813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7596336" y="4725142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58"/>
            <p:cNvCxnSpPr>
              <a:stCxn id="129" idx="1"/>
              <a:endCxn id="126" idx="1"/>
            </p:cNvCxnSpPr>
            <p:nvPr/>
          </p:nvCxnSpPr>
          <p:spPr bwMode="auto">
            <a:xfrm rot="10800000" flipV="1">
              <a:off x="6445108" y="3573014"/>
              <a:ext cx="74" cy="504403"/>
            </a:xfrm>
            <a:prstGeom prst="bentConnector3">
              <a:avLst>
                <a:gd name="adj1" fmla="val 22320810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连接符 64"/>
            <p:cNvCxnSpPr>
              <a:stCxn id="132" idx="2"/>
              <a:endCxn id="129" idx="3"/>
            </p:cNvCxnSpPr>
            <p:nvPr/>
          </p:nvCxnSpPr>
          <p:spPr bwMode="auto">
            <a:xfrm rot="5400000" flipH="1" flipV="1">
              <a:off x="7878455" y="4082984"/>
              <a:ext cx="1152128" cy="132190"/>
            </a:xfrm>
            <a:prstGeom prst="bentConnector4">
              <a:avLst>
                <a:gd name="adj1" fmla="val -9921"/>
                <a:gd name="adj2" fmla="val 28034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 flipV="1">
              <a:off x="5936274" y="4437111"/>
              <a:ext cx="0" cy="7222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>
              <a:off x="5936274" y="4437111"/>
              <a:ext cx="2199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箭头连接符 163"/>
            <p:cNvCxnSpPr/>
            <p:nvPr/>
          </p:nvCxnSpPr>
          <p:spPr bwMode="auto">
            <a:xfrm>
              <a:off x="5654165" y="5085183"/>
              <a:ext cx="282109" cy="69874"/>
            </a:xfrm>
            <a:prstGeom prst="bentConnector3">
              <a:avLst>
                <a:gd name="adj1" fmla="val 3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84" name="Text Box 648"/>
          <p:cNvSpPr txBox="1">
            <a:spLocks noChangeArrowheads="1"/>
          </p:cNvSpPr>
          <p:nvPr/>
        </p:nvSpPr>
        <p:spPr bwMode="auto">
          <a:xfrm>
            <a:off x="179388" y="5877272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5-4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P237—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23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8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</a:t>
            </a:r>
            <a:r>
              <a:rPr lang="en-US" altLang="zh-CN" sz="3600" b="1" dirty="0" smtClean="0">
                <a:latin typeface="宋体" pitchFamily="2" charset="-122"/>
              </a:rPr>
              <a:t>5.6  </a:t>
            </a:r>
            <a:r>
              <a:rPr lang="zh-CN" altLang="en-US" sz="3600" b="1" smtClean="0">
                <a:latin typeface="宋体" pitchFamily="2" charset="-122"/>
              </a:rPr>
              <a:t>异常及中断的处理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、异常及中断的基本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概念</a:t>
            </a:r>
          </a:p>
        </p:txBody>
      </p:sp>
      <p:sp>
        <p:nvSpPr>
          <p:cNvPr id="35" name="Text Box 149"/>
          <p:cNvSpPr txBox="1">
            <a:spLocks noChangeArrowheads="1"/>
          </p:cNvSpPr>
          <p:nvPr/>
        </p:nvSpPr>
        <p:spPr bwMode="auto">
          <a:xfrm>
            <a:off x="179512" y="1556792"/>
            <a:ext cx="8785225" cy="2177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*事件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(Event)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改变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正常执行顺序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特殊情况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程序约定</a:t>
            </a:r>
            <a:r>
              <a:rPr lang="zh-CN" altLang="en-US" sz="1800" b="1" dirty="0">
                <a:latin typeface="宋体" panose="02010600030101010101" pitchFamily="2" charset="-122"/>
              </a:rPr>
              <a:t>的顺序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必须处理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事件类型：</a:t>
            </a:r>
            <a:r>
              <a:rPr lang="zh-CN" altLang="en-US" b="1" dirty="0">
                <a:latin typeface="宋体" panose="02010600030101010101" pitchFamily="2" charset="-122"/>
              </a:rPr>
              <a:t>异常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Exception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、中断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Interrupt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←按发生位置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分类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事件处理方法：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276601" y="2017415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149"/>
          <p:cNvSpPr txBox="1">
            <a:spLocks noChangeArrowheads="1"/>
          </p:cNvSpPr>
          <p:nvPr/>
        </p:nvSpPr>
        <p:spPr bwMode="auto">
          <a:xfrm>
            <a:off x="2915816" y="3163034"/>
            <a:ext cx="36724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执行相应的处理程序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51720" y="3789040"/>
            <a:ext cx="3240360" cy="1440160"/>
            <a:chOff x="1907704" y="3717032"/>
            <a:chExt cx="3240360" cy="1440160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2051720" y="4293096"/>
              <a:ext cx="135647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2989731" y="4860386"/>
              <a:ext cx="105427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>
              <a:off x="2989731" y="4293098"/>
              <a:ext cx="394856" cy="5672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 flipV="1">
              <a:off x="3503555" y="4303506"/>
              <a:ext cx="540448" cy="556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347616" y="3933056"/>
              <a:ext cx="248" cy="2566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56" name="Text Box 162"/>
            <p:cNvSpPr txBox="1">
              <a:spLocks noChangeArrowheads="1"/>
            </p:cNvSpPr>
            <p:nvPr/>
          </p:nvSpPr>
          <p:spPr bwMode="auto">
            <a:xfrm>
              <a:off x="2123728" y="4005062"/>
              <a:ext cx="1080900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当前</a:t>
              </a:r>
              <a:r>
                <a:rPr lang="zh-CN" altLang="en-US" sz="1800" b="1" dirty="0" smtClean="0"/>
                <a:t>程序</a:t>
              </a:r>
              <a:endParaRPr lang="zh-CN" altLang="en-US" sz="1800" b="1" dirty="0"/>
            </a:p>
          </p:txBody>
        </p:sp>
        <p:sp>
          <p:nvSpPr>
            <p:cNvPr id="66" name="Text Box 162"/>
            <p:cNvSpPr txBox="1">
              <a:spLocks noChangeArrowheads="1"/>
            </p:cNvSpPr>
            <p:nvPr/>
          </p:nvSpPr>
          <p:spPr bwMode="auto">
            <a:xfrm>
              <a:off x="3095997" y="3717032"/>
              <a:ext cx="67778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事件</a:t>
              </a:r>
              <a:r>
                <a:rPr lang="en-US" altLang="zh-CN" sz="1800" b="1" i="1" dirty="0" err="1" smtClean="0"/>
                <a:t>i</a:t>
              </a:r>
              <a:endParaRPr lang="zh-CN" altLang="en-US" sz="1800" b="1" i="1" dirty="0"/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V="1">
              <a:off x="3503553" y="4293096"/>
              <a:ext cx="1644511" cy="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Text Box 162"/>
            <p:cNvSpPr txBox="1">
              <a:spLocks noChangeArrowheads="1"/>
            </p:cNvSpPr>
            <p:nvPr/>
          </p:nvSpPr>
          <p:spPr bwMode="auto">
            <a:xfrm>
              <a:off x="3647570" y="4005064"/>
              <a:ext cx="1428486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当前</a:t>
              </a:r>
              <a:r>
                <a:rPr lang="zh-CN" altLang="en-US" sz="1800" b="1" dirty="0" smtClean="0">
                  <a:latin typeface="+mn-ea"/>
                  <a:ea typeface="+mn-ea"/>
                </a:rPr>
                <a:t>程序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续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Text Box 162"/>
            <p:cNvSpPr txBox="1">
              <a:spLocks noChangeArrowheads="1"/>
            </p:cNvSpPr>
            <p:nvPr/>
          </p:nvSpPr>
          <p:spPr bwMode="auto">
            <a:xfrm>
              <a:off x="2939757" y="4869158"/>
              <a:ext cx="1128187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处理程序</a:t>
              </a:r>
              <a:r>
                <a:rPr lang="en-US" altLang="zh-CN" sz="1800" b="1" i="1" dirty="0" err="1" smtClean="0"/>
                <a:t>i</a:t>
              </a:r>
              <a:endParaRPr lang="zh-CN" altLang="en-US" sz="1800" b="1" i="1" dirty="0"/>
            </a:p>
          </p:txBody>
        </p:sp>
        <p:sp>
          <p:nvSpPr>
            <p:cNvPr id="21" name="Text Box 162"/>
            <p:cNvSpPr txBox="1">
              <a:spLocks noChangeArrowheads="1"/>
            </p:cNvSpPr>
            <p:nvPr/>
          </p:nvSpPr>
          <p:spPr bwMode="auto">
            <a:xfrm>
              <a:off x="1907704" y="4432725"/>
              <a:ext cx="1224137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硬件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dirty="0" smtClean="0"/>
                <a:t>响应</a:t>
              </a:r>
              <a:endParaRPr lang="zh-CN" altLang="en-US" sz="1800" b="1" i="1" dirty="0"/>
            </a:p>
          </p:txBody>
        </p:sp>
        <p:sp>
          <p:nvSpPr>
            <p:cNvPr id="22" name="Text Box 162"/>
            <p:cNvSpPr txBox="1">
              <a:spLocks noChangeArrowheads="1"/>
            </p:cNvSpPr>
            <p:nvPr/>
          </p:nvSpPr>
          <p:spPr bwMode="auto">
            <a:xfrm>
              <a:off x="3863891" y="4437112"/>
              <a:ext cx="1212165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返回</a:t>
              </a: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软件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</p:grpSp>
      <p:sp>
        <p:nvSpPr>
          <p:cNvPr id="23" name="Text Box 172"/>
          <p:cNvSpPr txBox="1">
            <a:spLocks noChangeArrowheads="1"/>
          </p:cNvSpPr>
          <p:nvPr/>
        </p:nvSpPr>
        <p:spPr bwMode="auto">
          <a:xfrm>
            <a:off x="179512" y="5295516"/>
            <a:ext cx="8785225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思考：</a:t>
            </a:r>
            <a:r>
              <a:rPr lang="zh-CN" altLang="en-US" b="1" dirty="0" smtClean="0">
                <a:latin typeface="+mn-ea"/>
              </a:rPr>
              <a:t>为什么响应由硬件实现、返回由软件实现？</a:t>
            </a:r>
            <a:endParaRPr lang="en-US" altLang="zh-CN" b="1" dirty="0" smtClean="0">
              <a:latin typeface="+mn-ea"/>
            </a:endParaRPr>
          </a:p>
          <a:p>
            <a:pPr marL="2684780" indent="-2684780" algn="l">
              <a:lnSpc>
                <a:spcPct val="105000"/>
              </a:lnSpc>
            </a:pPr>
            <a:r>
              <a:rPr lang="zh-CN" altLang="en-US" b="1" dirty="0" smtClean="0">
                <a:latin typeface="+mn-ea"/>
              </a:rPr>
              <a:t>                  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软件不知何时改写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PC)  (</a:t>
            </a: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硬件不知何时处理结束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)</a:t>
            </a:r>
            <a:endParaRPr lang="en-US" altLang="zh-CN" sz="1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8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71" grpId="0"/>
      <p:bldP spid="2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      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zh-CN" sz="2200" b="1" dirty="0" smtClean="0">
                <a:latin typeface="+mn-ea"/>
                <a:ea typeface="+mn-ea"/>
              </a:rPr>
              <a:t>内部异常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zh-CN" altLang="zh-CN" sz="2200" b="1" dirty="0" smtClean="0">
                <a:latin typeface="+mn-ea"/>
                <a:ea typeface="+mn-ea"/>
              </a:rPr>
              <a:t>程序性异常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由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内部</a:t>
            </a:r>
            <a:r>
              <a:rPr lang="zh-CN" altLang="zh-CN" b="1" u="sng" dirty="0">
                <a:latin typeface="+mn-ea"/>
                <a:ea typeface="+mn-ea"/>
              </a:rPr>
              <a:t>执行指令所引起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意外事件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如除零、断点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*处理时机：</a:t>
            </a:r>
            <a:r>
              <a:rPr lang="zh-CN" altLang="en-US" b="1" dirty="0">
                <a:latin typeface="宋体" panose="02010600030101010101" pitchFamily="2" charset="-122"/>
              </a:rPr>
              <a:t>立即处理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512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*异常分类：</a:t>
            </a:r>
            <a:r>
              <a:rPr lang="zh-CN" altLang="en-US" b="1" dirty="0" smtClean="0">
                <a:latin typeface="宋体" panose="02010600030101010101" pitchFamily="2" charset="-122"/>
              </a:rPr>
              <a:t>按报告及返回方式分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73561"/>
              </p:ext>
            </p:extLst>
          </p:nvPr>
        </p:nvGraphicFramePr>
        <p:xfrm>
          <a:off x="395536" y="2276872"/>
          <a:ext cx="8568952" cy="346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  <a:gridCol w="2232248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故障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陷阱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Abort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报告结果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可能修复</a:t>
                      </a:r>
                      <a:r>
                        <a:rPr lang="zh-CN" altLang="en-US" sz="2000" b="1" baseline="30000" dirty="0" smtClean="0">
                          <a:latin typeface="宋体" panose="02010600030101010101" pitchFamily="2" charset="-122"/>
                        </a:rPr>
                        <a:t>①</a:t>
                      </a: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预先安排</a:t>
                      </a:r>
                      <a:r>
                        <a:rPr lang="zh-CN" altLang="en-US" sz="2000" b="1" baseline="30000" dirty="0" smtClean="0">
                          <a:latin typeface="宋体" panose="02010600030101010101" pitchFamily="2" charset="-122"/>
                        </a:rPr>
                        <a:t>②</a:t>
                      </a: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不可修复的异常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返回方式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当前指令 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或 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终止程序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2000" b="1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可修复的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 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无法修复的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下条指令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终止程序 </a:t>
                      </a:r>
                      <a:r>
                        <a:rPr lang="zh-CN" altLang="en-US" sz="2000" b="1" baseline="0" dirty="0" smtClean="0">
                          <a:solidFill>
                            <a:srgbClr val="990099"/>
                          </a:solidFill>
                        </a:rPr>
                        <a:t>或</a:t>
                      </a:r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</a:rPr>
                        <a:t> 关机</a:t>
                      </a:r>
                      <a:endParaRPr lang="en-US" altLang="zh-CN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能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否定位到程序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缺页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除零、溢出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单步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调用、断点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无效表、硬件故障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检测时机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指令结束时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0">
                <a:tc gridSpan="4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说明：①指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程序本身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可以捕获，而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Abort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只能由系统捕获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②安排有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两种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设置触发条件、执行特殊指令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③溢出常用作</a:t>
                      </a:r>
                      <a:r>
                        <a:rPr lang="zh-CN" altLang="en-US" sz="2000" b="1" u="sng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可选择的</a:t>
                      </a:r>
                      <a:r>
                        <a:rPr lang="zh-CN" altLang="en-US" sz="20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异常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用陷阱指令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INTO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触发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④常通过检测时机控制处理时机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一检测到就处理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线形标注 2 6"/>
          <p:cNvSpPr/>
          <p:nvPr/>
        </p:nvSpPr>
        <p:spPr bwMode="auto">
          <a:xfrm>
            <a:off x="4178176" y="5805264"/>
            <a:ext cx="3382799" cy="753519"/>
          </a:xfrm>
          <a:prstGeom prst="borderCallout2">
            <a:avLst>
              <a:gd name="adj1" fmla="val 51294"/>
              <a:gd name="adj2" fmla="val -477"/>
              <a:gd name="adj3" fmla="val 50446"/>
              <a:gd name="adj4" fmla="val -5754"/>
              <a:gd name="adj5" fmla="val -66315"/>
              <a:gd name="adj6" fmla="val -2587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如 </a:t>
            </a:r>
            <a:r>
              <a:rPr lang="en-US" altLang="zh-CN" sz="1800" b="1" spc="-100" dirty="0" smtClean="0">
                <a:latin typeface="宋体" pitchFamily="2" charset="-122"/>
              </a:rPr>
              <a:t>add </a:t>
            </a:r>
            <a:r>
              <a:rPr lang="en-US" altLang="zh-CN" sz="1800" b="1" spc="-100" dirty="0">
                <a:latin typeface="宋体" pitchFamily="2" charset="-122"/>
              </a:rPr>
              <a:t>R1,R2,R3 </a:t>
            </a:r>
            <a:r>
              <a:rPr lang="zh-CN" altLang="en-US" sz="1800" b="1" spc="-100" dirty="0">
                <a:latin typeface="宋体" pitchFamily="2" charset="-122"/>
              </a:rPr>
              <a:t>或 </a:t>
            </a:r>
            <a:r>
              <a:rPr lang="en-US" altLang="zh-CN" sz="1800" b="1" spc="-100" dirty="0">
                <a:latin typeface="宋体" pitchFamily="2" charset="-122"/>
              </a:rPr>
              <a:t>add R1,R2,R3 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   …              </a:t>
            </a:r>
            <a:r>
              <a:rPr lang="en-US" altLang="zh-CN" sz="1800" b="1" spc="-100" dirty="0">
                <a:solidFill>
                  <a:srgbClr val="990099"/>
                </a:solidFill>
                <a:latin typeface="宋体" pitchFamily="2" charset="-122"/>
              </a:rPr>
              <a:t>INTO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spc="-100" dirty="0">
                <a:latin typeface="宋体" pitchFamily="2" charset="-122"/>
              </a:rPr>
              <a:t>               </a:t>
            </a:r>
            <a:r>
              <a:rPr lang="en-US" altLang="zh-CN" sz="1800" b="1" spc="-100" dirty="0" smtClean="0">
                <a:latin typeface="宋体" pitchFamily="2" charset="-122"/>
              </a:rPr>
              <a:t>    …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2"/>
          <p:cNvSpPr txBox="1">
            <a:spLocks noChangeArrowheads="1"/>
          </p:cNvSpPr>
          <p:nvPr/>
        </p:nvSpPr>
        <p:spPr bwMode="auto">
          <a:xfrm>
            <a:off x="179512" y="3535848"/>
            <a:ext cx="885698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可屏蔽的实现方法：  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即实现屏蔽状态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允许状态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状态表示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状态</a:t>
            </a:r>
            <a:r>
              <a:rPr lang="en-US" altLang="zh-CN" b="1" dirty="0" smtClean="0"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中设置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 smtClean="0">
                <a:latin typeface="宋体" panose="02010600030101010101" pitchFamily="2" charset="-122"/>
              </a:rPr>
              <a:t>中断允许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b="1" dirty="0" smtClean="0">
                <a:latin typeface="宋体" panose="02010600030101010101" pitchFamily="2" charset="-122"/>
              </a:rPr>
              <a:t>标志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操作实现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指令系统提供开中断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(IF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1)</a:t>
            </a:r>
            <a:r>
              <a:rPr lang="zh-CN" altLang="en-US" b="1" dirty="0" smtClean="0">
                <a:latin typeface="宋体" panose="02010600030101010101" pitchFamily="2" charset="-122"/>
              </a:rPr>
              <a:t>、关中断指令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222168" y="3140968"/>
            <a:ext cx="324036" cy="410853"/>
          </a:xfrm>
          <a:prstGeom prst="ellipse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      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en-US" sz="2200" b="1" dirty="0" smtClean="0">
                <a:latin typeface="+mn-ea"/>
                <a:ea typeface="+mn-ea"/>
              </a:rPr>
              <a:t>外</a:t>
            </a:r>
            <a:r>
              <a:rPr lang="zh-CN" altLang="zh-CN" sz="2200" b="1" dirty="0" smtClean="0">
                <a:latin typeface="+mn-ea"/>
                <a:ea typeface="+mn-ea"/>
              </a:rPr>
              <a:t>部</a:t>
            </a:r>
            <a:r>
              <a:rPr lang="zh-CN" altLang="en-US" sz="2200" b="1" dirty="0" smtClean="0">
                <a:latin typeface="+mn-ea"/>
                <a:ea typeface="+mn-ea"/>
              </a:rPr>
              <a:t>中断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由</a:t>
            </a:r>
            <a:r>
              <a:rPr lang="en-US" altLang="zh-CN" b="1" dirty="0" smtClean="0">
                <a:latin typeface="+mn-ea"/>
                <a:ea typeface="+mn-ea"/>
              </a:rPr>
              <a:t>CPU</a:t>
            </a:r>
            <a:r>
              <a:rPr lang="zh-CN" altLang="en-US" b="1" dirty="0" smtClean="0">
                <a:latin typeface="+mn-ea"/>
                <a:ea typeface="+mn-ea"/>
              </a:rPr>
              <a:t>外</a:t>
            </a:r>
            <a:r>
              <a:rPr lang="zh-CN" altLang="zh-CN" b="1" dirty="0" smtClean="0">
                <a:latin typeface="+mn-ea"/>
                <a:ea typeface="+mn-ea"/>
              </a:rPr>
              <a:t>部</a:t>
            </a:r>
            <a:r>
              <a:rPr lang="zh-CN" altLang="en-US" b="1" dirty="0" smtClean="0">
                <a:latin typeface="+mn-ea"/>
                <a:ea typeface="+mn-ea"/>
              </a:rPr>
              <a:t>的</a:t>
            </a:r>
            <a:r>
              <a:rPr lang="zh-CN" altLang="en-US" b="1" u="sng" dirty="0" smtClean="0">
                <a:latin typeface="+mn-ea"/>
                <a:ea typeface="+mn-ea"/>
              </a:rPr>
              <a:t>设备产生</a:t>
            </a:r>
            <a:r>
              <a:rPr lang="zh-CN" altLang="zh-CN" b="1" dirty="0" smtClean="0">
                <a:latin typeface="+mn-ea"/>
                <a:ea typeface="+mn-ea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请求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事件</a:t>
            </a:r>
            <a:r>
              <a:rPr lang="zh-CN" altLang="en-US" b="1" dirty="0" smtClean="0">
                <a:latin typeface="+mn-ea"/>
                <a:ea typeface="+mn-ea"/>
              </a:rPr>
              <a:t>，常称为异步事件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中断分类：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根据事件的紧急程度分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暂不处理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如键盘中断、打印机中断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不可屏蔽中断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须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立即处理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MEM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校验错、电源故障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179512" y="4941168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返回方式：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下条指令或终止程序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不可屏蔽中断才有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51720" y="3058362"/>
            <a:ext cx="6841009" cy="946702"/>
            <a:chOff x="2123728" y="3316777"/>
            <a:chExt cx="6841009" cy="946702"/>
          </a:xfrm>
        </p:grpSpPr>
        <p:sp>
          <p:nvSpPr>
            <p:cNvPr id="16" name="Text Box 168"/>
            <p:cNvSpPr txBox="1">
              <a:spLocks noChangeArrowheads="1"/>
            </p:cNvSpPr>
            <p:nvPr/>
          </p:nvSpPr>
          <p:spPr bwMode="auto">
            <a:xfrm>
              <a:off x="2123728" y="3868599"/>
              <a:ext cx="6841009" cy="3948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即两个指令周期之间，如</a:t>
              </a:r>
              <a:r>
                <a:rPr lang="en-US" altLang="zh-CN" sz="1800" b="1" i="1" dirty="0" smtClean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指令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5/2GHz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2.5ns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&lt;&lt;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设备需求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ms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级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V="1">
              <a:off x="7092280" y="3316777"/>
              <a:ext cx="0" cy="55182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9" name="线形标注 2 18"/>
          <p:cNvSpPr/>
          <p:nvPr/>
        </p:nvSpPr>
        <p:spPr bwMode="auto">
          <a:xfrm>
            <a:off x="6084168" y="476672"/>
            <a:ext cx="2853655" cy="288032"/>
          </a:xfrm>
          <a:prstGeom prst="borderCallout2">
            <a:avLst>
              <a:gd name="adj1" fmla="val 100135"/>
              <a:gd name="adj2" fmla="val 9434"/>
              <a:gd name="adj3" fmla="val 100304"/>
              <a:gd name="adj4" fmla="val 15506"/>
              <a:gd name="adj5" fmla="val 160082"/>
              <a:gd name="adj6" fmla="val 2406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同步事件指</a:t>
            </a:r>
            <a:r>
              <a:rPr lang="zh-CN" altLang="en-US" sz="1800" b="1" dirty="0">
                <a:latin typeface="+mn-ea"/>
              </a:rPr>
              <a:t>与指令执行相关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0" name="Text Box 82"/>
          <p:cNvSpPr txBox="1">
            <a:spLocks noChangeArrowheads="1"/>
          </p:cNvSpPr>
          <p:nvPr/>
        </p:nvSpPr>
        <p:spPr bwMode="auto">
          <a:xfrm>
            <a:off x="179512" y="5437673"/>
            <a:ext cx="8758311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异常及中断的内涵：</a:t>
            </a:r>
            <a:r>
              <a:rPr lang="zh-CN" altLang="en-US" b="1" dirty="0" smtClean="0">
                <a:latin typeface="宋体" panose="02010600030101010101" pitchFamily="2" charset="-122"/>
              </a:rPr>
              <a:t>包括事件类型、程序控制流改变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不同系统的定义不同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79512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处理时机：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u="sng" dirty="0">
                <a:latin typeface="宋体" panose="02010600030101010101" pitchFamily="2" charset="-122"/>
              </a:rPr>
              <a:t>指令周期结束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便于实现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可屏蔽中断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指令周期结束时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6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" grpId="0"/>
      <p:bldP spid="14" grpId="0"/>
      <p:bldP spid="20" grpId="0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二、异常及中断的处理过程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836712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事件处理过程：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从当前程序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转到</a:t>
            </a:r>
            <a:r>
              <a:rPr lang="zh-CN" altLang="en-US" b="1" dirty="0" smtClean="0">
                <a:latin typeface="宋体" panose="02010600030101010101" pitchFamily="2" charset="-122"/>
              </a:rPr>
              <a:t>处理程序的过程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处理程序的过程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返回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从处理程序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回到</a:t>
            </a:r>
            <a:r>
              <a:rPr lang="zh-CN" altLang="en-US" b="1" dirty="0" smtClean="0">
                <a:latin typeface="宋体" panose="02010600030101010101" pitchFamily="2" charset="-122"/>
              </a:rPr>
              <a:t>当前程序的过程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06176" y="2708920"/>
            <a:ext cx="8358312" cy="1507940"/>
            <a:chOff x="323528" y="1921060"/>
            <a:chExt cx="8358312" cy="1507940"/>
          </a:xfrm>
        </p:grpSpPr>
        <p:grpSp>
          <p:nvGrpSpPr>
            <p:cNvPr id="147" name="组合 146"/>
            <p:cNvGrpSpPr/>
            <p:nvPr/>
          </p:nvGrpSpPr>
          <p:grpSpPr>
            <a:xfrm>
              <a:off x="323528" y="1921060"/>
              <a:ext cx="4760914" cy="1292048"/>
              <a:chOff x="323528" y="1921060"/>
              <a:chExt cx="4760914" cy="1292048"/>
            </a:xfrm>
          </p:grpSpPr>
          <p:sp>
            <p:nvSpPr>
              <p:cNvPr id="10" name="Text Box 146"/>
              <p:cNvSpPr txBox="1">
                <a:spLocks noChangeArrowheads="1"/>
              </p:cNvSpPr>
              <p:nvPr/>
            </p:nvSpPr>
            <p:spPr bwMode="auto">
              <a:xfrm>
                <a:off x="4355976" y="2659068"/>
                <a:ext cx="576263" cy="554040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指令</a:t>
                </a:r>
              </a:p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13" name="Text Box 149"/>
              <p:cNvSpPr txBox="1">
                <a:spLocks noChangeArrowheads="1"/>
              </p:cNvSpPr>
              <p:nvPr/>
            </p:nvSpPr>
            <p:spPr bwMode="auto">
              <a:xfrm>
                <a:off x="1336354" y="2947995"/>
                <a:ext cx="3748088" cy="265113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en-US" altLang="zh-CN" sz="1800" b="1" dirty="0"/>
                  <a:t> 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a  </a:t>
                </a:r>
                <a:r>
                  <a:rPr lang="en-US" altLang="zh-CN" sz="1400" b="1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 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或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i+1 </a:t>
                </a:r>
                <a:r>
                  <a:rPr lang="en-US" altLang="zh-CN" sz="1200" b="1" dirty="0" smtClean="0">
                    <a:latin typeface="宋体" panose="02010600030101010101" pitchFamily="2" charset="-122"/>
                  </a:rPr>
                  <a:t> 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k     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k+n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Rectangle 150"/>
              <p:cNvSpPr>
                <a:spLocks noChangeArrowheads="1"/>
              </p:cNvSpPr>
              <p:nvPr/>
            </p:nvSpPr>
            <p:spPr bwMode="auto">
              <a:xfrm>
                <a:off x="1412553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1"/>
              <p:cNvSpPr>
                <a:spLocks noChangeShapeType="1"/>
              </p:cNvSpPr>
              <p:nvPr/>
            </p:nvSpPr>
            <p:spPr bwMode="auto">
              <a:xfrm>
                <a:off x="1844353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2"/>
              <p:cNvSpPr>
                <a:spLocks noChangeShapeType="1"/>
              </p:cNvSpPr>
              <p:nvPr/>
            </p:nvSpPr>
            <p:spPr bwMode="auto">
              <a:xfrm>
                <a:off x="1555428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153"/>
              <p:cNvSpPr>
                <a:spLocks noChangeArrowheads="1"/>
              </p:cNvSpPr>
              <p:nvPr/>
            </p:nvSpPr>
            <p:spPr bwMode="auto">
              <a:xfrm>
                <a:off x="2347591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4"/>
              <p:cNvSpPr>
                <a:spLocks noChangeShapeType="1"/>
              </p:cNvSpPr>
              <p:nvPr/>
            </p:nvSpPr>
            <p:spPr bwMode="auto">
              <a:xfrm>
                <a:off x="2779391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5"/>
              <p:cNvSpPr>
                <a:spLocks noChangeShapeType="1"/>
              </p:cNvSpPr>
              <p:nvPr/>
            </p:nvSpPr>
            <p:spPr bwMode="auto">
              <a:xfrm>
                <a:off x="2490466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56"/>
              <p:cNvSpPr>
                <a:spLocks noChangeArrowheads="1"/>
              </p:cNvSpPr>
              <p:nvPr/>
            </p:nvSpPr>
            <p:spPr bwMode="auto">
              <a:xfrm>
                <a:off x="3068317" y="2200282"/>
                <a:ext cx="1071636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7"/>
              <p:cNvSpPr>
                <a:spLocks noChangeShapeType="1"/>
              </p:cNvSpPr>
              <p:nvPr/>
            </p:nvSpPr>
            <p:spPr bwMode="auto">
              <a:xfrm>
                <a:off x="3995936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58"/>
              <p:cNvSpPr>
                <a:spLocks noChangeShapeType="1"/>
              </p:cNvSpPr>
              <p:nvPr/>
            </p:nvSpPr>
            <p:spPr bwMode="auto">
              <a:xfrm>
                <a:off x="3211191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160"/>
              <p:cNvSpPr txBox="1">
                <a:spLocks noChangeArrowheads="1"/>
              </p:cNvSpPr>
              <p:nvPr/>
            </p:nvSpPr>
            <p:spPr bwMode="auto">
              <a:xfrm>
                <a:off x="323528" y="2132210"/>
                <a:ext cx="1012825" cy="720726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zh-CN" altLang="en-US" sz="1800" b="1" dirty="0" smtClean="0">
                    <a:latin typeface="宋体" panose="02010600030101010101" pitchFamily="2" charset="-122"/>
                  </a:rPr>
                  <a:t>处理程序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  <a:p>
                <a:pPr algn="r">
                  <a:lnSpc>
                    <a:spcPct val="17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当前程序</a:t>
                </a:r>
              </a:p>
            </p:txBody>
          </p:sp>
          <p:cxnSp>
            <p:nvCxnSpPr>
              <p:cNvPr id="71" name="直接箭头连接符 70"/>
              <p:cNvCxnSpPr/>
              <p:nvPr/>
            </p:nvCxnSpPr>
            <p:spPr bwMode="auto">
              <a:xfrm>
                <a:off x="1115616" y="2919420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843808" y="2272513"/>
                <a:ext cx="2192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>
                <a:off x="1987228" y="2713303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2201864" y="2713303"/>
                <a:ext cx="1378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 flipH="1">
                <a:off x="2195736" y="2620589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2123728" y="2582489"/>
                <a:ext cx="0" cy="1308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 flipH="1">
                <a:off x="2128839" y="2272513"/>
                <a:ext cx="714969" cy="30559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1" name="直接箭头连接符 90"/>
              <p:cNvCxnSpPr/>
              <p:nvPr/>
            </p:nvCxnSpPr>
            <p:spPr bwMode="auto">
              <a:xfrm flipH="1">
                <a:off x="2201864" y="2369586"/>
                <a:ext cx="2082104" cy="24662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8" name="直接箭头连接符 97"/>
              <p:cNvCxnSpPr/>
              <p:nvPr/>
            </p:nvCxnSpPr>
            <p:spPr bwMode="auto">
              <a:xfrm>
                <a:off x="4139952" y="2276872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9" name="直接箭头连接符 98"/>
              <p:cNvCxnSpPr/>
              <p:nvPr/>
            </p:nvCxnSpPr>
            <p:spPr bwMode="auto">
              <a:xfrm flipH="1">
                <a:off x="4283966" y="2276872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05" name="Text Box 107"/>
              <p:cNvSpPr txBox="1">
                <a:spLocks noChangeArrowheads="1"/>
              </p:cNvSpPr>
              <p:nvPr/>
            </p:nvSpPr>
            <p:spPr bwMode="auto">
              <a:xfrm>
                <a:off x="1993766" y="2150793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响应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" name="Text Box 107"/>
              <p:cNvSpPr txBox="1">
                <a:spLocks noChangeArrowheads="1"/>
              </p:cNvSpPr>
              <p:nvPr/>
            </p:nvSpPr>
            <p:spPr bwMode="auto">
              <a:xfrm>
                <a:off x="3327093" y="1921060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处理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" name="Text Box 107"/>
              <p:cNvSpPr txBox="1">
                <a:spLocks noChangeArrowheads="1"/>
              </p:cNvSpPr>
              <p:nvPr/>
            </p:nvSpPr>
            <p:spPr bwMode="auto">
              <a:xfrm>
                <a:off x="3347864" y="2467496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返回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117" name="直接箭头连接符 116"/>
              <p:cNvCxnSpPr/>
              <p:nvPr/>
            </p:nvCxnSpPr>
            <p:spPr bwMode="auto">
              <a:xfrm>
                <a:off x="1907704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直接箭头连接符 119"/>
              <p:cNvCxnSpPr/>
              <p:nvPr/>
            </p:nvCxnSpPr>
            <p:spPr bwMode="auto">
              <a:xfrm>
                <a:off x="1475656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1" name="直接箭头连接符 120"/>
              <p:cNvCxnSpPr/>
              <p:nvPr/>
            </p:nvCxnSpPr>
            <p:spPr bwMode="auto">
              <a:xfrm>
                <a:off x="2411760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2" name="直接箭头连接符 121"/>
              <p:cNvCxnSpPr/>
              <p:nvPr/>
            </p:nvCxnSpPr>
            <p:spPr bwMode="auto">
              <a:xfrm>
                <a:off x="3131840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直接箭头连接符 124"/>
              <p:cNvCxnSpPr/>
              <p:nvPr/>
            </p:nvCxnSpPr>
            <p:spPr bwMode="auto">
              <a:xfrm>
                <a:off x="4067944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46" name="组合 145"/>
            <p:cNvGrpSpPr/>
            <p:nvPr/>
          </p:nvGrpSpPr>
          <p:grpSpPr>
            <a:xfrm>
              <a:off x="5148064" y="2201645"/>
              <a:ext cx="3533776" cy="1227355"/>
              <a:chOff x="5148064" y="2201645"/>
              <a:chExt cx="3533776" cy="1227355"/>
            </a:xfrm>
          </p:grpSpPr>
          <p:sp>
            <p:nvSpPr>
              <p:cNvPr id="53" name="Text Box 107"/>
              <p:cNvSpPr txBox="1">
                <a:spLocks noChangeArrowheads="1"/>
              </p:cNvSpPr>
              <p:nvPr/>
            </p:nvSpPr>
            <p:spPr bwMode="auto">
              <a:xfrm>
                <a:off x="8106297" y="2780035"/>
                <a:ext cx="575543" cy="288925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时间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60" name="Rectangle 114"/>
              <p:cNvSpPr>
                <a:spLocks noChangeArrowheads="1"/>
              </p:cNvSpPr>
              <p:nvPr/>
            </p:nvSpPr>
            <p:spPr bwMode="auto">
              <a:xfrm>
                <a:off x="5376121" y="2628118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>
                <a:off x="5807921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16"/>
              <p:cNvSpPr>
                <a:spLocks noChangeShapeType="1"/>
              </p:cNvSpPr>
              <p:nvPr/>
            </p:nvSpPr>
            <p:spPr bwMode="auto">
              <a:xfrm>
                <a:off x="5518996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17"/>
              <p:cNvSpPr>
                <a:spLocks noChangeArrowheads="1"/>
              </p:cNvSpPr>
              <p:nvPr/>
            </p:nvSpPr>
            <p:spPr bwMode="auto">
              <a:xfrm>
                <a:off x="6238134" y="2201645"/>
                <a:ext cx="1084459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18"/>
              <p:cNvSpPr>
                <a:spLocks noChangeShapeType="1"/>
              </p:cNvSpPr>
              <p:nvPr/>
            </p:nvSpPr>
            <p:spPr bwMode="auto">
              <a:xfrm>
                <a:off x="7170193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19"/>
              <p:cNvSpPr>
                <a:spLocks noChangeShapeType="1"/>
              </p:cNvSpPr>
              <p:nvPr/>
            </p:nvSpPr>
            <p:spPr bwMode="auto">
              <a:xfrm>
                <a:off x="6384184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120"/>
              <p:cNvSpPr>
                <a:spLocks noChangeArrowheads="1"/>
              </p:cNvSpPr>
              <p:nvPr/>
            </p:nvSpPr>
            <p:spPr bwMode="auto">
              <a:xfrm>
                <a:off x="7316243" y="2629706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21"/>
              <p:cNvSpPr>
                <a:spLocks noChangeShapeType="1"/>
              </p:cNvSpPr>
              <p:nvPr/>
            </p:nvSpPr>
            <p:spPr bwMode="auto">
              <a:xfrm>
                <a:off x="7748043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22"/>
              <p:cNvSpPr>
                <a:spLocks noChangeShapeType="1"/>
              </p:cNvSpPr>
              <p:nvPr/>
            </p:nvSpPr>
            <p:spPr bwMode="auto">
              <a:xfrm>
                <a:off x="7459118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08" name="直接箭头连接符 107"/>
              <p:cNvCxnSpPr/>
              <p:nvPr/>
            </p:nvCxnSpPr>
            <p:spPr bwMode="auto">
              <a:xfrm>
                <a:off x="5148064" y="2922182"/>
                <a:ext cx="2958233" cy="276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0" name="直接箭头连接符 109"/>
              <p:cNvCxnSpPr/>
              <p:nvPr/>
            </p:nvCxnSpPr>
            <p:spPr bwMode="auto">
              <a:xfrm flipV="1">
                <a:off x="5953648" y="2275688"/>
                <a:ext cx="283642" cy="42466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6" name="直接箭头连接符 125"/>
              <p:cNvCxnSpPr/>
              <p:nvPr/>
            </p:nvCxnSpPr>
            <p:spPr bwMode="auto">
              <a:xfrm flipH="1">
                <a:off x="6234089" y="2340558"/>
                <a:ext cx="4046" cy="65521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直接箭头连接符 126"/>
              <p:cNvCxnSpPr/>
              <p:nvPr/>
            </p:nvCxnSpPr>
            <p:spPr bwMode="auto">
              <a:xfrm flipH="1">
                <a:off x="5949009" y="2785268"/>
                <a:ext cx="1788" cy="2105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3" name="直接箭头连接符 132"/>
              <p:cNvCxnSpPr/>
              <p:nvPr/>
            </p:nvCxnSpPr>
            <p:spPr bwMode="auto">
              <a:xfrm flipH="1">
                <a:off x="717019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直接箭头连接符 134"/>
              <p:cNvCxnSpPr/>
              <p:nvPr/>
            </p:nvCxnSpPr>
            <p:spPr bwMode="auto">
              <a:xfrm flipH="1">
                <a:off x="731016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2" name="直接箭头连接符 111"/>
              <p:cNvCxnSpPr/>
              <p:nvPr/>
            </p:nvCxnSpPr>
            <p:spPr bwMode="auto">
              <a:xfrm>
                <a:off x="7242201" y="2342369"/>
                <a:ext cx="68250" cy="35956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44" name="Text Box 149"/>
              <p:cNvSpPr txBox="1">
                <a:spLocks noChangeArrowheads="1"/>
              </p:cNvSpPr>
              <p:nvPr/>
            </p:nvSpPr>
            <p:spPr bwMode="auto">
              <a:xfrm>
                <a:off x="5953648" y="2918556"/>
                <a:ext cx="1442244" cy="510444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 smtClean="0"/>
                  <a:t>响    处理    返</a:t>
                </a:r>
                <a:endParaRPr lang="en-US" altLang="zh-CN" sz="1800" b="1" dirty="0" smtClean="0"/>
              </a:p>
              <a:p>
                <a:pPr algn="l">
                  <a:lnSpc>
                    <a:spcPct val="80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应        回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49" name="Text Box 82"/>
          <p:cNvSpPr txBox="1">
            <a:spLocks noChangeArrowheads="1"/>
          </p:cNvSpPr>
          <p:nvPr/>
        </p:nvSpPr>
        <p:spPr bwMode="auto">
          <a:xfrm>
            <a:off x="179512" y="414908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*术语：</a:t>
            </a:r>
            <a:r>
              <a:rPr lang="zh-CN" altLang="en-US" b="1" dirty="0" smtClean="0">
                <a:latin typeface="宋体" panose="02010600030101010101" pitchFamily="2" charset="-122"/>
              </a:rPr>
              <a:t>响应、处理、返回、</a:t>
            </a:r>
            <a:r>
              <a:rPr lang="zh-CN" altLang="en-US" b="1" dirty="0">
                <a:latin typeface="宋体" panose="02010600030101010101" pitchFamily="2" charset="-122"/>
              </a:rPr>
              <a:t>异常处理程序、</a:t>
            </a:r>
            <a:r>
              <a:rPr lang="zh-CN" altLang="en-US" b="1" dirty="0" smtClean="0">
                <a:latin typeface="宋体" panose="02010600030101010101" pitchFamily="2" charset="-122"/>
              </a:rPr>
              <a:t>中断服务程序等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51" name="Text Box 82"/>
          <p:cNvSpPr txBox="1">
            <a:spLocks noChangeArrowheads="1"/>
          </p:cNvSpPr>
          <p:nvPr/>
        </p:nvSpPr>
        <p:spPr bwMode="auto">
          <a:xfrm>
            <a:off x="179512" y="4581128"/>
            <a:ext cx="8785225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中断的处理需求：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①同时有多个事件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多种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，但同时只能处理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②不同事件的紧急程度、检测时机、响应操作不同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源于处理时机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15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9" grpId="0"/>
      <p:bldP spid="15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14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、异常及中断的响应</a:t>
            </a:r>
            <a:endParaRPr lang="zh-CN" altLang="en-US" sz="2200" b="1" dirty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任务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r>
              <a:rPr lang="zh-CN" altLang="en-US" b="1" dirty="0">
                <a:latin typeface="+mn-ea"/>
              </a:rPr>
              <a:t>①</a:t>
            </a:r>
            <a:r>
              <a:rPr lang="zh-CN" altLang="zh-CN" b="1" dirty="0">
                <a:latin typeface="+mn-ea"/>
              </a:rPr>
              <a:t>保存断点及程序状态</a:t>
            </a:r>
            <a:r>
              <a:rPr lang="zh-CN" altLang="en-US" b="1" dirty="0">
                <a:latin typeface="+mn-ea"/>
              </a:rPr>
              <a:t>，②</a:t>
            </a:r>
            <a:r>
              <a:rPr lang="zh-CN" altLang="zh-CN" b="1" dirty="0">
                <a:latin typeface="+mn-ea"/>
              </a:rPr>
              <a:t>关中断</a:t>
            </a:r>
            <a:r>
              <a:rPr lang="zh-CN" altLang="en-US" b="1" dirty="0" smtClean="0">
                <a:latin typeface="+mn-ea"/>
              </a:rPr>
              <a:t>，  </a:t>
            </a:r>
            <a:r>
              <a:rPr lang="zh-CN" altLang="en-US" sz="1800" b="1" dirty="0" smtClean="0">
                <a:latin typeface="+mn-ea"/>
              </a:rPr>
              <a:t>←与所选事件无关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   </a:t>
            </a:r>
            <a:r>
              <a:rPr lang="zh-CN" altLang="en-US" b="1" dirty="0">
                <a:latin typeface="+mn-ea"/>
              </a:rPr>
              <a:t>③</a:t>
            </a:r>
            <a:r>
              <a:rPr lang="zh-CN" altLang="zh-CN" b="1" dirty="0">
                <a:latin typeface="+mn-ea"/>
              </a:rPr>
              <a:t>识别事件类型并转入</a:t>
            </a:r>
            <a:r>
              <a:rPr lang="zh-CN" altLang="zh-CN" b="1" dirty="0" smtClean="0">
                <a:latin typeface="+mn-ea"/>
              </a:rPr>
              <a:t>处理程序</a:t>
            </a:r>
            <a:r>
              <a:rPr lang="en-US" altLang="zh-CN" b="1" dirty="0" smtClean="0">
                <a:latin typeface="+mn-ea"/>
              </a:rPr>
              <a:t>      </a:t>
            </a:r>
            <a:r>
              <a:rPr lang="zh-CN" altLang="en-US" sz="1800" b="1" dirty="0" smtClean="0">
                <a:latin typeface="+mn-ea"/>
              </a:rPr>
              <a:t>←须选择事件</a:t>
            </a:r>
            <a:endParaRPr lang="en-US" altLang="zh-CN" sz="18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" name="Text Box 172"/>
          <p:cNvSpPr txBox="1">
            <a:spLocks noChangeArrowheads="1"/>
          </p:cNvSpPr>
          <p:nvPr/>
        </p:nvSpPr>
        <p:spPr bwMode="auto">
          <a:xfrm>
            <a:off x="179388" y="1700808"/>
            <a:ext cx="8785225" cy="27853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 smtClean="0">
                <a:solidFill>
                  <a:srgbClr val="C00000"/>
                </a:solidFill>
              </a:rPr>
              <a:t>保存</a:t>
            </a:r>
            <a:r>
              <a:rPr lang="zh-CN" altLang="zh-CN" b="1" dirty="0">
                <a:solidFill>
                  <a:srgbClr val="C00000"/>
                </a:solidFill>
              </a:rPr>
              <a:t>断点及</a:t>
            </a:r>
            <a:r>
              <a:rPr lang="zh-CN" altLang="zh-CN" b="1" dirty="0" smtClean="0">
                <a:solidFill>
                  <a:srgbClr val="C00000"/>
                </a:solidFill>
              </a:rPr>
              <a:t>程序状态</a:t>
            </a:r>
            <a:r>
              <a:rPr lang="zh-CN" altLang="en-US" b="1" dirty="0" smtClean="0">
                <a:solidFill>
                  <a:srgbClr val="C00000"/>
                </a:solidFill>
              </a:rPr>
              <a:t>：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en-US" sz="2200" b="1" dirty="0" smtClean="0"/>
              <a:t>硬件实现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软件无法在指令周期内处理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事件返回时，当前程序能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dirty="0" smtClean="0">
                <a:latin typeface="宋体" panose="02010600030101010101" pitchFamily="2" charset="-122"/>
              </a:rPr>
              <a:t>执行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断点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事件的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返回地址</a:t>
            </a:r>
            <a:r>
              <a:rPr lang="zh-CN" altLang="en-US" b="1" dirty="0" smtClean="0">
                <a:latin typeface="宋体" panose="02010600030101010101" pitchFamily="2" charset="-122"/>
              </a:rPr>
              <a:t>，便于返回的实现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恢复所存值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断点、程序状态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 smtClean="0">
                <a:latin typeface="宋体" panose="02010600030101010101" pitchFamily="2" charset="-122"/>
              </a:rPr>
              <a:t>PSW)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后援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保存，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异常</a:t>
            </a:r>
            <a:r>
              <a:rPr lang="zh-CN" altLang="en-US" b="1" dirty="0">
                <a:latin typeface="宋体" panose="02010600030101010101" pitchFamily="2" charset="-122"/>
              </a:rPr>
              <a:t>类型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异常类型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保存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←影响识别操作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中断类型由中断源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]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负责保存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外部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])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7" name="Text Box 172"/>
          <p:cNvSpPr txBox="1">
            <a:spLocks noChangeArrowheads="1"/>
          </p:cNvSpPr>
          <p:nvPr/>
        </p:nvSpPr>
        <p:spPr bwMode="auto">
          <a:xfrm>
            <a:off x="179388" y="4365104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*关中断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          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/>
              <a:t>硬件实现</a:t>
            </a:r>
            <a:endParaRPr lang="en-US" altLang="zh-CN" sz="2200" b="1" dirty="0" smtClean="0"/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响应过程不被新事件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指可屏蔽中断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打断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使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，应先保存程序状态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不改变返回时的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IF)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771800" y="2633722"/>
            <a:ext cx="2952328" cy="648072"/>
            <a:chOff x="2771800" y="2708920"/>
            <a:chExt cx="2952328" cy="648072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>
              <a:off x="2771800" y="2708920"/>
              <a:ext cx="2952328" cy="6480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355283" y="2708920"/>
              <a:ext cx="1368845" cy="5760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8" name="直接箭头连接符 17"/>
          <p:cNvCxnSpPr/>
          <p:nvPr/>
        </p:nvCxnSpPr>
        <p:spPr bwMode="auto">
          <a:xfrm flipH="1" flipV="1">
            <a:off x="5652120" y="4725144"/>
            <a:ext cx="1008112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5" name="AutoShape 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72"/>
          <p:cNvSpPr txBox="1">
            <a:spLocks noChangeArrowheads="1"/>
          </p:cNvSpPr>
          <p:nvPr/>
        </p:nvSpPr>
        <p:spPr bwMode="auto">
          <a:xfrm>
            <a:off x="179512" y="573325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思考：</a:t>
            </a:r>
            <a:r>
              <a:rPr lang="zh-CN" altLang="en-US" b="1" dirty="0" smtClean="0">
                <a:latin typeface="+mn-ea"/>
              </a:rPr>
              <a:t>不可屏蔽中断怎么办？    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看作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1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个事件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处理时区分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)</a:t>
            </a:r>
            <a:endParaRPr lang="en-US" altLang="zh-CN" sz="1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3563888" y="5229200"/>
            <a:ext cx="684076" cy="61323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507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3" name="Text Box 172"/>
          <p:cNvSpPr txBox="1">
            <a:spLocks noChangeArrowheads="1"/>
          </p:cNvSpPr>
          <p:nvPr/>
        </p:nvSpPr>
        <p:spPr bwMode="auto">
          <a:xfrm>
            <a:off x="179388" y="291420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>
                <a:solidFill>
                  <a:srgbClr val="C00000"/>
                </a:solidFill>
              </a:rPr>
              <a:t>识别事件类型并转入</a:t>
            </a:r>
            <a:r>
              <a:rPr lang="zh-CN" altLang="zh-CN" b="1" dirty="0" smtClean="0">
                <a:solidFill>
                  <a:srgbClr val="C00000"/>
                </a:solidFill>
              </a:rPr>
              <a:t>处理程序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/>
              <a:t>硬件</a:t>
            </a:r>
            <a:r>
              <a:rPr lang="zh-CN" altLang="en-US" sz="2200" b="1" dirty="0" smtClean="0"/>
              <a:t>实现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部分</a:t>
            </a:r>
            <a:r>
              <a:rPr lang="zh-CN" altLang="en-US" sz="1800" b="1" dirty="0">
                <a:latin typeface="+mn-ea"/>
                <a:ea typeface="+mn-ea"/>
              </a:rPr>
              <a:t>可</a:t>
            </a:r>
            <a:r>
              <a:rPr lang="zh-CN" altLang="en-US" sz="1800" b="1" dirty="0" smtClean="0">
                <a:latin typeface="+mn-ea"/>
                <a:ea typeface="+mn-ea"/>
              </a:rPr>
              <a:t>软件实现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子任务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识别事件类型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最紧急的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获取相应处理程序的入口地址、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←获取的入口地址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实现策略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向量方式、非向量方式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" name="Text Box 172"/>
          <p:cNvSpPr txBox="1">
            <a:spLocks noChangeArrowheads="1"/>
          </p:cNvSpPr>
          <p:nvPr/>
        </p:nvSpPr>
        <p:spPr bwMode="auto">
          <a:xfrm>
            <a:off x="179512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非向量方式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zh-CN" b="1" dirty="0"/>
              <a:t>所有事件共用一个</a:t>
            </a:r>
            <a:r>
              <a:rPr lang="zh-CN" altLang="zh-CN" b="1" dirty="0" smtClean="0"/>
              <a:t>处理程序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+mn-ea"/>
                <a:ea typeface="+mn-ea"/>
              </a:rPr>
              <a:t>入口地址</a:t>
            </a:r>
            <a:r>
              <a:rPr lang="zh-CN" altLang="en-US" b="1" u="sng" dirty="0" smtClean="0">
                <a:latin typeface="+mn-ea"/>
                <a:ea typeface="+mn-ea"/>
              </a:rPr>
              <a:t>固定</a:t>
            </a:r>
            <a:endParaRPr lang="en-US" altLang="zh-CN" b="1" u="sng" dirty="0" smtClean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任务实现：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地址，其余由</a:t>
            </a:r>
            <a:r>
              <a:rPr lang="zh-CN" altLang="en-US" b="1" dirty="0">
                <a:latin typeface="+mn-ea"/>
              </a:rPr>
              <a:t>软件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处理程序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完成</a:t>
            </a:r>
            <a:endParaRPr lang="en-US" altLang="zh-CN" b="1" dirty="0" smtClean="0">
              <a:latin typeface="+mn-ea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900113" y="3717032"/>
            <a:ext cx="7920359" cy="2088232"/>
            <a:chOff x="900113" y="3212976"/>
            <a:chExt cx="7920359" cy="2088232"/>
          </a:xfrm>
        </p:grpSpPr>
        <p:sp>
          <p:nvSpPr>
            <p:cNvPr id="6" name="Text Box 73"/>
            <p:cNvSpPr txBox="1">
              <a:spLocks noChangeArrowheads="1"/>
            </p:cNvSpPr>
            <p:nvPr/>
          </p:nvSpPr>
          <p:spPr bwMode="auto">
            <a:xfrm>
              <a:off x="900113" y="3705238"/>
              <a:ext cx="1151607" cy="300719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2483767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AutoShape 76"/>
            <p:cNvSpPr>
              <a:spLocks noChangeArrowheads="1"/>
            </p:cNvSpPr>
            <p:nvPr/>
          </p:nvSpPr>
          <p:spPr bwMode="auto">
            <a:xfrm>
              <a:off x="1043608" y="3212976"/>
              <a:ext cx="863774" cy="288032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开始</a:t>
              </a: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2483767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AutoShape 78"/>
            <p:cNvSpPr>
              <a:spLocks noChangeArrowheads="1"/>
            </p:cNvSpPr>
            <p:nvPr/>
          </p:nvSpPr>
          <p:spPr bwMode="auto">
            <a:xfrm>
              <a:off x="2553023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有请求？</a:t>
              </a:r>
              <a:endParaRPr lang="zh-CN" altLang="en-US" sz="1800" b="1" dirty="0"/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4299273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3435673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" name="Text Box 86"/>
            <p:cNvSpPr txBox="1">
              <a:spLocks noChangeArrowheads="1"/>
            </p:cNvSpPr>
            <p:nvPr/>
          </p:nvSpPr>
          <p:spPr bwMode="auto">
            <a:xfrm>
              <a:off x="4788024" y="4580359"/>
              <a:ext cx="936104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</a:p>
          </p:txBody>
        </p:sp>
        <p:sp>
          <p:nvSpPr>
            <p:cNvPr id="20" name="Text Box 87"/>
            <p:cNvSpPr txBox="1">
              <a:spLocks noChangeArrowheads="1"/>
            </p:cNvSpPr>
            <p:nvPr/>
          </p:nvSpPr>
          <p:spPr bwMode="auto">
            <a:xfrm>
              <a:off x="4789611" y="3429694"/>
              <a:ext cx="934517" cy="287338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1" name="AutoShape 88"/>
            <p:cNvSpPr>
              <a:spLocks noChangeArrowheads="1"/>
            </p:cNvSpPr>
            <p:nvPr/>
          </p:nvSpPr>
          <p:spPr bwMode="auto">
            <a:xfrm>
              <a:off x="4788024" y="3934322"/>
              <a:ext cx="936104" cy="359096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90"/>
            <p:cNvSpPr txBox="1">
              <a:spLocks noChangeArrowheads="1"/>
            </p:cNvSpPr>
            <p:nvPr/>
          </p:nvSpPr>
          <p:spPr bwMode="auto">
            <a:xfrm>
              <a:off x="5741144" y="3869109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26" name="Text Box 93"/>
            <p:cNvSpPr txBox="1">
              <a:spLocks noChangeArrowheads="1"/>
            </p:cNvSpPr>
            <p:nvPr/>
          </p:nvSpPr>
          <p:spPr bwMode="auto">
            <a:xfrm>
              <a:off x="5292080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38" name="Text Box 105"/>
            <p:cNvSpPr txBox="1">
              <a:spLocks noChangeArrowheads="1"/>
            </p:cNvSpPr>
            <p:nvPr/>
          </p:nvSpPr>
          <p:spPr bwMode="auto">
            <a:xfrm>
              <a:off x="900113" y="4509120"/>
              <a:ext cx="1151607" cy="288925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" name="AutoShape 106"/>
            <p:cNvSpPr>
              <a:spLocks noChangeArrowheads="1"/>
            </p:cNvSpPr>
            <p:nvPr/>
          </p:nvSpPr>
          <p:spPr bwMode="auto">
            <a:xfrm>
              <a:off x="900782" y="5013176"/>
              <a:ext cx="1150938" cy="288032"/>
            </a:xfrm>
            <a:prstGeom prst="flowChartTerminator">
              <a:avLst/>
            </a:prstGeom>
            <a:solidFill>
              <a:srgbClr val="CC99FF">
                <a:alpha val="60001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中断返回</a:t>
              </a:r>
              <a:endParaRPr lang="zh-CN" altLang="en-US" sz="1800" b="1" dirty="0"/>
            </a:p>
          </p:txBody>
        </p:sp>
        <p:sp>
          <p:nvSpPr>
            <p:cNvPr id="52" name="Text Box 119"/>
            <p:cNvSpPr txBox="1">
              <a:spLocks noChangeArrowheads="1"/>
            </p:cNvSpPr>
            <p:nvPr/>
          </p:nvSpPr>
          <p:spPr bwMode="auto">
            <a:xfrm>
              <a:off x="5940152" y="3869233"/>
              <a:ext cx="431800" cy="4238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64" name="直接箭头连接符 63"/>
            <p:cNvCxnSpPr>
              <a:stCxn id="9" idx="2"/>
              <a:endCxn id="6" idx="0"/>
            </p:cNvCxnSpPr>
            <p:nvPr/>
          </p:nvCxnSpPr>
          <p:spPr bwMode="auto">
            <a:xfrm>
              <a:off x="1475495" y="3501008"/>
              <a:ext cx="422" cy="204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1475656" y="400506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65"/>
            <p:cNvCxnSpPr>
              <a:stCxn id="38" idx="2"/>
              <a:endCxn id="39" idx="0"/>
            </p:cNvCxnSpPr>
            <p:nvPr/>
          </p:nvCxnSpPr>
          <p:spPr bwMode="auto">
            <a:xfrm>
              <a:off x="1475917" y="4798045"/>
              <a:ext cx="334" cy="2151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267744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1475656" y="429309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4198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724128" y="4113870"/>
              <a:ext cx="2076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371073" y="3318155"/>
              <a:ext cx="1001850" cy="791492"/>
            </a:xfrm>
            <a:prstGeom prst="bentConnector3">
              <a:avLst>
                <a:gd name="adj1" fmla="val 990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6516216" y="3212976"/>
              <a:ext cx="0" cy="900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2267744" y="5301208"/>
              <a:ext cx="655272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4198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rot="16200000" flipH="1">
              <a:off x="1367563" y="4401027"/>
              <a:ext cx="1008112" cy="792249"/>
            </a:xfrm>
            <a:prstGeom prst="bentConnector3">
              <a:avLst>
                <a:gd name="adj1" fmla="val -16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箭头连接符 89"/>
            <p:cNvCxnSpPr>
              <a:stCxn id="10" idx="2"/>
              <a:endCxn id="11" idx="0"/>
            </p:cNvCxnSpPr>
            <p:nvPr/>
          </p:nvCxnSpPr>
          <p:spPr bwMode="auto">
            <a:xfrm flipH="1">
              <a:off x="3417417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11" idx="2"/>
              <a:endCxn id="7" idx="0"/>
            </p:cNvCxnSpPr>
            <p:nvPr/>
          </p:nvCxnSpPr>
          <p:spPr bwMode="auto">
            <a:xfrm>
              <a:off x="3417417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4572000" y="3212976"/>
              <a:ext cx="644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52200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20" idx="2"/>
              <a:endCxn id="21" idx="0"/>
            </p:cNvCxnSpPr>
            <p:nvPr/>
          </p:nvCxnSpPr>
          <p:spPr bwMode="auto">
            <a:xfrm flipH="1">
              <a:off x="5256076" y="3717032"/>
              <a:ext cx="794" cy="2172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21" idx="2"/>
              <a:endCxn id="19" idx="0"/>
            </p:cNvCxnSpPr>
            <p:nvPr/>
          </p:nvCxnSpPr>
          <p:spPr bwMode="auto">
            <a:xfrm>
              <a:off x="5256076" y="4293418"/>
              <a:ext cx="0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52200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连接符 72"/>
            <p:cNvCxnSpPr>
              <a:endCxn id="11" idx="3"/>
            </p:cNvCxnSpPr>
            <p:nvPr/>
          </p:nvCxnSpPr>
          <p:spPr bwMode="auto">
            <a:xfrm rot="5400000">
              <a:off x="3976777" y="3518013"/>
              <a:ext cx="900259" cy="29018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 Box 74"/>
            <p:cNvSpPr txBox="1">
              <a:spLocks noChangeArrowheads="1"/>
            </p:cNvSpPr>
            <p:nvPr/>
          </p:nvSpPr>
          <p:spPr bwMode="auto">
            <a:xfrm>
              <a:off x="6732239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4" name="Text Box 77"/>
            <p:cNvSpPr txBox="1">
              <a:spLocks noChangeArrowheads="1"/>
            </p:cNvSpPr>
            <p:nvPr/>
          </p:nvSpPr>
          <p:spPr bwMode="auto">
            <a:xfrm>
              <a:off x="6732239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5" name="AutoShape 78"/>
            <p:cNvSpPr>
              <a:spLocks noChangeArrowheads="1"/>
            </p:cNvSpPr>
            <p:nvPr/>
          </p:nvSpPr>
          <p:spPr bwMode="auto">
            <a:xfrm>
              <a:off x="6801495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有请求？</a:t>
              </a:r>
              <a:endParaRPr lang="zh-CN" altLang="en-US" sz="1800" b="1" dirty="0"/>
            </a:p>
          </p:txBody>
        </p:sp>
        <p:sp>
          <p:nvSpPr>
            <p:cNvPr id="116" name="Text Box 80"/>
            <p:cNvSpPr txBox="1">
              <a:spLocks noChangeArrowheads="1"/>
            </p:cNvSpPr>
            <p:nvPr/>
          </p:nvSpPr>
          <p:spPr bwMode="auto">
            <a:xfrm>
              <a:off x="8547745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17" name="Text Box 83"/>
            <p:cNvSpPr txBox="1">
              <a:spLocks noChangeArrowheads="1"/>
            </p:cNvSpPr>
            <p:nvPr/>
          </p:nvSpPr>
          <p:spPr bwMode="auto">
            <a:xfrm>
              <a:off x="7684145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6516216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7668344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7668344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>
              <a:stCxn id="114" idx="2"/>
              <a:endCxn id="115" idx="0"/>
            </p:cNvCxnSpPr>
            <p:nvPr/>
          </p:nvCxnSpPr>
          <p:spPr bwMode="auto">
            <a:xfrm flipH="1">
              <a:off x="7665889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>
              <a:stCxn id="115" idx="2"/>
              <a:endCxn id="113" idx="0"/>
            </p:cNvCxnSpPr>
            <p:nvPr/>
          </p:nvCxnSpPr>
          <p:spPr bwMode="auto">
            <a:xfrm>
              <a:off x="7665889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6372200" y="4121372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箭头连接符 128"/>
            <p:cNvCxnSpPr>
              <a:stCxn id="115" idx="3"/>
            </p:cNvCxnSpPr>
            <p:nvPr/>
          </p:nvCxnSpPr>
          <p:spPr bwMode="auto">
            <a:xfrm>
              <a:off x="8530283" y="4113237"/>
              <a:ext cx="290189" cy="118797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172"/>
          <p:cNvSpPr txBox="1">
            <a:spLocks noChangeArrowheads="1"/>
          </p:cNvSpPr>
          <p:nvPr/>
        </p:nvSpPr>
        <p:spPr bwMode="auto">
          <a:xfrm>
            <a:off x="179512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   事件的紧急程度：</a:t>
            </a:r>
            <a:r>
              <a:rPr lang="zh-CN" altLang="en-US" b="1" dirty="0" smtClean="0">
                <a:latin typeface="+mn-ea"/>
              </a:rPr>
              <a:t>由查找顺序决定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56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388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、异常及中断的返回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*任务：</a:t>
            </a:r>
            <a:r>
              <a:rPr lang="zh-CN" altLang="en-US" b="1" dirty="0" smtClean="0">
                <a:latin typeface="+mn-ea"/>
                <a:ea typeface="+mn-ea"/>
              </a:rPr>
              <a:t>恢复断点及程序状态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79512" y="4655458"/>
            <a:ext cx="8785225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*实现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u="sng" dirty="0" smtClean="0">
                <a:latin typeface="+mn-ea"/>
                <a:ea typeface="+mn-ea"/>
              </a:rPr>
              <a:t>处理程序中</a:t>
            </a:r>
            <a:r>
              <a:rPr lang="zh-CN" altLang="en-US" b="1" dirty="0" smtClean="0">
                <a:latin typeface="+mn-ea"/>
                <a:ea typeface="+mn-ea"/>
              </a:rPr>
              <a:t>用</a:t>
            </a:r>
            <a:r>
              <a:rPr lang="zh-CN" altLang="en-US" b="1" u="sng" dirty="0" smtClean="0">
                <a:latin typeface="+mn-ea"/>
                <a:ea typeface="+mn-ea"/>
              </a:rPr>
              <a:t>专用指令</a:t>
            </a:r>
            <a:r>
              <a:rPr lang="zh-CN" altLang="en-US" b="1" dirty="0" smtClean="0">
                <a:latin typeface="+mn-ea"/>
                <a:ea typeface="+mn-ea"/>
              </a:rPr>
              <a:t>实现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1524000" indent="-1524000" algn="l"/>
            <a:r>
              <a:rPr lang="en-US" altLang="zh-CN" sz="2000" b="1" dirty="0" smtClean="0">
                <a:latin typeface="+mn-ea"/>
                <a:ea typeface="+mn-ea"/>
              </a:rPr>
              <a:t>                             </a:t>
            </a:r>
            <a:r>
              <a:rPr lang="zh-CN" altLang="en-US" sz="2000" dirty="0" smtClean="0">
                <a:latin typeface="+mn-ea"/>
                <a:ea typeface="+mn-ea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</a:rPr>
              <a:t>→指令功能为 </a:t>
            </a:r>
            <a:r>
              <a:rPr lang="en-US" altLang="zh-CN" sz="2000" b="1" dirty="0" smtClean="0">
                <a:latin typeface="+mn-ea"/>
                <a:ea typeface="+mn-ea"/>
              </a:rPr>
              <a:t>PC</a:t>
            </a:r>
            <a:r>
              <a:rPr lang="zh-CN" altLang="en-US" sz="2000" b="1" dirty="0" smtClean="0">
                <a:latin typeface="+mn-ea"/>
                <a:ea typeface="+mn-ea"/>
              </a:rPr>
              <a:t>及</a:t>
            </a:r>
            <a:r>
              <a:rPr lang="en-US" altLang="zh-CN" sz="2000" b="1" dirty="0" smtClean="0">
                <a:latin typeface="+mn-ea"/>
                <a:ea typeface="+mn-ea"/>
              </a:rPr>
              <a:t>PSR</a:t>
            </a:r>
            <a:r>
              <a:rPr lang="zh-CN" altLang="en-US" sz="2000" b="1" dirty="0" smtClean="0">
                <a:latin typeface="+mn-ea"/>
                <a:ea typeface="+mn-ea"/>
              </a:rPr>
              <a:t>←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后援寄存器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marL="1524000" indent="-1524000" algn="l"/>
            <a:r>
              <a:rPr lang="en-US" altLang="zh-CN" sz="2000" b="1" dirty="0" smtClean="0">
                <a:latin typeface="+mn-ea"/>
              </a:rPr>
              <a:t>           (</a:t>
            </a:r>
            <a:r>
              <a:rPr lang="zh-CN" altLang="en-US" sz="2000" b="1" dirty="0">
                <a:latin typeface="+mn-ea"/>
              </a:rPr>
              <a:t>硬件不知何时返回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53" name="Text Box 172"/>
          <p:cNvSpPr txBox="1">
            <a:spLocks noChangeArrowheads="1"/>
          </p:cNvSpPr>
          <p:nvPr/>
        </p:nvSpPr>
        <p:spPr bwMode="auto">
          <a:xfrm>
            <a:off x="179512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向量方式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每个事件有一个处理程序，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各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地址保存在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中断向量表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IVT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IVT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由</a:t>
            </a:r>
            <a:r>
              <a:rPr lang="en-US" altLang="zh-CN" b="1" dirty="0" smtClean="0">
                <a:latin typeface="宋体" panose="02010600030101010101" pitchFamily="2" charset="-122"/>
              </a:rPr>
              <a:t>OS</a:t>
            </a:r>
            <a:r>
              <a:rPr lang="zh-CN" altLang="en-US" b="1" dirty="0" smtClean="0">
                <a:latin typeface="宋体" panose="02010600030101010101" pitchFamily="2" charset="-122"/>
              </a:rPr>
              <a:t>管理，放</a:t>
            </a:r>
            <a:r>
              <a:rPr lang="zh-CN" altLang="en-US" b="1" dirty="0">
                <a:latin typeface="宋体" panose="02010600030101010101" pitchFamily="2" charset="-122"/>
              </a:rPr>
              <a:t>在主存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REG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保存首址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任务实现：</a:t>
            </a:r>
            <a:r>
              <a:rPr lang="zh-CN" altLang="en-US" b="1" dirty="0" smtClean="0">
                <a:latin typeface="宋体" panose="02010600030101010101" pitchFamily="2" charset="-122"/>
              </a:rPr>
              <a:t>判优、查表、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</a:t>
            </a:r>
            <a:endParaRPr lang="en-US" altLang="zh-CN" b="1" dirty="0" smtClean="0">
              <a:latin typeface="+mn-ea"/>
            </a:endParaRPr>
          </a:p>
        </p:txBody>
      </p:sp>
      <p:grpSp>
        <p:nvGrpSpPr>
          <p:cNvPr id="54" name="Group 188"/>
          <p:cNvGrpSpPr/>
          <p:nvPr/>
        </p:nvGrpSpPr>
        <p:grpSpPr bwMode="auto">
          <a:xfrm>
            <a:off x="7018783" y="1700808"/>
            <a:ext cx="2017713" cy="1943100"/>
            <a:chOff x="4332" y="1480"/>
            <a:chExt cx="1271" cy="1224"/>
          </a:xfrm>
        </p:grpSpPr>
        <p:sp>
          <p:nvSpPr>
            <p:cNvPr id="55" name="Text Box 88"/>
            <p:cNvSpPr txBox="1">
              <a:spLocks noChangeArrowheads="1"/>
            </p:cNvSpPr>
            <p:nvPr/>
          </p:nvSpPr>
          <p:spPr bwMode="auto">
            <a:xfrm>
              <a:off x="5330" y="2069"/>
              <a:ext cx="273" cy="13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IVT</a:t>
              </a:r>
            </a:p>
          </p:txBody>
        </p:sp>
        <p:sp>
          <p:nvSpPr>
            <p:cNvPr id="56" name="Rectangle 122"/>
            <p:cNvSpPr>
              <a:spLocks noChangeArrowheads="1"/>
            </p:cNvSpPr>
            <p:nvPr/>
          </p:nvSpPr>
          <p:spPr bwMode="auto">
            <a:xfrm>
              <a:off x="4332" y="1661"/>
              <a:ext cx="952" cy="9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156"/>
            <p:cNvSpPr>
              <a:spLocks noChangeArrowheads="1"/>
            </p:cNvSpPr>
            <p:nvPr/>
          </p:nvSpPr>
          <p:spPr bwMode="auto">
            <a:xfrm>
              <a:off x="4332" y="1842"/>
              <a:ext cx="952" cy="636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57"/>
            <p:cNvSpPr>
              <a:spLocks noChangeShapeType="1"/>
            </p:cNvSpPr>
            <p:nvPr/>
          </p:nvSpPr>
          <p:spPr bwMode="auto">
            <a:xfrm>
              <a:off x="4332" y="1661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58"/>
            <p:cNvSpPr>
              <a:spLocks noChangeShapeType="1"/>
            </p:cNvSpPr>
            <p:nvPr/>
          </p:nvSpPr>
          <p:spPr bwMode="auto">
            <a:xfrm>
              <a:off x="4332" y="1842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59"/>
            <p:cNvSpPr txBox="1">
              <a:spLocks noChangeArrowheads="1"/>
            </p:cNvSpPr>
            <p:nvPr/>
          </p:nvSpPr>
          <p:spPr bwMode="auto">
            <a:xfrm>
              <a:off x="4694" y="1661"/>
              <a:ext cx="363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4739" y="1978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2" name="Text Box 161"/>
            <p:cNvSpPr txBox="1">
              <a:spLocks noChangeArrowheads="1"/>
            </p:cNvSpPr>
            <p:nvPr/>
          </p:nvSpPr>
          <p:spPr bwMode="auto">
            <a:xfrm>
              <a:off x="4422" y="2160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  <p:sp>
          <p:nvSpPr>
            <p:cNvPr id="63" name="Line 163"/>
            <p:cNvSpPr>
              <a:spLocks noChangeShapeType="1"/>
            </p:cNvSpPr>
            <p:nvPr/>
          </p:nvSpPr>
          <p:spPr bwMode="auto">
            <a:xfrm>
              <a:off x="4332" y="197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4"/>
            <p:cNvSpPr>
              <a:spLocks noChangeShapeType="1"/>
            </p:cNvSpPr>
            <p:nvPr/>
          </p:nvSpPr>
          <p:spPr bwMode="auto">
            <a:xfrm>
              <a:off x="4332" y="2160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165"/>
            <p:cNvSpPr txBox="1">
              <a:spLocks noChangeArrowheads="1"/>
            </p:cNvSpPr>
            <p:nvPr/>
          </p:nvSpPr>
          <p:spPr bwMode="auto">
            <a:xfrm>
              <a:off x="4740" y="2296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6" name="Line 166"/>
            <p:cNvSpPr>
              <a:spLocks noChangeShapeType="1"/>
            </p:cNvSpPr>
            <p:nvPr/>
          </p:nvSpPr>
          <p:spPr bwMode="auto">
            <a:xfrm>
              <a:off x="4332" y="2296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67"/>
            <p:cNvSpPr txBox="1">
              <a:spLocks noChangeArrowheads="1"/>
            </p:cNvSpPr>
            <p:nvPr/>
          </p:nvSpPr>
          <p:spPr bwMode="auto">
            <a:xfrm>
              <a:off x="4694" y="1480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68" name="Line 168"/>
            <p:cNvSpPr>
              <a:spLocks noChangeShapeType="1"/>
            </p:cNvSpPr>
            <p:nvPr/>
          </p:nvSpPr>
          <p:spPr bwMode="auto">
            <a:xfrm>
              <a:off x="4332" y="1525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69"/>
            <p:cNvSpPr>
              <a:spLocks noChangeShapeType="1"/>
            </p:cNvSpPr>
            <p:nvPr/>
          </p:nvSpPr>
          <p:spPr bwMode="auto">
            <a:xfrm>
              <a:off x="5284" y="1525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70"/>
            <p:cNvSpPr>
              <a:spLocks noChangeShapeType="1"/>
            </p:cNvSpPr>
            <p:nvPr/>
          </p:nvSpPr>
          <p:spPr bwMode="auto">
            <a:xfrm>
              <a:off x="4332" y="2478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71"/>
            <p:cNvSpPr txBox="1">
              <a:spLocks noChangeArrowheads="1"/>
            </p:cNvSpPr>
            <p:nvPr/>
          </p:nvSpPr>
          <p:spPr bwMode="auto">
            <a:xfrm>
              <a:off x="4740" y="2477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72" name="Line 172"/>
            <p:cNvSpPr>
              <a:spLocks noChangeShapeType="1"/>
            </p:cNvSpPr>
            <p:nvPr/>
          </p:nvSpPr>
          <p:spPr bwMode="auto">
            <a:xfrm>
              <a:off x="4332" y="265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173"/>
            <p:cNvSpPr/>
            <p:nvPr/>
          </p:nvSpPr>
          <p:spPr bwMode="auto">
            <a:xfrm>
              <a:off x="5284" y="1842"/>
              <a:ext cx="45" cy="636"/>
            </a:xfrm>
            <a:prstGeom prst="rightBrace">
              <a:avLst>
                <a:gd name="adj1" fmla="val 5824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187"/>
            <p:cNvSpPr txBox="1">
              <a:spLocks noChangeArrowheads="1"/>
            </p:cNvSpPr>
            <p:nvPr/>
          </p:nvSpPr>
          <p:spPr bwMode="auto">
            <a:xfrm>
              <a:off x="4422" y="1842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</p:grpSp>
      <p:sp>
        <p:nvSpPr>
          <p:cNvPr id="78" name="Text Box 172"/>
          <p:cNvSpPr txBox="1">
            <a:spLocks noChangeArrowheads="1"/>
          </p:cNvSpPr>
          <p:nvPr/>
        </p:nvSpPr>
        <p:spPr bwMode="auto">
          <a:xfrm>
            <a:off x="179513" y="2204864"/>
            <a:ext cx="6767834" cy="16496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   判优逻辑：</a:t>
            </a:r>
            <a:r>
              <a:rPr lang="zh-CN" altLang="en-US" b="1" u="sng" dirty="0" smtClean="0">
                <a:latin typeface="+mn-ea"/>
              </a:rPr>
              <a:t>查找</a:t>
            </a:r>
            <a:r>
              <a:rPr lang="zh-CN" altLang="en-US" b="1" dirty="0" smtClean="0">
                <a:latin typeface="+mn-ea"/>
              </a:rPr>
              <a:t>相关</a:t>
            </a:r>
            <a:r>
              <a:rPr lang="en-US" altLang="zh-CN" b="1" dirty="0" smtClean="0">
                <a:latin typeface="+mn-ea"/>
              </a:rPr>
              <a:t>REG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b="1" u="sng" dirty="0" smtClean="0">
                <a:latin typeface="+mn-ea"/>
              </a:rPr>
              <a:t>选择</a:t>
            </a:r>
            <a:r>
              <a:rPr lang="zh-CN" altLang="en-US" b="1" dirty="0" smtClean="0">
                <a:latin typeface="+mn-ea"/>
              </a:rPr>
              <a:t>事件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i="1" dirty="0" err="1" smtClean="0">
                <a:latin typeface="+mn-lt"/>
              </a:rPr>
              <a:t>i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 smtClean="0">
                <a:latin typeface="+mn-ea"/>
              </a:rPr>
              <a:t>                      (</a:t>
            </a:r>
            <a:r>
              <a:rPr lang="zh-CN" altLang="en-US" sz="1800" b="1" dirty="0" smtClean="0">
                <a:latin typeface="+mn-ea"/>
              </a:rPr>
              <a:t>异常类型</a:t>
            </a:r>
            <a:r>
              <a:rPr lang="en-US" altLang="zh-CN" sz="1800" b="1" dirty="0" smtClean="0">
                <a:latin typeface="+mn-ea"/>
              </a:rPr>
              <a:t>REG</a:t>
            </a:r>
            <a:r>
              <a:rPr lang="zh-CN" altLang="en-US" sz="1800" b="1" dirty="0" smtClean="0">
                <a:latin typeface="+mn-ea"/>
              </a:rPr>
              <a:t>、中断源的状态</a:t>
            </a:r>
            <a:r>
              <a:rPr lang="en-US" altLang="zh-CN" sz="1800" b="1" dirty="0" smtClean="0">
                <a:latin typeface="+mn-ea"/>
              </a:rPr>
              <a:t>REG)</a:t>
            </a:r>
          </a:p>
          <a:p>
            <a:pPr marL="2684780" indent="-2684780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查表逻辑：</a:t>
            </a:r>
            <a:r>
              <a:rPr lang="zh-CN" altLang="en-US" b="1" u="sng" dirty="0">
                <a:latin typeface="+mn-ea"/>
              </a:rPr>
              <a:t>形成</a:t>
            </a:r>
            <a:r>
              <a:rPr lang="zh-CN" altLang="en-US" b="1" dirty="0">
                <a:latin typeface="+mn-ea"/>
              </a:rPr>
              <a:t>表项地址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b="1" u="sng" dirty="0" smtClean="0">
                <a:latin typeface="+mn-ea"/>
              </a:rPr>
              <a:t>访问</a:t>
            </a:r>
            <a:r>
              <a:rPr lang="zh-CN" altLang="en-US" b="1" dirty="0" smtClean="0">
                <a:latin typeface="+mn-ea"/>
              </a:rPr>
              <a:t>主存</a:t>
            </a:r>
            <a:r>
              <a:rPr lang="en-US" altLang="zh-CN" sz="1800" b="1" dirty="0" smtClean="0">
                <a:latin typeface="+mn-ea"/>
              </a:rPr>
              <a:t>                         (</a:t>
            </a:r>
            <a:r>
              <a:rPr lang="zh-CN" altLang="en-US" sz="1800" b="1" dirty="0" smtClean="0">
                <a:latin typeface="+mn-ea"/>
              </a:rPr>
              <a:t>首地址＋</a:t>
            </a:r>
            <a:r>
              <a:rPr lang="en-US" altLang="zh-CN" sz="1800" b="1" i="1" dirty="0" err="1" smtClean="0">
                <a:latin typeface="+mn-lt"/>
              </a:rPr>
              <a:t>i</a:t>
            </a:r>
            <a:r>
              <a:rPr lang="en-US" altLang="zh-CN" sz="1800" b="1" dirty="0" smtClean="0">
                <a:latin typeface="+mn-ea"/>
              </a:rPr>
              <a:t>×</a:t>
            </a:r>
            <a:r>
              <a:rPr lang="zh-CN" altLang="en-US" sz="1800" b="1" dirty="0" smtClean="0">
                <a:latin typeface="+mn-ea"/>
              </a:rPr>
              <a:t>表项长度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339752" y="5157192"/>
            <a:ext cx="288032" cy="36004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8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8DFB425B-A134-4AD2-9C66-C5042999BEF2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179388" y="18864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、指令执行过程示例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*基于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的数据通路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假设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具有计数功能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993413" y="1103780"/>
            <a:ext cx="7683043" cy="1317108"/>
            <a:chOff x="921405" y="3047996"/>
            <a:chExt cx="7683043" cy="1317108"/>
          </a:xfrm>
        </p:grpSpPr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1547664" y="3212777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691680" y="3789933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848265" y="3047997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AutoShape 15"/>
            <p:cNvSpPr>
              <a:spLocks noChangeArrowheads="1"/>
            </p:cNvSpPr>
            <p:nvPr/>
          </p:nvSpPr>
          <p:spPr bwMode="auto">
            <a:xfrm rot="16200000">
              <a:off x="2519673" y="3296118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Text Box 18"/>
            <p:cNvSpPr txBox="1">
              <a:spLocks noChangeArrowheads="1"/>
            </p:cNvSpPr>
            <p:nvPr/>
          </p:nvSpPr>
          <p:spPr bwMode="auto">
            <a:xfrm>
              <a:off x="3347864" y="350100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4211960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5076056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18"/>
            <p:cNvSpPr txBox="1">
              <a:spLocks noChangeArrowheads="1"/>
            </p:cNvSpPr>
            <p:nvPr/>
          </p:nvSpPr>
          <p:spPr bwMode="auto">
            <a:xfrm>
              <a:off x="5940152" y="3490810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7092280" y="30479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104856" y="3500115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8028186" y="3047997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1547664" y="4076179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 bwMode="auto">
            <a:xfrm>
              <a:off x="1835696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1979712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406"/>
            <p:cNvCxnSpPr/>
            <p:nvPr/>
          </p:nvCxnSpPr>
          <p:spPr bwMode="auto">
            <a:xfrm rot="5400000" flipH="1" flipV="1">
              <a:off x="2340199" y="3788594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407"/>
            <p:cNvCxnSpPr/>
            <p:nvPr/>
          </p:nvCxnSpPr>
          <p:spPr bwMode="auto">
            <a:xfrm rot="5400000" flipH="1" flipV="1">
              <a:off x="2124622" y="3572125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420"/>
            <p:cNvCxnSpPr>
              <a:stCxn id="111" idx="2"/>
            </p:cNvCxnSpPr>
            <p:nvPr/>
          </p:nvCxnSpPr>
          <p:spPr bwMode="auto">
            <a:xfrm>
              <a:off x="2987824" y="3476137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434"/>
            <p:cNvCxnSpPr>
              <a:endCxn id="112" idx="0"/>
            </p:cNvCxnSpPr>
            <p:nvPr/>
          </p:nvCxnSpPr>
          <p:spPr bwMode="auto">
            <a:xfrm>
              <a:off x="2987824" y="3344557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563888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707904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42798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V="1">
              <a:off x="457200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>
              <a:endCxn id="117" idx="2"/>
            </p:cNvCxnSpPr>
            <p:nvPr/>
          </p:nvCxnSpPr>
          <p:spPr bwMode="auto">
            <a:xfrm flipV="1">
              <a:off x="5364088" y="3789040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>
              <a:stCxn id="118" idx="2"/>
            </p:cNvCxnSpPr>
            <p:nvPr/>
          </p:nvCxnSpPr>
          <p:spPr bwMode="auto">
            <a:xfrm>
              <a:off x="6300192" y="3779735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445"/>
            <p:cNvCxnSpPr>
              <a:endCxn id="118" idx="0"/>
            </p:cNvCxnSpPr>
            <p:nvPr/>
          </p:nvCxnSpPr>
          <p:spPr bwMode="auto">
            <a:xfrm>
              <a:off x="6300192" y="3284984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445"/>
            <p:cNvCxnSpPr/>
            <p:nvPr/>
          </p:nvCxnSpPr>
          <p:spPr bwMode="auto">
            <a:xfrm flipV="1">
              <a:off x="5508104" y="3284985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5220072" y="3284984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407"/>
            <p:cNvCxnSpPr>
              <a:endCxn id="119" idx="1"/>
            </p:cNvCxnSpPr>
            <p:nvPr/>
          </p:nvCxnSpPr>
          <p:spPr bwMode="auto">
            <a:xfrm rot="5400000" flipH="1" flipV="1">
              <a:off x="6578860" y="3561866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730830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V="1">
              <a:off x="745232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>
              <a:stCxn id="119" idx="3"/>
            </p:cNvCxnSpPr>
            <p:nvPr/>
          </p:nvCxnSpPr>
          <p:spPr bwMode="auto">
            <a:xfrm>
              <a:off x="7668344" y="3192459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7668344" y="3573016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>
              <a:off x="7668344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1259632" y="335699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1259632" y="371703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18"/>
            <p:cNvSpPr txBox="1">
              <a:spLocks noChangeArrowheads="1"/>
            </p:cNvSpPr>
            <p:nvPr/>
          </p:nvSpPr>
          <p:spPr bwMode="auto">
            <a:xfrm>
              <a:off x="921405" y="3212976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921405" y="3573015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8" name="直接连接符 480"/>
            <p:cNvCxnSpPr/>
            <p:nvPr/>
          </p:nvCxnSpPr>
          <p:spPr bwMode="auto">
            <a:xfrm rot="5400000" flipH="1" flipV="1">
              <a:off x="1354329" y="3522808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5076056" y="3068960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5508104" y="3068960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80355" y="2461556"/>
            <a:ext cx="8856712" cy="3991780"/>
            <a:chOff x="180355" y="1771923"/>
            <a:chExt cx="8856712" cy="3991780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 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zh-CN" altLang="en-US" sz="1800" b="1" dirty="0" smtClean="0">
                  <a:latin typeface="宋体" pitchFamily="2" charset="-122"/>
                </a:rPr>
                <a:t>间接、寄存器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</a:t>
              </a:r>
              <a:r>
                <a:rPr lang="zh-CN" altLang="en-US" sz="1800" b="1" dirty="0" smtClean="0">
                  <a:latin typeface="宋体" pitchFamily="2" charset="-122"/>
                </a:rPr>
                <a:t>寄存器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</a:t>
              </a: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en-US" altLang="zh-CN" sz="1800" b="1" dirty="0" smtClean="0">
                  <a:latin typeface="宋体" pitchFamily="2" charset="-122"/>
                </a:rPr>
                <a:t>EA=ADDR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</a:t>
              </a:r>
              <a:r>
                <a:rPr lang="zh-CN" altLang="en-US" sz="1800" b="1" dirty="0" smtClean="0">
                  <a:latin typeface="宋体" pitchFamily="2" charset="-122"/>
                </a:rPr>
                <a:t> 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59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空</a:t>
              </a: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636392" y="1771923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89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latin typeface="宋体" pitchFamily="2" charset="-122"/>
                </a:rPr>
                <a:t>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JNZ):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  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9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7" name="AutoShape 9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724129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7056164" y="1723129"/>
            <a:ext cx="232538" cy="2057526"/>
            <a:chOff x="7056164" y="1748431"/>
            <a:chExt cx="232538" cy="2057526"/>
          </a:xfrm>
        </p:grpSpPr>
        <p:sp>
          <p:nvSpPr>
            <p:cNvPr id="52" name="椭圆 51"/>
            <p:cNvSpPr/>
            <p:nvPr/>
          </p:nvSpPr>
          <p:spPr bwMode="auto">
            <a:xfrm>
              <a:off x="7056164" y="3173965"/>
              <a:ext cx="144016" cy="63199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箭头连接符 52"/>
            <p:cNvCxnSpPr>
              <a:stCxn id="52" idx="0"/>
            </p:cNvCxnSpPr>
            <p:nvPr/>
          </p:nvCxnSpPr>
          <p:spPr bwMode="auto">
            <a:xfrm flipV="1">
              <a:off x="7128172" y="1748431"/>
              <a:ext cx="160530" cy="142553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、中断机构的组成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*功能：</a:t>
            </a:r>
            <a:r>
              <a:rPr lang="zh-CN" altLang="en-US" b="1" dirty="0" smtClean="0">
                <a:latin typeface="+mn-ea"/>
                <a:ea typeface="+mn-ea"/>
              </a:rPr>
              <a:t>实现异常及中断事件的检测</a:t>
            </a:r>
            <a:r>
              <a:rPr lang="zh-CN" altLang="en-US" b="1" dirty="0">
                <a:latin typeface="+mn-ea"/>
                <a:ea typeface="+mn-ea"/>
              </a:rPr>
              <a:t>及响应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512" y="1232610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*组成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latin typeface="+mn-ea"/>
                <a:ea typeface="+mn-ea"/>
              </a:rPr>
              <a:t>检测</a:t>
            </a:r>
            <a:r>
              <a:rPr lang="zh-CN" altLang="en-US" b="1" dirty="0">
                <a:latin typeface="+mn-ea"/>
                <a:ea typeface="+mn-ea"/>
              </a:rPr>
              <a:t>逻辑，后援</a:t>
            </a:r>
            <a:r>
              <a:rPr lang="zh-CN" altLang="en-US" b="1" dirty="0" smtClean="0">
                <a:latin typeface="+mn-ea"/>
                <a:ea typeface="+mn-ea"/>
              </a:rPr>
              <a:t>寄存器、判优逻辑</a:t>
            </a:r>
            <a:r>
              <a:rPr lang="zh-CN" altLang="en-US" b="1" dirty="0">
                <a:latin typeface="+mn-ea"/>
              </a:rPr>
              <a:t>、查表逻辑</a:t>
            </a:r>
            <a:r>
              <a:rPr lang="zh-CN" altLang="en-US" b="1" dirty="0" smtClean="0">
                <a:latin typeface="+mn-ea"/>
                <a:ea typeface="+mn-ea"/>
              </a:rPr>
              <a:t>等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0" name="Text Box 82"/>
          <p:cNvSpPr txBox="1">
            <a:spLocks noChangeArrowheads="1"/>
          </p:cNvSpPr>
          <p:nvPr/>
        </p:nvSpPr>
        <p:spPr bwMode="auto">
          <a:xfrm>
            <a:off x="179512" y="422108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检测逻辑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分类检测，以实现</a:t>
            </a:r>
            <a:r>
              <a:rPr lang="zh-CN" altLang="en-US" b="1" u="sng" dirty="0" smtClean="0">
                <a:latin typeface="+mn-ea"/>
                <a:ea typeface="+mn-ea"/>
              </a:rPr>
              <a:t>检测时机</a:t>
            </a:r>
            <a:r>
              <a:rPr lang="zh-CN" altLang="en-US" b="1" dirty="0" smtClean="0">
                <a:latin typeface="+mn-ea"/>
                <a:ea typeface="+mn-ea"/>
              </a:rPr>
              <a:t>及</a:t>
            </a:r>
            <a:r>
              <a:rPr lang="zh-CN" altLang="en-US" b="1" u="sng" dirty="0" smtClean="0">
                <a:latin typeface="+mn-ea"/>
                <a:ea typeface="+mn-ea"/>
              </a:rPr>
              <a:t>响应方法</a:t>
            </a:r>
            <a:r>
              <a:rPr lang="zh-CN" altLang="en-US" b="1" dirty="0" smtClean="0">
                <a:latin typeface="+mn-ea"/>
                <a:ea typeface="+mn-ea"/>
              </a:rPr>
              <a:t>的控制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179512" y="4681711"/>
            <a:ext cx="8785225" cy="1015663"/>
            <a:chOff x="179512" y="5170729"/>
            <a:chExt cx="8785225" cy="1015663"/>
          </a:xfrm>
        </p:grpSpPr>
        <p:sp>
          <p:nvSpPr>
            <p:cNvPr id="51" name="Text Box 82"/>
            <p:cNvSpPr txBox="1">
              <a:spLocks noChangeArrowheads="1"/>
            </p:cNvSpPr>
            <p:nvPr/>
          </p:nvSpPr>
          <p:spPr bwMode="auto">
            <a:xfrm>
              <a:off x="179512" y="5170729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1524000" indent="-1524000" algn="l">
                <a:lnSpc>
                  <a:spcPct val="12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判优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逻辑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—</a:t>
              </a:r>
              <a:r>
                <a:rPr lang="zh-CN" altLang="en-US" b="1" dirty="0" smtClean="0">
                  <a:latin typeface="+mn-ea"/>
                  <a:ea typeface="+mn-ea"/>
                </a:rPr>
                <a:t>统一判优、分类获取事件</a:t>
              </a:r>
              <a:r>
                <a:rPr lang="zh-CN" altLang="en-US" b="1" dirty="0">
                  <a:latin typeface="+mn-ea"/>
                  <a:ea typeface="+mn-ea"/>
                </a:rPr>
                <a:t>类</a:t>
              </a:r>
              <a:r>
                <a:rPr lang="zh-CN" altLang="en-US" b="1" dirty="0" smtClean="0">
                  <a:latin typeface="+mn-ea"/>
                  <a:ea typeface="+mn-ea"/>
                </a:rPr>
                <a:t>型号，</a:t>
              </a:r>
              <a:endParaRPr lang="en-US" altLang="zh-CN" b="1" dirty="0" smtClean="0">
                <a:latin typeface="+mn-ea"/>
                <a:ea typeface="+mn-ea"/>
              </a:endParaRPr>
            </a:p>
            <a:p>
              <a:pPr marL="1524000" indent="-1524000" algn="l">
                <a:lnSpc>
                  <a:spcPct val="125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latin typeface="+mn-ea"/>
                  <a:ea typeface="+mn-ea"/>
                </a:rPr>
                <a:t>               INTR</a:t>
              </a:r>
              <a:r>
                <a:rPr lang="zh-CN" altLang="en-US" b="1" dirty="0" smtClean="0">
                  <a:latin typeface="+mn-ea"/>
                  <a:ea typeface="+mn-ea"/>
                </a:rPr>
                <a:t>的类型号获取需进行外部操作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由</a:t>
              </a:r>
              <a:r>
                <a:rPr lang="en-US" altLang="zh-CN" sz="2000" b="1" dirty="0" smtClean="0">
                  <a:latin typeface="+mn-ea"/>
                  <a:ea typeface="+mn-ea"/>
                </a:rPr>
                <a:t>INTA</a:t>
              </a:r>
              <a:r>
                <a:rPr lang="zh-CN" altLang="en-US" sz="2000" b="1" dirty="0" smtClean="0">
                  <a:latin typeface="+mn-ea"/>
                  <a:ea typeface="+mn-ea"/>
                </a:rPr>
                <a:t>控制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800" b="1" dirty="0" smtClean="0">
                <a:latin typeface="+mn-ea"/>
                <a:ea typeface="+mn-ea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7721302" y="5786214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7" name="组合 66"/>
          <p:cNvGrpSpPr/>
          <p:nvPr/>
        </p:nvGrpSpPr>
        <p:grpSpPr>
          <a:xfrm>
            <a:off x="467544" y="1772817"/>
            <a:ext cx="8352928" cy="2376264"/>
            <a:chOff x="467544" y="2204865"/>
            <a:chExt cx="8352928" cy="2376264"/>
          </a:xfrm>
        </p:grpSpPr>
        <p:sp>
          <p:nvSpPr>
            <p:cNvPr id="6" name="Text Box 211"/>
            <p:cNvSpPr txBox="1">
              <a:spLocks noChangeArrowheads="1"/>
            </p:cNvSpPr>
            <p:nvPr/>
          </p:nvSpPr>
          <p:spPr bwMode="auto">
            <a:xfrm>
              <a:off x="1259633" y="2204865"/>
              <a:ext cx="5760640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211"/>
            <p:cNvSpPr txBox="1">
              <a:spLocks noChangeArrowheads="1"/>
            </p:cNvSpPr>
            <p:nvPr/>
          </p:nvSpPr>
          <p:spPr bwMode="auto">
            <a:xfrm>
              <a:off x="2468652" y="3086961"/>
              <a:ext cx="4407603" cy="1422160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1907704" y="3222868"/>
              <a:ext cx="560949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Event</a:t>
              </a:r>
              <a:endPara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" name="Text Box 211"/>
            <p:cNvSpPr txBox="1">
              <a:spLocks noChangeArrowheads="1"/>
            </p:cNvSpPr>
            <p:nvPr/>
          </p:nvSpPr>
          <p:spPr bwMode="auto">
            <a:xfrm>
              <a:off x="3779912" y="3284984"/>
              <a:ext cx="359568" cy="100811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优逻辑</a:t>
              </a:r>
            </a:p>
          </p:txBody>
        </p:sp>
        <p:sp>
          <p:nvSpPr>
            <p:cNvPr id="10" name="Text Box 213"/>
            <p:cNvSpPr txBox="1">
              <a:spLocks noChangeArrowheads="1"/>
            </p:cNvSpPr>
            <p:nvPr/>
          </p:nvSpPr>
          <p:spPr bwMode="auto">
            <a:xfrm>
              <a:off x="2534156" y="3284984"/>
              <a:ext cx="108108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检测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1" name="Text Box 217"/>
            <p:cNvSpPr txBox="1">
              <a:spLocks noChangeArrowheads="1"/>
            </p:cNvSpPr>
            <p:nvPr/>
          </p:nvSpPr>
          <p:spPr bwMode="auto">
            <a:xfrm rot="16200000">
              <a:off x="1925545" y="236672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218"/>
            <p:cNvSpPr txBox="1">
              <a:spLocks noChangeArrowheads="1"/>
            </p:cNvSpPr>
            <p:nvPr/>
          </p:nvSpPr>
          <p:spPr bwMode="auto">
            <a:xfrm>
              <a:off x="4283423" y="4015511"/>
              <a:ext cx="1152673" cy="2055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事件类型号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213"/>
            <p:cNvSpPr txBox="1">
              <a:spLocks noChangeArrowheads="1"/>
            </p:cNvSpPr>
            <p:nvPr/>
          </p:nvSpPr>
          <p:spPr bwMode="auto">
            <a:xfrm>
              <a:off x="5508104" y="3274698"/>
              <a:ext cx="12961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后援寄存器堆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213"/>
            <p:cNvSpPr txBox="1">
              <a:spLocks noChangeArrowheads="1"/>
            </p:cNvSpPr>
            <p:nvPr/>
          </p:nvSpPr>
          <p:spPr bwMode="auto">
            <a:xfrm>
              <a:off x="4283968" y="3274698"/>
              <a:ext cx="10802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异常类型寄存器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12"/>
            <p:cNvSpPr txBox="1">
              <a:spLocks noChangeArrowheads="1"/>
            </p:cNvSpPr>
            <p:nvPr/>
          </p:nvSpPr>
          <p:spPr bwMode="auto">
            <a:xfrm>
              <a:off x="1475656" y="2675052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0" idx="1"/>
            </p:cNvCxnSpPr>
            <p:nvPr/>
          </p:nvCxnSpPr>
          <p:spPr bwMode="auto">
            <a:xfrm flipH="1">
              <a:off x="1835696" y="3465004"/>
              <a:ext cx="6984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1835696" y="292494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260"/>
            <p:cNvSpPr txBox="1">
              <a:spLocks noChangeArrowheads="1"/>
            </p:cNvSpPr>
            <p:nvPr/>
          </p:nvSpPr>
          <p:spPr bwMode="auto">
            <a:xfrm>
              <a:off x="1475656" y="2276873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1825593" y="2348880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1825592" y="2564904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1331640" y="3789040"/>
              <a:ext cx="24482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971600" y="40050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971600" y="4221088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2771800" y="364502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3059832" y="3645026"/>
              <a:ext cx="0" cy="36003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3419872" y="3645026"/>
              <a:ext cx="0" cy="57606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91"/>
            <p:cNvCxnSpPr>
              <a:stCxn id="18" idx="1"/>
            </p:cNvCxnSpPr>
            <p:nvPr/>
          </p:nvCxnSpPr>
          <p:spPr bwMode="auto">
            <a:xfrm rot="10800000" flipV="1">
              <a:off x="1331640" y="2456892"/>
              <a:ext cx="144016" cy="133214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1835696" y="270892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211"/>
            <p:cNvSpPr txBox="1">
              <a:spLocks noChangeArrowheads="1"/>
            </p:cNvSpPr>
            <p:nvPr/>
          </p:nvSpPr>
          <p:spPr bwMode="auto">
            <a:xfrm>
              <a:off x="2195736" y="2276872"/>
              <a:ext cx="4680519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数据通路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箭头连接符 117"/>
            <p:cNvCxnSpPr/>
            <p:nvPr/>
          </p:nvCxnSpPr>
          <p:spPr bwMode="auto">
            <a:xfrm rot="10800000" flipV="1">
              <a:off x="971600" y="4293095"/>
              <a:ext cx="2916089" cy="144018"/>
            </a:xfrm>
            <a:prstGeom prst="bentConnector3">
              <a:avLst>
                <a:gd name="adj1" fmla="val -171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124"/>
            <p:cNvCxnSpPr/>
            <p:nvPr/>
          </p:nvCxnSpPr>
          <p:spPr bwMode="auto">
            <a:xfrm rot="10800000">
              <a:off x="4067946" y="4293098"/>
              <a:ext cx="3240358" cy="144016"/>
            </a:xfrm>
            <a:prstGeom prst="bentConnector3">
              <a:avLst>
                <a:gd name="adj1" fmla="val 10001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17"/>
            <p:cNvSpPr txBox="1">
              <a:spLocks noChangeArrowheads="1"/>
            </p:cNvSpPr>
            <p:nvPr/>
          </p:nvSpPr>
          <p:spPr bwMode="auto">
            <a:xfrm rot="16200000">
              <a:off x="1925545" y="272676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213"/>
            <p:cNvSpPr txBox="1">
              <a:spLocks noChangeArrowheads="1"/>
            </p:cNvSpPr>
            <p:nvPr/>
          </p:nvSpPr>
          <p:spPr bwMode="auto">
            <a:xfrm>
              <a:off x="5688124" y="2492897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6228184" y="2780928"/>
              <a:ext cx="0" cy="4937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84168" y="2780928"/>
              <a:ext cx="0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5868144" y="2894463"/>
              <a:ext cx="216024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>
              <a:endCxn id="33" idx="3"/>
            </p:cNvCxnSpPr>
            <p:nvPr/>
          </p:nvCxnSpPr>
          <p:spPr bwMode="auto">
            <a:xfrm flipH="1">
              <a:off x="6624228" y="2636913"/>
              <a:ext cx="3238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连接符 142"/>
            <p:cNvCxnSpPr/>
            <p:nvPr/>
          </p:nvCxnSpPr>
          <p:spPr bwMode="auto">
            <a:xfrm rot="16200000" flipH="1">
              <a:off x="6564895" y="3020057"/>
              <a:ext cx="1126554" cy="360263"/>
            </a:xfrm>
            <a:prstGeom prst="bentConnector3">
              <a:avLst>
                <a:gd name="adj1" fmla="val 10050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13"/>
            <p:cNvSpPr txBox="1">
              <a:spLocks noChangeArrowheads="1"/>
            </p:cNvSpPr>
            <p:nvPr/>
          </p:nvSpPr>
          <p:spPr bwMode="auto">
            <a:xfrm>
              <a:off x="7308304" y="3562730"/>
              <a:ext cx="1512168" cy="58635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中断向量表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主存中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213"/>
            <p:cNvSpPr txBox="1">
              <a:spLocks noChangeArrowheads="1"/>
            </p:cNvSpPr>
            <p:nvPr/>
          </p:nvSpPr>
          <p:spPr bwMode="auto">
            <a:xfrm>
              <a:off x="7308304" y="4221088"/>
              <a:ext cx="1512168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中断源的端口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V="1">
              <a:off x="4139952" y="4005064"/>
              <a:ext cx="3168352" cy="25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4932040" y="2899227"/>
              <a:ext cx="0" cy="375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4788024" y="2899226"/>
              <a:ext cx="0" cy="375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572656" y="3901998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NMI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467544" y="411744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Text Box 111"/>
            <p:cNvSpPr txBox="1">
              <a:spLocks noChangeArrowheads="1"/>
            </p:cNvSpPr>
            <p:nvPr/>
          </p:nvSpPr>
          <p:spPr bwMode="auto">
            <a:xfrm>
              <a:off x="467544" y="436510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534472" y="4365104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124"/>
            <p:cNvCxnSpPr>
              <a:endCxn id="9" idx="0"/>
            </p:cNvCxnSpPr>
            <p:nvPr/>
          </p:nvCxnSpPr>
          <p:spPr bwMode="auto">
            <a:xfrm rot="10800000" flipV="1">
              <a:off x="3959697" y="3138840"/>
              <a:ext cx="576299" cy="14614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124"/>
            <p:cNvCxnSpPr/>
            <p:nvPr/>
          </p:nvCxnSpPr>
          <p:spPr bwMode="auto">
            <a:xfrm flipV="1">
              <a:off x="4535995" y="3138840"/>
              <a:ext cx="1" cy="1358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6" name="Text Box 111"/>
            <p:cNvSpPr txBox="1">
              <a:spLocks noChangeArrowheads="1"/>
            </p:cNvSpPr>
            <p:nvPr/>
          </p:nvSpPr>
          <p:spPr bwMode="auto">
            <a:xfrm>
              <a:off x="5436096" y="2780929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EPC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68" name="线形标注 2 67"/>
          <p:cNvSpPr/>
          <p:nvPr/>
        </p:nvSpPr>
        <p:spPr bwMode="auto">
          <a:xfrm>
            <a:off x="7596336" y="2168287"/>
            <a:ext cx="1296144" cy="316224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9970"/>
              <a:gd name="adj5" fmla="val 129961"/>
              <a:gd name="adj6" fmla="val -103806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事件返回时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3779912" y="3852664"/>
            <a:ext cx="396206" cy="350148"/>
          </a:xfrm>
          <a:prstGeom prst="ellipse">
            <a:avLst/>
          </a:prstGeom>
          <a:noFill/>
          <a:ln w="19050" cap="flat" cmpd="sng" algn="ctr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Text Box 82"/>
          <p:cNvSpPr txBox="1">
            <a:spLocks noChangeArrowheads="1"/>
          </p:cNvSpPr>
          <p:nvPr/>
        </p:nvSpPr>
        <p:spPr bwMode="auto">
          <a:xfrm>
            <a:off x="179512" y="5586625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其他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逻辑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响应结束前撤销事件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清除相应</a:t>
            </a:r>
            <a:r>
              <a:rPr lang="en-US" altLang="zh-CN" sz="2000" b="1" dirty="0" smtClean="0">
                <a:latin typeface="+mn-ea"/>
              </a:rPr>
              <a:t>REG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444208" y="764704"/>
            <a:ext cx="2376263" cy="576064"/>
            <a:chOff x="6444208" y="764704"/>
            <a:chExt cx="2376263" cy="576064"/>
          </a:xfrm>
        </p:grpSpPr>
        <p:sp>
          <p:nvSpPr>
            <p:cNvPr id="72" name="Text Box 168"/>
            <p:cNvSpPr txBox="1">
              <a:spLocks noChangeArrowheads="1"/>
            </p:cNvSpPr>
            <p:nvPr/>
          </p:nvSpPr>
          <p:spPr bwMode="auto">
            <a:xfrm>
              <a:off x="7001992" y="764704"/>
              <a:ext cx="1818479" cy="32394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+mn-ea"/>
                </a:rPr>
                <a:t>向量方式</a:t>
              </a:r>
              <a:r>
                <a:rPr lang="zh-CN" altLang="en-US" sz="1800" b="1" dirty="0" smtClean="0">
                  <a:latin typeface="+mn-ea"/>
                </a:rPr>
                <a:t>才需要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H="1">
              <a:off x="6444208" y="1088645"/>
              <a:ext cx="914958" cy="2521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>
              <a:off x="7218238" y="1088645"/>
              <a:ext cx="140928" cy="2521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7" name="Text Box 260"/>
          <p:cNvSpPr txBox="1">
            <a:spLocks noChangeArrowheads="1"/>
          </p:cNvSpPr>
          <p:nvPr/>
        </p:nvSpPr>
        <p:spPr bwMode="auto">
          <a:xfrm>
            <a:off x="5976156" y="3468514"/>
            <a:ext cx="180019" cy="222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0" tIns="10800" rIns="0" bIns="10800" anchor="ctr"/>
          <a:lstStyle/>
          <a:p>
            <a:pPr>
              <a:lnSpc>
                <a:spcPct val="90000"/>
              </a:lnSpc>
            </a:pPr>
            <a:endParaRPr lang="en-US" altLang="zh-CN" sz="1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0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/>
      <p:bldP spid="68" grpId="0" animBg="1"/>
      <p:bldP spid="69" grpId="0" animBg="1"/>
      <p:bldP spid="69" grpId="1" animBg="1"/>
      <p:bldP spid="70" grpId="0"/>
      <p:bldP spid="7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三、支持异常处理的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7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dirty="0" smtClean="0">
                <a:latin typeface="宋体" pitchFamily="2" charset="-122"/>
              </a:rPr>
              <a:t>支持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条</a:t>
            </a:r>
            <a:r>
              <a:rPr lang="en-US" altLang="zh-CN" b="1" dirty="0" smtClean="0">
                <a:latin typeface="宋体" pitchFamily="2" charset="-122"/>
              </a:rPr>
              <a:t>MIPS</a:t>
            </a:r>
            <a:r>
              <a:rPr lang="zh-CN" altLang="en-US" b="1" dirty="0" smtClean="0">
                <a:latin typeface="宋体" pitchFamily="2" charset="-122"/>
              </a:rPr>
              <a:t>指令的数据通路及控制单元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支持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溢出、非法操作码</a:t>
            </a:r>
            <a:r>
              <a:rPr lang="zh-CN" altLang="en-US" b="1" dirty="0" smtClean="0">
                <a:latin typeface="宋体" pitchFamily="2" charset="-122"/>
              </a:rPr>
              <a:t>异常的处理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90"/>
          <p:cNvSpPr txBox="1">
            <a:spLocks noChangeArrowheads="1"/>
          </p:cNvSpPr>
          <p:nvPr/>
        </p:nvSpPr>
        <p:spPr bwMode="auto">
          <a:xfrm>
            <a:off x="179512" y="1807656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MIPS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的要求：</a:t>
            </a:r>
            <a:r>
              <a:rPr lang="zh-CN" altLang="en-US" b="1" dirty="0" smtClean="0">
                <a:latin typeface="宋体" pitchFamily="2" charset="-122"/>
              </a:rPr>
              <a:t>响应采用非向量方式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入口地址为</a:t>
            </a:r>
            <a:r>
              <a:rPr lang="en-US" altLang="zh-CN" sz="2200" b="1" dirty="0">
                <a:latin typeface="宋体" pitchFamily="2" charset="-122"/>
              </a:rPr>
              <a:t>80000180H)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事件类型由硬件获得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异常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及状态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中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7" name="Text Box 82"/>
          <p:cNvSpPr txBox="1">
            <a:spLocks noChangeArrowheads="1"/>
          </p:cNvSpPr>
          <p:nvPr/>
        </p:nvSpPr>
        <p:spPr bwMode="auto">
          <a:xfrm>
            <a:off x="179512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*异常检测的设计：</a:t>
            </a:r>
            <a:r>
              <a:rPr lang="zh-CN" altLang="en-US" b="1" dirty="0" smtClean="0">
                <a:latin typeface="宋体" panose="02010600030101010101" pitchFamily="2" charset="-122"/>
              </a:rPr>
              <a:t>异常逻辑＝</a:t>
            </a:r>
            <a:r>
              <a:rPr lang="en-US" altLang="zh-CN" b="1" dirty="0" smtClean="0">
                <a:latin typeface="+mn-ea"/>
                <a:ea typeface="+mn-ea"/>
              </a:rPr>
              <a:t>OF</a:t>
            </a:r>
            <a:r>
              <a:rPr lang="zh-CN" altLang="en-US" b="1" dirty="0" smtClean="0">
                <a:latin typeface="+mn-ea"/>
                <a:ea typeface="+mn-ea"/>
              </a:rPr>
              <a:t>＋</a:t>
            </a:r>
            <a:r>
              <a:rPr lang="en-US" altLang="zh-CN" b="1" dirty="0" err="1" smtClean="0">
                <a:latin typeface="+mn-ea"/>
                <a:ea typeface="+mn-ea"/>
              </a:rPr>
              <a:t>ErrCode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非法</a:t>
            </a:r>
            <a:r>
              <a:rPr lang="zh-CN" altLang="en-US" sz="1800" b="1" dirty="0" smtClean="0">
                <a:latin typeface="+mn-ea"/>
                <a:ea typeface="+mn-ea"/>
              </a:rPr>
              <a:t>操作码信号</a:t>
            </a:r>
            <a:r>
              <a:rPr lang="zh-CN" altLang="en-US" sz="1800" b="1" dirty="0">
                <a:latin typeface="+mn-ea"/>
                <a:ea typeface="+mn-ea"/>
              </a:rPr>
              <a:t>线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179512" y="3175808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*异常响应的设计：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响应部件设置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en-US" altLang="zh-CN" b="1" dirty="0" smtClean="0">
                <a:latin typeface="宋体" panose="02010600030101010101" pitchFamily="2" charset="-122"/>
              </a:rPr>
              <a:t>EPC</a:t>
            </a:r>
            <a:r>
              <a:rPr lang="zh-CN" altLang="en-US" b="1" dirty="0" smtClean="0">
                <a:latin typeface="宋体" panose="02010600030101010101" pitchFamily="2" charset="-122"/>
              </a:rPr>
              <a:t>保存断点，用</a:t>
            </a:r>
            <a:r>
              <a:rPr lang="en-US" altLang="zh-CN" b="1" spc="-100" dirty="0" smtClean="0">
                <a:latin typeface="+mn-ea"/>
                <a:ea typeface="+mn-ea"/>
              </a:rPr>
              <a:t>Status</a:t>
            </a:r>
            <a:r>
              <a:rPr lang="zh-CN" altLang="en-US" b="1" dirty="0" smtClean="0">
                <a:latin typeface="宋体" panose="02010600030101010101" pitchFamily="2" charset="-122"/>
              </a:rPr>
              <a:t>保存程序状态，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    用</a:t>
            </a:r>
            <a:r>
              <a:rPr lang="en-US" altLang="zh-CN" b="1" dirty="0" smtClean="0">
                <a:latin typeface="宋体" panose="02010600030101010101" pitchFamily="2" charset="-122"/>
              </a:rPr>
              <a:t>Cause</a:t>
            </a:r>
            <a:r>
              <a:rPr lang="zh-CN" altLang="en-US" b="1" dirty="0" smtClean="0">
                <a:latin typeface="宋体" panose="02010600030101010101" pitchFamily="2" charset="-122"/>
              </a:rPr>
              <a:t>保存异常类型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分别为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12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10)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179512" y="4547677"/>
            <a:ext cx="8785101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响应的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暂不考虑</a:t>
            </a:r>
            <a:r>
              <a:rPr lang="en-US" altLang="zh-CN" b="1" spc="-100" dirty="0" smtClean="0">
                <a:latin typeface="宋体" pitchFamily="2" charset="-122"/>
              </a:rPr>
              <a:t>Status</a:t>
            </a:r>
            <a:r>
              <a:rPr lang="zh-CN" altLang="en-US" b="1" dirty="0" smtClean="0">
                <a:latin typeface="宋体" pitchFamily="2" charset="-122"/>
              </a:rPr>
              <a:t>的操作</a:t>
            </a:r>
            <a:endParaRPr lang="en-US" altLang="zh-CN" b="1" dirty="0" smtClean="0">
              <a:latin typeface="宋体" pitchFamily="2" charset="-122"/>
            </a:endParaRPr>
          </a:p>
          <a:p>
            <a:pPr marL="1524000" indent="-1524000" algn="l"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溢      出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200" b="1" spc="-50" dirty="0" smtClean="0">
                <a:latin typeface="+mn-ea"/>
                <a:ea typeface="+mn-ea"/>
              </a:rPr>
              <a:t>EPC</a:t>
            </a:r>
            <a:r>
              <a:rPr lang="en-US" altLang="zh-CN" sz="2200" b="1" spc="-50" dirty="0">
                <a:latin typeface="+mn-ea"/>
                <a:ea typeface="+mn-ea"/>
              </a:rPr>
              <a:t>←(PC)</a:t>
            </a:r>
            <a:r>
              <a:rPr lang="zh-CN" altLang="zh-CN" sz="2200" b="1" spc="-50" dirty="0">
                <a:latin typeface="+mn-ea"/>
                <a:ea typeface="+mn-ea"/>
              </a:rPr>
              <a:t>－</a:t>
            </a:r>
            <a:r>
              <a:rPr lang="en-US" altLang="zh-CN" sz="2200" b="1" spc="-50" dirty="0">
                <a:latin typeface="+mn-ea"/>
                <a:ea typeface="+mn-ea"/>
              </a:rPr>
              <a:t>4</a:t>
            </a:r>
            <a:r>
              <a:rPr lang="zh-CN" altLang="zh-CN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Cause←12</a:t>
            </a:r>
            <a:r>
              <a:rPr lang="zh-CN" altLang="zh-CN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PC</a:t>
            </a:r>
            <a:r>
              <a:rPr lang="en-US" altLang="zh-CN" sz="2200" b="1" spc="-50" dirty="0">
                <a:latin typeface="+mn-ea"/>
                <a:ea typeface="+mn-ea"/>
              </a:rPr>
              <a:t>←8000 </a:t>
            </a:r>
            <a:r>
              <a:rPr lang="en-US" altLang="zh-CN" sz="2200" b="1" spc="-50" dirty="0" smtClean="0">
                <a:latin typeface="+mn-ea"/>
                <a:ea typeface="+mn-ea"/>
              </a:rPr>
              <a:t>0180H</a:t>
            </a:r>
          </a:p>
          <a:p>
            <a:pPr marL="1524000" indent="-1524000" algn="l"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非法操作码：</a:t>
            </a:r>
            <a:r>
              <a:rPr lang="en-US" altLang="zh-CN" sz="2200" b="1" spc="-50" dirty="0">
                <a:latin typeface="+mn-ea"/>
                <a:ea typeface="+mn-ea"/>
              </a:rPr>
              <a:t>EPC←(PC)</a:t>
            </a:r>
            <a:r>
              <a:rPr lang="zh-CN" altLang="zh-CN" sz="2200" b="1" spc="-50" dirty="0">
                <a:latin typeface="+mn-ea"/>
                <a:ea typeface="+mn-ea"/>
              </a:rPr>
              <a:t>－</a:t>
            </a:r>
            <a:r>
              <a:rPr lang="en-US" altLang="zh-CN" sz="2200" b="1" spc="-50" dirty="0">
                <a:latin typeface="+mn-ea"/>
                <a:ea typeface="+mn-ea"/>
              </a:rPr>
              <a:t>4</a:t>
            </a:r>
            <a:r>
              <a:rPr lang="zh-CN" altLang="zh-CN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Cause←</a:t>
            </a:r>
            <a:r>
              <a:rPr lang="en-US" altLang="zh-CN" sz="2200" b="1" spc="-50" dirty="0" smtClean="0">
                <a:latin typeface="+mn-ea"/>
                <a:ea typeface="+mn-ea"/>
              </a:rPr>
              <a:t>10</a:t>
            </a:r>
            <a:r>
              <a:rPr lang="zh-CN" altLang="zh-CN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PC←8000 0180H</a:t>
            </a:r>
            <a:endParaRPr lang="en-US" altLang="zh-CN" sz="2200" b="1" spc="-50" dirty="0" smtClean="0">
              <a:latin typeface="+mn-ea"/>
              <a:ea typeface="+mn-ea"/>
            </a:endParaRPr>
          </a:p>
        </p:txBody>
      </p:sp>
      <p:sp>
        <p:nvSpPr>
          <p:cNvPr id="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45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92</a:t>
            </a:fld>
            <a:endParaRPr lang="en-US" altLang="zh-CN"/>
          </a:p>
        </p:txBody>
      </p:sp>
      <p:sp>
        <p:nvSpPr>
          <p:cNvPr id="3" name="Text Box 82"/>
          <p:cNvSpPr txBox="1">
            <a:spLocks noChangeArrowheads="1"/>
          </p:cNvSpPr>
          <p:nvPr/>
        </p:nvSpPr>
        <p:spPr bwMode="auto">
          <a:xfrm>
            <a:off x="179512" y="282714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*数据通路的设计：</a:t>
            </a:r>
            <a:r>
              <a:rPr lang="zh-CN" altLang="en-US" b="1" dirty="0" smtClean="0">
                <a:latin typeface="宋体" pitchFamily="2" charset="-122"/>
              </a:rPr>
              <a:t>增</a:t>
            </a:r>
            <a:r>
              <a:rPr lang="zh-CN" altLang="en-US" b="1" dirty="0">
                <a:latin typeface="宋体" pitchFamily="2" charset="-122"/>
              </a:rPr>
              <a:t>设</a:t>
            </a:r>
            <a:r>
              <a:rPr lang="en-US" altLang="zh-CN" b="1" dirty="0" smtClean="0">
                <a:latin typeface="宋体" pitchFamily="2" charset="-122"/>
              </a:rPr>
              <a:t>EPC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Cause</a:t>
            </a:r>
            <a:r>
              <a:rPr lang="zh-CN" altLang="en-US" b="1" dirty="0" smtClean="0">
                <a:latin typeface="宋体" pitchFamily="2" charset="-122"/>
              </a:rPr>
              <a:t>及相应路径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输出路径略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spc="-50" dirty="0" smtClean="0">
              <a:latin typeface="+mn-ea"/>
              <a:ea typeface="+mn-ea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2483768" y="1590700"/>
            <a:ext cx="5982710" cy="3062436"/>
            <a:chOff x="2483768" y="1518692"/>
            <a:chExt cx="5982710" cy="3062436"/>
          </a:xfrm>
        </p:grpSpPr>
        <p:sp>
          <p:nvSpPr>
            <p:cNvPr id="177" name="TextBox 176"/>
            <p:cNvSpPr txBox="1"/>
            <p:nvPr/>
          </p:nvSpPr>
          <p:spPr>
            <a:xfrm>
              <a:off x="2483768" y="3861492"/>
              <a:ext cx="5980468" cy="71963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zh-CN" altLang="en-US" sz="1600" b="1" spc="-2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>
              <a:off x="2483768" y="3861048"/>
              <a:ext cx="5976664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6854077" y="1518692"/>
              <a:ext cx="814016" cy="216024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spc="-200" dirty="0" smtClean="0">
                  <a:latin typeface="+mn-ea"/>
                  <a:ea typeface="+mn-ea"/>
                  <a:cs typeface="Times New Roman" pitchFamily="18" charset="0"/>
                </a:rPr>
                <a:t>80000180H</a:t>
              </a:r>
              <a:endParaRPr lang="zh-CN" altLang="en-US" sz="1600" b="1" spc="-2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Text Box 18"/>
            <p:cNvSpPr txBox="1">
              <a:spLocks noChangeArrowheads="1"/>
            </p:cNvSpPr>
            <p:nvPr/>
          </p:nvSpPr>
          <p:spPr bwMode="auto">
            <a:xfrm>
              <a:off x="313184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13184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14022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2915168" y="40050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15816" y="41574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619672" y="3891528"/>
              <a:ext cx="296144" cy="3960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10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363589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 Box 323"/>
            <p:cNvSpPr txBox="1">
              <a:spLocks noChangeArrowheads="1"/>
            </p:cNvSpPr>
            <p:nvPr/>
          </p:nvSpPr>
          <p:spPr bwMode="auto">
            <a:xfrm>
              <a:off x="385191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Cause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57" name="Text Box 18"/>
            <p:cNvSpPr txBox="1">
              <a:spLocks noChangeArrowheads="1"/>
            </p:cNvSpPr>
            <p:nvPr/>
          </p:nvSpPr>
          <p:spPr bwMode="auto">
            <a:xfrm>
              <a:off x="666088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66088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66926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6480212" y="4005064"/>
              <a:ext cx="1806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5148064" y="4149080"/>
              <a:ext cx="1513464" cy="444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716493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 Box 323"/>
            <p:cNvSpPr txBox="1">
              <a:spLocks noChangeArrowheads="1"/>
            </p:cNvSpPr>
            <p:nvPr/>
          </p:nvSpPr>
          <p:spPr bwMode="auto">
            <a:xfrm>
              <a:off x="738095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EPC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>
              <a:off x="6480212" y="2554362"/>
              <a:ext cx="0" cy="14507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5148064" y="2706762"/>
              <a:ext cx="0" cy="14427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H="1">
              <a:off x="2483768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H="1">
              <a:off x="8464236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5076056" y="4221088"/>
              <a:ext cx="115265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中断机构</a:t>
              </a: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 flipV="1">
              <a:off x="4254266" y="4221982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419872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7812360" y="4257986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 flipV="1">
              <a:off x="6948264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83" name="TextBox 182"/>
            <p:cNvSpPr txBox="1"/>
            <p:nvPr/>
          </p:nvSpPr>
          <p:spPr>
            <a:xfrm>
              <a:off x="3921327" y="4365104"/>
              <a:ext cx="86669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CauseWr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771800" y="4365104"/>
              <a:ext cx="100232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IntCause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524328" y="4365104"/>
              <a:ext cx="65067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EPCWr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44208" y="4365104"/>
              <a:ext cx="900593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RetType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92" name="Text Box 82"/>
          <p:cNvSpPr txBox="1">
            <a:spLocks noChangeArrowheads="1"/>
          </p:cNvSpPr>
          <p:nvPr/>
        </p:nvSpPr>
        <p:spPr bwMode="auto">
          <a:xfrm>
            <a:off x="179512" y="4654441"/>
            <a:ext cx="8856984" cy="1360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*异常响应过程的组织：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都可在一个节拍内完成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响应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 err="1" smtClean="0">
                <a:latin typeface="+mn-ea"/>
                <a:ea typeface="+mn-ea"/>
              </a:rPr>
              <a:t>ALUAsrc</a:t>
            </a:r>
            <a:r>
              <a:rPr lang="zh-CN" altLang="en-US" sz="2200" b="1" spc="-150" dirty="0" smtClean="0">
                <a:latin typeface="+mn-ea"/>
                <a:ea typeface="+mn-ea"/>
              </a:rPr>
              <a:t>＝</a:t>
            </a:r>
            <a:r>
              <a:rPr lang="en-US" altLang="zh-CN" sz="2200" b="1" spc="-150" dirty="0" smtClean="0">
                <a:latin typeface="+mn-ea"/>
                <a:ea typeface="+mn-ea"/>
              </a:rPr>
              <a:t>1</a:t>
            </a:r>
            <a:r>
              <a:rPr lang="zh-CN" altLang="en-US" sz="2200" b="1" spc="-150" dirty="0" smtClean="0">
                <a:latin typeface="+mn-ea"/>
                <a:ea typeface="+mn-ea"/>
              </a:rPr>
              <a:t>、</a:t>
            </a:r>
            <a:r>
              <a:rPr lang="en-US" altLang="zh-CN" sz="2200" b="1" spc="-150" dirty="0" err="1" smtClean="0">
                <a:latin typeface="+mn-ea"/>
                <a:ea typeface="+mn-ea"/>
              </a:rPr>
              <a:t>ALUBsrc</a:t>
            </a:r>
            <a:r>
              <a:rPr lang="zh-CN" altLang="en-US" sz="2200" b="1" spc="-150" dirty="0" smtClean="0">
                <a:latin typeface="+mn-ea"/>
                <a:ea typeface="+mn-ea"/>
              </a:rPr>
              <a:t>＝</a:t>
            </a:r>
            <a:r>
              <a:rPr lang="en-US" altLang="zh-CN" sz="2200" b="1" spc="-150" dirty="0" smtClean="0">
                <a:latin typeface="+mn-ea"/>
                <a:ea typeface="+mn-ea"/>
              </a:rPr>
              <a:t>3</a:t>
            </a:r>
            <a:r>
              <a:rPr lang="zh-CN" altLang="en-US" sz="2200" b="1" spc="-150" dirty="0" smtClean="0">
                <a:latin typeface="+mn-ea"/>
                <a:ea typeface="+mn-ea"/>
              </a:rPr>
              <a:t>、</a:t>
            </a:r>
            <a:r>
              <a:rPr lang="en-US" altLang="zh-CN" sz="2200" b="1" spc="-150" dirty="0" err="1" smtClean="0">
                <a:latin typeface="+mn-ea"/>
                <a:ea typeface="+mn-ea"/>
              </a:rPr>
              <a:t>ALUctr</a:t>
            </a:r>
            <a:r>
              <a:rPr lang="zh-CN" altLang="en-US" sz="2200" b="1" spc="-150" dirty="0" smtClean="0">
                <a:latin typeface="+mn-ea"/>
                <a:ea typeface="+mn-ea"/>
              </a:rPr>
              <a:t>＝</a:t>
            </a:r>
            <a:r>
              <a:rPr lang="en-US" altLang="zh-CN" sz="2200" b="1" spc="-150" dirty="0" smtClean="0">
                <a:latin typeface="+mn-ea"/>
                <a:ea typeface="+mn-ea"/>
              </a:rPr>
              <a:t>1</a:t>
            </a:r>
            <a:r>
              <a:rPr lang="zh-CN" altLang="en-US" sz="2200" b="1" spc="-150" dirty="0" smtClean="0">
                <a:latin typeface="+mn-ea"/>
                <a:ea typeface="+mn-ea"/>
              </a:rPr>
              <a:t>、</a:t>
            </a:r>
            <a:r>
              <a:rPr lang="en-US" altLang="zh-CN" sz="2200" b="1" spc="-150" dirty="0" err="1" smtClean="0">
                <a:latin typeface="+mn-ea"/>
                <a:ea typeface="+mn-ea"/>
              </a:rPr>
              <a:t>RetType</a:t>
            </a:r>
            <a:r>
              <a:rPr lang="zh-CN" altLang="en-US" sz="2200" b="1" spc="-150" dirty="0" smtClean="0">
                <a:latin typeface="+mn-ea"/>
                <a:ea typeface="+mn-ea"/>
              </a:rPr>
              <a:t>＝</a:t>
            </a:r>
            <a:r>
              <a:rPr lang="en-US" altLang="zh-CN" sz="2200" b="1" spc="-150" dirty="0" smtClean="0">
                <a:latin typeface="+mn-ea"/>
                <a:ea typeface="+mn-ea"/>
              </a:rPr>
              <a:t>1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                   </a:t>
            </a:r>
            <a:r>
              <a:rPr lang="en-US" altLang="zh-CN" sz="2200" b="1" spc="-100" dirty="0" err="1" smtClean="0">
                <a:latin typeface="宋体" panose="02010600030101010101" pitchFamily="2" charset="-122"/>
              </a:rPr>
              <a:t>IntCause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spc="-100" dirty="0" smtClean="0">
                <a:latin typeface="宋体" panose="02010600030101010101" pitchFamily="2" charset="-122"/>
              </a:rPr>
              <a:t>12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或</a:t>
            </a:r>
            <a:r>
              <a:rPr lang="en-US" altLang="zh-CN" sz="2200" b="1" spc="-100" dirty="0" smtClean="0">
                <a:latin typeface="宋体" panose="02010600030101010101" pitchFamily="2" charset="-122"/>
              </a:rPr>
              <a:t>10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、</a:t>
            </a:r>
            <a:r>
              <a:rPr lang="en-US" altLang="zh-CN" sz="2200" b="1" spc="-100" dirty="0" err="1" smtClean="0">
                <a:latin typeface="宋体" panose="02010600030101010101" pitchFamily="2" charset="-122"/>
              </a:rPr>
              <a:t>CauseWr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，</a:t>
            </a:r>
            <a:r>
              <a:rPr lang="en-US" altLang="zh-CN" sz="2200" b="1" spc="-100" dirty="0" err="1" smtClean="0">
                <a:latin typeface="宋体" panose="02010600030101010101" pitchFamily="2" charset="-122"/>
              </a:rPr>
              <a:t>PCsrc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spc="-100" dirty="0" smtClean="0">
                <a:latin typeface="宋体" panose="02010600030101010101" pitchFamily="2" charset="-122"/>
              </a:rPr>
              <a:t>3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、</a:t>
            </a:r>
            <a:r>
              <a:rPr lang="en-US" altLang="zh-CN" sz="2200" b="1" spc="-100" dirty="0" err="1" smtClean="0">
                <a:latin typeface="宋体" panose="02010600030101010101" pitchFamily="2" charset="-122"/>
              </a:rPr>
              <a:t>PCWr</a:t>
            </a:r>
            <a:endParaRPr lang="en-US" altLang="zh-CN" sz="2200" b="1" spc="-100" dirty="0">
              <a:latin typeface="+mn-ea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899592" y="836712"/>
            <a:ext cx="7992888" cy="3024336"/>
            <a:chOff x="899592" y="1268760"/>
            <a:chExt cx="7992888" cy="3024336"/>
          </a:xfrm>
        </p:grpSpPr>
        <p:cxnSp>
          <p:nvCxnSpPr>
            <p:cNvPr id="5" name="直接连接符 8"/>
            <p:cNvCxnSpPr/>
            <p:nvPr/>
          </p:nvCxnSpPr>
          <p:spPr>
            <a:xfrm flipV="1">
              <a:off x="7668344" y="3068960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3635896" y="2564904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2483768" y="2420888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483768" y="2224802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797031" y="3284984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5724621" y="2852444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50106" y="2780929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83768" y="2969394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6010" y="3140968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1" idx="1"/>
            </p:cNvCxnSpPr>
            <p:nvPr/>
          </p:nvCxnSpPr>
          <p:spPr>
            <a:xfrm rot="10800000" flipV="1">
              <a:off x="3491233" y="1773262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4211960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连接符 8"/>
            <p:cNvCxnSpPr>
              <a:stCxn id="89" idx="2"/>
            </p:cNvCxnSpPr>
            <p:nvPr/>
          </p:nvCxnSpPr>
          <p:spPr>
            <a:xfrm flipH="1" flipV="1">
              <a:off x="1187624" y="1988840"/>
              <a:ext cx="6984776" cy="396044"/>
            </a:xfrm>
            <a:prstGeom prst="bentConnector3">
              <a:avLst>
                <a:gd name="adj1" fmla="val -2025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8388424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>
              <a:off x="6373183" y="2780928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73185" y="2852935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2579" y="1268760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2240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520" y="407707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5423" y="2646394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059832" y="2752351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068216" y="259384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3789040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6010" y="2636912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03"/>
            <p:cNvCxnSpPr/>
            <p:nvPr/>
          </p:nvCxnSpPr>
          <p:spPr>
            <a:xfrm flipV="1">
              <a:off x="2843808" y="2780928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3632358" y="3645024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2636465"/>
              <a:ext cx="576063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08104" y="29643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516488" y="252592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5795528" y="2783454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3573016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691680" y="234888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3995936" y="3933056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475656" y="4077072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76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" name="直接连接符 46"/>
            <p:cNvCxnSpPr/>
            <p:nvPr/>
          </p:nvCxnSpPr>
          <p:spPr bwMode="auto">
            <a:xfrm flipV="1">
              <a:off x="3275856" y="3391948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177938" y="4077072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779913" y="162880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203576" y="166360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11960" y="180761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491232" y="2636914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7812360" y="2996952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46" name="直接连接符 8"/>
            <p:cNvCxnSpPr/>
            <p:nvPr/>
          </p:nvCxnSpPr>
          <p:spPr>
            <a:xfrm rot="5400000" flipH="1" flipV="1">
              <a:off x="7555873" y="2742069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8"/>
            <p:cNvCxnSpPr/>
            <p:nvPr/>
          </p:nvCxnSpPr>
          <p:spPr>
            <a:xfrm rot="10800000">
              <a:off x="4283972" y="1844828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52320" y="4077072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400" y="4077072"/>
              <a:ext cx="72008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7884368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71800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8172400" y="3792098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483768" y="2132856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1328102" y="2562808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979712" y="2668280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7"/>
            <p:cNvCxnSpPr>
              <a:endCxn id="55" idx="1"/>
            </p:cNvCxnSpPr>
            <p:nvPr/>
          </p:nvCxnSpPr>
          <p:spPr>
            <a:xfrm rot="16200000" flipH="1">
              <a:off x="898347" y="2278117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87624" y="3356991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7"/>
            <p:cNvCxnSpPr/>
            <p:nvPr/>
          </p:nvCxnSpPr>
          <p:spPr>
            <a:xfrm rot="16200000" flipH="1">
              <a:off x="1061272" y="3479128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1331640" y="2994855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1" name="直接连接符 199"/>
            <p:cNvCxnSpPr/>
            <p:nvPr/>
          </p:nvCxnSpPr>
          <p:spPr bwMode="auto">
            <a:xfrm>
              <a:off x="1079612" y="3104962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79712" y="3762751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07704" y="1556792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323"/>
            <p:cNvSpPr txBox="1">
              <a:spLocks noChangeArrowheads="1"/>
            </p:cNvSpPr>
            <p:nvPr/>
          </p:nvSpPr>
          <p:spPr bwMode="auto">
            <a:xfrm>
              <a:off x="4499992" y="2994855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A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B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55976" y="314096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355976" y="270892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609368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609368" y="2454508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1043608" y="3247931"/>
              <a:ext cx="0" cy="82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1" name="直接连接符 97"/>
            <p:cNvCxnSpPr>
              <a:stCxn id="64" idx="3"/>
            </p:cNvCxnSpPr>
            <p:nvPr/>
          </p:nvCxnSpPr>
          <p:spPr>
            <a:xfrm>
              <a:off x="4716015" y="3139920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 rot="16200000">
              <a:off x="5436544" y="3212529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716015" y="2708920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608003" y="3645024"/>
              <a:ext cx="43316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SL2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5" name="直接连接符 74"/>
            <p:cNvCxnSpPr>
              <a:stCxn id="29" idx="3"/>
              <a:endCxn id="74" idx="1"/>
            </p:cNvCxnSpPr>
            <p:nvPr/>
          </p:nvCxnSpPr>
          <p:spPr>
            <a:xfrm>
              <a:off x="4355975" y="3789040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64088" y="2994855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12"/>
            <p:cNvCxnSpPr>
              <a:stCxn id="74" idx="3"/>
            </p:cNvCxnSpPr>
            <p:nvPr/>
          </p:nvCxnSpPr>
          <p:spPr>
            <a:xfrm flipV="1">
              <a:off x="5041167" y="2994855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75258" y="2852936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18844" y="2564904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18"/>
            <p:cNvCxnSpPr/>
            <p:nvPr/>
          </p:nvCxnSpPr>
          <p:spPr>
            <a:xfrm rot="16200000" flipH="1">
              <a:off x="4678323" y="2385682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72200" y="3068960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6660231" y="2924944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ALUOut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948264" y="2636912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OF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 rot="16200000">
              <a:off x="2987377" y="2564457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5794767" y="2060848"/>
              <a:ext cx="721449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dirty="0" smtClean="0">
                  <a:latin typeface="+mn-lt"/>
                </a:rPr>
                <a:t>Splice</a:t>
              </a:r>
              <a:endParaRPr kumimoji="1" lang="zh-CN" altLang="en-US" sz="2000" dirty="0"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486010" y="2349774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123729" y="2131962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17111" y="2276872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 rot="16200000">
              <a:off x="7703901" y="2240421"/>
              <a:ext cx="648072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0" name="直接连接符 8"/>
            <p:cNvCxnSpPr/>
            <p:nvPr/>
          </p:nvCxnSpPr>
          <p:spPr>
            <a:xfrm flipV="1">
              <a:off x="6480212" y="2490798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8"/>
            <p:cNvCxnSpPr/>
            <p:nvPr/>
          </p:nvCxnSpPr>
          <p:spPr>
            <a:xfrm flipH="1">
              <a:off x="4283968" y="1700808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23"/>
            <p:cNvSpPr txBox="1">
              <a:spLocks noChangeArrowheads="1"/>
            </p:cNvSpPr>
            <p:nvPr/>
          </p:nvSpPr>
          <p:spPr bwMode="auto">
            <a:xfrm>
              <a:off x="1331640" y="3642927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IR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123728" y="2131962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1531431" y="2132856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619672" y="1650920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1681613" y="1772816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1835696" y="1935814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772072" y="14847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907704" y="1556792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 flipH="1">
              <a:off x="1970095" y="3212976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1691680" y="3933055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5220967" y="3645024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220072" y="2703935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284"/>
            <p:cNvCxnSpPr/>
            <p:nvPr/>
          </p:nvCxnSpPr>
          <p:spPr>
            <a:xfrm flipV="1">
              <a:off x="4455616" y="3573016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076056" y="2842412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6732240" y="1556792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524328" y="3068960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112058" y="2456598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3995936" y="3284984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 flipV="1">
              <a:off x="5652121" y="3573016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196279" y="1484784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99"/>
            <p:cNvCxnSpPr/>
            <p:nvPr/>
          </p:nvCxnSpPr>
          <p:spPr bwMode="auto">
            <a:xfrm>
              <a:off x="1475656" y="242088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连接符 112"/>
            <p:cNvCxnSpPr>
              <a:endCxn id="60" idx="1"/>
            </p:cNvCxnSpPr>
            <p:nvPr/>
          </p:nvCxnSpPr>
          <p:spPr bwMode="auto">
            <a:xfrm>
              <a:off x="1043608" y="3247931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8676457" y="1699606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60432" y="3356992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8028384" y="1484784"/>
              <a:ext cx="0" cy="573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4067943" y="1484784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432"/>
            <p:cNvCxnSpPr/>
            <p:nvPr/>
          </p:nvCxnSpPr>
          <p:spPr bwMode="auto">
            <a:xfrm>
              <a:off x="1326462" y="1482380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043608" y="126876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19671" y="1268760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1794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8104" y="345076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16488" y="318215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7884368" y="25933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92752" y="208783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40352" y="126876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6228184" y="3381456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6926336" y="126876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53171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 flipH="1">
              <a:off x="5650527" y="1484784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99592" y="4077072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99"/>
            <p:cNvCxnSpPr/>
            <p:nvPr/>
          </p:nvCxnSpPr>
          <p:spPr bwMode="auto">
            <a:xfrm flipV="1">
              <a:off x="1475656" y="393305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3" name="直接连接符 199"/>
            <p:cNvCxnSpPr/>
            <p:nvPr/>
          </p:nvCxnSpPr>
          <p:spPr bwMode="auto">
            <a:xfrm flipV="1">
              <a:off x="7377723" y="3212976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>
              <a:off x="7092280" y="2525921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1259632" y="30689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135324" y="372425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7380312" y="1482380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>
            <a:xfrm>
              <a:off x="7668344" y="2133567"/>
              <a:ext cx="216024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Text Box 82"/>
          <p:cNvSpPr txBox="1">
            <a:spLocks noChangeArrowheads="1"/>
          </p:cNvSpPr>
          <p:nvPr/>
        </p:nvSpPr>
        <p:spPr bwMode="auto">
          <a:xfrm>
            <a:off x="179512" y="5877272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立即处理，即指令周期</a:t>
            </a:r>
            <a:r>
              <a:rPr lang="zh-CN" altLang="en-US" b="1" dirty="0">
                <a:latin typeface="宋体" panose="02010600030101010101" pitchFamily="2" charset="-122"/>
              </a:rPr>
              <a:t>中</a:t>
            </a:r>
            <a:r>
              <a:rPr lang="zh-CN" altLang="en-US" b="1" dirty="0" smtClean="0">
                <a:latin typeface="宋体" panose="02010600030101010101" pitchFamily="2" charset="-122"/>
              </a:rPr>
              <a:t>一检测到就响应</a:t>
            </a:r>
            <a:endParaRPr lang="en-US" altLang="zh-CN" b="1" spc="-100" dirty="0" smtClean="0">
              <a:latin typeface="+mn-ea"/>
              <a:ea typeface="+mn-ea"/>
            </a:endParaRPr>
          </a:p>
        </p:txBody>
      </p:sp>
      <p:sp>
        <p:nvSpPr>
          <p:cNvPr id="203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93</a:t>
            </a:fld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83568" y="5517232"/>
            <a:ext cx="8280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03" name="组合 102"/>
          <p:cNvGrpSpPr/>
          <p:nvPr/>
        </p:nvGrpSpPr>
        <p:grpSpPr>
          <a:xfrm>
            <a:off x="1043606" y="1196752"/>
            <a:ext cx="7920882" cy="4320480"/>
            <a:chOff x="899590" y="1772816"/>
            <a:chExt cx="7920882" cy="432048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4355974" y="49411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" name="直接箭头连接符 6"/>
            <p:cNvCxnSpPr>
              <a:stCxn id="40" idx="3"/>
              <a:endCxn id="41" idx="1"/>
            </p:cNvCxnSpPr>
            <p:nvPr/>
          </p:nvCxnSpPr>
          <p:spPr bwMode="auto">
            <a:xfrm>
              <a:off x="3275854" y="2458932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>
              <a:endCxn id="45" idx="0"/>
            </p:cNvCxnSpPr>
            <p:nvPr/>
          </p:nvCxnSpPr>
          <p:spPr bwMode="auto">
            <a:xfrm flipH="1">
              <a:off x="3478379" y="2852935"/>
              <a:ext cx="882505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>
              <a:stCxn id="41" idx="2"/>
              <a:endCxn id="47" idx="0"/>
            </p:cNvCxnSpPr>
            <p:nvPr/>
          </p:nvCxnSpPr>
          <p:spPr bwMode="auto">
            <a:xfrm>
              <a:off x="4860030" y="2852937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5940151" y="2852935"/>
              <a:ext cx="1008113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41" idx="3"/>
              <a:endCxn id="42" idx="1"/>
            </p:cNvCxnSpPr>
            <p:nvPr/>
          </p:nvCxnSpPr>
          <p:spPr bwMode="auto">
            <a:xfrm flipV="1">
              <a:off x="5940150" y="2458931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43" idx="2"/>
              <a:endCxn id="44" idx="0"/>
            </p:cNvCxnSpPr>
            <p:nvPr/>
          </p:nvCxnSpPr>
          <p:spPr bwMode="auto">
            <a:xfrm>
              <a:off x="2015716" y="443711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47" idx="2"/>
            </p:cNvCxnSpPr>
            <p:nvPr/>
          </p:nvCxnSpPr>
          <p:spPr bwMode="auto">
            <a:xfrm flipH="1">
              <a:off x="5076055" y="3933056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47" idx="2"/>
            </p:cNvCxnSpPr>
            <p:nvPr/>
          </p:nvCxnSpPr>
          <p:spPr bwMode="auto">
            <a:xfrm>
              <a:off x="5535325" y="3933056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076054" y="4941168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6732238" y="4941168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44" idx="2"/>
            </p:cNvCxnSpPr>
            <p:nvPr/>
          </p:nvCxnSpPr>
          <p:spPr bwMode="auto">
            <a:xfrm>
              <a:off x="2015716" y="5517232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46" idx="2"/>
            </p:cNvCxnSpPr>
            <p:nvPr/>
          </p:nvCxnSpPr>
          <p:spPr bwMode="auto">
            <a:xfrm flipH="1">
              <a:off x="3478378" y="5517232"/>
              <a:ext cx="1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07605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7236296" y="393305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8820472" y="1772816"/>
              <a:ext cx="0" cy="43204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9" y="1772816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899590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5" name="Text Box 63"/>
            <p:cNvSpPr txBox="1">
              <a:spLocks noChangeArrowheads="1"/>
            </p:cNvSpPr>
            <p:nvPr/>
          </p:nvSpPr>
          <p:spPr bwMode="auto">
            <a:xfrm>
              <a:off x="1403648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1403648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2888813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2888813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3806002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0" name="Text Box 63"/>
            <p:cNvSpPr txBox="1">
              <a:spLocks noChangeArrowheads="1"/>
            </p:cNvSpPr>
            <p:nvPr/>
          </p:nvSpPr>
          <p:spPr bwMode="auto">
            <a:xfrm>
              <a:off x="4355974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7164286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2" name="Text Box 63"/>
            <p:cNvSpPr txBox="1">
              <a:spLocks noChangeArrowheads="1"/>
            </p:cNvSpPr>
            <p:nvPr/>
          </p:nvSpPr>
          <p:spPr bwMode="auto">
            <a:xfrm>
              <a:off x="6516214" y="177281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4353518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225726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5" name="Text Box 63"/>
            <p:cNvSpPr txBox="1">
              <a:spLocks noChangeArrowheads="1"/>
            </p:cNvSpPr>
            <p:nvPr/>
          </p:nvSpPr>
          <p:spPr bwMode="auto">
            <a:xfrm>
              <a:off x="1979710" y="2924944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4211958" y="2852936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5097704" y="2852936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6048358" y="2924051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5987045" y="2208048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40" name="Text Box 323"/>
            <p:cNvSpPr txBox="1">
              <a:spLocks noChangeArrowheads="1"/>
            </p:cNvSpPr>
            <p:nvPr/>
          </p:nvSpPr>
          <p:spPr bwMode="auto">
            <a:xfrm>
              <a:off x="899590" y="2064927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WMFC,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1" name="Text Box 323"/>
            <p:cNvSpPr txBox="1">
              <a:spLocks noChangeArrowheads="1"/>
            </p:cNvSpPr>
            <p:nvPr/>
          </p:nvSpPr>
          <p:spPr bwMode="auto">
            <a:xfrm>
              <a:off x="3779910" y="2064927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2" name="Text Box 323"/>
            <p:cNvSpPr txBox="1">
              <a:spLocks noChangeArrowheads="1"/>
            </p:cNvSpPr>
            <p:nvPr/>
          </p:nvSpPr>
          <p:spPr bwMode="auto">
            <a:xfrm>
              <a:off x="6516214" y="2064925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3" name="Text Box 323"/>
            <p:cNvSpPr txBox="1">
              <a:spLocks noChangeArrowheads="1"/>
            </p:cNvSpPr>
            <p:nvPr/>
          </p:nvSpPr>
          <p:spPr bwMode="auto">
            <a:xfrm>
              <a:off x="1403648" y="3429000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4" name="Text Box 323"/>
            <p:cNvSpPr txBox="1">
              <a:spLocks noChangeArrowheads="1"/>
            </p:cNvSpPr>
            <p:nvPr/>
          </p:nvSpPr>
          <p:spPr bwMode="auto">
            <a:xfrm>
              <a:off x="1403648" y="4725144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2888813" y="3429000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6" name="Text Box 323"/>
            <p:cNvSpPr txBox="1">
              <a:spLocks noChangeArrowheads="1"/>
            </p:cNvSpPr>
            <p:nvPr/>
          </p:nvSpPr>
          <p:spPr bwMode="auto">
            <a:xfrm>
              <a:off x="2888813" y="4725145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7" name="Text Box 323"/>
            <p:cNvSpPr txBox="1">
              <a:spLocks noChangeArrowheads="1"/>
            </p:cNvSpPr>
            <p:nvPr/>
          </p:nvSpPr>
          <p:spPr bwMode="auto">
            <a:xfrm>
              <a:off x="4338412" y="3429000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8" name="Text Box 323"/>
            <p:cNvSpPr txBox="1">
              <a:spLocks noChangeArrowheads="1"/>
            </p:cNvSpPr>
            <p:nvPr/>
          </p:nvSpPr>
          <p:spPr bwMode="auto">
            <a:xfrm>
              <a:off x="4360884" y="4437111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9" name="Text Box 323"/>
            <p:cNvSpPr txBox="1">
              <a:spLocks noChangeArrowheads="1"/>
            </p:cNvSpPr>
            <p:nvPr/>
          </p:nvSpPr>
          <p:spPr bwMode="auto">
            <a:xfrm>
              <a:off x="5784930" y="4437113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smtClean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50" name="Text Box 323"/>
            <p:cNvSpPr txBox="1">
              <a:spLocks noChangeArrowheads="1"/>
            </p:cNvSpPr>
            <p:nvPr/>
          </p:nvSpPr>
          <p:spPr bwMode="auto">
            <a:xfrm>
              <a:off x="4355974" y="5229200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51" name="Text Box 323"/>
            <p:cNvSpPr txBox="1">
              <a:spLocks noChangeArrowheads="1"/>
            </p:cNvSpPr>
            <p:nvPr/>
          </p:nvSpPr>
          <p:spPr bwMode="auto">
            <a:xfrm>
              <a:off x="6948264" y="3429000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(2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52" name="直接箭头连接符 51"/>
            <p:cNvCxnSpPr>
              <a:endCxn id="43" idx="0"/>
            </p:cNvCxnSpPr>
            <p:nvPr/>
          </p:nvCxnSpPr>
          <p:spPr bwMode="auto">
            <a:xfrm flipH="1">
              <a:off x="2015716" y="2852936"/>
              <a:ext cx="1764194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5030333" y="4017985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54" name="直接箭头连接符 100"/>
            <p:cNvCxnSpPr>
              <a:stCxn id="42" idx="2"/>
            </p:cNvCxnSpPr>
            <p:nvPr/>
          </p:nvCxnSpPr>
          <p:spPr bwMode="auto">
            <a:xfrm rot="16200000" flipH="1">
              <a:off x="8100168" y="2349102"/>
              <a:ext cx="216470" cy="1224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2123730" y="1772816"/>
              <a:ext cx="669674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 bwMode="auto">
            <a:xfrm>
              <a:off x="3478379" y="4438004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2" name="组合 111"/>
          <p:cNvGrpSpPr/>
          <p:nvPr/>
        </p:nvGrpSpPr>
        <p:grpSpPr>
          <a:xfrm>
            <a:off x="107504" y="1916832"/>
            <a:ext cx="8746058" cy="3600400"/>
            <a:chOff x="107504" y="2492896"/>
            <a:chExt cx="8746058" cy="3600400"/>
          </a:xfrm>
        </p:grpSpPr>
        <p:sp>
          <p:nvSpPr>
            <p:cNvPr id="111" name="Text Box 63"/>
            <p:cNvSpPr txBox="1">
              <a:spLocks noChangeArrowheads="1"/>
            </p:cNvSpPr>
            <p:nvPr/>
          </p:nvSpPr>
          <p:spPr bwMode="auto">
            <a:xfrm>
              <a:off x="7596336" y="5733256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int_u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107504" y="3716139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int_o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Text Box 63"/>
            <p:cNvSpPr txBox="1">
              <a:spLocks noChangeArrowheads="1"/>
            </p:cNvSpPr>
            <p:nvPr/>
          </p:nvSpPr>
          <p:spPr bwMode="auto">
            <a:xfrm>
              <a:off x="6079791" y="2492896"/>
              <a:ext cx="57990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-100" dirty="0" smtClean="0">
                  <a:solidFill>
                    <a:srgbClr val="990099"/>
                  </a:solidFill>
                  <a:latin typeface="宋体" pitchFamily="2" charset="-122"/>
                </a:rPr>
                <a:t>other</a:t>
              </a:r>
              <a:endParaRPr lang="zh-CN" altLang="en-US" sz="1800" b="1" spc="-1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323"/>
            <p:cNvSpPr txBox="1">
              <a:spLocks noChangeArrowheads="1"/>
            </p:cNvSpPr>
            <p:nvPr/>
          </p:nvSpPr>
          <p:spPr bwMode="auto">
            <a:xfrm>
              <a:off x="7596336" y="4005065"/>
              <a:ext cx="1257226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RetType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IntCause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(12),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</a:rPr>
                <a:t>(3),</a:t>
              </a:r>
              <a:r>
                <a:rPr lang="en-US" altLang="zh-CN" sz="1600" b="1" spc="-100" dirty="0" err="1" smtClean="0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874846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H="1">
              <a:off x="8748464" y="3285430"/>
              <a:ext cx="2" cy="732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6084167" y="2780928"/>
              <a:ext cx="2664298" cy="5045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7" name="Text Box 323"/>
            <p:cNvSpPr txBox="1">
              <a:spLocks noChangeArrowheads="1"/>
            </p:cNvSpPr>
            <p:nvPr/>
          </p:nvSpPr>
          <p:spPr bwMode="auto">
            <a:xfrm>
              <a:off x="107504" y="4005065"/>
              <a:ext cx="1257226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RetType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IntCause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(12),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</a:rPr>
                <a:t>(3),</a:t>
              </a:r>
              <a:r>
                <a:rPr lang="en-US" altLang="zh-CN" sz="1600" b="1" spc="-100" dirty="0" err="1" smtClean="0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>
              <a:off x="683568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rot="10800000" flipV="1">
              <a:off x="1364729" y="5517232"/>
              <a:ext cx="614982" cy="144016"/>
            </a:xfrm>
            <a:prstGeom prst="bentConnector3">
              <a:avLst>
                <a:gd name="adj1" fmla="val 1677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1547664" y="5691728"/>
              <a:ext cx="28803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1" name="Text Box 63"/>
            <p:cNvSpPr txBox="1">
              <a:spLocks noChangeArrowheads="1"/>
            </p:cNvSpPr>
            <p:nvPr/>
          </p:nvSpPr>
          <p:spPr bwMode="auto">
            <a:xfrm>
              <a:off x="2195736" y="5701883"/>
              <a:ext cx="39239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NOF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10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179512" y="274185"/>
            <a:ext cx="8856984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指令执行过程状态转换图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/>
            <a:r>
              <a:rPr lang="zh-CN" altLang="en-US" b="1" dirty="0" smtClean="0">
                <a:latin typeface="宋体" panose="02010600030101010101" pitchFamily="2" charset="-122"/>
              </a:rPr>
              <a:t>         在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en-US" altLang="zh-CN" b="1" dirty="0" err="1">
                <a:latin typeface="宋体" panose="02010600030101010101" pitchFamily="2" charset="-122"/>
              </a:rPr>
              <a:t>wb_r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id</a:t>
            </a:r>
            <a:r>
              <a:rPr lang="zh-CN" altLang="en-US" b="1" dirty="0" smtClean="0">
                <a:latin typeface="宋体" panose="02010600030101010101" pitchFamily="2" charset="-122"/>
              </a:rPr>
              <a:t>可分别检测到溢出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ErrCode</a:t>
            </a:r>
            <a:r>
              <a:rPr lang="zh-CN" altLang="en-US" b="1" dirty="0" smtClean="0">
                <a:latin typeface="宋体" panose="02010600030101010101" pitchFamily="2" charset="-122"/>
              </a:rPr>
              <a:t>异常</a:t>
            </a: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14" name="Text Box 82"/>
          <p:cNvSpPr txBox="1">
            <a:spLocks noChangeArrowheads="1"/>
          </p:cNvSpPr>
          <p:nvPr/>
        </p:nvSpPr>
        <p:spPr bwMode="auto">
          <a:xfrm>
            <a:off x="179512" y="5539298"/>
            <a:ext cx="878497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的设计：</a:t>
            </a:r>
            <a:r>
              <a:rPr lang="zh-CN" altLang="en-US" b="1" dirty="0" smtClean="0">
                <a:latin typeface="宋体" panose="02010600030101010101" pitchFamily="2" charset="-122"/>
              </a:rPr>
              <a:t>增加一个时序信号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由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Event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触发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，其余类似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179389" y="6028604"/>
            <a:ext cx="3744538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5-5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P238—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25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6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7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1036-2C3F-40DC-8AB0-0CCBEF215BFE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10128" name="Text Box 208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§5.6  </a:t>
            </a:r>
            <a:r>
              <a:rPr lang="zh-CN" altLang="en-US" sz="3600" b="1" dirty="0" smtClean="0">
                <a:latin typeface="宋体" pitchFamily="2" charset="-122"/>
              </a:rPr>
              <a:t>指令流水线技术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210129" name="Text Box 209"/>
          <p:cNvSpPr txBox="1">
            <a:spLocks noChangeArrowheads="1"/>
          </p:cNvSpPr>
          <p:nvPr/>
        </p:nvSpPr>
        <p:spPr bwMode="auto">
          <a:xfrm>
            <a:off x="179388" y="158644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指令流水线概述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210137" name="Text Box 217"/>
          <p:cNvSpPr txBox="1">
            <a:spLocks noChangeArrowheads="1"/>
          </p:cNvSpPr>
          <p:nvPr/>
        </p:nvSpPr>
        <p:spPr bwMode="auto">
          <a:xfrm>
            <a:off x="179388" y="21775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过程的部件使用分析：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10223" name="AutoShape 3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217"/>
          <p:cNvSpPr txBox="1">
            <a:spLocks noChangeArrowheads="1"/>
          </p:cNvSpPr>
          <p:nvPr/>
        </p:nvSpPr>
        <p:spPr bwMode="auto">
          <a:xfrm>
            <a:off x="179263" y="99426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并行性：</a:t>
            </a:r>
            <a:r>
              <a:rPr lang="zh-CN" altLang="en-US" b="1" dirty="0" smtClean="0">
                <a:latin typeface="宋体" pitchFamily="2" charset="-122"/>
              </a:rPr>
              <a:t>包括同时性、并发性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3608" y="2753633"/>
            <a:ext cx="7567663" cy="1219771"/>
            <a:chOff x="899592" y="2785492"/>
            <a:chExt cx="7567663" cy="1219771"/>
          </a:xfrm>
        </p:grpSpPr>
        <p:sp>
          <p:nvSpPr>
            <p:cNvPr id="210141" name="Text Box 221"/>
            <p:cNvSpPr txBox="1">
              <a:spLocks noChangeArrowheads="1"/>
            </p:cNvSpPr>
            <p:nvPr/>
          </p:nvSpPr>
          <p:spPr bwMode="auto">
            <a:xfrm>
              <a:off x="899592" y="2785492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执行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过程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42" name="Text Box 222"/>
            <p:cNvSpPr txBox="1">
              <a:spLocks noChangeArrowheads="1"/>
            </p:cNvSpPr>
            <p:nvPr/>
          </p:nvSpPr>
          <p:spPr bwMode="auto">
            <a:xfrm>
              <a:off x="1619673" y="2785492"/>
              <a:ext cx="1086942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</a:t>
              </a:r>
              <a:r>
                <a:rPr kumimoji="0" lang="zh-CN" altLang="en-US" sz="1800" b="1" dirty="0" smtClean="0">
                  <a:latin typeface="宋体" pitchFamily="2" charset="-122"/>
                </a:rPr>
                <a:t>指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(IF)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3" name="Text Box 223"/>
            <p:cNvSpPr txBox="1">
              <a:spLocks noChangeArrowheads="1"/>
            </p:cNvSpPr>
            <p:nvPr/>
          </p:nvSpPr>
          <p:spPr bwMode="auto">
            <a:xfrm>
              <a:off x="4503787" y="2785492"/>
              <a:ext cx="1076325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</a:t>
              </a:r>
              <a:r>
                <a:rPr kumimoji="0" lang="zh-CN" altLang="en-US" sz="1800" b="1" dirty="0" smtClean="0">
                  <a:latin typeface="宋体" pitchFamily="2" charset="-122"/>
                </a:rPr>
                <a:t>操作数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(OF)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4" name="Text Box 224"/>
            <p:cNvSpPr txBox="1">
              <a:spLocks noChangeArrowheads="1"/>
            </p:cNvSpPr>
            <p:nvPr/>
          </p:nvSpPr>
          <p:spPr bwMode="auto">
            <a:xfrm>
              <a:off x="5940151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执行操作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(EX)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5" name="Text Box 225"/>
            <p:cNvSpPr txBox="1">
              <a:spLocks noChangeArrowheads="1"/>
            </p:cNvSpPr>
            <p:nvPr/>
          </p:nvSpPr>
          <p:spPr bwMode="auto">
            <a:xfrm>
              <a:off x="7380312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</a:t>
              </a:r>
              <a:r>
                <a:rPr kumimoji="0" lang="zh-CN" altLang="en-US" sz="1800" b="1" dirty="0" smtClean="0">
                  <a:latin typeface="宋体" pitchFamily="2" charset="-122"/>
                </a:rPr>
                <a:t>结果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(WB)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50" name="Text Box 230"/>
            <p:cNvSpPr txBox="1">
              <a:spLocks noChangeArrowheads="1"/>
            </p:cNvSpPr>
            <p:nvPr/>
          </p:nvSpPr>
          <p:spPr bwMode="auto">
            <a:xfrm>
              <a:off x="899592" y="3433564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使用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部件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51" name="Text Box 231"/>
            <p:cNvSpPr txBox="1">
              <a:spLocks noChangeArrowheads="1"/>
            </p:cNvSpPr>
            <p:nvPr/>
          </p:nvSpPr>
          <p:spPr bwMode="auto">
            <a:xfrm>
              <a:off x="1619672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IR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ALU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3" name="Text Box 233"/>
            <p:cNvSpPr txBox="1">
              <a:spLocks noChangeArrowheads="1"/>
            </p:cNvSpPr>
            <p:nvPr/>
          </p:nvSpPr>
          <p:spPr bwMode="auto">
            <a:xfrm>
              <a:off x="4499471" y="3428802"/>
              <a:ext cx="1082179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GPRs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4" name="Text Box 234"/>
            <p:cNvSpPr txBox="1">
              <a:spLocks noChangeArrowheads="1"/>
            </p:cNvSpPr>
            <p:nvPr/>
          </p:nvSpPr>
          <p:spPr bwMode="auto">
            <a:xfrm>
              <a:off x="5939184" y="3428802"/>
              <a:ext cx="1087910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ALU</a:t>
              </a:r>
              <a:r>
                <a:rPr kumimoji="0" lang="zh-CN" altLang="en-US" sz="1800" b="1" dirty="0">
                  <a:latin typeface="宋体" pitchFamily="2" charset="-122"/>
                </a:rPr>
                <a:t>及</a:t>
              </a:r>
              <a:r>
                <a:rPr kumimoji="0" lang="en-US" altLang="zh-CN" sz="1800" b="1" dirty="0">
                  <a:latin typeface="宋体" pitchFamily="2" charset="-122"/>
                </a:rPr>
                <a:t>PSW</a:t>
              </a:r>
            </a:p>
          </p:txBody>
        </p:sp>
        <p:sp>
          <p:nvSpPr>
            <p:cNvPr id="210155" name="Text Box 235"/>
            <p:cNvSpPr txBox="1">
              <a:spLocks noChangeArrowheads="1"/>
            </p:cNvSpPr>
            <p:nvPr/>
          </p:nvSpPr>
          <p:spPr bwMode="auto">
            <a:xfrm>
              <a:off x="7380311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GPRs</a:t>
              </a:r>
              <a:r>
                <a:rPr kumimoji="0" lang="zh-CN" altLang="en-US" sz="1800" b="1" dirty="0" smtClean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6" name="Text Box 222"/>
            <p:cNvSpPr txBox="1">
              <a:spLocks noChangeArrowheads="1"/>
            </p:cNvSpPr>
            <p:nvPr/>
          </p:nvSpPr>
          <p:spPr bwMode="auto">
            <a:xfrm>
              <a:off x="3059832" y="2785492"/>
              <a:ext cx="1080120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译码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(ID)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" name="直接箭头连接符 2"/>
            <p:cNvCxnSpPr>
              <a:stCxn id="210142" idx="3"/>
              <a:endCxn id="66" idx="1"/>
            </p:cNvCxnSpPr>
            <p:nvPr/>
          </p:nvCxnSpPr>
          <p:spPr bwMode="auto">
            <a:xfrm>
              <a:off x="2706615" y="3071242"/>
              <a:ext cx="35321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66" idx="3"/>
              <a:endCxn id="210143" idx="1"/>
            </p:cNvCxnSpPr>
            <p:nvPr/>
          </p:nvCxnSpPr>
          <p:spPr bwMode="auto">
            <a:xfrm>
              <a:off x="4139952" y="3071242"/>
              <a:ext cx="36383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210143" idx="3"/>
              <a:endCxn id="210144" idx="1"/>
            </p:cNvCxnSpPr>
            <p:nvPr/>
          </p:nvCxnSpPr>
          <p:spPr bwMode="auto">
            <a:xfrm>
              <a:off x="5580112" y="3071242"/>
              <a:ext cx="3600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210144" idx="3"/>
              <a:endCxn id="210145" idx="1"/>
            </p:cNvCxnSpPr>
            <p:nvPr/>
          </p:nvCxnSpPr>
          <p:spPr bwMode="auto">
            <a:xfrm>
              <a:off x="7027094" y="3071242"/>
              <a:ext cx="3532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Text Box 231"/>
            <p:cNvSpPr txBox="1">
              <a:spLocks noChangeArrowheads="1"/>
            </p:cNvSpPr>
            <p:nvPr/>
          </p:nvSpPr>
          <p:spPr bwMode="auto">
            <a:xfrm>
              <a:off x="3053009" y="3429000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ID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PSW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8" name="Text Box 116"/>
          <p:cNvSpPr txBox="1">
            <a:spLocks noChangeArrowheads="1"/>
          </p:cNvSpPr>
          <p:nvPr/>
        </p:nvSpPr>
        <p:spPr bwMode="auto">
          <a:xfrm>
            <a:off x="179388" y="4049777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很少</a:t>
            </a:r>
            <a:r>
              <a:rPr lang="zh-CN" altLang="en-US" b="1" u="sng" dirty="0" smtClean="0">
                <a:latin typeface="宋体" pitchFamily="2" charset="-122"/>
              </a:rPr>
              <a:t>重复使用</a:t>
            </a:r>
            <a:r>
              <a:rPr lang="en-US" altLang="zh-CN" sz="2000" b="1" dirty="0" smtClean="0">
                <a:latin typeface="宋体" pitchFamily="2" charset="-122"/>
              </a:rPr>
              <a:t>(ALU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MEM)</a:t>
            </a:r>
            <a:r>
              <a:rPr lang="zh-CN" altLang="en-US" b="1" dirty="0">
                <a:latin typeface="宋体" pitchFamily="2" charset="-122"/>
              </a:rPr>
              <a:t>，重复</a:t>
            </a:r>
            <a:r>
              <a:rPr lang="zh-CN" altLang="en-US" b="1" dirty="0" smtClean="0">
                <a:latin typeface="宋体" pitchFamily="2" charset="-122"/>
              </a:rPr>
              <a:t>使用的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频率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很低</a:t>
            </a:r>
            <a:endParaRPr lang="zh-CN" altLang="en-US" sz="2000" b="1" u="sng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←不冲突的操作除外</a:t>
            </a:r>
            <a:r>
              <a:rPr lang="en-US" altLang="zh-CN" sz="1800" b="1" dirty="0" smtClean="0">
                <a:latin typeface="宋体" pitchFamily="2" charset="-122"/>
              </a:rPr>
              <a:t>(GPRs</a:t>
            </a:r>
            <a:r>
              <a:rPr lang="zh-CN" altLang="en-US" sz="1800" b="1" dirty="0" smtClean="0">
                <a:latin typeface="宋体" pitchFamily="2" charset="-122"/>
              </a:rPr>
              <a:t>读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写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99" name="Text Box 217"/>
          <p:cNvSpPr txBox="1">
            <a:spLocks noChangeArrowheads="1"/>
          </p:cNvSpPr>
          <p:nvPr/>
        </p:nvSpPr>
        <p:spPr bwMode="auto">
          <a:xfrm>
            <a:off x="179512" y="4841865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执行性能的优化：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重叠</a:t>
            </a:r>
            <a:r>
              <a:rPr lang="zh-CN" altLang="en-US" b="1" dirty="0">
                <a:latin typeface="宋体" pitchFamily="2" charset="-122"/>
              </a:rPr>
              <a:t>指令执行过程</a:t>
            </a:r>
            <a:r>
              <a:rPr lang="zh-CN" altLang="en-US" b="1" dirty="0" smtClean="0">
                <a:latin typeface="宋体" pitchFamily="2" charset="-122"/>
              </a:rPr>
              <a:t>，缩短指令周期的平均值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IF+ID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OF+EX+WB)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29" grpId="0" animBg="1"/>
      <p:bldP spid="210137" grpId="0"/>
      <p:bldP spid="98" grpId="0"/>
      <p:bldP spid="9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5EAB-ED8D-4722-9244-3DC0EA995669}" type="slidenum">
              <a:rPr lang="en-US" altLang="zh-CN"/>
              <a:pPr/>
              <a:t>95</a:t>
            </a:fld>
            <a:endParaRPr lang="en-US" altLang="zh-CN" dirty="0"/>
          </a:p>
        </p:txBody>
      </p:sp>
      <p:sp>
        <p:nvSpPr>
          <p:cNvPr id="546972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79388" y="32395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、指令流水线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的概念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179388" y="79214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52650" indent="-215265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基本思想：</a:t>
            </a:r>
            <a:r>
              <a:rPr lang="zh-CN" altLang="en-US" b="1" spc="-50" dirty="0" smtClean="0">
                <a:latin typeface="宋体" pitchFamily="2" charset="-122"/>
              </a:rPr>
              <a:t>指令</a:t>
            </a:r>
            <a:r>
              <a:rPr lang="zh-CN" altLang="en-US" b="1" spc="-50" dirty="0">
                <a:latin typeface="宋体" pitchFamily="2" charset="-122"/>
              </a:rPr>
              <a:t>执行</a:t>
            </a:r>
            <a:r>
              <a:rPr lang="zh-CN" altLang="en-US" b="1" spc="-50" dirty="0" smtClean="0">
                <a:latin typeface="宋体" pitchFamily="2" charset="-122"/>
              </a:rPr>
              <a:t>过程分为多个阶段，  </a:t>
            </a:r>
            <a:r>
              <a:rPr lang="zh-CN" altLang="en-US" sz="2000" b="1" spc="-50" dirty="0" smtClean="0">
                <a:latin typeface="宋体" pitchFamily="2" charset="-122"/>
              </a:rPr>
              <a:t> </a:t>
            </a:r>
            <a:r>
              <a:rPr lang="zh-CN" altLang="en-US" sz="2000" b="1" spc="-50" baseline="-25000" dirty="0" smtClean="0">
                <a:latin typeface="宋体" pitchFamily="2" charset="-122"/>
              </a:rPr>
              <a:t>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←基础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同多周期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</a:t>
            </a:r>
            <a:r>
              <a:rPr lang="en-US" altLang="zh-CN" b="1" spc="-50" dirty="0" smtClean="0">
                <a:latin typeface="宋体" pitchFamily="2" charset="-122"/>
              </a:rPr>
              <a:t>              </a:t>
            </a:r>
            <a:r>
              <a:rPr lang="zh-CN" altLang="en-US" b="1" spc="-50" dirty="0" smtClean="0">
                <a:latin typeface="宋体" pitchFamily="2" charset="-122"/>
              </a:rPr>
              <a:t>每个阶段使用专门部件</a:t>
            </a:r>
            <a:r>
              <a:rPr lang="zh-CN" altLang="en-US" b="1" spc="-50" dirty="0">
                <a:latin typeface="宋体" pitchFamily="2" charset="-122"/>
              </a:rPr>
              <a:t>实现</a:t>
            </a:r>
            <a:r>
              <a:rPr lang="zh-CN" altLang="en-US" b="1" spc="-50" dirty="0" smtClean="0">
                <a:latin typeface="宋体" pitchFamily="2" charset="-122"/>
              </a:rPr>
              <a:t>，  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←改进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段分离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</a:t>
            </a:r>
            <a:r>
              <a:rPr lang="en-US" altLang="zh-CN" b="1" spc="-50" dirty="0" smtClean="0">
                <a:latin typeface="宋体" pitchFamily="2" charset="-122"/>
              </a:rPr>
              <a:t>              </a:t>
            </a:r>
            <a:r>
              <a:rPr lang="zh-CN" altLang="en-US" b="1" spc="-50" dirty="0" smtClean="0">
                <a:latin typeface="宋体" pitchFamily="2" charset="-122"/>
              </a:rPr>
              <a:t>每条指令可</a:t>
            </a:r>
            <a:r>
              <a:rPr lang="zh-CN" altLang="en-US" b="1" spc="-50" dirty="0">
                <a:latin typeface="宋体" pitchFamily="2" charset="-122"/>
              </a:rPr>
              <a:t>依次</a:t>
            </a:r>
            <a:r>
              <a:rPr lang="zh-CN" altLang="en-US" b="1" spc="-50" dirty="0" smtClean="0">
                <a:latin typeface="宋体" pitchFamily="2" charset="-122"/>
              </a:rPr>
              <a:t>通过各个阶段  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←效果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段并行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179388" y="2134161"/>
            <a:ext cx="896461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 smtClean="0">
                <a:latin typeface="宋体" pitchFamily="2" charset="-122"/>
              </a:rPr>
              <a:t>多个段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功能段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按序组成      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                                     </a:t>
            </a:r>
            <a:r>
              <a:rPr lang="en-US" altLang="zh-CN" sz="1600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←适于</a:t>
            </a:r>
            <a:r>
              <a:rPr lang="en-US" altLang="zh-CN" sz="1800" b="1" dirty="0" smtClean="0">
                <a:latin typeface="宋体" pitchFamily="2" charset="-122"/>
              </a:rPr>
              <a:t>CISC</a:t>
            </a: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zh-CN" altLang="en-US" sz="1800" b="1" dirty="0" smtClean="0">
                <a:latin typeface="宋体" pitchFamily="2" charset="-122"/>
              </a:rPr>
              <a:t>                                                                 ←适于</a:t>
            </a:r>
            <a:r>
              <a:rPr lang="en-US" altLang="zh-CN" sz="1800" b="1" dirty="0" smtClean="0">
                <a:latin typeface="宋体" pitchFamily="2" charset="-122"/>
              </a:rPr>
              <a:t>RISC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89" name="Group 55"/>
          <p:cNvGrpSpPr>
            <a:grpSpLocks/>
          </p:cNvGrpSpPr>
          <p:nvPr/>
        </p:nvGrpSpPr>
        <p:grpSpPr bwMode="auto">
          <a:xfrm>
            <a:off x="1115616" y="2674690"/>
            <a:ext cx="6551610" cy="360362"/>
            <a:chOff x="1158" y="1389"/>
            <a:chExt cx="4127" cy="227"/>
          </a:xfrm>
        </p:grpSpPr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2019" y="1390"/>
              <a:ext cx="681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sp>
          <p:nvSpPr>
            <p:cNvPr id="91" name="Text Box 42"/>
            <p:cNvSpPr txBox="1">
              <a:spLocks noChangeArrowheads="1"/>
            </p:cNvSpPr>
            <p:nvPr/>
          </p:nvSpPr>
          <p:spPr bwMode="auto">
            <a:xfrm>
              <a:off x="1158" y="1389"/>
              <a:ext cx="680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92" name="Text Box 43"/>
            <p:cNvSpPr txBox="1">
              <a:spLocks noChangeArrowheads="1"/>
            </p:cNvSpPr>
            <p:nvPr/>
          </p:nvSpPr>
          <p:spPr bwMode="auto">
            <a:xfrm>
              <a:off x="3743" y="1389"/>
              <a:ext cx="681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r>
                <a:rPr kumimoji="0" lang="en-US" altLang="zh-CN" sz="1800" b="1" dirty="0">
                  <a:latin typeface="宋体" pitchFamily="2" charset="-122"/>
                </a:rPr>
                <a:t>(EX)</a:t>
              </a:r>
            </a:p>
          </p:txBody>
        </p:sp>
        <p:sp>
          <p:nvSpPr>
            <p:cNvPr id="93" name="Text Box 44"/>
            <p:cNvSpPr txBox="1">
              <a:spLocks noChangeArrowheads="1"/>
            </p:cNvSpPr>
            <p:nvPr/>
          </p:nvSpPr>
          <p:spPr bwMode="auto">
            <a:xfrm>
              <a:off x="2881" y="1389"/>
              <a:ext cx="680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取数</a:t>
              </a:r>
              <a:r>
                <a:rPr kumimoji="0" lang="en-US" altLang="zh-CN" sz="1800" b="1" dirty="0">
                  <a:latin typeface="宋体" pitchFamily="2" charset="-122"/>
                </a:rPr>
                <a:t>(OF)</a:t>
              </a:r>
            </a:p>
          </p:txBody>
        </p:sp>
        <p:sp>
          <p:nvSpPr>
            <p:cNvPr id="94" name="Text Box 45"/>
            <p:cNvSpPr txBox="1">
              <a:spLocks noChangeArrowheads="1"/>
            </p:cNvSpPr>
            <p:nvPr/>
          </p:nvSpPr>
          <p:spPr bwMode="auto">
            <a:xfrm>
              <a:off x="4606" y="1389"/>
              <a:ext cx="679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V="1">
              <a:off x="4424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V="1">
              <a:off x="3562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48"/>
            <p:cNvSpPr>
              <a:spLocks noChangeShapeType="1"/>
            </p:cNvSpPr>
            <p:nvPr/>
          </p:nvSpPr>
          <p:spPr bwMode="auto">
            <a:xfrm flipV="1">
              <a:off x="2700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 flipV="1">
              <a:off x="1838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Text Box 116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原理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每条指令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按序通过</a:t>
            </a:r>
            <a:r>
              <a:rPr lang="zh-CN" altLang="en-US" b="1" dirty="0" smtClean="0">
                <a:latin typeface="宋体" pitchFamily="2" charset="-122"/>
              </a:rPr>
              <a:t>各段，不同指令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执行过程重叠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79512" y="3973865"/>
            <a:ext cx="5256584" cy="2033886"/>
            <a:chOff x="971600" y="3843386"/>
            <a:chExt cx="5256584" cy="2033886"/>
          </a:xfrm>
        </p:grpSpPr>
        <p:sp>
          <p:nvSpPr>
            <p:cNvPr id="104" name="Text Box 57"/>
            <p:cNvSpPr txBox="1">
              <a:spLocks noChangeArrowheads="1"/>
            </p:cNvSpPr>
            <p:nvPr/>
          </p:nvSpPr>
          <p:spPr bwMode="auto">
            <a:xfrm>
              <a:off x="1259632" y="5661248"/>
              <a:ext cx="49685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dirty="0" smtClean="0">
                  <a:latin typeface="+mn-ea"/>
                  <a:ea typeface="+mn-ea"/>
                </a:rPr>
                <a:t>     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n            </a:t>
              </a:r>
              <a:r>
                <a:rPr lang="en-US" altLang="zh-CN" sz="1600" b="1" dirty="0">
                  <a:latin typeface="+mn-ea"/>
                  <a:ea typeface="+mn-ea"/>
                </a:rPr>
                <a:t>n+4</a:t>
              </a:r>
            </a:p>
          </p:txBody>
        </p:sp>
        <p:sp>
          <p:nvSpPr>
            <p:cNvPr id="105" name="Text Box 60"/>
            <p:cNvSpPr txBox="1">
              <a:spLocks noChangeArrowheads="1"/>
            </p:cNvSpPr>
            <p:nvPr/>
          </p:nvSpPr>
          <p:spPr bwMode="auto">
            <a:xfrm>
              <a:off x="5868144" y="5442743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1333475" y="5303515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1187921" y="3843386"/>
              <a:ext cx="743325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级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 flipV="1">
              <a:off x="1331640" y="5586091"/>
              <a:ext cx="4536504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13316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69168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1331640" y="4140249"/>
              <a:ext cx="0" cy="14577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1691680" y="5301208"/>
              <a:ext cx="360040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2051720" y="5303515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2409925" y="5303515"/>
              <a:ext cx="358205" cy="28257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2771800" y="5303515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3851920" y="5301208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3347864" y="5301208"/>
              <a:ext cx="360040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20517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4117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77180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31318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8519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2119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1695350" y="5015483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2053555" y="5013176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2413595" y="5015483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61"/>
            <p:cNvSpPr txBox="1">
              <a:spLocks noChangeArrowheads="1"/>
            </p:cNvSpPr>
            <p:nvPr/>
          </p:nvSpPr>
          <p:spPr bwMode="auto">
            <a:xfrm>
              <a:off x="2771800" y="5015483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33675" y="5015483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61"/>
            <p:cNvSpPr txBox="1">
              <a:spLocks noChangeArrowheads="1"/>
            </p:cNvSpPr>
            <p:nvPr/>
          </p:nvSpPr>
          <p:spPr bwMode="auto">
            <a:xfrm>
              <a:off x="4213795" y="5013176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0" name="Text Box 61"/>
            <p:cNvSpPr txBox="1">
              <a:spLocks noChangeArrowheads="1"/>
            </p:cNvSpPr>
            <p:nvPr/>
          </p:nvSpPr>
          <p:spPr bwMode="auto">
            <a:xfrm>
              <a:off x="3706069" y="5013176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1" name="Text Box 61"/>
            <p:cNvSpPr txBox="1">
              <a:spLocks noChangeArrowheads="1"/>
            </p:cNvSpPr>
            <p:nvPr/>
          </p:nvSpPr>
          <p:spPr bwMode="auto">
            <a:xfrm>
              <a:off x="2055390" y="4727451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2413595" y="4725144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2773635" y="4727451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3131840" y="4725144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5" name="Text Box 61"/>
            <p:cNvSpPr txBox="1">
              <a:spLocks noChangeArrowheads="1"/>
            </p:cNvSpPr>
            <p:nvPr/>
          </p:nvSpPr>
          <p:spPr bwMode="auto">
            <a:xfrm>
              <a:off x="3493715" y="4727451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4573835" y="4725144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4066109" y="4725144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8" name="Text Box 61"/>
            <p:cNvSpPr txBox="1">
              <a:spLocks noChangeArrowheads="1"/>
            </p:cNvSpPr>
            <p:nvPr/>
          </p:nvSpPr>
          <p:spPr bwMode="auto">
            <a:xfrm>
              <a:off x="2415430" y="4439419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2773635" y="4437112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3133675" y="4439419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3491880" y="4439419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3853755" y="4439419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4933875" y="4437112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4426149" y="4437112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2775470" y="4151387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46" name="Text Box 61"/>
            <p:cNvSpPr txBox="1">
              <a:spLocks noChangeArrowheads="1"/>
            </p:cNvSpPr>
            <p:nvPr/>
          </p:nvSpPr>
          <p:spPr bwMode="auto">
            <a:xfrm>
              <a:off x="3133675" y="4151387"/>
              <a:ext cx="36004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7" name="Text Box 61"/>
            <p:cNvSpPr txBox="1">
              <a:spLocks noChangeArrowheads="1"/>
            </p:cNvSpPr>
            <p:nvPr/>
          </p:nvSpPr>
          <p:spPr bwMode="auto">
            <a:xfrm>
              <a:off x="3493715" y="4151387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8" name="Text Box 61"/>
            <p:cNvSpPr txBox="1">
              <a:spLocks noChangeArrowheads="1"/>
            </p:cNvSpPr>
            <p:nvPr/>
          </p:nvSpPr>
          <p:spPr bwMode="auto">
            <a:xfrm>
              <a:off x="3851920" y="4151387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Text Box 61"/>
            <p:cNvSpPr txBox="1">
              <a:spLocks noChangeArrowheads="1"/>
            </p:cNvSpPr>
            <p:nvPr/>
          </p:nvSpPr>
          <p:spPr bwMode="auto">
            <a:xfrm>
              <a:off x="4213795" y="4151387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5293915" y="4149080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1" name="Text Box 61"/>
            <p:cNvSpPr txBox="1">
              <a:spLocks noChangeArrowheads="1"/>
            </p:cNvSpPr>
            <p:nvPr/>
          </p:nvSpPr>
          <p:spPr bwMode="auto">
            <a:xfrm>
              <a:off x="4786189" y="4149080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56521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V="1">
              <a:off x="298782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V="1">
              <a:off x="334786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V="1">
              <a:off x="370790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40679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442798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flipV="1">
              <a:off x="550810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5652120" y="4439419"/>
              <a:ext cx="0" cy="11498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 Box 63"/>
            <p:cNvSpPr txBox="1">
              <a:spLocks noChangeArrowheads="1"/>
            </p:cNvSpPr>
            <p:nvPr/>
          </p:nvSpPr>
          <p:spPr bwMode="auto">
            <a:xfrm>
              <a:off x="971600" y="4146228"/>
              <a:ext cx="360040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364088" y="3991527"/>
            <a:ext cx="3672408" cy="1874689"/>
            <a:chOff x="5508104" y="3933056"/>
            <a:chExt cx="3672408" cy="1874689"/>
          </a:xfrm>
        </p:grpSpPr>
        <p:cxnSp>
          <p:nvCxnSpPr>
            <p:cNvPr id="162" name="直接箭头连接符 161"/>
            <p:cNvCxnSpPr/>
            <p:nvPr/>
          </p:nvCxnSpPr>
          <p:spPr bwMode="auto">
            <a:xfrm>
              <a:off x="5869979" y="4146228"/>
              <a:ext cx="30206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5866309" y="4149080"/>
              <a:ext cx="1835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4" name="Text Box 60"/>
            <p:cNvSpPr txBox="1">
              <a:spLocks noChangeArrowheads="1"/>
            </p:cNvSpPr>
            <p:nvPr/>
          </p:nvSpPr>
          <p:spPr bwMode="auto">
            <a:xfrm>
              <a:off x="5580112" y="5517232"/>
              <a:ext cx="504057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65" name="Text Box 60"/>
            <p:cNvSpPr txBox="1">
              <a:spLocks noChangeArrowheads="1"/>
            </p:cNvSpPr>
            <p:nvPr/>
          </p:nvSpPr>
          <p:spPr bwMode="auto">
            <a:xfrm>
              <a:off x="8892480" y="4005064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66" name="Text Box 61"/>
            <p:cNvSpPr txBox="1">
              <a:spLocks noChangeArrowheads="1"/>
            </p:cNvSpPr>
            <p:nvPr/>
          </p:nvSpPr>
          <p:spPr bwMode="auto">
            <a:xfrm>
              <a:off x="586997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623001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659005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695009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731013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623001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659005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695009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731013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7017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659005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695009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731013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767017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803021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695009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731013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767017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803021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39025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6" name="Text Box 57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302433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7" name="Text Box 63"/>
            <p:cNvSpPr txBox="1">
              <a:spLocks noChangeArrowheads="1"/>
            </p:cNvSpPr>
            <p:nvPr/>
          </p:nvSpPr>
          <p:spPr bwMode="auto">
            <a:xfrm>
              <a:off x="5508104" y="4149080"/>
              <a:ext cx="360040" cy="1148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>
              <a:off x="874846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>
              <a:off x="838842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0" name="Text Box 152"/>
          <p:cNvSpPr txBox="1">
            <a:spLocks noChangeArrowheads="1"/>
          </p:cNvSpPr>
          <p:nvPr/>
        </p:nvSpPr>
        <p:spPr bwMode="auto">
          <a:xfrm>
            <a:off x="179388" y="5935743"/>
            <a:ext cx="5297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dirty="0" smtClean="0"/>
              <a:t>T</a:t>
            </a:r>
            <a:r>
              <a:rPr lang="zh-CN" altLang="en-US" b="1" baseline="-14000" dirty="0"/>
              <a:t>串行</a:t>
            </a:r>
            <a:r>
              <a:rPr lang="zh-CN" altLang="en-US" b="1" dirty="0"/>
              <a:t>＝</a:t>
            </a:r>
            <a:r>
              <a:rPr lang="en-US" altLang="zh-CN" b="1" i="1" dirty="0"/>
              <a:t>n</a:t>
            </a:r>
            <a:r>
              <a:rPr lang="en-US" altLang="zh-CN" b="1" dirty="0"/>
              <a:t>·(</a:t>
            </a:r>
            <a:r>
              <a:rPr lang="en-US" altLang="zh-CN" b="1" i="1" dirty="0" err="1"/>
              <a:t>m</a:t>
            </a:r>
            <a:r>
              <a:rPr lang="en-US" altLang="zh-CN" dirty="0" err="1">
                <a:latin typeface="+mn-lt"/>
              </a:rPr>
              <a:t>Δ</a:t>
            </a:r>
            <a:r>
              <a:rPr lang="en-US" altLang="zh-CN" b="1" i="1" dirty="0" err="1"/>
              <a:t>t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endParaRPr lang="zh-CN" altLang="en-US" b="1" i="1" dirty="0"/>
          </a:p>
        </p:txBody>
      </p:sp>
      <p:sp>
        <p:nvSpPr>
          <p:cNvPr id="191" name="Text Box 155"/>
          <p:cNvSpPr txBox="1">
            <a:spLocks noChangeArrowheads="1"/>
          </p:cNvSpPr>
          <p:nvPr/>
        </p:nvSpPr>
        <p:spPr bwMode="auto">
          <a:xfrm>
            <a:off x="5476902" y="5982599"/>
            <a:ext cx="3167064" cy="4572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i="1" dirty="0"/>
              <a:t>T</a:t>
            </a:r>
            <a:r>
              <a:rPr lang="zh-CN" altLang="en-US" b="1" baseline="-20000" dirty="0"/>
              <a:t>流水</a:t>
            </a:r>
            <a:r>
              <a:rPr lang="zh-CN" altLang="en-US" b="1" dirty="0"/>
              <a:t>＝</a:t>
            </a:r>
            <a:r>
              <a:rPr lang="en-US" altLang="zh-CN" b="1" i="1" dirty="0" err="1" smtClean="0"/>
              <a:t>m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zh-CN" altLang="en-US" b="1" dirty="0" smtClean="0"/>
              <a:t>＋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zh-CN" altLang="en-US" b="1" i="1" dirty="0" smtClean="0"/>
              <a:t>－</a:t>
            </a:r>
            <a:r>
              <a:rPr lang="en-US" altLang="zh-CN" b="1" dirty="0" smtClean="0"/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endParaRPr lang="en-US" altLang="zh-CN" b="1" i="1" dirty="0"/>
          </a:p>
        </p:txBody>
      </p:sp>
      <p:grpSp>
        <p:nvGrpSpPr>
          <p:cNvPr id="192" name="组合 191"/>
          <p:cNvGrpSpPr/>
          <p:nvPr/>
        </p:nvGrpSpPr>
        <p:grpSpPr>
          <a:xfrm>
            <a:off x="1115616" y="3140646"/>
            <a:ext cx="6552180" cy="360362"/>
            <a:chOff x="1475656" y="3068638"/>
            <a:chExt cx="6552180" cy="360362"/>
          </a:xfrm>
        </p:grpSpPr>
        <p:sp>
          <p:nvSpPr>
            <p:cNvPr id="193" name="Text Box 40"/>
            <p:cNvSpPr txBox="1">
              <a:spLocks noChangeArrowheads="1"/>
            </p:cNvSpPr>
            <p:nvPr/>
          </p:nvSpPr>
          <p:spPr bwMode="auto">
            <a:xfrm>
              <a:off x="2843064" y="3070225"/>
              <a:ext cx="1080864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sp>
          <p:nvSpPr>
            <p:cNvPr id="194" name="Text Box 42"/>
            <p:cNvSpPr txBox="1">
              <a:spLocks noChangeArrowheads="1"/>
            </p:cNvSpPr>
            <p:nvPr/>
          </p:nvSpPr>
          <p:spPr bwMode="auto">
            <a:xfrm>
              <a:off x="1475656" y="3068638"/>
              <a:ext cx="108007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195" name="Text Box 43"/>
            <p:cNvSpPr txBox="1">
              <a:spLocks noChangeArrowheads="1"/>
            </p:cNvSpPr>
            <p:nvPr/>
          </p:nvSpPr>
          <p:spPr bwMode="auto">
            <a:xfrm>
              <a:off x="5579145" y="3068638"/>
              <a:ext cx="1081087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访存</a:t>
              </a:r>
              <a:r>
                <a:rPr kumimoji="0" lang="en-US" altLang="zh-CN" sz="1800" b="1" dirty="0" smtClean="0">
                  <a:latin typeface="宋体" pitchFamily="2" charset="-122"/>
                </a:rPr>
                <a:t>(MEM)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6" name="Text Box 44"/>
            <p:cNvSpPr txBox="1">
              <a:spLocks noChangeArrowheads="1"/>
            </p:cNvSpPr>
            <p:nvPr/>
          </p:nvSpPr>
          <p:spPr bwMode="auto">
            <a:xfrm>
              <a:off x="4212010" y="3068638"/>
              <a:ext cx="1078978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r>
                <a:rPr kumimoji="0" lang="en-US" altLang="zh-CN" sz="1800" b="1" dirty="0" smtClean="0">
                  <a:latin typeface="宋体" pitchFamily="2" charset="-122"/>
                </a:rPr>
                <a:t>(EX)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7" name="Text Box 45"/>
            <p:cNvSpPr txBox="1">
              <a:spLocks noChangeArrowheads="1"/>
            </p:cNvSpPr>
            <p:nvPr/>
          </p:nvSpPr>
          <p:spPr bwMode="auto">
            <a:xfrm>
              <a:off x="6949901" y="3068638"/>
              <a:ext cx="1077935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198" name="Line 46"/>
            <p:cNvSpPr>
              <a:spLocks noChangeShapeType="1"/>
            </p:cNvSpPr>
            <p:nvPr/>
          </p:nvSpPr>
          <p:spPr bwMode="auto">
            <a:xfrm flipV="1">
              <a:off x="6660927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47"/>
            <p:cNvSpPr>
              <a:spLocks noChangeShapeType="1"/>
            </p:cNvSpPr>
            <p:nvPr/>
          </p:nvSpPr>
          <p:spPr bwMode="auto">
            <a:xfrm flipV="1">
              <a:off x="5292775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8"/>
            <p:cNvSpPr>
              <a:spLocks noChangeShapeType="1"/>
            </p:cNvSpPr>
            <p:nvPr/>
          </p:nvSpPr>
          <p:spPr bwMode="auto">
            <a:xfrm flipV="1">
              <a:off x="3924623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 flipV="1">
              <a:off x="2555726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2" grpId="0"/>
      <p:bldP spid="190" grpId="0"/>
      <p:bldP spid="19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、流水线组成的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基本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要求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647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(1)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操作相互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独立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</a:rPr>
              <a:t>←重叠的基础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79388" y="1268760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要求：</a:t>
            </a:r>
            <a:r>
              <a:rPr lang="zh-CN" altLang="en-US" b="1" kern="0" spc="-100" dirty="0" smtClean="0">
                <a:latin typeface="宋体" pitchFamily="2" charset="-122"/>
              </a:rPr>
              <a:t>各个段的</a:t>
            </a:r>
            <a:r>
              <a:rPr lang="zh-CN" altLang="en-US" b="1" u="sng" kern="0" spc="-100" dirty="0" smtClean="0">
                <a:latin typeface="宋体" pitchFamily="2" charset="-122"/>
              </a:rPr>
              <a:t>源数据</a:t>
            </a:r>
            <a:r>
              <a:rPr lang="zh-CN" altLang="en-US" b="1" kern="0" spc="-100" dirty="0" smtClean="0">
                <a:latin typeface="宋体" pitchFamily="2" charset="-122"/>
              </a:rPr>
              <a:t>来自时序部件、</a:t>
            </a:r>
            <a:r>
              <a:rPr lang="zh-CN" altLang="en-US" b="1" u="sng" kern="0" spc="-100" dirty="0" smtClean="0">
                <a:latin typeface="宋体" pitchFamily="2" charset="-122"/>
              </a:rPr>
              <a:t>结果</a:t>
            </a:r>
            <a:r>
              <a:rPr lang="zh-CN" altLang="en-US" b="1" kern="0" spc="-100" dirty="0" smtClean="0">
                <a:latin typeface="宋体" pitchFamily="2" charset="-122"/>
              </a:rPr>
              <a:t>存到时序部件</a:t>
            </a:r>
            <a:endParaRPr lang="zh-CN" altLang="en-US" b="1" kern="0" spc="-100" dirty="0">
              <a:latin typeface="宋体" pitchFamily="2" charset="-122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79512" y="1794882"/>
            <a:ext cx="875033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实现：</a:t>
            </a: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段间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寄存器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 marL="3860800" indent="-3860800" algn="l"/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       </a:t>
            </a:r>
            <a:r>
              <a:rPr lang="zh-CN" altLang="en-US" sz="22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←依据：</a:t>
            </a:r>
            <a:r>
              <a:rPr lang="zh-CN" altLang="en-US" sz="2200" b="1" dirty="0" smtClean="0">
                <a:latin typeface="宋体" pitchFamily="2" charset="-122"/>
              </a:rPr>
              <a:t>后续段需要使用的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每个</a:t>
            </a:r>
            <a:r>
              <a:rPr lang="zh-CN" altLang="en-US" sz="2200" b="1" dirty="0" smtClean="0">
                <a:latin typeface="宋体" pitchFamily="2" charset="-122"/>
              </a:rPr>
              <a:t>数据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地址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命令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448" name="组合 447"/>
          <p:cNvGrpSpPr/>
          <p:nvPr/>
        </p:nvGrpSpPr>
        <p:grpSpPr>
          <a:xfrm>
            <a:off x="3275856" y="3068960"/>
            <a:ext cx="4752528" cy="1944216"/>
            <a:chOff x="3275856" y="2492896"/>
            <a:chExt cx="4752528" cy="1944216"/>
          </a:xfrm>
        </p:grpSpPr>
        <p:grpSp>
          <p:nvGrpSpPr>
            <p:cNvPr id="307" name="组合 306"/>
            <p:cNvGrpSpPr/>
            <p:nvPr/>
          </p:nvGrpSpPr>
          <p:grpSpPr>
            <a:xfrm>
              <a:off x="3275856" y="2492896"/>
              <a:ext cx="3312368" cy="792088"/>
              <a:chOff x="3275856" y="4005064"/>
              <a:chExt cx="3312368" cy="792088"/>
            </a:xfrm>
          </p:grpSpPr>
          <p:cxnSp>
            <p:nvCxnSpPr>
              <p:cNvPr id="297" name="直接箭头连接符 296"/>
              <p:cNvCxnSpPr/>
              <p:nvPr/>
            </p:nvCxnSpPr>
            <p:spPr bwMode="auto">
              <a:xfrm>
                <a:off x="327585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9" name="直接箭头连接符 298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0" name="直接箭头连接符 299"/>
              <p:cNvCxnSpPr/>
              <p:nvPr/>
            </p:nvCxnSpPr>
            <p:spPr bwMode="auto">
              <a:xfrm>
                <a:off x="471601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1" name="直接箭头连接符 300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2" name="直接箭头连接符 301"/>
              <p:cNvCxnSpPr/>
              <p:nvPr/>
            </p:nvCxnSpPr>
            <p:spPr bwMode="auto">
              <a:xfrm>
                <a:off x="615617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3" name="直接箭头连接符 302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4" name="直接箭头连接符 303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5" name="直接箭头连接符 304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6" name="直接箭头连接符 305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53" name="组合 352"/>
            <p:cNvGrpSpPr/>
            <p:nvPr/>
          </p:nvGrpSpPr>
          <p:grpSpPr>
            <a:xfrm>
              <a:off x="4716016" y="3645024"/>
              <a:ext cx="3312368" cy="792088"/>
              <a:chOff x="3275856" y="4005064"/>
              <a:chExt cx="3312368" cy="792088"/>
            </a:xfrm>
          </p:grpSpPr>
          <p:cxnSp>
            <p:nvCxnSpPr>
              <p:cNvPr id="354" name="直接箭头连接符 353"/>
              <p:cNvCxnSpPr/>
              <p:nvPr/>
            </p:nvCxnSpPr>
            <p:spPr bwMode="auto">
              <a:xfrm>
                <a:off x="327585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5" name="直接箭头连接符 354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6" name="直接箭头连接符 355"/>
              <p:cNvCxnSpPr/>
              <p:nvPr/>
            </p:nvCxnSpPr>
            <p:spPr bwMode="auto">
              <a:xfrm>
                <a:off x="471601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7" name="直接箭头连接符 356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8" name="直接箭头连接符 357"/>
              <p:cNvCxnSpPr/>
              <p:nvPr/>
            </p:nvCxnSpPr>
            <p:spPr bwMode="auto">
              <a:xfrm>
                <a:off x="615617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9" name="直接箭头连接符 358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0" name="直接箭头连接符 359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1" name="直接箭头连接符 360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2" name="直接箭头连接符 361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447" name="组合 446"/>
          <p:cNvGrpSpPr/>
          <p:nvPr/>
        </p:nvGrpSpPr>
        <p:grpSpPr>
          <a:xfrm>
            <a:off x="251520" y="2924944"/>
            <a:ext cx="8785869" cy="2520280"/>
            <a:chOff x="251520" y="2348880"/>
            <a:chExt cx="8785869" cy="2520280"/>
          </a:xfrm>
        </p:grpSpPr>
        <p:grpSp>
          <p:nvGrpSpPr>
            <p:cNvPr id="309" name="组合 308"/>
            <p:cNvGrpSpPr/>
            <p:nvPr/>
          </p:nvGrpSpPr>
          <p:grpSpPr>
            <a:xfrm>
              <a:off x="827584" y="2420888"/>
              <a:ext cx="6408711" cy="936104"/>
              <a:chOff x="827584" y="3933056"/>
              <a:chExt cx="6408711" cy="936104"/>
            </a:xfrm>
          </p:grpSpPr>
          <p:sp>
            <p:nvSpPr>
              <p:cNvPr id="67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68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69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93610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70" name="直接箭头连接符 69"/>
              <p:cNvCxnSpPr>
                <a:stCxn id="71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1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72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直接箭头连接符 73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2699793" y="479442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6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7" name="直接箭头连接符 86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118" name="直接箭头连接符 117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24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3" name="直接箭头连接符 142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4" name="直接箭头连接符 153"/>
              <p:cNvCxnSpPr/>
              <p:nvPr/>
            </p:nvCxnSpPr>
            <p:spPr bwMode="auto">
              <a:xfrm>
                <a:off x="3710283" y="4797152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6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158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61" name="直接箭头连接符 160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直接箭头连接符 161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5148064" y="4797152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8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83" name="直接箭头连接符 182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6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9" name="直接箭头连接符 188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2" name="直接箭头连接符 191"/>
              <p:cNvCxnSpPr/>
              <p:nvPr/>
            </p:nvCxnSpPr>
            <p:spPr bwMode="auto">
              <a:xfrm>
                <a:off x="6589016" y="4796358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5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196" name="直接箭头连接符 195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1" name="直接箭头连接符 270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273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274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277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latin typeface="宋体" pitchFamily="2" charset="-122"/>
                </a:endParaRPr>
              </a:p>
            </p:txBody>
          </p:sp>
          <p:sp>
            <p:nvSpPr>
              <p:cNvPr id="27" name="Text Box 185"/>
              <p:cNvSpPr txBox="1">
                <a:spLocks noChangeArrowheads="1"/>
              </p:cNvSpPr>
              <p:nvPr/>
            </p:nvSpPr>
            <p:spPr bwMode="auto">
              <a:xfrm>
                <a:off x="1835572" y="4581128"/>
                <a:ext cx="432965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</p:grpSp>
        <p:sp>
          <p:nvSpPr>
            <p:cNvPr id="9" name="Text Box 104"/>
            <p:cNvSpPr txBox="1">
              <a:spLocks noChangeArrowheads="1"/>
            </p:cNvSpPr>
            <p:nvPr/>
          </p:nvSpPr>
          <p:spPr bwMode="auto">
            <a:xfrm>
              <a:off x="251520" y="2585301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" name="Text Box 104"/>
            <p:cNvSpPr txBox="1">
              <a:spLocks noChangeArrowheads="1"/>
            </p:cNvSpPr>
            <p:nvPr/>
          </p:nvSpPr>
          <p:spPr bwMode="auto">
            <a:xfrm>
              <a:off x="251520" y="3728309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2267745" y="3573016"/>
              <a:ext cx="6408711" cy="936104"/>
              <a:chOff x="827584" y="3933056"/>
              <a:chExt cx="6408711" cy="936104"/>
            </a:xfrm>
          </p:grpSpPr>
          <p:sp>
            <p:nvSpPr>
              <p:cNvPr id="311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312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313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93610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314" name="直接箭头连接符 313"/>
              <p:cNvCxnSpPr>
                <a:stCxn id="315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15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316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317" name="直接箭头连接符 316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8" name="直接箭头连接符 317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9" name="直接箭头连接符 318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0" name="直接箭头连接符 319"/>
              <p:cNvCxnSpPr/>
              <p:nvPr/>
            </p:nvCxnSpPr>
            <p:spPr bwMode="auto">
              <a:xfrm>
                <a:off x="2699793" y="479442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1" name="直接箭头连接符 320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2" name="直接箭头连接符 321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3" name="直接箭头连接符 322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4" name="直接箭头连接符 323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5" name="直接箭头连接符 324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6" name="直接箭头连接符 325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7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8" name="直接箭头连接符 327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2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330" name="直接箭头连接符 329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1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2" name="直接箭头连接符 331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3" name="直接箭头连接符 332"/>
              <p:cNvCxnSpPr/>
              <p:nvPr/>
            </p:nvCxnSpPr>
            <p:spPr bwMode="auto">
              <a:xfrm>
                <a:off x="3710283" y="4797152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34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335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6" name="直接箭头连接符 335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7" name="直接箭头连接符 336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8" name="直接箭头连接符 337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9" name="直接箭头连接符 338"/>
              <p:cNvCxnSpPr/>
              <p:nvPr/>
            </p:nvCxnSpPr>
            <p:spPr bwMode="auto">
              <a:xfrm>
                <a:off x="5148064" y="4797152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0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1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42" name="直接箭头连接符 341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3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4" name="直接箭头连接符 343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5" name="直接箭头连接符 344"/>
              <p:cNvCxnSpPr/>
              <p:nvPr/>
            </p:nvCxnSpPr>
            <p:spPr bwMode="auto">
              <a:xfrm>
                <a:off x="6589016" y="4796358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6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347" name="直接箭头连接符 346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8" name="直接箭头连接符 347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349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350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351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latin typeface="宋体" pitchFamily="2" charset="-122"/>
                </a:endParaRPr>
              </a:p>
            </p:txBody>
          </p:sp>
          <p:sp>
            <p:nvSpPr>
              <p:cNvPr id="352" name="Text Box 185"/>
              <p:cNvSpPr txBox="1">
                <a:spLocks noChangeArrowheads="1"/>
              </p:cNvSpPr>
              <p:nvPr/>
            </p:nvSpPr>
            <p:spPr bwMode="auto">
              <a:xfrm>
                <a:off x="1835574" y="4581128"/>
                <a:ext cx="432964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</p:grpSp>
        <p:grpSp>
          <p:nvGrpSpPr>
            <p:cNvPr id="379" name="组合 378"/>
            <p:cNvGrpSpPr/>
            <p:nvPr/>
          </p:nvGrpSpPr>
          <p:grpSpPr>
            <a:xfrm>
              <a:off x="712440" y="2348880"/>
              <a:ext cx="8324949" cy="2520280"/>
              <a:chOff x="712440" y="3861048"/>
              <a:chExt cx="8324949" cy="2520280"/>
            </a:xfrm>
          </p:grpSpPr>
          <p:sp>
            <p:nvSpPr>
              <p:cNvPr id="8" name="Text Box 51"/>
              <p:cNvSpPr txBox="1">
                <a:spLocks noChangeArrowheads="1"/>
              </p:cNvSpPr>
              <p:nvPr/>
            </p:nvSpPr>
            <p:spPr bwMode="auto">
              <a:xfrm>
                <a:off x="1403745" y="6165428"/>
                <a:ext cx="7387855" cy="21590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1  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  2            </a:t>
                </a:r>
                <a:r>
                  <a:rPr kumimoji="0" lang="en-US" altLang="zh-CN" sz="1600" b="1" dirty="0">
                    <a:latin typeface="宋体" pitchFamily="2" charset="-122"/>
                  </a:rPr>
                  <a:t>3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   </a:t>
                </a:r>
                <a:r>
                  <a:rPr kumimoji="0" lang="en-US" altLang="zh-CN" sz="1600" b="1" dirty="0">
                    <a:latin typeface="宋体" pitchFamily="2" charset="-122"/>
                  </a:rPr>
                  <a:t>4  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5             6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10" name="Text Box 188"/>
              <p:cNvSpPr txBox="1">
                <a:spLocks noChangeArrowheads="1"/>
              </p:cNvSpPr>
              <p:nvPr/>
            </p:nvSpPr>
            <p:spPr bwMode="auto">
              <a:xfrm>
                <a:off x="8748464" y="6021983"/>
                <a:ext cx="288925" cy="28733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/>
                <a:r>
                  <a:rPr kumimoji="0" lang="zh-CN" altLang="en-US" sz="1800" b="1" dirty="0">
                    <a:latin typeface="宋体" pitchFamily="2" charset="-122"/>
                  </a:rPr>
                  <a:t>拍</a:t>
                </a: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V="1">
                <a:off x="712440" y="6164956"/>
                <a:ext cx="8036024" cy="3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 rot="5400000">
                <a:off x="2197100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 rot="5400000">
                <a:off x="75535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rot="5400000">
                <a:off x="507583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363567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 rot="5400000">
                <a:off x="7956151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 rot="5400000">
                <a:off x="651599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flipH="1" flipV="1">
                <a:off x="2261029" y="3861049"/>
                <a:ext cx="8303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H="1" flipV="1">
                <a:off x="8026796" y="3861048"/>
                <a:ext cx="2381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3" name="直接箭头连接符 372"/>
              <p:cNvCxnSpPr/>
              <p:nvPr/>
            </p:nvCxnSpPr>
            <p:spPr bwMode="auto">
              <a:xfrm flipH="1" flipV="1">
                <a:off x="6584804" y="3861048"/>
                <a:ext cx="2626" cy="230539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5" name="直接箭头连接符 374"/>
              <p:cNvCxnSpPr/>
              <p:nvPr/>
            </p:nvCxnSpPr>
            <p:spPr bwMode="auto">
              <a:xfrm flipH="1" flipV="1">
                <a:off x="5143853" y="3861049"/>
                <a:ext cx="9095" cy="230425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6" name="直接箭头连接符 375"/>
              <p:cNvCxnSpPr/>
              <p:nvPr/>
            </p:nvCxnSpPr>
            <p:spPr bwMode="auto">
              <a:xfrm flipH="1" flipV="1">
                <a:off x="3707904" y="3861048"/>
                <a:ext cx="3420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8" name="直接箭头连接符 377"/>
              <p:cNvCxnSpPr/>
              <p:nvPr/>
            </p:nvCxnSpPr>
            <p:spPr bwMode="auto">
              <a:xfrm flipH="1" flipV="1">
                <a:off x="820868" y="3861049"/>
                <a:ext cx="6716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402" name="组合 401"/>
          <p:cNvGrpSpPr/>
          <p:nvPr/>
        </p:nvGrpSpPr>
        <p:grpSpPr>
          <a:xfrm>
            <a:off x="6660429" y="3429000"/>
            <a:ext cx="1655988" cy="1656184"/>
            <a:chOff x="6660429" y="4005064"/>
            <a:chExt cx="1655988" cy="1656184"/>
          </a:xfrm>
        </p:grpSpPr>
        <p:sp>
          <p:nvSpPr>
            <p:cNvPr id="383" name="椭圆 382"/>
            <p:cNvSpPr/>
            <p:nvPr/>
          </p:nvSpPr>
          <p:spPr bwMode="auto">
            <a:xfrm>
              <a:off x="6660429" y="4328245"/>
              <a:ext cx="71241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4" name="Text Box 188"/>
            <p:cNvSpPr txBox="1">
              <a:spLocks noChangeArrowheads="1"/>
            </p:cNvSpPr>
            <p:nvPr/>
          </p:nvSpPr>
          <p:spPr bwMode="auto">
            <a:xfrm>
              <a:off x="7533449" y="4005064"/>
              <a:ext cx="782968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algn="l"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k</a:t>
              </a:r>
              <a:r>
                <a:rPr kumimoji="0" lang="zh-CN" altLang="en-US" sz="1800" b="1" dirty="0" smtClean="0">
                  <a:latin typeface="宋体" pitchFamily="2" charset="-122"/>
                </a:rPr>
                <a:t>→</a:t>
              </a: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85" name="直接箭头连接符 384"/>
            <p:cNvCxnSpPr>
              <a:stCxn id="384" idx="1"/>
              <a:endCxn id="383" idx="0"/>
            </p:cNvCxnSpPr>
            <p:nvPr/>
          </p:nvCxnSpPr>
          <p:spPr bwMode="auto">
            <a:xfrm flipH="1">
              <a:off x="6696050" y="4147940"/>
              <a:ext cx="837399" cy="18030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1" name="椭圆 390"/>
            <p:cNvSpPr/>
            <p:nvPr/>
          </p:nvSpPr>
          <p:spPr bwMode="auto">
            <a:xfrm>
              <a:off x="6660429" y="5480373"/>
              <a:ext cx="71240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94" name="直接箭头连接符 393"/>
            <p:cNvCxnSpPr>
              <a:stCxn id="384" idx="1"/>
              <a:endCxn id="391" idx="0"/>
            </p:cNvCxnSpPr>
            <p:nvPr/>
          </p:nvCxnSpPr>
          <p:spPr bwMode="auto">
            <a:xfrm flipH="1">
              <a:off x="6696049" y="4147940"/>
              <a:ext cx="837400" cy="13324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5" name="组合 444"/>
          <p:cNvGrpSpPr/>
          <p:nvPr/>
        </p:nvGrpSpPr>
        <p:grpSpPr>
          <a:xfrm>
            <a:off x="3280066" y="2996952"/>
            <a:ext cx="4748318" cy="2232248"/>
            <a:chOff x="3280066" y="3501008"/>
            <a:chExt cx="4748318" cy="2232248"/>
          </a:xfrm>
        </p:grpSpPr>
        <p:sp>
          <p:nvSpPr>
            <p:cNvPr id="279" name="Text Box 186"/>
            <p:cNvSpPr txBox="1">
              <a:spLocks noChangeArrowheads="1"/>
            </p:cNvSpPr>
            <p:nvPr/>
          </p:nvSpPr>
          <p:spPr bwMode="auto">
            <a:xfrm>
              <a:off x="328006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80" name="Text Box 186"/>
            <p:cNvSpPr txBox="1">
              <a:spLocks noChangeArrowheads="1"/>
            </p:cNvSpPr>
            <p:nvPr/>
          </p:nvSpPr>
          <p:spPr bwMode="auto">
            <a:xfrm>
              <a:off x="328006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1" name="Text Box 186"/>
            <p:cNvSpPr txBox="1">
              <a:spLocks noChangeArrowheads="1"/>
            </p:cNvSpPr>
            <p:nvPr/>
          </p:nvSpPr>
          <p:spPr bwMode="auto">
            <a:xfrm>
              <a:off x="472022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2" name="Text Box 186"/>
            <p:cNvSpPr txBox="1">
              <a:spLocks noChangeArrowheads="1"/>
            </p:cNvSpPr>
            <p:nvPr/>
          </p:nvSpPr>
          <p:spPr bwMode="auto">
            <a:xfrm>
              <a:off x="472022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3" name="Text Box 186"/>
            <p:cNvSpPr txBox="1">
              <a:spLocks noChangeArrowheads="1"/>
            </p:cNvSpPr>
            <p:nvPr/>
          </p:nvSpPr>
          <p:spPr bwMode="auto">
            <a:xfrm>
              <a:off x="472022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4" name="Text Box 186"/>
            <p:cNvSpPr txBox="1">
              <a:spLocks noChangeArrowheads="1"/>
            </p:cNvSpPr>
            <p:nvPr/>
          </p:nvSpPr>
          <p:spPr bwMode="auto">
            <a:xfrm>
              <a:off x="472022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5" name="Text Box 186"/>
            <p:cNvSpPr txBox="1">
              <a:spLocks noChangeArrowheads="1"/>
            </p:cNvSpPr>
            <p:nvPr/>
          </p:nvSpPr>
          <p:spPr bwMode="auto">
            <a:xfrm>
              <a:off x="616038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6" name="Text Box 186"/>
            <p:cNvSpPr txBox="1">
              <a:spLocks noChangeArrowheads="1"/>
            </p:cNvSpPr>
            <p:nvPr/>
          </p:nvSpPr>
          <p:spPr bwMode="auto">
            <a:xfrm>
              <a:off x="616038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7" name="Text Box 186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latin typeface="宋体" pitchFamily="2" charset="-122"/>
                </a:rPr>
                <a:t>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8" name="Text Box 186"/>
            <p:cNvSpPr txBox="1">
              <a:spLocks noChangeArrowheads="1"/>
            </p:cNvSpPr>
            <p:nvPr/>
          </p:nvSpPr>
          <p:spPr bwMode="auto">
            <a:xfrm>
              <a:off x="6160386" y="5302918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latin typeface="宋体" pitchFamily="2" charset="-122"/>
                </a:rPr>
                <a:t>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9" name="Text Box 186"/>
            <p:cNvSpPr txBox="1">
              <a:spLocks noChangeArrowheads="1"/>
            </p:cNvSpPr>
            <p:nvPr/>
          </p:nvSpPr>
          <p:spPr bwMode="auto">
            <a:xfrm>
              <a:off x="616038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0" name="Text Box 186"/>
            <p:cNvSpPr txBox="1">
              <a:spLocks noChangeArrowheads="1"/>
            </p:cNvSpPr>
            <p:nvPr/>
          </p:nvSpPr>
          <p:spPr bwMode="auto">
            <a:xfrm>
              <a:off x="616038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1" name="Text Box 186"/>
            <p:cNvSpPr txBox="1">
              <a:spLocks noChangeArrowheads="1"/>
            </p:cNvSpPr>
            <p:nvPr/>
          </p:nvSpPr>
          <p:spPr bwMode="auto">
            <a:xfrm>
              <a:off x="6156176" y="407878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MDR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2" name="Text Box 186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3" name="Text Box 186"/>
            <p:cNvSpPr txBox="1">
              <a:spLocks noChangeArrowheads="1"/>
            </p:cNvSpPr>
            <p:nvPr/>
          </p:nvSpPr>
          <p:spPr bwMode="auto">
            <a:xfrm>
              <a:off x="760054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4" name="Text Box 186"/>
            <p:cNvSpPr txBox="1">
              <a:spLocks noChangeArrowheads="1"/>
            </p:cNvSpPr>
            <p:nvPr/>
          </p:nvSpPr>
          <p:spPr bwMode="auto">
            <a:xfrm>
              <a:off x="760054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5" name="Text Box 186"/>
            <p:cNvSpPr txBox="1">
              <a:spLocks noChangeArrowheads="1"/>
            </p:cNvSpPr>
            <p:nvPr/>
          </p:nvSpPr>
          <p:spPr bwMode="auto">
            <a:xfrm>
              <a:off x="7596336" y="523091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MDR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6" name="Text Box 186"/>
            <p:cNvSpPr txBox="1">
              <a:spLocks noChangeArrowheads="1"/>
            </p:cNvSpPr>
            <p:nvPr/>
          </p:nvSpPr>
          <p:spPr bwMode="auto">
            <a:xfrm>
              <a:off x="7596336" y="486916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1835573" y="2996952"/>
            <a:ext cx="6192811" cy="2232248"/>
            <a:chOff x="1835573" y="3861048"/>
            <a:chExt cx="6192811" cy="2232248"/>
          </a:xfrm>
        </p:grpSpPr>
        <p:grpSp>
          <p:nvGrpSpPr>
            <p:cNvPr id="410" name="组合 409"/>
            <p:cNvGrpSpPr/>
            <p:nvPr/>
          </p:nvGrpSpPr>
          <p:grpSpPr>
            <a:xfrm>
              <a:off x="1835573" y="3861048"/>
              <a:ext cx="4753443" cy="1080120"/>
              <a:chOff x="1835573" y="3861048"/>
              <a:chExt cx="4753443" cy="1080120"/>
            </a:xfrm>
          </p:grpSpPr>
          <p:sp>
            <p:nvSpPr>
              <p:cNvPr id="416" name="Rectangle 99"/>
              <p:cNvSpPr>
                <a:spLocks noChangeArrowheads="1"/>
              </p:cNvSpPr>
              <p:nvPr/>
            </p:nvSpPr>
            <p:spPr bwMode="auto">
              <a:xfrm>
                <a:off x="1835573" y="3861048"/>
                <a:ext cx="432966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/>
          </p:nvGrpSpPr>
          <p:grpSpPr>
            <a:xfrm>
              <a:off x="3275857" y="5013176"/>
              <a:ext cx="4752527" cy="1080120"/>
              <a:chOff x="1836489" y="3861048"/>
              <a:chExt cx="4752527" cy="1080120"/>
            </a:xfrm>
          </p:grpSpPr>
          <p:sp>
            <p:nvSpPr>
              <p:cNvPr id="412" name="Rectangle 99"/>
              <p:cNvSpPr>
                <a:spLocks noChangeArrowheads="1"/>
              </p:cNvSpPr>
              <p:nvPr/>
            </p:nvSpPr>
            <p:spPr bwMode="auto">
              <a:xfrm>
                <a:off x="1836489" y="3861048"/>
                <a:ext cx="432050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49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(2)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各个段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同步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重叠</a:t>
            </a:r>
            <a:r>
              <a:rPr lang="zh-CN" altLang="en-US" sz="2000" b="1" dirty="0" smtClean="0">
                <a:latin typeface="宋体" pitchFamily="2" charset="-122"/>
              </a:rPr>
              <a:t>的保证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要求：</a:t>
            </a:r>
            <a:r>
              <a:rPr lang="zh-CN" altLang="en-US" b="1" dirty="0" smtClean="0">
                <a:latin typeface="宋体" pitchFamily="2" charset="-122"/>
              </a:rPr>
              <a:t>段间寄存器同时写入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4" name="Text Box 153"/>
          <p:cNvSpPr txBox="1">
            <a:spLocks noChangeArrowheads="1"/>
          </p:cNvSpPr>
          <p:nvPr/>
        </p:nvSpPr>
        <p:spPr bwMode="auto">
          <a:xfrm>
            <a:off x="142844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实现：</a:t>
            </a: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公共的</a:t>
            </a:r>
            <a:r>
              <a:rPr lang="zh-CN" altLang="en-US" b="1" dirty="0" smtClean="0">
                <a:latin typeface="宋体" pitchFamily="2" charset="-122"/>
              </a:rPr>
              <a:t>时钟信号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6" name="Text Box 153"/>
          <p:cNvSpPr txBox="1">
            <a:spLocks noChangeArrowheads="1"/>
          </p:cNvSpPr>
          <p:nvPr/>
        </p:nvSpPr>
        <p:spPr bwMode="auto">
          <a:xfrm>
            <a:off x="142844" y="3068960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拍长：</a:t>
            </a:r>
            <a:r>
              <a:rPr lang="zh-CN" altLang="en-US" b="1" dirty="0" smtClean="0">
                <a:latin typeface="宋体" pitchFamily="2" charset="-122"/>
              </a:rPr>
              <a:t>拍长＝</a:t>
            </a:r>
            <a:r>
              <a:rPr lang="en-US" altLang="zh-CN" b="1" dirty="0" smtClean="0">
                <a:latin typeface="宋体" pitchFamily="2" charset="-122"/>
              </a:rPr>
              <a:t>max{</a:t>
            </a:r>
            <a:r>
              <a:rPr lang="zh-CN" altLang="en-US" sz="2200" b="1" dirty="0" smtClean="0">
                <a:latin typeface="宋体" pitchFamily="2" charset="-122"/>
              </a:rPr>
              <a:t>段</a:t>
            </a:r>
            <a:r>
              <a:rPr lang="en-US" altLang="zh-CN" sz="2200" b="1" i="1" dirty="0" err="1" smtClean="0">
                <a:latin typeface="+mn-lt"/>
              </a:rPr>
              <a:t>i</a:t>
            </a:r>
            <a:r>
              <a:rPr lang="zh-CN" altLang="en-US" sz="2200" b="1" dirty="0" smtClean="0">
                <a:latin typeface="宋体" pitchFamily="2" charset="-122"/>
              </a:rPr>
              <a:t>操作时间</a:t>
            </a:r>
            <a:r>
              <a:rPr lang="en-US" altLang="zh-CN" b="1" dirty="0" smtClean="0">
                <a:latin typeface="宋体" pitchFamily="2" charset="-122"/>
              </a:rPr>
              <a:t>}</a:t>
            </a:r>
            <a:r>
              <a:rPr lang="zh-CN" altLang="en-US" b="1" dirty="0" smtClean="0">
                <a:latin typeface="宋体" pitchFamily="2" charset="-122"/>
              </a:rPr>
              <a:t>，故各段时延尽量接近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79263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(3)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各个段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操作无冲突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冲突：</a:t>
            </a:r>
            <a:r>
              <a:rPr lang="zh-CN" altLang="en-US" b="1" dirty="0" smtClean="0">
                <a:latin typeface="宋体" pitchFamily="2" charset="-122"/>
              </a:rPr>
              <a:t>流水线因</a:t>
            </a:r>
            <a:r>
              <a:rPr lang="zh-CN" altLang="zh-CN" b="1" dirty="0" smtClean="0">
                <a:latin typeface="+mn-ea"/>
                <a:ea typeface="+mn-ea"/>
              </a:rPr>
              <a:t>某些</a:t>
            </a:r>
            <a:r>
              <a:rPr lang="zh-CN" altLang="en-US" b="1" dirty="0" smtClean="0">
                <a:latin typeface="+mn-ea"/>
                <a:ea typeface="+mn-ea"/>
              </a:rPr>
              <a:t>原因</a:t>
            </a:r>
            <a:r>
              <a:rPr lang="zh-CN" altLang="zh-CN" b="1" u="sng" dirty="0" smtClean="0">
                <a:latin typeface="+mn-ea"/>
                <a:ea typeface="+mn-ea"/>
              </a:rPr>
              <a:t>无法</a:t>
            </a:r>
            <a:r>
              <a:rPr lang="zh-CN" altLang="zh-CN" b="1" u="sng" dirty="0">
                <a:latin typeface="+mn-ea"/>
                <a:ea typeface="+mn-ea"/>
              </a:rPr>
              <a:t>正确执行</a:t>
            </a:r>
            <a:r>
              <a:rPr lang="zh-CN" altLang="zh-CN" b="1" dirty="0">
                <a:latin typeface="+mn-ea"/>
                <a:ea typeface="+mn-ea"/>
              </a:rPr>
              <a:t>后续指令的</a:t>
            </a:r>
            <a:r>
              <a:rPr lang="zh-CN" altLang="zh-CN" b="1" dirty="0" smtClean="0">
                <a:latin typeface="+mn-ea"/>
                <a:ea typeface="+mn-ea"/>
              </a:rPr>
              <a:t>现象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   </a:t>
            </a:r>
            <a:r>
              <a:rPr lang="zh-CN" altLang="en-US" b="1" dirty="0" smtClean="0">
                <a:latin typeface="+mn-ea"/>
                <a:ea typeface="+mn-ea"/>
              </a:rPr>
              <a:t>又称冒险</a:t>
            </a:r>
            <a:r>
              <a:rPr lang="en-US" altLang="zh-CN" b="1" dirty="0" smtClean="0">
                <a:latin typeface="+mn-ea"/>
                <a:ea typeface="+mn-ea"/>
              </a:rPr>
              <a:t>(Hazard)</a:t>
            </a: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263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实现：</a:t>
            </a: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zh-CN" altLang="en-US" b="1" dirty="0" smtClean="0">
                <a:latin typeface="宋体" pitchFamily="2" charset="-122"/>
              </a:rPr>
              <a:t>，处理各种冒险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稍后讨论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179263" y="4941168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冒险的种类：</a:t>
            </a:r>
            <a:r>
              <a:rPr lang="zh-CN" altLang="en-US" b="1" dirty="0" smtClean="0">
                <a:latin typeface="宋体" pitchFamily="2" charset="-122"/>
              </a:rPr>
              <a:t>结构冒险、</a:t>
            </a:r>
            <a:r>
              <a:rPr lang="zh-CN" altLang="en-US" b="1" dirty="0" smtClean="0"/>
              <a:t>数据冒险、控制冒险</a:t>
            </a:r>
            <a:endParaRPr lang="en-US" altLang="zh-CN" b="1" dirty="0" smtClean="0"/>
          </a:p>
          <a:p>
            <a:pPr algn="l"/>
            <a:r>
              <a:rPr lang="en-US" altLang="zh-CN" sz="2000" b="1" dirty="0" smtClean="0">
                <a:latin typeface="+mn-ea"/>
              </a:rPr>
              <a:t>                </a:t>
            </a:r>
            <a:r>
              <a:rPr lang="zh-CN" altLang="en-US" sz="2000" b="1" dirty="0" smtClean="0">
                <a:latin typeface="+mn-ea"/>
              </a:rPr>
              <a:t>例如</a:t>
            </a:r>
            <a:r>
              <a:rPr lang="en-US" altLang="zh-CN" sz="2000" b="1" dirty="0" smtClean="0">
                <a:latin typeface="+mn-ea"/>
              </a:rPr>
              <a:t>— </a:t>
            </a:r>
            <a:r>
              <a:rPr lang="zh-CN" altLang="en-US" sz="2000" b="1" dirty="0" smtClean="0">
                <a:latin typeface="+mn-ea"/>
              </a:rPr>
              <a:t>部件复用   </a:t>
            </a:r>
            <a:r>
              <a:rPr lang="en-US" altLang="zh-CN" sz="2000" b="1" dirty="0">
                <a:latin typeface="+mn-ea"/>
              </a:rPr>
              <a:t>OPD</a:t>
            </a:r>
            <a:r>
              <a:rPr lang="zh-CN" altLang="en-US" sz="2000" b="1" dirty="0" smtClean="0">
                <a:latin typeface="+mn-ea"/>
              </a:rPr>
              <a:t>源</a:t>
            </a:r>
            <a:r>
              <a:rPr lang="en-US" altLang="zh-CN" sz="2000" b="1" dirty="0" smtClean="0">
                <a:latin typeface="+mn-ea"/>
              </a:rPr>
              <a:t>-</a:t>
            </a:r>
            <a:r>
              <a:rPr lang="zh-CN" altLang="en-US" sz="2000" b="1" dirty="0" smtClean="0">
                <a:latin typeface="+mn-ea"/>
              </a:rPr>
              <a:t>目相关  分支指令</a:t>
            </a:r>
            <a:endParaRPr lang="zh-CN" altLang="en-US" sz="2000" b="1" dirty="0"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763688" y="1772816"/>
            <a:ext cx="6552728" cy="1293815"/>
            <a:chOff x="1835696" y="1915691"/>
            <a:chExt cx="6552728" cy="1293815"/>
          </a:xfrm>
        </p:grpSpPr>
        <p:sp>
          <p:nvSpPr>
            <p:cNvPr id="6" name="Text Box 120"/>
            <p:cNvSpPr txBox="1">
              <a:spLocks noChangeArrowheads="1"/>
            </p:cNvSpPr>
            <p:nvPr/>
          </p:nvSpPr>
          <p:spPr bwMode="auto">
            <a:xfrm>
              <a:off x="2627785" y="2060848"/>
              <a:ext cx="576064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" name="Text Box 121"/>
            <p:cNvSpPr txBox="1">
              <a:spLocks noChangeArrowheads="1"/>
            </p:cNvSpPr>
            <p:nvPr/>
          </p:nvSpPr>
          <p:spPr bwMode="auto">
            <a:xfrm>
              <a:off x="3419872" y="1915691"/>
              <a:ext cx="288032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IF/ID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" name="Text Box 122"/>
            <p:cNvSpPr txBox="1">
              <a:spLocks noChangeArrowheads="1"/>
            </p:cNvSpPr>
            <p:nvPr/>
          </p:nvSpPr>
          <p:spPr bwMode="auto">
            <a:xfrm>
              <a:off x="3923928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9" name="Text Box 123"/>
            <p:cNvSpPr txBox="1">
              <a:spLocks noChangeArrowheads="1"/>
            </p:cNvSpPr>
            <p:nvPr/>
          </p:nvSpPr>
          <p:spPr bwMode="auto">
            <a:xfrm>
              <a:off x="4714877" y="1915691"/>
              <a:ext cx="290511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ID/EX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Text Box 124"/>
            <p:cNvSpPr txBox="1">
              <a:spLocks noChangeArrowheads="1"/>
            </p:cNvSpPr>
            <p:nvPr/>
          </p:nvSpPr>
          <p:spPr bwMode="auto">
            <a:xfrm>
              <a:off x="5220072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EX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1" name="Text Box 125"/>
            <p:cNvSpPr txBox="1">
              <a:spLocks noChangeArrowheads="1"/>
            </p:cNvSpPr>
            <p:nvPr/>
          </p:nvSpPr>
          <p:spPr bwMode="auto">
            <a:xfrm>
              <a:off x="6014444" y="1915692"/>
              <a:ext cx="285748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 smtClean="0">
                  <a:latin typeface="宋体" pitchFamily="2" charset="-122"/>
                </a:rPr>
                <a:t>EX/MEM</a:t>
              </a:r>
              <a:r>
                <a:rPr lang="zh-CN" altLang="en-US" sz="1600" b="1" spc="-50" dirty="0" smtClean="0">
                  <a:latin typeface="宋体" pitchFamily="2" charset="-122"/>
                </a:rPr>
                <a:t> </a:t>
              </a:r>
              <a:r>
                <a:rPr lang="en-US" altLang="zh-CN" sz="1600" b="1" spc="-50" dirty="0" smtClean="0">
                  <a:latin typeface="宋体" pitchFamily="2" charset="-122"/>
                </a:rPr>
                <a:t>REG</a:t>
              </a:r>
              <a:endParaRPr lang="zh-CN" altLang="en-US" sz="1600" b="1" spc="-50" dirty="0">
                <a:latin typeface="宋体" pitchFamily="2" charset="-122"/>
              </a:endParaRPr>
            </a:p>
          </p:txBody>
        </p:sp>
        <p:sp>
          <p:nvSpPr>
            <p:cNvPr id="12" name="Text Box 126"/>
            <p:cNvSpPr txBox="1">
              <a:spLocks noChangeArrowheads="1"/>
            </p:cNvSpPr>
            <p:nvPr/>
          </p:nvSpPr>
          <p:spPr bwMode="auto">
            <a:xfrm>
              <a:off x="6516216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MEM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" name="Text Box 127"/>
            <p:cNvSpPr txBox="1">
              <a:spLocks noChangeArrowheads="1"/>
            </p:cNvSpPr>
            <p:nvPr/>
          </p:nvSpPr>
          <p:spPr bwMode="auto">
            <a:xfrm>
              <a:off x="7310584" y="1915691"/>
              <a:ext cx="285752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 smtClean="0">
                  <a:latin typeface="宋体" pitchFamily="2" charset="-122"/>
                </a:rPr>
                <a:t>MEM/WB</a:t>
              </a:r>
              <a:r>
                <a:rPr lang="zh-CN" altLang="en-US" sz="1600" b="1" spc="-50" dirty="0" smtClean="0">
                  <a:latin typeface="宋体" pitchFamily="2" charset="-122"/>
                </a:rPr>
                <a:t> </a:t>
              </a:r>
              <a:r>
                <a:rPr lang="en-US" altLang="zh-CN" sz="1600" b="1" spc="-50" dirty="0" smtClean="0">
                  <a:latin typeface="宋体" pitchFamily="2" charset="-122"/>
                </a:rPr>
                <a:t>REG</a:t>
              </a:r>
            </a:p>
          </p:txBody>
        </p:sp>
        <p:sp>
          <p:nvSpPr>
            <p:cNvPr id="14" name="Text Box 128"/>
            <p:cNvSpPr txBox="1">
              <a:spLocks noChangeArrowheads="1"/>
            </p:cNvSpPr>
            <p:nvPr/>
          </p:nvSpPr>
          <p:spPr bwMode="auto">
            <a:xfrm>
              <a:off x="7810574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24" name="Text Box 140"/>
            <p:cNvSpPr txBox="1">
              <a:spLocks noChangeArrowheads="1"/>
            </p:cNvSpPr>
            <p:nvPr/>
          </p:nvSpPr>
          <p:spPr bwMode="auto">
            <a:xfrm>
              <a:off x="1835696" y="2965031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2627785" y="3140968"/>
              <a:ext cx="547260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3569739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4860032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161927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7452220" y="2996952"/>
              <a:ext cx="10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2915816" y="2849143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2038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707904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44999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0040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57961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63001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092280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75963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V="1">
              <a:off x="6804247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8100392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</p:grpSp>
      <p:sp>
        <p:nvSpPr>
          <p:cNvPr id="75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  <p:bldP spid="67" grpId="0"/>
      <p:bldP spid="68" grpId="0"/>
      <p:bldP spid="6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13BF-031A-44DF-BA93-D30FC56EE193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的性能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假设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流水线有</a:t>
            </a:r>
            <a:r>
              <a:rPr lang="en-US" altLang="zh-CN" b="1" i="1" dirty="0" smtClean="0"/>
              <a:t>m</a:t>
            </a:r>
            <a:r>
              <a:rPr lang="zh-CN" altLang="en-US" b="1" dirty="0" smtClean="0">
                <a:latin typeface="宋体" pitchFamily="2" charset="-122"/>
              </a:rPr>
              <a:t>段、拍长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共执行</a:t>
            </a:r>
            <a:r>
              <a:rPr lang="en-US" altLang="zh-CN" b="1" i="1" dirty="0"/>
              <a:t>n</a:t>
            </a:r>
            <a:r>
              <a:rPr lang="zh-CN" altLang="en-US" b="1" dirty="0">
                <a:latin typeface="宋体" pitchFamily="2" charset="-122"/>
              </a:rPr>
              <a:t>条指令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179388" y="1290826"/>
            <a:ext cx="87852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吞吐率：</a:t>
            </a:r>
            <a:r>
              <a:rPr lang="zh-CN" altLang="en-US" b="1" dirty="0">
                <a:latin typeface="宋体" pitchFamily="2" charset="-122"/>
              </a:rPr>
              <a:t>单位时间</a:t>
            </a:r>
            <a:r>
              <a:rPr lang="zh-CN" altLang="en-US" b="1" dirty="0" smtClean="0">
                <a:latin typeface="宋体" pitchFamily="2" charset="-122"/>
              </a:rPr>
              <a:t>内完成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输出的</a:t>
            </a:r>
            <a:r>
              <a:rPr lang="zh-CN" altLang="en-US" b="1" dirty="0">
                <a:latin typeface="宋体" pitchFamily="2" charset="-122"/>
              </a:rPr>
              <a:t>指令条数</a:t>
            </a:r>
            <a:r>
              <a:rPr lang="zh-CN" altLang="en-US" b="1" dirty="0" smtClean="0">
                <a:latin typeface="宋体" pitchFamily="2" charset="-122"/>
              </a:rPr>
              <a:t>或结果数量</a:t>
            </a:r>
            <a:endParaRPr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时机吞吐率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最大吞吐率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179388" y="2780928"/>
            <a:ext cx="87026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加速比：</a:t>
            </a:r>
            <a:r>
              <a:rPr lang="zh-CN" altLang="en-US" b="1" dirty="0">
                <a:latin typeface="宋体" pitchFamily="2" charset="-122"/>
              </a:rPr>
              <a:t>流水方式相对于串行</a:t>
            </a:r>
            <a:r>
              <a:rPr lang="zh-CN" altLang="en-US" b="1" dirty="0" smtClean="0">
                <a:latin typeface="宋体" pitchFamily="2" charset="-122"/>
              </a:rPr>
              <a:t>方式的速度比</a:t>
            </a:r>
            <a:endParaRPr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240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最大加速比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83655"/>
              </p:ext>
            </p:extLst>
          </p:nvPr>
        </p:nvGraphicFramePr>
        <p:xfrm>
          <a:off x="1547664" y="3235916"/>
          <a:ext cx="5277892" cy="84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40" name="Equation" r:id="rId3" imgW="1815840" imgH="266400" progId="Equation.DSMT4">
                  <p:embed/>
                </p:oleObj>
              </mc:Choice>
              <mc:Fallback>
                <p:oleObj name="Equation" r:id="rId3" imgW="1815840" imgH="266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35916"/>
                        <a:ext cx="5277892" cy="8411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228600" y="4437112"/>
            <a:ext cx="870267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效率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部件使用时间与整个执行时间的比值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平均值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l" eaLnBrk="0" hangingPunct="0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最高效率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310016"/>
              </p:ext>
            </p:extLst>
          </p:nvPr>
        </p:nvGraphicFramePr>
        <p:xfrm>
          <a:off x="3111500" y="1700213"/>
          <a:ext cx="28098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41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700213"/>
                        <a:ext cx="2809875" cy="668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86540"/>
              </p:ext>
            </p:extLst>
          </p:nvPr>
        </p:nvGraphicFramePr>
        <p:xfrm>
          <a:off x="6872288" y="5013176"/>
          <a:ext cx="1300112" cy="56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42" name="Equation" r:id="rId7" imgW="799920" imgH="342720" progId="Equation.DSMT4">
                  <p:embed/>
                </p:oleObj>
              </mc:Choice>
              <mc:Fallback>
                <p:oleObj name="Equation" r:id="rId7" imgW="799920" imgH="3427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5013176"/>
                        <a:ext cx="1300112" cy="5602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93507"/>
              </p:ext>
            </p:extLst>
          </p:nvPr>
        </p:nvGraphicFramePr>
        <p:xfrm>
          <a:off x="1709738" y="4941168"/>
          <a:ext cx="51038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43" name="Equation" r:id="rId9" imgW="1854000" imgH="241200" progId="Equation.DSMT4">
                  <p:embed/>
                </p:oleObj>
              </mc:Choice>
              <mc:Fallback>
                <p:oleObj name="Equation" r:id="rId9" imgW="185400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941168"/>
                        <a:ext cx="5103812" cy="676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999224" y="2276872"/>
            <a:ext cx="51011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P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1/</a:t>
            </a:r>
            <a:r>
              <a:rPr lang="en-US" altLang="zh-CN" sz="2200" dirty="0" err="1" smtClean="0"/>
              <a:t>Δ</a:t>
            </a:r>
            <a:r>
              <a:rPr lang="en-US" altLang="zh-CN" sz="2200" b="1" i="1" dirty="0" err="1" smtClean="0"/>
              <a:t>t</a:t>
            </a:r>
            <a:r>
              <a:rPr lang="zh-CN" altLang="en-US" sz="2200" b="1" dirty="0" smtClean="0">
                <a:latin typeface="宋体" pitchFamily="2" charset="-122"/>
              </a:rPr>
              <a:t>，即拍长的倒数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2999223" y="3993594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S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，即流水线段数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771800" y="5577770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E</a:t>
            </a:r>
            <a:r>
              <a:rPr lang="en-US" altLang="zh-CN" sz="2200" b="1" i="1" baseline="-16000" dirty="0" smtClean="0">
                <a:latin typeface="+mn-lt"/>
              </a:rPr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18" name="AutoShape 62">
            <a:hlinkClick r:id="rId11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4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23" grpId="0"/>
      <p:bldP spid="549926" grpId="0"/>
      <p:bldP spid="549932" grpId="0"/>
      <p:bldP spid="22" grpId="0"/>
      <p:bldP spid="24" grpId="0"/>
      <p:bldP spid="2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 Box 156"/>
          <p:cNvSpPr txBox="1">
            <a:spLocks noChangeArrowheads="1"/>
          </p:cNvSpPr>
          <p:nvPr/>
        </p:nvSpPr>
        <p:spPr bwMode="auto">
          <a:xfrm>
            <a:off x="179513" y="332656"/>
            <a:ext cx="5257676" cy="574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分类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即属性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*按功能分类：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*按工作方式分类：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*按结构分类：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*按流入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流出次序分类：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*按处理的数据类型分类：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363-D99E-4859-A697-134D45F3C56B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549021" name="Text Box 157"/>
          <p:cNvSpPr txBox="1">
            <a:spLocks noChangeArrowheads="1"/>
          </p:cNvSpPr>
          <p:nvPr/>
        </p:nvSpPr>
        <p:spPr bwMode="auto">
          <a:xfrm>
            <a:off x="2627784" y="791493"/>
            <a:ext cx="43926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/>
              <a:t>单</a:t>
            </a:r>
            <a:r>
              <a:rPr lang="zh-CN" altLang="en-US" b="1" dirty="0"/>
              <a:t>功能流水线、多功能流水线</a:t>
            </a:r>
          </a:p>
        </p:txBody>
      </p:sp>
      <p:sp>
        <p:nvSpPr>
          <p:cNvPr id="549022" name="Text Box 158"/>
          <p:cNvSpPr txBox="1">
            <a:spLocks noChangeArrowheads="1"/>
          </p:cNvSpPr>
          <p:nvPr/>
        </p:nvSpPr>
        <p:spPr bwMode="auto">
          <a:xfrm>
            <a:off x="3203849" y="2060848"/>
            <a:ext cx="378194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静态流水线</a:t>
            </a:r>
            <a:r>
              <a:rPr lang="zh-CN" altLang="en-US" b="1" dirty="0">
                <a:latin typeface="宋体" pitchFamily="2" charset="-122"/>
              </a:rPr>
              <a:t>、动态流水线</a:t>
            </a:r>
          </a:p>
        </p:txBody>
      </p:sp>
      <p:sp>
        <p:nvSpPr>
          <p:cNvPr id="549145" name="Text Box 281"/>
          <p:cNvSpPr txBox="1">
            <a:spLocks noChangeArrowheads="1"/>
          </p:cNvSpPr>
          <p:nvPr/>
        </p:nvSpPr>
        <p:spPr bwMode="auto">
          <a:xfrm>
            <a:off x="2627784" y="4031853"/>
            <a:ext cx="62646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/>
              <a:t>线性流水线</a:t>
            </a:r>
            <a:r>
              <a:rPr lang="zh-CN" altLang="en-US" b="1" dirty="0"/>
              <a:t>、</a:t>
            </a:r>
            <a:r>
              <a:rPr lang="zh-CN" altLang="en-US" b="1" dirty="0" smtClean="0"/>
              <a:t>非线性流水线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复用</a:t>
            </a:r>
            <a:r>
              <a:rPr lang="zh-CN" altLang="en-US" sz="2000" b="1" dirty="0" smtClean="0">
                <a:latin typeface="+mn-ea"/>
                <a:ea typeface="+mn-ea"/>
              </a:rPr>
              <a:t>部件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2000" b="1" dirty="0" smtClean="0">
                <a:latin typeface="+mn-ea"/>
                <a:ea typeface="+mn-ea"/>
              </a:rPr>
              <a:t>非数据</a:t>
            </a:r>
            <a:r>
              <a:rPr lang="en-US" altLang="zh-CN" sz="2000" b="1" dirty="0" smtClean="0">
                <a:latin typeface="+mn-ea"/>
                <a:ea typeface="+mn-ea"/>
              </a:rPr>
              <a:t>])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49146" name="Text Box 282"/>
          <p:cNvSpPr txBox="1">
            <a:spLocks noChangeArrowheads="1"/>
          </p:cNvSpPr>
          <p:nvPr/>
        </p:nvSpPr>
        <p:spPr bwMode="auto">
          <a:xfrm>
            <a:off x="4139952" y="5472013"/>
            <a:ext cx="362509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标量流水线</a:t>
            </a:r>
            <a:r>
              <a:rPr lang="zh-CN" altLang="en-US" b="1" dirty="0">
                <a:latin typeface="宋体" pitchFamily="2" charset="-122"/>
              </a:rPr>
              <a:t>、向量流水线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763688" y="1339876"/>
            <a:ext cx="4613642" cy="720972"/>
            <a:chOff x="1763688" y="1339876"/>
            <a:chExt cx="4613642" cy="720972"/>
          </a:xfrm>
        </p:grpSpPr>
        <p:sp>
          <p:nvSpPr>
            <p:cNvPr id="183" name="Text Box 164"/>
            <p:cNvSpPr txBox="1">
              <a:spLocks noChangeArrowheads="1"/>
            </p:cNvSpPr>
            <p:nvPr/>
          </p:nvSpPr>
          <p:spPr bwMode="auto">
            <a:xfrm>
              <a:off x="1763688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S1</a:t>
              </a:r>
            </a:p>
          </p:txBody>
        </p:sp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2987823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S2</a:t>
              </a:r>
            </a:p>
          </p:txBody>
        </p:sp>
        <p:sp>
          <p:nvSpPr>
            <p:cNvPr id="185" name="Text Box 186"/>
            <p:cNvSpPr txBox="1">
              <a:spLocks noChangeArrowheads="1"/>
            </p:cNvSpPr>
            <p:nvPr/>
          </p:nvSpPr>
          <p:spPr bwMode="auto">
            <a:xfrm>
              <a:off x="4211960" y="1339876"/>
              <a:ext cx="64294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S3</a:t>
              </a:r>
            </a:p>
          </p:txBody>
        </p:sp>
        <p:sp>
          <p:nvSpPr>
            <p:cNvPr id="187" name="Text Box 188"/>
            <p:cNvSpPr txBox="1">
              <a:spLocks noChangeArrowheads="1"/>
            </p:cNvSpPr>
            <p:nvPr/>
          </p:nvSpPr>
          <p:spPr bwMode="auto">
            <a:xfrm>
              <a:off x="3639442" y="1771924"/>
              <a:ext cx="644526" cy="2889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S4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8" name="Text Box 189"/>
            <p:cNvSpPr txBox="1">
              <a:spLocks noChangeArrowheads="1"/>
            </p:cNvSpPr>
            <p:nvPr/>
          </p:nvSpPr>
          <p:spPr bwMode="auto">
            <a:xfrm>
              <a:off x="5729258" y="1339876"/>
              <a:ext cx="64807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S5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9" name="Text Box 190"/>
            <p:cNvSpPr txBox="1">
              <a:spLocks noChangeArrowheads="1"/>
            </p:cNvSpPr>
            <p:nvPr/>
          </p:nvSpPr>
          <p:spPr bwMode="auto">
            <a:xfrm>
              <a:off x="5153194" y="1356405"/>
              <a:ext cx="290538" cy="7035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90" name="直接箭头连接符 25"/>
            <p:cNvCxnSpPr>
              <a:endCxn id="187" idx="1"/>
            </p:cNvCxnSpPr>
            <p:nvPr/>
          </p:nvCxnSpPr>
          <p:spPr bwMode="auto">
            <a:xfrm>
              <a:off x="2700338" y="1489343"/>
              <a:ext cx="939104" cy="427043"/>
            </a:xfrm>
            <a:prstGeom prst="bentConnector3">
              <a:avLst>
                <a:gd name="adj1" fmla="val -71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92" name="直接箭头连接符 25"/>
            <p:cNvCxnSpPr>
              <a:stCxn id="183" idx="3"/>
            </p:cNvCxnSpPr>
            <p:nvPr/>
          </p:nvCxnSpPr>
          <p:spPr bwMode="auto">
            <a:xfrm flipV="1">
              <a:off x="2406631" y="1482754"/>
              <a:ext cx="284168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3" name="直接箭头连接符 25"/>
            <p:cNvCxnSpPr>
              <a:endCxn id="184" idx="1"/>
            </p:cNvCxnSpPr>
            <p:nvPr/>
          </p:nvCxnSpPr>
          <p:spPr bwMode="auto">
            <a:xfrm flipV="1">
              <a:off x="2690799" y="1483892"/>
              <a:ext cx="297024" cy="4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直接箭头连接符 25"/>
            <p:cNvCxnSpPr>
              <a:stCxn id="184" idx="3"/>
              <a:endCxn id="185" idx="1"/>
            </p:cNvCxnSpPr>
            <p:nvPr/>
          </p:nvCxnSpPr>
          <p:spPr bwMode="auto">
            <a:xfrm>
              <a:off x="3630766" y="1483892"/>
              <a:ext cx="5811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25"/>
            <p:cNvCxnSpPr>
              <a:stCxn id="185" idx="3"/>
            </p:cNvCxnSpPr>
            <p:nvPr/>
          </p:nvCxnSpPr>
          <p:spPr bwMode="auto">
            <a:xfrm flipV="1">
              <a:off x="4854902" y="1482754"/>
              <a:ext cx="298292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25"/>
            <p:cNvCxnSpPr>
              <a:stCxn id="187" idx="3"/>
            </p:cNvCxnSpPr>
            <p:nvPr/>
          </p:nvCxnSpPr>
          <p:spPr bwMode="auto">
            <a:xfrm>
              <a:off x="4283968" y="1916386"/>
              <a:ext cx="869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直接箭头连接符 25"/>
            <p:cNvCxnSpPr/>
            <p:nvPr/>
          </p:nvCxnSpPr>
          <p:spPr bwMode="auto">
            <a:xfrm>
              <a:off x="5445090" y="1482752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1043609" y="2492896"/>
            <a:ext cx="7596007" cy="1510778"/>
            <a:chOff x="1043609" y="2709615"/>
            <a:chExt cx="7596007" cy="1510778"/>
          </a:xfrm>
        </p:grpSpPr>
        <p:sp>
          <p:nvSpPr>
            <p:cNvPr id="201" name="Text Box 196"/>
            <p:cNvSpPr txBox="1">
              <a:spLocks noChangeArrowheads="1"/>
            </p:cNvSpPr>
            <p:nvPr/>
          </p:nvSpPr>
          <p:spPr bwMode="auto">
            <a:xfrm>
              <a:off x="478713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02" name="Text Box 197"/>
            <p:cNvSpPr txBox="1">
              <a:spLocks noChangeArrowheads="1"/>
            </p:cNvSpPr>
            <p:nvPr/>
          </p:nvSpPr>
          <p:spPr bwMode="auto">
            <a:xfrm>
              <a:off x="1331640" y="3934764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1211241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04" name="Text Box 199"/>
            <p:cNvSpPr txBox="1">
              <a:spLocks noChangeArrowheads="1"/>
            </p:cNvSpPr>
            <p:nvPr/>
          </p:nvSpPr>
          <p:spPr bwMode="auto">
            <a:xfrm>
              <a:off x="1043609" y="3068960"/>
              <a:ext cx="288032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205" name="Text Box 200"/>
            <p:cNvSpPr txBox="1">
              <a:spLocks noChangeArrowheads="1"/>
            </p:cNvSpPr>
            <p:nvPr/>
          </p:nvSpPr>
          <p:spPr bwMode="auto">
            <a:xfrm>
              <a:off x="1621952" y="3934764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06" name="Text Box 201"/>
            <p:cNvSpPr txBox="1">
              <a:spLocks noChangeArrowheads="1"/>
            </p:cNvSpPr>
            <p:nvPr/>
          </p:nvSpPr>
          <p:spPr bwMode="auto">
            <a:xfrm>
              <a:off x="2198017" y="3934764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07" name="Text Box 208"/>
            <p:cNvSpPr txBox="1">
              <a:spLocks noChangeArrowheads="1"/>
            </p:cNvSpPr>
            <p:nvPr/>
          </p:nvSpPr>
          <p:spPr bwMode="auto">
            <a:xfrm>
              <a:off x="1903144" y="3929636"/>
              <a:ext cx="285752" cy="21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08" name="Text Box 212"/>
            <p:cNvSpPr txBox="1">
              <a:spLocks noChangeArrowheads="1"/>
            </p:cNvSpPr>
            <p:nvPr/>
          </p:nvSpPr>
          <p:spPr bwMode="auto">
            <a:xfrm>
              <a:off x="3347864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209" name="Text Box 215"/>
            <p:cNvSpPr txBox="1">
              <a:spLocks noChangeArrowheads="1"/>
            </p:cNvSpPr>
            <p:nvPr/>
          </p:nvSpPr>
          <p:spPr bwMode="auto">
            <a:xfrm>
              <a:off x="3633616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10" name="Text Box 218"/>
            <p:cNvSpPr txBox="1">
              <a:spLocks noChangeArrowheads="1"/>
            </p:cNvSpPr>
            <p:nvPr/>
          </p:nvSpPr>
          <p:spPr bwMode="auto">
            <a:xfrm>
              <a:off x="3919368" y="3929636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 flipV="1">
              <a:off x="1331640" y="2955125"/>
              <a:ext cx="3967" cy="11939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flipV="1">
              <a:off x="1357290" y="4149078"/>
              <a:ext cx="342161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rot="16200000" flipH="1">
              <a:off x="2919238" y="3506135"/>
              <a:ext cx="857255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 Box 197"/>
            <p:cNvSpPr txBox="1">
              <a:spLocks noChangeArrowheads="1"/>
            </p:cNvSpPr>
            <p:nvPr/>
          </p:nvSpPr>
          <p:spPr bwMode="auto">
            <a:xfrm>
              <a:off x="1621952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16" name="Text Box 200"/>
            <p:cNvSpPr txBox="1">
              <a:spLocks noChangeArrowheads="1"/>
            </p:cNvSpPr>
            <p:nvPr/>
          </p:nvSpPr>
          <p:spPr bwMode="auto">
            <a:xfrm>
              <a:off x="1909984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17" name="Text Box 201"/>
            <p:cNvSpPr txBox="1">
              <a:spLocks noChangeArrowheads="1"/>
            </p:cNvSpPr>
            <p:nvPr/>
          </p:nvSpPr>
          <p:spPr bwMode="auto">
            <a:xfrm>
              <a:off x="2486049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18" name="Text Box 208"/>
            <p:cNvSpPr txBox="1">
              <a:spLocks noChangeArrowheads="1"/>
            </p:cNvSpPr>
            <p:nvPr/>
          </p:nvSpPr>
          <p:spPr bwMode="auto">
            <a:xfrm>
              <a:off x="2188897" y="3715322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9" name="Text Box 197"/>
            <p:cNvSpPr txBox="1">
              <a:spLocks noChangeArrowheads="1"/>
            </p:cNvSpPr>
            <p:nvPr/>
          </p:nvSpPr>
          <p:spPr bwMode="auto">
            <a:xfrm>
              <a:off x="1909984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0" name="Text Box 200"/>
            <p:cNvSpPr txBox="1">
              <a:spLocks noChangeArrowheads="1"/>
            </p:cNvSpPr>
            <p:nvPr/>
          </p:nvSpPr>
          <p:spPr bwMode="auto">
            <a:xfrm>
              <a:off x="2198016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1" name="Text Box 201"/>
            <p:cNvSpPr txBox="1">
              <a:spLocks noChangeArrowheads="1"/>
            </p:cNvSpPr>
            <p:nvPr/>
          </p:nvSpPr>
          <p:spPr bwMode="auto">
            <a:xfrm>
              <a:off x="2774081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2" name="Text Box 208"/>
            <p:cNvSpPr txBox="1">
              <a:spLocks noChangeArrowheads="1"/>
            </p:cNvSpPr>
            <p:nvPr/>
          </p:nvSpPr>
          <p:spPr bwMode="auto">
            <a:xfrm>
              <a:off x="2474648" y="3501008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7" name="Text Box 197"/>
            <p:cNvSpPr txBox="1">
              <a:spLocks noChangeArrowheads="1"/>
            </p:cNvSpPr>
            <p:nvPr/>
          </p:nvSpPr>
          <p:spPr bwMode="auto">
            <a:xfrm>
              <a:off x="2195736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8" name="Text Box 200"/>
            <p:cNvSpPr txBox="1">
              <a:spLocks noChangeArrowheads="1"/>
            </p:cNvSpPr>
            <p:nvPr/>
          </p:nvSpPr>
          <p:spPr bwMode="auto">
            <a:xfrm>
              <a:off x="2481488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9" name="Text Box 201"/>
            <p:cNvSpPr txBox="1">
              <a:spLocks noChangeArrowheads="1"/>
            </p:cNvSpPr>
            <p:nvPr/>
          </p:nvSpPr>
          <p:spPr bwMode="auto">
            <a:xfrm>
              <a:off x="3062113" y="3070670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30" name="Text Box 208"/>
            <p:cNvSpPr txBox="1">
              <a:spLocks noChangeArrowheads="1"/>
            </p:cNvSpPr>
            <p:nvPr/>
          </p:nvSpPr>
          <p:spPr bwMode="auto">
            <a:xfrm>
              <a:off x="2767240" y="3068960"/>
              <a:ext cx="2857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1" name="Text Box 212"/>
            <p:cNvSpPr txBox="1">
              <a:spLocks noChangeArrowheads="1"/>
            </p:cNvSpPr>
            <p:nvPr/>
          </p:nvSpPr>
          <p:spPr bwMode="auto">
            <a:xfrm>
              <a:off x="3635896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2" name="Text Box 215"/>
            <p:cNvSpPr txBox="1">
              <a:spLocks noChangeArrowheads="1"/>
            </p:cNvSpPr>
            <p:nvPr/>
          </p:nvSpPr>
          <p:spPr bwMode="auto">
            <a:xfrm>
              <a:off x="3921648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3" name="Text Box 218"/>
            <p:cNvSpPr txBox="1">
              <a:spLocks noChangeArrowheads="1"/>
            </p:cNvSpPr>
            <p:nvPr/>
          </p:nvSpPr>
          <p:spPr bwMode="auto">
            <a:xfrm>
              <a:off x="4207400" y="328669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4" name="Text Box 212"/>
            <p:cNvSpPr txBox="1">
              <a:spLocks noChangeArrowheads="1"/>
            </p:cNvSpPr>
            <p:nvPr/>
          </p:nvSpPr>
          <p:spPr bwMode="auto">
            <a:xfrm>
              <a:off x="3921648" y="307067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5" name="Text Box 215"/>
            <p:cNvSpPr txBox="1">
              <a:spLocks noChangeArrowheads="1"/>
            </p:cNvSpPr>
            <p:nvPr/>
          </p:nvSpPr>
          <p:spPr bwMode="auto">
            <a:xfrm>
              <a:off x="4207400" y="307067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6" name="Text Box 218"/>
            <p:cNvSpPr txBox="1">
              <a:spLocks noChangeArrowheads="1"/>
            </p:cNvSpPr>
            <p:nvPr/>
          </p:nvSpPr>
          <p:spPr bwMode="auto">
            <a:xfrm>
              <a:off x="4493152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8" name="Text Box 196"/>
            <p:cNvSpPr txBox="1">
              <a:spLocks noChangeArrowheads="1"/>
            </p:cNvSpPr>
            <p:nvPr/>
          </p:nvSpPr>
          <p:spPr bwMode="auto">
            <a:xfrm>
              <a:off x="835069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39" name="Text Box 197"/>
            <p:cNvSpPr txBox="1">
              <a:spLocks noChangeArrowheads="1"/>
            </p:cNvSpPr>
            <p:nvPr/>
          </p:nvSpPr>
          <p:spPr bwMode="auto">
            <a:xfrm>
              <a:off x="5429713" y="3934766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40" name="Text Box 198"/>
            <p:cNvSpPr txBox="1">
              <a:spLocks noChangeArrowheads="1"/>
            </p:cNvSpPr>
            <p:nvPr/>
          </p:nvSpPr>
          <p:spPr bwMode="auto">
            <a:xfrm>
              <a:off x="5284804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42" name="Text Box 200"/>
            <p:cNvSpPr txBox="1">
              <a:spLocks noChangeArrowheads="1"/>
            </p:cNvSpPr>
            <p:nvPr/>
          </p:nvSpPr>
          <p:spPr bwMode="auto">
            <a:xfrm>
              <a:off x="5720025" y="3934766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43" name="Text Box 201"/>
            <p:cNvSpPr txBox="1">
              <a:spLocks noChangeArrowheads="1"/>
            </p:cNvSpPr>
            <p:nvPr/>
          </p:nvSpPr>
          <p:spPr bwMode="auto">
            <a:xfrm>
              <a:off x="6296090" y="3934766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45" name="Text Box 212"/>
            <p:cNvSpPr txBox="1">
              <a:spLocks noChangeArrowheads="1"/>
            </p:cNvSpPr>
            <p:nvPr/>
          </p:nvSpPr>
          <p:spPr bwMode="auto">
            <a:xfrm>
              <a:off x="7162465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46" name="Text Box 215"/>
            <p:cNvSpPr txBox="1">
              <a:spLocks noChangeArrowheads="1"/>
            </p:cNvSpPr>
            <p:nvPr/>
          </p:nvSpPr>
          <p:spPr bwMode="auto">
            <a:xfrm>
              <a:off x="7448217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cxnSp>
          <p:nvCxnSpPr>
            <p:cNvPr id="249" name="直接箭头连接符 248"/>
            <p:cNvCxnSpPr/>
            <p:nvPr/>
          </p:nvCxnSpPr>
          <p:spPr bwMode="auto">
            <a:xfrm flipV="1">
              <a:off x="5428919" y="2955125"/>
              <a:ext cx="7856" cy="11939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5421733" y="4148286"/>
              <a:ext cx="2928958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1" name="Text Box 197"/>
            <p:cNvSpPr txBox="1">
              <a:spLocks noChangeArrowheads="1"/>
            </p:cNvSpPr>
            <p:nvPr/>
          </p:nvSpPr>
          <p:spPr bwMode="auto">
            <a:xfrm>
              <a:off x="5720025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2" name="Text Box 200"/>
            <p:cNvSpPr txBox="1">
              <a:spLocks noChangeArrowheads="1"/>
            </p:cNvSpPr>
            <p:nvPr/>
          </p:nvSpPr>
          <p:spPr bwMode="auto">
            <a:xfrm>
              <a:off x="6008057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3" name="Text Box 201"/>
            <p:cNvSpPr txBox="1">
              <a:spLocks noChangeArrowheads="1"/>
            </p:cNvSpPr>
            <p:nvPr/>
          </p:nvSpPr>
          <p:spPr bwMode="auto">
            <a:xfrm>
              <a:off x="6584122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5" name="Text Box 197"/>
            <p:cNvSpPr txBox="1">
              <a:spLocks noChangeArrowheads="1"/>
            </p:cNvSpPr>
            <p:nvPr/>
          </p:nvSpPr>
          <p:spPr bwMode="auto">
            <a:xfrm>
              <a:off x="6008057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6" name="Text Box 200"/>
            <p:cNvSpPr txBox="1">
              <a:spLocks noChangeArrowheads="1"/>
            </p:cNvSpPr>
            <p:nvPr/>
          </p:nvSpPr>
          <p:spPr bwMode="auto">
            <a:xfrm>
              <a:off x="6296089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7" name="Text Box 201"/>
            <p:cNvSpPr txBox="1">
              <a:spLocks noChangeArrowheads="1"/>
            </p:cNvSpPr>
            <p:nvPr/>
          </p:nvSpPr>
          <p:spPr bwMode="auto">
            <a:xfrm>
              <a:off x="6872154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3" name="Text Box 197"/>
            <p:cNvSpPr txBox="1">
              <a:spLocks noChangeArrowheads="1"/>
            </p:cNvSpPr>
            <p:nvPr/>
          </p:nvSpPr>
          <p:spPr bwMode="auto">
            <a:xfrm>
              <a:off x="6581841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64" name="Text Box 200"/>
            <p:cNvSpPr txBox="1">
              <a:spLocks noChangeArrowheads="1"/>
            </p:cNvSpPr>
            <p:nvPr/>
          </p:nvSpPr>
          <p:spPr bwMode="auto">
            <a:xfrm>
              <a:off x="6872153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65" name="Text Box 201"/>
            <p:cNvSpPr txBox="1">
              <a:spLocks noChangeArrowheads="1"/>
            </p:cNvSpPr>
            <p:nvPr/>
          </p:nvSpPr>
          <p:spPr bwMode="auto">
            <a:xfrm>
              <a:off x="7452777" y="3070795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7" name="Text Box 212"/>
            <p:cNvSpPr txBox="1">
              <a:spLocks noChangeArrowheads="1"/>
            </p:cNvSpPr>
            <p:nvPr/>
          </p:nvSpPr>
          <p:spPr bwMode="auto">
            <a:xfrm>
              <a:off x="7452777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8" name="Text Box 215"/>
            <p:cNvSpPr txBox="1">
              <a:spLocks noChangeArrowheads="1"/>
            </p:cNvSpPr>
            <p:nvPr/>
          </p:nvSpPr>
          <p:spPr bwMode="auto">
            <a:xfrm>
              <a:off x="7738529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en-US" altLang="zh-CN" sz="1200" b="1" dirty="0"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70" name="Text Box 212"/>
            <p:cNvSpPr txBox="1">
              <a:spLocks noChangeArrowheads="1"/>
            </p:cNvSpPr>
            <p:nvPr/>
          </p:nvSpPr>
          <p:spPr bwMode="auto">
            <a:xfrm>
              <a:off x="7738529" y="307238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71" name="Text Box 215"/>
            <p:cNvSpPr txBox="1">
              <a:spLocks noChangeArrowheads="1"/>
            </p:cNvSpPr>
            <p:nvPr/>
          </p:nvSpPr>
          <p:spPr bwMode="auto">
            <a:xfrm>
              <a:off x="8024281" y="307238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165" name="Text Box 218"/>
            <p:cNvSpPr txBox="1">
              <a:spLocks noChangeArrowheads="1"/>
            </p:cNvSpPr>
            <p:nvPr/>
          </p:nvSpPr>
          <p:spPr bwMode="auto">
            <a:xfrm>
              <a:off x="6010337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6" name="Text Box 218"/>
            <p:cNvSpPr txBox="1">
              <a:spLocks noChangeArrowheads="1"/>
            </p:cNvSpPr>
            <p:nvPr/>
          </p:nvSpPr>
          <p:spPr bwMode="auto">
            <a:xfrm>
              <a:off x="6296089" y="3717032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7" name="Text Box 218"/>
            <p:cNvSpPr txBox="1">
              <a:spLocks noChangeArrowheads="1"/>
            </p:cNvSpPr>
            <p:nvPr/>
          </p:nvSpPr>
          <p:spPr bwMode="auto">
            <a:xfrm>
              <a:off x="6586401" y="3502718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8" name="Text Box 218"/>
            <p:cNvSpPr txBox="1">
              <a:spLocks noChangeArrowheads="1"/>
            </p:cNvSpPr>
            <p:nvPr/>
          </p:nvSpPr>
          <p:spPr bwMode="auto">
            <a:xfrm>
              <a:off x="7160185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9" name="Text Box 218"/>
            <p:cNvSpPr txBox="1">
              <a:spLocks noChangeArrowheads="1"/>
            </p:cNvSpPr>
            <p:nvPr/>
          </p:nvSpPr>
          <p:spPr bwMode="auto">
            <a:xfrm>
              <a:off x="7738529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0" name="Text Box 218"/>
            <p:cNvSpPr txBox="1">
              <a:spLocks noChangeArrowheads="1"/>
            </p:cNvSpPr>
            <p:nvPr/>
          </p:nvSpPr>
          <p:spPr bwMode="auto">
            <a:xfrm>
              <a:off x="8022001" y="328498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1" name="Text Box 218"/>
            <p:cNvSpPr txBox="1">
              <a:spLocks noChangeArrowheads="1"/>
            </p:cNvSpPr>
            <p:nvPr/>
          </p:nvSpPr>
          <p:spPr bwMode="auto">
            <a:xfrm>
              <a:off x="8310033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2" name="Text Box 199"/>
            <p:cNvSpPr txBox="1">
              <a:spLocks noChangeArrowheads="1"/>
            </p:cNvSpPr>
            <p:nvPr/>
          </p:nvSpPr>
          <p:spPr bwMode="auto">
            <a:xfrm>
              <a:off x="5148064" y="3068960"/>
              <a:ext cx="281649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981373" y="4580930"/>
            <a:ext cx="5542955" cy="360238"/>
            <a:chOff x="1403350" y="4869160"/>
            <a:chExt cx="5542955" cy="360238"/>
          </a:xfrm>
        </p:grpSpPr>
        <p:sp>
          <p:nvSpPr>
            <p:cNvPr id="549148" name="Text Box 284"/>
            <p:cNvSpPr txBox="1">
              <a:spLocks noChangeArrowheads="1"/>
            </p:cNvSpPr>
            <p:nvPr/>
          </p:nvSpPr>
          <p:spPr bwMode="auto">
            <a:xfrm>
              <a:off x="2483768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49149" name="Text Box 285"/>
            <p:cNvSpPr txBox="1">
              <a:spLocks noChangeArrowheads="1"/>
            </p:cNvSpPr>
            <p:nvPr/>
          </p:nvSpPr>
          <p:spPr bwMode="auto">
            <a:xfrm>
              <a:off x="4140324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EX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9150" name="Text Box 286"/>
            <p:cNvSpPr txBox="1">
              <a:spLocks noChangeArrowheads="1"/>
            </p:cNvSpPr>
            <p:nvPr/>
          </p:nvSpPr>
          <p:spPr bwMode="auto">
            <a:xfrm>
              <a:off x="5220072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MEM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9151" name="Text Box 287"/>
            <p:cNvSpPr txBox="1">
              <a:spLocks noChangeArrowheads="1"/>
            </p:cNvSpPr>
            <p:nvPr/>
          </p:nvSpPr>
          <p:spPr bwMode="auto">
            <a:xfrm>
              <a:off x="6300192" y="4940473"/>
              <a:ext cx="646113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549162" name="Text Box 298"/>
            <p:cNvSpPr txBox="1">
              <a:spLocks noChangeArrowheads="1"/>
            </p:cNvSpPr>
            <p:nvPr/>
          </p:nvSpPr>
          <p:spPr bwMode="auto">
            <a:xfrm>
              <a:off x="1403350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49169" name="Text Box 305"/>
            <p:cNvSpPr txBox="1">
              <a:spLocks noChangeArrowheads="1"/>
            </p:cNvSpPr>
            <p:nvPr/>
          </p:nvSpPr>
          <p:spPr bwMode="auto">
            <a:xfrm>
              <a:off x="3420070" y="4941167"/>
              <a:ext cx="431850" cy="2882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 anchorCtr="1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78" name="Text Box 164"/>
            <p:cNvSpPr txBox="1">
              <a:spLocks noChangeArrowheads="1"/>
            </p:cNvSpPr>
            <p:nvPr/>
          </p:nvSpPr>
          <p:spPr bwMode="auto">
            <a:xfrm>
              <a:off x="1971511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9" name="直接箭头连接符 25"/>
            <p:cNvCxnSpPr>
              <a:stCxn id="549162" idx="3"/>
              <a:endCxn id="549148" idx="1"/>
            </p:cNvCxnSpPr>
            <p:nvPr/>
          </p:nvCxnSpPr>
          <p:spPr bwMode="auto">
            <a:xfrm>
              <a:off x="2051050" y="5084936"/>
              <a:ext cx="4327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25"/>
            <p:cNvCxnSpPr/>
            <p:nvPr/>
          </p:nvCxnSpPr>
          <p:spPr bwMode="auto">
            <a:xfrm flipV="1">
              <a:off x="3131468" y="5157192"/>
              <a:ext cx="288404" cy="1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25"/>
            <p:cNvCxnSpPr>
              <a:stCxn id="549169" idx="3"/>
              <a:endCxn id="549149" idx="1"/>
            </p:cNvCxnSpPr>
            <p:nvPr/>
          </p:nvCxnSpPr>
          <p:spPr bwMode="auto">
            <a:xfrm flipV="1">
              <a:off x="3851920" y="5084936"/>
              <a:ext cx="288404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5"/>
            <p:cNvCxnSpPr/>
            <p:nvPr/>
          </p:nvCxnSpPr>
          <p:spPr bwMode="auto">
            <a:xfrm>
              <a:off x="3275670" y="5013176"/>
              <a:ext cx="1445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5"/>
            <p:cNvCxnSpPr>
              <a:stCxn id="549149" idx="3"/>
              <a:endCxn id="549150" idx="1"/>
            </p:cNvCxnSpPr>
            <p:nvPr/>
          </p:nvCxnSpPr>
          <p:spPr bwMode="auto">
            <a:xfrm>
              <a:off x="4788024" y="508493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5"/>
            <p:cNvCxnSpPr>
              <a:stCxn id="549150" idx="3"/>
              <a:endCxn id="549151" idx="1"/>
            </p:cNvCxnSpPr>
            <p:nvPr/>
          </p:nvCxnSpPr>
          <p:spPr bwMode="auto">
            <a:xfrm>
              <a:off x="5867772" y="5084936"/>
              <a:ext cx="4324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连接符 276"/>
            <p:cNvCxnSpPr/>
            <p:nvPr/>
          </p:nvCxnSpPr>
          <p:spPr bwMode="auto">
            <a:xfrm flipH="1" flipV="1">
              <a:off x="4931593" y="4869160"/>
              <a:ext cx="1" cy="2157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78" name="直接连接符 277"/>
            <p:cNvCxnSpPr/>
            <p:nvPr/>
          </p:nvCxnSpPr>
          <p:spPr bwMode="auto">
            <a:xfrm rot="10800000" flipV="1">
              <a:off x="3275673" y="4869160"/>
              <a:ext cx="1655923" cy="144016"/>
            </a:xfrm>
            <a:prstGeom prst="bentConnector3">
              <a:avLst>
                <a:gd name="adj1" fmla="val 1003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79" name="Text Box 164"/>
            <p:cNvSpPr txBox="1">
              <a:spLocks noChangeArrowheads="1"/>
            </p:cNvSpPr>
            <p:nvPr/>
          </p:nvSpPr>
          <p:spPr bwMode="auto">
            <a:xfrm>
              <a:off x="3051631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0" name="Text Box 164"/>
            <p:cNvSpPr txBox="1">
              <a:spLocks noChangeArrowheads="1"/>
            </p:cNvSpPr>
            <p:nvPr/>
          </p:nvSpPr>
          <p:spPr bwMode="auto">
            <a:xfrm>
              <a:off x="4707815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1" name="Text Box 164"/>
            <p:cNvSpPr txBox="1">
              <a:spLocks noChangeArrowheads="1"/>
            </p:cNvSpPr>
            <p:nvPr/>
          </p:nvSpPr>
          <p:spPr bwMode="auto">
            <a:xfrm>
              <a:off x="5787935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282" name="Text Box 281"/>
          <p:cNvSpPr txBox="1">
            <a:spLocks noChangeArrowheads="1"/>
          </p:cNvSpPr>
          <p:nvPr/>
        </p:nvSpPr>
        <p:spPr bwMode="auto">
          <a:xfrm>
            <a:off x="4000942" y="5013176"/>
            <a:ext cx="4675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顺序</a:t>
            </a:r>
            <a:r>
              <a:rPr lang="zh-CN" altLang="en-US" b="1" dirty="0" smtClean="0"/>
              <a:t>流水线、乱序流水线</a:t>
            </a:r>
            <a:endParaRPr lang="zh-CN" altLang="en-US" b="1" dirty="0"/>
          </a:p>
        </p:txBody>
      </p:sp>
      <p:sp>
        <p:nvSpPr>
          <p:cNvPr id="10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21" grpId="0"/>
      <p:bldP spid="549022" grpId="0"/>
      <p:bldP spid="549145" grpId="0"/>
      <p:bldP spid="549146" grpId="0"/>
      <p:bldP spid="28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70175</TotalTime>
  <Words>18216</Words>
  <Application>Microsoft Office PowerPoint</Application>
  <PresentationFormat>全屏显示(4:3)</PresentationFormat>
  <Paragraphs>3842</Paragraphs>
  <Slides>115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17" baseType="lpstr"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1727</cp:revision>
  <dcterms:created xsi:type="dcterms:W3CDTF">2002-02-16T03:40:16Z</dcterms:created>
  <dcterms:modified xsi:type="dcterms:W3CDTF">2018-05-18T01:04:39Z</dcterms:modified>
</cp:coreProperties>
</file>