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3" r:id="rId3"/>
    <p:sldId id="257" r:id="rId4"/>
    <p:sldId id="313" r:id="rId5"/>
    <p:sldId id="316" r:id="rId6"/>
    <p:sldId id="318" r:id="rId7"/>
    <p:sldId id="312" r:id="rId8"/>
    <p:sldId id="394" r:id="rId9"/>
    <p:sldId id="395" r:id="rId10"/>
    <p:sldId id="396" r:id="rId11"/>
    <p:sldId id="397" r:id="rId12"/>
    <p:sldId id="37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356" r:id="rId25"/>
    <p:sldId id="409" r:id="rId26"/>
    <p:sldId id="330" r:id="rId27"/>
    <p:sldId id="410" r:id="rId28"/>
    <p:sldId id="411" r:id="rId29"/>
    <p:sldId id="412" r:id="rId30"/>
    <p:sldId id="413" r:id="rId31"/>
    <p:sldId id="372" r:id="rId3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CC99FF"/>
    <a:srgbClr val="FFCCFF"/>
    <a:srgbClr val="CCFFFF"/>
    <a:srgbClr val="FFCC99"/>
    <a:srgbClr val="99CCFF"/>
    <a:srgbClr val="9999FF"/>
    <a:srgbClr val="CC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0" autoAdjust="0"/>
    <p:restoredTop sz="96306" autoAdjust="0"/>
  </p:normalViewPr>
  <p:slideViewPr>
    <p:cSldViewPr>
      <p:cViewPr>
        <p:scale>
          <a:sx n="80" d="100"/>
          <a:sy n="80" d="100"/>
        </p:scale>
        <p:origin x="-120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并行通信技术</a:t>
            </a:r>
            <a:r>
              <a:rPr lang="en-US" altLang="zh-CN" dirty="0" smtClean="0"/>
              <a:t>—MCH</a:t>
            </a:r>
            <a:r>
              <a:rPr lang="zh-CN" altLang="en-US" dirty="0" smtClean="0"/>
              <a:t>交换机结构，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层次结构，多通道内存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连线类型</a:t>
            </a:r>
            <a:r>
              <a:rPr lang="en-US" altLang="zh-CN" dirty="0" smtClean="0"/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只有一根线时，只能自动轮询；多根线时，可手动轮询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教材勘误∑</a:t>
            </a:r>
            <a:r>
              <a:rPr lang="en-US" altLang="zh-CN" dirty="0" err="1" smtClean="0"/>
              <a:t>BSk</a:t>
            </a:r>
            <a:r>
              <a:rPr lang="zh-CN" altLang="en-US" dirty="0" smtClean="0"/>
              <a:t>改为∑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PCI—</a:t>
            </a:r>
            <a:r>
              <a:rPr lang="zh-CN" altLang="en-US" dirty="0" smtClean="0"/>
              <a:t>外部设备互连，每条总线的配置空间数量≤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DEVSEL</a:t>
            </a:r>
            <a:r>
              <a:rPr lang="zh-CN" altLang="en-US" dirty="0" smtClean="0"/>
              <a:t>有效是数据期的前提，写操作没有过渡期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FSB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—f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DDR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时的带宽为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方式，集成技术</a:t>
            </a:r>
            <a:r>
              <a:rPr lang="en-US" altLang="zh-CN" dirty="0" smtClean="0"/>
              <a:t>--</a:t>
            </a:r>
            <a:r>
              <a:rPr lang="zh-CN" altLang="en-US" sz="1200" b="0" dirty="0" smtClean="0"/>
              <a:t>芯片内传输无总线标准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如地址传送</a:t>
            </a:r>
            <a:r>
              <a:rPr lang="en-US" altLang="zh-CN" sz="1200" b="0" dirty="0" smtClean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9A51B-A8E5-4E38-A74D-F6E7BEFB99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1A1F-69BD-47F3-8A4A-62BB149A608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</a:t>
            </a:r>
            <a:r>
              <a:rPr lang="zh-CN" altLang="en-US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有</a:t>
            </a:r>
            <a:r>
              <a:rPr lang="zh-CN" altLang="en-US" b="1" dirty="0">
                <a:solidFill>
                  <a:srgbClr val="990099"/>
                </a:solidFill>
              </a:rPr>
              <a:t>总线使用权的</a:t>
            </a:r>
            <a:r>
              <a:rPr lang="zh-CN" altLang="en-US" b="1" dirty="0" smtClean="0">
                <a:solidFill>
                  <a:srgbClr val="990099"/>
                </a:solidFill>
              </a:rPr>
              <a:t>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各个从设备：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572000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</a:t>
            </a:r>
            <a:r>
              <a:rPr lang="zh-CN" altLang="en-US" b="1" u="sng" dirty="0" smtClean="0"/>
              <a:t>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</a:t>
            </a:r>
            <a:r>
              <a:rPr lang="zh-CN" altLang="en-US" b="1" dirty="0" smtClean="0">
                <a:solidFill>
                  <a:schemeClr val="accent2"/>
                </a:solidFill>
              </a:rPr>
              <a:t>选中</a:t>
            </a:r>
            <a:r>
              <a:rPr lang="zh-CN" altLang="en-US" b="1" dirty="0" smtClean="0"/>
              <a:t>时</a:t>
            </a:r>
            <a:r>
              <a:rPr lang="zh-CN" altLang="en-US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80498" y="3933750"/>
            <a:ext cx="2323750" cy="575370"/>
            <a:chOff x="4480498" y="4293790"/>
            <a:chExt cx="2323750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80498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179388" y="4437112"/>
            <a:ext cx="8785225" cy="1015663"/>
            <a:chOff x="179388" y="4501569"/>
            <a:chExt cx="8785225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179388" y="450156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  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③</a:t>
              </a:r>
              <a:r>
                <a:rPr lang="zh-CN" altLang="en-US" b="1" dirty="0">
                  <a:solidFill>
                    <a:schemeClr val="accent2"/>
                  </a:solidFill>
                </a:rPr>
                <a:t>传送数据阶段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b="1" dirty="0" smtClean="0"/>
                <a:t>主、从设备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990099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990099"/>
                  </a:solidFill>
                </a:rPr>
                <a:t>      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传送时机：</a:t>
              </a:r>
              <a:r>
                <a:rPr lang="zh-CN" altLang="en-US" b="1" dirty="0" smtClean="0"/>
                <a:t>源设备准备就绪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读时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表示、写时</a:t>
              </a:r>
              <a:r>
                <a:rPr lang="en-US" altLang="zh-CN" sz="2000" b="1" dirty="0" smtClean="0"/>
                <a:t>WR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 smtClean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344336" y="512671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179388" y="5365665"/>
            <a:ext cx="8785225" cy="1015663"/>
            <a:chOff x="179388" y="5373216"/>
            <a:chExt cx="8785225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179388" y="53732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  ④</a:t>
              </a:r>
              <a:r>
                <a:rPr lang="zh-CN" altLang="en-US" b="1" dirty="0">
                  <a:solidFill>
                    <a:schemeClr val="accent2"/>
                  </a:solidFill>
                </a:rPr>
                <a:t>结束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阶段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b="1" dirty="0"/>
                <a:t>主、从</a:t>
              </a:r>
              <a:r>
                <a:rPr lang="zh-CN" altLang="en-US" b="1" dirty="0" smtClean="0"/>
                <a:t>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dirty="0" smtClean="0"/>
                <a:t>所控信号线</a:t>
              </a:r>
              <a:r>
                <a:rPr lang="zh-CN" altLang="en-US" b="1" dirty="0" smtClean="0"/>
                <a:t>为高阻</a:t>
              </a:r>
              <a:r>
                <a:rPr lang="en-US" altLang="zh-CN" b="1" dirty="0" smtClean="0"/>
                <a:t>/</a:t>
              </a:r>
              <a:r>
                <a:rPr lang="zh-CN" altLang="en-US" b="1" dirty="0" smtClean="0"/>
                <a:t>无效态</a:t>
              </a:r>
              <a:endParaRPr lang="en-US" altLang="zh-CN" b="1" dirty="0" smtClean="0"/>
            </a:p>
            <a:p>
              <a:r>
                <a:rPr lang="en-US" altLang="zh-CN" b="1" dirty="0" smtClean="0">
                  <a:solidFill>
                    <a:srgbClr val="990099"/>
                  </a:solidFill>
                </a:rPr>
                <a:t>       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结束时机：</a:t>
              </a:r>
              <a:r>
                <a:rPr lang="zh-CN" altLang="en-US" b="1" dirty="0" smtClean="0"/>
                <a:t>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</a:t>
              </a:r>
              <a:r>
                <a:rPr lang="zh-CN" altLang="en-US" sz="2000" b="1" dirty="0" smtClean="0"/>
                <a:t>时</a:t>
              </a:r>
              <a:r>
                <a:rPr lang="en-US" altLang="zh-CN" sz="2000" b="1" dirty="0" smtClean="0"/>
                <a:t>RD</a:t>
              </a:r>
              <a:r>
                <a:rPr lang="zh-CN" altLang="en-US" sz="2000" b="1" dirty="0" smtClean="0"/>
                <a:t>表示</a:t>
              </a:r>
              <a:r>
                <a:rPr lang="zh-CN" altLang="en-US" sz="2000" b="1" dirty="0"/>
                <a:t>、</a:t>
              </a:r>
              <a:r>
                <a:rPr lang="zh-CN" altLang="en-US" sz="2000" b="1" dirty="0" smtClean="0"/>
                <a:t>写时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697677" y="600223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</a:rPr>
              <a:t>  思考：</a:t>
            </a:r>
            <a:r>
              <a:rPr lang="zh-CN" altLang="en-US" b="1" dirty="0" smtClean="0"/>
              <a:t>总线操作过程中，哪些阶段从设备不参与？都参与？</a:t>
            </a:r>
            <a:endParaRPr lang="en-US" altLang="zh-CN" b="1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78999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</a:t>
            </a:r>
            <a:r>
              <a:rPr lang="zh-CN" altLang="en-US" b="1" dirty="0">
                <a:solidFill>
                  <a:srgbClr val="C00000"/>
                </a:solidFill>
              </a:rPr>
              <a:t>仲裁的性能</a:t>
            </a:r>
            <a:r>
              <a:rPr lang="zh-CN" altLang="en-US" b="1" dirty="0" smtClean="0">
                <a:solidFill>
                  <a:srgbClr val="C00000"/>
                </a:solidFill>
              </a:rPr>
              <a:t>优化：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 smtClean="0">
              <a:solidFill>
                <a:srgbClr val="990099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516216" y="1844824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499255" y="1844824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500729" y="4293096"/>
            <a:ext cx="2302262" cy="287338"/>
            <a:chOff x="4500729" y="4725144"/>
            <a:chExt cx="230226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228184" y="4868813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4500729" y="4868466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04248" y="2060848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总线传</a:t>
              </a:r>
              <a:r>
                <a:rPr lang="zh-CN" altLang="en-US" sz="1800" b="1" dirty="0"/>
                <a:t>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581128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实现需求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501317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总线仲裁器需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状态、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固定</a:t>
            </a:r>
            <a:r>
              <a:rPr lang="zh-CN" altLang="en-US" b="1" dirty="0" smtClean="0"/>
              <a:t>仲裁时延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←确定何时开始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24136" y="1772816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sp>
        <p:nvSpPr>
          <p:cNvPr id="115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总线相关技术：</a:t>
            </a:r>
            <a:r>
              <a:rPr lang="zh-CN" altLang="en-US" b="1" dirty="0" smtClean="0"/>
              <a:t>仲裁方法、定时方式、传输协议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功能及性能</a:t>
            </a:r>
            <a:r>
              <a:rPr lang="en-US" altLang="zh-CN" sz="1800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§6.2  </a:t>
            </a:r>
            <a:r>
              <a:rPr lang="zh-CN" altLang="en-US" sz="3600" b="1" dirty="0" smtClean="0"/>
              <a:t>总线仲裁</a:t>
            </a:r>
            <a:endParaRPr lang="zh-CN" altLang="en-US" sz="3600" b="1" dirty="0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   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有统一的总线仲裁器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179388" y="15492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、链式</a:t>
            </a:r>
            <a:r>
              <a:rPr lang="zh-CN" altLang="en-US" b="1" dirty="0">
                <a:solidFill>
                  <a:srgbClr val="FF3399"/>
                </a:solidFill>
              </a:rPr>
              <a:t>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自动轮询各个主设备，被询问时可获得使用权</a:t>
            </a:r>
            <a:endParaRPr lang="en-US" altLang="zh-CN" sz="2000" b="1" dirty="0" smtClean="0"/>
          </a:p>
        </p:txBody>
      </p:sp>
      <p:grpSp>
        <p:nvGrpSpPr>
          <p:cNvPr id="38" name="组合 37"/>
          <p:cNvGrpSpPr/>
          <p:nvPr/>
        </p:nvGrpSpPr>
        <p:grpSpPr>
          <a:xfrm>
            <a:off x="1691059" y="2924919"/>
            <a:ext cx="6553349" cy="1800225"/>
            <a:chOff x="1547664" y="3644999"/>
            <a:chExt cx="6553349" cy="1800225"/>
          </a:xfrm>
        </p:grpSpPr>
        <p:cxnSp>
          <p:nvCxnSpPr>
            <p:cNvPr id="220" name="直接箭头连接符 219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152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4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6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91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192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0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9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箭头连接符 259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179512" y="4792029"/>
            <a:ext cx="8785102" cy="509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总线使用权的表示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spc="-100" dirty="0" err="1"/>
              <a:t>BS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，</a:t>
            </a:r>
            <a:r>
              <a:rPr lang="zh-CN" altLang="en-US" b="1" spc="-100" dirty="0"/>
              <a:t>总线传输结束</a:t>
            </a:r>
            <a:r>
              <a:rPr lang="zh-CN" altLang="en-US" b="1" spc="-100" dirty="0" smtClean="0"/>
              <a:t>时使</a:t>
            </a:r>
            <a:r>
              <a:rPr lang="en-US" altLang="zh-CN" b="1" spc="-100" dirty="0" err="1" smtClean="0"/>
              <a:t>BS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0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释放</a:t>
            </a:r>
            <a:r>
              <a:rPr lang="en-US" altLang="zh-CN" sz="2000" b="1" spc="-100" dirty="0" smtClean="0"/>
              <a:t>)</a:t>
            </a:r>
            <a:endParaRPr lang="zh-CN" altLang="en-US" b="1" spc="-100" dirty="0"/>
          </a:p>
        </p:txBody>
      </p:sp>
      <p:sp>
        <p:nvSpPr>
          <p:cNvPr id="2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5435996" y="1700808"/>
            <a:ext cx="3528492" cy="317940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297651"/>
              <a:gd name="adj6" fmla="val -17366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Grant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State</a:t>
            </a:r>
            <a:endParaRPr lang="zh-CN" altLang="en-US" sz="1800" b="1" baseline="-14000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5262876"/>
            <a:ext cx="8785226" cy="902428"/>
            <a:chOff x="179388" y="4384989"/>
            <a:chExt cx="8785226" cy="902428"/>
          </a:xfrm>
        </p:grpSpPr>
        <p:sp>
          <p:nvSpPr>
            <p:cNvPr id="267" name="Text Box 51"/>
            <p:cNvSpPr txBox="1">
              <a:spLocks noChangeArrowheads="1"/>
            </p:cNvSpPr>
            <p:nvPr/>
          </p:nvSpPr>
          <p:spPr bwMode="auto">
            <a:xfrm>
              <a:off x="179388" y="4384989"/>
              <a:ext cx="8785226" cy="902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连接</a:t>
              </a:r>
              <a:r>
                <a:rPr lang="zh-CN" altLang="en-US" b="1" dirty="0">
                  <a:solidFill>
                    <a:schemeClr val="accent2"/>
                  </a:solidFill>
                </a:rPr>
                <a:t>方法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BG(</a:t>
              </a:r>
              <a:r>
                <a:rPr lang="en-US" altLang="zh-CN" b="1" i="1" dirty="0">
                  <a:latin typeface="+mn-lt"/>
                </a:rPr>
                <a:t>i</a:t>
              </a:r>
              <a:r>
                <a:rPr lang="en-US" altLang="zh-CN" b="1" dirty="0" smtClean="0"/>
                <a:t>+1)</a:t>
              </a:r>
              <a:r>
                <a:rPr lang="en-US" altLang="zh-CN" b="1" baseline="-18000" dirty="0" smtClean="0"/>
                <a:t>IN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OUT</a:t>
              </a:r>
              <a:r>
                <a:rPr lang="en-US" altLang="zh-CN" b="1" dirty="0" smtClean="0"/>
                <a:t> </a:t>
              </a:r>
            </a:p>
            <a:p>
              <a:r>
                <a:rPr lang="zh-CN" altLang="en-US" sz="1800" b="1" dirty="0" smtClean="0"/>
                <a:t>                              线或连接                 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链式连接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自动轮询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3" name="右大括号 52"/>
            <p:cNvSpPr/>
            <p:nvPr/>
          </p:nvSpPr>
          <p:spPr bwMode="auto">
            <a:xfrm rot="5400000">
              <a:off x="7050831" y="3825123"/>
              <a:ext cx="108012" cy="213512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9" name="右大括号 58"/>
            <p:cNvSpPr/>
            <p:nvPr/>
          </p:nvSpPr>
          <p:spPr bwMode="auto">
            <a:xfrm rot="5400000">
              <a:off x="4170511" y="3459559"/>
              <a:ext cx="108012" cy="285520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信号线有</a:t>
            </a:r>
            <a:r>
              <a:rPr lang="en-US" altLang="zh-CN" b="1" dirty="0" smtClean="0"/>
              <a:t>BR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BG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latin typeface="+mn-ea"/>
                <a:ea typeface="+mn-ea"/>
              </a:rPr>
              <a:t>BS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表示总线忙</a:t>
            </a:r>
            <a:r>
              <a:rPr lang="en-US" altLang="zh-CN" sz="20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8" grpId="0"/>
      <p:bldP spid="268" grpId="0"/>
      <p:bldP spid="291" grpId="0" animBg="1"/>
      <p:bldP spid="291" grpId="1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313928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55"/>
          <p:cNvSpPr txBox="1">
            <a:spLocks noChangeArrowheads="1"/>
          </p:cNvSpPr>
          <p:nvPr/>
        </p:nvSpPr>
        <p:spPr bwMode="auto">
          <a:xfrm>
            <a:off x="2267619" y="332656"/>
            <a:ext cx="6192813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BR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 smtClean="0"/>
              <a:t>时开始</a:t>
            </a:r>
            <a:r>
              <a:rPr lang="zh-CN" altLang="en-US" b="1" dirty="0"/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BG←1)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 smtClean="0"/>
              <a:t>1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传输中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时结束</a:t>
            </a:r>
            <a:r>
              <a:rPr lang="zh-CN" altLang="en-US" b="1" dirty="0"/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BG←0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2231554" y="1189201"/>
            <a:ext cx="67330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自动轮询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裁决算法为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被询问</a:t>
            </a:r>
            <a:r>
              <a:rPr lang="zh-CN" altLang="en-US" b="1" spc="-100" dirty="0">
                <a:solidFill>
                  <a:srgbClr val="CC3300"/>
                </a:solidFill>
              </a:rPr>
              <a:t>、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 smtClean="0"/>
              <a:t>(</a:t>
            </a:r>
            <a:r>
              <a:rPr lang="zh-CN" altLang="en-US" sz="2200" b="1" spc="-100" dirty="0" smtClean="0"/>
              <a:t>使</a:t>
            </a:r>
            <a:r>
              <a:rPr lang="en-US" altLang="zh-CN" sz="2200" b="1" spc="-100" dirty="0" err="1" smtClean="0"/>
              <a:t>BS</a:t>
            </a:r>
            <a:r>
              <a:rPr lang="en-US" altLang="zh-CN" sz="2200" b="1" i="1" spc="-100" dirty="0" err="1" smtClean="0">
                <a:latin typeface="+mn-lt"/>
              </a:rPr>
              <a:t>i</a:t>
            </a:r>
            <a:r>
              <a:rPr lang="zh-CN" altLang="en-US" sz="2200" b="1" dirty="0" smtClean="0"/>
              <a:t>＝</a:t>
            </a:r>
            <a:r>
              <a:rPr lang="en-US" altLang="zh-CN" sz="2200" b="1" dirty="0"/>
              <a:t>1</a:t>
            </a:r>
            <a:r>
              <a:rPr lang="en-US" altLang="zh-CN" sz="2200" b="1" spc="-100" dirty="0" smtClean="0"/>
              <a:t>)</a:t>
            </a:r>
            <a:endParaRPr lang="en-US" altLang="zh-CN" sz="2200" b="1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988593" y="749846"/>
            <a:ext cx="3383607" cy="54307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267621" y="2100625"/>
            <a:ext cx="6696867" cy="923330"/>
            <a:chOff x="179389" y="3138496"/>
            <a:chExt cx="6696867" cy="923330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669686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smtClean="0"/>
                <a:t>BG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 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5489054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2291804" y="3256409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5536" y="3068960"/>
            <a:ext cx="7704856" cy="2880320"/>
            <a:chOff x="395536" y="2852936"/>
            <a:chExt cx="7704856" cy="2880320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275856" y="4581128"/>
              <a:ext cx="1728192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1008112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868145" y="4581128"/>
              <a:ext cx="1727050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988593" y="3717032"/>
              <a:ext cx="719311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2" name="Text Box 464"/>
            <p:cNvSpPr txBox="1">
              <a:spLocks noChangeArrowheads="1"/>
            </p:cNvSpPr>
            <p:nvPr/>
          </p:nvSpPr>
          <p:spPr bwMode="auto">
            <a:xfrm>
              <a:off x="395536" y="2852937"/>
              <a:ext cx="1945258" cy="25202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CC3300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BR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</a:t>
              </a:r>
              <a:r>
                <a:rPr lang="en-US" altLang="zh-CN" sz="1800" b="1" dirty="0" smtClean="0"/>
                <a:t>   BR0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</a:t>
              </a:r>
              <a:r>
                <a:rPr lang="en-US" altLang="zh-CN" sz="1800" b="1" dirty="0" smtClean="0"/>
                <a:t>    BR1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</a:rPr>
                <a:t>BS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BR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＝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BG</a:t>
              </a: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 </a:t>
              </a:r>
              <a:r>
                <a:rPr lang="en-US" altLang="zh-CN" sz="1800" b="1" dirty="0" smtClean="0"/>
                <a:t>   BG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BG0</a:t>
              </a:r>
              <a:r>
                <a:rPr lang="en-US" altLang="zh-CN" sz="1800" b="1" baseline="-18000" dirty="0" smtClean="0"/>
                <a:t>OUT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BG1</a:t>
              </a:r>
              <a:r>
                <a:rPr lang="en-US" altLang="zh-CN" sz="1800" b="1" baseline="-18000" dirty="0"/>
                <a:t>IN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990099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BG1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BR1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BS1</a:t>
              </a:r>
              <a:endParaRPr lang="en-US" altLang="zh-CN" sz="1800" b="1" dirty="0"/>
            </a:p>
          </p:txBody>
        </p:sp>
        <p:sp>
          <p:nvSpPr>
            <p:cNvPr id="43" name="Text Box 475"/>
            <p:cNvSpPr txBox="1">
              <a:spLocks noChangeArrowheads="1"/>
            </p:cNvSpPr>
            <p:nvPr/>
          </p:nvSpPr>
          <p:spPr bwMode="auto">
            <a:xfrm>
              <a:off x="3635896" y="5445918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2483768" y="3356992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988593" y="3140968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698652" y="2853953"/>
              <a:ext cx="1636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131840" y="3140968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83768" y="3645024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2698651" y="3429000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843808" y="3429000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483768" y="3068960"/>
              <a:ext cx="21652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2699792" y="2853953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2843808" y="2852936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83768" y="4221088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2987824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131840" y="4005064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83768" y="4509120"/>
              <a:ext cx="30955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706762" y="4221088"/>
              <a:ext cx="15853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393305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2987824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131840" y="3717032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483768" y="50851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3275856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421087" y="4869160"/>
              <a:ext cx="14389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484909" y="5373216"/>
              <a:ext cx="336932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5854235" y="515719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004048" y="5085184"/>
              <a:ext cx="27363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483768" y="4797152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3275856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419872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1300081" y="3712703"/>
              <a:ext cx="2232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3563888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707904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563888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860032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4860032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314096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355207" y="3356992"/>
              <a:ext cx="33851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3706762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27585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004048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004048" y="479715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5291311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436096" y="3717032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6156176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6300192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292080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436096" y="4005064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156176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004048" y="2853953"/>
              <a:ext cx="1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5579343" y="429309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724128" y="4293096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444208" y="429309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012160" y="5157192"/>
              <a:ext cx="144016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5868144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012160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452320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596336" y="4797152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300961" y="4221088"/>
              <a:ext cx="158340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588993" y="4509120"/>
              <a:ext cx="12953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299050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7595195" y="2852936"/>
              <a:ext cx="1141" cy="25202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876256" y="342900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7019503" y="3645024"/>
              <a:ext cx="86486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452320" y="51571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595567" y="5373216"/>
              <a:ext cx="28880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5868144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759633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85293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7020272" y="3068960"/>
              <a:ext cx="864096" cy="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 Box 475"/>
            <p:cNvSpPr txBox="1">
              <a:spLocks noChangeArrowheads="1"/>
            </p:cNvSpPr>
            <p:nvPr/>
          </p:nvSpPr>
          <p:spPr bwMode="auto">
            <a:xfrm>
              <a:off x="2483769" y="5445224"/>
              <a:ext cx="5764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4644008" y="5589588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H="1">
              <a:off x="3276811" y="5589934"/>
              <a:ext cx="359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Text Box 475"/>
            <p:cNvSpPr txBox="1">
              <a:spLocks noChangeArrowheads="1"/>
            </p:cNvSpPr>
            <p:nvPr/>
          </p:nvSpPr>
          <p:spPr bwMode="auto">
            <a:xfrm>
              <a:off x="6228184" y="5445224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H="1">
              <a:off x="5868145" y="5588546"/>
              <a:ext cx="370631" cy="13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6" name="Text Box 475"/>
            <p:cNvSpPr txBox="1">
              <a:spLocks noChangeArrowheads="1"/>
            </p:cNvSpPr>
            <p:nvPr/>
          </p:nvSpPr>
          <p:spPr bwMode="auto">
            <a:xfrm>
              <a:off x="5076056" y="5445918"/>
              <a:ext cx="57606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sp>
          <p:nvSpPr>
            <p:cNvPr id="117" name="Text Box 475"/>
            <p:cNvSpPr txBox="1">
              <a:spLocks noChangeArrowheads="1"/>
            </p:cNvSpPr>
            <p:nvPr/>
          </p:nvSpPr>
          <p:spPr bwMode="auto">
            <a:xfrm>
              <a:off x="7603952" y="5445224"/>
              <a:ext cx="4964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3275856" y="4581128"/>
              <a:ext cx="955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236296" y="5589240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987824" y="3717032"/>
              <a:ext cx="769" cy="13681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5291310" y="3717032"/>
              <a:ext cx="770" cy="7920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5868144" y="4581127"/>
              <a:ext cx="0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3" name="线形标注 2 142"/>
          <p:cNvSpPr/>
          <p:nvPr/>
        </p:nvSpPr>
        <p:spPr bwMode="auto">
          <a:xfrm>
            <a:off x="6012160" y="2212415"/>
            <a:ext cx="2952328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149999"/>
              <a:gd name="adj6" fmla="val 318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sz="1800" b="1" spc="-100" dirty="0"/>
              <a:t>被询问、无请求时传递询问权</a:t>
            </a:r>
            <a:endParaRPr lang="en-US" altLang="zh-CN" sz="1800" dirty="0">
              <a:latin typeface="+mn-lt"/>
            </a:endParaRPr>
          </a:p>
        </p:txBody>
      </p:sp>
      <p:sp>
        <p:nvSpPr>
          <p:cNvPr id="144" name="Text Box 62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 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易产生断链现象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777613" y="3169543"/>
            <a:ext cx="858283" cy="2015715"/>
            <a:chOff x="2777613" y="2961457"/>
            <a:chExt cx="858283" cy="2015715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2777613" y="2961457"/>
              <a:ext cx="210211" cy="97159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843423" y="3933056"/>
              <a:ext cx="145170" cy="864098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19872" y="3824535"/>
              <a:ext cx="216024" cy="75659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2" y="4113076"/>
              <a:ext cx="286878" cy="864095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132609" y="3140968"/>
              <a:ext cx="214487" cy="1836204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>
            <a:off x="2699792" y="3697981"/>
            <a:ext cx="6228567" cy="1872209"/>
            <a:chOff x="2699792" y="3697981"/>
            <a:chExt cx="6228567" cy="1872209"/>
          </a:xfrm>
        </p:grpSpPr>
        <p:sp>
          <p:nvSpPr>
            <p:cNvPr id="130" name="Text Box 475"/>
            <p:cNvSpPr txBox="1">
              <a:spLocks noChangeArrowheads="1"/>
            </p:cNvSpPr>
            <p:nvPr/>
          </p:nvSpPr>
          <p:spPr bwMode="auto">
            <a:xfrm>
              <a:off x="2699792" y="391400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31" name="Text Box 475"/>
            <p:cNvSpPr txBox="1">
              <a:spLocks noChangeArrowheads="1"/>
            </p:cNvSpPr>
            <p:nvPr/>
          </p:nvSpPr>
          <p:spPr bwMode="auto">
            <a:xfrm>
              <a:off x="2987824" y="5066133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2" name="Text Box 475"/>
            <p:cNvSpPr txBox="1">
              <a:spLocks noChangeArrowheads="1"/>
            </p:cNvSpPr>
            <p:nvPr/>
          </p:nvSpPr>
          <p:spPr bwMode="auto">
            <a:xfrm>
              <a:off x="5292080" y="4490069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5580112" y="4490069"/>
              <a:ext cx="0" cy="108012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475"/>
            <p:cNvSpPr txBox="1">
              <a:spLocks noChangeArrowheads="1"/>
            </p:cNvSpPr>
            <p:nvPr/>
          </p:nvSpPr>
          <p:spPr bwMode="auto">
            <a:xfrm>
              <a:off x="5580112" y="535416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5" name="Text Box 475"/>
            <p:cNvSpPr txBox="1">
              <a:spLocks noChangeArrowheads="1"/>
            </p:cNvSpPr>
            <p:nvPr/>
          </p:nvSpPr>
          <p:spPr bwMode="auto">
            <a:xfrm>
              <a:off x="5004049" y="3914005"/>
              <a:ext cx="288031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562673" y="3733985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75"/>
            <p:cNvSpPr txBox="1">
              <a:spLocks noChangeArrowheads="1"/>
            </p:cNvSpPr>
            <p:nvPr/>
          </p:nvSpPr>
          <p:spPr bwMode="auto">
            <a:xfrm>
              <a:off x="3275856" y="3697981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41" name="Text Box 475"/>
            <p:cNvSpPr txBox="1">
              <a:spLocks noChangeArrowheads="1"/>
            </p:cNvSpPr>
            <p:nvPr/>
          </p:nvSpPr>
          <p:spPr bwMode="auto">
            <a:xfrm>
              <a:off x="7956376" y="3790056"/>
              <a:ext cx="971983" cy="1079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①仲裁器延迟</a:t>
              </a:r>
              <a:endParaRPr lang="en-US" altLang="zh-CN" sz="1800" b="1" dirty="0" smtClean="0"/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②主设备延迟</a:t>
              </a:r>
              <a:endParaRPr lang="zh-CN" altLang="en-US" sz="1800" b="1" dirty="0"/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75856" y="3717032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3" grpId="0" animBg="1"/>
      <p:bldP spid="1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组合 454"/>
          <p:cNvGrpSpPr/>
          <p:nvPr/>
        </p:nvGrpSpPr>
        <p:grpSpPr>
          <a:xfrm>
            <a:off x="2339752" y="4221088"/>
            <a:ext cx="3831282" cy="804862"/>
            <a:chOff x="2339752" y="4005064"/>
            <a:chExt cx="3831282" cy="804862"/>
          </a:xfrm>
        </p:grpSpPr>
        <p:cxnSp>
          <p:nvCxnSpPr>
            <p:cNvPr id="439" name="直接箭头连接符 438"/>
            <p:cNvCxnSpPr>
              <a:stCxn id="449" idx="0"/>
              <a:endCxn id="448" idx="4"/>
            </p:cNvCxnSpPr>
            <p:nvPr/>
          </p:nvCxnSpPr>
          <p:spPr bwMode="auto">
            <a:xfrm flipH="1" flipV="1">
              <a:off x="2663788" y="4396383"/>
              <a:ext cx="3345259" cy="8731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448" name="椭圆 447"/>
            <p:cNvSpPr/>
            <p:nvPr/>
          </p:nvSpPr>
          <p:spPr bwMode="auto">
            <a:xfrm>
              <a:off x="2339752" y="4005064"/>
              <a:ext cx="648072" cy="39131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9" name="椭圆 448"/>
            <p:cNvSpPr/>
            <p:nvPr/>
          </p:nvSpPr>
          <p:spPr bwMode="auto">
            <a:xfrm>
              <a:off x="5847060" y="4483694"/>
              <a:ext cx="32397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、计数器</a:t>
            </a:r>
            <a:r>
              <a:rPr lang="zh-CN" altLang="en-US" b="1" dirty="0">
                <a:solidFill>
                  <a:srgbClr val="FF3399"/>
                </a:solidFill>
              </a:rPr>
              <a:t>定时查询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避免链式查询的断链现象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/>
              <a:t>BR</a:t>
            </a:r>
            <a:r>
              <a:rPr lang="zh-CN" altLang="en-US" b="1" dirty="0"/>
              <a:t>、</a:t>
            </a:r>
            <a:r>
              <a:rPr lang="en-US" altLang="zh-CN" b="1" dirty="0"/>
              <a:t>BS</a:t>
            </a:r>
            <a:r>
              <a:rPr lang="zh-CN" altLang="en-US" b="1" dirty="0" smtClean="0"/>
              <a:t>、设备号</a:t>
            </a:r>
            <a:r>
              <a:rPr lang="en-US" altLang="zh-CN" b="1" dirty="0" smtClean="0"/>
              <a:t>(log</a:t>
            </a:r>
            <a:r>
              <a:rPr lang="en-US" altLang="zh-CN" b="1" baseline="-18000" dirty="0" smtClean="0"/>
              <a:t>2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/>
              <a:t>根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 smtClean="0"/>
              <a:t>静态或循环优先级策略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 smtClean="0"/>
              <a:t>+1)</a:t>
            </a:r>
            <a:r>
              <a:rPr lang="zh-CN" altLang="en-US" b="1" dirty="0" smtClean="0"/>
              <a:t>，</a:t>
            </a:r>
            <a:r>
              <a:rPr lang="zh-CN" altLang="en-US" b="1" dirty="0"/>
              <a:t>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6872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267744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同链式查询方式，开始时使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i="1" dirty="0" smtClean="0">
                <a:latin typeface="+mn-lt"/>
              </a:rPr>
              <a:t>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0)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结束时使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dirty="0" smtClean="0">
                <a:latin typeface="+mn-lt"/>
              </a:rPr>
              <a:t>error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1…1)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2267622" y="5085184"/>
            <a:ext cx="6768874" cy="923330"/>
            <a:chOff x="2267622" y="4809926"/>
            <a:chExt cx="6768874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676887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时，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 smtClean="0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 smtClean="0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 smtClean="0">
                  <a:latin typeface="+mn-lt"/>
                </a:rPr>
                <a:t>使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＋</a:t>
              </a:r>
              <a:r>
                <a:rPr lang="en-US" altLang="zh-CN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(</a:t>
              </a:r>
              <a:r>
                <a:rPr lang="en-US" altLang="zh-CN" b="1" dirty="0" err="1" smtClean="0"/>
                <a:t>DevNo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)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3617928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979712" y="4149080"/>
            <a:ext cx="698490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定时轮询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裁决算法为</a:t>
            </a:r>
            <a:r>
              <a:rPr lang="en-US" altLang="zh-CN" b="1" spc="-100" dirty="0" err="1" smtClean="0">
                <a:solidFill>
                  <a:srgbClr val="CC3300"/>
                </a:solidFill>
              </a:rPr>
              <a:t>DevNo</a:t>
            </a:r>
            <a:r>
              <a:rPr lang="en-US" altLang="zh-CN" b="1" spc="-100" dirty="0" smtClean="0">
                <a:solidFill>
                  <a:srgbClr val="CC3300"/>
                </a:solidFill>
              </a:rPr>
              <a:t>=ID</a:t>
            </a:r>
            <a:r>
              <a:rPr lang="zh-CN" altLang="en-US" b="1" spc="-100" dirty="0" smtClean="0">
                <a:solidFill>
                  <a:srgbClr val="CC3300"/>
                </a:solidFill>
              </a:rPr>
              <a:t>、有请求时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/>
              <a:t>(</a:t>
            </a:r>
            <a:r>
              <a:rPr lang="zh-CN" altLang="en-US" sz="2200" b="1" spc="-100" dirty="0"/>
              <a:t>使</a:t>
            </a:r>
            <a:r>
              <a:rPr lang="en-US" altLang="zh-CN" sz="2200" b="1" spc="-100" dirty="0" err="1"/>
              <a:t>BS</a:t>
            </a:r>
            <a:r>
              <a:rPr lang="en-US" altLang="zh-CN" sz="2200" b="1" i="1" spc="-100" dirty="0" err="1">
                <a:latin typeface="+mn-lt"/>
              </a:rPr>
              <a:t>i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1)</a:t>
            </a:r>
          </a:p>
        </p:txBody>
      </p:sp>
      <p:sp>
        <p:nvSpPr>
          <p:cNvPr id="46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" name="线形标注 2 464"/>
          <p:cNvSpPr/>
          <p:nvPr/>
        </p:nvSpPr>
        <p:spPr bwMode="auto">
          <a:xfrm>
            <a:off x="7236296" y="5589240"/>
            <a:ext cx="1368152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-27997"/>
              <a:gd name="adj6" fmla="val -734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/>
              <a:t>≥</a:t>
            </a:r>
            <a:r>
              <a:rPr lang="zh-CN" altLang="en-US" sz="1800" b="1" dirty="0"/>
              <a:t>响应延迟</a:t>
            </a:r>
            <a:endParaRPr lang="zh-CN" altLang="en-US" sz="1800" b="1" baseline="-14000" dirty="0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74762" y="1556792"/>
            <a:ext cx="6985670" cy="1728192"/>
            <a:chOff x="1474762" y="1628800"/>
            <a:chExt cx="6985670" cy="1728192"/>
          </a:xfrm>
        </p:grpSpPr>
        <p:cxnSp>
          <p:nvCxnSpPr>
            <p:cNvPr id="55" name="直接箭头连接符 54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/>
                <a:t>DevNo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设备号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6" grpId="0"/>
      <p:bldP spid="437" grpId="0"/>
      <p:bldP spid="438" grpId="0"/>
      <p:bldP spid="4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179389" y="6171134"/>
            <a:ext cx="4321324" cy="35421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6-1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、独立</a:t>
            </a:r>
            <a:r>
              <a:rPr lang="zh-CN" altLang="en-US" b="1" dirty="0">
                <a:solidFill>
                  <a:srgbClr val="FF3399"/>
                </a:solidFill>
              </a:rPr>
              <a:t>请求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根据请求线的连接次序仲裁</a:t>
            </a:r>
            <a:endParaRPr lang="zh-CN" altLang="en-US" b="1" dirty="0"/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BR</a:t>
            </a:r>
            <a:r>
              <a:rPr lang="zh-CN" altLang="en-US" b="1" dirty="0"/>
              <a:t>及</a:t>
            </a:r>
            <a:r>
              <a:rPr lang="en-US" altLang="zh-CN" b="1" dirty="0" smtClean="0"/>
              <a:t>BG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未使用</a:t>
            </a:r>
            <a:r>
              <a:rPr lang="en-US" altLang="zh-CN" sz="2000" b="1" dirty="0" smtClean="0"/>
              <a:t>BS</a:t>
            </a:r>
            <a:r>
              <a:rPr lang="zh-CN" altLang="en-US" sz="2000" b="1" dirty="0" smtClean="0"/>
              <a:t>线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433417" y="5764397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9900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426673"/>
            <a:ext cx="28084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267744" y="3443515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∑</a:t>
            </a:r>
            <a:r>
              <a:rPr lang="en-US" altLang="zh-CN" b="1" dirty="0" err="1" smtClean="0"/>
              <a:t>BR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1(</a:t>
            </a:r>
            <a:r>
              <a:rPr lang="zh-CN" altLang="en-US" b="1" dirty="0" smtClean="0"/>
              <a:t>或传输周期结束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、总线空闲时开始，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dirty="0" smtClean="0"/>
              <a:t>                   </a:t>
            </a:r>
            <a:r>
              <a:rPr lang="zh-CN" altLang="en-US" sz="2000" b="1" dirty="0" smtClean="0"/>
              <a:t>   </a:t>
            </a:r>
            <a:r>
              <a:rPr lang="zh-CN" altLang="en-US" b="1" dirty="0" smtClean="0"/>
              <a:t>传输周期开始时结束</a:t>
            </a:r>
            <a:endParaRPr lang="zh-CN" altLang="en-US" b="1" dirty="0"/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303561" y="4293096"/>
            <a:ext cx="666092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</a:t>
            </a:r>
            <a:r>
              <a:rPr lang="zh-CN" altLang="en-US" b="1" dirty="0" smtClean="0">
                <a:solidFill>
                  <a:srgbClr val="990099"/>
                </a:solidFill>
              </a:rPr>
              <a:t>统一</a:t>
            </a:r>
            <a:r>
              <a:rPr lang="zh-CN" altLang="en-US" b="1" dirty="0" smtClean="0"/>
              <a:t>裁决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不需要主设备</a:t>
            </a:r>
            <a:r>
              <a:rPr lang="zh-CN" altLang="en-US" sz="2000" b="1" dirty="0" smtClean="0"/>
              <a:t>参与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裁决算法可为</a:t>
            </a:r>
            <a:r>
              <a:rPr lang="zh-CN" altLang="en-US" b="1" dirty="0" smtClean="0">
                <a:solidFill>
                  <a:srgbClr val="CC3300"/>
                </a:solidFill>
              </a:rPr>
              <a:t>任意</a:t>
            </a:r>
            <a:r>
              <a:rPr lang="zh-CN" altLang="en-US" b="1" dirty="0" smtClean="0"/>
              <a:t>算法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 smtClean="0"/>
              <a:t>BG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388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策略</a:t>
            </a:r>
            <a:r>
              <a:rPr lang="zh-CN" altLang="en-US" b="1" dirty="0" smtClean="0"/>
              <a:t>，可实现隐藏</a:t>
            </a:r>
            <a:r>
              <a:rPr lang="zh-CN" altLang="en-US" b="1" dirty="0"/>
              <a:t>式</a:t>
            </a:r>
            <a:r>
              <a:rPr lang="zh-CN" altLang="en-US" b="1" dirty="0" smtClean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267744" y="5178280"/>
            <a:ext cx="67330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总线仲裁器内部电路实现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355283" y="4686836"/>
            <a:ext cx="2160933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796136" y="5618857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线形标注 2 69"/>
          <p:cNvSpPr/>
          <p:nvPr/>
        </p:nvSpPr>
        <p:spPr bwMode="auto">
          <a:xfrm>
            <a:off x="179512" y="3955122"/>
            <a:ext cx="2880122" cy="293554"/>
          </a:xfrm>
          <a:prstGeom prst="borderCallout2">
            <a:avLst>
              <a:gd name="adj1" fmla="val 51547"/>
              <a:gd name="adj2" fmla="val 99781"/>
              <a:gd name="adj3" fmla="val 53159"/>
              <a:gd name="adj4" fmla="val 108856"/>
              <a:gd name="adj5" fmla="val -25401"/>
              <a:gd name="adj6" fmla="val 149523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无请求时需收回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单独的</a:t>
            </a:r>
            <a:r>
              <a:rPr lang="en-US" altLang="zh-CN" sz="1600" b="1" dirty="0" err="1" smtClean="0"/>
              <a:t>BG</a:t>
            </a:r>
            <a:r>
              <a:rPr lang="en-US" altLang="zh-CN" sz="1600" b="1" i="1" dirty="0" err="1" smtClean="0">
                <a:latin typeface="+mn-lt"/>
              </a:rPr>
              <a:t>i</a:t>
            </a:r>
            <a:r>
              <a:rPr lang="en-US" altLang="zh-CN" sz="1600" b="1" dirty="0" smtClean="0"/>
              <a:t>)</a:t>
            </a:r>
            <a:endParaRPr lang="zh-CN" altLang="en-US" sz="1800" b="1" dirty="0"/>
          </a:p>
        </p:txBody>
      </p: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303561" y="1650865"/>
            <a:ext cx="4068838" cy="125921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556792"/>
            <a:ext cx="6985670" cy="1852375"/>
            <a:chOff x="1474762" y="1578857"/>
            <a:chExt cx="6985670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CB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BG1</a:t>
              </a:r>
              <a:endParaRPr lang="en-US" altLang="zh-CN" sz="18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BR0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BG0</a:t>
              </a:r>
              <a:endParaRPr lang="en-US" altLang="zh-CN" sz="1800" b="1" dirty="0"/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926 L -0.36979 -0.59792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-3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0" grpId="0"/>
      <p:bldP spid="101" grpId="0"/>
      <p:bldP spid="102" grpId="0"/>
      <p:bldP spid="106" grpId="0"/>
      <p:bldP spid="107" grpId="0"/>
      <p:bldP spid="70" grpId="0" animBg="1"/>
      <p:bldP spid="7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、分布式仲裁   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无统一</a:t>
            </a:r>
            <a:r>
              <a:rPr lang="zh-CN" altLang="en-US" sz="2000" b="1" dirty="0">
                <a:latin typeface="+mn-ea"/>
                <a:ea typeface="+mn-ea"/>
              </a:rPr>
              <a:t>的总线仲裁</a:t>
            </a:r>
            <a:r>
              <a:rPr lang="zh-CN" altLang="en-US" sz="2000" b="1" dirty="0" smtClean="0">
                <a:latin typeface="+mn-ea"/>
                <a:ea typeface="+mn-ea"/>
              </a:rPr>
              <a:t>器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、自举式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dirty="0"/>
              <a:t>优先级</a:t>
            </a:r>
            <a:r>
              <a:rPr lang="zh-CN" altLang="en-US" sz="2200" b="1" dirty="0" smtClean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 smtClean="0"/>
              <a:t>表示，仲裁时检查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 smtClean="0"/>
              <a:t>请求线</a:t>
            </a:r>
            <a:endParaRPr lang="en-US" altLang="zh-CN" sz="2200" b="1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 smtClean="0"/>
              <a:t>按</a:t>
            </a:r>
            <a:r>
              <a:rPr lang="zh-CN" altLang="en-US" b="1" u="sng" dirty="0"/>
              <a:t>优先级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一部分</a:t>
            </a:r>
            <a:r>
              <a:rPr lang="zh-CN" altLang="en-US" b="1" dirty="0" smtClean="0"/>
              <a:t>仲裁总线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高优先级请求线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/>
              <a:t>    每个主设备有自己的仲裁号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唯一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及</a:t>
            </a:r>
            <a:r>
              <a:rPr lang="zh-CN" altLang="en-US" b="1" dirty="0"/>
              <a:t>仲裁</a:t>
            </a:r>
            <a:r>
              <a:rPr lang="zh-CN" altLang="en-US" b="1" dirty="0" smtClean="0"/>
              <a:t>器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仲裁</a:t>
            </a:r>
            <a:r>
              <a:rPr lang="zh-CN" altLang="en-US" sz="2000" b="1" dirty="0" smtClean="0"/>
              <a:t>总线</a:t>
            </a:r>
            <a:r>
              <a:rPr lang="en-US" altLang="zh-CN" sz="2000" b="1" dirty="0" smtClean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79512" y="4861609"/>
            <a:ext cx="8785225" cy="1015663"/>
            <a:chOff x="179512" y="4869160"/>
            <a:chExt cx="8785225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 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仲裁时机：</a:t>
              </a:r>
              <a:r>
                <a:rPr lang="zh-CN" altLang="en-US" b="1" dirty="0" smtClean="0"/>
                <a:t>对于仲裁</a:t>
              </a:r>
              <a:r>
                <a:rPr lang="zh-CN" altLang="en-US" b="1" dirty="0"/>
                <a:t>器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err="1" smtClean="0"/>
                <a:t>BS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时开始，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00" dirty="0" smtClean="0"/>
                <a:t>对于仲裁器</a:t>
              </a:r>
              <a:r>
                <a:rPr lang="en-US" altLang="zh-CN" b="1" i="1" spc="-100" dirty="0" err="1" smtClean="0">
                  <a:latin typeface="+mn-lt"/>
                </a:rPr>
                <a:t>i</a:t>
              </a:r>
              <a:r>
                <a:rPr lang="zh-CN" altLang="en-US" b="1" spc="-100" dirty="0" smtClean="0">
                  <a:latin typeface="+mn-lt"/>
                </a:rPr>
                <a:t>，所连</a:t>
              </a:r>
              <a:r>
                <a:rPr lang="zh-CN" altLang="en-US" b="1" spc="-100" dirty="0" smtClean="0"/>
                <a:t>∑</a:t>
              </a:r>
              <a:r>
                <a:rPr lang="en-US" altLang="zh-CN" b="1" spc="-100" dirty="0" err="1" smtClean="0"/>
                <a:t>BR</a:t>
              </a:r>
              <a:r>
                <a:rPr lang="en-US" altLang="zh-CN" b="1" i="1" spc="-100" dirty="0" err="1" smtClean="0">
                  <a:latin typeface="+mn-lt"/>
                </a:rPr>
                <a:t>k</a:t>
              </a:r>
              <a:r>
                <a:rPr lang="zh-CN" altLang="en-US" b="1" spc="-100" dirty="0" smtClean="0"/>
                <a:t>＝</a:t>
              </a:r>
              <a:r>
                <a:rPr lang="en-US" altLang="zh-CN" b="1" spc="-100" dirty="0" smtClean="0"/>
                <a:t>1</a:t>
              </a:r>
              <a:r>
                <a:rPr lang="zh-CN" altLang="en-US" b="1" spc="-100" dirty="0" smtClean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 smtClean="0"/>
                <a:t>BS</a:t>
              </a:r>
              <a:r>
                <a:rPr lang="en-US" altLang="zh-CN" sz="2000" b="1" i="1" dirty="0" smtClean="0">
                  <a:latin typeface="+mn-lt"/>
                </a:rPr>
                <a:t>i</a:t>
              </a:r>
              <a:r>
                <a:rPr lang="en-US" altLang="zh-CN" sz="2000" b="1" dirty="0" smtClean="0"/>
                <a:t>←</a:t>
              </a:r>
              <a:r>
                <a:rPr lang="en-US" altLang="zh-CN" sz="2000" b="1" dirty="0"/>
                <a:t>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4363408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58"/>
            <p:cNvSpPr>
              <a:spLocks noChangeShapeType="1"/>
            </p:cNvSpPr>
            <p:nvPr/>
          </p:nvSpPr>
          <p:spPr bwMode="auto">
            <a:xfrm>
              <a:off x="4886587" y="5432524"/>
              <a:ext cx="66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solidFill>
            <a:srgbClr val="CCFFFF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 smtClean="0"/>
              <a:t>哪个主设备优先级最高？</a:t>
            </a:r>
            <a:endParaRPr lang="zh-CN" altLang="en-US" sz="2000" b="1" dirty="0"/>
          </a:p>
        </p:txBody>
      </p:sp>
      <p:grpSp>
        <p:nvGrpSpPr>
          <p:cNvPr id="184" name="组合 183"/>
          <p:cNvGrpSpPr/>
          <p:nvPr/>
        </p:nvGrpSpPr>
        <p:grpSpPr>
          <a:xfrm>
            <a:off x="750643" y="2996952"/>
            <a:ext cx="6413645" cy="1776182"/>
            <a:chOff x="750643" y="3092978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842383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355976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370775" y="3415645"/>
              <a:ext cx="649497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3092978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316567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236994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45301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9703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95707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2915816" y="3453018"/>
              <a:ext cx="0" cy="86409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957967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597034"/>
              <a:ext cx="287338" cy="3609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591531"/>
              <a:ext cx="287338" cy="365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992917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239413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597034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957967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992917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239413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173098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n</a:t>
              </a:r>
              <a:endParaRPr lang="en-US" altLang="zh-CN" sz="1800" b="1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591532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236996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236994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317114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239413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97034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236994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356992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</p:grp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 258"/>
          <p:cNvGrpSpPr/>
          <p:nvPr/>
        </p:nvGrpSpPr>
        <p:grpSpPr>
          <a:xfrm>
            <a:off x="179388" y="4581128"/>
            <a:ext cx="8857108" cy="1384995"/>
            <a:chOff x="179388" y="4728626"/>
            <a:chExt cx="8857108" cy="1384995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8857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 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</a:t>
              </a:r>
              <a:r>
                <a:rPr lang="zh-CN" altLang="en-US" b="1" dirty="0">
                  <a:solidFill>
                    <a:srgbClr val="C00000"/>
                  </a:solidFill>
                </a:rPr>
                <a:t>时机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：</a:t>
              </a:r>
              <a:r>
                <a:rPr lang="zh-CN" altLang="en-US" b="1" dirty="0" smtClean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</a:t>
              </a:r>
              <a:r>
                <a:rPr lang="zh-CN" altLang="en-US" b="1" dirty="0" smtClean="0"/>
                <a:t>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50" dirty="0"/>
                <a:t>逐位</a:t>
              </a:r>
              <a:r>
                <a:rPr lang="zh-CN" altLang="en-US" b="1" spc="-150" dirty="0" smtClean="0"/>
                <a:t>发送</a:t>
              </a:r>
              <a:r>
                <a:rPr lang="en-US" altLang="zh-CN" b="1" spc="-150" dirty="0" err="1" smtClean="0"/>
                <a:t>cn</a:t>
              </a:r>
              <a:r>
                <a:rPr lang="zh-CN" altLang="en-US" b="1" spc="-150" dirty="0" smtClean="0"/>
                <a:t>并与</a:t>
              </a:r>
              <a:r>
                <a:rPr lang="en-US" altLang="zh-CN" b="1" spc="-150" dirty="0" err="1" smtClean="0"/>
                <a:t>bn</a:t>
              </a:r>
              <a:r>
                <a:rPr lang="zh-CN" altLang="en-US" b="1" spc="-150" dirty="0" smtClean="0"/>
                <a:t>比较，</a:t>
              </a:r>
              <a:r>
                <a:rPr lang="zh-CN" altLang="en-US" b="1" spc="-150" dirty="0"/>
                <a:t>都</a:t>
              </a:r>
              <a:r>
                <a:rPr lang="zh-CN" altLang="en-US" b="1" spc="-150" dirty="0" smtClean="0"/>
                <a:t>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</a:t>
              </a:r>
              <a:r>
                <a:rPr lang="en-US" altLang="zh-CN" sz="2000" b="1" spc="-100" dirty="0" smtClean="0"/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*仲裁实现：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3967361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</a:t>
            </a:r>
            <a:r>
              <a:rPr lang="zh-CN" altLang="en-US" b="1" dirty="0" smtClean="0"/>
              <a:t>较少，易扩展</a:t>
            </a:r>
            <a:endParaRPr lang="zh-CN" altLang="en-US" b="1" dirty="0"/>
          </a:p>
        </p:txBody>
      </p:sp>
      <p:grpSp>
        <p:nvGrpSpPr>
          <p:cNvPr id="270" name="组合 269"/>
          <p:cNvGrpSpPr/>
          <p:nvPr/>
        </p:nvGrpSpPr>
        <p:grpSpPr>
          <a:xfrm>
            <a:off x="3459861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</a:t>
              </a:r>
              <a:r>
                <a:rPr lang="zh-CN" altLang="en-US" sz="1800" b="1" dirty="0" smtClean="0"/>
                <a:t>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、竞争</a:t>
            </a:r>
            <a:r>
              <a:rPr lang="zh-CN" altLang="en-US" b="1" dirty="0">
                <a:solidFill>
                  <a:srgbClr val="FF3399"/>
                </a:solidFill>
              </a:rPr>
              <a:t>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dirty="0"/>
              <a:t>优先级用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仲裁号</a:t>
            </a:r>
            <a:r>
              <a:rPr lang="zh-CN" altLang="en-US" sz="2200" b="1" dirty="0" smtClean="0"/>
              <a:t>表示，仲裁时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逐位</a:t>
            </a:r>
            <a:r>
              <a:rPr lang="zh-CN" altLang="en-US" sz="2200" b="1" dirty="0" smtClean="0"/>
              <a:t>竞争、败者退出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*类型：</a:t>
            </a:r>
            <a:r>
              <a:rPr lang="zh-CN" altLang="en-US" sz="2200" b="1" dirty="0" smtClean="0"/>
              <a:t>有并行竞争、串行竞争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种，基于仲裁</a:t>
            </a:r>
            <a:r>
              <a:rPr lang="zh-CN" altLang="en-US" sz="2200" b="1" dirty="0"/>
              <a:t>号的产生</a:t>
            </a:r>
            <a:r>
              <a:rPr lang="zh-CN" altLang="en-US" sz="2200" b="1" dirty="0" smtClean="0"/>
              <a:t>方式</a:t>
            </a:r>
            <a:endParaRPr lang="en-US" altLang="zh-CN" sz="2200" b="1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 smtClean="0"/>
                <a:t>   </a:t>
              </a:r>
              <a:r>
                <a:rPr lang="zh-CN" altLang="en-US" sz="1800" b="1" dirty="0" smtClean="0"/>
                <a:t>主设备</a:t>
              </a:r>
              <a:r>
                <a:rPr lang="en-US" altLang="zh-CN" sz="1800" b="1" i="1" dirty="0" err="1" smtClean="0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i="1" dirty="0" smtClean="0">
                  <a:latin typeface="+mn-lt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1</a:t>
              </a:r>
              <a:endParaRPr lang="en-US" altLang="zh-CN" sz="1600" b="1" baseline="-18000" dirty="0"/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smtClean="0">
                  <a:latin typeface="+mn-lt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AB7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AB0</a:t>
              </a:r>
              <a:endParaRPr lang="en-US" altLang="zh-CN" sz="1800" b="1" dirty="0"/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</a:t>
              </a:r>
              <a:r>
                <a:rPr lang="en-US" altLang="zh-CN" sz="1800" b="1" dirty="0" err="1" smtClean="0"/>
                <a:t>cn</a:t>
              </a:r>
              <a:r>
                <a:rPr lang="zh-CN" altLang="en-US" sz="1800" b="1" dirty="0" smtClean="0"/>
                <a:t>为主设备仲裁号，</a:t>
              </a:r>
              <a:r>
                <a:rPr lang="en-US" altLang="zh-CN" sz="1800" b="1" dirty="0" err="1" smtClean="0"/>
                <a:t>bn</a:t>
              </a:r>
              <a:r>
                <a:rPr lang="zh-CN" altLang="en-US" sz="1800" b="1" dirty="0" smtClean="0"/>
                <a:t>为总线上仲裁号，</a:t>
              </a:r>
              <a:r>
                <a:rPr lang="en-US" altLang="zh-CN" sz="1800" b="1" dirty="0" smtClean="0"/>
                <a:t>CR</a:t>
              </a:r>
              <a:r>
                <a:rPr lang="zh-CN" altLang="en-US" sz="1800" b="1" dirty="0" smtClean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*并行仲裁线连接：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</a:t>
            </a:r>
            <a:r>
              <a:rPr lang="en-US" altLang="zh-CN" sz="2000" b="1" baseline="30000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所有</a:t>
            </a:r>
            <a:r>
              <a:rPr lang="zh-CN" altLang="en-US" b="1" dirty="0" smtClean="0"/>
              <a:t>仲裁总线</a:t>
            </a:r>
            <a:endParaRPr lang="zh-CN" altLang="en-US" b="1" dirty="0"/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385192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57" grpId="0"/>
      <p:bldP spid="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§6.3  </a:t>
            </a:r>
            <a:r>
              <a:rPr lang="zh-CN" altLang="en-US" sz="3600" b="1" dirty="0" smtClean="0"/>
              <a:t>总线的定时与传输</a:t>
            </a:r>
            <a:endParaRPr lang="zh-CN" altLang="en-US" sz="3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6288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定时方式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074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</a:rPr>
              <a:t>*</a:t>
            </a:r>
            <a:r>
              <a:rPr lang="zh-CN" altLang="en-US" b="1" dirty="0">
                <a:solidFill>
                  <a:srgbClr val="CC3300"/>
                </a:solidFill>
              </a:rPr>
              <a:t>总线</a:t>
            </a:r>
            <a:r>
              <a:rPr lang="zh-CN" altLang="en-US" b="1" dirty="0" smtClean="0">
                <a:solidFill>
                  <a:srgbClr val="CC3300"/>
                </a:solidFill>
              </a:rPr>
              <a:t>传输协议：</a:t>
            </a:r>
            <a:r>
              <a:rPr lang="zh-CN" altLang="en-US" b="1" dirty="0" smtClean="0"/>
              <a:t>指总线事务中操作及其时序的约定</a:t>
            </a:r>
            <a:endParaRPr lang="zh-CN" altLang="en-US" b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215964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r>
              <a:rPr lang="zh-CN" altLang="en-US" b="1" dirty="0"/>
              <a:t>由统一的</a:t>
            </a:r>
            <a:r>
              <a:rPr lang="zh-CN" altLang="en-US" b="1" dirty="0">
                <a:latin typeface="Times New Roman" pitchFamily="18" charset="0"/>
              </a:rPr>
              <a:t>时钟</a:t>
            </a:r>
            <a:r>
              <a:rPr lang="zh-CN" altLang="en-US" b="1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/>
              <a:t>实现，时长固定</a:t>
            </a:r>
            <a:r>
              <a:rPr lang="en-US" altLang="zh-CN" sz="2000" b="1" dirty="0"/>
              <a:t>(CLK</a:t>
            </a:r>
            <a:r>
              <a:rPr lang="zh-CN" altLang="en-US" sz="2000" b="1" dirty="0"/>
              <a:t>周期</a:t>
            </a:r>
            <a:r>
              <a:rPr lang="en-US" altLang="zh-CN" sz="2000" b="1" dirty="0"/>
              <a:t>)</a:t>
            </a:r>
            <a:endParaRPr lang="en-US" altLang="zh-CN" sz="1800" b="1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91755" y="3068960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各步骤都以</a:t>
            </a:r>
            <a:r>
              <a:rPr lang="en-US" altLang="zh-CN" b="1" spc="-100" dirty="0" smtClean="0"/>
              <a:t>CLK</a:t>
            </a:r>
            <a:r>
              <a:rPr lang="zh-CN" altLang="en-US" b="1" spc="-100" dirty="0" smtClean="0"/>
              <a:t>为基准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如信号采样</a:t>
            </a:r>
            <a:r>
              <a:rPr lang="en-US" altLang="zh-CN" sz="2000" b="1" spc="-100" dirty="0" smtClean="0"/>
              <a:t>)</a:t>
            </a:r>
            <a:endParaRPr lang="en-US" altLang="zh-CN" sz="1800" b="1" spc="-100" dirty="0"/>
          </a:p>
        </p:txBody>
      </p:sp>
      <p:sp>
        <p:nvSpPr>
          <p:cNvPr id="102" name="Text Box 129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990099"/>
                </a:solidFill>
              </a:rPr>
              <a:t>距离</a:t>
            </a:r>
            <a:r>
              <a:rPr lang="zh-CN" altLang="en-US" b="1" dirty="0">
                <a:solidFill>
                  <a:srgbClr val="990099"/>
                </a:solidFill>
              </a:rPr>
              <a:t>较短</a:t>
            </a:r>
            <a:r>
              <a:rPr lang="zh-CN" altLang="en-US" b="1" dirty="0"/>
              <a:t>的数据传输</a:t>
            </a:r>
          </a:p>
        </p:txBody>
      </p:sp>
      <p:sp>
        <p:nvSpPr>
          <p:cNvPr id="10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827584" y="3573016"/>
            <a:ext cx="7632848" cy="1656359"/>
            <a:chOff x="251520" y="1844824"/>
            <a:chExt cx="7632848" cy="1656359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1" name="直接连接符 130"/>
            <p:cNvCxnSpPr>
              <a:endCxn id="13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>
              <a:stCxn id="130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49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>
              <a:endCxn id="149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>
              <a:stCxn id="149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70" name="直接连接符 169"/>
            <p:cNvCxnSpPr>
              <a:endCxn id="169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>
              <a:stCxn id="169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2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47664" y="5301208"/>
            <a:ext cx="6336566" cy="288119"/>
            <a:chOff x="1547664" y="5301208"/>
            <a:chExt cx="6336566" cy="288119"/>
          </a:xfrm>
        </p:grpSpPr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1547664" y="5301208"/>
              <a:ext cx="633656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注：部分总线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如</a:t>
              </a:r>
              <a:r>
                <a:rPr lang="en-US" altLang="zh-CN" sz="1800" b="1" dirty="0" smtClean="0"/>
                <a:t>PCI)</a:t>
              </a:r>
              <a:r>
                <a:rPr lang="zh-CN" altLang="en-US" sz="1800" b="1" dirty="0" smtClean="0"/>
                <a:t>中，用</a:t>
              </a:r>
              <a:r>
                <a:rPr lang="en-US" altLang="zh-CN" sz="1800" b="1" dirty="0" smtClean="0"/>
                <a:t>#</a:t>
              </a:r>
              <a:r>
                <a:rPr lang="zh-CN" altLang="en-US" sz="1800" b="1" dirty="0" smtClean="0"/>
                <a:t>表示低电平有效，</a:t>
              </a:r>
              <a:r>
                <a:rPr lang="en-US" altLang="zh-CN" sz="1800" b="1" dirty="0" smtClean="0"/>
                <a:t>RD#</a:t>
              </a:r>
              <a:r>
                <a:rPr lang="zh-CN" altLang="en-US" sz="1800" b="1" dirty="0" smtClean="0"/>
                <a:t>等价于</a:t>
              </a:r>
              <a:r>
                <a:rPr lang="en-US" altLang="zh-CN" sz="1800" b="1" dirty="0" smtClean="0"/>
                <a:t>RD</a:t>
              </a:r>
              <a:endParaRPr lang="en-US" altLang="zh-CN" sz="1800" b="1" dirty="0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7464119" y="5336380"/>
              <a:ext cx="21299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</a:rPr>
              <a:t>定时原理：</a:t>
            </a:r>
            <a:r>
              <a:rPr lang="zh-CN" altLang="en-US" b="1" dirty="0"/>
              <a:t>通过联络信号的握手</a:t>
            </a:r>
            <a:r>
              <a:rPr lang="en-US" altLang="zh-CN" b="1" dirty="0"/>
              <a:t>(</a:t>
            </a:r>
            <a:r>
              <a:rPr lang="zh-CN" altLang="en-US" b="1" dirty="0"/>
              <a:t>应答</a:t>
            </a:r>
            <a:r>
              <a:rPr lang="en-US" altLang="zh-CN" b="1" dirty="0"/>
              <a:t>)</a:t>
            </a:r>
            <a:r>
              <a:rPr lang="zh-CN" altLang="en-US" b="1" dirty="0"/>
              <a:t>实现，时长</a:t>
            </a:r>
            <a:r>
              <a:rPr lang="zh-CN" altLang="en-US" b="1" dirty="0" smtClean="0"/>
              <a:t>可变</a:t>
            </a:r>
            <a:endParaRPr lang="en-US" altLang="zh-CN" b="1" dirty="0" smtClean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异步传输协议原理：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3491534" y="2947010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各步骤都采用异步定时方式</a:t>
            </a:r>
            <a:endParaRPr lang="en-US" altLang="zh-CN" b="1" dirty="0" smtClean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179388" y="1146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定时过程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有</a:t>
            </a:r>
            <a:r>
              <a:rPr lang="zh-CN" altLang="en-US" sz="2200" b="1" spc="-100" dirty="0" smtClean="0"/>
              <a:t>请求</a:t>
            </a:r>
            <a:r>
              <a:rPr lang="zh-CN" altLang="en-US" sz="2200" b="1" spc="-100" dirty="0"/>
              <a:t>、响应、撤消请求、撤消响应</a:t>
            </a:r>
            <a:r>
              <a:rPr lang="en-US" altLang="zh-CN" sz="2200" b="1" spc="-100" dirty="0"/>
              <a:t>4</a:t>
            </a:r>
            <a:r>
              <a:rPr lang="zh-CN" altLang="en-US" sz="2200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1979712" y="1699915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一次异步定时</a:t>
              </a:r>
              <a:endParaRPr lang="zh-CN" altLang="en-US" sz="1800" b="1" dirty="0"/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7" name="组合 356"/>
          <p:cNvGrpSpPr/>
          <p:nvPr/>
        </p:nvGrpSpPr>
        <p:grpSpPr>
          <a:xfrm>
            <a:off x="1691680" y="3429000"/>
            <a:ext cx="5256584" cy="2088233"/>
            <a:chOff x="1403648" y="3645025"/>
            <a:chExt cx="5256584" cy="2088233"/>
          </a:xfrm>
        </p:grpSpPr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403648" y="3645025"/>
              <a:ext cx="1008112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 smtClean="0"/>
                <a:t>RdReq</a:t>
              </a:r>
              <a:endParaRPr lang="en-US" altLang="zh-CN" sz="1400" b="1" dirty="0"/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 smtClean="0"/>
                <a:t>RdAck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 smtClean="0"/>
                <a:t>WrReq</a:t>
              </a:r>
              <a:endParaRPr lang="en-US" altLang="zh-CN" sz="1800" b="1" dirty="0" smtClean="0"/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 smtClean="0"/>
            </a:p>
            <a:p>
              <a:pPr algn="r">
                <a:lnSpc>
                  <a:spcPct val="100000"/>
                </a:lnSpc>
                <a:spcBef>
                  <a:spcPts val="300"/>
                </a:spcBef>
              </a:pPr>
              <a:r>
                <a:rPr lang="zh-CN" altLang="en-US" sz="1800" b="1" dirty="0" smtClean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705681" y="4364137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627784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347864" y="4364137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627933" y="3717032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地址</a:t>
              </a:r>
              <a:endParaRPr lang="zh-CN" altLang="en-US" sz="1600" b="1" dirty="0"/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076230" y="4005064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483470" y="3825838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372200" y="4797152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627784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2771800" y="4293096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555776" y="4509120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628230" y="4293096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483768" y="4509120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474243" y="4796705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483768" y="5084737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491880" y="4293543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635004" y="4509567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483470" y="4113709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084168" y="4113708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508550" y="4581128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652120" y="4581128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228630" y="4589512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483768" y="4869160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635004" y="3825044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076056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067944" y="3719550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372200" y="3717032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067944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076056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372200" y="55172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580112" y="4652169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084168" y="4652169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⑧</a:t>
              </a:r>
              <a:endParaRPr lang="en-US" altLang="zh-CN" sz="1400" b="1" dirty="0"/>
            </a:p>
          </p:txBody>
        </p:sp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627784" y="5516042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</a:t>
              </a:r>
              <a:r>
                <a:rPr lang="zh-CN" altLang="en-US" sz="1600" b="1" dirty="0" smtClean="0"/>
                <a:t>地址</a:t>
              </a:r>
              <a:r>
                <a:rPr lang="en-US" altLang="zh-CN" sz="1600" b="1" dirty="0" smtClean="0"/>
                <a:t>/</a:t>
              </a:r>
              <a:r>
                <a:rPr lang="zh-CN" altLang="en-US" sz="1600" b="1" dirty="0" smtClean="0"/>
                <a:t>命令  </a:t>
              </a:r>
              <a:r>
                <a:rPr lang="zh-CN" altLang="en-US" sz="1600" b="1" dirty="0"/>
                <a:t>等待</a:t>
              </a:r>
              <a:r>
                <a:rPr lang="zh-CN" altLang="en-US" sz="1600" b="1" dirty="0" smtClean="0"/>
                <a:t>操作   传送数据</a:t>
              </a:r>
              <a:endParaRPr lang="zh-CN" altLang="en-US" sz="16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3779912" y="5229200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483768" y="5374183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203848" y="5157192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347418" y="5157192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3923928" y="5165576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067944" y="5374183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076502" y="5157192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220072" y="5165576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5940598" y="5165576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080993" y="5373663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148064" y="5228233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5783659" y="5229200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5938271" y="4222353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491880" y="3933056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578031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对设备速度、传输距离无要求，传输周期较</a:t>
            </a:r>
            <a:r>
              <a:rPr lang="zh-CN" altLang="en-US" b="1" dirty="0" smtClean="0"/>
              <a:t>长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 (</a:t>
            </a:r>
            <a:r>
              <a:rPr lang="zh-CN" altLang="en-US" sz="1800" b="1" dirty="0" smtClean="0"/>
              <a:t>握手次数过多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⑴总线概述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</a:rPr>
              <a:t>      </a:t>
            </a:r>
            <a:r>
              <a:rPr lang="zh-CN" altLang="en-US" b="1" u="none" dirty="0" smtClean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，性能指标，操作过程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设备连接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操作步骤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⑵总线的仲裁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集中式仲裁</a:t>
            </a:r>
            <a:r>
              <a:rPr lang="en-US" altLang="zh-CN" sz="1800" b="1" dirty="0" smtClean="0"/>
              <a:t>(3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</a:t>
            </a:r>
            <a:r>
              <a:rPr lang="zh-CN" altLang="en-US" b="1" dirty="0" smtClean="0"/>
              <a:t>分布式仲裁</a:t>
            </a:r>
            <a:r>
              <a:rPr lang="en-US" altLang="zh-CN" sz="1800" b="1" dirty="0" smtClean="0"/>
              <a:t>(2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基本思想，信号线连接，</a:t>
            </a:r>
            <a:r>
              <a:rPr lang="zh-CN" altLang="en-US" b="1" dirty="0" smtClean="0"/>
              <a:t>仲裁时机、仲裁方法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⑶总线的定时与传输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 smtClean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需求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实现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，总线标准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并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串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</a:rPr>
              <a:t>⑷总线的结构与互连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/>
              <a:t>      </a:t>
            </a:r>
            <a:r>
              <a:rPr lang="zh-CN" altLang="en-US" b="1" u="none" dirty="0" smtClean="0"/>
              <a:t>总线结构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双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多</a:t>
            </a:r>
            <a:r>
              <a:rPr lang="en-US" altLang="zh-CN" sz="1800" b="1" u="none" dirty="0" smtClean="0"/>
              <a:t>)</a:t>
            </a:r>
            <a:r>
              <a:rPr lang="zh-CN" altLang="en-US" b="1" u="none" dirty="0" smtClean="0"/>
              <a:t>，总线互连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方法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接口电路功能</a:t>
            </a:r>
            <a:r>
              <a:rPr lang="en-US" altLang="zh-CN" sz="1800" b="1" u="none" dirty="0" smtClean="0"/>
              <a:t>)</a:t>
            </a:r>
            <a:endParaRPr lang="en-US" altLang="zh-CN" b="1" u="none" spc="-50" dirty="0" smtClean="0"/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924944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*异步传输协议示例：</a:t>
            </a:r>
            <a:r>
              <a:rPr lang="zh-CN" altLang="en-US" b="1" dirty="0" smtClean="0"/>
              <a:t>起止式</a:t>
            </a:r>
            <a:r>
              <a:rPr lang="zh-CN" altLang="en-US" b="1" dirty="0"/>
              <a:t>异步串行</a:t>
            </a:r>
            <a:r>
              <a:rPr lang="zh-CN" altLang="en-US" b="1" dirty="0" smtClean="0"/>
              <a:t>通信协议</a:t>
            </a:r>
            <a:endParaRPr lang="en-US" altLang="zh-CN" b="1" dirty="0" smtClean="0"/>
          </a:p>
          <a:p>
            <a:pPr marL="2336800" indent="-2336800">
              <a:lnSpc>
                <a:spcPct val="10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           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面向字符传送、</a:t>
            </a:r>
            <a:r>
              <a:rPr lang="zh-CN" altLang="en-US" sz="2200" b="1" dirty="0"/>
              <a:t>不互</a:t>
            </a:r>
            <a:r>
              <a:rPr lang="zh-CN" altLang="en-US" sz="2200" b="1" dirty="0" smtClean="0"/>
              <a:t>锁</a:t>
            </a:r>
            <a:r>
              <a:rPr lang="zh-CN" altLang="en-US" sz="2200" b="1" dirty="0"/>
              <a:t>应答</a:t>
            </a:r>
            <a:r>
              <a:rPr lang="zh-CN" altLang="en-US" sz="2200" b="1" dirty="0" smtClean="0"/>
              <a:t>方式、无联络信号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传输速度、传输可靠性有所不同</a:t>
            </a:r>
            <a:endParaRPr lang="zh-CN" altLang="en-US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1131269"/>
            <a:ext cx="2449339" cy="1433635"/>
            <a:chOff x="5507037" y="1131269"/>
            <a:chExt cx="2449339" cy="1433635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约定的延迟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507037" y="2132660"/>
              <a:ext cx="1079326" cy="28778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直接箭头连接符 136"/>
            <p:cNvCxnSpPr>
              <a:stCxn id="130" idx="0"/>
            </p:cNvCxnSpPr>
            <p:nvPr/>
          </p:nvCxnSpPr>
          <p:spPr bwMode="auto">
            <a:xfrm flipV="1">
              <a:off x="7271370" y="1131269"/>
              <a:ext cx="307727" cy="114471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779912" y="3731494"/>
            <a:ext cx="2088232" cy="766142"/>
            <a:chOff x="3779912" y="3804594"/>
            <a:chExt cx="2088232" cy="766142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607943" y="4077072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需约定延迟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4032325" y="4220741"/>
              <a:ext cx="575619" cy="215678"/>
            </a:xfrm>
            <a:prstGeom prst="bentConnector3">
              <a:avLst>
                <a:gd name="adj1" fmla="val 99642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363369" y="3804594"/>
              <a:ext cx="216693" cy="31040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6" name="组合 185"/>
          <p:cNvGrpSpPr/>
          <p:nvPr/>
        </p:nvGrpSpPr>
        <p:grpSpPr>
          <a:xfrm>
            <a:off x="6173924" y="3736082"/>
            <a:ext cx="2357276" cy="1510805"/>
            <a:chOff x="6173924" y="3808090"/>
            <a:chExt cx="2357276" cy="1510805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173924" y="4077072"/>
              <a:ext cx="23572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需设置起始位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停止位</a:t>
              </a:r>
              <a:endParaRPr lang="zh-CN" altLang="en-US" sz="1800" b="1" dirty="0"/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7489007" y="3808090"/>
              <a:ext cx="180181" cy="26898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H="1">
              <a:off x="7165950" y="4380069"/>
              <a:ext cx="559571" cy="93882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793680" y="3314255"/>
            <a:ext cx="5479425" cy="1193998"/>
            <a:chOff x="1793680" y="3386263"/>
            <a:chExt cx="5479425" cy="1193998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778894"/>
              <a:ext cx="123309" cy="5479425"/>
            </a:xfrm>
            <a:prstGeom prst="leftBrace">
              <a:avLst>
                <a:gd name="adj1" fmla="val 27996"/>
                <a:gd name="adj2" fmla="val 86621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197971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</a:t>
              </a:r>
              <a:r>
                <a:rPr lang="zh-CN" altLang="en-US" sz="1800" b="1" dirty="0" smtClean="0"/>
                <a:t>约定格式</a:t>
              </a:r>
              <a:endParaRPr lang="zh-CN" altLang="en-US" sz="1800" b="1" dirty="0"/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2915870" y="3386263"/>
              <a:ext cx="2591167" cy="83447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7" name="组合 216"/>
          <p:cNvGrpSpPr/>
          <p:nvPr/>
        </p:nvGrpSpPr>
        <p:grpSpPr>
          <a:xfrm>
            <a:off x="3924301" y="3314255"/>
            <a:ext cx="865187" cy="1683394"/>
            <a:chOff x="3924301" y="3386263"/>
            <a:chExt cx="865187" cy="1683394"/>
          </a:xfrm>
        </p:grpSpPr>
        <p:cxnSp>
          <p:nvCxnSpPr>
            <p:cNvPr id="215" name="直接箭头连接符 214"/>
            <p:cNvCxnSpPr/>
            <p:nvPr/>
          </p:nvCxnSpPr>
          <p:spPr bwMode="auto">
            <a:xfrm flipH="1">
              <a:off x="3973836" y="3386263"/>
              <a:ext cx="815652" cy="18675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924301" y="3808090"/>
              <a:ext cx="395288" cy="1261567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8" y="4526162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</a:t>
            </a:r>
            <a:r>
              <a:rPr lang="zh-CN" altLang="en-US" b="1" dirty="0" smtClean="0">
                <a:solidFill>
                  <a:srgbClr val="FF3399"/>
                </a:solidFill>
              </a:rPr>
              <a:t>同步</a:t>
            </a:r>
            <a:r>
              <a:rPr lang="zh-CN" altLang="en-US" b="1" dirty="0">
                <a:solidFill>
                  <a:srgbClr val="FF3399"/>
                </a:solidFill>
              </a:rPr>
              <a:t>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*半同步传输协议原理：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68921" y="757153"/>
            <a:ext cx="66235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通过时钟信号、联络信号的握手共同实现，</a:t>
            </a:r>
            <a:endParaRPr lang="en-US" altLang="zh-CN" b="1" dirty="0" smtClean="0"/>
          </a:p>
          <a:p>
            <a:r>
              <a:rPr lang="zh-CN" altLang="en-US" b="1" dirty="0" smtClean="0"/>
              <a:t>时长可变、以时钟周期为基准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基础为同步</a:t>
            </a:r>
            <a:r>
              <a:rPr lang="en-US" altLang="zh-CN" sz="2000" b="1" dirty="0" smtClean="0"/>
              <a:t>)</a:t>
            </a:r>
            <a:endParaRPr lang="en-US" altLang="zh-CN" b="1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07905" y="1704290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</a:t>
            </a:r>
            <a:r>
              <a:rPr lang="zh-CN" altLang="en-US" b="1" spc="-100" dirty="0"/>
              <a:t>步骤都以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</a:t>
            </a:r>
            <a:r>
              <a:rPr lang="zh-CN" altLang="en-US" b="1" spc="-100" dirty="0" smtClean="0"/>
              <a:t>基准，</a:t>
            </a:r>
            <a:endParaRPr lang="en-US" altLang="zh-CN" b="1" spc="-100" dirty="0" smtClean="0"/>
          </a:p>
          <a:p>
            <a:r>
              <a:rPr lang="zh-CN" altLang="en-US" b="1" spc="-100" dirty="0" smtClean="0"/>
              <a:t>步骤时长可以延长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多个</a:t>
            </a:r>
            <a:r>
              <a:rPr lang="en-US" altLang="zh-CN" sz="2000" b="1" spc="-100" dirty="0" smtClean="0"/>
              <a:t>CLK)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186323" y="2712227"/>
            <a:ext cx="7130093" cy="1656359"/>
            <a:chOff x="251520" y="1844824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4650210" y="3284983"/>
              <a:ext cx="1292683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4353816" y="1845469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93204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50810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084168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660232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7234856" y="1845469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1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 smtClean="0"/>
                <a:t>   T</a:t>
              </a:r>
              <a:r>
                <a:rPr lang="en-US" altLang="zh-CN" sz="1800" b="1" baseline="-18000" dirty="0" smtClean="0"/>
                <a:t>3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37813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378611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40686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07414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435741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436217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6447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65021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49327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93752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522007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22555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508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51358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79613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80161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60841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608893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37148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637696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66595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6427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6946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695230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72355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240338" y="2132856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3600337" y="2528900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3779192" y="2420888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3601650" y="2816931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4353816" y="2708919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491880" y="2996952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4354536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355976" y="3212976"/>
              <a:ext cx="25922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6952306" y="2996952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6948264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1331640" y="3284984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4644008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4644008" y="3501008"/>
              <a:ext cx="1296144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5940152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5940152" y="3284984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Ready</a:t>
              </a:r>
              <a:endParaRPr lang="zh-CN" altLang="en-US" sz="1800" b="1" dirty="0"/>
            </a:p>
          </p:txBody>
        </p:sp>
      </p:grp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451260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 smtClean="0"/>
              <a:t>适合</a:t>
            </a:r>
            <a:r>
              <a:rPr lang="zh-CN" altLang="en-US" b="1" dirty="0" smtClean="0">
                <a:solidFill>
                  <a:srgbClr val="990099"/>
                </a:solidFill>
              </a:rPr>
              <a:t>距离较短</a:t>
            </a:r>
            <a:r>
              <a:rPr lang="zh-CN" altLang="en-US" b="1" dirty="0" smtClean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941168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</a:t>
            </a:r>
            <a:r>
              <a:rPr lang="zh-CN" altLang="en-US" b="1" dirty="0" smtClean="0"/>
              <a:t>设备</a:t>
            </a:r>
            <a:r>
              <a:rPr lang="zh-CN" altLang="en-US" b="1" dirty="0" smtClean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(</a:t>
            </a:r>
            <a:r>
              <a:rPr lang="zh-CN" altLang="en-US" sz="1800" b="1" dirty="0" smtClean="0"/>
              <a:t>如</a:t>
            </a:r>
            <a:r>
              <a:rPr lang="en-US" altLang="zh-CN" sz="1800" b="1" dirty="0" smtClean="0"/>
              <a:t>PCI</a:t>
            </a:r>
            <a:r>
              <a:rPr lang="zh-CN" altLang="en-US" sz="1800" b="1" dirty="0" smtClean="0"/>
              <a:t>总线的定时信号有时钟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、主就绪</a:t>
            </a:r>
            <a:r>
              <a:rPr lang="en-US" altLang="zh-CN" sz="1800" b="1" dirty="0" smtClean="0"/>
              <a:t>IRDY</a:t>
            </a:r>
            <a:r>
              <a:rPr lang="zh-CN" altLang="en-US" sz="1800" b="1" dirty="0" smtClean="0"/>
              <a:t>、从就绪</a:t>
            </a:r>
            <a:r>
              <a:rPr lang="en-US" altLang="zh-CN" sz="1800" b="1" dirty="0" smtClean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、总线传输模式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358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*传输需求：</a:t>
            </a:r>
            <a:r>
              <a:rPr lang="zh-CN" altLang="en-US" b="1" dirty="0" smtClean="0"/>
              <a:t>设备个数、操作类型、寻址范围、数据位数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(</a:t>
            </a:r>
            <a:r>
              <a:rPr lang="zh-CN" altLang="en-US" sz="1800" b="1" dirty="0" smtClean="0"/>
              <a:t>一对一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多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读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写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读改写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单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双地址</a:t>
            </a:r>
            <a:r>
              <a:rPr lang="en-US" altLang="zh-CN" sz="1800" b="1" dirty="0" smtClean="0"/>
              <a:t>) </a:t>
            </a:r>
            <a:r>
              <a:rPr lang="en-US" altLang="zh-CN" sz="1400" b="1" dirty="0" smtClean="0"/>
              <a:t>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常规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突发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59" name="Text Box 71"/>
          <p:cNvSpPr txBox="1">
            <a:spLocks noChangeArrowheads="1"/>
          </p:cNvSpPr>
          <p:nvPr/>
        </p:nvSpPr>
        <p:spPr bwMode="auto">
          <a:xfrm>
            <a:off x="179512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*传输需求的实现：</a:t>
            </a:r>
            <a:r>
              <a:rPr lang="zh-CN" altLang="en-US" sz="2200" b="1" dirty="0" smtClean="0"/>
              <a:t>支持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多种</a:t>
            </a:r>
            <a:r>
              <a:rPr lang="zh-CN" altLang="en-US" sz="2200" b="1" dirty="0" smtClean="0"/>
              <a:t>传输模式，用总线事务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类型</a:t>
            </a:r>
            <a:r>
              <a:rPr lang="zh-CN" altLang="en-US" sz="2200" b="1" dirty="0" smtClean="0"/>
              <a:t>表示</a:t>
            </a:r>
            <a:endParaRPr lang="zh-CN" altLang="en-US" sz="2200" b="1" dirty="0"/>
          </a:p>
        </p:txBody>
      </p:sp>
      <p:sp>
        <p:nvSpPr>
          <p:cNvPr id="360" name="Text Box 71"/>
          <p:cNvSpPr txBox="1">
            <a:spLocks noChangeArrowheads="1"/>
          </p:cNvSpPr>
          <p:nvPr/>
        </p:nvSpPr>
        <p:spPr bwMode="auto">
          <a:xfrm>
            <a:off x="179512" y="2204864"/>
            <a:ext cx="8785225" cy="42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</a:rPr>
              <a:t>PCI</a:t>
            </a:r>
            <a:r>
              <a:rPr lang="zh-CN" altLang="en-US" b="1" dirty="0" smtClean="0">
                <a:solidFill>
                  <a:srgbClr val="C00000"/>
                </a:solidFill>
              </a:rPr>
              <a:t>总线的总线事务类型：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读、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空间</a:t>
            </a:r>
            <a:r>
              <a:rPr lang="zh-CN" altLang="en-US" sz="2200" b="1" dirty="0" smtClean="0"/>
              <a:t>的一个或多个数据，用</a:t>
            </a:r>
            <a:r>
              <a:rPr lang="en-US" altLang="zh-CN" sz="2200" b="1" dirty="0" smtClean="0"/>
              <a:t>MEM</a:t>
            </a:r>
            <a:r>
              <a:rPr lang="zh-CN" altLang="en-US" sz="2200" b="1" dirty="0" smtClean="0"/>
              <a:t>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I/O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读、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I/O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rgbClr val="990099"/>
                </a:solidFill>
              </a:rPr>
              <a:t>I/O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空间</a:t>
            </a:r>
            <a:r>
              <a:rPr lang="zh-CN" altLang="en-US" sz="2200" b="1" dirty="0" smtClean="0"/>
              <a:t>的一个数据，用</a:t>
            </a:r>
            <a:r>
              <a:rPr lang="en-US" altLang="zh-CN" sz="2200" b="1" dirty="0" smtClean="0"/>
              <a:t>I/O</a:t>
            </a:r>
            <a:r>
              <a:rPr lang="zh-CN" altLang="en-US" sz="2200" b="1" dirty="0" smtClean="0"/>
              <a:t>端口地址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配置读、配置写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配置空间</a:t>
            </a:r>
            <a:r>
              <a:rPr lang="zh-CN" altLang="en-US" sz="2200" b="1" dirty="0" smtClean="0"/>
              <a:t>的一</a:t>
            </a:r>
            <a:r>
              <a:rPr lang="zh-CN" altLang="en-US" sz="2200" b="1" dirty="0"/>
              <a:t>个</a:t>
            </a:r>
            <a:r>
              <a:rPr lang="zh-CN" altLang="en-US" sz="2200" b="1" dirty="0" smtClean="0"/>
              <a:t>数据，配置空间地址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行读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u="sng" dirty="0" smtClean="0"/>
              <a:t>MEM</a:t>
            </a:r>
            <a:r>
              <a:rPr lang="zh-CN" altLang="en-US" sz="2200" b="1" u="sng" dirty="0" smtClean="0"/>
              <a:t>空间</a:t>
            </a:r>
            <a:r>
              <a:rPr lang="zh-CN" altLang="en-US" sz="2200" b="1" dirty="0" smtClean="0"/>
              <a:t>的一个</a:t>
            </a:r>
            <a:r>
              <a:rPr lang="en-US" altLang="zh-CN" sz="2200" b="1" dirty="0" err="1" smtClean="0"/>
              <a:t>S</a:t>
            </a:r>
            <a:r>
              <a:rPr lang="en-US" altLang="zh-CN" sz="2200" b="1" baseline="-18000" dirty="0" err="1" smtClean="0"/>
              <a:t>Cache</a:t>
            </a:r>
            <a:r>
              <a:rPr lang="zh-CN" altLang="en-US" sz="2200" b="1" baseline="-18000" dirty="0" smtClean="0"/>
              <a:t>行</a:t>
            </a:r>
            <a:r>
              <a:rPr lang="zh-CN" altLang="en-US" sz="2200" b="1" dirty="0" smtClean="0"/>
              <a:t>的数据  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缺失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多行读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u="sng" dirty="0"/>
              <a:t>MEM</a:t>
            </a:r>
            <a:r>
              <a:rPr lang="zh-CN" altLang="en-US" sz="2200" b="1" u="sng" dirty="0"/>
              <a:t>空间</a:t>
            </a:r>
            <a:r>
              <a:rPr lang="zh-CN" altLang="en-US" sz="2200" b="1" dirty="0" smtClean="0"/>
              <a:t>的多个</a:t>
            </a:r>
            <a:r>
              <a:rPr lang="en-US" altLang="zh-CN" sz="2200" b="1" dirty="0" err="1"/>
              <a:t>S</a:t>
            </a:r>
            <a:r>
              <a:rPr lang="en-US" altLang="zh-CN" sz="2200" b="1" baseline="-18000" dirty="0" err="1"/>
              <a:t>Cache</a:t>
            </a:r>
            <a:r>
              <a:rPr lang="zh-CN" altLang="en-US" sz="2200" b="1" baseline="-18000" dirty="0"/>
              <a:t>行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数据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传送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MEM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写并无效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u="sng" dirty="0"/>
              <a:t>主存</a:t>
            </a:r>
            <a:r>
              <a:rPr lang="zh-CN" altLang="en-US" sz="2200" b="1" u="sng" dirty="0" smtClean="0"/>
              <a:t>空间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一个</a:t>
            </a:r>
            <a:r>
              <a:rPr lang="en-US" altLang="zh-CN" sz="2200" b="1" dirty="0" err="1" smtClean="0"/>
              <a:t>S</a:t>
            </a:r>
            <a:r>
              <a:rPr lang="en-US" altLang="zh-CN" sz="2200" b="1" baseline="-18000" dirty="0" err="1" smtClean="0"/>
              <a:t>Cache</a:t>
            </a:r>
            <a:r>
              <a:rPr lang="zh-CN" altLang="en-US" sz="2200" b="1" baseline="-18000" dirty="0"/>
              <a:t>行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数据，通知</a:t>
            </a:r>
            <a:r>
              <a:rPr lang="en-US" altLang="zh-CN" sz="2200" b="1" dirty="0" smtClean="0"/>
              <a:t>CPU</a:t>
            </a:r>
            <a:r>
              <a:rPr lang="zh-CN" altLang="en-US" sz="2200" b="1" dirty="0" smtClean="0"/>
              <a:t>作废该行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中断</a:t>
            </a:r>
            <a:r>
              <a:rPr lang="zh-CN" altLang="en-US" sz="2200" b="1" dirty="0">
                <a:solidFill>
                  <a:schemeClr val="accent2"/>
                </a:solidFill>
              </a:rPr>
              <a:t>响应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从中断控制器读中断类型号，</a:t>
            </a:r>
            <a:r>
              <a:rPr lang="zh-CN" altLang="en-US" sz="2200" b="1" dirty="0">
                <a:solidFill>
                  <a:srgbClr val="990099"/>
                </a:solidFill>
              </a:rPr>
              <a:t>隐含寻址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双</a:t>
            </a:r>
            <a:r>
              <a:rPr lang="zh-CN" altLang="en-US" sz="2200" b="1" dirty="0">
                <a:solidFill>
                  <a:schemeClr val="accent2"/>
                </a:solidFill>
              </a:rPr>
              <a:t>地址周期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地址期为</a:t>
            </a:r>
            <a:r>
              <a:rPr lang="en-US" altLang="zh-CN" sz="2200" b="1" dirty="0">
                <a:solidFill>
                  <a:srgbClr val="990099"/>
                </a:solidFill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</a:rPr>
              <a:t>个时钟周期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</a:t>
            </a:r>
            <a:r>
              <a:rPr lang="zh-CN" altLang="en-US" sz="1800" b="1" dirty="0"/>
              <a:t>类型在第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</a:t>
            </a:r>
            <a:r>
              <a:rPr lang="zh-CN" altLang="en-US" sz="1800" b="1" dirty="0" smtClean="0"/>
              <a:t>时钟周期</a:t>
            </a:r>
            <a:r>
              <a:rPr lang="en-US" altLang="zh-CN" sz="18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      特殊周期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向外设通报</a:t>
            </a:r>
            <a:r>
              <a:rPr lang="en-US" altLang="zh-CN" sz="2200" b="1" dirty="0" smtClean="0"/>
              <a:t>CPU</a:t>
            </a:r>
            <a:r>
              <a:rPr lang="zh-CN" altLang="en-US" sz="2200" b="1" dirty="0" smtClean="0"/>
              <a:t>的工作状态，地址无效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广播模式</a:t>
            </a:r>
            <a:r>
              <a:rPr lang="en-US" altLang="zh-CN" sz="1800" b="1" dirty="0" smtClean="0"/>
              <a:t>)</a:t>
            </a:r>
            <a:endParaRPr lang="en-US" altLang="zh-CN" sz="2200" b="1" dirty="0" smtClean="0"/>
          </a:p>
        </p:txBody>
      </p:sp>
      <p:sp>
        <p:nvSpPr>
          <p:cNvPr id="361" name="线形标注 2 360"/>
          <p:cNvSpPr/>
          <p:nvPr/>
        </p:nvSpPr>
        <p:spPr bwMode="auto">
          <a:xfrm>
            <a:off x="5868144" y="2343358"/>
            <a:ext cx="2592289" cy="293554"/>
          </a:xfrm>
          <a:prstGeom prst="borderCallout2">
            <a:avLst>
              <a:gd name="adj1" fmla="val 48951"/>
              <a:gd name="adj2" fmla="val -221"/>
              <a:gd name="adj3" fmla="val 47318"/>
              <a:gd name="adj4" fmla="val -7125"/>
              <a:gd name="adj5" fmla="val 130994"/>
              <a:gd name="adj6" fmla="val -70101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包括主存空间、</a:t>
            </a:r>
            <a:r>
              <a:rPr lang="en-US" altLang="zh-CN" sz="1800" b="1" dirty="0" smtClean="0"/>
              <a:t>I/O</a:t>
            </a:r>
            <a:r>
              <a:rPr lang="zh-CN" altLang="en-US" sz="1800" b="1" dirty="0" smtClean="0"/>
              <a:t>空间</a:t>
            </a:r>
            <a:endParaRPr lang="zh-CN" altLang="en-US" sz="1800" b="1" dirty="0"/>
          </a:p>
        </p:txBody>
      </p:sp>
      <p:sp>
        <p:nvSpPr>
          <p:cNvPr id="362" name="左大括号 361"/>
          <p:cNvSpPr/>
          <p:nvPr/>
        </p:nvSpPr>
        <p:spPr bwMode="auto">
          <a:xfrm>
            <a:off x="971600" y="4077072"/>
            <a:ext cx="72008" cy="864096"/>
          </a:xfrm>
          <a:prstGeom prst="leftBrace">
            <a:avLst>
              <a:gd name="adj1" fmla="val 268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/>
      <p:bldP spid="359" grpId="0"/>
      <p:bldP spid="360" grpId="0"/>
      <p:bldP spid="361" grpId="0" animBg="1"/>
      <p:bldP spid="3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*总线标准：</a:t>
            </a:r>
            <a:r>
              <a:rPr lang="zh-CN" altLang="en-US" b="1" dirty="0" smtClean="0"/>
              <a:t>设备连接和传输时，应遵守的</a:t>
            </a:r>
            <a:r>
              <a:rPr lang="zh-CN" altLang="en-US" b="1" u="sng" dirty="0" smtClean="0"/>
              <a:t>协议与规范</a:t>
            </a:r>
            <a:endParaRPr lang="en-US" altLang="zh-CN" b="1" u="sng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 (</a:t>
            </a:r>
            <a:r>
              <a:rPr lang="zh-CN" altLang="en-US" sz="1800" b="1" dirty="0" smtClean="0"/>
              <a:t>包括</a:t>
            </a:r>
            <a:r>
              <a:rPr lang="en-US" altLang="zh-CN" sz="1800" b="1" dirty="0" smtClean="0"/>
              <a:t>4</a:t>
            </a:r>
            <a:r>
              <a:rPr lang="zh-CN" altLang="en-US" sz="1800" b="1" dirty="0"/>
              <a:t>种</a:t>
            </a:r>
            <a:r>
              <a:rPr lang="zh-CN" altLang="en-US" sz="1800" b="1" dirty="0" smtClean="0"/>
              <a:t>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616313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 smtClean="0">
                <a:solidFill>
                  <a:srgbClr val="FF3399"/>
                </a:solidFill>
              </a:rPr>
              <a:t>总线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   </a:t>
            </a:r>
            <a:r>
              <a:rPr lang="en-US" altLang="zh-CN" sz="2000" b="1" dirty="0" smtClean="0"/>
              <a:t>(</a:t>
            </a:r>
            <a:r>
              <a:rPr lang="en-US" altLang="zh-CN" sz="2000" dirty="0" err="1" smtClean="0">
                <a:latin typeface="+mn-lt"/>
              </a:rPr>
              <a:t>Indusry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位半同步总线，</a:t>
            </a:r>
            <a:r>
              <a:rPr lang="en-US" altLang="zh-CN" b="1" dirty="0" smtClean="0"/>
              <a:t>96</a:t>
            </a:r>
            <a:r>
              <a:rPr lang="zh-CN" altLang="en-US" b="1" dirty="0" smtClean="0"/>
              <a:t>根信号线</a:t>
            </a:r>
            <a:r>
              <a:rPr lang="en-US" altLang="zh-CN" sz="2200" b="1" dirty="0" smtClean="0"/>
              <a:t>(16D</a:t>
            </a:r>
            <a:r>
              <a:rPr lang="zh-CN" altLang="en-US" sz="2200" b="1" dirty="0" smtClean="0"/>
              <a:t>＋</a:t>
            </a:r>
            <a:r>
              <a:rPr lang="en-US" altLang="zh-CN" sz="2200" b="1" dirty="0" smtClean="0"/>
              <a:t>24A)</a:t>
            </a:r>
            <a:r>
              <a:rPr lang="zh-CN" altLang="en-US" b="1" dirty="0" smtClean="0"/>
              <a:t>，信号电平为</a:t>
            </a:r>
            <a:r>
              <a:rPr lang="en-US" altLang="zh-CN" b="1" dirty="0" smtClean="0"/>
              <a:t>5V</a:t>
            </a:r>
            <a:endParaRPr lang="zh-CN" altLang="en-US" sz="2200" b="1" dirty="0" smtClean="0"/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179512" y="259582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*访问空间：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地址空间为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8/16</a:t>
            </a:r>
            <a:r>
              <a:rPr lang="zh-CN" altLang="en-US" b="1" dirty="0" smtClean="0"/>
              <a:t>位数据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SHBE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*总线仲裁：</a:t>
            </a:r>
            <a:r>
              <a:rPr lang="zh-CN" altLang="en-US" b="1" dirty="0" smtClean="0"/>
              <a:t>主设备有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仲裁由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链式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、由</a:t>
            </a:r>
            <a:r>
              <a:rPr lang="en-US" altLang="zh-CN" b="1" dirty="0" smtClean="0"/>
              <a:t>DMAC</a:t>
            </a:r>
            <a:r>
              <a:rPr lang="zh-CN" altLang="en-US" b="1" dirty="0" smtClean="0"/>
              <a:t>转换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→独立请求式</a:t>
            </a:r>
            <a:r>
              <a:rPr lang="en-US" altLang="zh-CN" sz="2000" b="1" dirty="0" smtClean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*总线定时：</a:t>
            </a:r>
            <a:r>
              <a:rPr lang="zh-CN" altLang="en-US" b="1" dirty="0" smtClean="0"/>
              <a:t>半同步定时方式</a:t>
            </a:r>
            <a:r>
              <a:rPr lang="en-US" altLang="zh-CN" sz="2000" b="1" dirty="0" smtClean="0"/>
              <a:t>(OWS#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，时钟频率为</a:t>
            </a:r>
            <a:r>
              <a:rPr lang="en-US" altLang="zh-CN" b="1" dirty="0" smtClean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179512" y="4938553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*总线事务：</a:t>
            </a:r>
            <a:r>
              <a:rPr lang="en-US" altLang="zh-CN" b="1" dirty="0" smtClean="0"/>
              <a:t>7</a:t>
            </a:r>
            <a:r>
              <a:rPr lang="zh-CN" altLang="en-US" b="1" dirty="0"/>
              <a:t>种</a:t>
            </a:r>
            <a:r>
              <a:rPr lang="zh-CN" altLang="en-US" b="1" dirty="0" smtClean="0"/>
              <a:t>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周期≥</a:t>
            </a:r>
            <a:r>
              <a:rPr lang="en-US" altLang="zh-CN" b="1" dirty="0" smtClean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 smtClean="0"/>
              <a:t>                   </a:t>
            </a:r>
            <a:r>
              <a:rPr lang="zh-CN" altLang="en-US" sz="2000" b="1" dirty="0" smtClean="0"/>
              <a:t>└→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</a:t>
            </a:r>
            <a:r>
              <a:rPr lang="en-US" altLang="zh-CN" sz="2000" b="1" spc="-100" dirty="0" smtClean="0"/>
              <a:t>I/O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写、中断响应、</a:t>
            </a:r>
            <a:r>
              <a:rPr lang="en-US" altLang="zh-CN" sz="2000" b="1" spc="-100" dirty="0" smtClean="0"/>
              <a:t>DMA</a:t>
            </a:r>
            <a:r>
              <a:rPr lang="zh-CN" altLang="en-US" sz="2000" b="1" spc="-100" dirty="0" smtClean="0"/>
              <a:t>传送、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刷新</a:t>
            </a:r>
            <a:endParaRPr lang="en-US" altLang="zh-CN" b="1" spc="-100" dirty="0" smtClean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3933056"/>
            <a:ext cx="2304256" cy="1512168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" name="Text Box 303"/>
          <p:cNvSpPr txBox="1">
            <a:spLocks noChangeArrowheads="1"/>
          </p:cNvSpPr>
          <p:nvPr/>
        </p:nvSpPr>
        <p:spPr bwMode="auto">
          <a:xfrm>
            <a:off x="827584" y="3068960"/>
            <a:ext cx="136815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功能特性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 smtClean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>
                <a:latin typeface="+mn-lt"/>
              </a:rPr>
              <a:t>Peripheral </a:t>
            </a:r>
            <a:r>
              <a:rPr lang="en-US" altLang="zh-CN" sz="2000" dirty="0">
                <a:latin typeface="+mn-lt"/>
              </a:rPr>
              <a:t>Component </a:t>
            </a:r>
            <a:r>
              <a:rPr lang="en-US" altLang="zh-CN" sz="2000" dirty="0" smtClean="0">
                <a:latin typeface="+mn-lt"/>
              </a:rPr>
              <a:t>Interconnect</a:t>
            </a:r>
            <a:r>
              <a:rPr lang="en-US" altLang="zh-CN" sz="2000" b="1" dirty="0" smtClean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</a:t>
            </a:r>
            <a:r>
              <a:rPr lang="en-US" altLang="zh-CN" b="1" dirty="0" smtClean="0"/>
              <a:t>32</a:t>
            </a:r>
            <a:r>
              <a:rPr lang="zh-CN" altLang="en-US" b="1" spc="-100" dirty="0" smtClean="0"/>
              <a:t>位半同步总线，</a:t>
            </a:r>
            <a:r>
              <a:rPr lang="en-US" altLang="zh-CN" b="1" spc="-100" dirty="0" smtClean="0"/>
              <a:t>100</a:t>
            </a:r>
            <a:r>
              <a:rPr lang="zh-CN" altLang="en-US" b="1" spc="-100" dirty="0" smtClean="0"/>
              <a:t>根信号线</a:t>
            </a:r>
            <a:r>
              <a:rPr lang="en-US" altLang="zh-CN" sz="2000" b="1" spc="-100" dirty="0" smtClean="0"/>
              <a:t>(A/D</a:t>
            </a:r>
            <a:r>
              <a:rPr lang="zh-CN" altLang="en-US" sz="2000" b="1" spc="-100" dirty="0" smtClean="0"/>
              <a:t>复用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 smtClean="0"/>
              <a:t>信号电平为</a:t>
            </a:r>
            <a:r>
              <a:rPr lang="en-US" altLang="zh-CN" b="1" spc="-100" dirty="0" smtClean="0"/>
              <a:t>5V</a:t>
            </a:r>
            <a:r>
              <a:rPr lang="zh-CN" altLang="en-US" b="1" spc="-100" dirty="0" smtClean="0"/>
              <a:t>、</a:t>
            </a:r>
            <a:r>
              <a:rPr lang="en-US" altLang="zh-CN" b="1" spc="-100" dirty="0" smtClean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179512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*访问空间：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地址空间均为</a:t>
            </a:r>
            <a:r>
              <a:rPr lang="en-US" altLang="zh-CN" b="1" dirty="0" smtClean="0"/>
              <a:t>4G</a:t>
            </a:r>
            <a:r>
              <a:rPr lang="zh-CN" altLang="en-US" b="1" dirty="0" smtClean="0"/>
              <a:t>，每个配置空间为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8/16/32</a:t>
            </a:r>
            <a:r>
              <a:rPr lang="zh-CN" altLang="en-US" b="1" dirty="0" smtClean="0"/>
              <a:t>位数据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用数据期的</a:t>
            </a:r>
            <a:r>
              <a:rPr lang="en-US" altLang="zh-CN" sz="2000" b="1" dirty="0" smtClean="0"/>
              <a:t>C/BE[3:0]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179512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*总线仲裁：</a:t>
            </a:r>
            <a:r>
              <a:rPr lang="zh-CN" altLang="en-US" b="1" dirty="0" smtClean="0"/>
              <a:t>支持多个主设备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区分是否为</a:t>
            </a:r>
            <a:r>
              <a:rPr lang="en-US" altLang="zh-CN" sz="2000" b="1" dirty="0" smtClean="0"/>
              <a:t>CPU)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仲裁由仲裁器实现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独立请求式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，可隐藏式仲裁</a:t>
            </a:r>
            <a:endParaRPr lang="zh-CN" altLang="en-US" b="1" dirty="0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179512" y="29249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*总线定时：</a:t>
            </a:r>
            <a:r>
              <a:rPr lang="zh-CN" altLang="en-US" b="1" dirty="0" smtClean="0"/>
              <a:t>半同步定时方式，时钟频率有</a:t>
            </a:r>
            <a:r>
              <a:rPr lang="en-US" altLang="zh-CN" b="1" dirty="0" smtClean="0"/>
              <a:t>33.3MHz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179512" y="337052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*总线事务：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种类型，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周期可变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突发＋半同步</a:t>
            </a:r>
            <a:r>
              <a:rPr lang="en-US" altLang="zh-CN" sz="2000" b="1" dirty="0" smtClean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帧周期</a:t>
              </a:r>
              <a:r>
                <a:rPr lang="en-US" altLang="zh-CN" sz="1800" b="1" dirty="0" smtClean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</a:t>
              </a:r>
              <a:r>
                <a:rPr lang="en-US" altLang="zh-CN" sz="1800" b="1" dirty="0" smtClean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命令</a:t>
              </a:r>
              <a:r>
                <a:rPr lang="en-US" altLang="zh-CN" sz="1800" b="1" dirty="0" smtClean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主就绪</a:t>
              </a:r>
              <a:r>
                <a:rPr lang="en-US" altLang="zh-CN" sz="1800" b="1" dirty="0" smtClean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</a:t>
              </a: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设备选择</a:t>
              </a:r>
              <a:r>
                <a:rPr lang="en-US" altLang="zh-CN" sz="1800" b="1" dirty="0" smtClean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 smtClean="0"/>
                <a:t>过渡期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   数据期    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5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6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7 </a:t>
              </a:r>
              <a:endParaRPr lang="en-US" altLang="zh-CN" sz="1800" b="1" baseline="-18000" dirty="0"/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读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32396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746741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746741" y="3284984"/>
              <a:ext cx="3561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字节使能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*并行</a:t>
            </a:r>
            <a:r>
              <a:rPr lang="zh-CN" altLang="en-US" b="1" spc="-100" dirty="0" smtClean="0">
                <a:solidFill>
                  <a:srgbClr val="C00000"/>
                </a:solidFill>
              </a:rPr>
              <a:t>总线特点：</a:t>
            </a:r>
            <a:r>
              <a:rPr lang="zh-CN" altLang="en-US" b="1" spc="-100" dirty="0" smtClean="0"/>
              <a:t>速率有限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线间信号</a:t>
            </a:r>
            <a:r>
              <a:rPr lang="zh-CN" altLang="en-US" sz="2000" b="1" u="sng" spc="-100" dirty="0" smtClean="0"/>
              <a:t>需同步</a:t>
            </a:r>
            <a:r>
              <a:rPr lang="zh-CN" altLang="en-US" sz="2000" b="1" spc="-100" dirty="0" smtClean="0"/>
              <a:t>、</a:t>
            </a:r>
            <a:r>
              <a:rPr lang="zh-CN" altLang="en-US" sz="2000" b="1" u="sng" spc="-100" dirty="0" smtClean="0"/>
              <a:t>有干扰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 smtClean="0"/>
              <a:t>、距离短</a:t>
            </a:r>
            <a:endParaRPr lang="en-US" altLang="zh-CN" sz="1800" b="1" dirty="0" smtClean="0"/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179512" y="1229851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*串行总线特点：</a:t>
            </a:r>
            <a:r>
              <a:rPr lang="zh-CN" altLang="en-US" b="1" dirty="0" smtClean="0"/>
              <a:t>速率高、距离长，灵活性大，可并行传输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(</a:t>
            </a:r>
            <a:r>
              <a:rPr lang="zh-CN" altLang="en-US" sz="1800" b="1" dirty="0" smtClean="0"/>
              <a:t>位间信号易处理</a:t>
            </a:r>
            <a:r>
              <a:rPr lang="en-US" altLang="zh-CN" sz="1800" b="1" dirty="0" smtClean="0"/>
              <a:t>)   (</a:t>
            </a:r>
            <a:r>
              <a:rPr lang="zh-CN" altLang="en-US" sz="1800" b="1" dirty="0" smtClean="0"/>
              <a:t>帧格式可变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多个串行总线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auto">
          <a:xfrm>
            <a:off x="179512" y="202193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*设备互连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并行总线为共享互连，串行总线为点点互连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(</a:t>
            </a:r>
            <a:r>
              <a:rPr lang="zh-CN" altLang="en-US" sz="1800" b="1" dirty="0" smtClean="0"/>
              <a:t>分时通信</a:t>
            </a:r>
            <a:r>
              <a:rPr lang="en-US" altLang="zh-CN" sz="1800" b="1" dirty="0" smtClean="0"/>
              <a:t>)               (</a:t>
            </a:r>
            <a:r>
              <a:rPr lang="zh-CN" altLang="en-US" sz="1800" b="1" dirty="0" smtClean="0"/>
              <a:t>可同时通信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1" name="Text Box 71"/>
          <p:cNvSpPr txBox="1">
            <a:spLocks noChangeArrowheads="1"/>
          </p:cNvSpPr>
          <p:nvPr/>
        </p:nvSpPr>
        <p:spPr bwMode="auto">
          <a:xfrm>
            <a:off x="179512" y="2780928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</a:rPr>
              <a:t>QPI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总线：</a:t>
            </a:r>
            <a:r>
              <a:rPr lang="zh-CN" altLang="zh-CN" b="1" dirty="0"/>
              <a:t>点对点的全双工同步串行</a:t>
            </a:r>
            <a:r>
              <a:rPr lang="zh-CN" altLang="zh-CN" b="1" dirty="0" smtClean="0"/>
              <a:t>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(</a:t>
            </a:r>
            <a:r>
              <a:rPr lang="zh-CN" altLang="en-US" sz="1800" b="1" dirty="0"/>
              <a:t>同时双向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多个字节</a:t>
            </a:r>
            <a:r>
              <a:rPr lang="en-US" altLang="zh-CN" sz="1800" b="1" dirty="0"/>
              <a:t>)</a:t>
            </a:r>
          </a:p>
        </p:txBody>
      </p:sp>
      <p:sp>
        <p:nvSpPr>
          <p:cNvPr id="319" name="Text Box 71"/>
          <p:cNvSpPr txBox="1">
            <a:spLocks noChangeArrowheads="1"/>
          </p:cNvSpPr>
          <p:nvPr/>
        </p:nvSpPr>
        <p:spPr bwMode="auto">
          <a:xfrm>
            <a:off x="179512" y="45091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信号线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每个方向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位</a:t>
            </a:r>
            <a:r>
              <a:rPr lang="zh-CN" altLang="en-US" b="1" dirty="0"/>
              <a:t>信号线</a:t>
            </a:r>
            <a:r>
              <a:rPr lang="en-US" altLang="zh-CN" sz="2000" b="1" dirty="0" smtClean="0"/>
              <a:t>(16b</a:t>
            </a:r>
            <a:r>
              <a:rPr lang="zh-CN" altLang="en-US" sz="2000" b="1" dirty="0" smtClean="0"/>
              <a:t>数据＋</a:t>
            </a:r>
            <a:r>
              <a:rPr lang="en-US" altLang="zh-CN" sz="2000" b="1" dirty="0" smtClean="0"/>
              <a:t>4b</a:t>
            </a:r>
            <a:r>
              <a:rPr lang="zh-CN" altLang="en-US" sz="2000" b="1" dirty="0" smtClean="0"/>
              <a:t>其他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en-US" altLang="zh-CN" b="1" dirty="0" smtClean="0"/>
              <a:t>             </a:t>
            </a:r>
            <a:r>
              <a:rPr lang="zh-CN" altLang="en-US" b="1" dirty="0" smtClean="0"/>
              <a:t>信号采用</a:t>
            </a:r>
            <a:r>
              <a:rPr lang="zh-CN" altLang="en-US" b="1" u="sng" dirty="0" smtClean="0"/>
              <a:t>同步</a:t>
            </a:r>
            <a:r>
              <a:rPr lang="zh-CN" altLang="en-US" b="1" dirty="0" smtClean="0"/>
              <a:t>方式定时、</a:t>
            </a:r>
            <a:r>
              <a:rPr lang="zh-CN" altLang="en-US" b="1" u="sng" dirty="0" smtClean="0"/>
              <a:t>差分</a:t>
            </a:r>
            <a:r>
              <a:rPr lang="zh-CN" altLang="en-US" b="1" dirty="0" smtClean="0"/>
              <a:t>方式表示</a:t>
            </a:r>
          </a:p>
        </p:txBody>
      </p:sp>
      <p:sp>
        <p:nvSpPr>
          <p:cNvPr id="320" name="Text Box 71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</a:rPr>
              <a:t>传送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每帧有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位信息，传送需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个时钟周期</a:t>
            </a:r>
            <a:r>
              <a:rPr lang="en-US" altLang="zh-CN" sz="2000" b="1" dirty="0" smtClean="0"/>
              <a:t>(2</a:t>
            </a:r>
            <a:r>
              <a:rPr lang="zh-CN" altLang="en-US" sz="2000" b="1" dirty="0" smtClean="0"/>
              <a:t>次</a:t>
            </a:r>
            <a:r>
              <a:rPr lang="en-US" altLang="zh-CN" sz="2000" b="1" dirty="0" smtClean="0"/>
              <a:t>/CLK)</a:t>
            </a:r>
            <a:endParaRPr lang="zh-CN" altLang="en-US" sz="2000" b="1" dirty="0" smtClean="0"/>
          </a:p>
        </p:txBody>
      </p:sp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总线带宽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f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3.2GHz</a:t>
            </a:r>
            <a:r>
              <a:rPr lang="zh-CN" altLang="en-US" sz="2200" b="1" spc="-100" dirty="0" smtClean="0"/>
              <a:t>时，</a:t>
            </a:r>
            <a:r>
              <a:rPr lang="en-US" altLang="zh-CN" sz="2200" b="1" spc="-100" dirty="0" smtClean="0">
                <a:latin typeface="+mn-ea"/>
                <a:ea typeface="+mn-ea"/>
              </a:rPr>
              <a:t>B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[16b×(3.2GHz/0.5)]×2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25.6GB/s</a:t>
            </a:r>
            <a:endParaRPr lang="zh-CN" altLang="en-US" sz="2200" b="1" spc="-1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580112" y="504634"/>
            <a:ext cx="2520280" cy="836134"/>
            <a:chOff x="5580112" y="504634"/>
            <a:chExt cx="2520280" cy="836134"/>
          </a:xfrm>
        </p:grpSpPr>
        <p:cxnSp>
          <p:nvCxnSpPr>
            <p:cNvPr id="206" name="直接箭头连接符 205"/>
            <p:cNvCxnSpPr/>
            <p:nvPr/>
          </p:nvCxnSpPr>
          <p:spPr bwMode="auto">
            <a:xfrm flipV="1">
              <a:off x="8100392" y="1164121"/>
              <a:ext cx="0" cy="17664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5580112" y="1184052"/>
              <a:ext cx="2520280" cy="156716"/>
            </a:xfrm>
            <a:prstGeom prst="bentConnector3">
              <a:avLst>
                <a:gd name="adj1" fmla="val -139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5580112" y="705235"/>
              <a:ext cx="227881" cy="1766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6" name="Text Box 223"/>
            <p:cNvSpPr txBox="1">
              <a:spLocks noChangeArrowheads="1"/>
            </p:cNvSpPr>
            <p:nvPr/>
          </p:nvSpPr>
          <p:spPr bwMode="auto">
            <a:xfrm>
              <a:off x="5842248" y="504634"/>
              <a:ext cx="1610072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限制了</a:t>
              </a:r>
              <a:r>
                <a:rPr lang="en-US" altLang="zh-CN" sz="1800" b="1" dirty="0" smtClean="0"/>
                <a:t>CLK</a:t>
              </a:r>
              <a:r>
                <a:rPr lang="zh-CN" altLang="en-US" sz="1800" b="1" dirty="0" smtClean="0"/>
                <a:t>频率</a:t>
              </a:r>
              <a:endParaRPr lang="zh-CN" altLang="en-US" sz="1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7878" y="1700808"/>
            <a:ext cx="3960466" cy="2984960"/>
            <a:chOff x="3707878" y="1700808"/>
            <a:chExt cx="3960466" cy="2984960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5508352" y="1700808"/>
              <a:ext cx="2159992" cy="298496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3707878" y="1700808"/>
              <a:ext cx="3240386" cy="100811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1907653" y="3356992"/>
            <a:ext cx="3600451" cy="1151557"/>
            <a:chOff x="1907653" y="3356992"/>
            <a:chExt cx="3600451" cy="1151557"/>
          </a:xfrm>
        </p:grpSpPr>
        <p:sp>
          <p:nvSpPr>
            <p:cNvPr id="223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224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26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3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6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3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PCI</a:t>
              </a:r>
              <a:endParaRPr lang="en-US" altLang="zh-CN" sz="1800" dirty="0"/>
            </a:p>
          </p:txBody>
        </p:sp>
        <p:cxnSp>
          <p:nvCxnSpPr>
            <p:cNvPr id="285" name="直接箭头连接符 284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319" grpId="0"/>
      <p:bldP spid="320" grpId="0"/>
      <p:bldP spid="3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8732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smtClean="0"/>
              <a:t>§6.4  </a:t>
            </a:r>
            <a:r>
              <a:rPr lang="zh-CN" altLang="en-US" sz="36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10524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总线结构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630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 *单总线结构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</a:t>
            </a:r>
            <a:r>
              <a:rPr lang="zh-CN" altLang="en-US" b="1" dirty="0"/>
              <a:t>、</a:t>
            </a:r>
            <a:r>
              <a:rPr lang="zh-CN" altLang="en-US" b="1" dirty="0" smtClean="0"/>
              <a:t>外设通过一</a:t>
            </a:r>
            <a:r>
              <a:rPr lang="zh-CN" altLang="en-US" b="1" dirty="0"/>
              <a:t>条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互连</a:t>
            </a:r>
            <a:r>
              <a:rPr lang="zh-CN" altLang="en-US" b="1" dirty="0" smtClean="0"/>
              <a:t>的结构</a:t>
            </a:r>
            <a:endParaRPr lang="zh-CN" altLang="en-US" b="1" dirty="0"/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4077072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系统总线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、主存等主要部件的</a:t>
            </a:r>
            <a:r>
              <a:rPr lang="zh-CN" altLang="en-US" b="1" dirty="0"/>
              <a:t>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179388" y="4524754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单总线</a:t>
            </a:r>
            <a:r>
              <a:rPr lang="zh-CN" altLang="en-US" b="1" dirty="0" smtClean="0">
                <a:solidFill>
                  <a:srgbClr val="C00000"/>
                </a:solidFill>
              </a:rPr>
              <a:t>结构的特征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1698625" indent="-1698625"/>
            <a:r>
              <a:rPr lang="zh-CN" altLang="en-US" b="1" dirty="0"/>
              <a:t>      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 smtClean="0"/>
              <a:t>较强</a:t>
            </a:r>
            <a:endParaRPr lang="zh-CN" altLang="en-US" b="1" dirty="0"/>
          </a:p>
          <a:p>
            <a:pPr marL="1698625" indent="-1698625"/>
            <a:r>
              <a:rPr lang="zh-CN" altLang="en-US" b="1" dirty="0"/>
              <a:t>      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时钟频率＝</a:t>
            </a:r>
            <a:r>
              <a:rPr lang="en-US" altLang="zh-CN" sz="2000" b="1" dirty="0"/>
              <a:t>min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部件传输速度</a:t>
            </a:r>
            <a:r>
              <a:rPr lang="en-US" altLang="zh-CN" sz="2000" b="1" dirty="0" smtClean="0"/>
              <a:t>})</a:t>
            </a:r>
            <a:endParaRPr lang="en-US" altLang="zh-CN" sz="2000" b="1" dirty="0"/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562994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如</a:t>
              </a: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键盘接口</a:t>
              </a:r>
              <a:endParaRPr lang="zh-CN" altLang="en-US" sz="1800" b="1" dirty="0"/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</a:t>
              </a:r>
              <a:endParaRPr lang="zh-CN" altLang="en-US" sz="1800" b="1" dirty="0"/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扩展卡</a:t>
              </a:r>
              <a:endParaRPr lang="zh-CN" altLang="en-US" sz="1800" b="1" dirty="0"/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4" grpId="0" animBg="1"/>
      <p:bldP spid="136414" grpId="0"/>
      <p:bldP spid="136500" grpId="0"/>
      <p:bldP spid="1365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 Box 101"/>
          <p:cNvSpPr txBox="1">
            <a:spLocks noChangeArrowheads="1"/>
          </p:cNvSpPr>
          <p:nvPr/>
        </p:nvSpPr>
        <p:spPr bwMode="auto">
          <a:xfrm>
            <a:off x="179512" y="764704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提高传输性能的方法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增加传输并行性、提高总线带宽</a:t>
            </a:r>
            <a:endParaRPr lang="en-US" altLang="zh-CN" b="1" dirty="0" smtClean="0"/>
          </a:p>
          <a:p>
            <a:r>
              <a:rPr lang="en-US" altLang="zh-CN" sz="1800" b="1" dirty="0" smtClean="0"/>
              <a:t>                                 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])  (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集成电路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</a:rPr>
              <a:t>*以</a:t>
            </a: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BIU</a:t>
            </a:r>
            <a:r>
              <a:rPr lang="zh-CN" altLang="en-US" b="1" dirty="0"/>
              <a:t>互连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179388" y="407707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通过总线桥互连</a:t>
            </a:r>
            <a:endParaRPr lang="zh-CN" altLang="en-US" sz="22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2348880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后端总线</a:t>
              </a:r>
              <a:endParaRPr lang="zh-CN" altLang="en-US" sz="1600" b="1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芯片</a:t>
              </a:r>
              <a:endParaRPr lang="zh-CN" altLang="en-US" sz="1600" b="1" dirty="0"/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 smtClean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3851920" y="2424370"/>
            <a:ext cx="5220072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同时访问、两种速度</a:t>
            </a:r>
            <a:r>
              <a:rPr lang="en-US" altLang="zh-CN" sz="2000" b="1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非并行通信</a:t>
            </a:r>
            <a:endParaRPr lang="en-US" altLang="zh-CN" sz="1800" b="1" dirty="0" smtClean="0"/>
          </a:p>
          <a:p>
            <a:pPr>
              <a:lnSpc>
                <a:spcPct val="145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两组总线接口，仅适于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</p:txBody>
      </p:sp>
      <p:grpSp>
        <p:nvGrpSpPr>
          <p:cNvPr id="75" name="组合 74"/>
          <p:cNvGrpSpPr/>
          <p:nvPr/>
        </p:nvGrpSpPr>
        <p:grpSpPr>
          <a:xfrm>
            <a:off x="467544" y="4579863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(CPU-</a:t>
              </a:r>
              <a:r>
                <a:rPr lang="zh-CN" altLang="en-US" sz="1600" b="1" dirty="0" smtClean="0"/>
                <a:t>主存总线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</a:t>
              </a:r>
              <a:endParaRPr lang="zh-CN" altLang="en-US" sz="1800" b="1" dirty="0"/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3923928" y="4653136"/>
            <a:ext cx="50406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好处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选择</a:t>
            </a:r>
            <a:r>
              <a:rPr lang="zh-CN" altLang="en-US" sz="1800" b="1" dirty="0"/>
              <a:t>连接设备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适于所有主设备，接口通用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无法并行通信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2" grpId="0"/>
      <p:bldP spid="74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179388" y="397113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桥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所管辖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仲裁、操作中转</a:t>
            </a:r>
            <a:r>
              <a:rPr lang="en-US" altLang="zh-CN" sz="2000" b="1" dirty="0" smtClean="0"/>
              <a:t>)</a:t>
            </a:r>
          </a:p>
          <a:p>
            <a:pPr marL="1698625" indent="-1698625"/>
            <a:r>
              <a:rPr lang="zh-CN" altLang="en-US" b="1" dirty="0" smtClean="0"/>
              <a:t>              ②</a:t>
            </a:r>
            <a:r>
              <a:rPr lang="zh-CN" altLang="en-US" b="1" u="sng" dirty="0"/>
              <a:t>所</a:t>
            </a:r>
            <a:r>
              <a:rPr lang="zh-CN" altLang="en-US" b="1" u="sng" dirty="0" smtClean="0"/>
              <a:t>连接</a:t>
            </a:r>
            <a:r>
              <a:rPr lang="zh-CN" altLang="en-US" b="1" dirty="0" smtClean="0"/>
              <a:t>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主</a:t>
            </a:r>
            <a:r>
              <a:rPr lang="en-US" altLang="zh-CN" b="1" dirty="0" smtClean="0">
                <a:solidFill>
                  <a:srgbClr val="990099"/>
                </a:solidFill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</a:rPr>
              <a:t>从设备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发起</a:t>
            </a:r>
            <a:r>
              <a:rPr lang="en-US" altLang="zh-CN" sz="2000" b="1" dirty="0"/>
              <a:t>/</a:t>
            </a:r>
            <a:r>
              <a:rPr lang="zh-CN" altLang="en-US" sz="2000" b="1" dirty="0" smtClean="0"/>
              <a:t>响应总线操作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136283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*总线命名方法：</a:t>
            </a:r>
            <a:r>
              <a:rPr lang="zh-CN" altLang="en-US" b="1" dirty="0" smtClean="0"/>
              <a:t>有按应用功能、按总线标准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种，不统一</a:t>
            </a:r>
            <a:endParaRPr lang="en-US" altLang="zh-CN" b="1" dirty="0" smtClean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79512" y="3895888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 按总线标准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PCI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ISA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AGP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等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 PCI Express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QPI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InfiniBand</a:t>
            </a:r>
            <a:r>
              <a:rPr lang="zh-CN" altLang="en-US" b="1" dirty="0" smtClean="0"/>
              <a:t>总线等，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 USB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SCSI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IEEE1394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总线等</a:t>
            </a:r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179512" y="1866890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 按应用功能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HOST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总线，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2442542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r>
                <a:rPr lang="en-US" altLang="zh-CN" sz="1800" b="1" dirty="0" smtClean="0"/>
                <a:t>(CPU-</a:t>
              </a:r>
              <a:r>
                <a:rPr lang="zh-CN" altLang="en-US" sz="1800" b="1" dirty="0" smtClean="0"/>
                <a:t>主存总线、前端总线</a:t>
              </a:r>
              <a:r>
                <a:rPr lang="en-US" altLang="zh-CN" sz="1800" b="1" dirty="0" smtClean="0"/>
                <a:t>FSB</a:t>
              </a:r>
              <a:r>
                <a:rPr lang="zh-CN" altLang="en-US" sz="1800" b="1" dirty="0" smtClean="0"/>
                <a:t>、主机总线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CPU1</a:t>
              </a:r>
              <a:endParaRPr lang="en-US" altLang="zh-CN" sz="1800" b="1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CPU0</a:t>
              </a:r>
              <a:endParaRPr lang="en-US" altLang="zh-CN" sz="18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1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</a:t>
            </a:r>
            <a:r>
              <a:rPr lang="en-US" altLang="zh-CN" b="1" dirty="0" smtClean="0">
                <a:solidFill>
                  <a:srgbClr val="FF3399"/>
                </a:solidFill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</a:rPr>
              <a:t>多总线</a:t>
            </a:r>
            <a:r>
              <a:rPr lang="zh-CN" altLang="en-US" b="1" dirty="0">
                <a:solidFill>
                  <a:srgbClr val="FF3399"/>
                </a:solidFill>
              </a:rPr>
              <a:t>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 *三总线结构：</a:t>
            </a:r>
            <a:r>
              <a:rPr lang="zh-CN" altLang="en-US" b="1" dirty="0"/>
              <a:t>有</a:t>
            </a:r>
            <a:r>
              <a:rPr lang="zh-CN" altLang="en-US" b="1" dirty="0" smtClean="0"/>
              <a:t>细分设备速度、连接多个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视频卡</a:t>
              </a:r>
              <a:endParaRPr lang="zh-CN" altLang="en-US" sz="1800" b="1" dirty="0"/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AGP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</a:t>
              </a:r>
              <a:r>
                <a:rPr lang="zh-CN" altLang="en-US" sz="1800" b="1" dirty="0" smtClean="0"/>
                <a:t>卡</a:t>
              </a:r>
              <a:endParaRPr lang="zh-CN" altLang="en-US" sz="1800" b="1" dirty="0"/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ISA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CPU0</a:t>
              </a:r>
              <a:endParaRPr lang="en-US" altLang="zh-CN" sz="1600" b="1" dirty="0"/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并口</a:t>
              </a:r>
              <a:endParaRPr lang="zh-CN" altLang="en-US" sz="1600" b="1" dirty="0"/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串口</a:t>
              </a:r>
              <a:endParaRPr lang="zh-CN" altLang="en-US" sz="1600" b="1" dirty="0"/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</a:t>
              </a:r>
              <a:r>
                <a:rPr lang="zh-CN" altLang="en-US" sz="1600" b="1" dirty="0" smtClean="0"/>
                <a:t>卡</a:t>
              </a:r>
              <a:endParaRPr lang="zh-CN" altLang="en-US" sz="1600" b="1" dirty="0"/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CPU1</a:t>
              </a:r>
              <a:endParaRPr lang="en-US" altLang="zh-CN" sz="1600" b="1" dirty="0"/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Cache</a:t>
              </a:r>
              <a:endParaRPr lang="en-US" altLang="zh-CN" sz="1600" b="1" dirty="0"/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 smtClean="0"/>
              <a:t>集成电路技术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提高带宽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、网络技术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开关矩阵</a:t>
              </a:r>
              <a:endParaRPr lang="zh-CN" altLang="en-US" sz="1800" b="1" dirty="0"/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APG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Hub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467544" y="3861048"/>
            <a:ext cx="5274269" cy="2449165"/>
            <a:chOff x="683568" y="3861048"/>
            <a:chExt cx="5274269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 Express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683568" y="5341767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网卡接口</a:t>
              </a:r>
              <a:endParaRPr lang="zh-CN" altLang="en-US" sz="1800" b="1" dirty="0"/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683568" y="5948387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 flipV="1">
              <a:off x="1724397" y="5486229"/>
              <a:ext cx="39486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3"/>
              <a:ext cx="394868" cy="29006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固件</a:t>
              </a:r>
              <a:endParaRPr lang="zh-CN" altLang="en-US" sz="1800" b="1" dirty="0"/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572000" y="5876379"/>
              <a:ext cx="13858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通用</a:t>
              </a: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04082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中断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2362"/>
              <a:ext cx="1442590" cy="2884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/>
              <a:t>§6.1  </a:t>
            </a:r>
            <a:r>
              <a:rPr lang="zh-CN" altLang="en-US" sz="36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</a:rPr>
              <a:t>的连接方式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分散连接、总线连接</a:t>
            </a:r>
            <a:endParaRPr lang="zh-CN" altLang="en-US" b="1" dirty="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79388" y="2758430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</a:rPr>
              <a:t>分散连接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通信性能好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同时通信</a:t>
            </a:r>
            <a:r>
              <a:rPr lang="en-US" altLang="zh-CN" sz="2000" b="1" dirty="0"/>
              <a:t>)</a:t>
            </a:r>
            <a:r>
              <a:rPr lang="zh-CN" altLang="en-US" b="1" dirty="0"/>
              <a:t>，可扩展性</a:t>
            </a:r>
            <a:r>
              <a:rPr lang="zh-CN" altLang="en-US" b="1" dirty="0" smtClean="0"/>
              <a:t>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引脚固定</a:t>
            </a:r>
            <a:r>
              <a:rPr lang="en-US" altLang="zh-CN" sz="1800" b="1" dirty="0" smtClean="0"/>
              <a:t>)</a:t>
            </a:r>
            <a:endParaRPr lang="zh-CN" altLang="en-US" b="1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☆总线</a:t>
            </a:r>
            <a:r>
              <a:rPr lang="zh-CN" altLang="en-US" b="1" dirty="0">
                <a:solidFill>
                  <a:schemeClr val="accent2"/>
                </a:solidFill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</a:rPr>
              <a:t>可扩展性</a:t>
            </a:r>
            <a:r>
              <a:rPr lang="zh-CN" altLang="en-US" b="1" dirty="0"/>
              <a:t>好，通信性能</a:t>
            </a:r>
            <a:r>
              <a:rPr lang="zh-CN" altLang="en-US" b="1" u="sng" dirty="0">
                <a:solidFill>
                  <a:srgbClr val="990099"/>
                </a:solidFill>
              </a:rPr>
              <a:t>略</a:t>
            </a:r>
            <a:r>
              <a:rPr lang="zh-CN" altLang="en-US" b="1" dirty="0"/>
              <a:t>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分时通信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              </a:t>
            </a:r>
            <a:r>
              <a:rPr lang="en-US" altLang="zh-CN" sz="1800" b="1" dirty="0" smtClean="0"/>
              <a:t>            └→</a:t>
            </a:r>
            <a:r>
              <a:rPr lang="zh-CN" altLang="en-US" sz="1800" b="1" dirty="0"/>
              <a:t>同时</a:t>
            </a:r>
            <a:r>
              <a:rPr lang="zh-CN" altLang="en-US" sz="1800" b="1" dirty="0" smtClean="0"/>
              <a:t>通信的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概率</a:t>
            </a:r>
            <a:r>
              <a:rPr lang="zh-CN" altLang="en-US" sz="1800" b="1" dirty="0">
                <a:solidFill>
                  <a:srgbClr val="990099"/>
                </a:solidFill>
              </a:rPr>
              <a:t>低</a:t>
            </a: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4005064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*总线：</a:t>
            </a:r>
            <a:r>
              <a:rPr lang="zh-CN" altLang="en-US" b="1" dirty="0" smtClean="0"/>
              <a:t>连接多个</a:t>
            </a:r>
            <a:r>
              <a:rPr lang="zh-CN" altLang="en-US" b="1" dirty="0" smtClean="0">
                <a:latin typeface="+mn-ea"/>
                <a:ea typeface="+mn-ea"/>
              </a:rPr>
              <a:t>设备</a:t>
            </a:r>
            <a:r>
              <a:rPr lang="zh-CN" altLang="en-US" b="1" dirty="0" smtClean="0">
                <a:latin typeface="Times New Roman" pitchFamily="18" charset="0"/>
              </a:rPr>
              <a:t>用于</a:t>
            </a:r>
            <a:r>
              <a:rPr lang="zh-CN" alt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信息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</a:t>
            </a:r>
            <a:r>
              <a:rPr lang="zh-CN" altLang="en-US" b="1" u="sng" dirty="0" smtClean="0">
                <a:solidFill>
                  <a:srgbClr val="990099"/>
                </a:solidFill>
                <a:latin typeface="Times New Roman" pitchFamily="18" charset="0"/>
              </a:rPr>
              <a:t>线</a:t>
            </a:r>
            <a:endParaRPr lang="en-US" altLang="zh-CN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r>
              <a:rPr lang="zh-CN" altLang="en-US" sz="2000" b="1" dirty="0" smtClean="0"/>
              <a:t>                 </a:t>
            </a:r>
            <a:r>
              <a:rPr lang="zh-CN" altLang="en-US" sz="2000" b="1" dirty="0" smtClean="0"/>
              <a:t>     </a:t>
            </a:r>
            <a:r>
              <a:rPr lang="zh-CN" altLang="en-US" sz="2000" b="1" dirty="0" smtClean="0"/>
              <a:t>同时</a:t>
            </a:r>
            <a:r>
              <a:rPr lang="zh-CN" altLang="en-US" sz="2000" b="1" dirty="0"/>
              <a:t>只能有</a:t>
            </a:r>
            <a:r>
              <a:rPr lang="zh-CN" altLang="en-US" sz="2000" b="1" u="sng" dirty="0">
                <a:solidFill>
                  <a:srgbClr val="FF3399"/>
                </a:solidFill>
              </a:rPr>
              <a:t>一个设备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发送</a:t>
            </a:r>
            <a:r>
              <a:rPr lang="zh-CN" altLang="en-US" sz="2000" b="1" dirty="0" smtClean="0"/>
              <a:t>信息←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  <a:p>
            <a:r>
              <a:rPr lang="zh-CN" altLang="en-US" sz="2000" b="1" dirty="0" smtClean="0"/>
              <a:t>           </a:t>
            </a:r>
            <a:r>
              <a:rPr lang="zh-CN" altLang="en-US" sz="2000" b="1" dirty="0" smtClean="0"/>
              <a:t>  </a:t>
            </a:r>
            <a:r>
              <a:rPr lang="zh-CN" altLang="en-US" sz="2000" b="1" dirty="0" smtClean="0"/>
              <a:t>各设备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通过三态门输出</a:t>
            </a:r>
            <a:r>
              <a:rPr lang="zh-CN" altLang="en-US" sz="2000" b="1" dirty="0" smtClean="0"/>
              <a:t>到总线←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01763" y="1556792"/>
            <a:ext cx="6626225" cy="1152526"/>
            <a:chOff x="1401763" y="1628800"/>
            <a:chExt cx="6626225" cy="1152526"/>
          </a:xfrm>
        </p:grpSpPr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5073651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6875463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299201" y="2421087"/>
              <a:ext cx="431800" cy="36023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170" name="Text Box 50"/>
            <p:cNvSpPr txBox="1">
              <a:spLocks noChangeArrowheads="1"/>
            </p:cNvSpPr>
            <p:nvPr/>
          </p:nvSpPr>
          <p:spPr bwMode="auto">
            <a:xfrm>
              <a:off x="1401763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172" name="Text Box 52"/>
            <p:cNvSpPr txBox="1">
              <a:spLocks noChangeArrowheads="1"/>
            </p:cNvSpPr>
            <p:nvPr/>
          </p:nvSpPr>
          <p:spPr bwMode="auto">
            <a:xfrm>
              <a:off x="3057526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1401763" y="2420963"/>
              <a:ext cx="1152525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5192" name="Text Box 72"/>
            <p:cNvSpPr txBox="1">
              <a:spLocks noChangeArrowheads="1"/>
            </p:cNvSpPr>
            <p:nvPr/>
          </p:nvSpPr>
          <p:spPr bwMode="auto">
            <a:xfrm>
              <a:off x="3059113" y="2420888"/>
              <a:ext cx="1150938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555776" y="2421087"/>
              <a:ext cx="431800" cy="35865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206" name="Text Box 86"/>
            <p:cNvSpPr txBox="1">
              <a:spLocks noChangeArrowheads="1"/>
            </p:cNvSpPr>
            <p:nvPr/>
          </p:nvSpPr>
          <p:spPr bwMode="auto">
            <a:xfrm>
              <a:off x="5146676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6802438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主存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1691680" y="1988840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979712" y="1988840"/>
              <a:ext cx="72008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2339752" y="1988840"/>
              <a:ext cx="1008286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267744" y="1989163"/>
              <a:ext cx="1008112" cy="431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923928" y="1988765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5170" idx="3"/>
              <a:endCxn id="5172" idx="1"/>
            </p:cNvCxnSpPr>
            <p:nvPr/>
          </p:nvCxnSpPr>
          <p:spPr bwMode="auto">
            <a:xfrm>
              <a:off x="2554288" y="1808982"/>
              <a:ext cx="5032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5076056" y="2204789"/>
              <a:ext cx="2951932" cy="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4128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7380312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652120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24328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516216" y="2204864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2292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r>
              <a:rPr lang="zh-CN" altLang="zh-CN" b="1" dirty="0"/>
              <a:t>总线上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dirty="0" smtClean="0"/>
              <a:t>信息交换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传输</a:t>
            </a:r>
            <a:r>
              <a:rPr lang="en-US" altLang="zh-CN" sz="2000" b="1" dirty="0" smtClean="0"/>
              <a:t>)</a:t>
            </a:r>
            <a:r>
              <a:rPr lang="zh-CN" altLang="zh-CN" b="1" dirty="0" smtClean="0"/>
              <a:t>过程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一系列</a:t>
            </a:r>
            <a:r>
              <a:rPr lang="zh-CN" altLang="en-US" b="1" dirty="0"/>
              <a:t>交互</a:t>
            </a:r>
            <a:r>
              <a:rPr lang="zh-CN" altLang="en-US" b="1" dirty="0" smtClean="0"/>
              <a:t>的操作，</a:t>
            </a:r>
            <a:r>
              <a:rPr lang="zh-CN" altLang="en-US" sz="2000" b="1" dirty="0" smtClean="0"/>
              <a:t>如送地址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命令、响应、传送、结束</a:t>
            </a:r>
            <a:endParaRPr lang="en-US" altLang="zh-CN" b="1" dirty="0" smtClean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互连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与总线互连方法：</a:t>
            </a:r>
            <a:r>
              <a:rPr lang="zh-CN" altLang="en-US" b="1" dirty="0" smtClean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>
                <a:solidFill>
                  <a:srgbClr val="990099"/>
                </a:solidFill>
              </a:rPr>
              <a:t>接口电路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转换电路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电平等←</a:t>
            </a:r>
            <a:r>
              <a:rPr lang="zh-CN" altLang="en-US" sz="1800" dirty="0" smtClean="0"/>
              <a:t>┙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接口电路的功能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对设备的操作</a:t>
            </a:r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85647" y="390954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⑴总线</a:t>
            </a:r>
            <a:r>
              <a:rPr lang="zh-CN" altLang="en-US" b="1" dirty="0">
                <a:solidFill>
                  <a:schemeClr val="accent2"/>
                </a:solidFill>
              </a:rPr>
              <a:t>侧操作控制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按照总线</a:t>
            </a:r>
            <a:r>
              <a:rPr lang="zh-CN" altLang="en-US" b="1" dirty="0" smtClean="0"/>
              <a:t>标准         </a:t>
            </a:r>
            <a:r>
              <a:rPr lang="zh-CN" altLang="en-US" sz="1800" b="1" dirty="0" smtClean="0"/>
              <a:t>←接收操作信息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/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侦测</a:t>
            </a:r>
            <a:r>
              <a:rPr lang="zh-CN" altLang="en-US" b="1" dirty="0" smtClean="0"/>
              <a:t>总线状态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</a:t>
            </a:r>
            <a:r>
              <a:rPr lang="zh-CN" altLang="en-US" sz="1800" b="1" dirty="0" smtClean="0"/>
              <a:t>期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决定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否发起或响应总线操作，并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完成</a:t>
            </a:r>
            <a:r>
              <a:rPr lang="zh-CN" altLang="en-US" b="1" dirty="0" smtClean="0"/>
              <a:t>总线操作</a:t>
            </a:r>
            <a:endParaRPr lang="zh-CN" altLang="en-US" b="1" dirty="0"/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79388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⑵信息缓冲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利用</a:t>
            </a:r>
            <a:r>
              <a:rPr lang="zh-CN" altLang="en-US" b="1" dirty="0" smtClean="0"/>
              <a:t>内部的寄存器           </a:t>
            </a:r>
            <a:r>
              <a:rPr lang="zh-CN" altLang="en-US" sz="1800" b="1" dirty="0" smtClean="0"/>
              <a:t>←解决</a:t>
            </a:r>
            <a:r>
              <a:rPr lang="zh-CN" altLang="en-US" sz="1800" b="1" dirty="0"/>
              <a:t>速度差异</a:t>
            </a:r>
          </a:p>
          <a:p>
            <a:r>
              <a:rPr lang="zh-CN" altLang="en-US" b="1" dirty="0" smtClean="0"/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暂</a:t>
            </a:r>
            <a:r>
              <a:rPr lang="zh-CN" altLang="en-US" b="1" u="sng" dirty="0">
                <a:solidFill>
                  <a:srgbClr val="990099"/>
                </a:solidFill>
              </a:rPr>
              <a:t>存</a:t>
            </a:r>
            <a:r>
              <a:rPr lang="zh-CN" altLang="en-US" b="1" dirty="0"/>
              <a:t>来自</a:t>
            </a:r>
            <a:r>
              <a:rPr lang="zh-CN" altLang="en-US" b="1" dirty="0" smtClean="0"/>
              <a:t>总线或设备的信息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数据、数据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状态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323528" y="1628800"/>
            <a:ext cx="8641357" cy="1728192"/>
            <a:chOff x="323528" y="1412776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699817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698229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771253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202979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771254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699817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202285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771254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771254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202979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770931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HOST/PCI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274293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775868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347318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PS/2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273152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775868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</a:t>
              </a:r>
              <a:endParaRPr lang="zh-CN" altLang="en-US" sz="1800" b="1" dirty="0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346177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硬盘控制器</a:t>
              </a:r>
              <a:endParaRPr lang="zh-CN" altLang="en-US" sz="1800" b="1" dirty="0"/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412776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626221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626221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1985071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057574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129929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626221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058592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626221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05859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1795328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626221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058269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202285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20228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443400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202285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636243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635102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275731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778447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348756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202285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637681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637681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636912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060848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3" grpId="0"/>
      <p:bldP spid="115" grpId="0"/>
      <p:bldP spid="1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79388" y="30914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⑶设备</a:t>
            </a:r>
            <a:r>
              <a:rPr lang="zh-CN" altLang="en-US" b="1" dirty="0">
                <a:solidFill>
                  <a:schemeClr val="accent2"/>
                </a:solidFill>
              </a:rPr>
              <a:t>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中转总线操作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  </a:t>
            </a:r>
            <a:r>
              <a:rPr lang="zh-CN" altLang="en-US" b="1" dirty="0" smtClean="0"/>
              <a:t>根据设备状态，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发送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数据，或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接收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             (</a:t>
            </a:r>
            <a:r>
              <a:rPr lang="zh-CN" altLang="en-US" sz="1800" b="1" dirty="0" smtClean="0"/>
              <a:t>总线桥含总线允许信号</a:t>
            </a:r>
            <a:r>
              <a:rPr lang="en-US" altLang="zh-CN" sz="1800" b="1" dirty="0" smtClean="0"/>
              <a:t>)      </a:t>
            </a:r>
            <a:r>
              <a:rPr lang="en-US" altLang="zh-CN" sz="1400" b="1" dirty="0" smtClean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  </a:t>
            </a:r>
            <a:r>
              <a:rPr lang="zh-CN" altLang="en-US" sz="1800" b="1" dirty="0" smtClean="0"/>
              <a:t>←仲裁总线请求</a:t>
            </a:r>
            <a:endParaRPr lang="zh-CN" altLang="en-US" sz="1800" b="1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79388" y="1621249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⑷</a:t>
            </a:r>
            <a:r>
              <a:rPr lang="zh-CN" altLang="en-US" b="1" dirty="0">
                <a:solidFill>
                  <a:schemeClr val="accent2"/>
                </a:solidFill>
              </a:rPr>
              <a:t>记录设备状态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减小响应延迟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设备工作状态，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保存</a:t>
            </a:r>
            <a:r>
              <a:rPr lang="zh-CN" altLang="en-US" b="1" dirty="0" smtClean="0"/>
              <a:t>到内部寄存器</a:t>
            </a:r>
            <a:endParaRPr lang="en-US" altLang="zh-CN" sz="1800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/>
              <a:t>总线桥含</a:t>
            </a:r>
            <a:r>
              <a:rPr lang="zh-CN" altLang="en-US" sz="1800" b="1" dirty="0" smtClean="0"/>
              <a:t>总线请求</a:t>
            </a:r>
            <a:r>
              <a:rPr lang="en-US" altLang="zh-CN" sz="1800" b="1" dirty="0" smtClean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79388" y="2852936"/>
            <a:ext cx="8785225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⑸信息格式</a:t>
            </a:r>
            <a:r>
              <a:rPr lang="zh-CN" altLang="en-US" b="1" dirty="0">
                <a:solidFill>
                  <a:schemeClr val="accent2"/>
                </a:solidFill>
              </a:rPr>
              <a:t>转换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按照传输目标方要求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解决信号差异</a:t>
            </a:r>
            <a:endParaRPr lang="en-US" altLang="zh-CN" sz="1800" b="1" dirty="0" smtClean="0"/>
          </a:p>
          <a:p>
            <a:r>
              <a:rPr lang="zh-CN" altLang="en-US" b="1" dirty="0" smtClean="0"/>
              <a:t>         将</a:t>
            </a:r>
            <a:r>
              <a:rPr lang="zh-CN" altLang="zh-CN" b="1" dirty="0" smtClean="0"/>
              <a:t>暂</a:t>
            </a:r>
            <a:r>
              <a:rPr lang="zh-CN" altLang="zh-CN" b="1" dirty="0"/>
              <a:t>存</a:t>
            </a:r>
            <a:r>
              <a:rPr lang="zh-CN" altLang="zh-CN" b="1" dirty="0" smtClean="0"/>
              <a:t>信息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b="1" dirty="0" smtClean="0"/>
              <a:t>为传输目标方的信息格式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                  ├       └</a:t>
            </a:r>
            <a:r>
              <a:rPr lang="zh-CN" altLang="en-US" sz="1800" b="1" dirty="0" smtClean="0"/>
              <a:t>→</a:t>
            </a:r>
            <a:r>
              <a:rPr lang="zh-CN" altLang="zh-CN" sz="1800" b="1" dirty="0" smtClean="0"/>
              <a:t>串</a:t>
            </a:r>
            <a:r>
              <a:rPr lang="zh-CN" altLang="zh-CN" sz="1800" b="1" dirty="0"/>
              <a:t>并转换、电平转换、时序转换等</a:t>
            </a:r>
            <a:endParaRPr lang="en-US" altLang="zh-CN" sz="1800" b="1" dirty="0"/>
          </a:p>
          <a:p>
            <a:r>
              <a:rPr lang="zh-CN" altLang="en-US" sz="1800" dirty="0" smtClean="0"/>
              <a:t>                  └─</a:t>
            </a:r>
            <a:r>
              <a:rPr lang="zh-CN" altLang="en-US" sz="1800" b="1" dirty="0" smtClean="0"/>
              <a:t>→常为总线侧信息格式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减少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次转换、快速接收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/>
              <a:t>为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及时序</a:t>
            </a:r>
            <a:r>
              <a:rPr lang="zh-CN" altLang="en-US" b="1" dirty="0" smtClean="0"/>
              <a:t>转换器</a:t>
            </a:r>
            <a:endParaRPr lang="zh-CN" altLang="en-US" b="1" dirty="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79388" y="5759450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6-2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smtClean="0"/>
              <a:t>P258—9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15</a:t>
            </a:r>
            <a:endParaRPr lang="en-US" altLang="zh-CN" b="1" dirty="0"/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92416"/>
            <a:ext cx="1905000" cy="457200"/>
          </a:xfrm>
        </p:spPr>
        <p:txBody>
          <a:bodyPr/>
          <a:lstStyle/>
          <a:p>
            <a:fld id="{25FD3B28-0816-4BF1-B6AC-E0958AF1EC0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按信号</a:t>
            </a:r>
            <a:r>
              <a:rPr lang="zh-CN" altLang="en-US" b="1" dirty="0">
                <a:solidFill>
                  <a:srgbClr val="FF3399"/>
                </a:solidFill>
              </a:rPr>
              <a:t>线功能分类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786337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控制总线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控制</a:t>
            </a:r>
            <a:r>
              <a:rPr lang="zh-CN" altLang="en-US" b="1" u="sng" dirty="0" smtClean="0"/>
              <a:t>传输过程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如何使用</a:t>
            </a:r>
            <a:r>
              <a:rPr lang="en-US" altLang="zh-CN" sz="2000" b="1" dirty="0" err="1" smtClean="0"/>
              <a:t>DBus</a:t>
            </a:r>
            <a:r>
              <a:rPr lang="zh-CN" altLang="en-US" sz="2000" b="1" dirty="0" smtClean="0"/>
              <a:t>及</a:t>
            </a:r>
            <a:r>
              <a:rPr lang="en-US" altLang="zh-CN" sz="2000" b="1" dirty="0" err="1" smtClean="0"/>
              <a:t>ABus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控制信号线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主设备发出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、状态信号线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从设备</a:t>
            </a:r>
            <a:r>
              <a:rPr lang="zh-CN" altLang="en-US" sz="1800" b="1" dirty="0"/>
              <a:t>发出</a:t>
            </a:r>
            <a:r>
              <a:rPr lang="en-US" altLang="zh-CN" sz="1800" b="1" dirty="0"/>
              <a:t>)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读、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写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操作控制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就绪、完成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操作状态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时钟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操作同步</a:t>
            </a:r>
            <a:r>
              <a:rPr lang="en-US" altLang="zh-CN" sz="1800" b="1" dirty="0"/>
              <a:t>)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请求、总线</a:t>
            </a:r>
            <a:r>
              <a:rPr lang="zh-CN" altLang="zh-CN" b="1" dirty="0" smtClean="0"/>
              <a:t>允许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总线使用权管理</a:t>
            </a:r>
            <a:r>
              <a:rPr lang="en-US" altLang="zh-CN" sz="1800" b="1" dirty="0" smtClean="0"/>
              <a:t>)</a:t>
            </a:r>
            <a:endParaRPr lang="zh-CN" altLang="en-US" b="1" u="sng" dirty="0"/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179388" y="1844824"/>
            <a:ext cx="8785225" cy="199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数据总线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承载传送</a:t>
            </a:r>
            <a:r>
              <a:rPr lang="zh-CN" altLang="en-US" b="1" dirty="0"/>
              <a:t>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双向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  <a:spcAft>
                <a:spcPct val="20000"/>
              </a:spcAft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数据总线宽度</a:t>
            </a:r>
            <a:r>
              <a:rPr lang="zh-CN" altLang="en-US" sz="2200" b="1" dirty="0"/>
              <a:t>＝同时</a:t>
            </a:r>
            <a:r>
              <a:rPr lang="zh-CN" altLang="en-US" sz="2200" b="1" dirty="0" smtClean="0"/>
              <a:t>传送的二进制位数</a:t>
            </a:r>
            <a:endParaRPr lang="zh-CN" altLang="en-US" sz="2200" b="1" dirty="0"/>
          </a:p>
          <a:p>
            <a:pPr marL="2336800" indent="-2336800"/>
            <a:r>
              <a:rPr lang="zh-CN" altLang="en-US" b="1" dirty="0">
                <a:solidFill>
                  <a:srgbClr val="CC33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  *地址总线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指出目标</a:t>
            </a:r>
            <a:r>
              <a:rPr lang="zh-CN" altLang="en-US" b="1" u="sng" dirty="0" smtClean="0"/>
              <a:t>主存单元地址或外设地址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地址总线宽度</a:t>
            </a:r>
            <a:r>
              <a:rPr lang="zh-CN" altLang="en-US" sz="2200" b="1" dirty="0"/>
              <a:t>＝</a:t>
            </a:r>
            <a:r>
              <a:rPr lang="en-US" altLang="zh-CN" sz="2200" b="1" dirty="0" smtClean="0"/>
              <a:t>log</a:t>
            </a:r>
            <a:r>
              <a:rPr lang="en-US" altLang="zh-CN" sz="2200" b="1" baseline="-22000" dirty="0" smtClean="0"/>
              <a:t>2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可寻址的地址个数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355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/>
              <a:t>    </a:t>
            </a:r>
            <a:r>
              <a:rPr lang="zh-CN" altLang="en-US" b="1" dirty="0" smtClean="0"/>
              <a:t>有多种分类方式，如并行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串行总线、同步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异步总线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0" grpId="0"/>
      <p:bldP spid="1157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按连接部件分类</a:t>
            </a: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46703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*系统</a:t>
            </a:r>
            <a:r>
              <a:rPr lang="zh-CN" altLang="en-US" b="1" dirty="0">
                <a:solidFill>
                  <a:srgbClr val="C00000"/>
                </a:solidFill>
              </a:rPr>
              <a:t>总线的发展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多总线结构</a:t>
            </a:r>
            <a:endParaRPr lang="en-US" altLang="zh-CN" b="1" dirty="0" smtClean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分为</a:t>
            </a:r>
            <a:r>
              <a:rPr lang="en-US" altLang="zh-CN" b="1" dirty="0" smtClean="0">
                <a:solidFill>
                  <a:srgbClr val="990099"/>
                </a:solidFill>
              </a:rPr>
              <a:t>HOST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en-US" altLang="zh-CN" sz="2000" b="1" dirty="0" smtClean="0"/>
              <a:t>(CPU-</a:t>
            </a:r>
            <a:r>
              <a:rPr lang="zh-CN" altLang="en-US" sz="2000" b="1" dirty="0" smtClean="0"/>
              <a:t>主存总线或主机总线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990099"/>
                </a:solidFill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598738" indent="-2598738"/>
            <a:r>
              <a:rPr lang="zh-CN" altLang="en-US" b="1" dirty="0" smtClean="0"/>
              <a:t>            总线互连通过</a:t>
            </a:r>
            <a:r>
              <a:rPr lang="zh-CN" altLang="en-US" b="1" u="sng" dirty="0" smtClean="0"/>
              <a:t>总线桥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179388" y="79111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片内总线：</a:t>
            </a:r>
            <a:r>
              <a:rPr lang="zh-CN" altLang="en-US" b="1" dirty="0" smtClean="0"/>
              <a:t>用于连接芯片内部的</a:t>
            </a:r>
            <a:r>
              <a:rPr lang="zh-CN" altLang="en-US" b="1" dirty="0" smtClean="0">
                <a:solidFill>
                  <a:srgbClr val="990099"/>
                </a:solidFill>
              </a:rPr>
              <a:t>元器件</a:t>
            </a:r>
            <a:r>
              <a:rPr lang="zh-CN" altLang="en-US" b="1" dirty="0" smtClean="0"/>
              <a:t>，有数据线</a:t>
            </a:r>
            <a:endParaRPr lang="zh-CN" altLang="en-US" b="1" dirty="0"/>
          </a:p>
          <a:p>
            <a:pPr marL="2060575" indent="-2060575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b="1" dirty="0">
                <a:solidFill>
                  <a:srgbClr val="C00000"/>
                </a:solidFill>
              </a:rPr>
              <a:t>*系统总线：</a:t>
            </a:r>
            <a:r>
              <a:rPr lang="zh-CN" altLang="en-US" b="1" dirty="0" smtClean="0"/>
              <a:t>用于连接计算机的</a:t>
            </a:r>
            <a:r>
              <a:rPr lang="zh-CN" altLang="en-US" b="1" dirty="0" smtClean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 smtClean="0"/>
              <a:t>(CPU/</a:t>
            </a:r>
            <a:r>
              <a:rPr lang="zh-CN" altLang="en-US" sz="2000" b="1" dirty="0" smtClean="0"/>
              <a:t>主存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外设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060575" indent="-2060575"/>
            <a:r>
              <a:rPr lang="en-US" altLang="zh-CN" b="1" dirty="0"/>
              <a:t> </a:t>
            </a:r>
            <a:r>
              <a:rPr lang="en-US" altLang="zh-CN" b="1" dirty="0" smtClean="0"/>
              <a:t>             </a:t>
            </a:r>
            <a:r>
              <a:rPr lang="zh-CN" altLang="en-US" b="1" dirty="0" smtClean="0"/>
              <a:t>有地址总线、数据总线、控制总线</a:t>
            </a:r>
            <a:endParaRPr lang="zh-CN" altLang="en-US" b="1" dirty="0"/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179388" y="39897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通信总线：</a:t>
            </a:r>
            <a:r>
              <a:rPr lang="zh-CN" altLang="en-US" b="1" dirty="0" smtClean="0"/>
              <a:t>用于连接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</a:rPr>
              <a:t>其它系统</a:t>
            </a:r>
            <a:r>
              <a:rPr lang="zh-CN" altLang="en-US" b="1" dirty="0" smtClean="0"/>
              <a:t>，有数据线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及控制线</a:t>
            </a:r>
            <a:r>
              <a:rPr lang="en-US" altLang="zh-CN" b="1" dirty="0" smtClean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21886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3068032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377868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 smtClean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04864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56409" y="4797148"/>
            <a:ext cx="7436071" cy="1440164"/>
            <a:chOff x="890316" y="4581126"/>
            <a:chExt cx="7436071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058346" y="4874816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2330154" y="4869160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0428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195838" y="4873799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3771900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2618186" y="4873897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8903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18983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1898379" y="5454228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3914331" y="5454228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1898106" y="5957459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1898379" y="5668639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2023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4347170" y="4873799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2"/>
            <p:cNvSpPr>
              <a:spLocks noChangeShapeType="1"/>
            </p:cNvSpPr>
            <p:nvPr/>
          </p:nvSpPr>
          <p:spPr bwMode="auto">
            <a:xfrm flipH="1" flipV="1">
              <a:off x="3770314" y="566853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>
              <a:off x="3914529" y="5957461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0428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28342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194251" y="5308177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266258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2331742" y="4581128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18983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0421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044429" y="4587477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2320060" y="4874814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2906218" y="4584303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26181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26181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43463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3481562" y="4581128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1935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199533" y="4587477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34815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0592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37695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37695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2906218" y="4873228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049763" y="4874813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43463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5"/>
            <p:cNvSpPr>
              <a:spLocks noChangeShapeType="1"/>
            </p:cNvSpPr>
            <p:nvPr/>
          </p:nvSpPr>
          <p:spPr bwMode="auto">
            <a:xfrm flipV="1">
              <a:off x="2607894" y="566863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V="1">
              <a:off x="2473972" y="566278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2320060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186138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032028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1898106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4337795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2"/>
            <p:cNvSpPr>
              <a:spLocks noChangeShapeType="1"/>
            </p:cNvSpPr>
            <p:nvPr/>
          </p:nvSpPr>
          <p:spPr bwMode="auto">
            <a:xfrm flipH="1" flipV="1">
              <a:off x="3914330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193978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049763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7884046" y="4874815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155853" y="4869160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58685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021538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7595293" y="4873799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6443887" y="4873897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47160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57240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5724079" y="5454228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019677" y="5454228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0280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173664" y="4873799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58685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66599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6456974" y="5308177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02"/>
            <p:cNvSpPr>
              <a:spLocks noChangeShapeType="1"/>
            </p:cNvSpPr>
            <p:nvPr/>
          </p:nvSpPr>
          <p:spPr bwMode="auto">
            <a:xfrm>
              <a:off x="5724079" y="5955927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030243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0" name="Line 243"/>
            <p:cNvSpPr>
              <a:spLocks noChangeShapeType="1"/>
            </p:cNvSpPr>
            <p:nvPr/>
          </p:nvSpPr>
          <p:spPr bwMode="auto">
            <a:xfrm>
              <a:off x="5723807" y="5667893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2"/>
            <p:cNvSpPr>
              <a:spLocks noChangeShapeType="1"/>
            </p:cNvSpPr>
            <p:nvPr/>
          </p:nvSpPr>
          <p:spPr bwMode="auto">
            <a:xfrm flipH="1" flipV="1">
              <a:off x="6443687" y="56670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2"/>
            <p:cNvSpPr>
              <a:spLocks noChangeShapeType="1"/>
            </p:cNvSpPr>
            <p:nvPr/>
          </p:nvSpPr>
          <p:spPr bwMode="auto">
            <a:xfrm flipH="1" flipV="1">
              <a:off x="6299671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2"/>
            <p:cNvSpPr>
              <a:spLocks noChangeShapeType="1"/>
            </p:cNvSpPr>
            <p:nvPr/>
          </p:nvSpPr>
          <p:spPr bwMode="auto">
            <a:xfrm flipH="1" flipV="1">
              <a:off x="5723806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43"/>
            <p:cNvSpPr>
              <a:spLocks noChangeShapeType="1"/>
            </p:cNvSpPr>
            <p:nvPr/>
          </p:nvSpPr>
          <p:spPr bwMode="auto">
            <a:xfrm flipV="1">
              <a:off x="7750323" y="5667895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45"/>
            <p:cNvSpPr>
              <a:spLocks noChangeShapeType="1"/>
            </p:cNvSpPr>
            <p:nvPr/>
          </p:nvSpPr>
          <p:spPr bwMode="auto">
            <a:xfrm flipV="1">
              <a:off x="7596014" y="5667895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155853" y="4581126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57240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58678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5866954" y="4587477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145761" y="4874813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6733505" y="4584302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64438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64438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1720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308850" y="4581127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0192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021537" y="4587477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3072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78849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75952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75952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6733506" y="4873228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7884046" y="4874813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1720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62"/>
            <p:cNvSpPr>
              <a:spLocks noChangeShapeType="1"/>
            </p:cNvSpPr>
            <p:nvPr/>
          </p:nvSpPr>
          <p:spPr bwMode="auto">
            <a:xfrm flipH="1" flipV="1">
              <a:off x="5876206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62"/>
            <p:cNvSpPr>
              <a:spLocks noChangeShapeType="1"/>
            </p:cNvSpPr>
            <p:nvPr/>
          </p:nvSpPr>
          <p:spPr bwMode="auto">
            <a:xfrm flipH="1" flipV="1">
              <a:off x="6155854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62"/>
            <p:cNvSpPr>
              <a:spLocks noChangeShapeType="1"/>
            </p:cNvSpPr>
            <p:nvPr/>
          </p:nvSpPr>
          <p:spPr bwMode="auto">
            <a:xfrm flipH="1" flipV="1">
              <a:off x="6011639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5"/>
            <p:cNvSpPr>
              <a:spLocks noChangeShapeType="1"/>
            </p:cNvSpPr>
            <p:nvPr/>
          </p:nvSpPr>
          <p:spPr bwMode="auto">
            <a:xfrm flipV="1">
              <a:off x="8161984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5"/>
            <p:cNvSpPr>
              <a:spLocks noChangeShapeType="1"/>
            </p:cNvSpPr>
            <p:nvPr/>
          </p:nvSpPr>
          <p:spPr bwMode="auto">
            <a:xfrm flipV="1">
              <a:off x="8028062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5"/>
            <p:cNvSpPr>
              <a:spLocks noChangeShapeType="1"/>
            </p:cNvSpPr>
            <p:nvPr/>
          </p:nvSpPr>
          <p:spPr bwMode="auto">
            <a:xfrm flipV="1">
              <a:off x="7873952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45"/>
            <p:cNvSpPr>
              <a:spLocks noChangeShapeType="1"/>
            </p:cNvSpPr>
            <p:nvPr/>
          </p:nvSpPr>
          <p:spPr bwMode="auto">
            <a:xfrm flipV="1">
              <a:off x="7740030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二、总线的特性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8" y="9435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物理特性：</a:t>
            </a:r>
            <a:r>
              <a:rPr lang="zh-CN" altLang="en-US" b="1" dirty="0" smtClean="0">
                <a:latin typeface="Times New Roman" pitchFamily="18" charset="0"/>
              </a:rPr>
              <a:t>指</a:t>
            </a:r>
            <a:r>
              <a:rPr lang="zh-CN" altLang="en-US" b="1" u="sng" dirty="0" smtClean="0">
                <a:latin typeface="Times New Roman" pitchFamily="18" charset="0"/>
              </a:rPr>
              <a:t>部件连接</a:t>
            </a:r>
            <a:r>
              <a:rPr lang="zh-CN" altLang="en-US" b="1" dirty="0" smtClean="0">
                <a:latin typeface="Times New Roman" pitchFamily="18" charset="0"/>
              </a:rPr>
              <a:t>时的特性，</a:t>
            </a:r>
            <a:r>
              <a:rPr lang="zh-CN" altLang="en-US" sz="2200" b="1" dirty="0" smtClean="0"/>
              <a:t>如连线类型、数量、线距等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179388" y="14255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功能特性：</a:t>
            </a:r>
            <a:r>
              <a:rPr lang="zh-CN" altLang="en-US" b="1" dirty="0"/>
              <a:t>指各信号</a:t>
            </a:r>
            <a:r>
              <a:rPr lang="zh-CN" altLang="en-US" b="1" dirty="0" smtClean="0"/>
              <a:t>线的功能，</a:t>
            </a:r>
            <a:r>
              <a:rPr lang="zh-CN" altLang="en-US" sz="2200" b="1" dirty="0" smtClean="0"/>
              <a:t>如地址线、数据线、时钟线等</a:t>
            </a:r>
            <a:endParaRPr lang="zh-CN" altLang="en-US" sz="2200" b="1" dirty="0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18796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电气特性：</a:t>
            </a:r>
            <a:r>
              <a:rPr lang="zh-CN" altLang="en-US" b="1" dirty="0" smtClean="0"/>
              <a:t>指信号传递方向</a:t>
            </a:r>
            <a:r>
              <a:rPr lang="zh-CN" altLang="en-US" b="1" dirty="0"/>
              <a:t>、</a:t>
            </a:r>
            <a:r>
              <a:rPr lang="zh-CN" altLang="en-US" b="1" dirty="0" smtClean="0"/>
              <a:t>信号电平有效范围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 电平约定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数据线为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，控制线为有效、无效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电平表示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单端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TTL)</a:t>
            </a:r>
            <a:r>
              <a:rPr lang="zh-CN" altLang="en-US" b="1" dirty="0" smtClean="0"/>
              <a:t>、差分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179388" y="4069521"/>
            <a:ext cx="86788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时间特性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指传输过程中，各</a:t>
            </a:r>
            <a:r>
              <a:rPr lang="zh-CN" altLang="en-US" b="1" dirty="0"/>
              <a:t>信号线上</a:t>
            </a:r>
            <a:r>
              <a:rPr lang="zh-CN" altLang="en-US" b="1" dirty="0" smtClean="0"/>
              <a:t>信号有效的时序</a:t>
            </a:r>
            <a:endParaRPr lang="en-US" altLang="zh-CN" b="1" dirty="0" smtClean="0"/>
          </a:p>
          <a:p>
            <a:pPr marL="2155825" indent="-2155825">
              <a:lnSpc>
                <a:spcPct val="90000"/>
              </a:lnSpc>
            </a:pPr>
            <a:r>
              <a:rPr lang="en-US" altLang="zh-CN" sz="2000" b="1" dirty="0" smtClean="0"/>
              <a:t>    (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410668" y="3356992"/>
            <a:ext cx="4033540" cy="719138"/>
            <a:chOff x="1547664" y="980728"/>
            <a:chExt cx="4033540" cy="719138"/>
          </a:xfrm>
        </p:grpSpPr>
        <p:sp>
          <p:nvSpPr>
            <p:cNvPr id="123923" name="Text Box 19"/>
            <p:cNvSpPr txBox="1">
              <a:spLocks noChangeArrowheads="1"/>
            </p:cNvSpPr>
            <p:nvPr/>
          </p:nvSpPr>
          <p:spPr bwMode="auto">
            <a:xfrm>
              <a:off x="1547664" y="980728"/>
              <a:ext cx="865188" cy="7191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主设备</a:t>
              </a:r>
              <a:endParaRPr lang="zh-CN" altLang="en-US" sz="2000" b="1" dirty="0"/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4428232" y="1268066"/>
              <a:ext cx="4318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4716016" y="980728"/>
              <a:ext cx="865188" cy="719138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从设备</a:t>
              </a:r>
              <a:endParaRPr lang="zh-CN" altLang="en-US" sz="2000" b="1" dirty="0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2483768" y="1268066"/>
              <a:ext cx="288925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2412852" y="10527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2411760" y="12051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2412852" y="1626841"/>
              <a:ext cx="230207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5" grpId="0"/>
      <p:bldP spid="123930" grpId="0"/>
      <p:bldP spid="1239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dirty="0" smtClean="0">
                <a:latin typeface="+mn-lt"/>
              </a:rPr>
              <a:t>bit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带宽：</a:t>
            </a:r>
            <a:r>
              <a:rPr lang="zh-CN" altLang="en-US" b="1" dirty="0" smtClean="0"/>
              <a:t>指总线的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最大</a:t>
            </a:r>
            <a:r>
              <a:rPr lang="zh-CN" altLang="en-US" b="1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/>
              <a:t>              数据传输率＝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 </a:t>
            </a:r>
            <a:r>
              <a:rPr lang="zh-CN" altLang="en-US" b="1" dirty="0">
                <a:solidFill>
                  <a:srgbClr val="990099"/>
                </a:solidFill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，每个时钟可传输一次数据，该总线的带宽＝</a:t>
            </a:r>
            <a:r>
              <a:rPr lang="en-US" altLang="zh-CN" b="1" dirty="0" smtClean="0"/>
              <a:t>32bit×(100MHz/1)=3.2Gbps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0" hangingPunct="0"/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en-US" b="1" dirty="0" smtClean="0"/>
              <a:t>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1300" indent="-27813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能连接</a:t>
            </a:r>
            <a:r>
              <a:rPr lang="zh-CN" altLang="en-US" b="1" dirty="0" smtClean="0"/>
              <a:t>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84126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</a:rPr>
                <a:t>总线工作频率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4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总线</a:t>
              </a:r>
              <a:r>
                <a:rPr lang="zh-CN" altLang="zh-CN" sz="1800" b="1" dirty="0"/>
                <a:t>时钟频率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835696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 同步总线</a:t>
            </a:r>
            <a:r>
              <a:rPr lang="zh-CN" altLang="en-US" b="1" dirty="0">
                <a:solidFill>
                  <a:schemeClr val="accent2"/>
                </a:solidFill>
              </a:rPr>
              <a:t>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 smtClean="0"/>
              <a:t>B</a:t>
            </a:r>
            <a:r>
              <a:rPr lang="en-US" altLang="zh-CN" b="1" i="1" dirty="0" smtClean="0">
                <a:latin typeface="+mn-lt"/>
              </a:rPr>
              <a:t> </a:t>
            </a:r>
            <a:r>
              <a:rPr lang="zh-CN" altLang="zh-CN" b="1" dirty="0" smtClean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的操作过程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210361"/>
            <a:ext cx="875033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术语：</a:t>
            </a:r>
            <a:r>
              <a:rPr lang="zh-CN" altLang="en-US" b="1" dirty="0" smtClean="0"/>
              <a:t>总线操作、</a:t>
            </a:r>
            <a:r>
              <a:rPr lang="zh-CN" altLang="en-US" b="1" dirty="0"/>
              <a:t>总线周期，总线</a:t>
            </a:r>
            <a:r>
              <a:rPr lang="zh-CN" altLang="en-US" b="1" dirty="0" smtClean="0"/>
              <a:t>事务、总线传输</a:t>
            </a:r>
            <a:r>
              <a:rPr lang="zh-CN" altLang="en-US" b="1" dirty="0" smtClean="0"/>
              <a:t>周期</a:t>
            </a:r>
            <a:endParaRPr lang="en-US" altLang="zh-CN" b="1" dirty="0" smtClean="0"/>
          </a:p>
          <a:p>
            <a:pPr marL="2152650" indent="-2152650">
              <a:lnSpc>
                <a:spcPct val="10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└─</a:t>
            </a:r>
            <a:r>
              <a:rPr lang="zh-CN" altLang="zh-CN" sz="2000" b="1" dirty="0" smtClean="0"/>
              <a:t>总线</a:t>
            </a:r>
            <a:r>
              <a:rPr lang="zh-CN" altLang="zh-CN" sz="2000" b="1" dirty="0"/>
              <a:t>上完成一次数据传输的</a:t>
            </a:r>
            <a:r>
              <a:rPr lang="zh-CN" altLang="zh-CN" sz="2000" b="1" u="sng" dirty="0">
                <a:solidFill>
                  <a:srgbClr val="990099"/>
                </a:solidFill>
              </a:rPr>
              <a:t>所有操作</a:t>
            </a:r>
            <a:endParaRPr lang="en-US" altLang="zh-CN" sz="2000" b="1" u="sng" dirty="0" smtClean="0">
              <a:solidFill>
                <a:srgbClr val="990099"/>
              </a:solidFill>
            </a:endParaRPr>
          </a:p>
        </p:txBody>
      </p:sp>
      <p:sp>
        <p:nvSpPr>
          <p:cNvPr id="41" name="Text Box 201"/>
          <p:cNvSpPr txBox="1">
            <a:spLocks noChangeArrowheads="1"/>
          </p:cNvSpPr>
          <p:nvPr/>
        </p:nvSpPr>
        <p:spPr bwMode="auto">
          <a:xfrm>
            <a:off x="179512" y="952852"/>
            <a:ext cx="875033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设备连接：</a:t>
            </a:r>
            <a:r>
              <a:rPr lang="zh-CN" altLang="en-US" b="1" dirty="0" smtClean="0"/>
              <a:t>需</a:t>
            </a:r>
            <a:r>
              <a:rPr lang="zh-CN" altLang="en-US" b="1" dirty="0" smtClean="0">
                <a:solidFill>
                  <a:srgbClr val="990099"/>
                </a:solidFill>
              </a:rPr>
              <a:t>管理</a:t>
            </a:r>
            <a:r>
              <a:rPr lang="zh-CN" altLang="en-US" b="1" u="sng" dirty="0" smtClean="0"/>
              <a:t>总线使用权</a:t>
            </a:r>
            <a:r>
              <a:rPr lang="zh-CN" altLang="en-US" b="1" dirty="0" smtClean="0"/>
              <a:t>，常采用</a:t>
            </a:r>
            <a:r>
              <a:rPr lang="zh-CN" altLang="en-US" b="1" u="sng" dirty="0" smtClean="0"/>
              <a:t>请求</a:t>
            </a:r>
            <a:r>
              <a:rPr lang="en-US" altLang="zh-CN" b="1" u="sng" dirty="0" smtClean="0"/>
              <a:t>-</a:t>
            </a:r>
            <a:r>
              <a:rPr lang="zh-CN" altLang="en-US" b="1" u="sng" dirty="0" smtClean="0"/>
              <a:t>分配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en-US" altLang="zh-CN" sz="2000" b="1" dirty="0" smtClean="0"/>
              <a:t>                </a:t>
            </a:r>
            <a:r>
              <a:rPr lang="zh-CN" altLang="en-US" sz="2000" dirty="0" smtClean="0"/>
              <a:t>└←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个主设备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同时    </a:t>
            </a:r>
            <a:r>
              <a:rPr lang="zh-CN" altLang="en-US" sz="2000" dirty="0" smtClean="0"/>
              <a:t>└→</a:t>
            </a:r>
            <a:r>
              <a:rPr lang="zh-CN" altLang="en-US" sz="2000" b="1" dirty="0" smtClean="0"/>
              <a:t>仲裁</a:t>
            </a:r>
            <a:endParaRPr lang="en-US" altLang="zh-CN" sz="2000" b="1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403648" y="4149080"/>
            <a:ext cx="5760640" cy="1152128"/>
            <a:chOff x="2195736" y="3645024"/>
            <a:chExt cx="5760640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195736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总线使用权：</a:t>
              </a:r>
              <a:endParaRPr lang="zh-CN" altLang="en-US" sz="1800" b="1" dirty="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/>
                <a:t>仲裁    总线传输       仲裁    总线传输</a:t>
              </a:r>
              <a:endParaRPr lang="zh-CN" altLang="en-US" sz="1600" b="1" dirty="0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939856" y="1910756"/>
            <a:ext cx="6808608" cy="1230212"/>
            <a:chOff x="1475656" y="1550716"/>
            <a:chExt cx="6808608" cy="123021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75656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475656" y="1550716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总线仲裁器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控制器</a:t>
              </a:r>
              <a:r>
                <a:rPr lang="en-US" altLang="zh-CN" sz="16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1475656" y="2629317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2627784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923928" y="2126780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076056" y="2126780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619672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907704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195736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2267744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475656" y="2702844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1475656" y="2774852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771800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3059832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347864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419872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V="1">
              <a:off x="4067944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355976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4644008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4716016" y="24807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5220072" y="249289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508104" y="249289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796136" y="249289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5868144" y="248682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2032668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1854748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3" name="Text Box 107"/>
            <p:cNvSpPr txBox="1">
              <a:spLocks noChangeArrowheads="1"/>
            </p:cNvSpPr>
            <p:nvPr/>
          </p:nvSpPr>
          <p:spPr bwMode="auto">
            <a:xfrm>
              <a:off x="1475656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BR1</a:t>
              </a:r>
              <a:endParaRPr lang="zh-CN" altLang="en-US" sz="1600" b="1" dirty="0"/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051720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BG1</a:t>
              </a:r>
              <a:endParaRPr lang="zh-CN" altLang="en-US" sz="16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3184796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006876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9" name="Text Box 107"/>
            <p:cNvSpPr txBox="1">
              <a:spLocks noChangeArrowheads="1"/>
            </p:cNvSpPr>
            <p:nvPr/>
          </p:nvSpPr>
          <p:spPr bwMode="auto">
            <a:xfrm>
              <a:off x="2627784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100" name="Text Box 107"/>
            <p:cNvSpPr txBox="1">
              <a:spLocks noChangeArrowheads="1"/>
            </p:cNvSpPr>
            <p:nvPr/>
          </p:nvSpPr>
          <p:spPr bwMode="auto">
            <a:xfrm>
              <a:off x="3203848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>
              <a:off x="6372250" y="1932822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BG—Bus </a:t>
              </a:r>
              <a:r>
                <a:rPr lang="en-US" altLang="zh-CN" sz="1800" b="1" dirty="0"/>
                <a:t>Grant</a:t>
              </a:r>
              <a:endParaRPr lang="en-US" altLang="zh-CN" sz="1800" b="1" dirty="0" smtClean="0"/>
            </a:p>
          </p:txBody>
        </p: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332656"/>
            <a:ext cx="64136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总线操作过程：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每个阶段都是一次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交互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各个主设备：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总线仲裁器：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31840" y="1218818"/>
            <a:ext cx="5305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有操作</a:t>
            </a:r>
            <a:r>
              <a:rPr lang="zh-CN" altLang="en-US" b="1" dirty="0"/>
              <a:t>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</a:t>
            </a:r>
            <a:r>
              <a:rPr lang="zh-CN" altLang="en-US" b="1" dirty="0" smtClean="0"/>
              <a:t>信号</a:t>
            </a:r>
            <a:r>
              <a:rPr lang="en-US" altLang="zh-CN" b="1" dirty="0" err="1" smtClean="0"/>
              <a:t>BR</a:t>
            </a:r>
            <a:r>
              <a:rPr lang="en-US" altLang="zh-CN" i="1" dirty="0" err="1" smtClean="0">
                <a:latin typeface="+mn-lt"/>
              </a:rPr>
              <a:t>i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</a:t>
            </a:r>
            <a:r>
              <a:rPr lang="zh-CN" altLang="en-US" b="1" u="sng" dirty="0" smtClean="0"/>
              <a:t>个总线传输</a:t>
            </a:r>
            <a:r>
              <a:rPr lang="zh-CN" altLang="en-US" b="1" u="sng" dirty="0"/>
              <a:t>周期</a:t>
            </a:r>
            <a:r>
              <a:rPr lang="zh-CN" altLang="en-US" b="1" dirty="0" smtClean="0"/>
              <a:t>的总线使用权归属，并向</a:t>
            </a:r>
            <a:r>
              <a:rPr lang="zh-CN" altLang="en-US" b="1" dirty="0"/>
              <a:t>该</a:t>
            </a:r>
            <a:r>
              <a:rPr lang="zh-CN" altLang="en-US" b="1" dirty="0" smtClean="0"/>
              <a:t>主设备</a:t>
            </a:r>
            <a:r>
              <a:rPr lang="zh-CN" altLang="en-US" b="1" dirty="0" smtClean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允许信号</a:t>
            </a:r>
            <a:r>
              <a:rPr lang="en-US" altLang="zh-CN" b="1" dirty="0" err="1" smtClean="0"/>
              <a:t>BG</a:t>
            </a:r>
            <a:r>
              <a:rPr lang="en-US" altLang="zh-CN" i="1" dirty="0" err="1" smtClean="0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7786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089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7809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179512" y="4891226"/>
            <a:ext cx="875033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仲裁时机：</a:t>
            </a:r>
            <a:r>
              <a:rPr lang="zh-CN" altLang="en-US" b="1" dirty="0" smtClean="0"/>
              <a:t>有请求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或传输周期结束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、总线空闲时</a:t>
            </a:r>
            <a:endParaRPr lang="en-US" altLang="zh-CN" b="1" dirty="0" smtClean="0"/>
          </a:p>
          <a:p>
            <a:pPr marL="2336800" indent="-2336800"/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├</a:t>
            </a:r>
            <a:r>
              <a:rPr lang="zh-CN" altLang="en-US" sz="2000" b="1" dirty="0" smtClean="0"/>
              <a:t>           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</a:t>
            </a:r>
            <a:r>
              <a:rPr lang="zh-CN" altLang="en-US" sz="1800" b="1" dirty="0" smtClean="0"/>
              <a:t>需收回使用权</a:t>
            </a:r>
            <a:endParaRPr lang="en-US" altLang="zh-CN" sz="2000" b="1" dirty="0" smtClean="0"/>
          </a:p>
          <a:p>
            <a:pPr marL="2336800" indent="-2336800">
              <a:lnSpc>
                <a:spcPct val="100000"/>
              </a:lnSpc>
            </a:pPr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→</a:t>
            </a:r>
            <a:r>
              <a:rPr lang="zh-CN" altLang="en-US" sz="1800" b="1" dirty="0" smtClean="0"/>
              <a:t>传输结束时应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撤销</a:t>
            </a:r>
            <a:r>
              <a:rPr lang="zh-CN" altLang="en-US" sz="1800" b="1" dirty="0" smtClean="0"/>
              <a:t>请求</a:t>
            </a:r>
            <a:endParaRPr lang="en-US" altLang="zh-CN" sz="2000" b="1" dirty="0" smtClean="0"/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17137</TotalTime>
  <Words>4690</Words>
  <Application>Microsoft Office PowerPoint</Application>
  <PresentationFormat>全屏显示(4:3)</PresentationFormat>
  <Paragraphs>820</Paragraphs>
  <Slides>31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490</cp:revision>
  <dcterms:created xsi:type="dcterms:W3CDTF">2002-02-16T03:40:16Z</dcterms:created>
  <dcterms:modified xsi:type="dcterms:W3CDTF">2018-04-07T02:17:57Z</dcterms:modified>
</cp:coreProperties>
</file>