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30" r:id="rId2"/>
    <p:sldId id="256" r:id="rId3"/>
    <p:sldId id="327" r:id="rId4"/>
    <p:sldId id="385" r:id="rId5"/>
    <p:sldId id="397" r:id="rId6"/>
    <p:sldId id="413" r:id="rId7"/>
    <p:sldId id="414" r:id="rId8"/>
    <p:sldId id="415" r:id="rId9"/>
    <p:sldId id="416" r:id="rId10"/>
    <p:sldId id="417" r:id="rId11"/>
    <p:sldId id="418" r:id="rId12"/>
    <p:sldId id="431" r:id="rId13"/>
    <p:sldId id="443" r:id="rId14"/>
    <p:sldId id="419" r:id="rId15"/>
    <p:sldId id="420" r:id="rId16"/>
    <p:sldId id="421" r:id="rId17"/>
    <p:sldId id="440" r:id="rId18"/>
    <p:sldId id="441" r:id="rId19"/>
    <p:sldId id="442" r:id="rId20"/>
    <p:sldId id="434" r:id="rId21"/>
    <p:sldId id="422" r:id="rId22"/>
    <p:sldId id="423" r:id="rId23"/>
    <p:sldId id="446" r:id="rId24"/>
    <p:sldId id="445" r:id="rId25"/>
    <p:sldId id="424" r:id="rId26"/>
    <p:sldId id="448" r:id="rId27"/>
    <p:sldId id="425" r:id="rId28"/>
    <p:sldId id="426" r:id="rId29"/>
    <p:sldId id="427" r:id="rId30"/>
    <p:sldId id="428" r:id="rId31"/>
    <p:sldId id="429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FF3399"/>
    <a:srgbClr val="FFCC99"/>
    <a:srgbClr val="FF3300"/>
    <a:srgbClr val="CCFFFF"/>
    <a:srgbClr val="CCECFF"/>
    <a:srgbClr val="CCCC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7197" autoAdjust="0"/>
  </p:normalViewPr>
  <p:slideViewPr>
    <p:cSldViewPr>
      <p:cViewPr>
        <p:scale>
          <a:sx n="80" d="100"/>
          <a:sy n="80" d="100"/>
        </p:scale>
        <p:origin x="-188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2&#31456;.ppt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3&#31456;.pptx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1&#31456;.pptx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东南大学计算机学院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计算机组织与结构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kumimoji="1" lang="zh-CN" altLang="zh-CN" sz="2800" b="1">
              <a:solidFill>
                <a:srgbClr val="0000FF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876550" y="4662488"/>
            <a:ext cx="349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kumimoji="1" lang="zh-CN" altLang="en-US" sz="2800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</p:spTree>
    <p:extLst>
      <p:ext uri="{BB962C8B-B14F-4D97-AF65-F5344CB8AC3E}">
        <p14:creationId xmlns:p14="http://schemas.microsoft.com/office/powerpoint/2010/main" val="13448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34481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38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补码加减、</a:t>
            </a:r>
            <a:r>
              <a:rPr lang="zh-CN" altLang="en-US" b="1" dirty="0">
                <a:latin typeface="宋体" pitchFamily="2" charset="-122"/>
              </a:rPr>
              <a:t>无符号加减的运算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溢出判断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标志位的形成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PPT2.P65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</a:t>
            </a:r>
            <a:endParaRPr lang="en-US" altLang="zh-CN" sz="28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19018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逻辑移位、算术移位的运算规则、溢出判断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spc="-100" dirty="0" smtClean="0">
                <a:latin typeface="宋体" pitchFamily="2" charset="-122"/>
              </a:rPr>
              <a:t>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原码乘法的运算规则、逻辑实现、控制流程、溢出判断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0038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△理解、运用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加减运算的运算步骤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乘除运算不考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十进制运算不考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rId2" action="ppaction://hlinkpres?slideindex=6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220486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算术仅为加减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、接口、组成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组合逻辑、功能决定引脚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暂存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←数据通路的一部分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重点是数值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非数值数据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如何存放</a:t>
            </a:r>
            <a:r>
              <a:rPr lang="zh-CN" altLang="en-US" b="1" dirty="0" smtClean="0">
                <a:latin typeface="宋体" pitchFamily="2" charset="-122"/>
              </a:rPr>
              <a:t>在硬件中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表示方法与数据类型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③掌握数据的</a:t>
            </a:r>
            <a:r>
              <a:rPr lang="zh-CN" altLang="en-US" b="1" u="sng" dirty="0" smtClean="0">
                <a:latin typeface="宋体" pitchFamily="2" charset="-122"/>
              </a:rPr>
              <a:t>运算方法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运算规则、溢出</a:t>
            </a:r>
            <a:r>
              <a:rPr lang="zh-CN" altLang="en-US" b="1" dirty="0">
                <a:latin typeface="宋体" pitchFamily="2" charset="-122"/>
              </a:rPr>
              <a:t>判断、逻辑实现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④理解运算器如何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部件＋互连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8640960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例：</a:t>
            </a:r>
            <a:r>
              <a:rPr lang="zh-CN" altLang="zh-CN" sz="2200" b="1" kern="100" dirty="0" smtClean="0">
                <a:latin typeface="+mn-lt"/>
                <a:ea typeface="+mn-ea"/>
              </a:rPr>
              <a:t>已知</a:t>
            </a:r>
            <a:r>
              <a:rPr lang="zh-CN" altLang="zh-CN" sz="2200" b="1" kern="100" dirty="0">
                <a:latin typeface="+mn-lt"/>
                <a:ea typeface="+mn-ea"/>
              </a:rPr>
              <a:t>计算机中有符号整数用</a:t>
            </a:r>
            <a:r>
              <a:rPr lang="en-US" altLang="zh-CN" sz="2200" b="1" kern="100" dirty="0">
                <a:latin typeface="+mn-lt"/>
                <a:ea typeface="+mn-ea"/>
              </a:rPr>
              <a:t>8</a:t>
            </a:r>
            <a:r>
              <a:rPr lang="zh-CN" altLang="zh-CN" sz="2200" b="1" kern="100" dirty="0">
                <a:latin typeface="+mn-lt"/>
                <a:ea typeface="+mn-ea"/>
              </a:rPr>
              <a:t>位补码表示，有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无符号整数的加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减运算均基于加法器实现。</a:t>
            </a:r>
          </a:p>
          <a:p>
            <a:pPr indent="2984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1</a:t>
            </a:r>
            <a:r>
              <a:rPr lang="zh-CN" altLang="zh-CN" sz="2200" b="1" kern="100" dirty="0">
                <a:latin typeface="+mn-lt"/>
                <a:ea typeface="+mn-ea"/>
              </a:rPr>
              <a:t>）若</a:t>
            </a:r>
            <a:r>
              <a:rPr lang="en-US" altLang="zh-CN" sz="2200" b="1" kern="100" dirty="0">
                <a:latin typeface="+mn-lt"/>
                <a:ea typeface="+mn-ea"/>
              </a:rPr>
              <a:t>X</a:t>
            </a:r>
            <a:r>
              <a:rPr lang="en-US" altLang="zh-CN" sz="2200" b="1" kern="100" dirty="0" smtClean="0">
                <a:latin typeface="+mn-lt"/>
                <a:ea typeface="+mn-ea"/>
              </a:rPr>
              <a:t>=-33</a:t>
            </a:r>
            <a:r>
              <a:rPr lang="zh-CN" altLang="zh-CN" sz="2200" b="1" kern="100" dirty="0" smtClean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Y</a:t>
            </a:r>
            <a:r>
              <a:rPr lang="en-US" altLang="zh-CN" sz="2200" b="1" kern="100" dirty="0" smtClean="0">
                <a:latin typeface="+mn-lt"/>
                <a:ea typeface="+mn-ea"/>
              </a:rPr>
              <a:t>=+44</a:t>
            </a:r>
            <a:r>
              <a:rPr lang="zh-CN" altLang="zh-CN" sz="2200" b="1" kern="100" dirty="0" smtClean="0">
                <a:latin typeface="+mn-lt"/>
                <a:ea typeface="+mn-ea"/>
              </a:rPr>
              <a:t>，</a:t>
            </a:r>
            <a:r>
              <a:rPr lang="zh-CN" altLang="zh-CN" sz="2200" b="1" kern="100" dirty="0">
                <a:latin typeface="+mn-lt"/>
                <a:ea typeface="+mn-ea"/>
              </a:rPr>
              <a:t>写出</a:t>
            </a:r>
            <a:r>
              <a:rPr lang="en-US" altLang="zh-CN" sz="2200" b="1" kern="100" dirty="0">
                <a:latin typeface="+mn-lt"/>
                <a:ea typeface="+mn-ea"/>
              </a:rPr>
              <a:t>[X]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[X+Y]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[X-Y]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；</a:t>
            </a:r>
          </a:p>
          <a:p>
            <a:pPr indent="29845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2</a:t>
            </a:r>
            <a:r>
              <a:rPr lang="zh-CN" altLang="zh-CN" sz="2200" b="1" kern="100" dirty="0" smtClean="0">
                <a:latin typeface="+mn-lt"/>
                <a:ea typeface="+mn-ea"/>
              </a:rPr>
              <a:t>）产生</a:t>
            </a:r>
            <a:r>
              <a:rPr lang="zh-CN" altLang="zh-CN" sz="2200" b="1" kern="100" dirty="0">
                <a:latin typeface="+mn-lt"/>
                <a:ea typeface="+mn-ea"/>
              </a:rPr>
              <a:t>溢出标志</a:t>
            </a:r>
            <a:r>
              <a:rPr lang="en-US" altLang="zh-CN" sz="2200" b="1" kern="100" dirty="0" smtClean="0">
                <a:latin typeface="+mn-lt"/>
                <a:ea typeface="+mn-ea"/>
              </a:rPr>
              <a:t>OF</a:t>
            </a:r>
            <a:r>
              <a:rPr lang="zh-CN" altLang="en-US" sz="2200" b="1" kern="100" dirty="0" smtClean="0">
                <a:latin typeface="+mn-lt"/>
                <a:ea typeface="+mn-ea"/>
              </a:rPr>
              <a:t>的三种表示方法</a:t>
            </a:r>
            <a:r>
              <a:rPr lang="zh-CN" altLang="zh-CN" sz="2200" b="1" kern="100" dirty="0" smtClean="0">
                <a:latin typeface="+mn-lt"/>
                <a:ea typeface="+mn-ea"/>
              </a:rPr>
              <a:t>。</a:t>
            </a:r>
            <a:endParaRPr lang="en-US" altLang="zh-CN" sz="2200" b="1" kern="100" dirty="0" smtClean="0">
              <a:latin typeface="+mn-lt"/>
              <a:ea typeface="+mn-ea"/>
            </a:endParaRPr>
          </a:p>
          <a:p>
            <a:pPr marL="228600" indent="-228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 smtClean="0">
                <a:latin typeface="+mn-lt"/>
              </a:rPr>
              <a:t>    3</a:t>
            </a:r>
            <a:r>
              <a:rPr lang="zh-CN" altLang="zh-CN" sz="2200" b="1" kern="100" dirty="0" smtClean="0">
                <a:latin typeface="+mn-lt"/>
              </a:rPr>
              <a:t>）</a:t>
            </a:r>
            <a:r>
              <a:rPr lang="zh-CN" altLang="en-US" sz="2200" b="1" kern="100" dirty="0">
                <a:latin typeface="+mn-lt"/>
              </a:rPr>
              <a:t>关系</a:t>
            </a:r>
            <a:r>
              <a:rPr lang="zh-CN" altLang="en-US" sz="2200" b="1" kern="100" dirty="0" smtClean="0">
                <a:latin typeface="+mn-lt"/>
              </a:rPr>
              <a:t>表达式运算影响哪些标志位？</a:t>
            </a:r>
            <a:endParaRPr lang="zh-CN" altLang="en-US" sz="2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284741"/>
            <a:ext cx="85330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</a:rPr>
              <a:t>解：</a:t>
            </a:r>
            <a:r>
              <a:rPr lang="en-US" altLang="zh-CN" b="1" kern="100" dirty="0" smtClean="0"/>
              <a:t>1</a:t>
            </a:r>
            <a:r>
              <a:rPr lang="zh-CN" altLang="zh-CN" b="1" kern="100" dirty="0"/>
              <a:t>）</a:t>
            </a:r>
            <a:r>
              <a:rPr lang="en-US" altLang="zh-CN" b="1" dirty="0" smtClean="0"/>
              <a:t>[</a:t>
            </a:r>
            <a:r>
              <a:rPr lang="en-US" altLang="zh-CN" b="1" dirty="0"/>
              <a:t>X]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1101 1111</a:t>
            </a:r>
            <a:r>
              <a:rPr lang="zh-CN" altLang="zh-CN" b="1" dirty="0" smtClean="0"/>
              <a:t>、</a:t>
            </a:r>
            <a:r>
              <a:rPr lang="en-US" altLang="zh-CN" b="1" dirty="0"/>
              <a:t>[Y]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=0010 1100 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[-Y</a:t>
            </a:r>
            <a:r>
              <a:rPr lang="en-US" altLang="zh-CN" b="1" dirty="0"/>
              <a:t>]</a:t>
            </a:r>
            <a:r>
              <a:rPr lang="zh-CN" altLang="zh-CN" b="1" baseline="-25000" dirty="0"/>
              <a:t>补</a:t>
            </a:r>
            <a:r>
              <a:rPr lang="en-US" altLang="zh-CN" b="1" dirty="0" smtClean="0"/>
              <a:t>=1101 0100 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         [</a:t>
            </a:r>
            <a:r>
              <a:rPr lang="en-US" altLang="zh-CN" b="1" dirty="0"/>
              <a:t>X+Y]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0000 1011</a:t>
            </a:r>
            <a:r>
              <a:rPr lang="zh-CN" altLang="zh-CN" b="1" dirty="0" smtClean="0"/>
              <a:t>，</a:t>
            </a:r>
            <a:r>
              <a:rPr lang="en-US" altLang="zh-CN" b="1" dirty="0"/>
              <a:t>[X-Y]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=1011 </a:t>
            </a:r>
            <a:r>
              <a:rPr lang="en-US" altLang="zh-CN" b="1" dirty="0" smtClean="0"/>
              <a:t>0011</a:t>
            </a:r>
            <a:endParaRPr lang="zh-CN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4313187"/>
            <a:ext cx="8209036" cy="1348061"/>
            <a:chOff x="611560" y="3480917"/>
            <a:chExt cx="8209036" cy="1348061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11560" y="3480917"/>
              <a:ext cx="8209036" cy="1348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  </a:t>
              </a:r>
              <a:r>
                <a:rPr lang="en-US" altLang="zh-CN" b="1" kern="100" dirty="0"/>
                <a:t> 2</a:t>
              </a:r>
              <a:r>
                <a:rPr lang="zh-CN" altLang="zh-CN" b="1" kern="100" dirty="0" smtClean="0"/>
                <a:t>）</a:t>
              </a:r>
              <a:r>
                <a:rPr lang="en-US" altLang="zh-CN" sz="2200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sz="2200" b="1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sz="2200" b="1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sz="2200" b="1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判断</a:t>
              </a:r>
              <a:endParaRPr lang="en-US" altLang="zh-CN" sz="2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=0)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=1)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)</a:t>
              </a:r>
              <a:endParaRPr lang="en-US" altLang="zh-CN" sz="2200" b="1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275888" y="4417021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3707936" y="4417021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508104" y="4417021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5244"/>
              </p:ext>
            </p:extLst>
          </p:nvPr>
        </p:nvGraphicFramePr>
        <p:xfrm>
          <a:off x="1316061" y="4091880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389473" y="4943766"/>
            <a:ext cx="4813706" cy="353200"/>
            <a:chOff x="3389473" y="4943766"/>
            <a:chExt cx="4813706" cy="353200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3424356" y="4989884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616591" y="498988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01"/>
            <p:cNvSpPr txBox="1">
              <a:spLocks noChangeArrowheads="1"/>
            </p:cNvSpPr>
            <p:nvPr/>
          </p:nvSpPr>
          <p:spPr bwMode="auto">
            <a:xfrm>
              <a:off x="3389473" y="4943766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CF   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CF+ZF      </a:t>
              </a:r>
              <a:r>
                <a:rPr lang="en-US" altLang="zh-CN" sz="2200" b="1" dirty="0" err="1" smtClean="0">
                  <a:solidFill>
                    <a:schemeClr val="tx1"/>
                  </a:solidFill>
                  <a:latin typeface="+mn-lt"/>
                </a:rPr>
                <a:t>CF+ZF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+mn-lt"/>
                </a:rPr>
                <a:t>CF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     ZF</a:t>
              </a:r>
              <a:endParaRPr lang="en-US" altLang="zh-CN" sz="2200" b="1" baseline="-18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83568" y="980728"/>
            <a:ext cx="77051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     *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判断方法②：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进位</a:t>
            </a:r>
            <a:r>
              <a:rPr lang="zh-CN" altLang="en-US" sz="2200" b="1" dirty="0">
                <a:solidFill>
                  <a:srgbClr val="990099"/>
                </a:solidFill>
              </a:rPr>
              <a:t>位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判断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b="1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溢出</a:t>
            </a:r>
            <a:r>
              <a:rPr lang="zh-CN" altLang="en-US" sz="2200" b="1" dirty="0">
                <a:solidFill>
                  <a:schemeClr val="accent2"/>
                </a:solidFill>
              </a:rPr>
              <a:t>逻辑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1115616" y="2420888"/>
            <a:ext cx="69127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chemeClr val="accent2"/>
                </a:solidFill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*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判断方法③：</a:t>
            </a:r>
            <a:r>
              <a:rPr lang="zh-CN" altLang="en-US" sz="2200" b="1" dirty="0" smtClean="0"/>
              <a:t>用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位符号位</a:t>
            </a:r>
            <a:r>
              <a:rPr lang="zh-CN" altLang="en-US" sz="2200" b="1" dirty="0">
                <a:solidFill>
                  <a:schemeClr val="accent2"/>
                </a:solidFill>
              </a:rPr>
              <a:t>变形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sz="2200" b="1" dirty="0" smtClean="0"/>
              <a:t>判断</a:t>
            </a:r>
          </a:p>
          <a:p>
            <a:r>
              <a:rPr lang="zh-CN" altLang="en-US" sz="2200" b="1" dirty="0" smtClean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</a:rPr>
              <a:t>正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溢出时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=01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，负溢出</a:t>
            </a:r>
            <a:r>
              <a:rPr lang="zh-CN" altLang="en-US" sz="2200" b="1" dirty="0">
                <a:solidFill>
                  <a:schemeClr val="tx1"/>
                </a:solidFill>
              </a:rPr>
              <a:t>时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=10</a:t>
            </a:r>
            <a:endParaRPr lang="en-US" altLang="zh-CN" sz="2200" b="1" dirty="0" smtClean="0">
              <a:solidFill>
                <a:schemeClr val="accent2"/>
              </a:solidFill>
            </a:endParaRPr>
          </a:p>
          <a:p>
            <a:r>
              <a:rPr lang="zh-CN" altLang="en-US" sz="2200" b="1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OF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645024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+mn-lt"/>
              </a:rPr>
              <a:t>3</a:t>
            </a:r>
            <a:r>
              <a:rPr lang="zh-CN" altLang="zh-CN" b="1" kern="100" dirty="0" smtClean="0">
                <a:latin typeface="+mn-lt"/>
              </a:rPr>
              <a:t>）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指标，程序访问局部性，层次结构的组织、工作过程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，虚拟存储器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366878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芯片的引脚组织、组成、操作时序、刷新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64012" y="3374990"/>
            <a:ext cx="2952204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、特性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容量可配置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措施     </a:t>
            </a:r>
            <a:r>
              <a:rPr lang="zh-CN" altLang="en-US" sz="2000" b="1" dirty="0" smtClean="0">
                <a:latin typeface="宋体" pitchFamily="2" charset="-122"/>
              </a:rPr>
              <a:t>◇掌握原理、可分析性能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芯片、采用位扩展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扩展的主存设计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外部接口，主存各信号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PPT3.P45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主存设计与连接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的工作方式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99792" y="3140968"/>
            <a:ext cx="424847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01">
            <a:hlinkClick r:id="rId2" action="ppaction://hlinkpres?slideindex=4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71772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604879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 smtClean="0">
                <a:latin typeface="宋体" pitchFamily="2" charset="-122"/>
              </a:rPr>
              <a:t>☆可分析性能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传送管理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，工作流程，结构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〖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〗PPT3.P68</a:t>
            </a:r>
            <a:r>
              <a:rPr lang="en-US" altLang="zh-CN" b="1" dirty="0" smtClean="0"/>
              <a:t>~</a:t>
            </a:r>
            <a:r>
              <a:rPr lang="en-US" altLang="zh-CN" b="1" dirty="0" smtClean="0">
                <a:latin typeface="宋体" pitchFamily="2" charset="-122"/>
              </a:rPr>
              <a:t>P75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/>
              <a:t>~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，自行汇总、比较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455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39189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zh-CN" altLang="en-US" b="1" dirty="0" smtClean="0">
                <a:latin typeface="宋体" pitchFamily="2" charset="-122"/>
              </a:rPr>
              <a:t>、写回法的思想、性能、工作流程、硬件支持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527797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65415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882697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MMU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）         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①可设计主存、并与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的组织与工作原理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可扩展至</a:t>
            </a:r>
            <a:r>
              <a:rPr lang="zh-CN" altLang="en-US" sz="2000" b="1" dirty="0">
                <a:latin typeface="宋体" pitchFamily="2" charset="-122"/>
              </a:rPr>
              <a:t>任意</a:t>
            </a:r>
            <a:r>
              <a:rPr lang="zh-CN" altLang="en-US" sz="2000" b="1" dirty="0" smtClean="0">
                <a:latin typeface="宋体" pitchFamily="2" charset="-122"/>
              </a:rPr>
              <a:t>缓冲器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17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 smtClean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5702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50092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存储器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+mn-ea"/>
                <a:ea typeface="+mn-ea"/>
              </a:rPr>
              <a:t>访问时间</a:t>
            </a:r>
            <a:r>
              <a:rPr lang="zh-CN" altLang="en-US" sz="2000" b="1" u="none" dirty="0" smtClean="0">
                <a:latin typeface="+mn-ea"/>
                <a:ea typeface="+mn-ea"/>
              </a:rPr>
              <a:t>计算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5604"/>
            <a:ext cx="8784976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</a:rPr>
              <a:t>例</a:t>
            </a:r>
            <a:r>
              <a:rPr lang="en-US" altLang="zh-CN" b="1" kern="100" dirty="0" smtClean="0">
                <a:solidFill>
                  <a:srgbClr val="0000CC"/>
                </a:solidFill>
              </a:rPr>
              <a:t>2</a:t>
            </a:r>
            <a:r>
              <a:rPr lang="zh-CN" altLang="en-US" b="1" kern="100" dirty="0" smtClean="0">
                <a:solidFill>
                  <a:srgbClr val="0000CC"/>
                </a:solidFill>
              </a:rPr>
              <a:t>：</a:t>
            </a:r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章</a:t>
            </a:r>
            <a:r>
              <a:rPr lang="zh-CN" altLang="en-US" b="1" kern="100" dirty="0" smtClean="0"/>
              <a:t>作业第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题：</a:t>
            </a:r>
            <a:r>
              <a:rPr lang="zh-CN" altLang="zh-CN" b="1" dirty="0" smtClean="0"/>
              <a:t>某</a:t>
            </a:r>
            <a:r>
              <a:rPr lang="zh-CN" altLang="zh-CN" b="1" dirty="0"/>
              <a:t>计算机的存储器按字节编址，主存地址空间为</a:t>
            </a:r>
            <a:r>
              <a:rPr lang="en-US" altLang="zh-CN" b="1" dirty="0"/>
              <a:t>24</a:t>
            </a:r>
            <a:r>
              <a:rPr lang="zh-CN" altLang="zh-CN" b="1" dirty="0"/>
              <a:t>位，配置有</a:t>
            </a:r>
            <a:r>
              <a:rPr lang="en-US" altLang="zh-CN" b="1" dirty="0"/>
              <a:t>4MB</a:t>
            </a:r>
            <a:r>
              <a:rPr lang="zh-CN" altLang="zh-CN" b="1" dirty="0"/>
              <a:t>的主存，主存块大小为</a:t>
            </a:r>
            <a:r>
              <a:rPr lang="en-US" altLang="zh-CN" b="1" dirty="0"/>
              <a:t>32B</a:t>
            </a:r>
            <a:r>
              <a:rPr lang="zh-CN" altLang="zh-CN" b="1" dirty="0"/>
              <a:t>，</a:t>
            </a:r>
            <a:r>
              <a:rPr lang="en-US" altLang="zh-CN" b="1" dirty="0"/>
              <a:t>Cache</a:t>
            </a:r>
            <a:r>
              <a:rPr lang="zh-CN" altLang="zh-CN" b="1" dirty="0"/>
              <a:t>有</a:t>
            </a:r>
            <a:r>
              <a:rPr lang="en-US" altLang="zh-CN" b="1" dirty="0"/>
              <a:t>256</a:t>
            </a:r>
            <a:r>
              <a:rPr lang="zh-CN" altLang="zh-CN" b="1" dirty="0"/>
              <a:t>个行，采用</a:t>
            </a:r>
            <a:r>
              <a:rPr lang="en-US" altLang="zh-CN" b="1" dirty="0"/>
              <a:t>4</a:t>
            </a:r>
            <a:r>
              <a:rPr lang="zh-CN" altLang="zh-CN" b="1" dirty="0"/>
              <a:t>路组相联映射、</a:t>
            </a:r>
            <a:r>
              <a:rPr lang="en-US" altLang="zh-CN" b="1" dirty="0"/>
              <a:t>LRU</a:t>
            </a:r>
            <a:r>
              <a:rPr lang="zh-CN" altLang="zh-CN" b="1" dirty="0"/>
              <a:t>替换算法、写回法写策略，</a:t>
            </a:r>
            <a:r>
              <a:rPr lang="en-US" altLang="zh-CN" b="1" dirty="0"/>
              <a:t>Cache</a:t>
            </a:r>
            <a:r>
              <a:rPr lang="zh-CN" altLang="zh-CN" b="1" dirty="0"/>
              <a:t>行的管理信息至少有多少位？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解</a:t>
            </a:r>
            <a:r>
              <a:rPr lang="zh-CN" altLang="zh-CN" b="1" dirty="0" smtClean="0">
                <a:solidFill>
                  <a:srgbClr val="0000CC"/>
                </a:solidFill>
              </a:rPr>
              <a:t>：</a:t>
            </a:r>
            <a:r>
              <a:rPr lang="en-US" altLang="zh-CN" b="1" dirty="0" smtClean="0"/>
              <a:t>Cache</a:t>
            </a:r>
            <a:r>
              <a:rPr lang="zh-CN" altLang="zh-CN" b="1" dirty="0"/>
              <a:t>组内行</a:t>
            </a:r>
            <a:r>
              <a:rPr lang="zh-CN" altLang="zh-CN" b="1" dirty="0" smtClean="0"/>
              <a:t>号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log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位，组号为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256</a:t>
            </a:r>
            <a:r>
              <a:rPr lang="zh-CN" altLang="zh-CN" b="1" dirty="0"/>
              <a:t>―</a:t>
            </a:r>
            <a:r>
              <a:rPr lang="en-US" altLang="zh-CN" b="1" dirty="0"/>
              <a:t>2</a:t>
            </a:r>
            <a:r>
              <a:rPr lang="zh-CN" altLang="zh-CN" b="1" dirty="0"/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 smtClean="0"/>
              <a:t>主存地址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由</a:t>
            </a:r>
            <a:r>
              <a:rPr lang="zh-CN" altLang="zh-CN" b="1" dirty="0"/>
              <a:t>群号、群内块号、块内地址</a:t>
            </a:r>
            <a:r>
              <a:rPr lang="zh-CN" altLang="zh-CN" b="1" dirty="0" smtClean="0"/>
              <a:t>组成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 smtClean="0"/>
              <a:t>块</a:t>
            </a:r>
            <a:r>
              <a:rPr lang="zh-CN" altLang="zh-CN" b="1" dirty="0"/>
              <a:t>内地址为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(32B/1B)</a:t>
            </a:r>
            <a:r>
              <a:rPr lang="zh-CN" altLang="zh-CN" b="1" dirty="0"/>
              <a:t>＝</a:t>
            </a:r>
            <a:r>
              <a:rPr lang="en-US" altLang="zh-CN" b="1" dirty="0"/>
              <a:t>5</a:t>
            </a:r>
            <a:r>
              <a:rPr lang="zh-CN" altLang="zh-CN" b="1" dirty="0"/>
              <a:t>位，群内块号为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 smtClean="0">
                <a:solidFill>
                  <a:srgbClr val="FF0000"/>
                </a:solidFill>
              </a:rPr>
              <a:t>位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 smtClean="0"/>
              <a:t>群</a:t>
            </a:r>
            <a:r>
              <a:rPr lang="zh-CN" altLang="zh-CN" b="1" dirty="0"/>
              <a:t>号为</a:t>
            </a:r>
            <a:r>
              <a:rPr lang="en-US" altLang="zh-CN" b="1" dirty="0"/>
              <a:t>24</a:t>
            </a:r>
            <a:r>
              <a:rPr lang="zh-CN" altLang="zh-CN" b="1" dirty="0"/>
              <a:t>―</a:t>
            </a:r>
            <a:r>
              <a:rPr lang="en-US" altLang="zh-CN" b="1" dirty="0"/>
              <a:t>6</a:t>
            </a:r>
            <a:r>
              <a:rPr lang="zh-CN" altLang="zh-CN" b="1" dirty="0"/>
              <a:t>―</a:t>
            </a:r>
            <a:r>
              <a:rPr lang="en-US" altLang="zh-CN" b="1" dirty="0"/>
              <a:t>5</a:t>
            </a:r>
            <a:r>
              <a:rPr lang="zh-CN" altLang="zh-CN" b="1" dirty="0"/>
              <a:t>＝</a:t>
            </a:r>
            <a:r>
              <a:rPr lang="en-US" altLang="zh-CN" b="1" dirty="0"/>
              <a:t>13</a:t>
            </a:r>
            <a:r>
              <a:rPr lang="zh-CN" altLang="zh-CN" b="1" dirty="0" smtClean="0"/>
              <a:t>位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故</a:t>
            </a:r>
            <a:r>
              <a:rPr lang="en-US" altLang="zh-CN" b="1" dirty="0">
                <a:solidFill>
                  <a:srgbClr val="FF3399"/>
                </a:solidFill>
              </a:rPr>
              <a:t>Cache</a:t>
            </a:r>
            <a:r>
              <a:rPr lang="zh-CN" altLang="zh-CN" b="1" dirty="0">
                <a:solidFill>
                  <a:srgbClr val="FF3399"/>
                </a:solidFill>
              </a:rPr>
              <a:t>行的标记为</a:t>
            </a:r>
            <a:r>
              <a:rPr lang="en-US" altLang="zh-CN" b="1" dirty="0">
                <a:solidFill>
                  <a:srgbClr val="FF3399"/>
                </a:solidFill>
              </a:rPr>
              <a:t>13</a:t>
            </a:r>
            <a:r>
              <a:rPr lang="zh-CN" altLang="zh-CN" b="1" dirty="0" smtClean="0">
                <a:solidFill>
                  <a:srgbClr val="FF3399"/>
                </a:solidFill>
              </a:rPr>
              <a:t>位</a:t>
            </a:r>
            <a:r>
              <a:rPr lang="zh-CN" altLang="en-US" b="1" dirty="0" smtClean="0">
                <a:solidFill>
                  <a:srgbClr val="FF3399"/>
                </a:solidFill>
              </a:rPr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/>
              <a:t>采用</a:t>
            </a:r>
            <a:r>
              <a:rPr lang="en-US" altLang="zh-CN" b="1" dirty="0"/>
              <a:t>LRU</a:t>
            </a:r>
            <a:r>
              <a:rPr lang="zh-CN" altLang="zh-CN" b="1" dirty="0"/>
              <a:t>替换算法时，每个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行的</a:t>
            </a:r>
            <a:r>
              <a:rPr lang="en-US" altLang="zh-CN" b="1" dirty="0"/>
              <a:t>LRU</a:t>
            </a:r>
            <a:r>
              <a:rPr lang="zh-CN" altLang="zh-CN" b="1" dirty="0"/>
              <a:t>位为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 smtClean="0"/>
              <a:t>位</a:t>
            </a:r>
            <a:r>
              <a:rPr lang="zh-CN" altLang="en-US" b="1" dirty="0" smtClean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/>
              <a:t>采用</a:t>
            </a:r>
            <a:r>
              <a:rPr lang="zh-CN" altLang="zh-CN" b="1" dirty="0">
                <a:solidFill>
                  <a:srgbClr val="FF0000"/>
                </a:solidFill>
              </a:rPr>
              <a:t>写回法</a:t>
            </a:r>
            <a:r>
              <a:rPr lang="zh-CN" altLang="zh-CN" b="1" dirty="0"/>
              <a:t>写策略时，每个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行需设置脏位（</a:t>
            </a:r>
            <a:r>
              <a:rPr lang="en-US" altLang="zh-CN" b="1" dirty="0"/>
              <a:t>1</a:t>
            </a:r>
            <a:r>
              <a:rPr lang="zh-CN" altLang="zh-CN" b="1" dirty="0"/>
              <a:t>位</a:t>
            </a:r>
            <a:r>
              <a:rPr lang="zh-CN" altLang="zh-CN" b="1" dirty="0" smtClean="0"/>
              <a:t>）</a:t>
            </a:r>
            <a:r>
              <a:rPr lang="zh-CN" altLang="en-US" b="1" dirty="0" smtClean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 smtClean="0">
                <a:solidFill>
                  <a:srgbClr val="7030A0"/>
                </a:solidFill>
              </a:rPr>
              <a:t>每个</a:t>
            </a:r>
            <a:r>
              <a:rPr lang="en-US" altLang="zh-CN" b="1" dirty="0">
                <a:solidFill>
                  <a:srgbClr val="7030A0"/>
                </a:solidFill>
              </a:rPr>
              <a:t>Cache</a:t>
            </a:r>
            <a:r>
              <a:rPr lang="zh-CN" altLang="zh-CN" b="1" dirty="0">
                <a:solidFill>
                  <a:srgbClr val="7030A0"/>
                </a:solidFill>
              </a:rPr>
              <a:t>行的</a:t>
            </a:r>
            <a:r>
              <a:rPr lang="zh-CN" altLang="zh-CN" b="1" dirty="0">
                <a:solidFill>
                  <a:srgbClr val="FF0000"/>
                </a:solidFill>
              </a:rPr>
              <a:t>管理</a:t>
            </a:r>
            <a:r>
              <a:rPr lang="zh-CN" altLang="zh-CN" b="1" dirty="0">
                <a:solidFill>
                  <a:srgbClr val="7030A0"/>
                </a:solidFill>
              </a:rPr>
              <a:t>信息至少有</a:t>
            </a:r>
            <a:r>
              <a:rPr lang="zh-CN" altLang="zh-CN" b="1" dirty="0" smtClean="0">
                <a:solidFill>
                  <a:srgbClr val="7030A0"/>
                </a:solidFill>
              </a:rPr>
              <a:t>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b="1" dirty="0" smtClean="0">
                <a:solidFill>
                  <a:srgbClr val="7030A0"/>
                </a:solidFill>
              </a:rPr>
              <a:t>有效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</a:rPr>
              <a:t>标记</a:t>
            </a:r>
            <a:r>
              <a:rPr lang="en-US" altLang="zh-CN" b="1" dirty="0">
                <a:solidFill>
                  <a:srgbClr val="7030A0"/>
                </a:solidFill>
              </a:rPr>
              <a:t>(13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)+LRU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(2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</a:rPr>
              <a:t>脏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)=17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zh-CN" altLang="zh-CN" b="1" dirty="0"/>
              <a:t>。</a:t>
            </a:r>
            <a:endParaRPr lang="en-US" altLang="zh-CN" b="1" kern="100" dirty="0" smtClean="0"/>
          </a:p>
        </p:txBody>
      </p:sp>
    </p:spTree>
    <p:extLst>
      <p:ext uri="{BB962C8B-B14F-4D97-AF65-F5344CB8AC3E}">
        <p14:creationId xmlns:p14="http://schemas.microsoft.com/office/powerpoint/2010/main" val="2724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(OP/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指令地址计算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(2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类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需约定信息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OP/</a:t>
            </a:r>
            <a:r>
              <a:rPr lang="zh-CN" altLang="en-US" sz="2000" b="1" dirty="0" smtClean="0">
                <a:latin typeface="宋体" pitchFamily="2" charset="-122"/>
              </a:rPr>
              <a:t>格式、</a:t>
            </a:r>
            <a:r>
              <a:rPr lang="zh-CN" altLang="en-US" sz="2000" b="1" dirty="0">
                <a:latin typeface="宋体" pitchFamily="2" charset="-122"/>
              </a:rPr>
              <a:t>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→组成，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性能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→信息的表示方法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显式信息的约定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的存放，寻址方式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5468"/>
              </p:ext>
            </p:extLst>
          </p:nvPr>
        </p:nvGraphicFramePr>
        <p:xfrm>
          <a:off x="323528" y="4255824"/>
          <a:ext cx="8712968" cy="18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512168"/>
                <a:gridCol w="2088232"/>
                <a:gridCol w="1872208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所有位、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4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值受对齐影响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顺序、跳跃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无、译码时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与实现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取指时、执行时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立即</a:t>
            </a:r>
            <a:r>
              <a:rPr lang="en-US" altLang="zh-CN" sz="2000" b="1" dirty="0" smtClean="0">
                <a:latin typeface="宋体" pitchFamily="2" charset="-122"/>
              </a:rPr>
              <a:t>/REG/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基址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变址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方式位、地址参数的表示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，寻址方式的识别与实现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622958"/>
            <a:ext cx="8785225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〖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〗PPT4.P28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P29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P33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理解指令信息如何约定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①理解指令信息的约定方法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表示方式及编码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②理解数据在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中的存放方法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③理解寻址方式的地址形成方法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729245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4860032" y="3687415"/>
            <a:ext cx="3816424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 smtClean="0">
                <a:latin typeface="宋体" pitchFamily="2" charset="-122"/>
              </a:rPr>
              <a:t>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</a:t>
            </a:r>
            <a:r>
              <a:rPr lang="zh-CN" altLang="en-US" sz="2200" b="1" dirty="0">
                <a:latin typeface="宋体" pitchFamily="2" charset="-122"/>
              </a:rPr>
              <a:t>符号</a:t>
            </a:r>
            <a:r>
              <a:rPr lang="zh-CN" altLang="en-US" sz="2200" b="1" dirty="0" smtClean="0">
                <a:latin typeface="宋体" pitchFamily="2" charset="-122"/>
              </a:rPr>
              <a:t>定点数用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zh-CN" altLang="en-US" sz="2200" b="1" dirty="0" smtClean="0">
                <a:latin typeface="宋体" pitchFamily="2" charset="-122"/>
              </a:rPr>
              <a:t>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地址分别为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位，最多还可定义多少条指令？若操作码只可放在首字节呢？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 smtClean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 smtClean="0">
                <a:latin typeface="宋体" pitchFamily="2" charset="-122"/>
              </a:rPr>
              <a:t>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⑶已定义指令占用了高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</a:t>
            </a:r>
            <a:r>
              <a:rPr lang="zh-CN" altLang="en-US" sz="2200" b="1" dirty="0">
                <a:latin typeface="宋体" pitchFamily="2" charset="-122"/>
              </a:rPr>
              <a:t>只可放</a:t>
            </a:r>
            <a:r>
              <a:rPr lang="zh-CN" altLang="en-US" sz="2200" b="1" dirty="0" smtClean="0">
                <a:latin typeface="宋体" pitchFamily="2" charset="-122"/>
              </a:rPr>
              <a:t>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位时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35675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操作码只可放在首字节时，</a:t>
            </a:r>
            <a:r>
              <a:rPr lang="zh-CN" altLang="en-US" sz="2200" b="1" dirty="0">
                <a:latin typeface="宋体" pitchFamily="2" charset="-122"/>
              </a:rPr>
              <a:t>最多还可</a:t>
            </a:r>
            <a:r>
              <a:rPr lang="zh-CN" altLang="en-US" sz="2200" b="1" dirty="0" smtClean="0">
                <a:latin typeface="宋体" pitchFamily="2" charset="-122"/>
              </a:rPr>
              <a:t>定义的指令数为：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[(2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1)×3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)]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en-US" altLang="zh-CN" sz="2200" b="1" dirty="0" smtClean="0">
                <a:latin typeface="宋体" pitchFamily="2" charset="-122"/>
              </a:rPr>
              <a:t>)×2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120</a:t>
            </a:r>
            <a:r>
              <a:rPr lang="zh-CN" altLang="en-US" sz="2200" b="1" dirty="0" smtClean="0">
                <a:latin typeface="宋体" pitchFamily="2" charset="-122"/>
              </a:rPr>
              <a:t>条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零地址指令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2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645024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的功能、组成、工作流程，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sz="2000" b="1" dirty="0" smtClean="0">
                <a:latin typeface="宋体" pitchFamily="2" charset="-122"/>
              </a:rPr>
              <a:t>步骤及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冯氏模型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结构及工作过程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，指令系统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140968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069521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通路部件、通路结构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及其控制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指令执行过程的组织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控制需求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教材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P180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例起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及例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5.2</a:t>
            </a:r>
            <a:r>
              <a:rPr lang="zh-CN" altLang="en-US" b="1" dirty="0" smtClean="0">
                <a:latin typeface="宋体" pitchFamily="2" charset="-122"/>
              </a:rPr>
              <a:t>，注意寻址方式的实现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05036"/>
              </p:ext>
            </p:extLst>
          </p:nvPr>
        </p:nvGraphicFramePr>
        <p:xfrm>
          <a:off x="1044476" y="1428297"/>
          <a:ext cx="6911900" cy="308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76" y="1428297"/>
                        <a:ext cx="6911900" cy="308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725144"/>
            <a:ext cx="8136904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>
                <a:latin typeface="宋体" pitchFamily="2" charset="-122"/>
              </a:rPr>
              <a:t>△了解设计</a:t>
            </a:r>
            <a:r>
              <a:rPr lang="zh-CN" altLang="en-US" sz="2000" b="1" dirty="0" smtClean="0">
                <a:latin typeface="宋体" pitchFamily="2" charset="-122"/>
              </a:rPr>
              <a:t>流程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指令周期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数据宽度</a:t>
            </a:r>
            <a:r>
              <a:rPr lang="zh-CN" altLang="en-US" b="1" dirty="0" smtClean="0">
                <a:latin typeface="宋体" pitchFamily="2" charset="-122"/>
              </a:rPr>
              <a:t>、设计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的设计示例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数据通路的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组成实例：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6192812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个部件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，工作原理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，类型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指令及中断响应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序列的整合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时序系统组织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基于状态转换</a:t>
            </a:r>
            <a:r>
              <a:rPr lang="zh-CN" altLang="en-US" sz="2000" b="1" dirty="0" smtClean="0">
                <a:latin typeface="宋体" pitchFamily="2" charset="-122"/>
              </a:rPr>
              <a:t>图，信号个数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序列种类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如图</a:t>
            </a:r>
            <a:r>
              <a:rPr lang="en-US" altLang="zh-CN" sz="2000" b="1" dirty="0" smtClean="0">
                <a:latin typeface="宋体" pitchFamily="2" charset="-122"/>
              </a:rPr>
              <a:t>5.25])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zh-CN" altLang="en-US" b="1" dirty="0" smtClean="0"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</a:t>
            </a:r>
            <a:r>
              <a:rPr lang="zh-CN" altLang="en-US" sz="2000" b="1" dirty="0" smtClean="0">
                <a:latin typeface="宋体" pitchFamily="2" charset="-122"/>
              </a:rPr>
              <a:t>逻辑、信号发生器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，定时方式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[CLK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CP]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[CP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节拍</a:t>
            </a:r>
            <a:r>
              <a:rPr lang="zh-CN" altLang="en-US" sz="1800" b="1" dirty="0" smtClean="0">
                <a:latin typeface="宋体" pitchFamily="2" charset="-122"/>
              </a:rPr>
              <a:t>及脉冲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引脚信号、内部逻辑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状态转换图的需求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工作流程的实现方法，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组成、工作原理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共理解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张图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中断的处理</a:t>
            </a:r>
            <a:r>
              <a:rPr lang="zh-CN" altLang="en-US" b="1" dirty="0">
                <a:latin typeface="宋体" pitchFamily="2" charset="-122"/>
              </a:rPr>
              <a:t>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，响应需完成的任务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点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</a:t>
            </a:r>
            <a:endParaRPr lang="en-US" altLang="zh-CN" sz="20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工作原理、组成要求、性能、分类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的组成与工作流程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②能够组织指令的执行过程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DP)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③理解状态转换图的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④理解中断响应的任务及相关概念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流水线的基本组成及工作原理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步骤及操作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每步时长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 smtClean="0">
                <a:latin typeface="+mn-ea"/>
              </a:rPr>
              <a:t>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>
                <a:latin typeface="宋体" pitchFamily="2" charset="-122"/>
              </a:rPr>
              <a:t>提高</a:t>
            </a:r>
            <a:r>
              <a:rPr lang="zh-CN" altLang="en-US" sz="2000" b="1" dirty="0" smtClean="0">
                <a:latin typeface="宋体" pitchFamily="2" charset="-122"/>
              </a:rPr>
              <a:t>性能的方法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412776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的仲裁线连接、仲裁时机、仲裁方法、特点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1630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种定时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r>
              <a:rPr lang="zh-CN" altLang="en-US" sz="1600" b="1" dirty="0" smtClean="0">
                <a:latin typeface="宋体" pitchFamily="2" charset="-122"/>
              </a:rPr>
              <a:t>（同步、异步、半同步）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 smtClean="0">
                <a:latin typeface="宋体" pitchFamily="2" charset="-122"/>
              </a:rPr>
              <a:t>、联络方式、特点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099138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特性</a:t>
            </a:r>
            <a:r>
              <a:rPr lang="zh-CN" altLang="en-US" sz="2000" b="1" dirty="0">
                <a:latin typeface="宋体" pitchFamily="2" charset="-122"/>
              </a:rPr>
              <a:t>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(</a:t>
            </a:r>
            <a:r>
              <a:rPr lang="zh-CN" altLang="en-US" sz="2000" b="1" dirty="0">
                <a:latin typeface="宋体" pitchFamily="2" charset="-122"/>
              </a:rPr>
              <a:t>不同</a:t>
            </a:r>
            <a:r>
              <a:rPr lang="zh-CN" altLang="en-US" sz="2000" b="1" dirty="0" smtClean="0">
                <a:latin typeface="宋体" pitchFamily="2" charset="-122"/>
              </a:rPr>
              <a:t>事务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不同协议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844824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25126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总线结构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的类型、特点，总线接口单元的类型、功能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掌握基本概念，理解总线操作过程的组织方法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29CF-EAF2-4097-B0D5-FADE98AC916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考试</a:t>
            </a:r>
            <a:r>
              <a:rPr lang="zh-CN" altLang="en-US" sz="3200" b="1" dirty="0" smtClean="0">
                <a:latin typeface="宋体" pitchFamily="2" charset="-122"/>
              </a:rPr>
              <a:t>题型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闭卷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928688"/>
            <a:ext cx="8812212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、选择题（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14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476375"/>
            <a:ext cx="8812212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下列总线仲裁方法</a:t>
            </a:r>
            <a:r>
              <a:rPr lang="zh-CN" altLang="en-US" b="1" dirty="0">
                <a:latin typeface="宋体" pitchFamily="2" charset="-122"/>
              </a:rPr>
              <a:t>中，易发生断链</a:t>
            </a:r>
            <a:r>
              <a:rPr lang="zh-CN" altLang="en-US" b="1" dirty="0" smtClean="0">
                <a:latin typeface="宋体" pitchFamily="2" charset="-122"/>
              </a:rPr>
              <a:t>现象的方式是</a:t>
            </a:r>
            <a:r>
              <a:rPr lang="en-US" altLang="zh-CN" b="1" dirty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链式</a:t>
            </a:r>
            <a:r>
              <a:rPr lang="zh-CN" altLang="en-US" b="1" dirty="0" smtClean="0">
                <a:latin typeface="宋体" pitchFamily="2" charset="-122"/>
              </a:rPr>
              <a:t>查询</a:t>
            </a:r>
            <a:r>
              <a:rPr lang="zh-CN" altLang="en-US" b="1" dirty="0">
                <a:latin typeface="宋体" pitchFamily="2" charset="-122"/>
              </a:rPr>
              <a:t>  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dirty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计数器定时查询   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独立请求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下列</a:t>
            </a:r>
            <a:r>
              <a:rPr lang="zh-CN" altLang="en-US" b="1" dirty="0">
                <a:latin typeface="宋体" pitchFamily="2" charset="-122"/>
              </a:rPr>
              <a:t>奇偶校验码</a:t>
            </a:r>
            <a:r>
              <a:rPr lang="zh-CN" altLang="en-US" b="1" dirty="0" smtClean="0">
                <a:latin typeface="宋体" pitchFamily="2" charset="-122"/>
              </a:rPr>
              <a:t>中，假定只有一个有奇数个错误，则该校验码为</a:t>
            </a:r>
            <a:r>
              <a:rPr lang="en-US" altLang="zh-CN" b="1" dirty="0" smtClean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A.11001011  </a:t>
            </a:r>
            <a:r>
              <a:rPr lang="en-US" altLang="zh-CN" b="1" dirty="0" smtClean="0">
                <a:latin typeface="宋体" pitchFamily="2" charset="-122"/>
              </a:rPr>
              <a:t>   B.11010110</a:t>
            </a:r>
            <a:r>
              <a:rPr lang="en-US" altLang="zh-CN" b="1" dirty="0">
                <a:latin typeface="宋体" pitchFamily="2" charset="-122"/>
              </a:rPr>
              <a:t>  </a:t>
            </a:r>
            <a:r>
              <a:rPr lang="en-US" altLang="zh-CN" b="1" dirty="0" smtClean="0">
                <a:latin typeface="宋体" pitchFamily="2" charset="-122"/>
              </a:rPr>
              <a:t>       C.11001001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4351351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-1011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+1101</a:t>
            </a:r>
            <a:r>
              <a:rPr lang="zh-CN" altLang="en-US" b="1" dirty="0">
                <a:latin typeface="宋体" pitchFamily="2" charset="-122"/>
              </a:rPr>
              <a:t>，求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原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[-Y]</a:t>
            </a:r>
            <a:r>
              <a:rPr lang="zh-CN" altLang="en-US" b="1" baseline="-20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移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求</a:t>
            </a:r>
            <a:r>
              <a:rPr lang="en-US" altLang="zh-CN" b="1" dirty="0">
                <a:latin typeface="宋体" pitchFamily="2" charset="-122"/>
              </a:rPr>
              <a:t>[X+Y]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[X-Y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，并判断结果是否溢出。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3841763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计算题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8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×4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5877272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简述</a:t>
            </a:r>
            <a:r>
              <a:rPr lang="zh-CN" altLang="en-US" b="1" dirty="0">
                <a:latin typeface="宋体" pitchFamily="2" charset="-122"/>
              </a:rPr>
              <a:t>冯</a:t>
            </a:r>
            <a:r>
              <a:rPr lang="en-US" altLang="zh-CN" b="1" dirty="0">
                <a:latin typeface="宋体" pitchFamily="2" charset="-122"/>
              </a:rPr>
              <a:t>·</a:t>
            </a:r>
            <a:r>
              <a:rPr lang="zh-CN" altLang="en-US" b="1" dirty="0">
                <a:latin typeface="宋体" pitchFamily="2" charset="-122"/>
              </a:rPr>
              <a:t>诺依曼</a:t>
            </a:r>
            <a:r>
              <a:rPr lang="zh-CN" altLang="en-US" b="1" dirty="0" smtClean="0">
                <a:latin typeface="宋体" pitchFamily="2" charset="-122"/>
              </a:rPr>
              <a:t>计算机存储</a:t>
            </a:r>
            <a:r>
              <a:rPr lang="zh-CN" altLang="en-US" b="1" dirty="0">
                <a:latin typeface="宋体" pitchFamily="2" charset="-122"/>
              </a:rPr>
              <a:t>程序原理</a:t>
            </a:r>
            <a:r>
              <a:rPr lang="zh-CN" altLang="en-US" b="1" dirty="0" smtClean="0">
                <a:latin typeface="宋体" pitchFamily="2" charset="-122"/>
              </a:rPr>
              <a:t>的基本思想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5373216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简答题（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×3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sz="2800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43" grpId="0" animBg="1"/>
      <p:bldP spid="135344" grpId="0"/>
      <p:bldP spid="8" grpId="0"/>
      <p:bldP spid="9" grpId="0" animBg="1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852936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系统组成，外设组成，接口组成，传送控制方式组织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>
                <a:latin typeface="宋体" pitchFamily="2" charset="-122"/>
              </a:rPr>
              <a:t>☆</a:t>
            </a:r>
            <a:r>
              <a:rPr lang="zh-CN" altLang="en-US" sz="2000" b="1" dirty="0" smtClean="0">
                <a:latin typeface="宋体" pitchFamily="2" charset="-122"/>
              </a:rPr>
              <a:t>掌握传送实现的基本条件及组织方法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zh-CN" altLang="en-US" sz="2000" b="1" dirty="0">
                <a:latin typeface="+mn-ea"/>
                <a:ea typeface="+mn-ea"/>
              </a:rPr>
              <a:t>掌握</a:t>
            </a:r>
            <a:r>
              <a:rPr lang="zh-CN" altLang="en-US" sz="2000" b="1" dirty="0" smtClean="0">
                <a:latin typeface="+mn-ea"/>
                <a:ea typeface="+mn-ea"/>
              </a:rPr>
              <a:t>概念、了解组成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输入设备、输出设备的组成、工作原理，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latin typeface="宋体" pitchFamily="2" charset="-122"/>
              </a:rPr>
              <a:t>，磁盘信息记录格式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8498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传送实现原理、总线地址含义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识别方法，数据传送方式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目标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方式的传送控制原理、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所占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时间计算*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619672" y="4699302"/>
            <a:ext cx="331236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0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、信息中转原理，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端口</a:t>
            </a:r>
            <a:r>
              <a:rPr lang="zh-CN" altLang="en-US" b="1" dirty="0" smtClean="0">
                <a:latin typeface="宋体" pitchFamily="2" charset="-122"/>
              </a:rPr>
              <a:t>的访问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程序查询方式</a:t>
            </a:r>
            <a:r>
              <a:rPr lang="en-US" altLang="zh-CN" b="1" dirty="0" smtClean="0">
                <a:latin typeface="宋体" pitchFamily="2" charset="-122"/>
              </a:rPr>
              <a:t>—I/O</a:t>
            </a:r>
            <a:r>
              <a:rPr lang="zh-CN" altLang="en-US" b="1" dirty="0" smtClean="0">
                <a:latin typeface="宋体" pitchFamily="2" charset="-122"/>
              </a:rPr>
              <a:t>控制流程，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 smtClean="0">
                <a:latin typeface="宋体" pitchFamily="2" charset="-122"/>
              </a:rPr>
              <a:t>、工作过程组织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多重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面向实现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，识别中断源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→中断控制器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理解各部件如何协同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，传送方式，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功能→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结</a:t>
            </a:r>
            <a:r>
              <a:rPr lang="zh-CN" altLang="en-US" b="1" dirty="0">
                <a:latin typeface="宋体" pitchFamily="2" charset="-122"/>
              </a:rPr>
              <a:t>构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通用型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增强型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07904" y="3140968"/>
            <a:ext cx="3672408" cy="1008112"/>
            <a:chOff x="3707904" y="3140968"/>
            <a:chExt cx="3672408" cy="100811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860032" y="3602633"/>
              <a:ext cx="1296144" cy="546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 Box 132"/>
            <p:cNvSpPr txBox="1">
              <a:spLocks noChangeArrowheads="1"/>
            </p:cNvSpPr>
            <p:nvPr/>
          </p:nvSpPr>
          <p:spPr bwMode="auto">
            <a:xfrm>
              <a:off x="6084168" y="3140968"/>
              <a:ext cx="1296144" cy="46166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altLang="zh-CN" b="1" dirty="0" smtClean="0">
                <a:latin typeface="宋体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3707904" y="4005064"/>
              <a:ext cx="1008112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9644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的软硬件关联，理解各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方式的接口组成</a:t>
            </a:r>
            <a:endParaRPr lang="en-US" altLang="zh-CN" sz="2000" b="1" spc="-15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2FA3-BBCA-4B4E-B6D6-64EDDDF5446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79388" y="856513"/>
            <a:ext cx="8812212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1K×4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芯片构成</a:t>
            </a:r>
            <a:r>
              <a:rPr lang="en-US" altLang="zh-CN" b="1" dirty="0">
                <a:latin typeface="宋体" pitchFamily="2" charset="-122"/>
              </a:rPr>
              <a:t>2K×8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zh-CN" altLang="en-US" b="1" dirty="0" smtClean="0">
                <a:latin typeface="宋体" pitchFamily="2" charset="-122"/>
              </a:rPr>
              <a:t>存储模块，说明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多少块芯片</a:t>
            </a:r>
            <a:r>
              <a:rPr lang="zh-CN" altLang="en-US" b="1" dirty="0">
                <a:latin typeface="宋体" pitchFamily="2" charset="-122"/>
              </a:rPr>
              <a:t>、画</a:t>
            </a:r>
            <a:r>
              <a:rPr lang="zh-CN" altLang="en-US" b="1" dirty="0" smtClean="0">
                <a:latin typeface="宋体" pitchFamily="2" charset="-122"/>
              </a:rPr>
              <a:t>出模块内部的芯片连接图    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←第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3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章课件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P39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数据通路同</a:t>
            </a:r>
            <a:r>
              <a:rPr lang="en-US" altLang="zh-CN" b="1" dirty="0" smtClean="0">
                <a:latin typeface="宋体" pitchFamily="2" charset="-122"/>
              </a:rPr>
              <a:t>P177</a:t>
            </a:r>
            <a:r>
              <a:rPr lang="zh-CN" altLang="en-US" b="1" dirty="0" smtClean="0">
                <a:latin typeface="宋体" pitchFamily="2" charset="-122"/>
              </a:rPr>
              <a:t>图</a:t>
            </a:r>
            <a:r>
              <a:rPr lang="en-US" altLang="zh-CN" b="1" dirty="0" smtClean="0">
                <a:latin typeface="宋体" pitchFamily="2" charset="-122"/>
              </a:rPr>
              <a:t>5.8</a:t>
            </a:r>
            <a:r>
              <a:rPr lang="zh-CN" altLang="en-US" b="1" dirty="0" smtClean="0">
                <a:latin typeface="宋体" pitchFamily="2" charset="-122"/>
              </a:rPr>
              <a:t>，写出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b="1" dirty="0">
                <a:latin typeface="宋体" pitchFamily="2" charset="-122"/>
              </a:rPr>
              <a:t>R1←(R2</a:t>
            </a:r>
            <a:r>
              <a:rPr lang="en-US" altLang="zh-CN" b="1" dirty="0" smtClean="0">
                <a:latin typeface="宋体" pitchFamily="2" charset="-122"/>
              </a:rPr>
              <a:t>)+M[(R3)]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                            </a:t>
            </a:r>
            <a:r>
              <a:rPr lang="zh-CN" altLang="en-US" sz="2000" b="1" dirty="0" smtClean="0">
                <a:latin typeface="宋体" pitchFamily="2" charset="-122"/>
              </a:rPr>
              <a:t>←第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章作业</a:t>
            </a:r>
            <a:r>
              <a:rPr lang="en-US" altLang="zh-CN" sz="2000" b="1" dirty="0" smtClean="0">
                <a:latin typeface="宋体" pitchFamily="2" charset="-122"/>
              </a:rPr>
              <a:t>6(2)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179388" y="332656"/>
            <a:ext cx="8812212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应用题（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13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分＋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12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sz="28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179388" y="2989401"/>
            <a:ext cx="8812212" cy="105310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bIns="8280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考核要求：</a:t>
            </a:r>
            <a:r>
              <a:rPr lang="zh-CN" altLang="en-US" b="1" dirty="0" smtClean="0">
                <a:latin typeface="宋体" pitchFamily="2" charset="-122"/>
              </a:rPr>
              <a:t>掌握基本概念、基本原理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考核方法：</a:t>
            </a:r>
            <a:r>
              <a:rPr lang="zh-CN" altLang="en-US" b="1" dirty="0" smtClean="0">
                <a:latin typeface="宋体" pitchFamily="2" charset="-122"/>
              </a:rPr>
              <a:t>概念理解、量化分析、原理解释、应用或简单设计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4255928"/>
            <a:ext cx="8812088" cy="1477328"/>
            <a:chOff x="179512" y="4141529"/>
            <a:chExt cx="8812088" cy="147732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79512" y="4141529"/>
              <a:ext cx="8812088" cy="147732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宋体" pitchFamily="2" charset="-122"/>
                </a:rPr>
                <a:t>※</a:t>
              </a: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课程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内容的</a:t>
              </a: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考核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属性</a:t>
              </a: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表示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endParaRPr lang="en-US" altLang="zh-CN" b="1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重 要 性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层次有     、    、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紫色文字</a:t>
              </a:r>
              <a:r>
                <a:rPr lang="zh-CN" altLang="en-US" b="1" dirty="0" smtClean="0">
                  <a:latin typeface="宋体" pitchFamily="2" charset="-122"/>
                </a:rPr>
                <a:t>、黑色文字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掌握程度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要求有☆、◇、△</a:t>
              </a:r>
              <a:endParaRPr lang="en-US" altLang="zh-CN" b="1" dirty="0" smtClean="0">
                <a:latin typeface="宋体" pitchFamily="2" charset="-122"/>
              </a:endParaRPr>
            </a:p>
          </p:txBody>
        </p:sp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923928" y="4715852"/>
              <a:ext cx="576064" cy="36933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860032" y="4715852"/>
              <a:ext cx="576064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976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☆建立软硬件模型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341329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硬件结构、存储器</a:t>
            </a:r>
            <a:r>
              <a:rPr lang="zh-CN" altLang="en-US" b="1" dirty="0">
                <a:latin typeface="宋体" pitchFamily="2" charset="-122"/>
              </a:rPr>
              <a:t>结构，程序组成、</a:t>
            </a:r>
            <a:r>
              <a:rPr lang="zh-CN" altLang="en-US" b="1" dirty="0" smtClean="0">
                <a:latin typeface="宋体" pitchFamily="2" charset="-122"/>
              </a:rPr>
              <a:t>指令类型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顺序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转移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工作方式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预先存放到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MEM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、自动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逐条取指令并执行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5445224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CPU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CC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硬件组成，工作过程，性能指标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6" name="AutoShape 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△理解组成的任务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含需求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设计与实现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☆深入理解实现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</a:t>
            </a:r>
            <a:r>
              <a:rPr lang="zh-CN" altLang="en-US" b="1" spc="-100" dirty="0">
                <a:latin typeface="宋体" pitchFamily="2" charset="-122"/>
              </a:rPr>
              <a:t>执行的顺序表示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指令地址序列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</a:t>
            </a:r>
            <a:r>
              <a:rPr lang="zh-CN" altLang="en-US" b="1" spc="-100" dirty="0">
                <a:latin typeface="宋体" pitchFamily="2" charset="-122"/>
              </a:rPr>
              <a:t>形成</a:t>
            </a:r>
            <a:r>
              <a:rPr lang="zh-CN" altLang="en-US" b="1" spc="-100" dirty="0" smtClean="0">
                <a:latin typeface="宋体" pitchFamily="2" charset="-122"/>
              </a:rPr>
              <a:t>特征，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程序执行</a:t>
            </a:r>
            <a:r>
              <a:rPr lang="zh-CN" altLang="en-US" b="1" dirty="0">
                <a:latin typeface="宋体" pitchFamily="2" charset="-122"/>
              </a:rPr>
              <a:t>的机制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循环的指令执行过程、循环与指令执行重叠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365104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72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995936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834320"/>
            <a:ext cx="3816424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执行准备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[OS</a:t>
            </a:r>
            <a:r>
              <a:rPr lang="zh-CN" altLang="en-US" sz="2000" b="1" dirty="0" smtClean="0">
                <a:latin typeface="宋体" pitchFamily="2" charset="-122"/>
              </a:rPr>
              <a:t>负责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操作过程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面向部件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6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（数据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长度）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可寻址空间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34132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〖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〗PPT1.P31</a:t>
            </a:r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>
                <a:latin typeface="宋体" pitchFamily="2" charset="-122"/>
              </a:rPr>
              <a:t>2</a:t>
            </a:r>
            <a:endParaRPr lang="en-US" altLang="zh-CN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7942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结构、部件、互连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执行准备、执行机制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③学会</a:t>
            </a:r>
            <a:r>
              <a:rPr lang="zh-CN" altLang="en-US" b="1" u="sng" dirty="0">
                <a:latin typeface="宋体" pitchFamily="2" charset="-122"/>
              </a:rPr>
              <a:t>计算</a:t>
            </a:r>
            <a:r>
              <a:rPr lang="zh-CN" altLang="en-US" b="1" u="sng" dirty="0" smtClean="0">
                <a:latin typeface="宋体" pitchFamily="2" charset="-122"/>
              </a:rPr>
              <a:t>性能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关联软硬件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01">
            <a:hlinkClick r:id="rId3" action="ppaction://hlinkpres?slideindex=31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42328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△了解编码方法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编码</a:t>
            </a:r>
            <a:r>
              <a:rPr lang="zh-CN" altLang="en-US" b="1" dirty="0">
                <a:latin typeface="+mn-ea"/>
                <a:ea typeface="+mn-ea"/>
              </a:rPr>
              <a:t>原理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编码方法</a:t>
            </a:r>
            <a:r>
              <a:rPr lang="zh-CN" altLang="en-US" b="1" dirty="0">
                <a:latin typeface="+mn-ea"/>
                <a:ea typeface="+mn-ea"/>
              </a:rPr>
              <a:t>、校验</a:t>
            </a:r>
            <a:r>
              <a:rPr lang="zh-CN" altLang="en-US" b="1" dirty="0" smtClean="0">
                <a:latin typeface="+mn-ea"/>
                <a:ea typeface="+mn-ea"/>
              </a:rPr>
              <a:t>能力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u="sng" dirty="0" smtClean="0">
                <a:latin typeface="+mn-ea"/>
                <a:ea typeface="+mn-ea"/>
              </a:rPr>
              <a:t>编码</a:t>
            </a:r>
            <a:r>
              <a:rPr lang="zh-CN" altLang="en-US" b="1" u="sng" dirty="0">
                <a:latin typeface="+mn-ea"/>
                <a:ea typeface="+mn-ea"/>
              </a:rPr>
              <a:t>原理</a:t>
            </a:r>
            <a:r>
              <a:rPr lang="zh-CN" altLang="en-US" b="1" dirty="0">
                <a:latin typeface="+mn-ea"/>
                <a:ea typeface="+mn-ea"/>
              </a:rPr>
              <a:t>、校验能力、</a:t>
            </a:r>
            <a:r>
              <a:rPr lang="zh-CN" altLang="en-US" b="1" dirty="0" smtClean="0">
                <a:latin typeface="+mn-ea"/>
                <a:ea typeface="+mn-ea"/>
              </a:rPr>
              <a:t>编码方法   </a:t>
            </a:r>
            <a:r>
              <a:rPr lang="zh-CN" altLang="en-US" sz="2000" b="1" dirty="0" smtClean="0">
                <a:latin typeface="+mn-ea"/>
                <a:ea typeface="+mn-ea"/>
              </a:rPr>
              <a:t>△理解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数据编码，数据表示，定点运算，运算器组织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840883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进制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格式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编码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表示方法＋长度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表示与运算关系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-</a:t>
            </a:r>
            <a:r>
              <a:rPr lang="zh-CN" altLang="en-US" sz="2000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，运算的处理需求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运算、溢出检测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658978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</a:rPr>
              <a:t>int</a:t>
            </a:r>
            <a:r>
              <a:rPr lang="zh-CN" altLang="en-US" sz="2000" b="1" dirty="0" smtClean="0">
                <a:latin typeface="宋体" pitchFamily="2" charset="-122"/>
              </a:rPr>
              <a:t>默认用补码表示</a:t>
            </a:r>
            <a:r>
              <a:rPr lang="en-US" altLang="zh-CN" sz="2000" b="1" dirty="0" smtClean="0">
                <a:latin typeface="宋体" pitchFamily="2" charset="-122"/>
              </a:rPr>
              <a:t>)   </a:t>
            </a:r>
            <a:r>
              <a:rPr lang="zh-CN" altLang="en-US" sz="2000" dirty="0" smtClean="0">
                <a:latin typeface="宋体" pitchFamily="2" charset="-122"/>
              </a:rPr>
              <a:t>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→运算实现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08920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754)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812088" cy="14003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需设置标志位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含有符号关系运算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7984" y="5359679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21562</TotalTime>
  <Words>4401</Words>
  <Application>Microsoft Office PowerPoint</Application>
  <PresentationFormat>全屏显示(4:3)</PresentationFormat>
  <Paragraphs>533</Paragraphs>
  <Slides>31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默认设计模板</vt:lpstr>
      <vt:lpstr>Visio.Drawing.11</vt:lpstr>
      <vt:lpstr>东南大学计算机学院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667</cp:revision>
  <dcterms:created xsi:type="dcterms:W3CDTF">2002-02-16T03:40:16Z</dcterms:created>
  <dcterms:modified xsi:type="dcterms:W3CDTF">2018-06-15T01:06:26Z</dcterms:modified>
</cp:coreProperties>
</file>