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4" r:id="rId6"/>
    <p:sldId id="272" r:id="rId7"/>
    <p:sldId id="273" r:id="rId8"/>
    <p:sldId id="278" r:id="rId9"/>
    <p:sldId id="279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57" r:id="rId18"/>
    <p:sldId id="269" r:id="rId19"/>
    <p:sldId id="270" r:id="rId20"/>
    <p:sldId id="271" r:id="rId21"/>
    <p:sldId id="280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700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0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9" Type="http://schemas.openxmlformats.org/officeDocument/2006/relationships/image" Target="../media/image58.wmf"/><Relationship Id="rId18" Type="http://schemas.openxmlformats.org/officeDocument/2006/relationships/image" Target="../media/image57.wmf"/><Relationship Id="rId17" Type="http://schemas.openxmlformats.org/officeDocument/2006/relationships/image" Target="../media/image39.wmf"/><Relationship Id="rId16" Type="http://schemas.openxmlformats.org/officeDocument/2006/relationships/image" Target="../media/image38.wmf"/><Relationship Id="rId15" Type="http://schemas.openxmlformats.org/officeDocument/2006/relationships/image" Target="../media/image37.wmf"/><Relationship Id="rId14" Type="http://schemas.openxmlformats.org/officeDocument/2006/relationships/image" Target="../media/image36.wmf"/><Relationship Id="rId13" Type="http://schemas.openxmlformats.org/officeDocument/2006/relationships/image" Target="../media/image35.wmf"/><Relationship Id="rId12" Type="http://schemas.openxmlformats.org/officeDocument/2006/relationships/image" Target="../media/image5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4" Type="http://schemas.openxmlformats.org/officeDocument/2006/relationships/image" Target="../media/image72.wmf"/><Relationship Id="rId13" Type="http://schemas.openxmlformats.org/officeDocument/2006/relationships/image" Target="../media/image71.wmf"/><Relationship Id="rId12" Type="http://schemas.openxmlformats.org/officeDocument/2006/relationships/image" Target="../media/image70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CF39-CF87-4573-BFC0-FBC44C663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A8FD-B258-45A6-897B-714DBB6634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wmf"/><Relationship Id="rId20" Type="http://schemas.openxmlformats.org/officeDocument/2006/relationships/vmlDrawing" Target="../drawings/vmlDrawing1.vml"/><Relationship Id="rId2" Type="http://schemas.openxmlformats.org/officeDocument/2006/relationships/oleObject" Target="../embeddings/oleObject1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7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0" Type="http://schemas.openxmlformats.org/officeDocument/2006/relationships/vmlDrawing" Target="../drawings/vmlDrawing8.vml"/><Relationship Id="rId4" Type="http://schemas.openxmlformats.org/officeDocument/2006/relationships/image" Target="../media/image46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58.wmf"/><Relationship Id="rId37" Type="http://schemas.openxmlformats.org/officeDocument/2006/relationships/oleObject" Target="../embeddings/oleObject63.bin"/><Relationship Id="rId36" Type="http://schemas.openxmlformats.org/officeDocument/2006/relationships/image" Target="../media/image57.wmf"/><Relationship Id="rId35" Type="http://schemas.openxmlformats.org/officeDocument/2006/relationships/oleObject" Target="../embeddings/oleObject62.bin"/><Relationship Id="rId34" Type="http://schemas.openxmlformats.org/officeDocument/2006/relationships/image" Target="../media/image39.wmf"/><Relationship Id="rId33" Type="http://schemas.openxmlformats.org/officeDocument/2006/relationships/oleObject" Target="../embeddings/oleObject61.bin"/><Relationship Id="rId32" Type="http://schemas.openxmlformats.org/officeDocument/2006/relationships/image" Target="../media/image38.wmf"/><Relationship Id="rId31" Type="http://schemas.openxmlformats.org/officeDocument/2006/relationships/oleObject" Target="../embeddings/oleObject60.bin"/><Relationship Id="rId30" Type="http://schemas.openxmlformats.org/officeDocument/2006/relationships/image" Target="../media/image37.wmf"/><Relationship Id="rId3" Type="http://schemas.openxmlformats.org/officeDocument/2006/relationships/oleObject" Target="../embeddings/oleObject46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36.w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35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56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0.wmf"/><Relationship Id="rId30" Type="http://schemas.openxmlformats.org/officeDocument/2006/relationships/vmlDrawing" Target="../drawings/vmlDrawing9.vml"/><Relationship Id="rId3" Type="http://schemas.openxmlformats.org/officeDocument/2006/relationships/oleObject" Target="../embeddings/oleObject6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72.wmf"/><Relationship Id="rId27" Type="http://schemas.openxmlformats.org/officeDocument/2006/relationships/oleObject" Target="../embeddings/oleObject77.bin"/><Relationship Id="rId26" Type="http://schemas.openxmlformats.org/officeDocument/2006/relationships/image" Target="../media/image71.wmf"/><Relationship Id="rId25" Type="http://schemas.openxmlformats.org/officeDocument/2006/relationships/oleObject" Target="../embeddings/oleObject76.bin"/><Relationship Id="rId24" Type="http://schemas.openxmlformats.org/officeDocument/2006/relationships/image" Target="../media/image70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69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68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3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9.wmf"/><Relationship Id="rId2" Type="http://schemas.openxmlformats.org/officeDocument/2006/relationships/oleObject" Target="../embeddings/oleObject83.bin"/><Relationship Id="rId1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oleObject" Target="../embeddings/oleObject87.bin"/><Relationship Id="rId7" Type="http://schemas.openxmlformats.org/officeDocument/2006/relationships/image" Target="../media/image82.wmf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5.bin"/><Relationship Id="rId3" Type="http://schemas.openxmlformats.org/officeDocument/2006/relationships/image" Target="../media/image80.wmf"/><Relationship Id="rId25" Type="http://schemas.openxmlformats.org/officeDocument/2006/relationships/vmlDrawing" Target="../drawings/vmlDrawing1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90.wmf"/><Relationship Id="rId22" Type="http://schemas.openxmlformats.org/officeDocument/2006/relationships/oleObject" Target="../embeddings/oleObject94.bin"/><Relationship Id="rId21" Type="http://schemas.openxmlformats.org/officeDocument/2006/relationships/image" Target="../media/image89.wmf"/><Relationship Id="rId20" Type="http://schemas.openxmlformats.org/officeDocument/2006/relationships/oleObject" Target="../embeddings/oleObject93.bin"/><Relationship Id="rId2" Type="http://schemas.openxmlformats.org/officeDocument/2006/relationships/oleObject" Target="../embeddings/oleObject84.bin"/><Relationship Id="rId19" Type="http://schemas.openxmlformats.org/officeDocument/2006/relationships/image" Target="../media/image88.wmf"/><Relationship Id="rId18" Type="http://schemas.openxmlformats.org/officeDocument/2006/relationships/oleObject" Target="../embeddings/oleObject92.bin"/><Relationship Id="rId17" Type="http://schemas.openxmlformats.org/officeDocument/2006/relationships/image" Target="../media/image87.wmf"/><Relationship Id="rId16" Type="http://schemas.openxmlformats.org/officeDocument/2006/relationships/oleObject" Target="../embeddings/oleObject91.bin"/><Relationship Id="rId15" Type="http://schemas.openxmlformats.org/officeDocument/2006/relationships/image" Target="../media/image86.w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85.wmf"/><Relationship Id="rId12" Type="http://schemas.openxmlformats.org/officeDocument/2006/relationships/oleObject" Target="../embeddings/oleObject89.bin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88.bin"/><Relationship Id="rId1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4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99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1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5.emf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3.emf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10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1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4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 bwMode="auto">
          <a:xfrm>
            <a:off x="0" y="188640"/>
            <a:ext cx="9144000" cy="4246563"/>
            <a:chOff x="0" y="0"/>
            <a:chExt cx="5760" cy="2675"/>
          </a:xfrm>
        </p:grpSpPr>
        <p:grpSp>
          <p:nvGrpSpPr>
            <p:cNvPr id="3" name="Group 38"/>
            <p:cNvGrpSpPr/>
            <p:nvPr/>
          </p:nvGrpSpPr>
          <p:grpSpPr bwMode="auto">
            <a:xfrm>
              <a:off x="0" y="0"/>
              <a:ext cx="5760" cy="2675"/>
              <a:chOff x="0" y="0"/>
              <a:chExt cx="5760" cy="2675"/>
            </a:xfrm>
          </p:grpSpPr>
          <p:sp>
            <p:nvSpPr>
              <p:cNvPr id="19458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0" cy="26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 dirty="0" smtClean="0">
                    <a:solidFill>
                      <a:srgbClr val="FF0000"/>
                    </a:solidFill>
                  </a:rPr>
                  <a:t>一、</a:t>
                </a:r>
                <a:r>
                  <a:rPr lang="zh-CN" altLang="en-US" sz="3600" dirty="0"/>
                  <a:t>图示有</a:t>
                </a:r>
                <a:r>
                  <a:rPr lang="en-US" altLang="zh-CN" sz="3600" dirty="0"/>
                  <a:t>N</a:t>
                </a:r>
                <a:r>
                  <a:rPr lang="zh-CN" altLang="en-US" sz="3600" dirty="0"/>
                  <a:t>个粒子系统</a:t>
                </a:r>
                <a:r>
                  <a:rPr lang="zh-CN" altLang="en-US" sz="3600" dirty="0" smtClean="0"/>
                  <a:t>，其</a:t>
                </a:r>
                <a:r>
                  <a:rPr lang="zh-CN" altLang="en-US" sz="3600" dirty="0"/>
                  <a:t>速率分布函数为</a:t>
                </a:r>
                <a:endParaRPr lang="zh-CN" altLang="en-US" sz="3600" dirty="0"/>
              </a:p>
              <a:p>
                <a:pPr algn="just">
                  <a:spcBef>
                    <a:spcPct val="50000"/>
                  </a:spcBef>
                </a:pPr>
                <a:endParaRPr lang="zh-CN" altLang="en-US" sz="3600" dirty="0"/>
              </a:p>
              <a:p>
                <a:pPr algn="just">
                  <a:spcBef>
                    <a:spcPct val="50000"/>
                  </a:spcBef>
                </a:pPr>
                <a:endParaRPr lang="zh-CN" altLang="en-US" sz="3600" dirty="0"/>
              </a:p>
              <a:p>
                <a:pPr algn="just">
                  <a:spcBef>
                    <a:spcPct val="50000"/>
                  </a:spcBef>
                </a:pPr>
                <a:r>
                  <a:rPr lang="zh-CN" altLang="en-US" sz="3600" dirty="0"/>
                  <a:t>　</a:t>
                </a:r>
                <a:r>
                  <a:rPr lang="zh-CN" altLang="en-US" sz="3600" dirty="0" smtClean="0"/>
                  <a:t>求</a:t>
                </a:r>
                <a:r>
                  <a:rPr lang="en-US" altLang="zh-CN" sz="3600" dirty="0"/>
                  <a:t>(1) </a:t>
                </a:r>
                <a:r>
                  <a:rPr lang="zh-CN" altLang="en-US" sz="3600" dirty="0"/>
                  <a:t>常数　，   </a:t>
                </a:r>
                <a:r>
                  <a:rPr lang="en-US" altLang="zh-CN" sz="3600" dirty="0"/>
                  <a:t>(2)</a:t>
                </a:r>
                <a:r>
                  <a:rPr lang="zh-CN" altLang="en-US" sz="3600" dirty="0"/>
                  <a:t>速率在　　　　　之间的粒子数 </a:t>
                </a:r>
                <a:r>
                  <a:rPr lang="en-US" altLang="zh-CN" sz="3600" dirty="0"/>
                  <a:t>(3) </a:t>
                </a:r>
                <a:r>
                  <a:rPr lang="zh-CN" altLang="en-US" sz="3600" dirty="0"/>
                  <a:t>粒子的平均速率</a:t>
                </a:r>
                <a:r>
                  <a:rPr lang="en-US" altLang="zh-CN" sz="3600" dirty="0"/>
                  <a:t>.</a:t>
                </a:r>
                <a:r>
                  <a:rPr lang="zh-CN" altLang="en-US" sz="3600" dirty="0"/>
                  <a:t>。</a:t>
                </a:r>
                <a:endParaRPr lang="zh-CN" altLang="en-US" sz="3600" dirty="0"/>
              </a:p>
            </p:txBody>
          </p:sp>
          <p:pic>
            <p:nvPicPr>
              <p:cNvPr id="19461" name="Picture 5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657" y="363"/>
                <a:ext cx="2928" cy="1158"/>
              </a:xfrm>
              <a:prstGeom prst="rect">
                <a:avLst/>
              </a:prstGeom>
              <a:noFill/>
            </p:spPr>
          </p:pic>
        </p:grpSp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1655" y="1950"/>
            <a:ext cx="2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3048000" imgH="3352800" progId="Equation.3">
                    <p:embed/>
                  </p:oleObj>
                </mc:Choice>
                <mc:Fallback>
                  <p:oleObj name="" r:id="rId2" imgW="3048000" imgH="3352800" progId="Equation.3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55" y="1950"/>
                          <a:ext cx="221" cy="25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2" y="1905"/>
              <a:ext cx="1380" cy="409"/>
            </a:xfrm>
            <a:prstGeom prst="rect">
              <a:avLst/>
            </a:prstGeom>
            <a:noFill/>
          </p:spPr>
        </p:pic>
      </p:grpSp>
      <p:grpSp>
        <p:nvGrpSpPr>
          <p:cNvPr id="4" name="Group 40"/>
          <p:cNvGrpSpPr/>
          <p:nvPr/>
        </p:nvGrpSpPr>
        <p:grpSpPr bwMode="auto">
          <a:xfrm>
            <a:off x="0" y="4191000"/>
            <a:ext cx="6553200" cy="1465263"/>
            <a:chOff x="0" y="2640"/>
            <a:chExt cx="4128" cy="923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0" y="2640"/>
              <a:ext cx="4128" cy="9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 dirty="0"/>
                <a:t>　</a:t>
              </a:r>
              <a:r>
                <a:rPr lang="zh-CN" altLang="en-US" sz="3600" dirty="0">
                  <a:solidFill>
                    <a:schemeClr val="tx2"/>
                  </a:solidFill>
                </a:rPr>
                <a:t>解：</a:t>
              </a:r>
              <a:r>
                <a:rPr lang="zh-CN" altLang="en-US" sz="3600" dirty="0"/>
                <a:t>首先找出　　　的分布</a:t>
              </a:r>
              <a:endParaRPr lang="zh-CN" altLang="en-US" sz="3600" dirty="0"/>
            </a:p>
            <a:p>
              <a:pPr algn="just">
                <a:spcBef>
                  <a:spcPct val="50000"/>
                </a:spcBef>
              </a:pPr>
              <a:r>
                <a:rPr lang="zh-CN" altLang="en-US" sz="3600" dirty="0"/>
                <a:t>函数由图可知 </a:t>
              </a:r>
              <a:endParaRPr lang="zh-CN" altLang="en-US" sz="3600" dirty="0"/>
            </a:p>
          </p:txBody>
        </p:sp>
        <p:pic>
          <p:nvPicPr>
            <p:cNvPr id="19465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64" y="2688"/>
              <a:ext cx="864" cy="432"/>
            </a:xfrm>
            <a:prstGeom prst="rect">
              <a:avLst/>
            </a:prstGeom>
            <a:noFill/>
          </p:spPr>
        </p:pic>
      </p:grp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5257800"/>
            <a:ext cx="2209800" cy="1290638"/>
          </a:xfrm>
          <a:prstGeom prst="rect">
            <a:avLst/>
          </a:prstGeom>
          <a:noFill/>
        </p:spPr>
      </p:pic>
      <p:grpSp>
        <p:nvGrpSpPr>
          <p:cNvPr id="5" name="Group 37"/>
          <p:cNvGrpSpPr/>
          <p:nvPr/>
        </p:nvGrpSpPr>
        <p:grpSpPr bwMode="auto">
          <a:xfrm>
            <a:off x="6015038" y="3810000"/>
            <a:ext cx="3052762" cy="2963863"/>
            <a:chOff x="3789" y="2400"/>
            <a:chExt cx="1923" cy="1867"/>
          </a:xfrm>
        </p:grpSpPr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 flipV="1">
              <a:off x="4032" y="2688"/>
              <a:ext cx="4" cy="1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937" y="3927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5" name="Object 19"/>
            <p:cNvGraphicFramePr>
              <a:graphicFrameLocks noChangeAspect="1"/>
            </p:cNvGraphicFramePr>
            <p:nvPr/>
          </p:nvGraphicFramePr>
          <p:xfrm>
            <a:off x="3957" y="2400"/>
            <a:ext cx="5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7" imgW="7924800" imgH="4876800" progId="Equation.3">
                    <p:embed/>
                  </p:oleObj>
                </mc:Choice>
                <mc:Fallback>
                  <p:oleObj name="Equation" r:id="rId7" imgW="7924800" imgH="4876800" progId="Equation.3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57" y="2400"/>
                          <a:ext cx="507" cy="2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20"/>
            <p:cNvGraphicFramePr>
              <a:graphicFrameLocks noChangeAspect="1"/>
            </p:cNvGraphicFramePr>
            <p:nvPr/>
          </p:nvGraphicFramePr>
          <p:xfrm>
            <a:off x="4546" y="3936"/>
            <a:ext cx="25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9" imgW="3962400" imgH="5486400" progId="Equation.3">
                    <p:embed/>
                  </p:oleObj>
                </mc:Choice>
                <mc:Fallback>
                  <p:oleObj name="Equation" r:id="rId9" imgW="3962400" imgH="5486400" progId="Equation.3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46" y="3936"/>
                          <a:ext cx="254" cy="3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1"/>
            <p:cNvGraphicFramePr>
              <a:graphicFrameLocks noChangeAspect="1"/>
            </p:cNvGraphicFramePr>
            <p:nvPr/>
          </p:nvGraphicFramePr>
          <p:xfrm>
            <a:off x="5136" y="3936"/>
            <a:ext cx="3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11" imgW="5791200" imgH="5486400" progId="Equation.3">
                    <p:embed/>
                  </p:oleObj>
                </mc:Choice>
                <mc:Fallback>
                  <p:oleObj name="Equation" r:id="rId11" imgW="5791200" imgH="5486400" progId="Equation.3">
                    <p:embed/>
                    <p:pic>
                      <p:nvPicPr>
                        <p:cNvPr id="0" name="图片 10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36" y="3936"/>
                          <a:ext cx="371" cy="3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2"/>
            <p:cNvGraphicFramePr>
              <a:graphicFrameLocks noChangeAspect="1"/>
            </p:cNvGraphicFramePr>
            <p:nvPr/>
          </p:nvGraphicFramePr>
          <p:xfrm>
            <a:off x="3792" y="3974"/>
            <a:ext cx="19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13" imgW="3048000" imgH="3352800" progId="Equation.3">
                    <p:embed/>
                  </p:oleObj>
                </mc:Choice>
                <mc:Fallback>
                  <p:oleObj name="Equation" r:id="rId13" imgW="3048000" imgH="3352800" progId="Equation.3">
                    <p:embed/>
                    <p:pic>
                      <p:nvPicPr>
                        <p:cNvPr id="0" name="图片 10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92" y="3974"/>
                          <a:ext cx="19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23"/>
            <p:cNvGraphicFramePr>
              <a:graphicFrameLocks noChangeAspect="1"/>
            </p:cNvGraphicFramePr>
            <p:nvPr/>
          </p:nvGraphicFramePr>
          <p:xfrm>
            <a:off x="5537" y="3974"/>
            <a:ext cx="1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5" imgW="2743200" imgH="3352800" progId="Equation.3">
                    <p:embed/>
                  </p:oleObj>
                </mc:Choice>
                <mc:Fallback>
                  <p:oleObj name="Equation" r:id="rId15" imgW="2743200" imgH="3352800" progId="Equation.3">
                    <p:embed/>
                    <p:pic>
                      <p:nvPicPr>
                        <p:cNvPr id="0" name="图片 10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537" y="3974"/>
                          <a:ext cx="17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 flipV="1">
              <a:off x="4032" y="3120"/>
              <a:ext cx="57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4608" y="3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 flipH="1">
              <a:off x="4032" y="3120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4608" y="3120"/>
              <a:ext cx="0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5280" y="3120"/>
              <a:ext cx="0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8" name="Object 32"/>
            <p:cNvGraphicFramePr>
              <a:graphicFrameLocks noChangeAspect="1"/>
            </p:cNvGraphicFramePr>
            <p:nvPr/>
          </p:nvGraphicFramePr>
          <p:xfrm>
            <a:off x="3789" y="3024"/>
            <a:ext cx="19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17" imgW="3048000" imgH="3352800" progId="Equation.3">
                    <p:embed/>
                  </p:oleObj>
                </mc:Choice>
                <mc:Fallback>
                  <p:oleObj name="Equation" r:id="rId17" imgW="3048000" imgH="3352800" progId="Equation.3">
                    <p:embed/>
                    <p:pic>
                      <p:nvPicPr>
                        <p:cNvPr id="0" name="图片 10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89" y="3024"/>
                          <a:ext cx="19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3962400" y="1879600"/>
          <a:ext cx="4038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31394400" imgH="5791200" progId="Equation.3">
                  <p:embed/>
                </p:oleObj>
              </mc:Choice>
              <mc:Fallback>
                <p:oleObj name="Equation" r:id="rId1" imgW="31394400" imgH="57912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1879600"/>
                        <a:ext cx="4038600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4648200" y="1219200"/>
            <a:ext cx="2582863" cy="636588"/>
            <a:chOff x="2640" y="720"/>
            <a:chExt cx="1627" cy="401"/>
          </a:xfrm>
        </p:grpSpPr>
        <p:sp>
          <p:nvSpPr>
            <p:cNvPr id="209924" name="Text Box 4"/>
            <p:cNvSpPr txBox="1">
              <a:spLocks noChangeArrowheads="1"/>
            </p:cNvSpPr>
            <p:nvPr/>
          </p:nvSpPr>
          <p:spPr bwMode="auto">
            <a:xfrm>
              <a:off x="2640" y="768"/>
              <a:ext cx="624" cy="3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2— 3</a:t>
              </a:r>
              <a:endParaRPr lang="en-US" altLang="zh-CN" b="1"/>
            </a:p>
          </p:txBody>
        </p:sp>
        <p:graphicFrame>
          <p:nvGraphicFramePr>
            <p:cNvPr id="209925" name="Object 5"/>
            <p:cNvGraphicFramePr>
              <a:graphicFrameLocks noChangeAspect="1"/>
            </p:cNvGraphicFramePr>
            <p:nvPr/>
          </p:nvGraphicFramePr>
          <p:xfrm>
            <a:off x="3456" y="720"/>
            <a:ext cx="81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3" imgW="17678400" imgH="7924800" progId="Equation.3">
                    <p:embed/>
                  </p:oleObj>
                </mc:Choice>
                <mc:Fallback>
                  <p:oleObj name="公式" r:id="rId3" imgW="17678400" imgH="7924800" progId="Equation.3">
                    <p:embed/>
                    <p:pic>
                      <p:nvPicPr>
                        <p:cNvPr id="0" name="图片 81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56" y="720"/>
                          <a:ext cx="811" cy="4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5029200" y="266700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3164800" imgH="5791200" progId="Equation.3">
                  <p:embed/>
                </p:oleObj>
              </mc:Choice>
              <mc:Fallback>
                <p:oleObj name="Equation" r:id="rId5" imgW="23164800" imgH="5791200" progId="Equation.3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667000"/>
                        <a:ext cx="2057400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7107238" y="2438400"/>
          <a:ext cx="14271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7" imgW="22250400" imgH="14630400" progId="Equation.3">
                  <p:embed/>
                </p:oleObj>
              </mc:Choice>
              <mc:Fallback>
                <p:oleObj name="公式" r:id="rId7" imgW="22250400" imgH="14630400" progId="Equation.3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07238" y="2438400"/>
                        <a:ext cx="1427162" cy="982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4398963" y="3429000"/>
          <a:ext cx="4078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32918400" imgH="5486400" progId="Equation.3">
                  <p:embed/>
                </p:oleObj>
              </mc:Choice>
              <mc:Fallback>
                <p:oleObj name="Equation" r:id="rId9" imgW="32918400" imgH="5486400" progId="Equation.3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8963" y="3429000"/>
                        <a:ext cx="4078287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 bwMode="auto">
          <a:xfrm>
            <a:off x="914400" y="3886200"/>
            <a:ext cx="2903538" cy="636588"/>
            <a:chOff x="480" y="2400"/>
            <a:chExt cx="1829" cy="401"/>
          </a:xfrm>
        </p:grpSpPr>
        <p:sp>
          <p:nvSpPr>
            <p:cNvPr id="209930" name="Text Box 10"/>
            <p:cNvSpPr txBox="1">
              <a:spLocks noChangeArrowheads="1"/>
            </p:cNvSpPr>
            <p:nvPr/>
          </p:nvSpPr>
          <p:spPr bwMode="auto">
            <a:xfrm>
              <a:off x="480" y="2448"/>
              <a:ext cx="624" cy="3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3— 1</a:t>
              </a:r>
              <a:endParaRPr lang="en-US" altLang="zh-CN" b="1"/>
            </a:p>
          </p:txBody>
        </p:sp>
        <p:graphicFrame>
          <p:nvGraphicFramePr>
            <p:cNvPr id="209931" name="Object 11"/>
            <p:cNvGraphicFramePr>
              <a:graphicFrameLocks noChangeAspect="1"/>
            </p:cNvGraphicFramePr>
            <p:nvPr/>
          </p:nvGraphicFramePr>
          <p:xfrm>
            <a:off x="1344" y="2400"/>
            <a:ext cx="96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1" imgW="21031200" imgH="7924800" progId="Equation.3">
                    <p:embed/>
                  </p:oleObj>
                </mc:Choice>
                <mc:Fallback>
                  <p:oleObj name="公式" r:id="rId11" imgW="21031200" imgH="7924800" progId="Equation.3">
                    <p:embed/>
                    <p:pic>
                      <p:nvPicPr>
                        <p:cNvPr id="0" name="图片 81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44" y="2400"/>
                          <a:ext cx="965" cy="4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304800" y="4600575"/>
          <a:ext cx="27463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3164800" imgH="10363200" progId="Equation.3">
                  <p:embed/>
                </p:oleObj>
              </mc:Choice>
              <mc:Fallback>
                <p:oleObj name="Equation" r:id="rId13" imgW="23164800" imgH="10363200" progId="Equation.3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4600575"/>
                        <a:ext cx="2746375" cy="1190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2971800" y="4805363"/>
          <a:ext cx="22367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17068800" imgH="5181600" progId="Equation.3">
                  <p:embed/>
                </p:oleObj>
              </mc:Choice>
              <mc:Fallback>
                <p:oleObj name="Equation" r:id="rId15" imgW="17068800" imgH="5181600" progId="Equation.3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71800" y="4805363"/>
                        <a:ext cx="2236788" cy="657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304800" y="5791200"/>
          <a:ext cx="502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17" imgW="66141600" imgH="7924800" progId="Equation.3">
                  <p:embed/>
                </p:oleObj>
              </mc:Choice>
              <mc:Fallback>
                <p:oleObj name="公式" r:id="rId17" imgW="66141600" imgH="7924800" progId="Equation.3">
                  <p:embed/>
                  <p:pic>
                    <p:nvPicPr>
                      <p:cNvPr id="0" name="图片 820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4800" y="5791200"/>
                        <a:ext cx="5029200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 bwMode="auto">
          <a:xfrm>
            <a:off x="1295400" y="990600"/>
            <a:ext cx="990600" cy="762000"/>
            <a:chOff x="3312" y="2400"/>
            <a:chExt cx="777" cy="499"/>
          </a:xfrm>
        </p:grpSpPr>
        <p:sp>
          <p:nvSpPr>
            <p:cNvPr id="209936" name="AutoShape 16"/>
            <p:cNvSpPr>
              <a:spLocks noChangeArrowheads="1"/>
            </p:cNvSpPr>
            <p:nvPr/>
          </p:nvSpPr>
          <p:spPr bwMode="auto">
            <a:xfrm rot="2216151">
              <a:off x="3513" y="2755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669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937" name="Object 17"/>
            <p:cNvGraphicFramePr>
              <a:graphicFrameLocks noChangeAspect="1"/>
            </p:cNvGraphicFramePr>
            <p:nvPr/>
          </p:nvGraphicFramePr>
          <p:xfrm>
            <a:off x="3312" y="2400"/>
            <a:ext cx="2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公式" r:id="rId19" imgW="6096000" imgH="7620000" progId="Equation.3">
                    <p:embed/>
                  </p:oleObj>
                </mc:Choice>
                <mc:Fallback>
                  <p:oleObj name="公式" r:id="rId19" imgW="6096000" imgH="7620000" progId="Equation.3">
                    <p:embed/>
                    <p:pic>
                      <p:nvPicPr>
                        <p:cNvPr id="0" name="图片 820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312" y="2400"/>
                          <a:ext cx="244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38" name="Object 18"/>
          <p:cNvGraphicFramePr>
            <a:graphicFrameLocks noChangeAspect="1"/>
          </p:cNvGraphicFramePr>
          <p:nvPr/>
        </p:nvGraphicFramePr>
        <p:xfrm>
          <a:off x="6096000" y="5943600"/>
          <a:ext cx="2057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21" imgW="25603200" imgH="7010400" progId="Equation.3">
                  <p:embed/>
                </p:oleObj>
              </mc:Choice>
              <mc:Fallback>
                <p:oleObj name="公式" r:id="rId21" imgW="25603200" imgH="7010400" progId="Equation.3">
                  <p:embed/>
                  <p:pic>
                    <p:nvPicPr>
                      <p:cNvPr id="0" name="图片 820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96000" y="5943600"/>
                        <a:ext cx="2057400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9" name="Object 19"/>
          <p:cNvGraphicFramePr>
            <a:graphicFrameLocks noChangeAspect="1"/>
          </p:cNvGraphicFramePr>
          <p:nvPr/>
        </p:nvGraphicFramePr>
        <p:xfrm>
          <a:off x="4876800" y="609600"/>
          <a:ext cx="2286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23" imgW="25603200" imgH="7620000" progId="Equation.3">
                  <p:embed/>
                </p:oleObj>
              </mc:Choice>
              <mc:Fallback>
                <p:oleObj name="公式" r:id="rId23" imgW="25603200" imgH="7620000" progId="Equation.3">
                  <p:embed/>
                  <p:pic>
                    <p:nvPicPr>
                      <p:cNvPr id="0" name="图片 8203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76800" y="609600"/>
                        <a:ext cx="2286000" cy="560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/>
          <p:nvPr/>
        </p:nvGrpSpPr>
        <p:grpSpPr bwMode="auto">
          <a:xfrm>
            <a:off x="381000" y="685800"/>
            <a:ext cx="3689350" cy="2971800"/>
            <a:chOff x="138" y="1920"/>
            <a:chExt cx="2324" cy="1968"/>
          </a:xfrm>
        </p:grpSpPr>
        <p:sp>
          <p:nvSpPr>
            <p:cNvPr id="209941" name="Line 21"/>
            <p:cNvSpPr>
              <a:spLocks noChangeShapeType="1"/>
            </p:cNvSpPr>
            <p:nvPr/>
          </p:nvSpPr>
          <p:spPr bwMode="auto">
            <a:xfrm>
              <a:off x="476" y="3524"/>
              <a:ext cx="18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2" name="Line 22"/>
            <p:cNvSpPr>
              <a:spLocks noChangeShapeType="1"/>
            </p:cNvSpPr>
            <p:nvPr/>
          </p:nvSpPr>
          <p:spPr bwMode="auto">
            <a:xfrm flipV="1">
              <a:off x="476" y="2012"/>
              <a:ext cx="0" cy="1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3" name="Line 23"/>
            <p:cNvSpPr>
              <a:spLocks noChangeShapeType="1"/>
            </p:cNvSpPr>
            <p:nvPr/>
          </p:nvSpPr>
          <p:spPr bwMode="auto">
            <a:xfrm flipH="1">
              <a:off x="476" y="2413"/>
              <a:ext cx="767" cy="1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944" name="Object 24"/>
            <p:cNvGraphicFramePr>
              <a:graphicFrameLocks noChangeAspect="1"/>
            </p:cNvGraphicFramePr>
            <p:nvPr/>
          </p:nvGraphicFramePr>
          <p:xfrm>
            <a:off x="700" y="3504"/>
            <a:ext cx="21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25" imgW="3657600" imgH="5181600" progId="Equation.3">
                    <p:embed/>
                  </p:oleObj>
                </mc:Choice>
                <mc:Fallback>
                  <p:oleObj name="Equation" r:id="rId25" imgW="3657600" imgH="5181600" progId="Equation.3">
                    <p:embed/>
                    <p:pic>
                      <p:nvPicPr>
                        <p:cNvPr id="0" name="图片 82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00" y="3504"/>
                          <a:ext cx="215" cy="33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45" name="Text Box 25"/>
            <p:cNvSpPr txBox="1">
              <a:spLocks noChangeArrowheads="1"/>
            </p:cNvSpPr>
            <p:nvPr/>
          </p:nvSpPr>
          <p:spPr bwMode="auto">
            <a:xfrm>
              <a:off x="386" y="3568"/>
              <a:ext cx="271" cy="3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 i="1"/>
            </a:p>
          </p:txBody>
        </p:sp>
        <p:sp>
          <p:nvSpPr>
            <p:cNvPr id="209946" name="Line 26"/>
            <p:cNvSpPr>
              <a:spLocks noChangeShapeType="1"/>
            </p:cNvSpPr>
            <p:nvPr/>
          </p:nvSpPr>
          <p:spPr bwMode="auto">
            <a:xfrm flipH="1">
              <a:off x="837" y="2368"/>
              <a:ext cx="451" cy="6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Freeform 27"/>
            <p:cNvSpPr/>
            <p:nvPr/>
          </p:nvSpPr>
          <p:spPr bwMode="auto">
            <a:xfrm>
              <a:off x="837" y="2991"/>
              <a:ext cx="1083" cy="3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672" y="288"/>
                </a:cxn>
                <a:cxn ang="0">
                  <a:pos x="1104" y="336"/>
                </a:cxn>
              </a:cxnLst>
              <a:rect l="0" t="0" r="r" b="b"/>
              <a:pathLst>
                <a:path w="1104" h="336">
                  <a:moveTo>
                    <a:pt x="0" y="0"/>
                  </a:moveTo>
                  <a:cubicBezTo>
                    <a:pt x="40" y="48"/>
                    <a:pt x="80" y="96"/>
                    <a:pt x="192" y="144"/>
                  </a:cubicBezTo>
                  <a:cubicBezTo>
                    <a:pt x="304" y="192"/>
                    <a:pt x="520" y="256"/>
                    <a:pt x="672" y="288"/>
                  </a:cubicBezTo>
                  <a:cubicBezTo>
                    <a:pt x="824" y="320"/>
                    <a:pt x="1032" y="328"/>
                    <a:pt x="1104" y="3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8" name="Freeform 28"/>
            <p:cNvSpPr/>
            <p:nvPr/>
          </p:nvSpPr>
          <p:spPr bwMode="auto">
            <a:xfrm>
              <a:off x="1288" y="2368"/>
              <a:ext cx="632" cy="9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384" y="720"/>
                </a:cxn>
                <a:cxn ang="0">
                  <a:pos x="672" y="1008"/>
                </a:cxn>
              </a:cxnLst>
              <a:rect l="0" t="0" r="r" b="b"/>
              <a:pathLst>
                <a:path w="672" h="1008">
                  <a:moveTo>
                    <a:pt x="0" y="0"/>
                  </a:moveTo>
                  <a:cubicBezTo>
                    <a:pt x="40" y="108"/>
                    <a:pt x="80" y="216"/>
                    <a:pt x="144" y="336"/>
                  </a:cubicBezTo>
                  <a:cubicBezTo>
                    <a:pt x="208" y="456"/>
                    <a:pt x="296" y="608"/>
                    <a:pt x="384" y="720"/>
                  </a:cubicBezTo>
                  <a:cubicBezTo>
                    <a:pt x="472" y="832"/>
                    <a:pt x="624" y="960"/>
                    <a:pt x="672" y="1008"/>
                  </a:cubicBezTo>
                </a:path>
              </a:pathLst>
            </a:custGeom>
            <a:noFill/>
            <a:ln w="38100" cap="flat" cmpd="sng">
              <a:solidFill>
                <a:srgbClr val="CC0066"/>
              </a:solidFill>
              <a:prstDash val="solid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9" name="Text Box 29"/>
            <p:cNvSpPr txBox="1">
              <a:spLocks noChangeArrowheads="1"/>
            </p:cNvSpPr>
            <p:nvPr/>
          </p:nvSpPr>
          <p:spPr bwMode="auto">
            <a:xfrm>
              <a:off x="192" y="1920"/>
              <a:ext cx="271" cy="3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/>
                <a:t>p</a:t>
              </a:r>
              <a:endParaRPr lang="en-US" altLang="zh-CN" sz="2800" b="1" i="1"/>
            </a:p>
          </p:txBody>
        </p:sp>
        <p:sp>
          <p:nvSpPr>
            <p:cNvPr id="209950" name="Line 30"/>
            <p:cNvSpPr>
              <a:spLocks noChangeShapeType="1"/>
            </p:cNvSpPr>
            <p:nvPr/>
          </p:nvSpPr>
          <p:spPr bwMode="auto">
            <a:xfrm>
              <a:off x="837" y="2991"/>
              <a:ext cx="0" cy="5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>
              <a:off x="1288" y="2368"/>
              <a:ext cx="0" cy="11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52" name="Line 32"/>
            <p:cNvSpPr>
              <a:spLocks noChangeShapeType="1"/>
            </p:cNvSpPr>
            <p:nvPr/>
          </p:nvSpPr>
          <p:spPr bwMode="auto">
            <a:xfrm>
              <a:off x="1920" y="3302"/>
              <a:ext cx="0" cy="2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 flipH="1">
              <a:off x="476" y="2991"/>
              <a:ext cx="36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54" name="Line 34"/>
            <p:cNvSpPr>
              <a:spLocks noChangeShapeType="1"/>
            </p:cNvSpPr>
            <p:nvPr/>
          </p:nvSpPr>
          <p:spPr bwMode="auto">
            <a:xfrm flipH="1">
              <a:off x="476" y="2368"/>
              <a:ext cx="8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955" name="Object 35"/>
            <p:cNvGraphicFramePr>
              <a:graphicFrameLocks noChangeAspect="1"/>
            </p:cNvGraphicFramePr>
            <p:nvPr/>
          </p:nvGraphicFramePr>
          <p:xfrm>
            <a:off x="1157" y="3504"/>
            <a:ext cx="2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27" imgW="4267200" imgH="5181600" progId="Equation.3">
                    <p:embed/>
                  </p:oleObj>
                </mc:Choice>
                <mc:Fallback>
                  <p:oleObj name="Equation" r:id="rId27" imgW="4267200" imgH="5181600" progId="Equation.3">
                    <p:embed/>
                    <p:pic>
                      <p:nvPicPr>
                        <p:cNvPr id="0" name="图片 820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57" y="3504"/>
                          <a:ext cx="287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56" name="Object 36"/>
            <p:cNvGraphicFramePr>
              <a:graphicFrameLocks noChangeAspect="1"/>
            </p:cNvGraphicFramePr>
            <p:nvPr/>
          </p:nvGraphicFramePr>
          <p:xfrm>
            <a:off x="1771" y="3506"/>
            <a:ext cx="29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29" imgW="3962400" imgH="5486400" progId="Equation.3">
                    <p:embed/>
                  </p:oleObj>
                </mc:Choice>
                <mc:Fallback>
                  <p:oleObj name="Equation" r:id="rId29" imgW="3962400" imgH="5486400" progId="Equation.3">
                    <p:embed/>
                    <p:pic>
                      <p:nvPicPr>
                        <p:cNvPr id="0" name="图片 820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771" y="3506"/>
                          <a:ext cx="293" cy="3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57" name="Object 37"/>
            <p:cNvGraphicFramePr>
              <a:graphicFrameLocks noChangeAspect="1"/>
            </p:cNvGraphicFramePr>
            <p:nvPr/>
          </p:nvGraphicFramePr>
          <p:xfrm>
            <a:off x="190" y="2784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31" imgW="4267200" imgH="5181600" progId="Equation.3">
                    <p:embed/>
                  </p:oleObj>
                </mc:Choice>
                <mc:Fallback>
                  <p:oleObj name="Equation" r:id="rId31" imgW="4267200" imgH="5181600" progId="Equation.3">
                    <p:embed/>
                    <p:pic>
                      <p:nvPicPr>
                        <p:cNvPr id="0" name="图片 820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90" y="2784"/>
                          <a:ext cx="290" cy="3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58" name="Object 38"/>
            <p:cNvGraphicFramePr>
              <a:graphicFrameLocks noChangeAspect="1"/>
            </p:cNvGraphicFramePr>
            <p:nvPr/>
          </p:nvGraphicFramePr>
          <p:xfrm>
            <a:off x="138" y="2160"/>
            <a:ext cx="32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33" imgW="4876800" imgH="5181600" progId="Equation.3">
                    <p:embed/>
                  </p:oleObj>
                </mc:Choice>
                <mc:Fallback>
                  <p:oleObj name="Equation" r:id="rId33" imgW="4876800" imgH="5181600" progId="Equation.3">
                    <p:embed/>
                    <p:pic>
                      <p:nvPicPr>
                        <p:cNvPr id="0" name="图片 820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38" y="2160"/>
                          <a:ext cx="324" cy="3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59" name="Text Box 39"/>
            <p:cNvSpPr txBox="1">
              <a:spLocks noChangeArrowheads="1"/>
            </p:cNvSpPr>
            <p:nvPr/>
          </p:nvSpPr>
          <p:spPr bwMode="auto">
            <a:xfrm>
              <a:off x="657" y="2724"/>
              <a:ext cx="225" cy="3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1</a:t>
              </a:r>
              <a:endParaRPr lang="en-US" altLang="zh-CN" b="1"/>
            </a:p>
          </p:txBody>
        </p:sp>
        <p:sp>
          <p:nvSpPr>
            <p:cNvPr id="209960" name="Text Box 40"/>
            <p:cNvSpPr txBox="1">
              <a:spLocks noChangeArrowheads="1"/>
            </p:cNvSpPr>
            <p:nvPr/>
          </p:nvSpPr>
          <p:spPr bwMode="auto">
            <a:xfrm>
              <a:off x="1288" y="2190"/>
              <a:ext cx="271" cy="3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2</a:t>
              </a:r>
              <a:endParaRPr lang="en-US" altLang="zh-CN" b="1">
                <a:solidFill>
                  <a:srgbClr val="CC0000"/>
                </a:solidFill>
              </a:endParaRPr>
            </a:p>
          </p:txBody>
        </p:sp>
        <p:sp>
          <p:nvSpPr>
            <p:cNvPr id="209961" name="Text Box 41"/>
            <p:cNvSpPr txBox="1">
              <a:spLocks noChangeArrowheads="1"/>
            </p:cNvSpPr>
            <p:nvPr/>
          </p:nvSpPr>
          <p:spPr bwMode="auto">
            <a:xfrm>
              <a:off x="1920" y="3079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3</a:t>
              </a:r>
              <a:endParaRPr lang="en-US" altLang="zh-CN" b="1"/>
            </a:p>
          </p:txBody>
        </p:sp>
        <p:sp>
          <p:nvSpPr>
            <p:cNvPr id="209962" name="Line 42"/>
            <p:cNvSpPr>
              <a:spLocks noChangeShapeType="1"/>
            </p:cNvSpPr>
            <p:nvPr/>
          </p:nvSpPr>
          <p:spPr bwMode="auto">
            <a:xfrm flipV="1">
              <a:off x="1063" y="2635"/>
              <a:ext cx="45" cy="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63" name="Line 43"/>
            <p:cNvSpPr>
              <a:spLocks noChangeShapeType="1"/>
            </p:cNvSpPr>
            <p:nvPr/>
          </p:nvSpPr>
          <p:spPr bwMode="auto">
            <a:xfrm>
              <a:off x="1469" y="2768"/>
              <a:ext cx="45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64" name="Line 44"/>
            <p:cNvSpPr>
              <a:spLocks noChangeShapeType="1"/>
            </p:cNvSpPr>
            <p:nvPr/>
          </p:nvSpPr>
          <p:spPr bwMode="auto">
            <a:xfrm flipH="1">
              <a:off x="1424" y="3257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2146" y="3568"/>
              <a:ext cx="316" cy="3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</p:grpSp>
      <p:grpSp>
        <p:nvGrpSpPr>
          <p:cNvPr id="6" name="Group 46"/>
          <p:cNvGrpSpPr/>
          <p:nvPr/>
        </p:nvGrpSpPr>
        <p:grpSpPr bwMode="auto">
          <a:xfrm>
            <a:off x="1447800" y="2133600"/>
            <a:ext cx="914400" cy="914400"/>
            <a:chOff x="4070" y="2520"/>
            <a:chExt cx="562" cy="648"/>
          </a:xfrm>
        </p:grpSpPr>
        <p:sp>
          <p:nvSpPr>
            <p:cNvPr id="209967" name="AutoShape 47"/>
            <p:cNvSpPr>
              <a:spLocks noChangeArrowheads="1"/>
            </p:cNvSpPr>
            <p:nvPr/>
          </p:nvSpPr>
          <p:spPr bwMode="auto">
            <a:xfrm rot="7982148">
              <a:off x="4272" y="2736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968" name="Object 48"/>
            <p:cNvGraphicFramePr>
              <a:graphicFrameLocks noChangeAspect="1"/>
            </p:cNvGraphicFramePr>
            <p:nvPr/>
          </p:nvGraphicFramePr>
          <p:xfrm>
            <a:off x="4070" y="2832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公式" r:id="rId35" imgW="6705600" imgH="7620000" progId="Equation.3">
                    <p:embed/>
                  </p:oleObj>
                </mc:Choice>
                <mc:Fallback>
                  <p:oleObj name="公式" r:id="rId35" imgW="6705600" imgH="7620000" progId="Equation.3">
                    <p:embed/>
                    <p:pic>
                      <p:nvPicPr>
                        <p:cNvPr id="0" name="图片 820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070" y="2832"/>
                          <a:ext cx="270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9"/>
          <p:cNvGrpSpPr/>
          <p:nvPr/>
        </p:nvGrpSpPr>
        <p:grpSpPr bwMode="auto">
          <a:xfrm>
            <a:off x="5562600" y="4191000"/>
            <a:ext cx="3124200" cy="1643063"/>
            <a:chOff x="3504" y="2640"/>
            <a:chExt cx="1968" cy="1035"/>
          </a:xfrm>
        </p:grpSpPr>
        <p:graphicFrame>
          <p:nvGraphicFramePr>
            <p:cNvPr id="209970" name="Object 50"/>
            <p:cNvGraphicFramePr>
              <a:graphicFrameLocks noChangeAspect="1"/>
            </p:cNvGraphicFramePr>
            <p:nvPr/>
          </p:nvGraphicFramePr>
          <p:xfrm>
            <a:off x="3552" y="2928"/>
            <a:ext cx="192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公式" r:id="rId37" imgW="47548800" imgH="16764000" progId="Equation.3">
                    <p:embed/>
                  </p:oleObj>
                </mc:Choice>
                <mc:Fallback>
                  <p:oleObj name="公式" r:id="rId37" imgW="47548800" imgH="16764000" progId="Equation.3">
                    <p:embed/>
                    <p:pic>
                      <p:nvPicPr>
                        <p:cNvPr id="0" name="图片 82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552" y="2928"/>
                          <a:ext cx="1920" cy="74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71" name="Text Box 51"/>
            <p:cNvSpPr txBox="1">
              <a:spLocks noChangeArrowheads="1"/>
            </p:cNvSpPr>
            <p:nvPr/>
          </p:nvSpPr>
          <p:spPr bwMode="auto">
            <a:xfrm>
              <a:off x="3504" y="264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</a:rPr>
                <a:t>解</a:t>
              </a:r>
              <a:r>
                <a:rPr kumimoji="0" lang="en-US" altLang="zh-CN" sz="2800" b="1">
                  <a:solidFill>
                    <a:srgbClr val="CC0000"/>
                  </a:solidFill>
                </a:rPr>
                <a:t>:  2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</a:t>
              </a:r>
              <a:endParaRPr kumimoji="0" lang="zh-CN" altLang="en-US" sz="28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81000" y="241300"/>
            <a:ext cx="7575550" cy="173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三、</a:t>
            </a:r>
            <a:r>
              <a:rPr lang="en-US" altLang="zh-CN" sz="3600" dirty="0"/>
              <a:t>1mol</a:t>
            </a:r>
            <a:r>
              <a:rPr lang="zh-CN" altLang="en-US" sz="3600" dirty="0"/>
              <a:t>氦气作如图循环，其中</a:t>
            </a:r>
            <a:r>
              <a:rPr lang="en-US" altLang="zh-CN" sz="3600" dirty="0" err="1"/>
              <a:t>bc</a:t>
            </a:r>
            <a:r>
              <a:rPr lang="zh-CN" altLang="en-US" sz="3600" dirty="0"/>
              <a:t>为绝热线，</a:t>
            </a:r>
            <a:r>
              <a:rPr lang="en-US" altLang="zh-CN" sz="3600" dirty="0" err="1"/>
              <a:t>ab</a:t>
            </a:r>
            <a:r>
              <a:rPr lang="zh-CN" altLang="en-US" sz="3600" dirty="0"/>
              <a:t>为等体线，</a:t>
            </a:r>
            <a:r>
              <a:rPr lang="en-US" altLang="zh-CN" sz="3600" dirty="0"/>
              <a:t>ca</a:t>
            </a:r>
            <a:r>
              <a:rPr lang="zh-CN" altLang="en-US" sz="3600" dirty="0"/>
              <a:t>为等压线，求循环效率</a:t>
            </a:r>
            <a:endParaRPr lang="zh-CN" altLang="en-US" sz="3600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611188" y="1773238"/>
            <a:ext cx="3335337" cy="1362075"/>
            <a:chOff x="508" y="1170"/>
            <a:chExt cx="2101" cy="858"/>
          </a:xfrm>
        </p:grpSpPr>
        <p:sp>
          <p:nvSpPr>
            <p:cNvPr id="205828" name="Text Box 4"/>
            <p:cNvSpPr txBox="1">
              <a:spLocks noChangeArrowheads="1"/>
            </p:cNvSpPr>
            <p:nvPr/>
          </p:nvSpPr>
          <p:spPr bwMode="auto">
            <a:xfrm>
              <a:off x="508" y="1228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解：</a:t>
              </a:r>
              <a:endParaRPr lang="zh-CN" altLang="en-US" sz="3600"/>
            </a:p>
          </p:txBody>
        </p:sp>
        <p:graphicFrame>
          <p:nvGraphicFramePr>
            <p:cNvPr id="205829" name="Object 5"/>
            <p:cNvGraphicFramePr>
              <a:graphicFrameLocks noChangeAspect="1"/>
            </p:cNvGraphicFramePr>
            <p:nvPr/>
          </p:nvGraphicFramePr>
          <p:xfrm>
            <a:off x="1375" y="1170"/>
            <a:ext cx="1234" cy="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公式" r:id="rId1" imgW="17678400" imgH="11277600" progId="Equation.3">
                    <p:embed/>
                  </p:oleObj>
                </mc:Choice>
                <mc:Fallback>
                  <p:oleObj name="公式" r:id="rId1" imgW="17678400" imgH="11277600" progId="Equation.3">
                    <p:embed/>
                    <p:pic>
                      <p:nvPicPr>
                        <p:cNvPr id="0" name="图片 92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5" y="1170"/>
                          <a:ext cx="1234" cy="85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457200" y="3060700"/>
            <a:ext cx="5257800" cy="1739900"/>
            <a:chOff x="288" y="1928"/>
            <a:chExt cx="3312" cy="1096"/>
          </a:xfrm>
        </p:grpSpPr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288" y="1928"/>
              <a:ext cx="3312" cy="10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/>
                <a:t>        </a:t>
              </a:r>
              <a:r>
                <a:rPr lang="zh-CN" altLang="en-US" sz="3600"/>
                <a:t>需计算循环过程中的吸热    和放热    ，先计算各点参量</a:t>
              </a:r>
              <a:endParaRPr lang="zh-CN" altLang="en-US" sz="3600"/>
            </a:p>
          </p:txBody>
        </p:sp>
        <p:graphicFrame>
          <p:nvGraphicFramePr>
            <p:cNvPr id="205832" name="Object 8"/>
            <p:cNvGraphicFramePr>
              <a:graphicFrameLocks noChangeAspect="1"/>
            </p:cNvGraphicFramePr>
            <p:nvPr/>
          </p:nvGraphicFramePr>
          <p:xfrm>
            <a:off x="844" y="2221"/>
            <a:ext cx="49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公式" r:id="rId3" imgW="7010400" imgH="6096000" progId="Equation.3">
                    <p:embed/>
                  </p:oleObj>
                </mc:Choice>
                <mc:Fallback>
                  <p:oleObj name="公式" r:id="rId3" imgW="7010400" imgH="6096000" progId="Equation.3">
                    <p:embed/>
                    <p:pic>
                      <p:nvPicPr>
                        <p:cNvPr id="0" name="图片 92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4" y="2221"/>
                          <a:ext cx="490" cy="4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3" name="Object 9"/>
            <p:cNvGraphicFramePr>
              <a:graphicFrameLocks noChangeAspect="1"/>
            </p:cNvGraphicFramePr>
            <p:nvPr/>
          </p:nvGraphicFramePr>
          <p:xfrm>
            <a:off x="2007" y="2221"/>
            <a:ext cx="44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公式" r:id="rId5" imgW="6400800" imgH="6096000" progId="Equation.3">
                    <p:embed/>
                  </p:oleObj>
                </mc:Choice>
                <mc:Fallback>
                  <p:oleObj name="公式" r:id="rId5" imgW="6400800" imgH="6096000" progId="Equation.3">
                    <p:embed/>
                    <p:pic>
                      <p:nvPicPr>
                        <p:cNvPr id="0" name="图片 921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07" y="2221"/>
                          <a:ext cx="446" cy="4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/>
          <p:nvPr/>
        </p:nvGrpSpPr>
        <p:grpSpPr bwMode="auto">
          <a:xfrm>
            <a:off x="914400" y="4724400"/>
            <a:ext cx="7772400" cy="641350"/>
            <a:chOff x="576" y="2976"/>
            <a:chExt cx="4896" cy="404"/>
          </a:xfrm>
        </p:grpSpPr>
        <p:sp>
          <p:nvSpPr>
            <p:cNvPr id="205835" name="Text Box 11"/>
            <p:cNvSpPr txBox="1">
              <a:spLocks noChangeArrowheads="1"/>
            </p:cNvSpPr>
            <p:nvPr/>
          </p:nvSpPr>
          <p:spPr bwMode="auto">
            <a:xfrm>
              <a:off x="576" y="2976"/>
              <a:ext cx="489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由理想气体绝热方程，                得</a:t>
              </a:r>
              <a:endParaRPr lang="zh-CN" altLang="en-US" sz="3600"/>
            </a:p>
          </p:txBody>
        </p:sp>
        <p:graphicFrame>
          <p:nvGraphicFramePr>
            <p:cNvPr id="205836" name="Object 12"/>
            <p:cNvGraphicFramePr>
              <a:graphicFrameLocks noChangeAspect="1"/>
            </p:cNvGraphicFramePr>
            <p:nvPr/>
          </p:nvGraphicFramePr>
          <p:xfrm>
            <a:off x="3513" y="3006"/>
            <a:ext cx="99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公式" r:id="rId7" imgW="14325600" imgH="4876800" progId="Equation.3">
                    <p:embed/>
                  </p:oleObj>
                </mc:Choice>
                <mc:Fallback>
                  <p:oleObj name="公式" r:id="rId7" imgW="14325600" imgH="4876800" progId="Equation.3">
                    <p:embed/>
                    <p:pic>
                      <p:nvPicPr>
                        <p:cNvPr id="0" name="图片 921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13" y="3006"/>
                          <a:ext cx="999" cy="3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/>
          <p:nvPr/>
        </p:nvGrpSpPr>
        <p:grpSpPr bwMode="auto">
          <a:xfrm>
            <a:off x="6167438" y="2057400"/>
            <a:ext cx="2914650" cy="2490788"/>
            <a:chOff x="3885" y="1296"/>
            <a:chExt cx="1836" cy="1569"/>
          </a:xfrm>
        </p:grpSpPr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>
              <a:off x="4032" y="26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9" name="Line 15"/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0" name="Line 16"/>
            <p:cNvSpPr>
              <a:spLocks noChangeShapeType="1"/>
            </p:cNvSpPr>
            <p:nvPr/>
          </p:nvSpPr>
          <p:spPr bwMode="auto">
            <a:xfrm>
              <a:off x="4320" y="187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4320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2" name="Freeform 18"/>
            <p:cNvSpPr/>
            <p:nvPr/>
          </p:nvSpPr>
          <p:spPr bwMode="auto">
            <a:xfrm>
              <a:off x="4320" y="1872"/>
              <a:ext cx="51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264"/>
                </a:cxn>
                <a:cxn ang="0">
                  <a:pos x="516" y="432"/>
                </a:cxn>
              </a:cxnLst>
              <a:rect l="0" t="0" r="r" b="b"/>
              <a:pathLst>
                <a:path w="516" h="432">
                  <a:moveTo>
                    <a:pt x="0" y="0"/>
                  </a:moveTo>
                  <a:cubicBezTo>
                    <a:pt x="29" y="44"/>
                    <a:pt x="90" y="192"/>
                    <a:pt x="176" y="264"/>
                  </a:cubicBezTo>
                  <a:cubicBezTo>
                    <a:pt x="262" y="336"/>
                    <a:pt x="445" y="397"/>
                    <a:pt x="516" y="432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V="1">
              <a:off x="4320" y="2064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>
              <a:off x="4464" y="2112"/>
              <a:ext cx="48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845" name="Object 21"/>
            <p:cNvGraphicFramePr>
              <a:graphicFrameLocks noChangeAspect="1"/>
            </p:cNvGraphicFramePr>
            <p:nvPr/>
          </p:nvGraphicFramePr>
          <p:xfrm>
            <a:off x="4944" y="2351"/>
            <a:ext cx="77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16154400" imgH="5486400" progId="Equation.3">
                    <p:embed/>
                  </p:oleObj>
                </mc:Choice>
                <mc:Fallback>
                  <p:oleObj name="Equation" r:id="rId9" imgW="16154400" imgH="5486400" progId="Equation.3">
                    <p:embed/>
                    <p:pic>
                      <p:nvPicPr>
                        <p:cNvPr id="0" name="图片 92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44" y="2351"/>
                          <a:ext cx="777" cy="2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6" name="Object 22"/>
            <p:cNvGraphicFramePr>
              <a:graphicFrameLocks noChangeAspect="1"/>
            </p:cNvGraphicFramePr>
            <p:nvPr/>
          </p:nvGraphicFramePr>
          <p:xfrm>
            <a:off x="4080" y="1296"/>
            <a:ext cx="114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1" imgW="23774400" imgH="5486400" progId="Equation.3">
                    <p:embed/>
                  </p:oleObj>
                </mc:Choice>
                <mc:Fallback>
                  <p:oleObj name="Equation" r:id="rId11" imgW="23774400" imgH="5486400" progId="Equation.3">
                    <p:embed/>
                    <p:pic>
                      <p:nvPicPr>
                        <p:cNvPr id="0" name="图片 92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80" y="1296"/>
                          <a:ext cx="1143" cy="2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7" name="Object 23"/>
            <p:cNvGraphicFramePr>
              <a:graphicFrameLocks noChangeAspect="1"/>
            </p:cNvGraphicFramePr>
            <p:nvPr/>
          </p:nvGraphicFramePr>
          <p:xfrm>
            <a:off x="3885" y="2607"/>
            <a:ext cx="14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3" imgW="3048000" imgH="3352800" progId="Equation.3">
                    <p:embed/>
                  </p:oleObj>
                </mc:Choice>
                <mc:Fallback>
                  <p:oleObj name="Equation" r:id="rId13" imgW="3048000" imgH="3352800" progId="Equation.3">
                    <p:embed/>
                    <p:pic>
                      <p:nvPicPr>
                        <p:cNvPr id="0" name="图片 92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85" y="2607"/>
                          <a:ext cx="147" cy="1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48" name="Line 24"/>
            <p:cNvSpPr>
              <a:spLocks noChangeShapeType="1"/>
            </p:cNvSpPr>
            <p:nvPr/>
          </p:nvSpPr>
          <p:spPr bwMode="auto">
            <a:xfrm>
              <a:off x="4320" y="2304"/>
              <a:ext cx="0" cy="33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9" name="Line 25"/>
            <p:cNvSpPr>
              <a:spLocks noChangeShapeType="1"/>
            </p:cNvSpPr>
            <p:nvPr/>
          </p:nvSpPr>
          <p:spPr bwMode="auto">
            <a:xfrm>
              <a:off x="4848" y="2304"/>
              <a:ext cx="0" cy="33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0" name="Line 26"/>
            <p:cNvSpPr>
              <a:spLocks noChangeShapeType="1"/>
            </p:cNvSpPr>
            <p:nvPr/>
          </p:nvSpPr>
          <p:spPr bwMode="auto">
            <a:xfrm flipH="1">
              <a:off x="4032" y="2304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1" name="Line 27"/>
            <p:cNvSpPr>
              <a:spLocks noChangeShapeType="1"/>
            </p:cNvSpPr>
            <p:nvPr/>
          </p:nvSpPr>
          <p:spPr bwMode="auto">
            <a:xfrm flipH="1">
              <a:off x="4032" y="1872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852" name="Object 28"/>
            <p:cNvGraphicFramePr>
              <a:graphicFrameLocks noChangeAspect="1"/>
            </p:cNvGraphicFramePr>
            <p:nvPr/>
          </p:nvGraphicFramePr>
          <p:xfrm>
            <a:off x="4176" y="2304"/>
            <a:ext cx="14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5" imgW="3048000" imgH="3352800" progId="Equation.3">
                    <p:embed/>
                  </p:oleObj>
                </mc:Choice>
                <mc:Fallback>
                  <p:oleObj name="Equation" r:id="rId15" imgW="3048000" imgH="3352800" progId="Equation.3">
                    <p:embed/>
                    <p:pic>
                      <p:nvPicPr>
                        <p:cNvPr id="0" name="图片 92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76" y="2304"/>
                          <a:ext cx="147" cy="1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3" name="Object 29"/>
            <p:cNvGraphicFramePr>
              <a:graphicFrameLocks noChangeAspect="1"/>
            </p:cNvGraphicFramePr>
            <p:nvPr/>
          </p:nvGraphicFramePr>
          <p:xfrm>
            <a:off x="4320" y="1656"/>
            <a:ext cx="14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17" imgW="3048000" imgH="4267200" progId="Equation.3">
                    <p:embed/>
                  </p:oleObj>
                </mc:Choice>
                <mc:Fallback>
                  <p:oleObj name="Equation" r:id="rId17" imgW="3048000" imgH="4267200" progId="Equation.3">
                    <p:embed/>
                    <p:pic>
                      <p:nvPicPr>
                        <p:cNvPr id="0" name="图片 92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20" y="1656"/>
                          <a:ext cx="147" cy="2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4" name="Object 30"/>
            <p:cNvGraphicFramePr>
              <a:graphicFrameLocks noChangeAspect="1"/>
            </p:cNvGraphicFramePr>
            <p:nvPr/>
          </p:nvGraphicFramePr>
          <p:xfrm>
            <a:off x="4855" y="2184"/>
            <a:ext cx="13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19" imgW="2743200" imgH="3352800" progId="Equation.3">
                    <p:embed/>
                  </p:oleObj>
                </mc:Choice>
                <mc:Fallback>
                  <p:oleObj name="Equation" r:id="rId19" imgW="2743200" imgH="3352800" progId="Equation.3">
                    <p:embed/>
                    <p:pic>
                      <p:nvPicPr>
                        <p:cNvPr id="0" name="图片 92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855" y="2184"/>
                          <a:ext cx="133" cy="1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5" name="Object 31"/>
            <p:cNvGraphicFramePr>
              <a:graphicFrameLocks noChangeAspect="1"/>
            </p:cNvGraphicFramePr>
            <p:nvPr/>
          </p:nvGraphicFramePr>
          <p:xfrm>
            <a:off x="3903" y="2240"/>
            <a:ext cx="10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21" imgW="2133600" imgH="3962400" progId="Equation.3">
                    <p:embed/>
                  </p:oleObj>
                </mc:Choice>
                <mc:Fallback>
                  <p:oleObj name="Equation" r:id="rId21" imgW="2133600" imgH="3962400" progId="Equation.3">
                    <p:embed/>
                    <p:pic>
                      <p:nvPicPr>
                        <p:cNvPr id="0" name="图片 92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03" y="2240"/>
                          <a:ext cx="103" cy="20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6" name="Object 32"/>
            <p:cNvGraphicFramePr>
              <a:graphicFrameLocks noChangeAspect="1"/>
            </p:cNvGraphicFramePr>
            <p:nvPr/>
          </p:nvGraphicFramePr>
          <p:xfrm>
            <a:off x="3885" y="1824"/>
            <a:ext cx="14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23" imgW="3048000" imgH="3962400" progId="Equation.3">
                    <p:embed/>
                  </p:oleObj>
                </mc:Choice>
                <mc:Fallback>
                  <p:oleObj name="Equation" r:id="rId23" imgW="3048000" imgH="3962400" progId="Equation.3">
                    <p:embed/>
                    <p:pic>
                      <p:nvPicPr>
                        <p:cNvPr id="0" name="图片 92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85" y="1824"/>
                          <a:ext cx="147" cy="20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7" name="Object 33"/>
            <p:cNvGraphicFramePr>
              <a:graphicFrameLocks noChangeAspect="1"/>
            </p:cNvGraphicFramePr>
            <p:nvPr/>
          </p:nvGraphicFramePr>
          <p:xfrm>
            <a:off x="4154" y="2640"/>
            <a:ext cx="36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25" imgW="7620000" imgH="4267200" progId="Equation.3">
                    <p:embed/>
                  </p:oleObj>
                </mc:Choice>
                <mc:Fallback>
                  <p:oleObj name="Equation" r:id="rId25" imgW="7620000" imgH="4267200" progId="Equation.3">
                    <p:embed/>
                    <p:pic>
                      <p:nvPicPr>
                        <p:cNvPr id="0" name="图片 92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154" y="2640"/>
                          <a:ext cx="369" cy="2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859" name="Object 35"/>
          <p:cNvGraphicFramePr>
            <a:graphicFrameLocks noChangeAspect="1"/>
          </p:cNvGraphicFramePr>
          <p:nvPr/>
        </p:nvGraphicFramePr>
        <p:xfrm>
          <a:off x="334963" y="5157788"/>
          <a:ext cx="81962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27" imgW="74066400" imgH="11582400" progId="Equation.3">
                  <p:embed/>
                </p:oleObj>
              </mc:Choice>
              <mc:Fallback>
                <p:oleObj name="公式" r:id="rId27" imgW="74066400" imgH="11582400" progId="Equation.3">
                  <p:embed/>
                  <p:pic>
                    <p:nvPicPr>
                      <p:cNvPr id="0" name="图片 9229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4963" y="5157788"/>
                        <a:ext cx="8196262" cy="1400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755650" y="836613"/>
          <a:ext cx="67802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公式" r:id="rId1" imgW="61264800" imgH="11582400" progId="Equation.3">
                  <p:embed/>
                </p:oleObj>
              </mc:Choice>
              <mc:Fallback>
                <p:oleObj name="公式" r:id="rId1" imgW="61264800" imgH="11582400" progId="Equation.3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836613"/>
                        <a:ext cx="6780213" cy="1400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457200" y="2057400"/>
            <a:ext cx="6019800" cy="641350"/>
            <a:chOff x="288" y="1296"/>
            <a:chExt cx="3792" cy="404"/>
          </a:xfrm>
        </p:grpSpPr>
        <p:sp>
          <p:nvSpPr>
            <p:cNvPr id="206853" name="Text Box 5"/>
            <p:cNvSpPr txBox="1">
              <a:spLocks noChangeArrowheads="1"/>
            </p:cNvSpPr>
            <p:nvPr/>
          </p:nvSpPr>
          <p:spPr bwMode="auto">
            <a:xfrm>
              <a:off x="288" y="1296"/>
              <a:ext cx="379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/>
                <a:t>a    b</a:t>
              </a:r>
              <a:r>
                <a:rPr lang="zh-CN" altLang="en-US" sz="3600"/>
                <a:t>为吸热（等体过程）</a:t>
              </a:r>
              <a:endParaRPr lang="zh-CN" altLang="en-US" sz="3600"/>
            </a:p>
          </p:txBody>
        </p:sp>
        <p:sp>
          <p:nvSpPr>
            <p:cNvPr id="206854" name="Line 6"/>
            <p:cNvSpPr>
              <a:spLocks noChangeShapeType="1"/>
            </p:cNvSpPr>
            <p:nvPr/>
          </p:nvSpPr>
          <p:spPr bwMode="auto">
            <a:xfrm>
              <a:off x="528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1165225" y="2492375"/>
          <a:ext cx="57785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42367200" imgH="9448800" progId="Equation.3">
                  <p:embed/>
                </p:oleObj>
              </mc:Choice>
              <mc:Fallback>
                <p:oleObj name="公式" r:id="rId3" imgW="42367200" imgH="9448800" progId="Equation.3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225" y="2492375"/>
                        <a:ext cx="5778500" cy="1287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 bwMode="auto">
          <a:xfrm>
            <a:off x="457200" y="3657600"/>
            <a:ext cx="6019800" cy="641350"/>
            <a:chOff x="288" y="2304"/>
            <a:chExt cx="3792" cy="404"/>
          </a:xfrm>
        </p:grpSpPr>
        <p:sp>
          <p:nvSpPr>
            <p:cNvPr id="206857" name="Text Box 9"/>
            <p:cNvSpPr txBox="1">
              <a:spLocks noChangeArrowheads="1"/>
            </p:cNvSpPr>
            <p:nvPr/>
          </p:nvSpPr>
          <p:spPr bwMode="auto">
            <a:xfrm>
              <a:off x="288" y="2304"/>
              <a:ext cx="379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/>
                <a:t>c    a</a:t>
              </a:r>
              <a:r>
                <a:rPr lang="zh-CN" altLang="en-US" sz="3600"/>
                <a:t>为放热（等压过程）</a:t>
              </a:r>
              <a:endParaRPr lang="zh-CN" altLang="en-US" sz="3600"/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528" y="25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6859" name="Object 11"/>
          <p:cNvGraphicFramePr>
            <a:graphicFrameLocks noChangeAspect="1"/>
          </p:cNvGraphicFramePr>
          <p:nvPr/>
        </p:nvGraphicFramePr>
        <p:xfrm>
          <a:off x="1033463" y="4076700"/>
          <a:ext cx="7107237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5" imgW="52120800" imgH="10058400" progId="Equation.3">
                  <p:embed/>
                </p:oleObj>
              </mc:Choice>
              <mc:Fallback>
                <p:oleObj name="公式" r:id="rId5" imgW="52120800" imgH="10058400" progId="Equation.3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463" y="4076700"/>
                        <a:ext cx="7107237" cy="1370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0" name="Object 12"/>
          <p:cNvGraphicFramePr>
            <a:graphicFrameLocks noChangeAspect="1"/>
          </p:cNvGraphicFramePr>
          <p:nvPr/>
        </p:nvGraphicFramePr>
        <p:xfrm>
          <a:off x="549275" y="4992688"/>
          <a:ext cx="7610475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7" imgW="55778400" imgH="11277600" progId="Equation.3">
                  <p:embed/>
                </p:oleObj>
              </mc:Choice>
              <mc:Fallback>
                <p:oleObj name="公式" r:id="rId7" imgW="55778400" imgH="11277600" progId="Equation.3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275" y="4992688"/>
                        <a:ext cx="7610475" cy="1535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/>
          <p:nvPr/>
        </p:nvGrpSpPr>
        <p:grpSpPr bwMode="auto">
          <a:xfrm>
            <a:off x="684213" y="333375"/>
            <a:ext cx="7772400" cy="673100"/>
            <a:chOff x="576" y="2976"/>
            <a:chExt cx="4896" cy="424"/>
          </a:xfrm>
        </p:grpSpPr>
        <p:sp>
          <p:nvSpPr>
            <p:cNvPr id="206862" name="Text Box 14"/>
            <p:cNvSpPr txBox="1">
              <a:spLocks noChangeArrowheads="1"/>
            </p:cNvSpPr>
            <p:nvPr/>
          </p:nvSpPr>
          <p:spPr bwMode="auto">
            <a:xfrm>
              <a:off x="576" y="2976"/>
              <a:ext cx="489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由理想气体绝热方程，                得</a:t>
              </a:r>
              <a:endParaRPr lang="zh-CN" altLang="en-US" sz="3600"/>
            </a:p>
          </p:txBody>
        </p:sp>
        <p:graphicFrame>
          <p:nvGraphicFramePr>
            <p:cNvPr id="206863" name="Object 15"/>
            <p:cNvGraphicFramePr>
              <a:graphicFrameLocks noChangeAspect="1"/>
            </p:cNvGraphicFramePr>
            <p:nvPr/>
          </p:nvGraphicFramePr>
          <p:xfrm>
            <a:off x="3407" y="2983"/>
            <a:ext cx="1211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公式" r:id="rId9" imgW="17373600" imgH="5486400" progId="Equation.3">
                    <p:embed/>
                  </p:oleObj>
                </mc:Choice>
                <mc:Fallback>
                  <p:oleObj name="公式" r:id="rId9" imgW="17373600" imgH="5486400" progId="Equation.3">
                    <p:embed/>
                    <p:pic>
                      <p:nvPicPr>
                        <p:cNvPr id="0" name="图片 102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07" y="2983"/>
                          <a:ext cx="1211" cy="41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 descr="无标题7"/>
          <p:cNvPicPr>
            <a:picLocks noChangeAspect="1" noChangeArrowheads="1"/>
          </p:cNvPicPr>
          <p:nvPr/>
        </p:nvPicPr>
        <p:blipFill>
          <a:blip r:embed="rId1" cstate="print"/>
          <a:srcRect t="7668" r="10170" b="2875"/>
          <a:stretch>
            <a:fillRect/>
          </a:stretch>
        </p:blipFill>
        <p:spPr bwMode="auto">
          <a:xfrm>
            <a:off x="4716463" y="2133600"/>
            <a:ext cx="4038600" cy="2667000"/>
          </a:xfrm>
          <a:prstGeom prst="rect">
            <a:avLst/>
          </a:prstGeom>
          <a:noFill/>
        </p:spPr>
      </p:pic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28600" y="457200"/>
            <a:ext cx="8686800" cy="20621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3200" b="1" dirty="0" smtClean="0">
                <a:latin typeface="Times New Roman" panose="02020603050405020304" pitchFamily="18" charset="0"/>
              </a:rPr>
              <a:t>四、设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燃气涡轮机内的理想气体作如图所示的循环过程，其中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1 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2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3 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4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为绝热过程；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3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4 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1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为等压过程，证明此循环的效率为  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971600" y="3645024"/>
          <a:ext cx="33845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公式" r:id="rId2" imgW="27127200" imgH="7315200" progId="Equation.3">
                  <p:embed/>
                </p:oleObj>
              </mc:Choice>
              <mc:Fallback>
                <p:oleObj name="公式" r:id="rId2" imgW="27127200" imgH="7315200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3645024"/>
                        <a:ext cx="3384550" cy="909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304800"/>
            <a:ext cx="8477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600" b="1" dirty="0">
                <a:latin typeface="Times New Roman" panose="02020603050405020304" pitchFamily="18" charset="0"/>
              </a:rPr>
              <a:t>解：</a:t>
            </a:r>
            <a:endParaRPr kumimoji="1" lang="zh-CN" altLang="en-US" sz="2600" b="1" dirty="0">
              <a:latin typeface="Times New Roman" panose="02020603050405020304" pitchFamily="18" charset="0"/>
            </a:endParaRPr>
          </a:p>
        </p:txBody>
      </p:sp>
      <p:pic>
        <p:nvPicPr>
          <p:cNvPr id="20486" name="Picture 6" descr="无标题7"/>
          <p:cNvPicPr>
            <a:picLocks noChangeAspect="1" noChangeArrowheads="1"/>
          </p:cNvPicPr>
          <p:nvPr/>
        </p:nvPicPr>
        <p:blipFill>
          <a:blip r:embed="rId1" cstate="print"/>
          <a:srcRect t="7668" r="10170" b="2875"/>
          <a:stretch>
            <a:fillRect/>
          </a:stretch>
        </p:blipFill>
        <p:spPr bwMode="auto">
          <a:xfrm>
            <a:off x="5257800" y="555625"/>
            <a:ext cx="3657600" cy="2416175"/>
          </a:xfrm>
          <a:prstGeom prst="rect">
            <a:avLst/>
          </a:prstGeom>
          <a:noFill/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403350" y="333375"/>
            <a:ext cx="4968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在等压过程中吸热为</a:t>
            </a:r>
            <a:endParaRPr lang="zh-CN" altLang="en-US" sz="3200" dirty="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1"/>
          <p:cNvGrpSpPr/>
          <p:nvPr/>
        </p:nvGrpSpPr>
        <p:grpSpPr bwMode="auto">
          <a:xfrm>
            <a:off x="468313" y="901700"/>
            <a:ext cx="4176712" cy="798513"/>
            <a:chOff x="295" y="568"/>
            <a:chExt cx="2631" cy="503"/>
          </a:xfrm>
        </p:grpSpPr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295" y="663"/>
            <a:ext cx="6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公式" r:id="rId2" imgW="10058400" imgH="4267200" progId="Equation.3">
                    <p:embed/>
                  </p:oleObj>
                </mc:Choice>
                <mc:Fallback>
                  <p:oleObj name="公式" r:id="rId2" imgW="10058400" imgH="4267200" progId="Equation.3">
                    <p:embed/>
                    <p:pic>
                      <p:nvPicPr>
                        <p:cNvPr id="0" name="图片 1228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5" y="663"/>
                          <a:ext cx="635" cy="2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1111" y="568"/>
            <a:ext cx="181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公式" r:id="rId4" imgW="33832800" imgH="9448800" progId="Equation.3">
                    <p:embed/>
                  </p:oleObj>
                </mc:Choice>
                <mc:Fallback>
                  <p:oleObj name="公式" r:id="rId4" imgW="33832800" imgH="9448800" progId="Equation.3">
                    <p:embed/>
                    <p:pic>
                      <p:nvPicPr>
                        <p:cNvPr id="0" name="图片 1228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11" y="568"/>
                          <a:ext cx="1815" cy="50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/>
          <p:nvPr/>
        </p:nvGrpSpPr>
        <p:grpSpPr bwMode="auto">
          <a:xfrm>
            <a:off x="395288" y="1844675"/>
            <a:ext cx="4321175" cy="817563"/>
            <a:chOff x="249" y="1162"/>
            <a:chExt cx="2722" cy="515"/>
          </a:xfrm>
        </p:grpSpPr>
        <p:graphicFrame>
          <p:nvGraphicFramePr>
            <p:cNvPr id="20493" name="Object 13"/>
            <p:cNvGraphicFramePr>
              <a:graphicFrameLocks noChangeAspect="1"/>
            </p:cNvGraphicFramePr>
            <p:nvPr/>
          </p:nvGraphicFramePr>
          <p:xfrm>
            <a:off x="249" y="1298"/>
            <a:ext cx="59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公式" r:id="rId6" imgW="9448800" imgH="4267200" progId="Equation.3">
                    <p:embed/>
                  </p:oleObj>
                </mc:Choice>
                <mc:Fallback>
                  <p:oleObj name="公式" r:id="rId6" imgW="9448800" imgH="4267200" progId="Equation.3">
                    <p:embed/>
                    <p:pic>
                      <p:nvPicPr>
                        <p:cNvPr id="0" name="图片 1229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9" y="1298"/>
                          <a:ext cx="590" cy="2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1111" y="1162"/>
            <a:ext cx="1860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公式" r:id="rId8" imgW="33832800" imgH="9448800" progId="Equation.3">
                    <p:embed/>
                  </p:oleObj>
                </mc:Choice>
                <mc:Fallback>
                  <p:oleObj name="公式" r:id="rId8" imgW="33832800" imgH="9448800" progId="Equation.3">
                    <p:embed/>
                    <p:pic>
                      <p:nvPicPr>
                        <p:cNvPr id="0" name="图片 1229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11" y="1162"/>
                          <a:ext cx="1860" cy="51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1116013" y="2924175"/>
          <a:ext cx="36004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10" imgW="36576000" imgH="11277600" progId="Equation.3">
                  <p:embed/>
                </p:oleObj>
              </mc:Choice>
              <mc:Fallback>
                <p:oleObj name="公式" r:id="rId10" imgW="36576000" imgH="11277600" progId="Equation.3">
                  <p:embed/>
                  <p:pic>
                    <p:nvPicPr>
                      <p:cNvPr id="0" name="图片 1229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6013" y="2924175"/>
                        <a:ext cx="3600450" cy="1103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/>
          <p:nvPr/>
        </p:nvGrpSpPr>
        <p:grpSpPr bwMode="auto">
          <a:xfrm>
            <a:off x="468313" y="4076700"/>
            <a:ext cx="6551612" cy="1068388"/>
            <a:chOff x="295" y="2568"/>
            <a:chExt cx="4127" cy="673"/>
          </a:xfrm>
        </p:grpSpPr>
        <p:graphicFrame>
          <p:nvGraphicFramePr>
            <p:cNvPr id="20499" name="Object 19"/>
            <p:cNvGraphicFramePr>
              <a:graphicFrameLocks noChangeAspect="1"/>
            </p:cNvGraphicFramePr>
            <p:nvPr/>
          </p:nvGraphicFramePr>
          <p:xfrm>
            <a:off x="295" y="2795"/>
            <a:ext cx="63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公式" r:id="rId12" imgW="9448800" imgH="4267200" progId="Equation.3">
                    <p:embed/>
                  </p:oleObj>
                </mc:Choice>
                <mc:Fallback>
                  <p:oleObj name="公式" r:id="rId12" imgW="9448800" imgH="4267200" progId="Equation.3">
                    <p:embed/>
                    <p:pic>
                      <p:nvPicPr>
                        <p:cNvPr id="0" name="图片 122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5" y="2795"/>
                          <a:ext cx="635" cy="2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21"/>
            <p:cNvGraphicFramePr>
              <a:graphicFrameLocks noChangeAspect="1"/>
            </p:cNvGraphicFramePr>
            <p:nvPr/>
          </p:nvGraphicFramePr>
          <p:xfrm>
            <a:off x="1202" y="2568"/>
            <a:ext cx="117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公式" r:id="rId14" imgW="19202400" imgH="10972800" progId="Equation.3">
                    <p:embed/>
                  </p:oleObj>
                </mc:Choice>
                <mc:Fallback>
                  <p:oleObj name="公式" r:id="rId14" imgW="19202400" imgH="10972800" progId="Equation.3">
                    <p:embed/>
                    <p:pic>
                      <p:nvPicPr>
                        <p:cNvPr id="0" name="图片 1229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02" y="2568"/>
                          <a:ext cx="1179" cy="6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23"/>
            <p:cNvGraphicFramePr>
              <a:graphicFrameLocks noChangeAspect="1"/>
            </p:cNvGraphicFramePr>
            <p:nvPr/>
          </p:nvGraphicFramePr>
          <p:xfrm>
            <a:off x="2971" y="2568"/>
            <a:ext cx="1451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公式" r:id="rId16" imgW="24384000" imgH="10972800" progId="Equation.3">
                    <p:embed/>
                  </p:oleObj>
                </mc:Choice>
                <mc:Fallback>
                  <p:oleObj name="公式" r:id="rId16" imgW="24384000" imgH="10972800" progId="Equation.3">
                    <p:embed/>
                    <p:pic>
                      <p:nvPicPr>
                        <p:cNvPr id="0" name="图片 1229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71" y="2568"/>
                          <a:ext cx="1451" cy="65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/>
          <p:nvPr/>
        </p:nvGrpSpPr>
        <p:grpSpPr bwMode="auto">
          <a:xfrm>
            <a:off x="539750" y="5300663"/>
            <a:ext cx="6408738" cy="1069975"/>
            <a:chOff x="340" y="3339"/>
            <a:chExt cx="4037" cy="674"/>
          </a:xfrm>
        </p:grpSpPr>
        <p:graphicFrame>
          <p:nvGraphicFramePr>
            <p:cNvPr id="20505" name="Object 25"/>
            <p:cNvGraphicFramePr>
              <a:graphicFrameLocks noChangeAspect="1"/>
            </p:cNvGraphicFramePr>
            <p:nvPr/>
          </p:nvGraphicFramePr>
          <p:xfrm>
            <a:off x="340" y="3447"/>
            <a:ext cx="58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公式" r:id="rId18" imgW="10058400" imgH="4267200" progId="Equation.3">
                    <p:embed/>
                  </p:oleObj>
                </mc:Choice>
                <mc:Fallback>
                  <p:oleObj name="公式" r:id="rId18" imgW="10058400" imgH="4267200" progId="Equation.3">
                    <p:embed/>
                    <p:pic>
                      <p:nvPicPr>
                        <p:cNvPr id="0" name="图片 122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0" y="3447"/>
                          <a:ext cx="589" cy="25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27"/>
            <p:cNvGraphicFramePr>
              <a:graphicFrameLocks noChangeAspect="1"/>
            </p:cNvGraphicFramePr>
            <p:nvPr/>
          </p:nvGraphicFramePr>
          <p:xfrm>
            <a:off x="1157" y="3339"/>
            <a:ext cx="1179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公式" r:id="rId20" imgW="19202400" imgH="10972800" progId="Equation.3">
                    <p:embed/>
                  </p:oleObj>
                </mc:Choice>
                <mc:Fallback>
                  <p:oleObj name="公式" r:id="rId20" imgW="19202400" imgH="10972800" progId="Equation.3">
                    <p:embed/>
                    <p:pic>
                      <p:nvPicPr>
                        <p:cNvPr id="0" name="图片 122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157" y="3339"/>
                          <a:ext cx="1179" cy="6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29"/>
            <p:cNvGraphicFramePr>
              <a:graphicFrameLocks noChangeAspect="1"/>
            </p:cNvGraphicFramePr>
            <p:nvPr/>
          </p:nvGraphicFramePr>
          <p:xfrm>
            <a:off x="2970" y="3339"/>
            <a:ext cx="140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公式" r:id="rId22" imgW="24384000" imgH="10972800" progId="Equation.3">
                    <p:embed/>
                  </p:oleObj>
                </mc:Choice>
                <mc:Fallback>
                  <p:oleObj name="公式" r:id="rId22" imgW="24384000" imgH="10972800" progId="Equation.3">
                    <p:embed/>
                    <p:pic>
                      <p:nvPicPr>
                        <p:cNvPr id="0" name="图片 122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970" y="3339"/>
                          <a:ext cx="1407" cy="6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042988" y="1125538"/>
            <a:ext cx="250666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</a:rPr>
              <a:t>由上述二式得：</a:t>
            </a:r>
            <a:endParaRPr kumimoji="1" lang="zh-CN" altLang="en-US" sz="2600" b="1">
              <a:latin typeface="Times New Roman" panose="02020603050405020304" pitchFamily="18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779838" y="908050"/>
          <a:ext cx="3311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公式" r:id="rId1" imgW="27432000" imgH="10668000" progId="Equation.3">
                  <p:embed/>
                </p:oleObj>
              </mc:Choice>
              <mc:Fallback>
                <p:oleObj name="公式" r:id="rId1" imgW="27432000" imgH="10668000" progId="Equation.3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908050"/>
                        <a:ext cx="3311525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3584575" cy="4889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</a:rPr>
              <a:t>从而证得循环的效率为 </a:t>
            </a:r>
            <a:endParaRPr kumimoji="1" lang="zh-CN" altLang="en-US" sz="2600" b="1">
              <a:latin typeface="Times New Roman" panose="02020603050405020304" pitchFamily="18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3636963" y="3573463"/>
          <a:ext cx="3671887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38404800" imgH="14630400" progId="Equation.3">
                  <p:embed/>
                </p:oleObj>
              </mc:Choice>
              <mc:Fallback>
                <p:oleObj name="公式" r:id="rId3" imgW="38404800" imgH="14630400" progId="Equation.3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963" y="3573463"/>
                        <a:ext cx="3671887" cy="1398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04" name="Rectangle 36"/>
          <p:cNvSpPr>
            <a:spLocks noChangeArrowheads="1"/>
          </p:cNvSpPr>
          <p:nvPr/>
        </p:nvSpPr>
        <p:spPr bwMode="auto">
          <a:xfrm>
            <a:off x="3851920" y="3572718"/>
            <a:ext cx="3313113" cy="3168650"/>
          </a:xfrm>
          <a:prstGeom prst="rect">
            <a:avLst/>
          </a:prstGeom>
          <a:solidFill>
            <a:srgbClr val="0066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83568" y="0"/>
            <a:ext cx="7993062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五、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latin typeface="+mn-ea"/>
              </a:rPr>
              <a:t>1mol</a:t>
            </a:r>
            <a:r>
              <a:rPr lang="zh-CN" altLang="en-US" sz="3200" b="1" dirty="0">
                <a:latin typeface="+mn-ea"/>
              </a:rPr>
              <a:t>单原子分子的理想气体，经历图示循环，其中</a:t>
            </a:r>
            <a:r>
              <a:rPr lang="en-US" altLang="zh-CN" sz="3200" b="1" dirty="0">
                <a:latin typeface="+mn-ea"/>
              </a:rPr>
              <a:t>ca</a:t>
            </a:r>
            <a:r>
              <a:rPr lang="zh-CN" altLang="en-US" sz="3200" b="1" dirty="0">
                <a:latin typeface="+mn-ea"/>
              </a:rPr>
              <a:t>过程的方</a:t>
            </a:r>
            <a:r>
              <a:rPr lang="zh-CN" altLang="en-US" sz="3200" b="1" dirty="0" smtClean="0">
                <a:latin typeface="+mn-ea"/>
              </a:rPr>
              <a:t>程          已</a:t>
            </a:r>
            <a:r>
              <a:rPr lang="zh-CN" altLang="en-US" sz="3200" b="1" dirty="0">
                <a:latin typeface="+mn-ea"/>
              </a:rPr>
              <a:t>知</a:t>
            </a:r>
            <a:r>
              <a:rPr lang="en-US" altLang="zh-CN" sz="3200" b="1" dirty="0">
                <a:latin typeface="+mn-ea"/>
              </a:rPr>
              <a:t>a</a:t>
            </a:r>
            <a:r>
              <a:rPr lang="zh-CN" altLang="en-US" sz="3200" b="1" dirty="0">
                <a:latin typeface="+mn-ea"/>
              </a:rPr>
              <a:t>点的温度为</a:t>
            </a:r>
            <a:r>
              <a:rPr lang="en-US" altLang="zh-CN" sz="3200" b="1" dirty="0">
                <a:latin typeface="+mn-ea"/>
              </a:rPr>
              <a:t>T</a:t>
            </a:r>
            <a:r>
              <a:rPr lang="en-US" altLang="zh-CN" sz="3200" b="1" baseline="-25000" dirty="0">
                <a:latin typeface="+mn-ea"/>
              </a:rPr>
              <a:t>0</a:t>
            </a:r>
            <a:r>
              <a:rPr lang="zh-CN" altLang="en-US" sz="3200" b="1" dirty="0">
                <a:latin typeface="+mn-ea"/>
              </a:rPr>
              <a:t>，求：</a:t>
            </a:r>
            <a:endParaRPr lang="zh-CN" altLang="en-US" sz="3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latin typeface="+mn-ea"/>
              </a:rPr>
              <a:t>(1)</a:t>
            </a:r>
            <a:r>
              <a:rPr lang="zh-CN" altLang="en-US" sz="3200" b="1" dirty="0">
                <a:latin typeface="+mn-ea"/>
              </a:rPr>
              <a:t>各个单过程的热量、功和内能的变化；</a:t>
            </a:r>
            <a:endParaRPr lang="zh-CN" altLang="en-US" sz="3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latin typeface="+mn-ea"/>
              </a:rPr>
              <a:t>(2)</a:t>
            </a:r>
            <a:r>
              <a:rPr lang="zh-CN" altLang="en-US" sz="3200" b="1" dirty="0">
                <a:latin typeface="+mn-ea"/>
              </a:rPr>
              <a:t>循环效率。</a:t>
            </a:r>
            <a:endParaRPr lang="zh-CN" altLang="en-US" sz="3200" b="1" dirty="0">
              <a:latin typeface="+mn-ea"/>
            </a:endParaRP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5508104" y="692696"/>
          <a:ext cx="1800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20726400" imgH="5791200" progId="Equation.3">
                  <p:embed/>
                </p:oleObj>
              </mc:Choice>
              <mc:Fallback>
                <p:oleObj name="Equation" r:id="rId1" imgW="20726400" imgH="5791200" progId="Equation.3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8104" y="692696"/>
                        <a:ext cx="1800225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 bwMode="auto">
          <a:xfrm>
            <a:off x="4211960" y="3429000"/>
            <a:ext cx="2790825" cy="3049587"/>
            <a:chOff x="3498" y="1207"/>
            <a:chExt cx="1758" cy="1921"/>
          </a:xfrm>
        </p:grpSpPr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 flipV="1">
              <a:off x="3724" y="2750"/>
              <a:ext cx="1515" cy="1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8" name="Line 20"/>
            <p:cNvSpPr>
              <a:spLocks noChangeShapeType="1"/>
            </p:cNvSpPr>
            <p:nvPr/>
          </p:nvSpPr>
          <p:spPr bwMode="auto">
            <a:xfrm flipV="1">
              <a:off x="3724" y="1353"/>
              <a:ext cx="1" cy="14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9" name="Text Box 21"/>
            <p:cNvSpPr txBox="1">
              <a:spLocks noChangeArrowheads="1"/>
            </p:cNvSpPr>
            <p:nvPr/>
          </p:nvSpPr>
          <p:spPr bwMode="auto">
            <a:xfrm>
              <a:off x="5012" y="28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b="1" i="1">
                  <a:solidFill>
                    <a:schemeClr val="bg1"/>
                  </a:solidFill>
                </a:rPr>
                <a:t>V</a:t>
              </a:r>
              <a:endParaRPr kumimoji="0" lang="en-US" altLang="zh-CN" b="1" i="1">
                <a:solidFill>
                  <a:schemeClr val="bg1"/>
                </a:solidFill>
              </a:endParaRPr>
            </a:p>
          </p:txBody>
        </p:sp>
        <p:sp>
          <p:nvSpPr>
            <p:cNvPr id="109590" name="Text Box 22"/>
            <p:cNvSpPr txBox="1">
              <a:spLocks noChangeArrowheads="1"/>
            </p:cNvSpPr>
            <p:nvPr/>
          </p:nvSpPr>
          <p:spPr bwMode="auto">
            <a:xfrm>
              <a:off x="3498" y="120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>
                  <a:solidFill>
                    <a:schemeClr val="bg1"/>
                  </a:solidFill>
                </a:rPr>
                <a:t>p</a:t>
              </a:r>
              <a:endParaRPr kumimoji="0" lang="en-US" altLang="zh-CN" sz="2800" b="1" i="1">
                <a:solidFill>
                  <a:schemeClr val="bg1"/>
                </a:solidFill>
              </a:endParaRPr>
            </a:p>
          </p:txBody>
        </p:sp>
        <p:sp>
          <p:nvSpPr>
            <p:cNvPr id="109591" name="Text Box 23"/>
            <p:cNvSpPr txBox="1">
              <a:spLocks noChangeArrowheads="1"/>
            </p:cNvSpPr>
            <p:nvPr/>
          </p:nvSpPr>
          <p:spPr bwMode="auto">
            <a:xfrm>
              <a:off x="3498" y="270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b="1" i="1">
                  <a:solidFill>
                    <a:schemeClr val="bg1"/>
                  </a:solidFill>
                </a:rPr>
                <a:t>O</a:t>
              </a:r>
              <a:endParaRPr kumimoji="0" lang="en-US" altLang="zh-CN" b="1" i="1">
                <a:solidFill>
                  <a:schemeClr val="bg1"/>
                </a:solidFill>
              </a:endParaRPr>
            </a:p>
          </p:txBody>
        </p:sp>
      </p:grpSp>
      <p:sp>
        <p:nvSpPr>
          <p:cNvPr id="109594" name="Line 26"/>
          <p:cNvSpPr>
            <a:spLocks noChangeShapeType="1"/>
          </p:cNvSpPr>
          <p:nvPr/>
        </p:nvSpPr>
        <p:spPr bwMode="auto">
          <a:xfrm>
            <a:off x="4568825" y="4315718"/>
            <a:ext cx="762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5651500" y="4364930"/>
            <a:ext cx="296863" cy="23813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 flipV="1">
            <a:off x="4568825" y="5228530"/>
            <a:ext cx="723900" cy="1588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7" name="Line 29"/>
          <p:cNvSpPr>
            <a:spLocks noChangeShapeType="1"/>
          </p:cNvSpPr>
          <p:nvPr/>
        </p:nvSpPr>
        <p:spPr bwMode="auto">
          <a:xfrm>
            <a:off x="5321300" y="4364930"/>
            <a:ext cx="0" cy="15240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5148263" y="4745930"/>
            <a:ext cx="3556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  <a:cs typeface="Times New Roman" panose="02020603050405020304" pitchFamily="18" charset="0"/>
              </a:rPr>
              <a:t>·</a:t>
            </a:r>
            <a:endParaRPr lang="en-US" altLang="zh-CN" sz="54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5149850" y="3806130"/>
            <a:ext cx="37465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cs typeface="Times New Roman" panose="02020603050405020304" pitchFamily="18" charset="0"/>
              </a:rPr>
              <a:t>·</a:t>
            </a:r>
            <a:endParaRPr lang="en-US" altLang="zh-CN" sz="6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5092700" y="5965130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chemeClr val="bg1"/>
                </a:solidFill>
              </a:rPr>
              <a:t>V</a:t>
            </a:r>
            <a:r>
              <a:rPr kumimoji="0" lang="en-US" altLang="zh-CN" b="1" baseline="-25000">
                <a:solidFill>
                  <a:schemeClr val="bg1"/>
                </a:solidFill>
              </a:rPr>
              <a:t>0</a:t>
            </a:r>
            <a:endParaRPr kumimoji="0" lang="en-US" altLang="zh-CN" b="1">
              <a:solidFill>
                <a:schemeClr val="bg1"/>
              </a:solidFill>
            </a:endParaRPr>
          </a:p>
        </p:txBody>
      </p: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4005263" y="4931668"/>
            <a:ext cx="43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chemeClr val="bg1"/>
                </a:solidFill>
              </a:rPr>
              <a:t>p</a:t>
            </a:r>
            <a:r>
              <a:rPr kumimoji="0" lang="en-US" altLang="zh-CN" b="1" baseline="-25000">
                <a:solidFill>
                  <a:schemeClr val="bg1"/>
                </a:solidFill>
              </a:rPr>
              <a:t>0</a:t>
            </a:r>
            <a:endParaRPr kumimoji="0" lang="en-US" altLang="zh-CN" b="1" baseline="-25000">
              <a:solidFill>
                <a:schemeClr val="bg1"/>
              </a:solidFill>
            </a:endParaRPr>
          </a:p>
        </p:txBody>
      </p:sp>
      <p:sp>
        <p:nvSpPr>
          <p:cNvPr id="109603" name="Text Box 35"/>
          <p:cNvSpPr txBox="1">
            <a:spLocks noChangeArrowheads="1"/>
          </p:cNvSpPr>
          <p:nvPr/>
        </p:nvSpPr>
        <p:spPr bwMode="auto">
          <a:xfrm>
            <a:off x="3925888" y="4041080"/>
            <a:ext cx="5905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chemeClr val="bg1"/>
                </a:solidFill>
              </a:rPr>
              <a:t>5</a:t>
            </a:r>
            <a:r>
              <a:rPr kumimoji="0" lang="en-US" altLang="zh-CN" b="1" i="1">
                <a:solidFill>
                  <a:schemeClr val="bg1"/>
                </a:solidFill>
              </a:rPr>
              <a:t>p</a:t>
            </a:r>
            <a:r>
              <a:rPr kumimoji="0" lang="en-US" altLang="zh-CN" b="1" baseline="-25000">
                <a:solidFill>
                  <a:schemeClr val="bg1"/>
                </a:solidFill>
              </a:rPr>
              <a:t>0</a:t>
            </a:r>
            <a:endParaRPr kumimoji="0" lang="en-US" altLang="zh-CN" b="1" baseline="-25000">
              <a:solidFill>
                <a:schemeClr val="bg1"/>
              </a:solidFill>
            </a:endParaRPr>
          </a:p>
          <a:p>
            <a:endParaRPr kumimoji="0" lang="en-US" altLang="zh-CN" b="1">
              <a:solidFill>
                <a:schemeClr val="bg1"/>
              </a:solidFill>
            </a:endParaRPr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>
            <a:off x="5292725" y="4364930"/>
            <a:ext cx="935038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07" name="Line 39"/>
          <p:cNvSpPr>
            <a:spLocks noChangeShapeType="1"/>
          </p:cNvSpPr>
          <p:nvPr/>
        </p:nvSpPr>
        <p:spPr bwMode="auto">
          <a:xfrm>
            <a:off x="5321300" y="4364930"/>
            <a:ext cx="0" cy="863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08" name="Rectangle 40"/>
          <p:cNvSpPr>
            <a:spLocks noChangeArrowheads="1"/>
          </p:cNvSpPr>
          <p:nvPr/>
        </p:nvSpPr>
        <p:spPr bwMode="auto">
          <a:xfrm>
            <a:off x="6084888" y="3882330"/>
            <a:ext cx="3556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  <a:cs typeface="Times New Roman" panose="02020603050405020304" pitchFamily="18" charset="0"/>
              </a:rPr>
              <a:t>·</a:t>
            </a:r>
            <a:endParaRPr lang="en-US" altLang="zh-CN" sz="54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9609" name="Freeform 41"/>
          <p:cNvSpPr/>
          <p:nvPr/>
        </p:nvSpPr>
        <p:spPr bwMode="auto">
          <a:xfrm>
            <a:off x="5364163" y="4364930"/>
            <a:ext cx="936625" cy="863600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454" y="363"/>
              </a:cxn>
              <a:cxn ang="0">
                <a:pos x="0" y="544"/>
              </a:cxn>
            </a:cxnLst>
            <a:rect l="0" t="0" r="r" b="b"/>
            <a:pathLst>
              <a:path w="590" h="544">
                <a:moveTo>
                  <a:pt x="590" y="0"/>
                </a:moveTo>
                <a:cubicBezTo>
                  <a:pt x="571" y="136"/>
                  <a:pt x="552" y="272"/>
                  <a:pt x="454" y="363"/>
                </a:cubicBezTo>
                <a:cubicBezTo>
                  <a:pt x="356" y="454"/>
                  <a:pt x="76" y="514"/>
                  <a:pt x="0" y="544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V="1">
            <a:off x="5292725" y="4580830"/>
            <a:ext cx="0" cy="360363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11" name="Line 43"/>
          <p:cNvSpPr>
            <a:spLocks noChangeShapeType="1"/>
          </p:cNvSpPr>
          <p:nvPr/>
        </p:nvSpPr>
        <p:spPr bwMode="auto">
          <a:xfrm flipH="1">
            <a:off x="5795963" y="4868168"/>
            <a:ext cx="360362" cy="21590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12" name="Text Box 44"/>
          <p:cNvSpPr txBox="1">
            <a:spLocks noChangeArrowheads="1"/>
          </p:cNvSpPr>
          <p:nvPr/>
        </p:nvSpPr>
        <p:spPr bwMode="auto">
          <a:xfrm>
            <a:off x="4956175" y="513169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chemeClr val="bg1"/>
                </a:solidFill>
              </a:rPr>
              <a:t>a</a:t>
            </a:r>
            <a:endParaRPr kumimoji="0" lang="en-US" altLang="zh-CN" b="1">
              <a:solidFill>
                <a:schemeClr val="bg1"/>
              </a:solidFill>
            </a:endParaRPr>
          </a:p>
        </p:txBody>
      </p: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5076825" y="386010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chemeClr val="bg1"/>
                </a:solidFill>
              </a:rPr>
              <a:t>b</a:t>
            </a:r>
            <a:endParaRPr kumimoji="0" lang="en-US" altLang="zh-CN" b="1">
              <a:solidFill>
                <a:schemeClr val="bg1"/>
              </a:solidFill>
            </a:endParaRPr>
          </a:p>
        </p:txBody>
      </p:sp>
      <p:sp>
        <p:nvSpPr>
          <p:cNvPr id="109614" name="Text Box 46"/>
          <p:cNvSpPr txBox="1">
            <a:spLocks noChangeArrowheads="1"/>
          </p:cNvSpPr>
          <p:nvPr/>
        </p:nvSpPr>
        <p:spPr bwMode="auto">
          <a:xfrm>
            <a:off x="6156325" y="3836293"/>
            <a:ext cx="319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0" lang="en-US" altLang="zh-CN" b="1" i="1">
                <a:solidFill>
                  <a:schemeClr val="bg1"/>
                </a:solidFill>
              </a:rPr>
              <a:t>c</a:t>
            </a:r>
            <a:endParaRPr kumimoji="0"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94" grpId="0" animBg="1"/>
      <p:bldP spid="109595" grpId="0" animBg="1"/>
      <p:bldP spid="109596" grpId="0" animBg="1"/>
      <p:bldP spid="109597" grpId="0" animBg="1"/>
      <p:bldP spid="109598" grpId="0"/>
      <p:bldP spid="109599" grpId="0"/>
      <p:bldP spid="109600" grpId="0"/>
      <p:bldP spid="109602" grpId="0"/>
      <p:bldP spid="109603" grpId="0"/>
      <p:bldP spid="109608" grpId="0"/>
      <p:bldP spid="109610" grpId="0" animBg="1"/>
      <p:bldP spid="109611" grpId="0" animBg="1"/>
      <p:bldP spid="109612" grpId="0"/>
      <p:bldP spid="109613" grpId="0"/>
      <p:bldP spid="1096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800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>
                <a:solidFill>
                  <a:schemeClr val="tx2"/>
                </a:solidFill>
                <a:ea typeface="黑体" panose="02010609060101010101" pitchFamily="2" charset="-122"/>
              </a:rPr>
              <a:t>讨论：</a:t>
            </a:r>
            <a:endParaRPr lang="zh-CN" altLang="en-US" sz="3600">
              <a:solidFill>
                <a:schemeClr val="tx2"/>
              </a:solidFill>
              <a:ea typeface="黑体" panose="02010609060101010101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4572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>
                <a:solidFill>
                  <a:schemeClr val="tx2"/>
                </a:solidFill>
              </a:rPr>
              <a:t>（</a:t>
            </a:r>
            <a:r>
              <a:rPr lang="en-US" altLang="zh-CN" sz="3600">
                <a:solidFill>
                  <a:schemeClr val="tx2"/>
                </a:solidFill>
              </a:rPr>
              <a:t>1</a:t>
            </a:r>
            <a:r>
              <a:rPr lang="zh-CN" altLang="en-US" sz="3600">
                <a:solidFill>
                  <a:schemeClr val="tx2"/>
                </a:solidFill>
              </a:rPr>
              <a:t>）相对论性粒子：</a:t>
            </a:r>
            <a:endParaRPr lang="zh-CN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44032" name="Object 0"/>
          <p:cNvGraphicFramePr>
            <a:graphicFrameLocks noChangeAspect="1"/>
          </p:cNvGraphicFramePr>
          <p:nvPr/>
        </p:nvGraphicFramePr>
        <p:xfrm>
          <a:off x="1520825" y="1466850"/>
          <a:ext cx="333920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27432000" imgH="6096000" progId="Equation.3">
                  <p:embed/>
                </p:oleObj>
              </mc:Choice>
              <mc:Fallback>
                <p:oleObj name="Equation" r:id="rId1" imgW="27432000" imgH="6096000" progId="Equation.3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0825" y="1466850"/>
                        <a:ext cx="3339207" cy="793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533525" y="2247900"/>
          <a:ext cx="419060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5966400" imgH="5791200" progId="Equation.3">
                  <p:embed/>
                </p:oleObj>
              </mc:Choice>
              <mc:Fallback>
                <p:oleObj name="Equation" r:id="rId3" imgW="35966400" imgH="5791200" progId="Equation.3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25" y="2247900"/>
                        <a:ext cx="4190603" cy="731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19200" y="2971800"/>
          <a:ext cx="5008984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" r:id="rId5" imgW="43586400" imgH="6096000" progId="Equation.3">
                  <p:embed/>
                </p:oleObj>
              </mc:Choice>
              <mc:Fallback>
                <p:oleObj name="" r:id="rId5" imgW="43586400" imgH="6096000" progId="Equation.3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5008984" cy="800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/>
          <p:nvPr/>
        </p:nvGrpSpPr>
        <p:grpSpPr bwMode="auto">
          <a:xfrm>
            <a:off x="304800" y="3716338"/>
            <a:ext cx="5274698" cy="1143000"/>
            <a:chOff x="192" y="2341"/>
            <a:chExt cx="4118" cy="720"/>
          </a:xfrm>
        </p:grpSpPr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192" y="2476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得   </a:t>
              </a:r>
              <a:endParaRPr lang="zh-CN" altLang="en-US" sz="3600"/>
            </a:p>
          </p:txBody>
        </p:sp>
        <p:graphicFrame>
          <p:nvGraphicFramePr>
            <p:cNvPr id="44036" name="Object 4"/>
            <p:cNvGraphicFramePr>
              <a:graphicFrameLocks noChangeAspect="1"/>
            </p:cNvGraphicFramePr>
            <p:nvPr/>
          </p:nvGraphicFramePr>
          <p:xfrm>
            <a:off x="825" y="2341"/>
            <a:ext cx="348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" r:id="rId7" imgW="35356800" imgH="8839200" progId="Equation.3">
                    <p:embed/>
                  </p:oleObj>
                </mc:Choice>
                <mc:Fallback>
                  <p:oleObj name="" r:id="rId7" imgW="35356800" imgH="8839200" progId="Equation.3">
                    <p:embed/>
                    <p:pic>
                      <p:nvPicPr>
                        <p:cNvPr id="0" name="图片 1536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25" y="2341"/>
                          <a:ext cx="3485" cy="7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/>
          <p:nvPr/>
        </p:nvGrpSpPr>
        <p:grpSpPr bwMode="auto">
          <a:xfrm>
            <a:off x="533400" y="4941888"/>
            <a:ext cx="5557194" cy="1457325"/>
            <a:chOff x="336" y="3113"/>
            <a:chExt cx="4017" cy="918"/>
          </a:xfrm>
        </p:grpSpPr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336" y="3292"/>
              <a:ext cx="1824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所以</a:t>
              </a:r>
              <a:endParaRPr lang="zh-CN" altLang="en-US" sz="3600"/>
            </a:p>
          </p:txBody>
        </p:sp>
        <p:graphicFrame>
          <p:nvGraphicFramePr>
            <p:cNvPr id="44035" name="Object 3"/>
            <p:cNvGraphicFramePr>
              <a:graphicFrameLocks noChangeAspect="1"/>
            </p:cNvGraphicFramePr>
            <p:nvPr/>
          </p:nvGraphicFramePr>
          <p:xfrm>
            <a:off x="1329" y="3113"/>
            <a:ext cx="3024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" r:id="rId9" imgW="38404800" imgH="11582400" progId="Equation.3">
                    <p:embed/>
                  </p:oleObj>
                </mc:Choice>
                <mc:Fallback>
                  <p:oleObj name="" r:id="rId9" imgW="38404800" imgH="11582400" progId="Equation.3">
                    <p:embed/>
                    <p:pic>
                      <p:nvPicPr>
                        <p:cNvPr id="0" name="图片 1536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29" y="3113"/>
                          <a:ext cx="3024" cy="91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 bwMode="auto">
          <a:xfrm>
            <a:off x="0" y="76200"/>
            <a:ext cx="6248400" cy="2289175"/>
            <a:chOff x="0" y="48"/>
            <a:chExt cx="3936" cy="1442"/>
          </a:xfrm>
        </p:grpSpPr>
        <p:sp>
          <p:nvSpPr>
            <p:cNvPr id="26626" name="Text Box 2"/>
            <p:cNvSpPr txBox="1">
              <a:spLocks noChangeArrowheads="1"/>
            </p:cNvSpPr>
            <p:nvPr/>
          </p:nvSpPr>
          <p:spPr bwMode="auto">
            <a:xfrm>
              <a:off x="0" y="48"/>
              <a:ext cx="3936" cy="1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　可见当      　　　　　　</a:t>
              </a:r>
              <a:endParaRPr lang="zh-CN" altLang="en-US" sz="3600"/>
            </a:p>
            <a:p>
              <a:pPr algn="just">
                <a:spcBef>
                  <a:spcPct val="50000"/>
                </a:spcBef>
              </a:pPr>
              <a:endParaRPr lang="zh-CN" altLang="en-US" sz="3600"/>
            </a:p>
            <a:p>
              <a:pPr algn="just">
                <a:spcBef>
                  <a:spcPct val="50000"/>
                </a:spcBef>
              </a:pPr>
              <a:r>
                <a:rPr lang="zh-CN" altLang="en-US" sz="3600"/>
                <a:t>非相对论性粒子</a:t>
              </a:r>
              <a:endParaRPr lang="zh-CN" altLang="en-US" sz="3600"/>
            </a:p>
          </p:txBody>
        </p:sp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486" y="288"/>
            <a:ext cx="3354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5" name="Equation" r:id="rId1" imgW="42672000" imgH="10972800" progId="Equation.DSMT4">
                    <p:embed/>
                  </p:oleObj>
                </mc:Choice>
                <mc:Fallback>
                  <p:oleObj name="Equation" r:id="rId1" imgW="42672000" imgH="10972800" progId="Equation.DSMT4">
                    <p:embed/>
                    <p:pic>
                      <p:nvPicPr>
                        <p:cNvPr id="0" name="图片 1638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6" y="288"/>
                          <a:ext cx="3354" cy="8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/>
          <p:nvPr/>
        </p:nvGrpSpPr>
        <p:grpSpPr bwMode="auto">
          <a:xfrm>
            <a:off x="0" y="2209800"/>
            <a:ext cx="9144000" cy="1001713"/>
            <a:chOff x="0" y="1392"/>
            <a:chExt cx="5760" cy="631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0" y="1488"/>
              <a:ext cx="5760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（</a:t>
              </a:r>
              <a:r>
                <a:rPr lang="en-US" altLang="zh-CN" sz="3600"/>
                <a:t>2</a:t>
              </a:r>
              <a:r>
                <a:rPr lang="zh-CN" altLang="en-US" sz="3600"/>
                <a:t>）计算　时，不能由　　　　计算出</a:t>
              </a:r>
              <a:endParaRPr lang="zh-CN" altLang="en-US" sz="3600"/>
            </a:p>
          </p:txBody>
        </p:sp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1392" y="158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3048000" imgH="3048000" progId="Equation.3">
                    <p:embed/>
                  </p:oleObj>
                </mc:Choice>
                <mc:Fallback>
                  <p:oleObj name="Equation" r:id="rId3" imgW="3048000" imgH="3048000" progId="Equation.3">
                    <p:embed/>
                    <p:pic>
                      <p:nvPicPr>
                        <p:cNvPr id="0" name="图片 1638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158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3059" y="1392"/>
            <a:ext cx="1213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" r:id="rId5" imgW="17068800" imgH="8839200" progId="Equation.3">
                    <p:embed/>
                  </p:oleObj>
                </mc:Choice>
                <mc:Fallback>
                  <p:oleObj name="" r:id="rId5" imgW="17068800" imgH="8839200" progId="Equation.3">
                    <p:embed/>
                    <p:pic>
                      <p:nvPicPr>
                        <p:cNvPr id="0" name="图片 1638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59" y="1392"/>
                          <a:ext cx="1213" cy="6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11"/>
            <p:cNvGraphicFramePr>
              <a:graphicFrameLocks noChangeAspect="1"/>
            </p:cNvGraphicFramePr>
            <p:nvPr/>
          </p:nvGraphicFramePr>
          <p:xfrm>
            <a:off x="5088" y="157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3048000" imgH="3352800" progId="Equation.3">
                    <p:embed/>
                  </p:oleObj>
                </mc:Choice>
                <mc:Fallback>
                  <p:oleObj name="Equation" r:id="rId7" imgW="3048000" imgH="3352800" progId="Equation.3">
                    <p:embed/>
                    <p:pic>
                      <p:nvPicPr>
                        <p:cNvPr id="0" name="图片 1638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8" y="157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/>
          <p:cNvGrpSpPr/>
          <p:nvPr/>
        </p:nvGrpSpPr>
        <p:grpSpPr bwMode="auto">
          <a:xfrm>
            <a:off x="1066800" y="3016250"/>
            <a:ext cx="4648200" cy="717550"/>
            <a:chOff x="672" y="1900"/>
            <a:chExt cx="2928" cy="452"/>
          </a:xfrm>
        </p:grpSpPr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1296" y="1913"/>
            <a:ext cx="230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" r:id="rId9" imgW="21031200" imgH="4876800" progId="Equation.3">
                    <p:embed/>
                  </p:oleObj>
                </mc:Choice>
                <mc:Fallback>
                  <p:oleObj name="" r:id="rId9" imgW="21031200" imgH="4876800" progId="Equation.3">
                    <p:embed/>
                    <p:pic>
                      <p:nvPicPr>
                        <p:cNvPr id="0" name="图片 1638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6" y="1913"/>
                          <a:ext cx="2304" cy="43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672" y="1900"/>
              <a:ext cx="153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再由</a:t>
              </a:r>
              <a:endParaRPr lang="zh-CN" altLang="en-US" sz="3600"/>
            </a:p>
          </p:txBody>
        </p:sp>
      </p:grp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0" y="3930650"/>
            <a:ext cx="9144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>
                <a:solidFill>
                  <a:schemeClr val="tx2"/>
                </a:solidFill>
              </a:rPr>
              <a:t>2</a:t>
            </a:r>
            <a:r>
              <a:rPr lang="zh-CN" altLang="en-US" sz="3600">
                <a:solidFill>
                  <a:schemeClr val="tx2"/>
                </a:solidFill>
              </a:rPr>
              <a:t>．利用不确定关系，估算某些物理量值</a:t>
            </a:r>
            <a:endParaRPr lang="zh-CN" altLang="en-US" sz="3600">
              <a:solidFill>
                <a:schemeClr val="tx2"/>
              </a:solidFill>
            </a:endParaRPr>
          </a:p>
        </p:txBody>
      </p:sp>
      <p:grpSp>
        <p:nvGrpSpPr>
          <p:cNvPr id="5" name="Group 30"/>
          <p:cNvGrpSpPr/>
          <p:nvPr/>
        </p:nvGrpSpPr>
        <p:grpSpPr bwMode="auto">
          <a:xfrm>
            <a:off x="0" y="4572000"/>
            <a:ext cx="9144000" cy="1190625"/>
            <a:chOff x="0" y="2880"/>
            <a:chExt cx="5760" cy="750"/>
          </a:xfrm>
        </p:grpSpPr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0" y="2880"/>
              <a:ext cx="5760" cy="7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　在一维无限深方势阱中，已知势阱宽为　</a:t>
              </a:r>
              <a:r>
                <a:rPr lang="en-US" altLang="zh-CN" sz="3600"/>
                <a:t>,</a:t>
              </a:r>
              <a:r>
                <a:rPr lang="zh-CN" altLang="en-US" sz="3600"/>
                <a:t>试用不确定关系式估算零点能量</a:t>
              </a:r>
              <a:endParaRPr lang="zh-CN" altLang="en-US" sz="3600"/>
            </a:p>
          </p:txBody>
        </p:sp>
        <p:graphicFrame>
          <p:nvGraphicFramePr>
            <p:cNvPr id="26639" name="Object 15"/>
            <p:cNvGraphicFramePr>
              <a:graphicFrameLocks noChangeAspect="1"/>
            </p:cNvGraphicFramePr>
            <p:nvPr/>
          </p:nvGraphicFramePr>
          <p:xfrm>
            <a:off x="5376" y="297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" r:id="rId11" imgW="3048000" imgH="3048000" progId="Equation.3">
                    <p:embed/>
                  </p:oleObj>
                </mc:Choice>
                <mc:Fallback>
                  <p:oleObj name="" r:id="rId11" imgW="3048000" imgH="3048000" progId="Equation.3">
                    <p:embed/>
                    <p:pic>
                      <p:nvPicPr>
                        <p:cNvPr id="0" name="图片 1638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76" y="2976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/>
          <p:cNvGrpSpPr/>
          <p:nvPr/>
        </p:nvGrpSpPr>
        <p:grpSpPr bwMode="auto">
          <a:xfrm>
            <a:off x="457200" y="5835650"/>
            <a:ext cx="9144000" cy="641350"/>
            <a:chOff x="0" y="3676"/>
            <a:chExt cx="5760" cy="404"/>
          </a:xfrm>
        </p:grpSpPr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0" y="3676"/>
              <a:ext cx="5760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>
                  <a:solidFill>
                    <a:schemeClr val="tx2"/>
                  </a:solidFill>
                </a:rPr>
                <a:t>解：</a:t>
              </a:r>
              <a:r>
                <a:rPr lang="zh-CN" altLang="en-US" sz="3600"/>
                <a:t>设不确定范围</a:t>
              </a:r>
              <a:endParaRPr lang="zh-CN" altLang="en-US" sz="3600"/>
            </a:p>
          </p:txBody>
        </p:sp>
        <p:graphicFrame>
          <p:nvGraphicFramePr>
            <p:cNvPr id="26642" name="Object 18"/>
            <p:cNvGraphicFramePr>
              <a:graphicFrameLocks noChangeAspect="1"/>
            </p:cNvGraphicFramePr>
            <p:nvPr/>
          </p:nvGraphicFramePr>
          <p:xfrm>
            <a:off x="2592" y="3724"/>
            <a:ext cx="8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13" imgW="10668000" imgH="4267200" progId="Equation.3">
                    <p:embed/>
                  </p:oleObj>
                </mc:Choice>
                <mc:Fallback>
                  <p:oleObj name="Equation" r:id="rId13" imgW="10668000" imgH="4267200" progId="Equation.3">
                    <p:embed/>
                    <p:pic>
                      <p:nvPicPr>
                        <p:cNvPr id="0" name="图片 1639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92" y="3724"/>
                          <a:ext cx="840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/>
          <p:cNvGrpSpPr/>
          <p:nvPr/>
        </p:nvGrpSpPr>
        <p:grpSpPr bwMode="auto">
          <a:xfrm>
            <a:off x="2438400" y="2895600"/>
            <a:ext cx="1219200" cy="838200"/>
            <a:chOff x="1536" y="1824"/>
            <a:chExt cx="768" cy="528"/>
          </a:xfrm>
        </p:grpSpPr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1536" y="1824"/>
              <a:ext cx="768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1632" y="1824"/>
              <a:ext cx="624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" name="Object 0"/>
          <p:cNvGraphicFramePr>
            <a:graphicFrameLocks noChangeAspect="1"/>
          </p:cNvGraphicFramePr>
          <p:nvPr/>
        </p:nvGraphicFramePr>
        <p:xfrm>
          <a:off x="1981200" y="685800"/>
          <a:ext cx="2209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r:id="rId1" imgW="18897600" imgH="8839200" progId="Equation.3">
                  <p:embed/>
                </p:oleObj>
              </mc:Choice>
              <mc:Fallback>
                <p:oleObj name="" r:id="rId1" imgW="18897600" imgH="8839200" progId="Equation.3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685800"/>
                        <a:ext cx="2209800" cy="1038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814513" y="2325688"/>
          <a:ext cx="277336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3469600" imgH="9448800" progId="Equation.DSMT4">
                  <p:embed/>
                </p:oleObj>
              </mc:Choice>
              <mc:Fallback>
                <p:oleObj name="Equation" r:id="rId3" imgW="23469600" imgH="9448800" progId="Equation.DSMT4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4513" y="2325688"/>
                        <a:ext cx="2773362" cy="1131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 bwMode="auto">
          <a:xfrm>
            <a:off x="76200" y="76200"/>
            <a:ext cx="6019800" cy="685800"/>
            <a:chOff x="48" y="48"/>
            <a:chExt cx="3792" cy="432"/>
          </a:xfrm>
        </p:grpSpPr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2400" y="103"/>
            <a:ext cx="120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" r:id="rId5" imgW="15240000" imgH="4876800" progId="Equation.3">
                    <p:embed/>
                  </p:oleObj>
                </mc:Choice>
                <mc:Fallback>
                  <p:oleObj name="" r:id="rId5" imgW="15240000" imgH="4876800" progId="Equation.3">
                    <p:embed/>
                    <p:pic>
                      <p:nvPicPr>
                        <p:cNvPr id="0" name="图片 174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00" y="103"/>
                          <a:ext cx="1203" cy="3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8" y="48"/>
              <a:ext cx="379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由不确定关系式得</a:t>
              </a:r>
              <a:endParaRPr lang="zh-CN" altLang="en-US"/>
            </a:p>
          </p:txBody>
        </p:sp>
      </p:grp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1752600"/>
            <a:ext cx="9144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/>
              <a:t>又设其动量值等于动量不确定值，即</a:t>
            </a:r>
            <a:endParaRPr lang="zh-CN" altLang="en-US"/>
          </a:p>
        </p:txBody>
      </p:sp>
      <p:grpSp>
        <p:nvGrpSpPr>
          <p:cNvPr id="3" name="Group 24"/>
          <p:cNvGrpSpPr/>
          <p:nvPr/>
        </p:nvGrpSpPr>
        <p:grpSpPr bwMode="auto">
          <a:xfrm>
            <a:off x="914400" y="3222627"/>
            <a:ext cx="5478463" cy="1177925"/>
            <a:chOff x="576" y="2030"/>
            <a:chExt cx="3451" cy="742"/>
          </a:xfrm>
        </p:grpSpPr>
        <p:graphicFrame>
          <p:nvGraphicFramePr>
            <p:cNvPr id="45060" name="Object 4"/>
            <p:cNvGraphicFramePr>
              <a:graphicFrameLocks noChangeAspect="1"/>
            </p:cNvGraphicFramePr>
            <p:nvPr/>
          </p:nvGraphicFramePr>
          <p:xfrm>
            <a:off x="1110" y="2030"/>
            <a:ext cx="2917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39319200" imgH="10058400" progId="Equation.DSMT4">
                    <p:embed/>
                  </p:oleObj>
                </mc:Choice>
                <mc:Fallback>
                  <p:oleObj name="Equation" r:id="rId7" imgW="39319200" imgH="10058400" progId="Equation.DSMT4">
                    <p:embed/>
                    <p:pic>
                      <p:nvPicPr>
                        <p:cNvPr id="0" name="图片 174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10" y="2030"/>
                          <a:ext cx="2917" cy="74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576" y="2188"/>
              <a:ext cx="81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则    </a:t>
              </a:r>
              <a:endParaRPr lang="zh-CN" altLang="en-US"/>
            </a:p>
          </p:txBody>
        </p:sp>
      </p:grpSp>
      <p:grpSp>
        <p:nvGrpSpPr>
          <p:cNvPr id="4" name="Group 23"/>
          <p:cNvGrpSpPr/>
          <p:nvPr/>
        </p:nvGrpSpPr>
        <p:grpSpPr bwMode="auto">
          <a:xfrm>
            <a:off x="0" y="4343400"/>
            <a:ext cx="9144000" cy="1143000"/>
            <a:chOff x="0" y="2736"/>
            <a:chExt cx="5760" cy="720"/>
          </a:xfrm>
        </p:grpSpPr>
        <p:graphicFrame>
          <p:nvGraphicFramePr>
            <p:cNvPr id="45059" name="Object 3"/>
            <p:cNvGraphicFramePr>
              <a:graphicFrameLocks noChangeAspect="1"/>
            </p:cNvGraphicFramePr>
            <p:nvPr/>
          </p:nvGraphicFramePr>
          <p:xfrm>
            <a:off x="3264" y="2736"/>
            <a:ext cx="115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" r:id="rId9" imgW="16459200" imgH="10363200" progId="Equation.3">
                    <p:embed/>
                  </p:oleObj>
                </mc:Choice>
                <mc:Fallback>
                  <p:oleObj name="" r:id="rId9" imgW="16459200" imgH="10363200" progId="Equation.3">
                    <p:embed/>
                    <p:pic>
                      <p:nvPicPr>
                        <p:cNvPr id="0" name="图片 174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64" y="2736"/>
                          <a:ext cx="1152" cy="7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0" y="2880"/>
              <a:ext cx="5760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 dirty="0"/>
                <a:t>与薛定谔方程所得结果（　　　　）</a:t>
              </a:r>
              <a:r>
                <a:rPr lang="zh-CN" altLang="en-US" sz="3600" dirty="0" smtClean="0"/>
                <a:t>相同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 bwMode="auto">
          <a:xfrm>
            <a:off x="0" y="0"/>
            <a:ext cx="6172200" cy="1524000"/>
            <a:chOff x="0" y="0"/>
            <a:chExt cx="3888" cy="960"/>
          </a:xfrm>
        </p:grpSpPr>
        <p:sp>
          <p:nvSpPr>
            <p:cNvPr id="20482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3888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（１）由归一化条件               </a:t>
              </a:r>
              <a:endParaRPr lang="zh-CN" altLang="en-US" sz="3600"/>
            </a:p>
          </p:txBody>
        </p:sp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1259" y="361"/>
            <a:ext cx="1609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1" imgW="20726400" imgH="7924800" progId="Equation.3">
                    <p:embed/>
                  </p:oleObj>
                </mc:Choice>
                <mc:Fallback>
                  <p:oleObj name="Equation" r:id="rId1" imgW="20726400" imgH="7924800" progId="Equation.3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59" y="361"/>
                          <a:ext cx="1609" cy="59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3124200" cy="1327150"/>
          </a:xfrm>
          <a:prstGeom prst="rect">
            <a:avLst/>
          </a:prstGeom>
          <a:noFill/>
        </p:spPr>
      </p:pic>
      <p:grpSp>
        <p:nvGrpSpPr>
          <p:cNvPr id="3" name="Group 49"/>
          <p:cNvGrpSpPr/>
          <p:nvPr/>
        </p:nvGrpSpPr>
        <p:grpSpPr bwMode="auto">
          <a:xfrm>
            <a:off x="76200" y="1447800"/>
            <a:ext cx="5867400" cy="1828800"/>
            <a:chOff x="48" y="912"/>
            <a:chExt cx="3696" cy="1152"/>
          </a:xfrm>
        </p:grpSpPr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557" y="1237"/>
            <a:ext cx="2774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34442400" imgH="10363200" progId="Equation.3">
                    <p:embed/>
                  </p:oleObj>
                </mc:Choice>
                <mc:Fallback>
                  <p:oleObj name="Equation" r:id="rId4" imgW="34442400" imgH="10363200" progId="Equation.3">
                    <p:embed/>
                    <p:pic>
                      <p:nvPicPr>
                        <p:cNvPr id="0" name="图片 20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7" y="1237"/>
                          <a:ext cx="2774" cy="8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8" y="912"/>
              <a:ext cx="369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3600"/>
                <a:t>     </a:t>
              </a:r>
              <a:r>
                <a:rPr lang="zh-CN" altLang="en-US" sz="3600"/>
                <a:t>结合本题条件，即</a:t>
              </a:r>
              <a:endParaRPr lang="zh-CN" altLang="en-US"/>
            </a:p>
          </p:txBody>
        </p:sp>
      </p:grpSp>
      <p:grpSp>
        <p:nvGrpSpPr>
          <p:cNvPr id="4" name="Group 50"/>
          <p:cNvGrpSpPr/>
          <p:nvPr/>
        </p:nvGrpSpPr>
        <p:grpSpPr bwMode="auto">
          <a:xfrm>
            <a:off x="3581400" y="3262313"/>
            <a:ext cx="2362200" cy="1309687"/>
            <a:chOff x="2256" y="2055"/>
            <a:chExt cx="1488" cy="825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36" y="2055"/>
              <a:ext cx="1008" cy="825"/>
            </a:xfrm>
            <a:prstGeom prst="rect">
              <a:avLst/>
            </a:prstGeom>
            <a:noFill/>
          </p:spPr>
        </p:pic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256" y="220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3600"/>
                <a:t>∴            </a:t>
              </a:r>
              <a:endParaRPr lang="en-US" altLang="zh-CN"/>
            </a:p>
          </p:txBody>
        </p:sp>
      </p:grpSp>
      <p:grpSp>
        <p:nvGrpSpPr>
          <p:cNvPr id="5" name="Group 51"/>
          <p:cNvGrpSpPr/>
          <p:nvPr/>
        </p:nvGrpSpPr>
        <p:grpSpPr bwMode="auto">
          <a:xfrm>
            <a:off x="0" y="4648200"/>
            <a:ext cx="7010400" cy="1981200"/>
            <a:chOff x="0" y="2928"/>
            <a:chExt cx="4416" cy="1248"/>
          </a:xfrm>
        </p:grpSpPr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0" y="2958"/>
              <a:ext cx="1141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/>
                <a:t>（２）</a:t>
              </a:r>
              <a:endParaRPr lang="zh-CN" altLang="en-US" sz="3600"/>
            </a:p>
          </p:txBody>
        </p:sp>
        <p:graphicFrame>
          <p:nvGraphicFramePr>
            <p:cNvPr id="20493" name="Object 13"/>
            <p:cNvGraphicFramePr>
              <a:graphicFrameLocks noChangeAspect="1"/>
            </p:cNvGraphicFramePr>
            <p:nvPr/>
          </p:nvGraphicFramePr>
          <p:xfrm>
            <a:off x="844" y="2928"/>
            <a:ext cx="2007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" r:id="rId7" imgW="29565600" imgH="8534400" progId="Equation.3">
                    <p:embed/>
                  </p:oleObj>
                </mc:Choice>
                <mc:Fallback>
                  <p:oleObj name="" r:id="rId7" imgW="29565600" imgH="8534400" progId="Equation.3">
                    <p:embed/>
                    <p:pic>
                      <p:nvPicPr>
                        <p:cNvPr id="0" name="图片 205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4" y="2928"/>
                          <a:ext cx="2007" cy="58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1240" y="3463"/>
            <a:ext cx="3176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" r:id="rId9" imgW="46634400" imgH="10363200" progId="Equation.3">
                    <p:embed/>
                  </p:oleObj>
                </mc:Choice>
                <mc:Fallback>
                  <p:oleObj name="" r:id="rId9" imgW="46634400" imgH="10363200" progId="Equation.3">
                    <p:embed/>
                    <p:pic>
                      <p:nvPicPr>
                        <p:cNvPr id="0" name="图片 20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0" y="3463"/>
                          <a:ext cx="3176" cy="7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4"/>
          <p:cNvGrpSpPr/>
          <p:nvPr/>
        </p:nvGrpSpPr>
        <p:grpSpPr bwMode="auto">
          <a:xfrm>
            <a:off x="6015038" y="2438400"/>
            <a:ext cx="3052762" cy="2963863"/>
            <a:chOff x="3789" y="2400"/>
            <a:chExt cx="1923" cy="1867"/>
          </a:xfrm>
        </p:grpSpPr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 flipV="1">
              <a:off x="4032" y="2688"/>
              <a:ext cx="4" cy="1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3937" y="3927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7" name="Object 37"/>
            <p:cNvGraphicFramePr>
              <a:graphicFrameLocks noChangeAspect="1"/>
            </p:cNvGraphicFramePr>
            <p:nvPr/>
          </p:nvGraphicFramePr>
          <p:xfrm>
            <a:off x="3957" y="2400"/>
            <a:ext cx="5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11" imgW="7924800" imgH="4876800" progId="Equation.3">
                    <p:embed/>
                  </p:oleObj>
                </mc:Choice>
                <mc:Fallback>
                  <p:oleObj name="Equation" r:id="rId11" imgW="7924800" imgH="4876800" progId="Equation.3">
                    <p:embed/>
                    <p:pic>
                      <p:nvPicPr>
                        <p:cNvPr id="0" name="图片 20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57" y="2400"/>
                          <a:ext cx="507" cy="2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8" name="Object 38"/>
            <p:cNvGraphicFramePr>
              <a:graphicFrameLocks noChangeAspect="1"/>
            </p:cNvGraphicFramePr>
            <p:nvPr/>
          </p:nvGraphicFramePr>
          <p:xfrm>
            <a:off x="4546" y="3936"/>
            <a:ext cx="25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3" imgW="3962400" imgH="5486400" progId="Equation.3">
                    <p:embed/>
                  </p:oleObj>
                </mc:Choice>
                <mc:Fallback>
                  <p:oleObj name="Equation" r:id="rId13" imgW="3962400" imgH="5486400" progId="Equation.3">
                    <p:embed/>
                    <p:pic>
                      <p:nvPicPr>
                        <p:cNvPr id="0" name="图片 205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46" y="3936"/>
                          <a:ext cx="254" cy="3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9" name="Object 39"/>
            <p:cNvGraphicFramePr>
              <a:graphicFrameLocks noChangeAspect="1"/>
            </p:cNvGraphicFramePr>
            <p:nvPr/>
          </p:nvGraphicFramePr>
          <p:xfrm>
            <a:off x="5136" y="3936"/>
            <a:ext cx="3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5" imgW="5791200" imgH="5486400" progId="Equation.3">
                    <p:embed/>
                  </p:oleObj>
                </mc:Choice>
                <mc:Fallback>
                  <p:oleObj name="Equation" r:id="rId15" imgW="5791200" imgH="5486400" progId="Equation.3">
                    <p:embed/>
                    <p:pic>
                      <p:nvPicPr>
                        <p:cNvPr id="0" name="图片 205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136" y="3936"/>
                          <a:ext cx="371" cy="3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40"/>
            <p:cNvGraphicFramePr>
              <a:graphicFrameLocks noChangeAspect="1"/>
            </p:cNvGraphicFramePr>
            <p:nvPr/>
          </p:nvGraphicFramePr>
          <p:xfrm>
            <a:off x="3792" y="3974"/>
            <a:ext cx="19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7" imgW="3048000" imgH="3352800" progId="Equation.3">
                    <p:embed/>
                  </p:oleObj>
                </mc:Choice>
                <mc:Fallback>
                  <p:oleObj name="Equation" r:id="rId17" imgW="3048000" imgH="3352800" progId="Equation.3">
                    <p:embed/>
                    <p:pic>
                      <p:nvPicPr>
                        <p:cNvPr id="0" name="图片 205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3974"/>
                          <a:ext cx="19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41"/>
            <p:cNvGraphicFramePr>
              <a:graphicFrameLocks noChangeAspect="1"/>
            </p:cNvGraphicFramePr>
            <p:nvPr/>
          </p:nvGraphicFramePr>
          <p:xfrm>
            <a:off x="5537" y="3974"/>
            <a:ext cx="1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19" imgW="2743200" imgH="3352800" progId="Equation.3">
                    <p:embed/>
                  </p:oleObj>
                </mc:Choice>
                <mc:Fallback>
                  <p:oleObj name="Equation" r:id="rId19" imgW="2743200" imgH="3352800" progId="Equation.3">
                    <p:embed/>
                    <p:pic>
                      <p:nvPicPr>
                        <p:cNvPr id="0" name="图片 205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537" y="3974"/>
                          <a:ext cx="17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 flipV="1">
              <a:off x="4032" y="3120"/>
              <a:ext cx="57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4608" y="3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 flipH="1">
              <a:off x="4032" y="3120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>
              <a:off x="4608" y="3120"/>
              <a:ext cx="0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Line 46"/>
            <p:cNvSpPr>
              <a:spLocks noChangeShapeType="1"/>
            </p:cNvSpPr>
            <p:nvPr/>
          </p:nvSpPr>
          <p:spPr bwMode="auto">
            <a:xfrm>
              <a:off x="5280" y="3120"/>
              <a:ext cx="0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27" name="Object 47"/>
            <p:cNvGraphicFramePr>
              <a:graphicFrameLocks noChangeAspect="1"/>
            </p:cNvGraphicFramePr>
            <p:nvPr/>
          </p:nvGraphicFramePr>
          <p:xfrm>
            <a:off x="3789" y="3024"/>
            <a:ext cx="19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21" imgW="3048000" imgH="3352800" progId="Equation.3">
                    <p:embed/>
                  </p:oleObj>
                </mc:Choice>
                <mc:Fallback>
                  <p:oleObj name="Equation" r:id="rId21" imgW="3048000" imgH="3352800" progId="Equation.3">
                    <p:embed/>
                    <p:pic>
                      <p:nvPicPr>
                        <p:cNvPr id="0" name="图片 205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89" y="3024"/>
                          <a:ext cx="19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382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三、</a:t>
            </a:r>
            <a:r>
              <a:rPr lang="zh-CN" altLang="en-US" sz="2800" b="1" dirty="0" smtClean="0"/>
              <a:t>氩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Z=18</a:t>
            </a:r>
            <a:r>
              <a:rPr lang="zh-CN" altLang="en-US" sz="2800" b="1" dirty="0"/>
              <a:t>）原子基态的电子组态是：</a:t>
            </a:r>
            <a:endParaRPr lang="zh-CN" altLang="en-US" sz="2800" b="1" dirty="0"/>
          </a:p>
        </p:txBody>
      </p:sp>
      <p:graphicFrame>
        <p:nvGraphicFramePr>
          <p:cNvPr id="124928" name="Object 1024"/>
          <p:cNvGraphicFramePr>
            <a:graphicFrameLocks noChangeAspect="1"/>
          </p:cNvGraphicFramePr>
          <p:nvPr/>
        </p:nvGraphicFramePr>
        <p:xfrm>
          <a:off x="647700" y="1174750"/>
          <a:ext cx="36560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1" imgW="43586400" imgH="7620000" progId="Equation.3">
                  <p:embed/>
                </p:oleObj>
              </mc:Choice>
              <mc:Fallback>
                <p:oleObj name="公式" r:id="rId1" imgW="43586400" imgH="7620000" progId="Equation.3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" y="1174750"/>
                        <a:ext cx="3656013" cy="636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29" name="Object 1025"/>
          <p:cNvGraphicFramePr>
            <a:graphicFrameLocks noChangeAspect="1"/>
          </p:cNvGraphicFramePr>
          <p:nvPr/>
        </p:nvGraphicFramePr>
        <p:xfrm>
          <a:off x="590550" y="1866900"/>
          <a:ext cx="28384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33832800" imgH="7620000" progId="Equation.3">
                  <p:embed/>
                </p:oleObj>
              </mc:Choice>
              <mc:Fallback>
                <p:oleObj name="公式" r:id="rId3" imgW="33832800" imgH="7620000" progId="Equation.3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1866900"/>
                        <a:ext cx="2838450" cy="636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0" name="Object 1026"/>
          <p:cNvGraphicFramePr>
            <a:graphicFrameLocks noChangeAspect="1"/>
          </p:cNvGraphicFramePr>
          <p:nvPr/>
        </p:nvGraphicFramePr>
        <p:xfrm>
          <a:off x="561975" y="2476500"/>
          <a:ext cx="37814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34747200" imgH="6096000" progId="Equation.3">
                  <p:embed/>
                </p:oleObj>
              </mc:Choice>
              <mc:Fallback>
                <p:oleObj name="Equation" r:id="rId5" imgW="34747200" imgH="6096000" progId="Equation.3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975" y="2476500"/>
                        <a:ext cx="3781425" cy="738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1027"/>
          <p:cNvGraphicFramePr>
            <a:graphicFrameLocks noChangeAspect="1"/>
          </p:cNvGraphicFramePr>
          <p:nvPr/>
        </p:nvGraphicFramePr>
        <p:xfrm>
          <a:off x="501650" y="3314700"/>
          <a:ext cx="5137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7" imgW="61264800" imgH="7620000" progId="Equation.3">
                  <p:embed/>
                </p:oleObj>
              </mc:Choice>
              <mc:Fallback>
                <p:oleObj name="公式" r:id="rId7" imgW="61264800" imgH="7620000" progId="Equation.3">
                  <p:embed/>
                  <p:pic>
                    <p:nvPicPr>
                      <p:cNvPr id="0" name="图片 1843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650" y="3314700"/>
                        <a:ext cx="5137150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477000" y="3390900"/>
            <a:ext cx="1295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zh-CN" altLang="en-US" sz="3200" b="1">
                <a:solidFill>
                  <a:srgbClr val="FF0000"/>
                </a:solidFill>
              </a:rPr>
              <a:t>）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76200" y="4225925"/>
            <a:ext cx="9144000" cy="10464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因能级高低次序为：</a:t>
            </a:r>
            <a:r>
              <a:rPr lang="en-US" altLang="zh-CN" sz="3400" b="1" dirty="0">
                <a:solidFill>
                  <a:schemeClr val="hlink"/>
                </a:solidFill>
              </a:rPr>
              <a:t>1s&lt;2s&lt;2p&lt;3s&lt;3p&lt;4s&lt;3d&lt;4p&lt;5s&lt;4d&lt;5p&lt;6s&lt;4f…</a:t>
            </a:r>
            <a:endParaRPr lang="en-US" altLang="zh-CN" sz="34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utoUpdateAnimBg="0"/>
      <p:bldP spid="4109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404664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四、</a:t>
            </a:r>
            <a:r>
              <a:rPr lang="zh-CN" altLang="en-US" sz="3200" dirty="0" smtClean="0">
                <a:latin typeface="+mn-ea"/>
              </a:rPr>
              <a:t>基于</a:t>
            </a:r>
            <a:r>
              <a:rPr lang="en-US" altLang="zh-CN" sz="3200" dirty="0" smtClean="0">
                <a:latin typeface="+mn-ea"/>
              </a:rPr>
              <a:t>Bohr</a:t>
            </a:r>
            <a:r>
              <a:rPr lang="zh-CN" altLang="en-US" sz="3200" dirty="0" smtClean="0">
                <a:latin typeface="+mn-ea"/>
              </a:rPr>
              <a:t>的半经典模型可知氢原子处于基态时电子能量是：</a:t>
            </a:r>
            <a:r>
              <a:rPr lang="en-US" altLang="zh-CN" sz="3200" dirty="0" smtClean="0">
                <a:latin typeface="+mn-ea"/>
              </a:rPr>
              <a:t>-13.6 </a:t>
            </a:r>
            <a:r>
              <a:rPr lang="en-US" altLang="zh-CN" sz="3200" dirty="0" err="1" smtClean="0">
                <a:latin typeface="+mn-ea"/>
              </a:rPr>
              <a:t>eV</a:t>
            </a:r>
            <a:r>
              <a:rPr lang="zh-CN" altLang="en-US" sz="3200" dirty="0" smtClean="0">
                <a:latin typeface="+mn-ea"/>
              </a:rPr>
              <a:t>，试分析</a:t>
            </a:r>
            <a:r>
              <a:rPr lang="en-US" altLang="zh-CN" sz="3200" dirty="0" smtClean="0">
                <a:latin typeface="+mn-ea"/>
              </a:rPr>
              <a:t>H</a:t>
            </a:r>
            <a:r>
              <a:rPr lang="zh-CN" altLang="en-US" sz="3200" dirty="0" smtClean="0">
                <a:latin typeface="+mn-ea"/>
              </a:rPr>
              <a:t>原子序号为</a:t>
            </a:r>
            <a:r>
              <a:rPr lang="en-US" altLang="zh-CN" sz="3200" dirty="0" smtClean="0">
                <a:latin typeface="+mn-ea"/>
              </a:rPr>
              <a:t>K</a:t>
            </a:r>
            <a:r>
              <a:rPr lang="zh-CN" altLang="en-US" sz="3200" dirty="0" smtClean="0">
                <a:latin typeface="+mn-ea"/>
              </a:rPr>
              <a:t>的核外电子基态能；且需不需要相对论修正，试说明之</a:t>
            </a:r>
            <a:endParaRPr lang="zh-CN" altLang="en-US" sz="3200" dirty="0">
              <a:latin typeface="+mn-ea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66863" y="3573463"/>
          <a:ext cx="4564062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36576000" imgH="10972800" progId="Equation.DSMT4">
                  <p:embed/>
                </p:oleObj>
              </mc:Choice>
              <mc:Fallback>
                <p:oleObj name="Equation" r:id="rId1" imgW="36576000" imgH="109728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6863" y="3573463"/>
                        <a:ext cx="4564062" cy="1382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 bwMode="auto">
          <a:xfrm>
            <a:off x="0" y="0"/>
            <a:ext cx="6465888" cy="2743200"/>
            <a:chOff x="0" y="0"/>
            <a:chExt cx="4073" cy="1728"/>
          </a:xfrm>
        </p:grpSpPr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235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/>
                <a:t>（３）平均速率</a:t>
              </a:r>
              <a:endParaRPr lang="zh-CN" altLang="en-US" sz="3600"/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528" y="384"/>
            <a:ext cx="1558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" r:id="rId1" imgW="21945600" imgH="7924800" progId="Equation.3">
                    <p:embed/>
                  </p:oleObj>
                </mc:Choice>
                <mc:Fallback>
                  <p:oleObj name="" r:id="rId1" imgW="21945600" imgH="7924800" progId="Equation.3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" y="384"/>
                          <a:ext cx="1558" cy="56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3"/>
            <p:cNvGraphicFramePr>
              <a:graphicFrameLocks noChangeAspect="1"/>
            </p:cNvGraphicFramePr>
            <p:nvPr/>
          </p:nvGraphicFramePr>
          <p:xfrm>
            <a:off x="727" y="993"/>
            <a:ext cx="3346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46634400" imgH="10363200" progId="Equation.3">
                    <p:embed/>
                  </p:oleObj>
                </mc:Choice>
                <mc:Fallback>
                  <p:oleObj name="Equation" r:id="rId3" imgW="46634400" imgH="10363200" progId="Equation.3">
                    <p:embed/>
                    <p:pic>
                      <p:nvPicPr>
                        <p:cNvPr id="0" name="图片 3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7" y="993"/>
                          <a:ext cx="3346" cy="7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2790825"/>
            <a:ext cx="641714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二、</a:t>
            </a:r>
            <a:r>
              <a:rPr lang="zh-CN" altLang="en-US" sz="3600" dirty="0"/>
              <a:t>对分布曲线的进一步讨论</a:t>
            </a:r>
            <a:endParaRPr lang="zh-CN" altLang="en-US" sz="3600" dirty="0"/>
          </a:p>
        </p:txBody>
      </p:sp>
      <p:grpSp>
        <p:nvGrpSpPr>
          <p:cNvPr id="3" name="Group 26"/>
          <p:cNvGrpSpPr/>
          <p:nvPr/>
        </p:nvGrpSpPr>
        <p:grpSpPr bwMode="auto">
          <a:xfrm>
            <a:off x="5456238" y="3505200"/>
            <a:ext cx="3611562" cy="2963863"/>
            <a:chOff x="3437" y="2208"/>
            <a:chExt cx="2275" cy="1867"/>
          </a:xfrm>
        </p:grpSpPr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 flipV="1">
              <a:off x="4032" y="2496"/>
              <a:ext cx="4" cy="1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3937" y="3735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3957" y="2208"/>
            <a:ext cx="5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7924800" imgH="4876800" progId="Equation.3">
                    <p:embed/>
                  </p:oleObj>
                </mc:Choice>
                <mc:Fallback>
                  <p:oleObj name="Equation" r:id="rId5" imgW="7924800" imgH="4876800" progId="Equation.3">
                    <p:embed/>
                    <p:pic>
                      <p:nvPicPr>
                        <p:cNvPr id="0" name="图片 30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57" y="2208"/>
                          <a:ext cx="507" cy="2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4546" y="3744"/>
            <a:ext cx="25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3962400" imgH="5486400" progId="Equation.3">
                    <p:embed/>
                  </p:oleObj>
                </mc:Choice>
                <mc:Fallback>
                  <p:oleObj name="Equation" r:id="rId7" imgW="3962400" imgH="5486400" progId="Equation.3">
                    <p:embed/>
                    <p:pic>
                      <p:nvPicPr>
                        <p:cNvPr id="0" name="图片 307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46" y="3744"/>
                          <a:ext cx="254" cy="3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5136" y="3744"/>
            <a:ext cx="3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9" imgW="5791200" imgH="5486400" progId="Equation.3">
                    <p:embed/>
                  </p:oleObj>
                </mc:Choice>
                <mc:Fallback>
                  <p:oleObj name="Equation" r:id="rId9" imgW="5791200" imgH="5486400" progId="Equation.3">
                    <p:embed/>
                    <p:pic>
                      <p:nvPicPr>
                        <p:cNvPr id="0" name="图片 307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36" y="3744"/>
                          <a:ext cx="371" cy="3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3792" y="3782"/>
            <a:ext cx="19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3048000" imgH="3352800" progId="Equation.3">
                    <p:embed/>
                  </p:oleObj>
                </mc:Choice>
                <mc:Fallback>
                  <p:oleObj name="Equation" r:id="rId11" imgW="3048000" imgH="3352800" progId="Equation.3">
                    <p:embed/>
                    <p:pic>
                      <p:nvPicPr>
                        <p:cNvPr id="0" name="图片 307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92" y="3782"/>
                          <a:ext cx="19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5537" y="3782"/>
            <a:ext cx="1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3" imgW="2743200" imgH="3352800" progId="Equation.3">
                    <p:embed/>
                  </p:oleObj>
                </mc:Choice>
                <mc:Fallback>
                  <p:oleObj name="Equation" r:id="rId13" imgW="2743200" imgH="3352800" progId="Equation.3">
                    <p:embed/>
                    <p:pic>
                      <p:nvPicPr>
                        <p:cNvPr id="0" name="图片 307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37" y="3782"/>
                          <a:ext cx="175" cy="2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V="1">
              <a:off x="4032" y="2928"/>
              <a:ext cx="62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4656" y="2928"/>
              <a:ext cx="62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>
              <a:off x="4032" y="2928"/>
              <a:ext cx="62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4656" y="2928"/>
              <a:ext cx="0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5" name="Object 21"/>
            <p:cNvGraphicFramePr>
              <a:graphicFrameLocks noChangeAspect="1"/>
            </p:cNvGraphicFramePr>
            <p:nvPr/>
          </p:nvGraphicFramePr>
          <p:xfrm>
            <a:off x="3437" y="2768"/>
            <a:ext cx="58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15" imgW="9144000" imgH="5486400" progId="Equation.3">
                    <p:embed/>
                  </p:oleObj>
                </mc:Choice>
                <mc:Fallback>
                  <p:oleObj name="Equation" r:id="rId15" imgW="9144000" imgH="5486400" progId="Equation.3">
                    <p:embed/>
                    <p:pic>
                      <p:nvPicPr>
                        <p:cNvPr id="0" name="图片 30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37" y="2768"/>
                          <a:ext cx="585" cy="3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/>
          <p:cNvGrpSpPr/>
          <p:nvPr/>
        </p:nvGrpSpPr>
        <p:grpSpPr bwMode="auto">
          <a:xfrm>
            <a:off x="76200" y="3562350"/>
            <a:ext cx="5638800" cy="2838450"/>
            <a:chOff x="48" y="2244"/>
            <a:chExt cx="3552" cy="1788"/>
          </a:xfrm>
        </p:grpSpPr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48" y="2244"/>
              <a:ext cx="3552" cy="17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dirty="0"/>
                <a:t>　已知平衡态下的</a:t>
              </a:r>
              <a:r>
                <a:rPr lang="en-US" altLang="zh-CN" sz="3600" dirty="0"/>
                <a:t>N</a:t>
              </a:r>
              <a:r>
                <a:rPr lang="zh-CN" altLang="en-US" sz="3600" dirty="0"/>
                <a:t>个粒子系统，其速率分布曲线如图，求 </a:t>
              </a:r>
              <a:r>
                <a:rPr lang="en-US" altLang="zh-CN" sz="3600" dirty="0"/>
                <a:t>(</a:t>
              </a:r>
              <a:r>
                <a:rPr lang="zh-CN" altLang="en-US" sz="3600" dirty="0"/>
                <a:t>１</a:t>
              </a:r>
              <a:r>
                <a:rPr lang="en-US" altLang="zh-CN" sz="3600" dirty="0"/>
                <a:t>) </a:t>
              </a:r>
              <a:r>
                <a:rPr lang="zh-CN" altLang="en-US" sz="3600" dirty="0"/>
                <a:t>速率在                                  间的粒子数。 </a:t>
              </a:r>
              <a:r>
                <a:rPr lang="en-US" altLang="zh-CN" sz="3600" dirty="0"/>
                <a:t>(</a:t>
              </a:r>
              <a:r>
                <a:rPr lang="zh-CN" altLang="en-US" sz="3600" dirty="0"/>
                <a:t>２</a:t>
              </a:r>
              <a:r>
                <a:rPr lang="en-US" altLang="zh-CN" sz="3600" dirty="0"/>
                <a:t>) </a:t>
              </a:r>
              <a:r>
                <a:rPr lang="zh-CN" altLang="en-US" sz="3600" dirty="0"/>
                <a:t>速率分布函数的极大值为多少</a:t>
              </a:r>
              <a:r>
                <a:rPr lang="en-US" altLang="zh-CN" sz="3600" dirty="0"/>
                <a:t>?</a:t>
              </a:r>
              <a:endParaRPr lang="en-US" altLang="zh-CN" sz="3600" dirty="0"/>
            </a:p>
          </p:txBody>
        </p:sp>
        <p:graphicFrame>
          <p:nvGraphicFramePr>
            <p:cNvPr id="21531" name="Object 27"/>
            <p:cNvGraphicFramePr>
              <a:graphicFrameLocks noChangeAspect="1"/>
            </p:cNvGraphicFramePr>
            <p:nvPr/>
          </p:nvGraphicFramePr>
          <p:xfrm>
            <a:off x="2448" y="2985"/>
            <a:ext cx="96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17" imgW="14020800" imgH="5486400" progId="Equation.3">
                    <p:embed/>
                  </p:oleObj>
                </mc:Choice>
                <mc:Fallback>
                  <p:oleObj name="Equation" r:id="rId17" imgW="14020800" imgH="5486400" progId="Equation.3">
                    <p:embed/>
                    <p:pic>
                      <p:nvPicPr>
                        <p:cNvPr id="0" name="图片 30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48" y="2985"/>
                          <a:ext cx="960" cy="3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43200" y="3190875"/>
            <a:ext cx="2819400" cy="1060450"/>
          </a:xfrm>
          <a:prstGeom prst="rect">
            <a:avLst/>
          </a:prstGeom>
          <a:noFill/>
        </p:spPr>
      </p:pic>
      <p:grpSp>
        <p:nvGrpSpPr>
          <p:cNvPr id="2" name="Group 30"/>
          <p:cNvGrpSpPr/>
          <p:nvPr/>
        </p:nvGrpSpPr>
        <p:grpSpPr bwMode="auto">
          <a:xfrm>
            <a:off x="0" y="0"/>
            <a:ext cx="6248400" cy="2360613"/>
            <a:chOff x="0" y="0"/>
            <a:chExt cx="3936" cy="1487"/>
          </a:xfrm>
        </p:grpSpPr>
        <p:sp>
          <p:nvSpPr>
            <p:cNvPr id="22530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3936" cy="1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3600">
                  <a:solidFill>
                    <a:schemeClr val="tx2"/>
                  </a:solidFill>
                </a:rPr>
                <a:t>解</a:t>
              </a:r>
              <a:r>
                <a:rPr lang="en-US" altLang="zh-CN" sz="3600">
                  <a:solidFill>
                    <a:schemeClr val="tx2"/>
                  </a:solidFill>
                </a:rPr>
                <a:t>:</a:t>
              </a:r>
              <a:r>
                <a:rPr lang="en-US" altLang="zh-CN" sz="3600"/>
                <a:t> (1) </a:t>
              </a:r>
              <a:r>
                <a:rPr lang="zh-CN" altLang="en-US" sz="3600"/>
                <a:t>图示知，在　　　　速率间隔中，曲线下的面积是总面积的一半，所以区间内的粒子数是总粒子数的一半　  。</a:t>
              </a:r>
              <a:endParaRPr lang="zh-CN" altLang="en-US" sz="3600"/>
            </a:p>
          </p:txBody>
        </p:sp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6" y="1008"/>
              <a:ext cx="434" cy="479"/>
            </a:xfrm>
            <a:prstGeom prst="rect">
              <a:avLst/>
            </a:prstGeom>
            <a:noFill/>
          </p:spPr>
        </p:pic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2544" y="0"/>
            <a:ext cx="10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Equation" r:id="rId3" imgW="14020800" imgH="5486400" progId="Equation.3">
                    <p:embed/>
                  </p:oleObj>
                </mc:Choice>
                <mc:Fallback>
                  <p:oleObj name="Equation" r:id="rId3" imgW="14020800" imgH="5486400" progId="Equation.3">
                    <p:embed/>
                    <p:pic>
                      <p:nvPicPr>
                        <p:cNvPr id="0" name="图片 40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4" y="0"/>
                          <a:ext cx="1006" cy="3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2498725"/>
            <a:ext cx="91440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/>
              <a:t>(2) </a:t>
            </a:r>
            <a:r>
              <a:rPr lang="zh-CN" altLang="en-US" sz="3600"/>
              <a:t>由归一化条件</a:t>
            </a:r>
            <a:r>
              <a:rPr lang="en-US" altLang="zh-CN" sz="3600"/>
              <a:t>,</a:t>
            </a:r>
            <a:r>
              <a:rPr lang="zh-CN" altLang="en-US" sz="3600"/>
              <a:t>其总面积</a:t>
            </a:r>
            <a:endParaRPr lang="zh-CN" altLang="en-US" sz="3600"/>
          </a:p>
          <a:p>
            <a:pPr eaLnBrk="0" hangingPunct="0"/>
            <a:endParaRPr lang="en-US" altLang="zh-CN"/>
          </a:p>
        </p:txBody>
      </p:sp>
      <p:grpSp>
        <p:nvGrpSpPr>
          <p:cNvPr id="3" name="Group 29"/>
          <p:cNvGrpSpPr/>
          <p:nvPr/>
        </p:nvGrpSpPr>
        <p:grpSpPr bwMode="auto">
          <a:xfrm>
            <a:off x="2057400" y="4191000"/>
            <a:ext cx="3429000" cy="1631950"/>
            <a:chOff x="1296" y="2640"/>
            <a:chExt cx="2160" cy="1028"/>
          </a:xfrm>
        </p:grpSpPr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296" y="2880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3600"/>
                <a:t> ∴</a:t>
              </a:r>
              <a:endParaRPr lang="en-US" altLang="zh-CN"/>
            </a:p>
          </p:txBody>
        </p:sp>
        <p:graphicFrame>
          <p:nvGraphicFramePr>
            <p:cNvPr id="22555" name="Object 27"/>
            <p:cNvGraphicFramePr>
              <a:graphicFrameLocks noChangeAspect="1"/>
            </p:cNvGraphicFramePr>
            <p:nvPr/>
          </p:nvGraphicFramePr>
          <p:xfrm>
            <a:off x="1824" y="2640"/>
            <a:ext cx="1632" cy="1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5" imgW="16459200" imgH="10363200" progId="Equation.3">
                    <p:embed/>
                  </p:oleObj>
                </mc:Choice>
                <mc:Fallback>
                  <p:oleObj name="Equation" r:id="rId5" imgW="16459200" imgH="10363200" progId="Equation.3">
                    <p:embed/>
                    <p:pic>
                      <p:nvPicPr>
                        <p:cNvPr id="0" name="图片 40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2640"/>
                          <a:ext cx="1632" cy="10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497887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零、</a:t>
            </a:r>
            <a:r>
              <a:rPr lang="en-US" altLang="zh-CN" sz="3200" dirty="0" smtClean="0"/>
              <a:t>1.</a:t>
            </a:r>
            <a:r>
              <a:rPr lang="zh-CN" altLang="en-US" sz="3200" dirty="0" smtClean="0"/>
              <a:t>热</a:t>
            </a:r>
            <a:r>
              <a:rPr lang="zh-CN" altLang="en-US" sz="3200" dirty="0"/>
              <a:t>力学第二定律的开尔文表述和克劳修斯表述是等价的，表明在自然界中与热现象有关的实际宏观过程都是不可逆的，开尔文表述指出了</a:t>
            </a:r>
            <a:r>
              <a:rPr lang="en-US" altLang="zh-CN" sz="3200" dirty="0"/>
              <a:t>______________</a:t>
            </a:r>
            <a:r>
              <a:rPr lang="zh-CN" altLang="en-US" sz="3200" dirty="0"/>
              <a:t>的过程是不可逆的，而克劳修斯表述指出了</a:t>
            </a:r>
            <a:r>
              <a:rPr lang="en-US" altLang="zh-CN" sz="3200" dirty="0"/>
              <a:t>___________</a:t>
            </a:r>
            <a:r>
              <a:rPr lang="zh-CN" altLang="en-US" sz="3200" dirty="0"/>
              <a:t>的过程是不可逆的。</a:t>
            </a:r>
            <a:endParaRPr lang="zh-CN" altLang="en-US" sz="3200" dirty="0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948434" y="2060848"/>
            <a:ext cx="14795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功变热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4964658" y="2564904"/>
            <a:ext cx="1479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热传导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/>
      <p:bldP spid="2109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905723" y="1268760"/>
            <a:ext cx="8985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卡诺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411730" y="1700530"/>
            <a:ext cx="120459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25%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60040" y="214769"/>
            <a:ext cx="8532440" cy="20621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Times New Roman" panose="02020603050405020304" pitchFamily="18" charset="0"/>
              </a:rPr>
              <a:t>2.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以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一定量的理想气体作为工作物质，在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-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图中经图示的循环过程。图中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→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及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→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为两个绝热过程，则循环过程为</a:t>
            </a:r>
            <a:r>
              <a:rPr kumimoji="1" lang="zh-CN" altLang="en-US" sz="3200" b="1" u="sng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3200" b="1" u="sng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循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环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， 其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效率为</a:t>
            </a:r>
            <a:r>
              <a:rPr kumimoji="1" lang="zh-CN" altLang="en-US" sz="3200" b="1" u="sng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。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4227513" y="2944813"/>
            <a:ext cx="4953000" cy="3643312"/>
            <a:chOff x="2496" y="1680"/>
            <a:chExt cx="3120" cy="2295"/>
          </a:xfrm>
        </p:grpSpPr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2736" y="196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2736" y="3648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2496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p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4800" y="3648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T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K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）</a:t>
              </a:r>
              <a:endParaRPr kumimoji="1" lang="zh-CN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024" y="307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d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4176" y="254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c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4032" y="168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b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024" y="225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a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23"/>
            <p:cNvGrpSpPr/>
            <p:nvPr/>
          </p:nvGrpSpPr>
          <p:grpSpPr bwMode="auto">
            <a:xfrm>
              <a:off x="3264" y="1968"/>
              <a:ext cx="912" cy="1248"/>
              <a:chOff x="3264" y="2064"/>
              <a:chExt cx="912" cy="1248"/>
            </a:xfrm>
          </p:grpSpPr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 flipV="1">
                <a:off x="3264" y="2592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1" name="Line 25"/>
              <p:cNvSpPr>
                <a:spLocks noChangeShapeType="1"/>
              </p:cNvSpPr>
              <p:nvPr/>
            </p:nvSpPr>
            <p:spPr bwMode="auto">
              <a:xfrm>
                <a:off x="4176" y="2064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2" name="Freeform 26"/>
              <p:cNvSpPr/>
              <p:nvPr/>
            </p:nvSpPr>
            <p:spPr bwMode="auto">
              <a:xfrm>
                <a:off x="3264" y="2064"/>
                <a:ext cx="912" cy="528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432" y="384"/>
                  </a:cxn>
                  <a:cxn ang="0">
                    <a:pos x="912" y="0"/>
                  </a:cxn>
                </a:cxnLst>
                <a:rect l="0" t="0" r="r" b="b"/>
                <a:pathLst>
                  <a:path w="912" h="528">
                    <a:moveTo>
                      <a:pt x="0" y="528"/>
                    </a:moveTo>
                    <a:cubicBezTo>
                      <a:pt x="140" y="500"/>
                      <a:pt x="280" y="472"/>
                      <a:pt x="432" y="384"/>
                    </a:cubicBezTo>
                    <a:cubicBezTo>
                      <a:pt x="584" y="296"/>
                      <a:pt x="748" y="148"/>
                      <a:pt x="91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 flipV="1">
                <a:off x="4080" y="20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4" name="Freeform 28"/>
              <p:cNvSpPr/>
              <p:nvPr/>
            </p:nvSpPr>
            <p:spPr bwMode="auto">
              <a:xfrm>
                <a:off x="3264" y="2784"/>
                <a:ext cx="912" cy="528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624" y="288"/>
                  </a:cxn>
                  <a:cxn ang="0">
                    <a:pos x="0" y="528"/>
                  </a:cxn>
                </a:cxnLst>
                <a:rect l="0" t="0" r="r" b="b"/>
                <a:pathLst>
                  <a:path w="912" h="528">
                    <a:moveTo>
                      <a:pt x="912" y="0"/>
                    </a:moveTo>
                    <a:cubicBezTo>
                      <a:pt x="844" y="100"/>
                      <a:pt x="776" y="200"/>
                      <a:pt x="624" y="288"/>
                    </a:cubicBezTo>
                    <a:cubicBezTo>
                      <a:pt x="472" y="376"/>
                      <a:pt x="236" y="452"/>
                      <a:pt x="0" y="52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5" name="Line 29"/>
              <p:cNvSpPr>
                <a:spLocks noChangeShapeType="1"/>
              </p:cNvSpPr>
              <p:nvPr/>
            </p:nvSpPr>
            <p:spPr bwMode="auto">
              <a:xfrm flipH="1">
                <a:off x="3264" y="3264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3264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4176" y="26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120" y="364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300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49" name="Text Box 33"/>
            <p:cNvSpPr txBox="1">
              <a:spLocks noChangeArrowheads="1"/>
            </p:cNvSpPr>
            <p:nvPr/>
          </p:nvSpPr>
          <p:spPr bwMode="auto">
            <a:xfrm>
              <a:off x="4032" y="364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400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468313" y="4292600"/>
          <a:ext cx="391636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39319200" imgH="10363200" progId="Equation.3">
                  <p:embed/>
                </p:oleObj>
              </mc:Choice>
              <mc:Fallback>
                <p:oleObj name="公式" r:id="rId1" imgW="39319200" imgH="103632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4292600"/>
                        <a:ext cx="3916362" cy="1030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utoUpdateAnimBg="0"/>
      <p:bldP spid="922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622300"/>
            <a:ext cx="8763000" cy="3539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0" lang="zh-CN" altLang="en-US" sz="3200" b="1" dirty="0" smtClean="0">
                <a:solidFill>
                  <a:srgbClr val="FF0000"/>
                </a:solidFill>
              </a:rPr>
              <a:t>一、</a:t>
            </a:r>
            <a:r>
              <a:rPr kumimoji="0" lang="zh-CN" altLang="en-US" sz="3200" b="1" dirty="0" smtClean="0"/>
              <a:t>如</a:t>
            </a:r>
            <a:r>
              <a:rPr kumimoji="0" lang="zh-CN" altLang="en-US" sz="3200" b="1" dirty="0"/>
              <a:t>图示，一绝热气缸中间有一用导热材料制成的固定隔板</a:t>
            </a:r>
            <a:r>
              <a:rPr kumimoji="0" lang="en-US" altLang="zh-CN" sz="3200" b="1" dirty="0"/>
              <a:t>C</a:t>
            </a:r>
            <a:r>
              <a:rPr kumimoji="0" lang="zh-CN" altLang="en-US" sz="3200" b="1" dirty="0"/>
              <a:t>，把气缸分为</a:t>
            </a:r>
            <a:r>
              <a:rPr kumimoji="0" lang="en-US" altLang="zh-CN" sz="3200" b="1" i="1" dirty="0"/>
              <a:t>A</a:t>
            </a:r>
            <a:r>
              <a:rPr kumimoji="0" lang="zh-CN" altLang="en-US" sz="3200" b="1" i="1" dirty="0"/>
              <a:t>、</a:t>
            </a:r>
            <a:r>
              <a:rPr kumimoji="0" lang="en-US" altLang="zh-CN" sz="3200" b="1" i="1" dirty="0"/>
              <a:t>B</a:t>
            </a:r>
            <a:r>
              <a:rPr kumimoji="0" lang="zh-CN" altLang="en-US" sz="3200" b="1" dirty="0"/>
              <a:t>两部分，</a:t>
            </a:r>
            <a:r>
              <a:rPr kumimoji="0" lang="en-US" altLang="zh-CN" sz="3200" b="1" dirty="0"/>
              <a:t>D </a:t>
            </a:r>
            <a:r>
              <a:rPr kumimoji="0" lang="zh-CN" altLang="en-US" sz="3200" b="1" dirty="0"/>
              <a:t>是一绝热的活塞。</a:t>
            </a:r>
            <a:r>
              <a:rPr kumimoji="0" lang="en-US" altLang="zh-CN" sz="3200" b="1" i="1" dirty="0"/>
              <a:t>A</a:t>
            </a:r>
            <a:r>
              <a:rPr kumimoji="0" lang="zh-CN" altLang="en-US" sz="3200" b="1" i="1" dirty="0"/>
              <a:t>、</a:t>
            </a:r>
            <a:r>
              <a:rPr kumimoji="0" lang="en-US" altLang="zh-CN" sz="3200" b="1" i="1" dirty="0"/>
              <a:t>B</a:t>
            </a:r>
            <a:r>
              <a:rPr kumimoji="0" lang="zh-CN" altLang="en-US" sz="3200" b="1" dirty="0"/>
              <a:t>两部分分别充有</a:t>
            </a:r>
            <a:r>
              <a:rPr kumimoji="0" lang="en-US" altLang="zh-CN" sz="3200" b="1" dirty="0">
                <a:solidFill>
                  <a:schemeClr val="accent1"/>
                </a:solidFill>
              </a:rPr>
              <a:t>1mol</a:t>
            </a:r>
            <a:r>
              <a:rPr kumimoji="0" lang="zh-CN" altLang="en-US" sz="3200" b="1" dirty="0"/>
              <a:t>的氦气和</a:t>
            </a:r>
            <a:r>
              <a:rPr kumimoji="0" lang="en-US" altLang="zh-CN" sz="3200" b="1" dirty="0">
                <a:solidFill>
                  <a:schemeClr val="accent1"/>
                </a:solidFill>
              </a:rPr>
              <a:t>1mol</a:t>
            </a:r>
            <a:r>
              <a:rPr kumimoji="0" lang="zh-CN" altLang="en-US" sz="3200" b="1" dirty="0"/>
              <a:t>的氮气</a:t>
            </a:r>
            <a:r>
              <a:rPr kumimoji="0" lang="zh-CN" altLang="en-US" sz="3200" b="1" baseline="-25000" dirty="0"/>
              <a:t> </a:t>
            </a:r>
            <a:r>
              <a:rPr kumimoji="0" lang="zh-CN" altLang="en-US" sz="3200" b="1" dirty="0"/>
              <a:t>（均视为刚性理想气体分子）。今外界缓慢地移动活塞</a:t>
            </a:r>
            <a:r>
              <a:rPr kumimoji="0" lang="en-US" altLang="zh-CN" sz="3200" b="1" dirty="0"/>
              <a:t>D</a:t>
            </a:r>
            <a:r>
              <a:rPr kumimoji="0" lang="zh-CN" altLang="en-US" sz="3200" b="1" dirty="0"/>
              <a:t>，压缩</a:t>
            </a:r>
            <a:r>
              <a:rPr kumimoji="0" lang="en-US" altLang="zh-CN" sz="3200" b="1" dirty="0"/>
              <a:t>A</a:t>
            </a:r>
            <a:r>
              <a:rPr kumimoji="0" lang="zh-CN" altLang="en-US" sz="3200" b="1" dirty="0"/>
              <a:t>部分的气体对其做功</a:t>
            </a:r>
            <a:r>
              <a:rPr kumimoji="0" lang="en-US" altLang="zh-CN" sz="3200" b="1" dirty="0"/>
              <a:t>W</a:t>
            </a:r>
            <a:r>
              <a:rPr kumimoji="0" lang="zh-CN" altLang="en-US" sz="3200" b="1" dirty="0"/>
              <a:t>，试求在此过程中</a:t>
            </a:r>
            <a:r>
              <a:rPr kumimoji="0" lang="en-US" altLang="zh-CN" sz="3200" b="1" dirty="0"/>
              <a:t>B</a:t>
            </a:r>
            <a:r>
              <a:rPr kumimoji="0" lang="zh-CN" altLang="en-US" sz="3200" b="1" dirty="0"/>
              <a:t>部分气体内能的变化。</a:t>
            </a:r>
            <a:endParaRPr kumimoji="0" lang="zh-CN" altLang="en-US" sz="3200" b="1" dirty="0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3392488" y="4524375"/>
            <a:ext cx="2846387" cy="1485900"/>
            <a:chOff x="3618" y="2614"/>
            <a:chExt cx="1793" cy="936"/>
          </a:xfrm>
        </p:grpSpPr>
        <p:sp>
          <p:nvSpPr>
            <p:cNvPr id="107525" name="Rectangle 5" descr="浅色上对角线"/>
            <p:cNvSpPr>
              <a:spLocks noChangeArrowheads="1"/>
            </p:cNvSpPr>
            <p:nvPr/>
          </p:nvSpPr>
          <p:spPr bwMode="auto">
            <a:xfrm flipH="1">
              <a:off x="3618" y="2689"/>
              <a:ext cx="86" cy="80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6" name="Rectangle 6" descr="浅色上对角线"/>
            <p:cNvSpPr>
              <a:spLocks noChangeArrowheads="1"/>
            </p:cNvSpPr>
            <p:nvPr/>
          </p:nvSpPr>
          <p:spPr bwMode="auto">
            <a:xfrm flipH="1">
              <a:off x="4170" y="2676"/>
              <a:ext cx="73" cy="855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7" name="Rectangle 7" descr="浅色上对角线"/>
            <p:cNvSpPr>
              <a:spLocks noChangeArrowheads="1"/>
            </p:cNvSpPr>
            <p:nvPr/>
          </p:nvSpPr>
          <p:spPr bwMode="auto">
            <a:xfrm flipH="1">
              <a:off x="4982" y="2655"/>
              <a:ext cx="99" cy="859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Rectangle 8" descr="浅色上对角线"/>
            <p:cNvSpPr>
              <a:spLocks noChangeArrowheads="1"/>
            </p:cNvSpPr>
            <p:nvPr/>
          </p:nvSpPr>
          <p:spPr bwMode="auto">
            <a:xfrm rot="5400000" flipH="1">
              <a:off x="5174" y="2958"/>
              <a:ext cx="98" cy="29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9" name="Rectangle 9" descr="浅色上对角线"/>
            <p:cNvSpPr>
              <a:spLocks noChangeArrowheads="1"/>
            </p:cNvSpPr>
            <p:nvPr/>
          </p:nvSpPr>
          <p:spPr bwMode="auto">
            <a:xfrm rot="5400000" flipH="1">
              <a:off x="4429" y="2659"/>
              <a:ext cx="88" cy="169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0" name="Rectangle 10" descr="浅色上对角线"/>
            <p:cNvSpPr>
              <a:spLocks noChangeArrowheads="1"/>
            </p:cNvSpPr>
            <p:nvPr/>
          </p:nvSpPr>
          <p:spPr bwMode="auto">
            <a:xfrm rot="5400000" flipH="1">
              <a:off x="4427" y="1811"/>
              <a:ext cx="88" cy="169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4637" y="273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A</a:t>
              </a:r>
              <a:endParaRPr kumimoji="0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3714" y="2717"/>
              <a:ext cx="4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B</a:t>
              </a:r>
              <a:endParaRPr kumimoji="0" lang="en-US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4216" y="295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solidFill>
                    <a:schemeClr val="hlink"/>
                  </a:solidFill>
                  <a:ea typeface="宋体" panose="02010600030101010101" pitchFamily="2" charset="-122"/>
                </a:rPr>
                <a:t>C</a:t>
              </a:r>
              <a:endParaRPr kumimoji="0" lang="en-US" altLang="zh-CN" sz="2800" b="1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5133" y="2775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D</a:t>
              </a:r>
              <a:endParaRPr kumimoji="0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107537" name="Rectangle 17"/>
            <p:cNvSpPr>
              <a:spLocks noChangeArrowheads="1"/>
            </p:cNvSpPr>
            <p:nvPr/>
          </p:nvSpPr>
          <p:spPr bwMode="auto">
            <a:xfrm>
              <a:off x="3757" y="312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N</a:t>
              </a:r>
              <a:r>
                <a:rPr kumimoji="0" lang="en-US" altLang="zh-CN" sz="2800" b="1" baseline="-25000">
                  <a:ea typeface="宋体" panose="02010600030101010101" pitchFamily="2" charset="-122"/>
                </a:rPr>
                <a:t>2</a:t>
              </a:r>
              <a:endParaRPr kumimoji="0" lang="en-US" altLang="zh-CN" sz="28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107538" name="Rectangle 18"/>
            <p:cNvSpPr>
              <a:spLocks noChangeArrowheads="1"/>
            </p:cNvSpPr>
            <p:nvPr/>
          </p:nvSpPr>
          <p:spPr bwMode="auto">
            <a:xfrm>
              <a:off x="4569" y="3128"/>
              <a:ext cx="38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He</a:t>
              </a:r>
              <a:endParaRPr kumimoji="0" lang="en-US" altLang="zh-CN" sz="2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 bwMode="auto">
          <a:xfrm>
            <a:off x="1008063" y="1892300"/>
            <a:ext cx="6016625" cy="679450"/>
            <a:chOff x="376" y="334"/>
            <a:chExt cx="3296" cy="524"/>
          </a:xfrm>
        </p:grpSpPr>
        <p:graphicFrame>
          <p:nvGraphicFramePr>
            <p:cNvPr id="108546" name="Object 2"/>
            <p:cNvGraphicFramePr>
              <a:graphicFrameLocks noChangeAspect="1"/>
            </p:cNvGraphicFramePr>
            <p:nvPr/>
          </p:nvGraphicFramePr>
          <p:xfrm>
            <a:off x="902" y="334"/>
            <a:ext cx="277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Equation" r:id="rId1" imgW="32308800" imgH="5486400" progId="Equation.3">
                    <p:embed/>
                  </p:oleObj>
                </mc:Choice>
                <mc:Fallback>
                  <p:oleObj name="Equation" r:id="rId1" imgW="32308800" imgH="5486400" progId="Equation.3">
                    <p:embed/>
                    <p:pic>
                      <p:nvPicPr>
                        <p:cNvPr id="0" name="图片 61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02" y="334"/>
                          <a:ext cx="2770" cy="5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47" name="Text Box 3"/>
            <p:cNvSpPr txBox="1">
              <a:spLocks noChangeArrowheads="1"/>
            </p:cNvSpPr>
            <p:nvPr/>
          </p:nvSpPr>
          <p:spPr bwMode="auto">
            <a:xfrm>
              <a:off x="376" y="363"/>
              <a:ext cx="670" cy="4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又∵</a:t>
              </a:r>
              <a:endParaRPr lang="zh-CN" altLang="en-US" b="1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1030288" y="2665413"/>
            <a:ext cx="4708525" cy="1193800"/>
            <a:chOff x="413" y="1160"/>
            <a:chExt cx="2966" cy="882"/>
          </a:xfrm>
        </p:grpSpPr>
        <p:graphicFrame>
          <p:nvGraphicFramePr>
            <p:cNvPr id="108548" name="Object 4"/>
            <p:cNvGraphicFramePr>
              <a:graphicFrameLocks noChangeAspect="1"/>
            </p:cNvGraphicFramePr>
            <p:nvPr/>
          </p:nvGraphicFramePr>
          <p:xfrm>
            <a:off x="1079" y="1160"/>
            <a:ext cx="23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26822400" imgH="9448800" progId="Equation.3">
                    <p:embed/>
                  </p:oleObj>
                </mc:Choice>
                <mc:Fallback>
                  <p:oleObj name="Equation" r:id="rId3" imgW="26822400" imgH="9448800" progId="Equation.3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9" y="1160"/>
                          <a:ext cx="2300" cy="8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413" y="1377"/>
              <a:ext cx="670" cy="4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b="1"/>
                <a:t>∴</a:t>
              </a:r>
              <a:endParaRPr kumimoji="0" lang="en-US" altLang="zh-CN" b="1"/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898525" y="4006850"/>
            <a:ext cx="2439988" cy="1082675"/>
            <a:chOff x="507" y="2207"/>
            <a:chExt cx="1537" cy="776"/>
          </a:xfrm>
        </p:grpSpPr>
        <p:graphicFrame>
          <p:nvGraphicFramePr>
            <p:cNvPr id="108550" name="Object 6"/>
            <p:cNvGraphicFramePr>
              <a:graphicFrameLocks noChangeAspect="1"/>
            </p:cNvGraphicFramePr>
            <p:nvPr/>
          </p:nvGraphicFramePr>
          <p:xfrm>
            <a:off x="1178" y="2207"/>
            <a:ext cx="866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1887200" imgH="9448800" progId="Equation.3">
                    <p:embed/>
                  </p:oleObj>
                </mc:Choice>
                <mc:Fallback>
                  <p:oleObj name="Equation" r:id="rId5" imgW="11887200" imgH="9448800" progId="Equation.3">
                    <p:embed/>
                    <p:pic>
                      <p:nvPicPr>
                        <p:cNvPr id="0" name="图片 61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8" y="2207"/>
                          <a:ext cx="866" cy="7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507" y="2364"/>
              <a:ext cx="670" cy="46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="1"/>
                <a:t>即</a:t>
              </a:r>
              <a:endParaRPr kumimoji="0" lang="zh-CN" altLang="en-US" b="1"/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806450" y="5148263"/>
            <a:ext cx="7824788" cy="1231900"/>
            <a:chOff x="379" y="3020"/>
            <a:chExt cx="4929" cy="881"/>
          </a:xfrm>
        </p:grpSpPr>
        <p:graphicFrame>
          <p:nvGraphicFramePr>
            <p:cNvPr id="108551" name="Object 7"/>
            <p:cNvGraphicFramePr>
              <a:graphicFrameLocks noChangeAspect="1"/>
            </p:cNvGraphicFramePr>
            <p:nvPr/>
          </p:nvGraphicFramePr>
          <p:xfrm>
            <a:off x="892" y="3020"/>
            <a:ext cx="441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51511200" imgH="9448800" progId="Equation.3">
                    <p:embed/>
                  </p:oleObj>
                </mc:Choice>
                <mc:Fallback>
                  <p:oleObj name="Equation" r:id="rId7" imgW="51511200" imgH="9448800" progId="Equation.3">
                    <p:embed/>
                    <p:pic>
                      <p:nvPicPr>
                        <p:cNvPr id="0" name="图片 61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2" y="3020"/>
                          <a:ext cx="4416" cy="8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379" y="3248"/>
              <a:ext cx="670" cy="4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="1"/>
                <a:t>故</a:t>
              </a:r>
              <a:endParaRPr kumimoji="0" lang="zh-CN" altLang="en-US" b="1"/>
            </a:p>
          </p:txBody>
        </p:sp>
      </p:grp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60350" y="168275"/>
            <a:ext cx="888365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hlink"/>
                </a:solidFill>
              </a:rPr>
              <a:t>解：</a:t>
            </a:r>
            <a:r>
              <a:rPr kumimoji="0" lang="en-US" altLang="zh-CN" sz="3200" b="1" i="1"/>
              <a:t>A</a:t>
            </a:r>
            <a:r>
              <a:rPr kumimoji="0" lang="zh-CN" altLang="en-US" sz="3200" b="1" i="1"/>
              <a:t>、</a:t>
            </a:r>
            <a:r>
              <a:rPr kumimoji="0" lang="en-US" altLang="zh-CN" sz="3200" b="1" i="1"/>
              <a:t>B</a:t>
            </a:r>
            <a:r>
              <a:rPr kumimoji="0" lang="zh-CN" altLang="en-US" sz="3200" b="1"/>
              <a:t>两部分气体由于导热隔板</a:t>
            </a:r>
            <a:r>
              <a:rPr kumimoji="0" lang="en-US" altLang="zh-CN" sz="3200" b="1"/>
              <a:t>C</a:t>
            </a:r>
            <a:r>
              <a:rPr kumimoji="0" lang="zh-CN" altLang="en-US" sz="3200" b="1"/>
              <a:t>，所以</a:t>
            </a:r>
            <a:r>
              <a:rPr kumimoji="0" lang="en-US" altLang="zh-CN" sz="3200" b="1" i="1"/>
              <a:t>A</a:t>
            </a:r>
            <a:r>
              <a:rPr kumimoji="0" lang="zh-CN" altLang="en-US" sz="3200" b="1" i="1"/>
              <a:t>、</a:t>
            </a:r>
            <a:r>
              <a:rPr kumimoji="0" lang="en-US" altLang="zh-CN" sz="3200" b="1" i="1"/>
              <a:t>B</a:t>
            </a:r>
            <a:r>
              <a:rPr kumimoji="0" lang="zh-CN" altLang="en-US" sz="3200" b="1"/>
              <a:t>两部分温度相同，设为</a:t>
            </a:r>
            <a:r>
              <a:rPr kumimoji="0" lang="en-US" altLang="zh-CN" sz="3200" b="1"/>
              <a:t>T</a:t>
            </a:r>
            <a:r>
              <a:rPr kumimoji="0" lang="zh-CN" altLang="en-US" sz="3200" b="1"/>
              <a:t>，因是绝热气缸，</a:t>
            </a:r>
            <a:endParaRPr kumimoji="0" lang="zh-CN" altLang="en-US" sz="3200" b="1"/>
          </a:p>
        </p:txBody>
      </p:sp>
      <p:grpSp>
        <p:nvGrpSpPr>
          <p:cNvPr id="6" name="Group 17"/>
          <p:cNvGrpSpPr/>
          <p:nvPr/>
        </p:nvGrpSpPr>
        <p:grpSpPr bwMode="auto">
          <a:xfrm>
            <a:off x="1119188" y="1222375"/>
            <a:ext cx="3324225" cy="641350"/>
            <a:chOff x="717" y="888"/>
            <a:chExt cx="2094" cy="404"/>
          </a:xfrm>
        </p:grpSpPr>
        <p:graphicFrame>
          <p:nvGraphicFramePr>
            <p:cNvPr id="108559" name="Object 15"/>
            <p:cNvGraphicFramePr>
              <a:graphicFrameLocks noChangeAspect="1"/>
            </p:cNvGraphicFramePr>
            <p:nvPr/>
          </p:nvGraphicFramePr>
          <p:xfrm>
            <a:off x="1295" y="933"/>
            <a:ext cx="151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17678400" imgH="4267200" progId="Equation.3">
                    <p:embed/>
                  </p:oleObj>
                </mc:Choice>
                <mc:Fallback>
                  <p:oleObj name="Equation" r:id="rId9" imgW="17678400" imgH="4267200" progId="Equation.3">
                    <p:embed/>
                    <p:pic>
                      <p:nvPicPr>
                        <p:cNvPr id="0" name="图片 61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5" y="933"/>
                          <a:ext cx="1516" cy="35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717" y="888"/>
              <a:ext cx="600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b="1"/>
                <a:t>∴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8"/>
          <p:cNvGrpSpPr/>
          <p:nvPr/>
        </p:nvGrpSpPr>
        <p:grpSpPr bwMode="auto">
          <a:xfrm>
            <a:off x="5838825" y="3365500"/>
            <a:ext cx="2846388" cy="1485900"/>
            <a:chOff x="3618" y="2614"/>
            <a:chExt cx="1793" cy="936"/>
          </a:xfrm>
        </p:grpSpPr>
        <p:sp>
          <p:nvSpPr>
            <p:cNvPr id="108563" name="Rectangle 19" descr="浅色上对角线"/>
            <p:cNvSpPr>
              <a:spLocks noChangeArrowheads="1"/>
            </p:cNvSpPr>
            <p:nvPr/>
          </p:nvSpPr>
          <p:spPr bwMode="auto">
            <a:xfrm flipH="1">
              <a:off x="3618" y="2689"/>
              <a:ext cx="86" cy="80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4" name="Rectangle 20" descr="浅色上对角线"/>
            <p:cNvSpPr>
              <a:spLocks noChangeArrowheads="1"/>
            </p:cNvSpPr>
            <p:nvPr/>
          </p:nvSpPr>
          <p:spPr bwMode="auto">
            <a:xfrm flipH="1">
              <a:off x="4170" y="2676"/>
              <a:ext cx="73" cy="855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5" name="Rectangle 21" descr="浅色上对角线"/>
            <p:cNvSpPr>
              <a:spLocks noChangeArrowheads="1"/>
            </p:cNvSpPr>
            <p:nvPr/>
          </p:nvSpPr>
          <p:spPr bwMode="auto">
            <a:xfrm flipH="1">
              <a:off x="4982" y="2655"/>
              <a:ext cx="99" cy="859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6" name="Rectangle 22" descr="浅色上对角线"/>
            <p:cNvSpPr>
              <a:spLocks noChangeArrowheads="1"/>
            </p:cNvSpPr>
            <p:nvPr/>
          </p:nvSpPr>
          <p:spPr bwMode="auto">
            <a:xfrm rot="5400000" flipH="1">
              <a:off x="5174" y="2958"/>
              <a:ext cx="98" cy="29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7" name="Rectangle 23" descr="浅色上对角线"/>
            <p:cNvSpPr>
              <a:spLocks noChangeArrowheads="1"/>
            </p:cNvSpPr>
            <p:nvPr/>
          </p:nvSpPr>
          <p:spPr bwMode="auto">
            <a:xfrm rot="5400000" flipH="1">
              <a:off x="4429" y="2659"/>
              <a:ext cx="88" cy="169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8" name="Rectangle 24" descr="浅色上对角线"/>
            <p:cNvSpPr>
              <a:spLocks noChangeArrowheads="1"/>
            </p:cNvSpPr>
            <p:nvPr/>
          </p:nvSpPr>
          <p:spPr bwMode="auto">
            <a:xfrm rot="5400000" flipH="1">
              <a:off x="4427" y="1811"/>
              <a:ext cx="88" cy="169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9" name="Rectangle 25"/>
            <p:cNvSpPr>
              <a:spLocks noChangeArrowheads="1"/>
            </p:cNvSpPr>
            <p:nvPr/>
          </p:nvSpPr>
          <p:spPr bwMode="auto">
            <a:xfrm>
              <a:off x="4637" y="273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A</a:t>
              </a:r>
              <a:endParaRPr kumimoji="0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3714" y="2717"/>
              <a:ext cx="4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B</a:t>
              </a:r>
              <a:endParaRPr kumimoji="0" lang="en-US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08571" name="Rectangle 27"/>
            <p:cNvSpPr>
              <a:spLocks noChangeArrowheads="1"/>
            </p:cNvSpPr>
            <p:nvPr/>
          </p:nvSpPr>
          <p:spPr bwMode="auto">
            <a:xfrm>
              <a:off x="4216" y="295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solidFill>
                    <a:schemeClr val="hlink"/>
                  </a:solidFill>
                  <a:ea typeface="宋体" panose="02010600030101010101" pitchFamily="2" charset="-122"/>
                </a:rPr>
                <a:t>C</a:t>
              </a:r>
              <a:endParaRPr kumimoji="0" lang="en-US" altLang="zh-CN" sz="2800" b="1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572" name="Rectangle 28"/>
            <p:cNvSpPr>
              <a:spLocks noChangeArrowheads="1"/>
            </p:cNvSpPr>
            <p:nvPr/>
          </p:nvSpPr>
          <p:spPr bwMode="auto">
            <a:xfrm>
              <a:off x="5133" y="2775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D</a:t>
              </a:r>
              <a:endParaRPr kumimoji="0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3757" y="312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N</a:t>
              </a:r>
              <a:r>
                <a:rPr kumimoji="0" lang="en-US" altLang="zh-CN" sz="2800" b="1" baseline="-25000">
                  <a:ea typeface="宋体" panose="02010600030101010101" pitchFamily="2" charset="-122"/>
                </a:rPr>
                <a:t>2</a:t>
              </a:r>
              <a:endParaRPr kumimoji="0" lang="en-US" altLang="zh-CN" sz="28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108574" name="Rectangle 30"/>
            <p:cNvSpPr>
              <a:spLocks noChangeArrowheads="1"/>
            </p:cNvSpPr>
            <p:nvPr/>
          </p:nvSpPr>
          <p:spPr bwMode="auto">
            <a:xfrm>
              <a:off x="4569" y="3128"/>
              <a:ext cx="38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ea typeface="宋体" panose="02010600030101010101" pitchFamily="2" charset="-122"/>
                </a:rPr>
                <a:t>He</a:t>
              </a:r>
              <a:endParaRPr kumimoji="0" lang="en-US" altLang="zh-CN" sz="2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19075" y="3048000"/>
            <a:ext cx="3689350" cy="3124200"/>
            <a:chOff x="138" y="1920"/>
            <a:chExt cx="2324" cy="1968"/>
          </a:xfrm>
        </p:grpSpPr>
        <p:sp>
          <p:nvSpPr>
            <p:cNvPr id="208899" name="Line 3"/>
            <p:cNvSpPr>
              <a:spLocks noChangeShapeType="1"/>
            </p:cNvSpPr>
            <p:nvPr/>
          </p:nvSpPr>
          <p:spPr bwMode="auto">
            <a:xfrm>
              <a:off x="476" y="3524"/>
              <a:ext cx="18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V="1">
              <a:off x="476" y="2012"/>
              <a:ext cx="0" cy="1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1" name="Line 5"/>
            <p:cNvSpPr>
              <a:spLocks noChangeShapeType="1"/>
            </p:cNvSpPr>
            <p:nvPr/>
          </p:nvSpPr>
          <p:spPr bwMode="auto">
            <a:xfrm flipH="1">
              <a:off x="476" y="2413"/>
              <a:ext cx="767" cy="1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8902" name="Object 6"/>
            <p:cNvGraphicFramePr>
              <a:graphicFrameLocks noChangeAspect="1"/>
            </p:cNvGraphicFramePr>
            <p:nvPr/>
          </p:nvGraphicFramePr>
          <p:xfrm>
            <a:off x="700" y="3504"/>
            <a:ext cx="21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Equation" r:id="rId1" imgW="3657600" imgH="5181600" progId="Equation.3">
                    <p:embed/>
                  </p:oleObj>
                </mc:Choice>
                <mc:Fallback>
                  <p:oleObj name="Equation" r:id="rId1" imgW="3657600" imgH="5181600" progId="Equation.3">
                    <p:embed/>
                    <p:pic>
                      <p:nvPicPr>
                        <p:cNvPr id="0" name="图片 71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0" y="3504"/>
                          <a:ext cx="215" cy="33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386" y="3568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 i="1"/>
            </a:p>
          </p:txBody>
        </p:sp>
        <p:sp>
          <p:nvSpPr>
            <p:cNvPr id="208904" name="Line 8"/>
            <p:cNvSpPr>
              <a:spLocks noChangeShapeType="1"/>
            </p:cNvSpPr>
            <p:nvPr/>
          </p:nvSpPr>
          <p:spPr bwMode="auto">
            <a:xfrm flipH="1">
              <a:off x="837" y="2368"/>
              <a:ext cx="451" cy="6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5" name="Freeform 9"/>
            <p:cNvSpPr/>
            <p:nvPr/>
          </p:nvSpPr>
          <p:spPr bwMode="auto">
            <a:xfrm>
              <a:off x="837" y="2991"/>
              <a:ext cx="1083" cy="3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672" y="288"/>
                </a:cxn>
                <a:cxn ang="0">
                  <a:pos x="1104" y="336"/>
                </a:cxn>
              </a:cxnLst>
              <a:rect l="0" t="0" r="r" b="b"/>
              <a:pathLst>
                <a:path w="1104" h="336">
                  <a:moveTo>
                    <a:pt x="0" y="0"/>
                  </a:moveTo>
                  <a:cubicBezTo>
                    <a:pt x="40" y="48"/>
                    <a:pt x="80" y="96"/>
                    <a:pt x="192" y="144"/>
                  </a:cubicBezTo>
                  <a:cubicBezTo>
                    <a:pt x="304" y="192"/>
                    <a:pt x="520" y="256"/>
                    <a:pt x="672" y="288"/>
                  </a:cubicBezTo>
                  <a:cubicBezTo>
                    <a:pt x="824" y="320"/>
                    <a:pt x="1032" y="328"/>
                    <a:pt x="1104" y="3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6" name="Freeform 10"/>
            <p:cNvSpPr/>
            <p:nvPr/>
          </p:nvSpPr>
          <p:spPr bwMode="auto">
            <a:xfrm>
              <a:off x="1288" y="2368"/>
              <a:ext cx="632" cy="9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384" y="720"/>
                </a:cxn>
                <a:cxn ang="0">
                  <a:pos x="672" y="1008"/>
                </a:cxn>
              </a:cxnLst>
              <a:rect l="0" t="0" r="r" b="b"/>
              <a:pathLst>
                <a:path w="672" h="1008">
                  <a:moveTo>
                    <a:pt x="0" y="0"/>
                  </a:moveTo>
                  <a:cubicBezTo>
                    <a:pt x="40" y="108"/>
                    <a:pt x="80" y="216"/>
                    <a:pt x="144" y="336"/>
                  </a:cubicBezTo>
                  <a:cubicBezTo>
                    <a:pt x="208" y="456"/>
                    <a:pt x="296" y="608"/>
                    <a:pt x="384" y="720"/>
                  </a:cubicBezTo>
                  <a:cubicBezTo>
                    <a:pt x="472" y="832"/>
                    <a:pt x="624" y="960"/>
                    <a:pt x="672" y="1008"/>
                  </a:cubicBezTo>
                </a:path>
              </a:pathLst>
            </a:custGeom>
            <a:noFill/>
            <a:ln w="38100" cap="flat" cmpd="sng">
              <a:solidFill>
                <a:srgbClr val="CC0066"/>
              </a:solidFill>
              <a:prstDash val="solid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192" y="1920"/>
              <a:ext cx="27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/>
                <a:t>p</a:t>
              </a:r>
              <a:endParaRPr lang="en-US" altLang="zh-CN" sz="2800" b="1" i="1"/>
            </a:p>
          </p:txBody>
        </p:sp>
        <p:sp>
          <p:nvSpPr>
            <p:cNvPr id="208908" name="Line 12"/>
            <p:cNvSpPr>
              <a:spLocks noChangeShapeType="1"/>
            </p:cNvSpPr>
            <p:nvPr/>
          </p:nvSpPr>
          <p:spPr bwMode="auto">
            <a:xfrm>
              <a:off x="837" y="2991"/>
              <a:ext cx="0" cy="5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9" name="Line 13"/>
            <p:cNvSpPr>
              <a:spLocks noChangeShapeType="1"/>
            </p:cNvSpPr>
            <p:nvPr/>
          </p:nvSpPr>
          <p:spPr bwMode="auto">
            <a:xfrm>
              <a:off x="1288" y="2368"/>
              <a:ext cx="0" cy="11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>
              <a:off x="1920" y="3302"/>
              <a:ext cx="0" cy="2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 flipH="1">
              <a:off x="476" y="2991"/>
              <a:ext cx="36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 flipH="1">
              <a:off x="476" y="2368"/>
              <a:ext cx="8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8913" name="Object 17"/>
            <p:cNvGraphicFramePr>
              <a:graphicFrameLocks noChangeAspect="1"/>
            </p:cNvGraphicFramePr>
            <p:nvPr/>
          </p:nvGraphicFramePr>
          <p:xfrm>
            <a:off x="1157" y="3504"/>
            <a:ext cx="2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4267200" imgH="5181600" progId="Equation.3">
                    <p:embed/>
                  </p:oleObj>
                </mc:Choice>
                <mc:Fallback>
                  <p:oleObj name="Equation" r:id="rId3" imgW="4267200" imgH="5181600" progId="Equation.3">
                    <p:embed/>
                    <p:pic>
                      <p:nvPicPr>
                        <p:cNvPr id="0" name="图片 71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7" y="3504"/>
                          <a:ext cx="287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14" name="Object 18"/>
            <p:cNvGraphicFramePr>
              <a:graphicFrameLocks noChangeAspect="1"/>
            </p:cNvGraphicFramePr>
            <p:nvPr/>
          </p:nvGraphicFramePr>
          <p:xfrm>
            <a:off x="1771" y="3506"/>
            <a:ext cx="29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3962400" imgH="5486400" progId="Equation.3">
                    <p:embed/>
                  </p:oleObj>
                </mc:Choice>
                <mc:Fallback>
                  <p:oleObj name="Equation" r:id="rId5" imgW="3962400" imgH="5486400" progId="Equation.3">
                    <p:embed/>
                    <p:pic>
                      <p:nvPicPr>
                        <p:cNvPr id="0" name="图片 717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1" y="3506"/>
                          <a:ext cx="293" cy="3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15" name="Object 19"/>
            <p:cNvGraphicFramePr>
              <a:graphicFrameLocks noChangeAspect="1"/>
            </p:cNvGraphicFramePr>
            <p:nvPr/>
          </p:nvGraphicFramePr>
          <p:xfrm>
            <a:off x="190" y="2784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4267200" imgH="5181600" progId="Equation.3">
                    <p:embed/>
                  </p:oleObj>
                </mc:Choice>
                <mc:Fallback>
                  <p:oleObj name="Equation" r:id="rId7" imgW="4267200" imgH="5181600" progId="Equation.3">
                    <p:embed/>
                    <p:pic>
                      <p:nvPicPr>
                        <p:cNvPr id="0" name="图片 717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0" y="2784"/>
                          <a:ext cx="290" cy="3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16" name="Object 20"/>
            <p:cNvGraphicFramePr>
              <a:graphicFrameLocks noChangeAspect="1"/>
            </p:cNvGraphicFramePr>
            <p:nvPr/>
          </p:nvGraphicFramePr>
          <p:xfrm>
            <a:off x="138" y="2160"/>
            <a:ext cx="32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4876800" imgH="5181600" progId="Equation.3">
                    <p:embed/>
                  </p:oleObj>
                </mc:Choice>
                <mc:Fallback>
                  <p:oleObj name="Equation" r:id="rId9" imgW="4876800" imgH="5181600" progId="Equation.3">
                    <p:embed/>
                    <p:pic>
                      <p:nvPicPr>
                        <p:cNvPr id="0" name="图片 71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8" y="2160"/>
                          <a:ext cx="324" cy="3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17" name="Text Box 21"/>
            <p:cNvSpPr txBox="1">
              <a:spLocks noChangeArrowheads="1"/>
            </p:cNvSpPr>
            <p:nvPr/>
          </p:nvSpPr>
          <p:spPr bwMode="auto">
            <a:xfrm>
              <a:off x="657" y="2724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1</a:t>
              </a:r>
              <a:endParaRPr lang="en-US" altLang="zh-CN" b="1"/>
            </a:p>
          </p:txBody>
        </p:sp>
        <p:sp>
          <p:nvSpPr>
            <p:cNvPr id="208918" name="Text Box 22"/>
            <p:cNvSpPr txBox="1">
              <a:spLocks noChangeArrowheads="1"/>
            </p:cNvSpPr>
            <p:nvPr/>
          </p:nvSpPr>
          <p:spPr bwMode="auto">
            <a:xfrm>
              <a:off x="1288" y="219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2</a:t>
              </a:r>
              <a:endParaRPr lang="en-US" altLang="zh-CN" b="1">
                <a:solidFill>
                  <a:srgbClr val="CC0000"/>
                </a:solidFill>
              </a:endParaRPr>
            </a:p>
          </p:txBody>
        </p:sp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1920" y="307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3</a:t>
              </a:r>
              <a:endParaRPr lang="en-US" altLang="zh-CN" b="1"/>
            </a:p>
          </p:txBody>
        </p:sp>
        <p:sp>
          <p:nvSpPr>
            <p:cNvPr id="208920" name="Line 24"/>
            <p:cNvSpPr>
              <a:spLocks noChangeShapeType="1"/>
            </p:cNvSpPr>
            <p:nvPr/>
          </p:nvSpPr>
          <p:spPr bwMode="auto">
            <a:xfrm flipV="1">
              <a:off x="1063" y="2635"/>
              <a:ext cx="45" cy="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1" name="Line 25"/>
            <p:cNvSpPr>
              <a:spLocks noChangeShapeType="1"/>
            </p:cNvSpPr>
            <p:nvPr/>
          </p:nvSpPr>
          <p:spPr bwMode="auto">
            <a:xfrm>
              <a:off x="1469" y="2768"/>
              <a:ext cx="45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2" name="Line 26"/>
            <p:cNvSpPr>
              <a:spLocks noChangeShapeType="1"/>
            </p:cNvSpPr>
            <p:nvPr/>
          </p:nvSpPr>
          <p:spPr bwMode="auto">
            <a:xfrm flipH="1">
              <a:off x="1424" y="3257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2146" y="3568"/>
              <a:ext cx="3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</p:grpSp>
      <p:graphicFrame>
        <p:nvGraphicFramePr>
          <p:cNvPr id="208924" name="Object 28"/>
          <p:cNvGraphicFramePr>
            <a:graphicFrameLocks noChangeAspect="1"/>
          </p:cNvGraphicFramePr>
          <p:nvPr/>
        </p:nvGraphicFramePr>
        <p:xfrm>
          <a:off x="4495800" y="2667000"/>
          <a:ext cx="4343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40538400" imgH="9448800" progId="Equation.3">
                  <p:embed/>
                </p:oleObj>
              </mc:Choice>
              <mc:Fallback>
                <p:oleObj name="Equation" r:id="rId11" imgW="40538400" imgH="9448800" progId="Equation.3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2667000"/>
                        <a:ext cx="4343400" cy="1001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5" name="Text Box 29"/>
          <p:cNvSpPr txBox="1">
            <a:spLocks noChangeArrowheads="1"/>
          </p:cNvSpPr>
          <p:nvPr/>
        </p:nvSpPr>
        <p:spPr bwMode="auto">
          <a:xfrm>
            <a:off x="2590800" y="2895600"/>
            <a:ext cx="1905000" cy="5318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</a:rPr>
              <a:t>解 </a:t>
            </a:r>
            <a:r>
              <a:rPr lang="en-US" altLang="zh-CN" sz="2800" b="1">
                <a:solidFill>
                  <a:srgbClr val="CC0000"/>
                </a:solidFill>
              </a:rPr>
              <a:t>1)</a:t>
            </a:r>
            <a:r>
              <a:rPr lang="en-US" altLang="zh-CN" sz="2800" b="1"/>
              <a:t>: </a:t>
            </a:r>
            <a:r>
              <a:rPr lang="en-US" altLang="zh-CN" b="1"/>
              <a:t>1— 2</a:t>
            </a:r>
            <a:endParaRPr lang="en-US" altLang="zh-CN" b="1">
              <a:solidFill>
                <a:srgbClr val="CC0000"/>
              </a:solidFill>
            </a:endParaRPr>
          </a:p>
        </p:txBody>
      </p:sp>
      <p:graphicFrame>
        <p:nvGraphicFramePr>
          <p:cNvPr id="208926" name="Object 30"/>
          <p:cNvGraphicFramePr>
            <a:graphicFrameLocks noChangeAspect="1"/>
          </p:cNvGraphicFramePr>
          <p:nvPr/>
        </p:nvGraphicFramePr>
        <p:xfrm>
          <a:off x="4038600" y="3581400"/>
          <a:ext cx="42672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38100000" imgH="9448800" progId="Equation.3">
                  <p:embed/>
                </p:oleObj>
              </mc:Choice>
              <mc:Fallback>
                <p:oleObj name="Equation" r:id="rId13" imgW="38100000" imgH="9448800" progId="Equation.3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3581400"/>
                        <a:ext cx="4267200" cy="1060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27" name="Object 31"/>
          <p:cNvGraphicFramePr>
            <a:graphicFrameLocks noChangeAspect="1"/>
          </p:cNvGraphicFramePr>
          <p:nvPr/>
        </p:nvGraphicFramePr>
        <p:xfrm>
          <a:off x="4724400" y="4724400"/>
          <a:ext cx="2667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5908000" imgH="9448800" progId="Equation.3">
                  <p:embed/>
                </p:oleObj>
              </mc:Choice>
              <mc:Fallback>
                <p:oleObj name="Equation" r:id="rId15" imgW="25908000" imgH="9448800" progId="Equation.3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4400" y="4724400"/>
                        <a:ext cx="2667000" cy="1074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28" name="Object 32"/>
          <p:cNvGraphicFramePr>
            <a:graphicFrameLocks noChangeAspect="1"/>
          </p:cNvGraphicFramePr>
          <p:nvPr/>
        </p:nvGraphicFramePr>
        <p:xfrm>
          <a:off x="7467600" y="4772025"/>
          <a:ext cx="1295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11887200" imgH="9448800" progId="Equation.3">
                  <p:embed/>
                </p:oleObj>
              </mc:Choice>
              <mc:Fallback>
                <p:oleObj name="Equation" r:id="rId17" imgW="11887200" imgH="9448800" progId="Equation.3">
                  <p:embed/>
                  <p:pic>
                    <p:nvPicPr>
                      <p:cNvPr id="0" name="图片 717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67600" y="4772025"/>
                        <a:ext cx="1295400" cy="1019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29" name="Object 33"/>
          <p:cNvGraphicFramePr>
            <a:graphicFrameLocks noChangeAspect="1"/>
          </p:cNvGraphicFramePr>
          <p:nvPr/>
        </p:nvGraphicFramePr>
        <p:xfrm>
          <a:off x="4343400" y="5867400"/>
          <a:ext cx="4062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19" imgW="55778400" imgH="7620000" progId="Equation.3">
                  <p:embed/>
                </p:oleObj>
              </mc:Choice>
              <mc:Fallback>
                <p:oleObj name="公式" r:id="rId19" imgW="55778400" imgH="7620000" progId="Equation.3">
                  <p:embed/>
                  <p:pic>
                    <p:nvPicPr>
                      <p:cNvPr id="0" name="图片 717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3400" y="5867400"/>
                        <a:ext cx="4062413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0" name="Text Box 34"/>
          <p:cNvSpPr txBox="1">
            <a:spLocks noChangeArrowheads="1"/>
          </p:cNvSpPr>
          <p:nvPr/>
        </p:nvSpPr>
        <p:spPr bwMode="auto">
          <a:xfrm>
            <a:off x="152400" y="116632"/>
            <a:ext cx="8991600" cy="25299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C0000"/>
                </a:solidFill>
              </a:rPr>
              <a:t>二</a:t>
            </a:r>
            <a:r>
              <a:rPr lang="zh-CN" altLang="en-US" sz="3600" b="1" dirty="0" smtClean="0">
                <a:solidFill>
                  <a:srgbClr val="CC0000"/>
                </a:solidFill>
              </a:rPr>
              <a:t>、 </a:t>
            </a:r>
            <a:r>
              <a:rPr lang="en-US" altLang="zh-CN" sz="3200" b="1" dirty="0"/>
              <a:t>1mol </a:t>
            </a:r>
            <a:r>
              <a:rPr lang="zh-CN" altLang="en-US" sz="3200" b="1" dirty="0"/>
              <a:t>双原子分子理想气体经过如图的过程，其中</a:t>
            </a:r>
            <a:r>
              <a:rPr lang="en-US" altLang="zh-CN" sz="3200" b="1" dirty="0"/>
              <a:t>1— 2 </a:t>
            </a:r>
            <a:r>
              <a:rPr lang="zh-CN" altLang="en-US" sz="3200" b="1" dirty="0"/>
              <a:t>为直线过程 、</a:t>
            </a:r>
            <a:r>
              <a:rPr lang="en-US" altLang="zh-CN" sz="3200" b="1" dirty="0"/>
              <a:t>2— 3 </a:t>
            </a:r>
            <a:r>
              <a:rPr lang="zh-CN" altLang="en-US" sz="3200" b="1" dirty="0"/>
              <a:t>为绝热过程、</a:t>
            </a:r>
            <a:r>
              <a:rPr lang="en-US" altLang="zh-CN" sz="3200" b="1" dirty="0"/>
              <a:t>3— 1 </a:t>
            </a:r>
            <a:r>
              <a:rPr lang="zh-CN" altLang="en-US" sz="3200" b="1" dirty="0"/>
              <a:t>为等温过程</a:t>
            </a:r>
            <a:r>
              <a:rPr lang="en-US" altLang="zh-CN" sz="3200" b="1" dirty="0"/>
              <a:t>.</a:t>
            </a:r>
            <a:r>
              <a:rPr lang="zh-CN" altLang="en-US" sz="3200" b="1" dirty="0"/>
              <a:t>已知 </a:t>
            </a:r>
            <a:r>
              <a:rPr lang="en-US" altLang="zh-CN" sz="3200" b="1" i="1" dirty="0"/>
              <a:t>T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,  </a:t>
            </a:r>
            <a:r>
              <a:rPr lang="en-US" altLang="zh-CN" sz="3200" b="1" i="1" dirty="0"/>
              <a:t>T</a:t>
            </a:r>
            <a:r>
              <a:rPr lang="en-US" altLang="zh-CN" sz="3200" b="1" baseline="-25000" dirty="0"/>
              <a:t>2 </a:t>
            </a:r>
            <a:r>
              <a:rPr lang="en-US" altLang="zh-CN" sz="3200" b="1" dirty="0"/>
              <a:t>= 2</a:t>
            </a:r>
            <a:r>
              <a:rPr lang="en-US" altLang="zh-CN" sz="3200" b="1" i="1" dirty="0"/>
              <a:t>T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 ,  </a:t>
            </a:r>
            <a:r>
              <a:rPr lang="en-US" altLang="zh-CN" sz="3200" b="1" i="1" dirty="0"/>
              <a:t>V</a:t>
            </a:r>
            <a:r>
              <a:rPr lang="en-US" altLang="zh-CN" sz="3200" b="1" baseline="-25000" dirty="0"/>
              <a:t>3 </a:t>
            </a:r>
            <a:r>
              <a:rPr lang="en-US" altLang="zh-CN" sz="3200" b="1" dirty="0"/>
              <a:t>= 8</a:t>
            </a:r>
            <a:r>
              <a:rPr lang="en-US" altLang="zh-CN" sz="3200" b="1" i="1" dirty="0"/>
              <a:t>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  .</a:t>
            </a:r>
            <a:r>
              <a:rPr lang="zh-CN" altLang="en-US" sz="3200" b="1" dirty="0">
                <a:solidFill>
                  <a:srgbClr val="CC0000"/>
                </a:solidFill>
              </a:rPr>
              <a:t>求：</a:t>
            </a:r>
            <a:r>
              <a:rPr lang="en-US" altLang="zh-CN" sz="3200" b="1" dirty="0">
                <a:solidFill>
                  <a:srgbClr val="CC0000"/>
                </a:solidFill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</a:rPr>
              <a:t>）</a:t>
            </a:r>
            <a:r>
              <a:rPr lang="zh-CN" altLang="en-US" sz="3200" b="1" dirty="0"/>
              <a:t>各过程的功、热量和内能变化；</a:t>
            </a:r>
            <a:r>
              <a:rPr lang="en-US" altLang="zh-CN" sz="3200" b="1" dirty="0">
                <a:solidFill>
                  <a:srgbClr val="CC0000"/>
                </a:solidFill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</a:rPr>
              <a:t>）</a:t>
            </a:r>
            <a:r>
              <a:rPr lang="zh-CN" altLang="en-US" sz="3200" b="1" dirty="0"/>
              <a:t>此循环热机效率</a:t>
            </a:r>
            <a:r>
              <a:rPr lang="en-US" altLang="zh-CN" sz="3200" b="1" dirty="0"/>
              <a:t>.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5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WPS 演示</Application>
  <PresentationFormat>全屏显示(4:3)</PresentationFormat>
  <Paragraphs>220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119</vt:i4>
      </vt:variant>
      <vt:variant>
        <vt:lpstr>幻灯片标题</vt:lpstr>
      </vt:variant>
      <vt:variant>
        <vt:i4>21</vt:i4>
      </vt:variant>
    </vt:vector>
  </HeadingPairs>
  <TitlesOfParts>
    <vt:vector size="15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Symbol</vt:lpstr>
      <vt:lpstr>黑体</vt:lpstr>
      <vt:lpstr>Office 主题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fenght</dc:creator>
  <cp:lastModifiedBy>fenght</cp:lastModifiedBy>
  <cp:revision>35</cp:revision>
  <dcterms:created xsi:type="dcterms:W3CDTF">2015-01-07T14:44:00Z</dcterms:created>
  <dcterms:modified xsi:type="dcterms:W3CDTF">2018-01-08T01:28:41Z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