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4" r:id="rId1"/>
  </p:sldMasterIdLst>
  <p:notesMasterIdLst>
    <p:notesMasterId r:id="rId5"/>
  </p:notesMasterIdLst>
  <p:sldIdLst>
    <p:sldId id="256" r:id="rId2"/>
    <p:sldId id="1348" r:id="rId3"/>
    <p:sldId id="263" r:id="rId4"/>
  </p:sldIdLst>
  <p:sldSz cx="24384000" cy="13716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Gill Sans" panose="02010600030101010101" charset="0"/>
      <p:regular r:id="rId10"/>
      <p:bold r:id="rId11"/>
    </p:embeddedFont>
    <p:embeddedFont>
      <p:font typeface="Helvetica Neue" panose="02010600030101010101" charset="0"/>
      <p:regular r:id="rId12"/>
      <p:bold r:id="rId13"/>
      <p:italic r:id="rId14"/>
      <p:boldItalic r:id="rId15"/>
    </p:embeddedFont>
    <p:embeddedFont>
      <p:font typeface="Helvetica Neue Light" panose="02010600030101010101" charset="0"/>
      <p:regular r:id="rId16"/>
      <p:bold r:id="rId17"/>
      <p:italic r:id="rId18"/>
      <p:boldItalic r:id="rId19"/>
    </p:embeddedFont>
    <p:embeddedFont>
      <p:font typeface="微软雅黑" panose="020B0503020204020204" pitchFamily="34" charset="-122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aegyun Jeon" initials="" lastIdx="1" clrIdx="0"/>
  <p:cmAuthor id="1" name="Sung Kim" initials="" lastIdx="1" clrIdx="1"/>
  <p:cmAuthor id="2" name="1" initials="1" lastIdx="1" clrIdx="2">
    <p:extLst>
      <p:ext uri="{19B8F6BF-5375-455C-9EA6-DF929625EA0E}">
        <p15:presenceInfo xmlns:p15="http://schemas.microsoft.com/office/powerpoint/2012/main" userId="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C9B90C-1DD2-454B-A714-AB8DCD009C43}">
  <a:tblStyle styleId="{86C9B90C-1DD2-454B-A714-AB8DCD009C43}" styleName="Table_0"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D0D1D2"/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DEDEDF"/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909398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767C8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9" d="100"/>
          <a:sy n="29" d="100"/>
        </p:scale>
        <p:origin x="974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font" Target="fonts/font1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6.fntdata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24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23" Type="http://schemas.openxmlformats.org/officeDocument/2006/relationships/presProps" Target="presProps.xml"/><Relationship Id="rId10" Type="http://schemas.openxmlformats.org/officeDocument/2006/relationships/font" Target="fonts/font5.fntdata"/><Relationship Id="rId19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17999"/>
              </a:lnSpc>
              <a:spcBef>
                <a:spcPts val="0"/>
              </a:spcBef>
              <a:buChar char="●"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228600" algn="l" rtl="0">
              <a:lnSpc>
                <a:spcPct val="117999"/>
              </a:lnSpc>
              <a:spcBef>
                <a:spcPts val="0"/>
              </a:spcBef>
              <a:buChar char="○"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457200" algn="l" rtl="0">
              <a:lnSpc>
                <a:spcPct val="117999"/>
              </a:lnSpc>
              <a:spcBef>
                <a:spcPts val="0"/>
              </a:spcBef>
              <a:buChar char="■"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685800" algn="l" rtl="0">
              <a:lnSpc>
                <a:spcPct val="117999"/>
              </a:lnSpc>
              <a:spcBef>
                <a:spcPts val="0"/>
              </a:spcBef>
              <a:buChar char="●"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914400" algn="l" rtl="0">
              <a:lnSpc>
                <a:spcPct val="117999"/>
              </a:lnSpc>
              <a:spcBef>
                <a:spcPts val="0"/>
              </a:spcBef>
              <a:buChar char="○"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1143000" algn="l" rtl="0">
              <a:lnSpc>
                <a:spcPct val="117999"/>
              </a:lnSpc>
              <a:spcBef>
                <a:spcPts val="0"/>
              </a:spcBef>
              <a:buChar char="■"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743200" marR="0" lvl="6" indent="1371600" algn="l" rtl="0">
              <a:lnSpc>
                <a:spcPct val="117999"/>
              </a:lnSpc>
              <a:spcBef>
                <a:spcPts val="0"/>
              </a:spcBef>
              <a:buChar char="●"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200400" marR="0" lvl="7" indent="1600200" algn="l" rtl="0">
              <a:lnSpc>
                <a:spcPct val="117999"/>
              </a:lnSpc>
              <a:spcBef>
                <a:spcPts val="0"/>
              </a:spcBef>
              <a:buChar char="○"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657600" marR="0" lvl="8" indent="1828800" algn="l" rtl="0">
              <a:lnSpc>
                <a:spcPct val="117999"/>
              </a:lnSpc>
              <a:spcBef>
                <a:spcPts val="0"/>
              </a:spcBef>
              <a:buChar char="■"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11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8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8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8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8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8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8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8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8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833937" y="7072312"/>
            <a:ext cx="14716126" cy="158948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3098800" marR="0" lvl="5" indent="-4064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556000" marR="0" lvl="6" indent="-4064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013200" marR="0" lvl="7" indent="-4064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470400" marR="0" lvl="8" indent="-4064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11952882" y="13019484"/>
            <a:ext cx="460376" cy="498476"/>
          </a:xfrm>
          <a:prstGeom prst="rect">
            <a:avLst/>
          </a:prstGeom>
          <a:noFill/>
          <a:ln>
            <a:noFill/>
          </a:ln>
        </p:spPr>
        <p:txBody>
          <a:bodyPr wrap="square"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pic" idx="2"/>
          </p:nvPr>
        </p:nvSpPr>
        <p:spPr>
          <a:xfrm>
            <a:off x="3048000" y="0"/>
            <a:ext cx="18288001" cy="1371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marR="0" lvl="0" indent="-508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▪"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79714" marR="0" lvl="1" indent="-116114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524000" marR="0" lvl="2" indent="-2032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✓"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103120" marR="0" lvl="3" indent="-32512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560320" marR="0" lvl="4" indent="-32512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98800" marR="0" lvl="5" indent="-4064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556000" marR="0" lvl="6" indent="-4064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013200" marR="0" lvl="7" indent="-4064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470400" marR="0" lvl="8" indent="-4064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wrap="square"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Bullet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4833937" y="357187"/>
            <a:ext cx="14716126" cy="34290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8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8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8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8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8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8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8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8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4833937" y="3893343"/>
            <a:ext cx="14716126" cy="80367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1092200" marR="0" lvl="0" indent="-103123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  <a:defRPr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1471083" marR="0" lvl="1" indent="-3915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-"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2004483" marR="0" lvl="2" indent="-3915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2537883" marR="0" lvl="3" indent="-3915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3134783" marR="0" lvl="4" indent="-3915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3098800" marR="0" lvl="5" indent="-4064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556000" marR="0" lvl="6" indent="-4064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013200" marR="0" lvl="7" indent="-4064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470400" marR="0" lvl="8" indent="-4064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11952882" y="13019484"/>
            <a:ext cx="460376" cy="498476"/>
          </a:xfrm>
          <a:prstGeom prst="rect">
            <a:avLst/>
          </a:prstGeom>
          <a:noFill/>
          <a:ln>
            <a:noFill/>
          </a:ln>
        </p:spPr>
        <p:txBody>
          <a:bodyPr wrap="square"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Bullet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833937" y="357187"/>
            <a:ext cx="14716126" cy="34290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8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8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8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8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8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8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8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8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833937" y="3893343"/>
            <a:ext cx="14716126" cy="80367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1092200" marR="0" lvl="0" indent="-103123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  <a:defRPr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1471083" marR="0" lvl="1" indent="-3915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-"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2004483" marR="0" lvl="2" indent="-3915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2537883" marR="0" lvl="3" indent="-3915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3134783" marR="0" lvl="4" indent="-3915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3098800" marR="0" lvl="5" indent="-4064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556000" marR="0" lvl="6" indent="-4064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013200" marR="0" lvl="7" indent="-4064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470400" marR="0" lvl="8" indent="-4064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11952882" y="13019484"/>
            <a:ext cx="460376" cy="498476"/>
          </a:xfrm>
          <a:prstGeom prst="rect">
            <a:avLst/>
          </a:prstGeom>
          <a:noFill/>
          <a:ln>
            <a:noFill/>
          </a:ln>
        </p:spPr>
        <p:txBody>
          <a:bodyPr wrap="square"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54087" y="4089854"/>
            <a:ext cx="11843658" cy="2392588"/>
          </a:xfrm>
        </p:spPr>
        <p:txBody>
          <a:bodyPr anchor="b">
            <a:noAutofit/>
          </a:bodyPr>
          <a:lstStyle>
            <a:lvl1pPr algn="l">
              <a:defRPr sz="8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54086" y="6942819"/>
            <a:ext cx="9296400" cy="1221466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bg1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2754086" y="9708241"/>
            <a:ext cx="5486400" cy="730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547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16">
            <a:extLst>
              <a:ext uri="{FF2B5EF4-FFF2-40B4-BE49-F238E27FC236}">
                <a16:creationId xmlns:a16="http://schemas.microsoft.com/office/drawing/2014/main" id="{D8C20F9C-90AB-4041-83E9-B5A644D2EE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12920519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zh-CN" altLang="en-US" dirty="0"/>
              <a:t>内部资料，请勿随意传播，违者必究</a:t>
            </a:r>
          </a:p>
        </p:txBody>
      </p:sp>
    </p:spTree>
    <p:extLst>
      <p:ext uri="{BB962C8B-B14F-4D97-AF65-F5344CB8AC3E}">
        <p14:creationId xmlns:p14="http://schemas.microsoft.com/office/powerpoint/2010/main" val="882059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Horizontal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pic" idx="2"/>
          </p:nvPr>
        </p:nvSpPr>
        <p:spPr>
          <a:xfrm>
            <a:off x="5307210" y="892968"/>
            <a:ext cx="13751720" cy="832247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marR="0" lvl="0" indent="-508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▪"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79714" marR="0" lvl="1" indent="-116114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524000" marR="0" lvl="2" indent="-2032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✓"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103120" marR="0" lvl="3" indent="-32512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560320" marR="0" lvl="4" indent="-32512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98800" marR="0" lvl="5" indent="-4064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556000" marR="0" lvl="6" indent="-4064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013200" marR="0" lvl="7" indent="-4064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470400" marR="0" lvl="8" indent="-4064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8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8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8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8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8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8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8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8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833937" y="11519296"/>
            <a:ext cx="14716126" cy="158948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3098800" marR="0" lvl="5" indent="-4064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556000" marR="0" lvl="6" indent="-4064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013200" marR="0" lvl="7" indent="-4064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470400" marR="0" lvl="8" indent="-4064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wrap="square"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Cent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8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8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8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8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8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8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8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8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wrap="square"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Vertical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pic" idx="2"/>
          </p:nvPr>
        </p:nvSpPr>
        <p:spPr>
          <a:xfrm>
            <a:off x="12495609" y="892968"/>
            <a:ext cx="7500938" cy="1157287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marR="0" lvl="0" indent="-508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▪"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79714" marR="0" lvl="1" indent="-116114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524000" marR="0" lvl="2" indent="-2032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✓"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103120" marR="0" lvl="3" indent="-32512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560320" marR="0" lvl="4" indent="-32512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98800" marR="0" lvl="5" indent="-4064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556000" marR="0" lvl="6" indent="-4064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013200" marR="0" lvl="7" indent="-4064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470400" marR="0" lvl="8" indent="-4064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8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8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8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8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8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8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8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8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4387453" y="6697265"/>
            <a:ext cx="7500938" cy="576857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3098800" marR="0" lvl="5" indent="-4064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556000" marR="0" lvl="6" indent="-4064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013200" marR="0" lvl="7" indent="-4064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470400" marR="0" lvl="8" indent="-4064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wrap="square"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Top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387453" y="625078"/>
            <a:ext cx="15609095" cy="303609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8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8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8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8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8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8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8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8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wrap="square"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Bullets &amp; Photo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pic" idx="2"/>
          </p:nvPr>
        </p:nvSpPr>
        <p:spPr>
          <a:xfrm>
            <a:off x="12495609" y="3661171"/>
            <a:ext cx="7500938" cy="884039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marR="0" lvl="0" indent="-508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▪"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79714" marR="0" lvl="1" indent="-116114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524000" marR="0" lvl="2" indent="-2032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✓"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103120" marR="0" lvl="3" indent="-32512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560320" marR="0" lvl="4" indent="-32512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98800" marR="0" lvl="5" indent="-4064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556000" marR="0" lvl="6" indent="-4064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013200" marR="0" lvl="7" indent="-4064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470400" marR="0" lvl="8" indent="-4064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387453" y="625078"/>
            <a:ext cx="15609095" cy="303609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8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8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8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8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8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8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8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8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387453" y="3661171"/>
            <a:ext cx="7500938" cy="884039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465364" marR="0" lvl="0" indent="-284389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sz="3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808264" marR="0" lvl="1" indent="-284389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sz="3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151164" marR="0" lvl="2" indent="-284389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sz="3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494064" marR="0" lvl="3" indent="-284389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sz="3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1836964" marR="0" lvl="4" indent="-284389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sz="3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3098800" marR="0" lvl="5" indent="-4064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556000" marR="0" lvl="6" indent="-4064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013200" marR="0" lvl="7" indent="-4064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470400" marR="0" lvl="8" indent="-4064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wrap="square"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4387453" y="1785937"/>
            <a:ext cx="15609095" cy="1014412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3098800" marR="0" lvl="5" indent="-4064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556000" marR="0" lvl="6" indent="-4064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013200" marR="0" lvl="7" indent="-4064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470400" marR="0" lvl="8" indent="-4064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wrap="square"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3 Up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pic" idx="2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marR="0" lvl="0" indent="-508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▪"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79714" marR="0" lvl="1" indent="-116114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524000" marR="0" lvl="2" indent="-2032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✓"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103120" marR="0" lvl="3" indent="-32512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560320" marR="0" lvl="4" indent="-32512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98800" marR="0" lvl="5" indent="-4064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556000" marR="0" lvl="6" indent="-4064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013200" marR="0" lvl="7" indent="-4064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470400" marR="0" lvl="8" indent="-4064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pic" idx="3"/>
          </p:nvPr>
        </p:nvSpPr>
        <p:spPr>
          <a:xfrm>
            <a:off x="12504353" y="1250156"/>
            <a:ext cx="7500939" cy="53042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marR="0" lvl="0" indent="-508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▪"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79714" marR="0" lvl="1" indent="-116114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524000" marR="0" lvl="2" indent="-2032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✓"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103120" marR="0" lvl="3" indent="-32512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560320" marR="0" lvl="4" indent="-32512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98800" marR="0" lvl="5" indent="-4064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556000" marR="0" lvl="6" indent="-4064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013200" marR="0" lvl="7" indent="-4064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470400" marR="0" lvl="8" indent="-4064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pic" idx="4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marR="0" lvl="0" indent="-508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▪"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79714" marR="0" lvl="1" indent="-116114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524000" marR="0" lvl="2" indent="-2032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✓"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103120" marR="0" lvl="3" indent="-32512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560320" marR="0" lvl="4" indent="-32512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98800" marR="0" lvl="5" indent="-4064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556000" marR="0" lvl="6" indent="-4064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013200" marR="0" lvl="7" indent="-4064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470400" marR="0" lvl="8" indent="-4064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wrap="square"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4833937" y="8947546"/>
            <a:ext cx="14716126" cy="66079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79714" marR="0" lvl="1" indent="-116114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524000" marR="0" lvl="2" indent="-2032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✓"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103120" marR="0" lvl="3" indent="-32512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560320" marR="0" lvl="4" indent="-32512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98800" marR="0" lvl="5" indent="-4064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556000" marR="0" lvl="6" indent="-4064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013200" marR="0" lvl="7" indent="-4064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470400" marR="0" lvl="8" indent="-4064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4833937" y="6000353"/>
            <a:ext cx="14716126" cy="9652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79714" marR="0" lvl="1" indent="-116114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524000" marR="0" lvl="2" indent="-2032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✓"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103120" marR="0" lvl="3" indent="-32512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560320" marR="0" lvl="4" indent="-32512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98800" marR="0" lvl="5" indent="-4064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556000" marR="0" lvl="6" indent="-4064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013200" marR="0" lvl="7" indent="-4064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470400" marR="0" lvl="8" indent="-4064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wrap="square"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99322" y="610981"/>
            <a:ext cx="21978730" cy="185392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8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8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8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8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8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8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8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8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8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219200" y="3200400"/>
            <a:ext cx="21945600" cy="105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marR="0" lvl="0" indent="-508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▪"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79714" marR="0" lvl="1" indent="-116114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524000" marR="0" lvl="2" indent="-2032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✓"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103120" marR="0" lvl="3" indent="-32512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560320" marR="0" lvl="4" indent="-32512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98800" marR="0" lvl="5" indent="-4064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556000" marR="0" lvl="6" indent="-4064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013200" marR="0" lvl="7" indent="-4064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470400" marR="0" lvl="8" indent="-4064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1785600" y="12344400"/>
            <a:ext cx="5689600" cy="7366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716" r:id="rId13"/>
    <p:sldLayoutId id="214748372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BC9E7464-0AD7-4AC6-9A44-B26920ECE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148" y="2831588"/>
            <a:ext cx="13855588" cy="9214638"/>
          </a:xfrm>
          <a:prstGeom prst="rect">
            <a:avLst/>
          </a:prstGeom>
        </p:spPr>
      </p:pic>
      <p:sp>
        <p:nvSpPr>
          <p:cNvPr id="279" name="Shape 279"/>
          <p:cNvSpPr txBox="1">
            <a:spLocks noGrp="1"/>
          </p:cNvSpPr>
          <p:nvPr>
            <p:ph type="title"/>
          </p:nvPr>
        </p:nvSpPr>
        <p:spPr>
          <a:xfrm>
            <a:off x="145773" y="338672"/>
            <a:ext cx="24132209" cy="2285259"/>
          </a:xfrm>
          <a:prstGeom prst="rect">
            <a:avLst/>
          </a:prstGeom>
          <a:noFill/>
          <a:ln>
            <a:noFill/>
          </a:ln>
        </p:spPr>
        <p:txBody>
          <a:bodyPr wrap="square" lIns="71425" tIns="71425" rIns="71425" bIns="71425" anchor="b" anchorCtr="0">
            <a:noAutofit/>
          </a:bodyPr>
          <a:lstStyle/>
          <a:p>
            <a:pPr>
              <a:buSzPct val="25000"/>
            </a:pPr>
            <a:br>
              <a:rPr lang="en-US" altLang="zh-CN" dirty="0">
                <a:latin typeface="+mj-ea"/>
                <a:ea typeface="+mj-ea"/>
              </a:rPr>
            </a:br>
            <a:br>
              <a:rPr lang="en-US" altLang="zh-CN" dirty="0">
                <a:latin typeface="+mj-ea"/>
                <a:ea typeface="+mj-ea"/>
              </a:rPr>
            </a:br>
            <a:r>
              <a:rPr lang="zh-CN" altLang="en-US" dirty="0">
                <a:latin typeface="+mj-ea"/>
                <a:ea typeface="+mj-ea"/>
              </a:rPr>
              <a:t>第</a:t>
            </a:r>
            <a:r>
              <a:rPr lang="en-US" altLang="zh-CN" dirty="0">
                <a:latin typeface="+mj-ea"/>
                <a:ea typeface="+mj-ea"/>
              </a:rPr>
              <a:t>4</a:t>
            </a:r>
            <a:r>
              <a:rPr lang="zh-CN" altLang="en-US" dirty="0">
                <a:latin typeface="+mj-ea"/>
                <a:ea typeface="+mj-ea"/>
              </a:rPr>
              <a:t>章 </a:t>
            </a:r>
            <a:r>
              <a:rPr lang="en-US" altLang="zh-CN" dirty="0" err="1">
                <a:latin typeface="+mj-ea"/>
                <a:ea typeface="+mj-ea"/>
              </a:rPr>
              <a:t>Softmax</a:t>
            </a:r>
            <a:r>
              <a:rPr lang="zh-CN" altLang="en-US" dirty="0">
                <a:latin typeface="+mj-ea"/>
                <a:ea typeface="+mj-ea"/>
              </a:rPr>
              <a:t>分类器的实现</a:t>
            </a:r>
            <a:endParaRPr lang="en-US" dirty="0">
              <a:latin typeface="+mj-ea"/>
              <a:ea typeface="+mj-ea"/>
            </a:endParaRPr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282C947A-7305-42DE-BEC6-6F0373F13A09}"/>
              </a:ext>
            </a:extLst>
          </p:cNvPr>
          <p:cNvSpPr txBox="1"/>
          <p:nvPr/>
        </p:nvSpPr>
        <p:spPr>
          <a:xfrm>
            <a:off x="8758746" y="12549808"/>
            <a:ext cx="754142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+mn-ea"/>
                <a:ea typeface="+mn-ea"/>
              </a:rPr>
              <a:t>“</a:t>
            </a:r>
            <a:r>
              <a:rPr lang="en-US" altLang="zh-CN" sz="3200" dirty="0">
                <a:latin typeface="+mn-ea"/>
                <a:ea typeface="+mn-ea"/>
              </a:rPr>
              <a:t>2</a:t>
            </a:r>
            <a:r>
              <a:rPr sz="3200" dirty="0">
                <a:latin typeface="+mn-ea"/>
                <a:ea typeface="+mn-ea"/>
              </a:rPr>
              <a:t>层神经网络</a:t>
            </a:r>
            <a:r>
              <a:rPr sz="3200" dirty="0">
                <a:latin typeface="+mn-ea"/>
                <a:ea typeface="+mn-ea"/>
                <a:cs typeface="Arial"/>
              </a:rPr>
              <a:t>”,</a:t>
            </a:r>
            <a:r>
              <a:rPr sz="3200" spc="-35" dirty="0">
                <a:latin typeface="+mn-ea"/>
                <a:ea typeface="+mn-ea"/>
                <a:cs typeface="Arial"/>
              </a:rPr>
              <a:t> </a:t>
            </a:r>
            <a:r>
              <a:rPr lang="en-US" altLang="zh-CN" sz="3200" spc="-35" dirty="0">
                <a:latin typeface="+mn-ea"/>
                <a:ea typeface="+mn-ea"/>
                <a:cs typeface="Arial"/>
              </a:rPr>
              <a:t>  </a:t>
            </a:r>
            <a:r>
              <a:rPr sz="3200" spc="-5" dirty="0">
                <a:latin typeface="+mn-ea"/>
                <a:ea typeface="+mn-ea"/>
                <a:cs typeface="Arial"/>
              </a:rPr>
              <a:t>or</a:t>
            </a:r>
            <a:r>
              <a:rPr lang="en-US" altLang="zh-CN" sz="3200" spc="-5" dirty="0">
                <a:latin typeface="+mn-ea"/>
                <a:ea typeface="+mn-ea"/>
                <a:cs typeface="Arial"/>
              </a:rPr>
              <a:t>  </a:t>
            </a:r>
            <a:r>
              <a:rPr sz="3200" dirty="0">
                <a:latin typeface="+mn-ea"/>
                <a:ea typeface="+mn-ea"/>
                <a:cs typeface="Arial"/>
              </a:rPr>
              <a:t>“</a:t>
            </a:r>
            <a:r>
              <a:rPr lang="en-US" altLang="zh-CN" sz="3200" spc="-5" dirty="0">
                <a:latin typeface="+mn-ea"/>
                <a:ea typeface="+mn-ea"/>
              </a:rPr>
              <a:t>1</a:t>
            </a:r>
            <a:r>
              <a:rPr sz="3200" dirty="0">
                <a:latin typeface="+mn-ea"/>
                <a:ea typeface="+mn-ea"/>
                <a:cs typeface="Noto Sans CJK JP Regular"/>
              </a:rPr>
              <a:t>隐藏层神经网络</a:t>
            </a:r>
            <a:r>
              <a:rPr sz="3200" dirty="0">
                <a:latin typeface="+mn-ea"/>
                <a:ea typeface="+mn-ea"/>
                <a:cs typeface="Arial"/>
              </a:rPr>
              <a:t>”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023DC7A0-9520-4BF4-8AC2-1876D4A70023}"/>
              </a:ext>
            </a:extLst>
          </p:cNvPr>
          <p:cNvGrpSpPr/>
          <p:nvPr/>
        </p:nvGrpSpPr>
        <p:grpSpPr>
          <a:xfrm>
            <a:off x="14802676" y="3286540"/>
            <a:ext cx="4081670" cy="6944139"/>
            <a:chOff x="14802676" y="3286540"/>
            <a:chExt cx="4081670" cy="6944139"/>
          </a:xfrm>
        </p:grpSpPr>
        <p:sp>
          <p:nvSpPr>
            <p:cNvPr id="7" name="object 12">
              <a:extLst>
                <a:ext uri="{FF2B5EF4-FFF2-40B4-BE49-F238E27FC236}">
                  <a16:creationId xmlns:a16="http://schemas.microsoft.com/office/drawing/2014/main" id="{BDA90D23-581C-44A5-85A4-2C04BCF86EBD}"/>
                </a:ext>
              </a:extLst>
            </p:cNvPr>
            <p:cNvSpPr txBox="1">
              <a:spLocks/>
            </p:cNvSpPr>
            <p:nvPr/>
          </p:nvSpPr>
          <p:spPr>
            <a:xfrm>
              <a:off x="14908697" y="4253555"/>
              <a:ext cx="3564835" cy="5977124"/>
            </a:xfrm>
            <a:prstGeom prst="rect">
              <a:avLst/>
            </a:prstGeom>
            <a:ln w="63500">
              <a:solidFill>
                <a:srgbClr val="FF00FF"/>
              </a:solidFill>
              <a:prstDash val="dash"/>
            </a:ln>
          </p:spPr>
          <p:txBody>
            <a:bodyPr vert="horz" wrap="square" lIns="0" tIns="33867" rIns="0" bIns="0" rtlCol="0">
              <a:spAutoFit/>
            </a:bodyPr>
            <a:lstStyle>
              <a:lvl1pPr>
                <a:defRPr sz="2800" b="0" i="0">
                  <a:solidFill>
                    <a:schemeClr val="tx1"/>
                  </a:solidFill>
                  <a:latin typeface="Noto Sans CJK JP Regular"/>
                  <a:ea typeface="+mj-ea"/>
                  <a:cs typeface="Noto Sans CJK JP Regular"/>
                </a:defRPr>
              </a:lvl1pPr>
            </a:lstStyle>
            <a:p>
              <a:pPr marL="33867">
                <a:spcBef>
                  <a:spcPts val="267"/>
                </a:spcBef>
              </a:pPr>
              <a:endParaRPr kumimoji="1" lang="en-US" sz="4000" b="1" dirty="0">
                <a:solidFill>
                  <a:srgbClr val="FF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endParaRPr>
            </a:p>
          </p:txBody>
        </p:sp>
        <p:sp>
          <p:nvSpPr>
            <p:cNvPr id="10" name="object 12">
              <a:extLst>
                <a:ext uri="{FF2B5EF4-FFF2-40B4-BE49-F238E27FC236}">
                  <a16:creationId xmlns:a16="http://schemas.microsoft.com/office/drawing/2014/main" id="{E048F311-DD82-4379-B65D-CB568D68E28F}"/>
                </a:ext>
              </a:extLst>
            </p:cNvPr>
            <p:cNvSpPr txBox="1">
              <a:spLocks/>
            </p:cNvSpPr>
            <p:nvPr/>
          </p:nvSpPr>
          <p:spPr>
            <a:xfrm>
              <a:off x="14802676" y="3286540"/>
              <a:ext cx="4081670" cy="649751"/>
            </a:xfrm>
            <a:prstGeom prst="rect">
              <a:avLst/>
            </a:prstGeom>
          </p:spPr>
          <p:txBody>
            <a:bodyPr vert="horz" wrap="square" lIns="0" tIns="33867" rIns="0" bIns="0" rtlCol="0">
              <a:spAutoFit/>
            </a:bodyPr>
            <a:lstStyle>
              <a:lvl1pPr>
                <a:defRPr sz="2800" b="0" i="0">
                  <a:solidFill>
                    <a:schemeClr val="tx1"/>
                  </a:solidFill>
                  <a:latin typeface="Noto Sans CJK JP Regular"/>
                  <a:ea typeface="+mj-ea"/>
                  <a:cs typeface="Noto Sans CJK JP Regular"/>
                </a:defRPr>
              </a:lvl1pPr>
            </a:lstStyle>
            <a:p>
              <a:pPr marL="33867">
                <a:spcBef>
                  <a:spcPts val="267"/>
                </a:spcBef>
              </a:pPr>
              <a:r>
                <a:rPr kumimoji="1" lang="zh-CN" altLang="en-US" sz="4000" b="1" dirty="0">
                  <a:solidFill>
                    <a:srgbClr val="FF00FF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/>
                </a:rPr>
                <a:t>分类器怎么实现？</a:t>
              </a:r>
              <a:endParaRPr kumimoji="1" lang="en-US" sz="4000" b="1" dirty="0">
                <a:solidFill>
                  <a:srgbClr val="FF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804A7D9-8127-054D-9DFA-C3F25C7782EE}"/>
              </a:ext>
            </a:extLst>
          </p:cNvPr>
          <p:cNvSpPr txBox="1"/>
          <p:nvPr/>
        </p:nvSpPr>
        <p:spPr>
          <a:xfrm>
            <a:off x="469937" y="2595807"/>
            <a:ext cx="19593853" cy="8513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kumimoji="1" lang="en-US" altLang="zh-Hans" sz="40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Windows10</a:t>
            </a:r>
            <a:r>
              <a:rPr kumimoji="1" lang="zh-CN" altLang="en-US" sz="40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下安装</a:t>
            </a:r>
            <a:r>
              <a:rPr kumimoji="1" lang="en-US" altLang="zh-CN" sz="4000" b="1" dirty="0" err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Python+Jupyter</a:t>
            </a:r>
            <a:r>
              <a:rPr kumimoji="1" lang="en-US" altLang="zh-CN" sz="40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Notebook+Pytorch.docx</a:t>
            </a: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kumimoji="1" lang="en-US" altLang="zh-CN" sz="40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《Dive-into-DL-PyTorch》3.4 </a:t>
            </a:r>
            <a:r>
              <a:rPr kumimoji="1" lang="en-US" altLang="zh-CN" sz="4000" b="1" dirty="0" err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Softmax</a:t>
            </a:r>
            <a:r>
              <a:rPr kumimoji="1" lang="en-US" altLang="zh-CN" sz="40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zh-CN" altLang="en-US" sz="40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回归（</a:t>
            </a:r>
            <a:r>
              <a:rPr kumimoji="1" lang="en-US" altLang="zh-CN" sz="40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P58-P74</a:t>
            </a:r>
            <a:r>
              <a:rPr kumimoji="1" lang="zh-CN" altLang="en-US" sz="40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kumimoji="1" lang="en-US" altLang="zh-CN" sz="40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kumimoji="1" lang="en-US" altLang="zh-CN" sz="40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Dive-into-DL-</a:t>
            </a:r>
            <a:r>
              <a:rPr kumimoji="1" lang="en-US" altLang="zh-CN" sz="4000" b="1" dirty="0" err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PyTorch</a:t>
            </a:r>
            <a:r>
              <a:rPr kumimoji="1" lang="en-US" altLang="zh-CN" sz="40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-master/code/chapter03_DL-basics</a:t>
            </a: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kumimoji="1" lang="en-US" altLang="zh-CN" sz="40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3.4_softmax-regression.ipynb</a:t>
            </a: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kumimoji="1" lang="en-US" altLang="zh-CN" sz="40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3.5_fashion-mnist.ipynb</a:t>
            </a: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kumimoji="1" lang="en-US" altLang="zh-CN" sz="40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3.6_softmax-regression-scratch.ipynb</a:t>
            </a: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kumimoji="1" lang="en-US" altLang="zh-CN" sz="40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3.7_softmax-regression-pytorch.ipynb</a:t>
            </a:r>
          </a:p>
        </p:txBody>
      </p:sp>
      <p:sp>
        <p:nvSpPr>
          <p:cNvPr id="6" name="Shape 628">
            <a:extLst>
              <a:ext uri="{FF2B5EF4-FFF2-40B4-BE49-F238E27FC236}">
                <a16:creationId xmlns:a16="http://schemas.microsoft.com/office/drawing/2014/main" id="{DB025043-C8EE-4B57-B76E-D4B6996FEFC2}"/>
              </a:ext>
            </a:extLst>
          </p:cNvPr>
          <p:cNvSpPr txBox="1">
            <a:spLocks/>
          </p:cNvSpPr>
          <p:nvPr/>
        </p:nvSpPr>
        <p:spPr>
          <a:xfrm>
            <a:off x="-21836" y="281970"/>
            <a:ext cx="24427671" cy="1739626"/>
          </a:xfrm>
          <a:prstGeom prst="rect">
            <a:avLst/>
          </a:prstGeom>
          <a:noFill/>
          <a:ln>
            <a:noFill/>
          </a:ln>
        </p:spPr>
        <p:txBody>
          <a:bodyPr wrap="square" lIns="71425" tIns="71425" rIns="71425" bIns="7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8000" b="1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8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8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8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8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8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8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8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8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ct val="25000"/>
            </a:pPr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</a:rPr>
              <a:t>内容提纲</a:t>
            </a:r>
            <a:endParaRPr 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43345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855B49DD-5F51-AF42-9CE2-900A31A58F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kumimoji="1" lang="en-US" altLang="zh-Hans" dirty="0"/>
              <a:t>03</a:t>
            </a:r>
            <a:endParaRPr kumimoji="1" lang="zh-CN" altLang="en-US" dirty="0"/>
          </a:p>
        </p:txBody>
      </p:sp>
      <p:sp>
        <p:nvSpPr>
          <p:cNvPr id="5" name="TextBox 53">
            <a:extLst>
              <a:ext uri="{FF2B5EF4-FFF2-40B4-BE49-F238E27FC236}">
                <a16:creationId xmlns:a16="http://schemas.microsoft.com/office/drawing/2014/main" id="{BB7BCD08-A409-904C-9B05-7534CDB12E0A}"/>
              </a:ext>
            </a:extLst>
          </p:cNvPr>
          <p:cNvSpPr txBox="1"/>
          <p:nvPr/>
        </p:nvSpPr>
        <p:spPr>
          <a:xfrm>
            <a:off x="360001" y="13043918"/>
            <a:ext cx="1519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214972"/>
              </a:buClr>
            </a:pPr>
            <a:r>
              <a:rPr lang="zh-CN" altLang="en-US" sz="1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itchFamily="34" charset="0"/>
              </a:rPr>
              <a:t>内部资料，请勿随意传播</a:t>
            </a:r>
            <a:endParaRPr lang="en-US" sz="18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2AE0547-3515-9248-8309-CCCE89B20724}"/>
              </a:ext>
            </a:extLst>
          </p:cNvPr>
          <p:cNvSpPr txBox="1"/>
          <p:nvPr/>
        </p:nvSpPr>
        <p:spPr>
          <a:xfrm>
            <a:off x="360000" y="216001"/>
            <a:ext cx="17039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参考文献</a:t>
            </a:r>
            <a:endParaRPr lang="en-US" altLang="zh-CN" sz="3200" b="1" dirty="0">
              <a:solidFill>
                <a:srgbClr val="3D68B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5AC4F6E-93A2-5A44-ABA5-0920091460F3}"/>
              </a:ext>
            </a:extLst>
          </p:cNvPr>
          <p:cNvSpPr txBox="1"/>
          <p:nvPr/>
        </p:nvSpPr>
        <p:spPr>
          <a:xfrm>
            <a:off x="360001" y="864001"/>
            <a:ext cx="119935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sz="2200" dirty="0">
                <a:solidFill>
                  <a:srgbClr val="88888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二级标题及文字（字号颜色不能更改）</a:t>
            </a:r>
            <a:endParaRPr lang="en-US" altLang="zh-CN" sz="2200" dirty="0">
              <a:solidFill>
                <a:srgbClr val="888888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F14C126-B865-42A5-B9B4-2BFD9BCB71BA}"/>
              </a:ext>
            </a:extLst>
          </p:cNvPr>
          <p:cNvSpPr/>
          <p:nvPr/>
        </p:nvSpPr>
        <p:spPr>
          <a:xfrm>
            <a:off x="676442" y="1541109"/>
            <a:ext cx="10105652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[1]</a:t>
            </a:r>
            <a:r>
              <a:rPr lang="zh-CN" altLang="en-US" sz="2800" dirty="0"/>
              <a:t> </a:t>
            </a:r>
            <a:r>
              <a:rPr lang="en-US" altLang="zh-CN" sz="2800" dirty="0"/>
              <a:t>Windows10 </a:t>
            </a:r>
            <a:r>
              <a:rPr lang="zh-CN" altLang="zh-CN" sz="2800" dirty="0"/>
              <a:t>安装</a:t>
            </a:r>
            <a:r>
              <a:rPr lang="en-US" altLang="zh-CN" sz="2800" dirty="0" err="1"/>
              <a:t>Jupyter</a:t>
            </a:r>
            <a:r>
              <a:rPr lang="en-US" altLang="zh-CN" sz="2800" dirty="0"/>
              <a:t> Notebook </a:t>
            </a:r>
            <a:r>
              <a:rPr lang="zh-CN" altLang="zh-CN" sz="2800" dirty="0"/>
              <a:t>与配置</a:t>
            </a:r>
          </a:p>
          <a:p>
            <a:r>
              <a:rPr lang="en-US" altLang="zh-CN" sz="2800" dirty="0"/>
              <a:t>https://blog.csdn.net/FG24151110876/article/details/88081334</a:t>
            </a:r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85528430"/>
      </p:ext>
    </p:extLst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</TotalTime>
  <Words>115</Words>
  <Application>Microsoft Office PowerPoint</Application>
  <PresentationFormat>自定义</PresentationFormat>
  <Paragraphs>17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Helvetica Neue Light</vt:lpstr>
      <vt:lpstr>宋体</vt:lpstr>
      <vt:lpstr>Calibri</vt:lpstr>
      <vt:lpstr>Arial</vt:lpstr>
      <vt:lpstr>Helvetica Neue</vt:lpstr>
      <vt:lpstr>Wingdings</vt:lpstr>
      <vt:lpstr>微软雅黑</vt:lpstr>
      <vt:lpstr>Gill Sans</vt:lpstr>
      <vt:lpstr>White</vt:lpstr>
      <vt:lpstr>  第4章 Softmax分类器的实现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 @UST</dc:title>
  <cp:lastModifiedBy>1</cp:lastModifiedBy>
  <cp:revision>231</cp:revision>
  <dcterms:modified xsi:type="dcterms:W3CDTF">2019-10-17T07:25:24Z</dcterms:modified>
</cp:coreProperties>
</file>