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98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博" initials="智博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E335B-9317-4216-9882-AB6BCF7B7837}" type="doc">
      <dgm:prSet loTypeId="urn:microsoft.com/office/officeart/2005/8/layout/chevron2" loCatId="process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76ACCC56-2750-4F4B-81C2-9A8A5D2B4B5C}">
      <dgm:prSet phldrT="[文本]"/>
      <dgm:spPr/>
      <dgm:t>
        <a:bodyPr/>
        <a:lstStyle/>
        <a:p>
          <a:r>
            <a:rPr lang="zh-CN" altLang="en-US" dirty="0"/>
            <a:t>抽象项目</a:t>
          </a:r>
        </a:p>
      </dgm:t>
    </dgm:pt>
    <dgm:pt modelId="{20196D1E-27D0-4955-B42E-FBDD331DD697}" type="parTrans" cxnId="{FC43D6C3-A25D-4A3B-9FFF-12943FB6A1ED}">
      <dgm:prSet/>
      <dgm:spPr/>
      <dgm:t>
        <a:bodyPr/>
        <a:lstStyle/>
        <a:p>
          <a:endParaRPr lang="zh-CN" altLang="en-US"/>
        </a:p>
      </dgm:t>
    </dgm:pt>
    <dgm:pt modelId="{3A83032B-D27E-42B7-99D4-DE5CFD3F2529}" type="sibTrans" cxnId="{FC43D6C3-A25D-4A3B-9FFF-12943FB6A1ED}">
      <dgm:prSet/>
      <dgm:spPr/>
      <dgm:t>
        <a:bodyPr/>
        <a:lstStyle/>
        <a:p>
          <a:endParaRPr lang="zh-CN" altLang="en-US"/>
        </a:p>
      </dgm:t>
    </dgm:pt>
    <dgm:pt modelId="{9F62C473-F58F-402E-80C8-750AA158C0BC}">
      <dgm:prSet phldrT="[文本]"/>
      <dgm:spPr/>
      <dgm:t>
        <a:bodyPr/>
        <a:lstStyle/>
        <a:p>
          <a:r>
            <a:rPr lang="zh-CN" altLang="en-US" dirty="0"/>
            <a:t>项目中可用于分析路由的成分主要包括源代码、依赖和配置文件。</a:t>
          </a:r>
        </a:p>
      </dgm:t>
    </dgm:pt>
    <dgm:pt modelId="{5B7F2E39-39FA-4F5F-920E-9E70022386AF}" type="parTrans" cxnId="{CB6787AA-1D22-4DB2-9C93-E295368C4972}">
      <dgm:prSet/>
      <dgm:spPr/>
      <dgm:t>
        <a:bodyPr/>
        <a:lstStyle/>
        <a:p>
          <a:endParaRPr lang="zh-CN" altLang="en-US"/>
        </a:p>
      </dgm:t>
    </dgm:pt>
    <dgm:pt modelId="{94356235-7DC4-430F-A242-C19D48782208}" type="sibTrans" cxnId="{CB6787AA-1D22-4DB2-9C93-E295368C4972}">
      <dgm:prSet/>
      <dgm:spPr/>
      <dgm:t>
        <a:bodyPr/>
        <a:lstStyle/>
        <a:p>
          <a:endParaRPr lang="zh-CN" altLang="en-US"/>
        </a:p>
      </dgm:t>
    </dgm:pt>
    <dgm:pt modelId="{03F827C9-9485-47D6-8EB6-FE488750587D}">
      <dgm:prSet phldrT="[文本]"/>
      <dgm:spPr/>
      <dgm:t>
        <a:bodyPr/>
        <a:lstStyle/>
        <a:p>
          <a:r>
            <a:rPr lang="zh-CN" altLang="en-US" dirty="0"/>
            <a:t>提取事实</a:t>
          </a:r>
        </a:p>
      </dgm:t>
    </dgm:pt>
    <dgm:pt modelId="{CF769B8D-B5C9-43A8-821A-66242457F1C3}" type="parTrans" cxnId="{2C6FE905-1C1C-4198-B32D-9A9E1437BAF7}">
      <dgm:prSet/>
      <dgm:spPr/>
      <dgm:t>
        <a:bodyPr/>
        <a:lstStyle/>
        <a:p>
          <a:endParaRPr lang="zh-CN" altLang="en-US"/>
        </a:p>
      </dgm:t>
    </dgm:pt>
    <dgm:pt modelId="{4C683CE5-31B9-494E-91E2-A4523A74E789}" type="sibTrans" cxnId="{2C6FE905-1C1C-4198-B32D-9A9E1437BAF7}">
      <dgm:prSet/>
      <dgm:spPr/>
      <dgm:t>
        <a:bodyPr/>
        <a:lstStyle/>
        <a:p>
          <a:endParaRPr lang="zh-CN" altLang="en-US"/>
        </a:p>
      </dgm:t>
    </dgm:pt>
    <dgm:pt modelId="{03712C67-EDC9-4038-8883-02B8F5DD7E95}">
      <dgm:prSet phldrT="[文本]"/>
      <dgm:spPr/>
      <dgm:t>
        <a:bodyPr/>
        <a:lstStyle/>
        <a:p>
          <a:r>
            <a:rPr lang="zh-CN" altLang="en-US" dirty="0"/>
            <a:t>通过编写相关的事实插件，分别提取项目中和路由相关的特定事实</a:t>
          </a:r>
        </a:p>
      </dgm:t>
    </dgm:pt>
    <dgm:pt modelId="{D3CD061E-71A1-4A5D-8C2B-AC7C3995ADD2}" type="parTrans" cxnId="{28473948-AC6A-4F37-B632-58315117EFCE}">
      <dgm:prSet/>
      <dgm:spPr/>
      <dgm:t>
        <a:bodyPr/>
        <a:lstStyle/>
        <a:p>
          <a:endParaRPr lang="zh-CN" altLang="en-US"/>
        </a:p>
      </dgm:t>
    </dgm:pt>
    <dgm:pt modelId="{F19B9E37-47A8-4182-A251-F5A91161D579}" type="sibTrans" cxnId="{28473948-AC6A-4F37-B632-58315117EFCE}">
      <dgm:prSet/>
      <dgm:spPr/>
      <dgm:t>
        <a:bodyPr/>
        <a:lstStyle/>
        <a:p>
          <a:endParaRPr lang="zh-CN" altLang="en-US"/>
        </a:p>
      </dgm:t>
    </dgm:pt>
    <dgm:pt modelId="{ED321278-4495-4BAC-B461-62B431A56EE6}">
      <dgm:prSet phldrT="[文本]"/>
      <dgm:spPr/>
      <dgm:t>
        <a:bodyPr/>
        <a:lstStyle/>
        <a:p>
          <a:r>
            <a:rPr lang="zh-CN" altLang="en-US" dirty="0"/>
            <a:t>合并事实，并评估置信度</a:t>
          </a:r>
        </a:p>
      </dgm:t>
    </dgm:pt>
    <dgm:pt modelId="{721BAB2E-DC55-484A-9C83-63564410B572}" type="parTrans" cxnId="{A9894E2F-3885-40F6-B2FA-5E783950DCD7}">
      <dgm:prSet/>
      <dgm:spPr/>
      <dgm:t>
        <a:bodyPr/>
        <a:lstStyle/>
        <a:p>
          <a:endParaRPr lang="zh-CN" altLang="en-US"/>
        </a:p>
      </dgm:t>
    </dgm:pt>
    <dgm:pt modelId="{CF59B2A5-6E13-4B55-A090-685B9F6C5D63}" type="sibTrans" cxnId="{A9894E2F-3885-40F6-B2FA-5E783950DCD7}">
      <dgm:prSet/>
      <dgm:spPr/>
      <dgm:t>
        <a:bodyPr/>
        <a:lstStyle/>
        <a:p>
          <a:endParaRPr lang="zh-CN" altLang="en-US"/>
        </a:p>
      </dgm:t>
    </dgm:pt>
    <dgm:pt modelId="{E1E09A62-0539-4DD5-B78D-11E8C6439480}">
      <dgm:prSet phldrT="[文本]"/>
      <dgm:spPr/>
      <dgm:t>
        <a:bodyPr/>
        <a:lstStyle/>
        <a:p>
          <a:r>
            <a:rPr lang="zh-CN" altLang="en-US" dirty="0"/>
            <a:t>生成报告</a:t>
          </a:r>
        </a:p>
      </dgm:t>
    </dgm:pt>
    <dgm:pt modelId="{3D48B723-F6FC-46AD-99A1-583F14A790AC}" type="parTrans" cxnId="{030FFC83-D24B-4C78-A6AB-F7E5A75AA248}">
      <dgm:prSet/>
      <dgm:spPr/>
      <dgm:t>
        <a:bodyPr/>
        <a:lstStyle/>
        <a:p>
          <a:endParaRPr lang="zh-CN" altLang="en-US"/>
        </a:p>
      </dgm:t>
    </dgm:pt>
    <dgm:pt modelId="{E79A087E-8C4D-4102-AEE6-37317860FC9E}" type="sibTrans" cxnId="{030FFC83-D24B-4C78-A6AB-F7E5A75AA248}">
      <dgm:prSet/>
      <dgm:spPr/>
      <dgm:t>
        <a:bodyPr/>
        <a:lstStyle/>
        <a:p>
          <a:endParaRPr lang="zh-CN" altLang="en-US"/>
        </a:p>
      </dgm:t>
    </dgm:pt>
    <dgm:pt modelId="{B26AAC67-D35B-4425-81B2-C3CCC01B4966}">
      <dgm:prSet phldrT="[文本]"/>
      <dgm:spPr/>
      <dgm:t>
        <a:bodyPr/>
        <a:lstStyle/>
        <a:p>
          <a:r>
            <a:rPr lang="zh-CN" altLang="en-US" dirty="0"/>
            <a:t>通过配置文件选择报告格式（</a:t>
          </a:r>
          <a:r>
            <a:rPr lang="en-US" altLang="zh-CN" dirty="0"/>
            <a:t>HTML</a:t>
          </a:r>
          <a:r>
            <a:rPr lang="zh-CN" altLang="en-US" dirty="0"/>
            <a:t>、</a:t>
          </a:r>
          <a:r>
            <a:rPr lang="en-US" altLang="zh-CN" dirty="0"/>
            <a:t>JSON</a:t>
          </a:r>
          <a:r>
            <a:rPr lang="zh-CN" altLang="en-US" dirty="0"/>
            <a:t>、</a:t>
          </a:r>
          <a:r>
            <a:rPr lang="en-US" altLang="zh-CN" dirty="0"/>
            <a:t>PDF</a:t>
          </a:r>
          <a:r>
            <a:rPr lang="zh-CN" altLang="en-US" dirty="0"/>
            <a:t>等），将分析结果输出</a:t>
          </a:r>
        </a:p>
      </dgm:t>
    </dgm:pt>
    <dgm:pt modelId="{6161C3D7-10A3-467B-A60E-F94F0B064C21}" type="parTrans" cxnId="{5853DEB6-5A26-4C9D-BBFC-348D75112DEB}">
      <dgm:prSet/>
      <dgm:spPr/>
      <dgm:t>
        <a:bodyPr/>
        <a:lstStyle/>
        <a:p>
          <a:endParaRPr lang="zh-CN" altLang="en-US"/>
        </a:p>
      </dgm:t>
    </dgm:pt>
    <dgm:pt modelId="{67C1784F-CDCA-4F1D-8AF0-36E681002170}" type="sibTrans" cxnId="{5853DEB6-5A26-4C9D-BBFC-348D75112DEB}">
      <dgm:prSet/>
      <dgm:spPr/>
      <dgm:t>
        <a:bodyPr/>
        <a:lstStyle/>
        <a:p>
          <a:endParaRPr lang="zh-CN" altLang="en-US"/>
        </a:p>
      </dgm:t>
    </dgm:pt>
    <dgm:pt modelId="{F6A8D846-5B1C-4E08-9D76-6568F23D2B5F}" type="pres">
      <dgm:prSet presAssocID="{344E335B-9317-4216-9882-AB6BCF7B7837}" presName="linearFlow" presStyleCnt="0">
        <dgm:presLayoutVars>
          <dgm:dir/>
          <dgm:animLvl val="lvl"/>
          <dgm:resizeHandles val="exact"/>
        </dgm:presLayoutVars>
      </dgm:prSet>
      <dgm:spPr/>
    </dgm:pt>
    <dgm:pt modelId="{BE084FD9-A357-4F56-A5DA-8471732E7F35}" type="pres">
      <dgm:prSet presAssocID="{76ACCC56-2750-4F4B-81C2-9A8A5D2B4B5C}" presName="composite" presStyleCnt="0"/>
      <dgm:spPr/>
    </dgm:pt>
    <dgm:pt modelId="{EB782E99-C6C6-42B5-8045-D3529A7BF25E}" type="pres">
      <dgm:prSet presAssocID="{76ACCC56-2750-4F4B-81C2-9A8A5D2B4B5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4CADE98-C13D-4192-AE3F-8FB2F6DF4474}" type="pres">
      <dgm:prSet presAssocID="{76ACCC56-2750-4F4B-81C2-9A8A5D2B4B5C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D461F04B-6C20-4C01-A3B8-9527D9BF2759}" type="pres">
      <dgm:prSet presAssocID="{3A83032B-D27E-42B7-99D4-DE5CFD3F2529}" presName="sp" presStyleCnt="0"/>
      <dgm:spPr/>
    </dgm:pt>
    <dgm:pt modelId="{6EB78179-B6AD-4A48-BA0B-1675A1F1499B}" type="pres">
      <dgm:prSet presAssocID="{03F827C9-9485-47D6-8EB6-FE488750587D}" presName="composite" presStyleCnt="0"/>
      <dgm:spPr/>
    </dgm:pt>
    <dgm:pt modelId="{26A8CD85-BCFA-4EC2-8B28-02C8FED2DEC4}" type="pres">
      <dgm:prSet presAssocID="{03F827C9-9485-47D6-8EB6-FE48875058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FC177B7-80E5-4E50-9186-ABA19CACDC64}" type="pres">
      <dgm:prSet presAssocID="{03F827C9-9485-47D6-8EB6-FE488750587D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D5BC055B-7759-46C4-80A3-E8897062670E}" type="pres">
      <dgm:prSet presAssocID="{4C683CE5-31B9-494E-91E2-A4523A74E789}" presName="sp" presStyleCnt="0"/>
      <dgm:spPr/>
    </dgm:pt>
    <dgm:pt modelId="{FE0AD9D5-D38A-4891-9D46-BAB7FA16B535}" type="pres">
      <dgm:prSet presAssocID="{E1E09A62-0539-4DD5-B78D-11E8C6439480}" presName="composite" presStyleCnt="0"/>
      <dgm:spPr/>
    </dgm:pt>
    <dgm:pt modelId="{96456654-C435-4552-A954-7A03B0D5DB4A}" type="pres">
      <dgm:prSet presAssocID="{E1E09A62-0539-4DD5-B78D-11E8C6439480}" presName="parentText" presStyleLbl="alignNode1" presStyleIdx="2" presStyleCnt="3" custLinFactNeighborY="169">
        <dgm:presLayoutVars>
          <dgm:chMax val="1"/>
          <dgm:bulletEnabled val="1"/>
        </dgm:presLayoutVars>
      </dgm:prSet>
      <dgm:spPr/>
    </dgm:pt>
    <dgm:pt modelId="{99E9476A-3229-433B-AADE-9EFE6493A672}" type="pres">
      <dgm:prSet presAssocID="{E1E09A62-0539-4DD5-B78D-11E8C6439480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2C6FE905-1C1C-4198-B32D-9A9E1437BAF7}" srcId="{344E335B-9317-4216-9882-AB6BCF7B7837}" destId="{03F827C9-9485-47D6-8EB6-FE488750587D}" srcOrd="1" destOrd="0" parTransId="{CF769B8D-B5C9-43A8-821A-66242457F1C3}" sibTransId="{4C683CE5-31B9-494E-91E2-A4523A74E789}"/>
    <dgm:cxn modelId="{A9894E2F-3885-40F6-B2FA-5E783950DCD7}" srcId="{03F827C9-9485-47D6-8EB6-FE488750587D}" destId="{ED321278-4495-4BAC-B461-62B431A56EE6}" srcOrd="1" destOrd="0" parTransId="{721BAB2E-DC55-484A-9C83-63564410B572}" sibTransId="{CF59B2A5-6E13-4B55-A090-685B9F6C5D63}"/>
    <dgm:cxn modelId="{51650447-75E2-4CE2-A21F-1957EBB69436}" type="presOf" srcId="{B26AAC67-D35B-4425-81B2-C3CCC01B4966}" destId="{99E9476A-3229-433B-AADE-9EFE6493A672}" srcOrd="0" destOrd="0" presId="urn:microsoft.com/office/officeart/2005/8/layout/chevron2"/>
    <dgm:cxn modelId="{28473948-AC6A-4F37-B632-58315117EFCE}" srcId="{03F827C9-9485-47D6-8EB6-FE488750587D}" destId="{03712C67-EDC9-4038-8883-02B8F5DD7E95}" srcOrd="0" destOrd="0" parTransId="{D3CD061E-71A1-4A5D-8C2B-AC7C3995ADD2}" sibTransId="{F19B9E37-47A8-4182-A251-F5A91161D579}"/>
    <dgm:cxn modelId="{502BF459-A567-4EC3-A60F-AB87171E4260}" type="presOf" srcId="{03712C67-EDC9-4038-8883-02B8F5DD7E95}" destId="{BFC177B7-80E5-4E50-9186-ABA19CACDC64}" srcOrd="0" destOrd="0" presId="urn:microsoft.com/office/officeart/2005/8/layout/chevron2"/>
    <dgm:cxn modelId="{030FFC83-D24B-4C78-A6AB-F7E5A75AA248}" srcId="{344E335B-9317-4216-9882-AB6BCF7B7837}" destId="{E1E09A62-0539-4DD5-B78D-11E8C6439480}" srcOrd="2" destOrd="0" parTransId="{3D48B723-F6FC-46AD-99A1-583F14A790AC}" sibTransId="{E79A087E-8C4D-4102-AEE6-37317860FC9E}"/>
    <dgm:cxn modelId="{23DBB090-A6F4-4285-AEF5-453F18010763}" type="presOf" srcId="{344E335B-9317-4216-9882-AB6BCF7B7837}" destId="{F6A8D846-5B1C-4E08-9D76-6568F23D2B5F}" srcOrd="0" destOrd="0" presId="urn:microsoft.com/office/officeart/2005/8/layout/chevron2"/>
    <dgm:cxn modelId="{472C2793-2C1A-4029-B2CD-9839448AD20A}" type="presOf" srcId="{ED321278-4495-4BAC-B461-62B431A56EE6}" destId="{BFC177B7-80E5-4E50-9186-ABA19CACDC64}" srcOrd="0" destOrd="1" presId="urn:microsoft.com/office/officeart/2005/8/layout/chevron2"/>
    <dgm:cxn modelId="{785D0D94-0477-48D1-BD1D-7158E65B0B36}" type="presOf" srcId="{9F62C473-F58F-402E-80C8-750AA158C0BC}" destId="{E4CADE98-C13D-4192-AE3F-8FB2F6DF4474}" srcOrd="0" destOrd="0" presId="urn:microsoft.com/office/officeart/2005/8/layout/chevron2"/>
    <dgm:cxn modelId="{CB6787AA-1D22-4DB2-9C93-E295368C4972}" srcId="{76ACCC56-2750-4F4B-81C2-9A8A5D2B4B5C}" destId="{9F62C473-F58F-402E-80C8-750AA158C0BC}" srcOrd="0" destOrd="0" parTransId="{5B7F2E39-39FA-4F5F-920E-9E70022386AF}" sibTransId="{94356235-7DC4-430F-A242-C19D48782208}"/>
    <dgm:cxn modelId="{5853DEB6-5A26-4C9D-BBFC-348D75112DEB}" srcId="{E1E09A62-0539-4DD5-B78D-11E8C6439480}" destId="{B26AAC67-D35B-4425-81B2-C3CCC01B4966}" srcOrd="0" destOrd="0" parTransId="{6161C3D7-10A3-467B-A60E-F94F0B064C21}" sibTransId="{67C1784F-CDCA-4F1D-8AF0-36E681002170}"/>
    <dgm:cxn modelId="{5CEE90B9-1C20-4009-A255-B14CFF6E8460}" type="presOf" srcId="{76ACCC56-2750-4F4B-81C2-9A8A5D2B4B5C}" destId="{EB782E99-C6C6-42B5-8045-D3529A7BF25E}" srcOrd="0" destOrd="0" presId="urn:microsoft.com/office/officeart/2005/8/layout/chevron2"/>
    <dgm:cxn modelId="{FC43D6C3-A25D-4A3B-9FFF-12943FB6A1ED}" srcId="{344E335B-9317-4216-9882-AB6BCF7B7837}" destId="{76ACCC56-2750-4F4B-81C2-9A8A5D2B4B5C}" srcOrd="0" destOrd="0" parTransId="{20196D1E-27D0-4955-B42E-FBDD331DD697}" sibTransId="{3A83032B-D27E-42B7-99D4-DE5CFD3F2529}"/>
    <dgm:cxn modelId="{0517DDD4-50A8-465B-9392-6044178EE023}" type="presOf" srcId="{E1E09A62-0539-4DD5-B78D-11E8C6439480}" destId="{96456654-C435-4552-A954-7A03B0D5DB4A}" srcOrd="0" destOrd="0" presId="urn:microsoft.com/office/officeart/2005/8/layout/chevron2"/>
    <dgm:cxn modelId="{0B1CDBEB-60E5-4369-A48B-4A3949BFEA6C}" type="presOf" srcId="{03F827C9-9485-47D6-8EB6-FE488750587D}" destId="{26A8CD85-BCFA-4EC2-8B28-02C8FED2DEC4}" srcOrd="0" destOrd="0" presId="urn:microsoft.com/office/officeart/2005/8/layout/chevron2"/>
    <dgm:cxn modelId="{B1D67BBF-1AC2-4657-8596-6CD341D71DF5}" type="presParOf" srcId="{F6A8D846-5B1C-4E08-9D76-6568F23D2B5F}" destId="{BE084FD9-A357-4F56-A5DA-8471732E7F35}" srcOrd="0" destOrd="0" presId="urn:microsoft.com/office/officeart/2005/8/layout/chevron2"/>
    <dgm:cxn modelId="{4978885B-D0C0-4401-A238-55D0AB14CEA4}" type="presParOf" srcId="{BE084FD9-A357-4F56-A5DA-8471732E7F35}" destId="{EB782E99-C6C6-42B5-8045-D3529A7BF25E}" srcOrd="0" destOrd="0" presId="urn:microsoft.com/office/officeart/2005/8/layout/chevron2"/>
    <dgm:cxn modelId="{3544D014-A766-4387-A7CC-9E53B3FD00F1}" type="presParOf" srcId="{BE084FD9-A357-4F56-A5DA-8471732E7F35}" destId="{E4CADE98-C13D-4192-AE3F-8FB2F6DF4474}" srcOrd="1" destOrd="0" presId="urn:microsoft.com/office/officeart/2005/8/layout/chevron2"/>
    <dgm:cxn modelId="{7B875FF5-669D-4F93-B214-0682C5CEDEF3}" type="presParOf" srcId="{F6A8D846-5B1C-4E08-9D76-6568F23D2B5F}" destId="{D461F04B-6C20-4C01-A3B8-9527D9BF2759}" srcOrd="1" destOrd="0" presId="urn:microsoft.com/office/officeart/2005/8/layout/chevron2"/>
    <dgm:cxn modelId="{9D3F9771-6AD6-4CC1-BD0E-E252D2EE1A33}" type="presParOf" srcId="{F6A8D846-5B1C-4E08-9D76-6568F23D2B5F}" destId="{6EB78179-B6AD-4A48-BA0B-1675A1F1499B}" srcOrd="2" destOrd="0" presId="urn:microsoft.com/office/officeart/2005/8/layout/chevron2"/>
    <dgm:cxn modelId="{7CFE1CA8-0B5D-47C2-B0F0-F1465B8F4096}" type="presParOf" srcId="{6EB78179-B6AD-4A48-BA0B-1675A1F1499B}" destId="{26A8CD85-BCFA-4EC2-8B28-02C8FED2DEC4}" srcOrd="0" destOrd="0" presId="urn:microsoft.com/office/officeart/2005/8/layout/chevron2"/>
    <dgm:cxn modelId="{66BE1586-81D0-40BA-B1AC-39A18AE2BF40}" type="presParOf" srcId="{6EB78179-B6AD-4A48-BA0B-1675A1F1499B}" destId="{BFC177B7-80E5-4E50-9186-ABA19CACDC64}" srcOrd="1" destOrd="0" presId="urn:microsoft.com/office/officeart/2005/8/layout/chevron2"/>
    <dgm:cxn modelId="{79C5D54B-E61D-4CF7-B4AA-278D075DECB5}" type="presParOf" srcId="{F6A8D846-5B1C-4E08-9D76-6568F23D2B5F}" destId="{D5BC055B-7759-46C4-80A3-E8897062670E}" srcOrd="3" destOrd="0" presId="urn:microsoft.com/office/officeart/2005/8/layout/chevron2"/>
    <dgm:cxn modelId="{4B3F3A60-2651-471C-B816-8068BE4BEDC0}" type="presParOf" srcId="{F6A8D846-5B1C-4E08-9D76-6568F23D2B5F}" destId="{FE0AD9D5-D38A-4891-9D46-BAB7FA16B535}" srcOrd="4" destOrd="0" presId="urn:microsoft.com/office/officeart/2005/8/layout/chevron2"/>
    <dgm:cxn modelId="{DDCC1D65-7619-4A6C-AFEA-0D9C1534044F}" type="presParOf" srcId="{FE0AD9D5-D38A-4891-9D46-BAB7FA16B535}" destId="{96456654-C435-4552-A954-7A03B0D5DB4A}" srcOrd="0" destOrd="0" presId="urn:microsoft.com/office/officeart/2005/8/layout/chevron2"/>
    <dgm:cxn modelId="{2BB288C5-83D1-4BA1-89D8-B93350BE0DB4}" type="presParOf" srcId="{FE0AD9D5-D38A-4891-9D46-BAB7FA16B535}" destId="{99E9476A-3229-433B-AADE-9EFE6493A6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82E99-C6C6-42B5-8045-D3529A7BF25E}">
      <dsp:nvSpPr>
        <dsp:cNvPr id="0" name=""/>
        <dsp:cNvSpPr/>
      </dsp:nvSpPr>
      <dsp:spPr>
        <a:xfrm rot="5400000">
          <a:off x="-215800" y="218231"/>
          <a:ext cx="1438672" cy="10070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抽象项目</a:t>
          </a:r>
        </a:p>
      </dsp:txBody>
      <dsp:txXfrm rot="-5400000">
        <a:off x="1" y="505965"/>
        <a:ext cx="1007070" cy="431602"/>
      </dsp:txXfrm>
    </dsp:sp>
    <dsp:sp modelId="{E4CADE98-C13D-4192-AE3F-8FB2F6DF4474}">
      <dsp:nvSpPr>
        <dsp:cNvPr id="0" name=""/>
        <dsp:cNvSpPr/>
      </dsp:nvSpPr>
      <dsp:spPr>
        <a:xfrm rot="5400000">
          <a:off x="3171295" y="-2161794"/>
          <a:ext cx="935136" cy="526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项目中可用于分析路由的成分主要包括源代码、依赖和配置文件。</a:t>
          </a:r>
        </a:p>
      </dsp:txBody>
      <dsp:txXfrm rot="-5400000">
        <a:off x="1007070" y="48081"/>
        <a:ext cx="5217937" cy="843836"/>
      </dsp:txXfrm>
    </dsp:sp>
    <dsp:sp modelId="{26A8CD85-BCFA-4EC2-8B28-02C8FED2DEC4}">
      <dsp:nvSpPr>
        <dsp:cNvPr id="0" name=""/>
        <dsp:cNvSpPr/>
      </dsp:nvSpPr>
      <dsp:spPr>
        <a:xfrm rot="5400000">
          <a:off x="-215800" y="1460731"/>
          <a:ext cx="1438672" cy="10070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提取事实</a:t>
          </a:r>
        </a:p>
      </dsp:txBody>
      <dsp:txXfrm rot="-5400000">
        <a:off x="1" y="1748465"/>
        <a:ext cx="1007070" cy="431602"/>
      </dsp:txXfrm>
    </dsp:sp>
    <dsp:sp modelId="{BFC177B7-80E5-4E50-9186-ABA19CACDC64}">
      <dsp:nvSpPr>
        <dsp:cNvPr id="0" name=""/>
        <dsp:cNvSpPr/>
      </dsp:nvSpPr>
      <dsp:spPr>
        <a:xfrm rot="5400000">
          <a:off x="3171295" y="-919294"/>
          <a:ext cx="935136" cy="526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通过编写相关的事实插件，分别提取项目中和路由相关的特定事实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合并事实，并评估置信度</a:t>
          </a:r>
        </a:p>
      </dsp:txBody>
      <dsp:txXfrm rot="-5400000">
        <a:off x="1007070" y="1290581"/>
        <a:ext cx="5217937" cy="843836"/>
      </dsp:txXfrm>
    </dsp:sp>
    <dsp:sp modelId="{96456654-C435-4552-A954-7A03B0D5DB4A}">
      <dsp:nvSpPr>
        <dsp:cNvPr id="0" name=""/>
        <dsp:cNvSpPr/>
      </dsp:nvSpPr>
      <dsp:spPr>
        <a:xfrm rot="5400000">
          <a:off x="-215800" y="2705662"/>
          <a:ext cx="1438672" cy="10070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生成报告</a:t>
          </a:r>
        </a:p>
      </dsp:txBody>
      <dsp:txXfrm rot="-5400000">
        <a:off x="1" y="2993396"/>
        <a:ext cx="1007070" cy="431602"/>
      </dsp:txXfrm>
    </dsp:sp>
    <dsp:sp modelId="{99E9476A-3229-433B-AADE-9EFE6493A672}">
      <dsp:nvSpPr>
        <dsp:cNvPr id="0" name=""/>
        <dsp:cNvSpPr/>
      </dsp:nvSpPr>
      <dsp:spPr>
        <a:xfrm rot="5400000">
          <a:off x="3171295" y="323205"/>
          <a:ext cx="935136" cy="5263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/>
            <a:t>通过配置文件选择报告格式（</a:t>
          </a:r>
          <a:r>
            <a:rPr lang="en-US" altLang="zh-CN" sz="1700" kern="1200" dirty="0"/>
            <a:t>HTML</a:t>
          </a:r>
          <a:r>
            <a:rPr lang="zh-CN" altLang="en-US" sz="1700" kern="1200" dirty="0"/>
            <a:t>、</a:t>
          </a:r>
          <a:r>
            <a:rPr lang="en-US" altLang="zh-CN" sz="1700" kern="1200" dirty="0"/>
            <a:t>JSON</a:t>
          </a:r>
          <a:r>
            <a:rPr lang="zh-CN" altLang="en-US" sz="1700" kern="1200" dirty="0"/>
            <a:t>、</a:t>
          </a:r>
          <a:r>
            <a:rPr lang="en-US" altLang="zh-CN" sz="1700" kern="1200" dirty="0"/>
            <a:t>PDF</a:t>
          </a:r>
          <a:r>
            <a:rPr lang="zh-CN" altLang="en-US" sz="1700" kern="1200" dirty="0"/>
            <a:t>等），将分析结果输出</a:t>
          </a:r>
        </a:p>
      </dsp:txBody>
      <dsp:txXfrm rot="-5400000">
        <a:off x="1007070" y="2533080"/>
        <a:ext cx="5217937" cy="843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C4336-5793-42CA-9CAA-6A98C03300A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5D722-19D3-4566-B74A-F896A6E48E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package class annotations modifiers </a:t>
            </a:r>
            <a:r>
              <a:rPr lang="en-US" altLang="zh-CN" dirty="0" err="1"/>
              <a:t>returnType</a:t>
            </a:r>
            <a:r>
              <a:rPr lang="en-US" altLang="zh-CN" dirty="0"/>
              <a:t> method </a:t>
            </a:r>
            <a:r>
              <a:rPr lang="en-US" altLang="zh-CN" dirty="0" err="1"/>
              <a:t>parameterType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5D722-19D3-4566-B74A-F896A6E48E5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路由分析引擎</a:t>
            </a:r>
            <a:r>
              <a:rPr lang="zh-CN" altLang="zh-CN" sz="5400" b="1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总体设计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983" y="4500541"/>
            <a:ext cx="9440034" cy="104986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随智博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zh-CN" altLang="en-US" dirty="0"/>
              <a:t>引擎组件设计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41" y="2170636"/>
            <a:ext cx="2743583" cy="33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57800" y="2590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作为整个程序的入口</a:t>
            </a:r>
            <a:endParaRPr lang="en-US" altLang="zh-CN" dirty="0"/>
          </a:p>
          <a:p>
            <a:r>
              <a:rPr lang="zh-CN" altLang="en-US" dirty="0"/>
              <a:t>首先解析命令行参数，加载配置文件，然后通过配置文件加载</a:t>
            </a:r>
            <a:r>
              <a:rPr lang="en-US" altLang="zh-CN" dirty="0" err="1"/>
              <a:t>FactAnalyzer</a:t>
            </a:r>
            <a:r>
              <a:rPr lang="zh-CN" altLang="en-US" dirty="0"/>
              <a:t>，最后依次执行抽象项目、分析事实、输出报告。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zh-CN" altLang="en-US" dirty="0"/>
              <a:t>项目抽象组件设计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5402733" y="2590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首先调用</a:t>
            </a:r>
            <a:r>
              <a:rPr lang="en-US" altLang="zh-CN" dirty="0"/>
              <a:t>initialize</a:t>
            </a:r>
            <a:r>
              <a:rPr lang="zh-CN" altLang="en-US" dirty="0"/>
              <a:t>进行初始化，然后执行</a:t>
            </a:r>
            <a:r>
              <a:rPr lang="en-US" altLang="zh-CN" dirty="0"/>
              <a:t>analysis</a:t>
            </a:r>
            <a:r>
              <a:rPr lang="zh-CN" altLang="en-US" dirty="0"/>
              <a:t>，分析项目</a:t>
            </a:r>
            <a:r>
              <a:rPr lang="zh-CN" altLang="en-US"/>
              <a:t>中的源代码</a:t>
            </a:r>
            <a:r>
              <a:rPr lang="zh-CN" altLang="en-US" dirty="0"/>
              <a:t>和配置文件。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32" y="1852392"/>
            <a:ext cx="2810267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zh-CN" altLang="en-US" dirty="0"/>
              <a:t>事实分析组件设计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5402733" y="2590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HttpServletFactAnalyzer</a:t>
            </a:r>
            <a:r>
              <a:rPr lang="zh-CN" altLang="en-US" dirty="0"/>
              <a:t>为例，每个</a:t>
            </a:r>
            <a:r>
              <a:rPr lang="en-US" altLang="zh-CN" dirty="0" err="1"/>
              <a:t>factAnalyzer</a:t>
            </a:r>
            <a:r>
              <a:rPr lang="zh-CN" altLang="en-US" dirty="0"/>
              <a:t>都需要继承</a:t>
            </a:r>
            <a:r>
              <a:rPr lang="en-US" altLang="zh-CN" dirty="0" err="1"/>
              <a:t>AbstractFactAnalyzer</a:t>
            </a:r>
            <a:r>
              <a:rPr lang="zh-CN" altLang="en-US" dirty="0"/>
              <a:t>，并实现</a:t>
            </a:r>
            <a:r>
              <a:rPr lang="en-US" altLang="zh-CN" dirty="0" err="1"/>
              <a:t>getName</a:t>
            </a:r>
            <a:r>
              <a:rPr lang="zh-CN" altLang="en-US" dirty="0"/>
              <a:t>，</a:t>
            </a:r>
            <a:r>
              <a:rPr lang="en-US" altLang="zh-CN" dirty="0" err="1"/>
              <a:t>getType</a:t>
            </a:r>
            <a:r>
              <a:rPr lang="zh-CN" altLang="en-US" dirty="0"/>
              <a:t>，</a:t>
            </a:r>
            <a:r>
              <a:rPr lang="en-US" altLang="zh-CN" dirty="0" err="1"/>
              <a:t>getFactDescription</a:t>
            </a:r>
            <a:r>
              <a:rPr lang="zh-CN" altLang="en-US" dirty="0"/>
              <a:t>、</a:t>
            </a:r>
            <a:r>
              <a:rPr lang="en-US" altLang="zh-CN" dirty="0"/>
              <a:t>prepare</a:t>
            </a:r>
            <a:r>
              <a:rPr lang="zh-CN" altLang="en-US" dirty="0"/>
              <a:t>以及</a:t>
            </a:r>
            <a:r>
              <a:rPr lang="en-US" altLang="zh-CN" dirty="0"/>
              <a:t>analysis</a:t>
            </a:r>
            <a:r>
              <a:rPr lang="zh-CN" altLang="en-US" dirty="0"/>
              <a:t>函数，其中</a:t>
            </a:r>
            <a:r>
              <a:rPr lang="en-US" altLang="zh-CN" dirty="0"/>
              <a:t>analysis</a:t>
            </a:r>
            <a:r>
              <a:rPr lang="zh-CN" altLang="en-US" dirty="0"/>
              <a:t>函数是其中的核心函数。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08" y="1486808"/>
            <a:ext cx="4594447" cy="54424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zh-CN" altLang="en-US" dirty="0"/>
              <a:t>报告生成组件设计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5402733" y="25908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本组件采用工厂模式，通过参数选定报告的形式。以</a:t>
            </a:r>
            <a:r>
              <a:rPr lang="en-US" altLang="zh-CN" dirty="0" err="1"/>
              <a:t>HtmlReportGenerator</a:t>
            </a:r>
            <a:r>
              <a:rPr lang="zh-CN" altLang="en-US" dirty="0"/>
              <a:t>为例，需要继承</a:t>
            </a:r>
            <a:r>
              <a:rPr lang="en-US" altLang="zh-CN" dirty="0" err="1"/>
              <a:t>AbstractReportGenerator</a:t>
            </a:r>
            <a:r>
              <a:rPr lang="zh-CN" altLang="en-US" dirty="0"/>
              <a:t>，且需要实现</a:t>
            </a:r>
            <a:r>
              <a:rPr lang="en-US" altLang="zh-CN" dirty="0"/>
              <a:t>initialize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函数。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2" y="1580050"/>
            <a:ext cx="4557282" cy="51932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样例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25" y="1413933"/>
            <a:ext cx="11318149" cy="53031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en-US" altLang="zh-CN" dirty="0"/>
              <a:t>RESULT</a:t>
            </a:r>
            <a:r>
              <a:rPr lang="zh-CN" altLang="en-US" dirty="0"/>
              <a:t>样例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6789268" y="2365592"/>
            <a:ext cx="6146799" cy="147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90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1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205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3860" indent="-215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85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57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8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4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lnSpc>
                <a:spcPct val="80000"/>
              </a:lnSpc>
              <a:buFont typeface="Wingdings 2" charset="2"/>
              <a:buNone/>
            </a:pPr>
            <a:r>
              <a:rPr lang="en-US" altLang="zh-CN" sz="1200" dirty="0"/>
              <a:t>	</a:t>
            </a:r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  <a:p>
            <a:pPr marL="377190" lvl="1" indent="0">
              <a:lnSpc>
                <a:spcPct val="150000"/>
              </a:lnSpc>
              <a:buFont typeface="Wingdings 2" charset="2"/>
              <a:buNone/>
            </a:pPr>
            <a:endParaRPr lang="en-US" altLang="zh-CN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9" y="1580050"/>
            <a:ext cx="8808701" cy="50497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740916"/>
            <a:ext cx="10353762" cy="4058751"/>
          </a:xfrm>
        </p:spPr>
        <p:txBody>
          <a:bodyPr/>
          <a:lstStyle/>
          <a:p>
            <a:r>
              <a:rPr lang="zh-CN" altLang="en-US" dirty="0"/>
              <a:t>路由是用来描述</a:t>
            </a:r>
            <a:r>
              <a:rPr lang="en-US" altLang="zh-CN" dirty="0"/>
              <a:t>URL</a:t>
            </a:r>
            <a:r>
              <a:rPr lang="zh-CN" altLang="en-US" dirty="0"/>
              <a:t>与处理函数之间的映射关系。</a:t>
            </a:r>
            <a:r>
              <a:rPr lang="en-US" altLang="zh-CN" dirty="0"/>
              <a:t>Web</a:t>
            </a:r>
            <a:r>
              <a:rPr lang="zh-CN" altLang="en-US" dirty="0"/>
              <a:t>应用程序对外提供服务的主要方式便是暴露其相关功能的路由，使得使用者能够通过特定</a:t>
            </a:r>
            <a:r>
              <a:rPr lang="en-US" altLang="zh-CN" dirty="0"/>
              <a:t>URL</a:t>
            </a:r>
            <a:r>
              <a:rPr lang="zh-CN" altLang="en-US" dirty="0"/>
              <a:t>获得特定服务。</a:t>
            </a:r>
            <a:endParaRPr lang="en-US" altLang="zh-CN" dirty="0"/>
          </a:p>
          <a:p>
            <a:r>
              <a:rPr lang="zh-CN" altLang="en-US" dirty="0"/>
              <a:t>随着单个</a:t>
            </a:r>
            <a:r>
              <a:rPr lang="en-US" altLang="zh-CN" dirty="0"/>
              <a:t>Web</a:t>
            </a:r>
            <a:r>
              <a:rPr lang="zh-CN" altLang="en-US" dirty="0"/>
              <a:t>应用程序所包含得业务数量日益增加，其外部可访问的路由数量也急剧增加，这无疑大大加剧了企业网络安全问题的风险。</a:t>
            </a:r>
            <a:endParaRPr lang="en-US" altLang="zh-CN" dirty="0"/>
          </a:p>
          <a:p>
            <a:r>
              <a:rPr lang="zh-CN" altLang="en-US" dirty="0"/>
              <a:t>因此，设计安全的路由架构并采用合理的管理方法对其进行管控至关重要。（安全的</a:t>
            </a:r>
            <a:r>
              <a:rPr lang="en-US" altLang="zh-CN" dirty="0"/>
              <a:t>API</a:t>
            </a:r>
            <a:r>
              <a:rPr lang="zh-CN" altLang="en-US" dirty="0"/>
              <a:t>架构策略和设计规范、</a:t>
            </a:r>
            <a:r>
              <a:rPr lang="en-US" altLang="zh-CN" dirty="0"/>
              <a:t>API </a:t>
            </a:r>
            <a:r>
              <a:rPr lang="zh-CN" altLang="en-US" dirty="0"/>
              <a:t>安全管控流程，</a:t>
            </a:r>
            <a:r>
              <a:rPr lang="en-US" altLang="zh-CN" dirty="0"/>
              <a:t>API </a:t>
            </a:r>
            <a:r>
              <a:rPr lang="zh-CN" altLang="en-US" dirty="0"/>
              <a:t>安全风险识别工具（以上俗称：</a:t>
            </a:r>
            <a:r>
              <a:rPr lang="en-US" altLang="zh-CN" dirty="0"/>
              <a:t>API</a:t>
            </a:r>
            <a:r>
              <a:rPr lang="zh-CN" altLang="en-US" dirty="0"/>
              <a:t>安全风险治理三板斧））。</a:t>
            </a:r>
            <a:endParaRPr lang="en-US" altLang="zh-CN" dirty="0"/>
          </a:p>
          <a:p>
            <a:r>
              <a:rPr lang="zh-CN" altLang="en-US" dirty="0"/>
              <a:t>目前，</a:t>
            </a:r>
            <a:r>
              <a:rPr lang="en-US" altLang="zh-CN" dirty="0"/>
              <a:t>API</a:t>
            </a:r>
            <a:r>
              <a:rPr lang="zh-CN" altLang="en-US" dirty="0"/>
              <a:t>的识别工作主要聚焦在网络流量侧，通过规则或者</a:t>
            </a:r>
            <a:r>
              <a:rPr lang="en-US" altLang="zh-CN" dirty="0"/>
              <a:t>AI</a:t>
            </a:r>
            <a:r>
              <a:rPr lang="zh-CN" altLang="en-US" dirty="0"/>
              <a:t>的方法从请求流量数据中将</a:t>
            </a:r>
            <a:r>
              <a:rPr lang="en-US" altLang="zh-CN" dirty="0"/>
              <a:t>API</a:t>
            </a:r>
            <a:r>
              <a:rPr lang="zh-CN" altLang="en-US" dirty="0"/>
              <a:t>识别出来并进行分类管理。其余方式包括分析源码，分析日志以及</a:t>
            </a:r>
            <a:r>
              <a:rPr lang="en-US" altLang="zh-CN" dirty="0"/>
              <a:t>RASP</a:t>
            </a:r>
            <a:r>
              <a:rPr lang="zh-CN" altLang="en-US" dirty="0"/>
              <a:t>等方式。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>
              <a:buNone/>
            </a:pPr>
            <a:r>
              <a:rPr lang="zh-CN" altLang="en-US" dirty="0"/>
              <a:t>设计一个源代码分析通用架构，能够以新增插件的方式持续扩增其路由分析能力。</a:t>
            </a:r>
            <a:endParaRPr lang="en-US" altLang="zh-CN" dirty="0"/>
          </a:p>
          <a:p>
            <a:pPr marL="36830" indent="0">
              <a:buNone/>
            </a:pPr>
            <a:endParaRPr lang="en-US" altLang="zh-CN" dirty="0"/>
          </a:p>
          <a:p>
            <a:pPr marL="36830" indent="0">
              <a:buNone/>
            </a:pPr>
            <a:endParaRPr lang="en-US" altLang="zh-CN" dirty="0"/>
          </a:p>
          <a:p>
            <a:pPr marL="36830" indent="0">
              <a:buNone/>
            </a:pPr>
            <a:endParaRPr lang="en-US" altLang="zh-CN" dirty="0"/>
          </a:p>
          <a:p>
            <a:pPr marL="36830" indent="0">
              <a:buNone/>
            </a:pPr>
            <a:endParaRPr lang="en-US" altLang="zh-CN" dirty="0"/>
          </a:p>
          <a:p>
            <a:pPr marL="36830" indent="0">
              <a:buNone/>
            </a:pPr>
            <a:endParaRPr lang="en-US" altLang="zh-CN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960671" y="2319866"/>
          <a:ext cx="6270658" cy="3928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需求分析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306" y="1731963"/>
            <a:ext cx="5887863" cy="40592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系统上下文图</a:t>
            </a:r>
            <a:endParaRPr lang="en-US" altLang="zh-CN" dirty="0"/>
          </a:p>
          <a:p>
            <a:r>
              <a:rPr lang="zh-CN" altLang="en-US" dirty="0"/>
              <a:t>容器图</a:t>
            </a:r>
            <a:endParaRPr lang="en-US" altLang="zh-CN" dirty="0"/>
          </a:p>
          <a:p>
            <a:r>
              <a:rPr lang="zh-CN" altLang="en-US" dirty="0"/>
              <a:t>组件图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系统上下文图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037" y="2166144"/>
            <a:ext cx="2438400" cy="31908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容器图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2087" y="1980406"/>
            <a:ext cx="1638300" cy="35623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组件图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653" y="1763727"/>
            <a:ext cx="3288046" cy="412060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引擎组件设计</a:t>
            </a:r>
            <a:endParaRPr lang="en-US" altLang="zh-CN" dirty="0"/>
          </a:p>
          <a:p>
            <a:r>
              <a:rPr lang="zh-CN" altLang="en-US" dirty="0"/>
              <a:t>项目抽象组件设计</a:t>
            </a:r>
            <a:endParaRPr lang="en-US" altLang="zh-CN" dirty="0"/>
          </a:p>
          <a:p>
            <a:r>
              <a:rPr lang="zh-CN" altLang="en-US" dirty="0"/>
              <a:t>事实分析组件设计</a:t>
            </a:r>
            <a:endParaRPr lang="en-US" altLang="zh-CN" dirty="0"/>
          </a:p>
          <a:p>
            <a:r>
              <a:rPr lang="zh-CN" altLang="en-US" dirty="0"/>
              <a:t>报告生成组件设计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0134e22-9d3a-432f-a573-b43c9a579e3d"/>
  <p:tag name="COMMONDATA" val="eyJoZGlkIjoiNGUxYTllZTgyOTE4YjE5MGMyNjY2N2JkOTM5Y2Q5Zj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</TotalTime>
  <Words>486</Words>
  <Application>Microsoft Office PowerPoint</Application>
  <PresentationFormat>宽屏</PresentationFormat>
  <Paragraphs>61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Calisto MT</vt:lpstr>
      <vt:lpstr>Wingdings 2</vt:lpstr>
      <vt:lpstr>石板</vt:lpstr>
      <vt:lpstr>路由分析引擎总体设计</vt:lpstr>
      <vt:lpstr>背景</vt:lpstr>
      <vt:lpstr>设计目标</vt:lpstr>
      <vt:lpstr>需求分析</vt:lpstr>
      <vt:lpstr>概要设计</vt:lpstr>
      <vt:lpstr>系统上下文图</vt:lpstr>
      <vt:lpstr>容器图</vt:lpstr>
      <vt:lpstr>组件图</vt:lpstr>
      <vt:lpstr>流程设计</vt:lpstr>
      <vt:lpstr>引擎组件设计</vt:lpstr>
      <vt:lpstr>项目抽象组件设计</vt:lpstr>
      <vt:lpstr>事实分析组件设计</vt:lpstr>
      <vt:lpstr>报告生成组件设计</vt:lpstr>
      <vt:lpstr>RESULT样例</vt:lpstr>
      <vt:lpstr>RESULT样例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漏洞自动化挖掘系统总体设计</dc:title>
  <dc:creator>智博</dc:creator>
  <cp:lastModifiedBy>智博</cp:lastModifiedBy>
  <cp:revision>148</cp:revision>
  <dcterms:created xsi:type="dcterms:W3CDTF">2022-09-19T11:12:00Z</dcterms:created>
  <dcterms:modified xsi:type="dcterms:W3CDTF">2023-02-22T03:43:43Z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1AD1E81E1F5F4DE19ABE80B4312E31AE</vt:lpwstr>
  </property>
  <property fmtid="{D5CDD505-2E9C-101B-9397-08002B2CF9AE}" pid="3" name="KSOProductBuildVer">
    <vt:lpwstr>2052-11.1.0.13703</vt:lpwstr>
  </property>
</Properties>
</file>