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79" r:id="rId14"/>
    <p:sldId id="286" r:id="rId15"/>
    <p:sldId id="280" r:id="rId16"/>
    <p:sldId id="287" r:id="rId17"/>
    <p:sldId id="267" r:id="rId18"/>
    <p:sldId id="282" r:id="rId19"/>
    <p:sldId id="283" r:id="rId20"/>
    <p:sldId id="288" r:id="rId21"/>
    <p:sldId id="270" r:id="rId22"/>
    <p:sldId id="289" r:id="rId23"/>
    <p:sldId id="271" r:id="rId24"/>
    <p:sldId id="272" r:id="rId25"/>
    <p:sldId id="273" r:id="rId26"/>
    <p:sldId id="274" r:id="rId27"/>
    <p:sldId id="275" r:id="rId28"/>
    <p:sldId id="276" r:id="rId29"/>
    <p:sldId id="290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4" autoAdjust="0"/>
  </p:normalViewPr>
  <p:slideViewPr>
    <p:cSldViewPr>
      <p:cViewPr varScale="1">
        <p:scale>
          <a:sx n="81" d="100"/>
          <a:sy n="81" d="100"/>
        </p:scale>
        <p:origin x="-142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9C4209-191C-4979-8046-2E080AC12868}" type="datetimeFigureOut">
              <a:rPr lang="en-IN" smtClean="0"/>
              <a:t>14-04-2019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7533D8-AF1B-4609-AA97-600A43A3539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5301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5517232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bg1">
                    <a:lumMod val="95000"/>
                  </a:schemeClr>
                </a:solidFill>
              </a:rPr>
              <a:t>NeoAge</a:t>
            </a:r>
            <a:r>
              <a:rPr lang="en-IN" sz="2400" dirty="0" smtClean="0">
                <a:solidFill>
                  <a:schemeClr val="bg1">
                    <a:lumMod val="95000"/>
                  </a:schemeClr>
                </a:solidFill>
              </a:rPr>
              <a:t> Cinema – A step forward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6453336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report by </a:t>
            </a:r>
            <a:r>
              <a:rPr lang="en-IN" dirty="0" err="1" smtClean="0"/>
              <a:t>Sujay</a:t>
            </a:r>
            <a:r>
              <a:rPr lang="en-IN" dirty="0" smtClean="0"/>
              <a:t> Sarkar of DeepRoot Analytica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1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7293"/>
            <a:ext cx="3826768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Industry is growing with respect to number of movies released year on year. </a:t>
            </a:r>
            <a:endParaRPr lang="en-IN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118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% increase in the number of movies released in 2016,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compared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2015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Industry Trend With Respect To Movie Count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03724"/>
            <a:ext cx="4104456" cy="290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409" y="4005064"/>
            <a:ext cx="3816424" cy="277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0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192" y="1481328"/>
            <a:ext cx="339472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upward trend in the overall Revenue from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Significant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increase in the revenue from movies released in 2016,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2015.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in correlation with the increase in the number of movies released in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2016.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Industry </a:t>
            </a:r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Trend With Respect To Total Revenue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5162671" cy="379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81328"/>
            <a:ext cx="332271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decreasing trend in the average Revenue.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Competition is increasing and more movies are released per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revenue gets distributed among many movies.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Industry </a:t>
            </a:r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Trend With Respect To Average </a:t>
            </a:r>
            <a: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017" y="1172650"/>
            <a:ext cx="5222462" cy="376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23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412776"/>
            <a:ext cx="3322712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is a downtrend in the Popularity Rating of movies over the years.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movies are being produced, however the Genre combination may not be to the likeness of viewers.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rmAutofit/>
          </a:bodyPr>
          <a:lstStyle/>
          <a:p>
            <a:r>
              <a:rPr lang="en-IN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Industry </a:t>
            </a:r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Trend With Respect To Popularity Rating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31774"/>
            <a:ext cx="5112568" cy="379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4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C1454-0557-466A-900C-1AA2844D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7352"/>
            <a:ext cx="8229600" cy="2739760"/>
          </a:xfrm>
        </p:spPr>
        <p:txBody>
          <a:bodyPr>
            <a:normAutofit/>
          </a:bodyPr>
          <a:lstStyle/>
          <a:p>
            <a:endParaRPr lang="en-US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Directors’ Influence</a:t>
            </a:r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4093494"/>
            <a:ext cx="8856984" cy="192779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graphs shows the average Revenue, Rating and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of the Top 5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Directors.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James Cameron, Christopher Nolan and Barry Jenkins tops the list in specific areas.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of movies produced by each Director varies.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James Cameron has produced only 1 movie.</a:t>
            </a:r>
          </a:p>
          <a:p>
            <a:pPr>
              <a:lnSpc>
                <a:spcPct val="170000"/>
              </a:lnSpc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Top 5 Directors: Average Revenue, Average Rating And Average </a:t>
            </a:r>
            <a:r>
              <a:rPr lang="en-IN" sz="2800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endParaRPr lang="en-IN" sz="28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38399"/>
            <a:ext cx="3094682" cy="251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59331"/>
            <a:ext cx="2992715" cy="2689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38399"/>
            <a:ext cx="3024336" cy="249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7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% Revenue Contribution by Active Directors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12" y="1419803"/>
            <a:ext cx="5211433" cy="388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23528" y="1268760"/>
            <a:ext cx="3466728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Identified top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Directors: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who have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directed 5 or more movies in a year.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JJ Abrams tops the list with highest revenue contribution.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number of movies directed and produced are different, the total percentage revenue may not be a good figure to ascertain a Directors success.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Average Revenue generated by the active Directors is a good measure.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1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3744" y="1423317"/>
            <a:ext cx="3538736" cy="4525963"/>
          </a:xfrm>
        </p:spPr>
        <p:txBody>
          <a:bodyPr>
            <a:normAutofit/>
          </a:bodyPr>
          <a:lstStyle/>
          <a:p>
            <a:pPr lvl="0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top 5 active Directors by average revenue are JJ Abrams, Christopher Nolan, David Yates, Michael Bay and Zack Snyder.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Abrams's movies earn more in terms of average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followed by Christopher Nolan.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Top 5 Active Directors By Average Revenue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479328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3744" y="1423317"/>
            <a:ext cx="3538736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top 5 active Directors by average rating are Christopher Nolan, Martin Scorsese, David Fincher, Denis Villeneuve and JJ Abrams.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Christopher Nolan is the most popular active director in terms of average rating among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people.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Top 5 Active Directors By Average IMDB Rating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11256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53744" y="1423317"/>
            <a:ext cx="3538736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The top 5 active Directors by average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etascore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are David Fincher, Martin Scorsese, Denis Villeneuve, Danny Boyle and Christopher Nolan.</a:t>
            </a:r>
          </a:p>
          <a:p>
            <a:pPr lvl="0">
              <a:lnSpc>
                <a:spcPct val="150000"/>
              </a:lnSpc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Critics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favour David Fincher in terms of average </a:t>
            </a:r>
            <a:r>
              <a:rPr lang="en-IN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Christopher Nolan also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in the list.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Top 5 Active Directors By Average </a:t>
            </a:r>
            <a:r>
              <a:rPr lang="en-IN" sz="3200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06622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7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Cinema, a production company had been running in losses for the past 3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2017, the new management of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Cinema decides to produce movies that will earn the best in terms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Popularity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Critical Acclaim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Cinema approaches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DeepRoot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Analytica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beginning of year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2017.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Cinema aims to produce movies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earn highest Revenue, Rating and Critical Acclaim.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Cinema wants to find out the characteristics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movies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could earn them highest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Revenue, Rating and Critical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Acclaim.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Cinema also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wants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know about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Movie Industry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Right time  to invest in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Industry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C1454-0557-466A-900C-1AA2844D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7352"/>
            <a:ext cx="8229600" cy="2739760"/>
          </a:xfrm>
        </p:spPr>
        <p:txBody>
          <a:bodyPr>
            <a:normAutofit/>
          </a:bodyPr>
          <a:lstStyle/>
          <a:p>
            <a:endParaRPr lang="en-US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Runtime Influence</a:t>
            </a:r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192" y="1268760"/>
            <a:ext cx="3250704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Runtime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increases the movies tends to earn higher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higher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Popularity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 Critical Acclaim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Movies with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 Runtimes      (&gt;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123 minutes) earn more in terms of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 Of Runtime On Movies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1338"/>
            <a:ext cx="42926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97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C1454-0557-466A-900C-1AA2844D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7352"/>
            <a:ext cx="8229600" cy="2739760"/>
          </a:xfrm>
        </p:spPr>
        <p:txBody>
          <a:bodyPr>
            <a:normAutofit/>
          </a:bodyPr>
          <a:lstStyle/>
          <a:p>
            <a:endParaRPr lang="en-US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Genre Influence</a:t>
            </a:r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192" y="1412776"/>
            <a:ext cx="339472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 the Genre count increases in a movie, its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also increases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is significantly high for movies with Genre count of 3.</a:t>
            </a:r>
          </a:p>
          <a:p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 of Genre Count on Movies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268760"/>
            <a:ext cx="489654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43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192" y="1196752"/>
            <a:ext cx="3466728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Genre combination of "Adventure, Drama, Fantasy"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earns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the highest Revenue</a:t>
            </a:r>
          </a:p>
          <a:p>
            <a:pPr>
              <a:lnSpc>
                <a:spcPct val="150000"/>
              </a:lnSpc>
            </a:pPr>
            <a:endParaRPr lang="en-IN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Adventure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as Genre is a common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factor in the top 5 Genre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for movies that brings in more revenue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 of Genre Combination on Revenue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31" y="1268760"/>
            <a:ext cx="525658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204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40768"/>
            <a:ext cx="3250704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Genre combination of "Animation, Drama, Fantasy" earns the highest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Drama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the most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popular Genre.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 of Genre Combination on Rating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65910"/>
            <a:ext cx="5032633" cy="42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97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192" y="1340768"/>
            <a:ext cx="3250704" cy="452596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Genre combination of "Drama, Fantasy, War" earning the highest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etascore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Drama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the most popular among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critics.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Impact of Genre Combination on </a:t>
            </a:r>
            <a:r>
              <a:rPr lang="en-IN" sz="3200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45" y="1412776"/>
            <a:ext cx="511950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763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340768"/>
            <a:ext cx="324036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have strong correlation.</a:t>
            </a:r>
          </a:p>
          <a:p>
            <a:pPr>
              <a:lnSpc>
                <a:spcPct val="150000"/>
              </a:lnSpc>
            </a:pPr>
            <a:endParaRPr lang="en-US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Rating increases, the Revenue also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tends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increase</a:t>
            </a:r>
          </a:p>
          <a:p>
            <a:pPr>
              <a:lnSpc>
                <a:spcPct val="150000"/>
              </a:lnSpc>
            </a:pPr>
            <a:endParaRPr lang="en-US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increases, the Revenue also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tends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increase.</a:t>
            </a:r>
          </a:p>
          <a:p>
            <a:pPr>
              <a:lnSpc>
                <a:spcPct val="150000"/>
              </a:lnSpc>
            </a:pPr>
            <a:endParaRPr lang="en-US" sz="5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IMDB users and Critics tend to agree with each other.</a:t>
            </a:r>
          </a:p>
          <a:p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Correlation: Revenue, Rating and </a:t>
            </a:r>
            <a:r>
              <a:rPr lang="en-IN" sz="3200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02" y="1196752"/>
            <a:ext cx="5219649" cy="479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08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315824"/>
          </a:xfrm>
        </p:spPr>
        <p:txBody>
          <a:bodyPr>
            <a:normAutofit/>
          </a:bodyPr>
          <a:lstStyle/>
          <a:p>
            <a:endParaRPr lang="en-IN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Actionable Insights</a:t>
            </a:r>
            <a:endParaRPr lang="en-IN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12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the assessment and findings, following are proposed to </a:t>
            </a:r>
            <a:r>
              <a:rPr lang="en-IN" sz="16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IN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Cinema as steps to move forward:</a:t>
            </a:r>
          </a:p>
          <a:p>
            <a:pPr>
              <a:lnSpc>
                <a:spcPct val="200000"/>
              </a:lnSpc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multiple movies with best features 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instead of looking to produce only one</a:t>
            </a:r>
          </a:p>
          <a:p>
            <a:pPr>
              <a:lnSpc>
                <a:spcPct val="200000"/>
              </a:lnSpc>
            </a:pP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movies with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Active and the most Directors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Produce movies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Moderately Long to Long Runtimes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Produce movies with 3 Genre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combination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Produce movies that will satisfy both People and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Critics </a:t>
            </a:r>
          </a:p>
          <a:p>
            <a:pPr marL="109728" indent="0">
              <a:lnSpc>
                <a:spcPct val="200000"/>
              </a:lnSpc>
              <a:buNone/>
            </a:pPr>
            <a:endParaRPr lang="en-IN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lnSpc>
                <a:spcPct val="200000"/>
              </a:lnSpc>
              <a:buNone/>
            </a:pPr>
            <a:r>
              <a:rPr lang="en-IN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Note: Refer to the report for more details</a:t>
            </a:r>
            <a:endParaRPr lang="en-I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What’s Next For </a:t>
            </a:r>
            <a:r>
              <a:rPr lang="en-IN" sz="3200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Cinema?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For an insight into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NeoAge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Cinema’s need, IMDB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Popular 1000 movies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from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2006-2016 would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used.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IMDB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(Internet Movie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Database) is a popular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online database for movies, television programs etc.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Registered users rate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movies on a scale of 1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 on IMDB.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IMDB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 is a weighted-Mean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Rating displayed beside each movie title.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IMDB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also displays rating from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metacritic.com as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BC28F4-DF40-4BCB-814C-1FC65024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8245B9-7B4B-4429-950D-2230DF008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Sujay_kelvin@yahoo.com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6856" y="33265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Definition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6ECA19-6FB6-4EA6-94BB-1AC8EAA16943}"/>
              </a:ext>
            </a:extLst>
          </p:cNvPr>
          <p:cNvSpPr txBox="1"/>
          <p:nvPr/>
        </p:nvSpPr>
        <p:spPr>
          <a:xfrm>
            <a:off x="899592" y="5507940"/>
            <a:ext cx="7776864" cy="338554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 dictionary describing the different columns in the dataset.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38196"/>
            <a:ext cx="8336607" cy="39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57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IMDB Movie Dataset consists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1000 rows (movies) and 12 columns (Rank, Title,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Rating, Director etc.)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During pre-processing, identified missing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values in columns: Revenue - 13% (High) 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6% (Not so high).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Reconcile missing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values in columns: </a:t>
            </a:r>
          </a:p>
          <a:p>
            <a:pPr marL="237744" lvl="2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Revenue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Replace by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Median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Revenue value.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7744" lvl="2" indent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– Dropped rows with missing values.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After cleanup, the dataset has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936 rows and 12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columns.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no incorrect datatypes.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relationship of Genre, Director, Runtime of movies against Revenue, 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provide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significant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 into the industry.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 At A Glance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marL="0" indent="179388">
              <a:lnSpc>
                <a:spcPct val="20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Understand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0" indent="179388">
              <a:lnSpc>
                <a:spcPct val="20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the help of pandas profiling, find which columns require preprocessing.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179388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dataset.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179388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Identified 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several questions to find out the relationship of Genre, Director and Runtime of movies against Revenue, 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179388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Explored the dataset based on the questions using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statistics and visualization.</a:t>
            </a:r>
          </a:p>
          <a:p>
            <a:pPr marL="0" indent="179388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Explored the impact of Director on a movie’s Revenue, 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179388"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the impact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Runtime of a movie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 categories: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Short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(&lt;100 mins), Medium(100-111 mins),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Moderately 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Long(111-123 mins)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and Long</a:t>
            </a:r>
            <a:r>
              <a:rPr lang="en-IN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(&gt;123 mins)</a:t>
            </a:r>
          </a:p>
          <a:p>
            <a:pPr marL="0" indent="179388"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Analyzed the Revenue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Rating and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the movies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against these categories.</a:t>
            </a:r>
          </a:p>
          <a:p>
            <a:pPr marL="0" indent="179388">
              <a:lnSpc>
                <a:spcPct val="150000"/>
              </a:lnSpc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179388"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 Followed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effect of Genre count on a movie’s Revenue, 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Explored the effect of Genre combination on a movie’s Revenue, 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Analyzed the growth of movie industry over the 10 year period in terms of Revenue and Rating.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Explored the correlation between Revenue, Rating and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Metascore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8775" indent="-274638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Drew conclusions from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findings from all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exploration.</a:t>
            </a:r>
          </a:p>
          <a:p>
            <a:pPr marL="84138" indent="274638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Found out actionable insights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the findings.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 Followed (Contd..)</a:t>
            </a:r>
            <a:endParaRPr lang="en-IN" sz="32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C1454-0557-466A-900C-1AA2844D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7352"/>
            <a:ext cx="8229600" cy="2739760"/>
          </a:xfrm>
        </p:spPr>
        <p:txBody>
          <a:bodyPr>
            <a:normAutofit/>
          </a:bodyPr>
          <a:lstStyle/>
          <a:p>
            <a:endParaRPr lang="en-US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EXPLORATION </a:t>
            </a:r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FC1454-0557-466A-900C-1AA2844D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7352"/>
            <a:ext cx="8229600" cy="2739760"/>
          </a:xfrm>
        </p:spPr>
        <p:txBody>
          <a:bodyPr>
            <a:normAutofit/>
          </a:bodyPr>
          <a:lstStyle/>
          <a:p>
            <a:endParaRPr lang="en-US" sz="40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Movie Industry Trend</a:t>
            </a:r>
            <a:endParaRPr lang="en-US" sz="4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1714</TotalTime>
  <Words>1262</Words>
  <Application>Microsoft Office PowerPoint</Application>
  <PresentationFormat>On-screen Show (4:3)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PowerPoint Presentation</vt:lpstr>
      <vt:lpstr>Problem Statement</vt:lpstr>
      <vt:lpstr>Background</vt:lpstr>
      <vt:lpstr>Data Definition</vt:lpstr>
      <vt:lpstr>Dataset At A Glance</vt:lpstr>
      <vt:lpstr>Steps Followed</vt:lpstr>
      <vt:lpstr>Steps Followed (Contd..)</vt:lpstr>
      <vt:lpstr>PowerPoint Presentation</vt:lpstr>
      <vt:lpstr>PowerPoint Presentation</vt:lpstr>
      <vt:lpstr>Industry Trend With Respect To Movie Count</vt:lpstr>
      <vt:lpstr>Industry Trend With Respect To Total Revenue</vt:lpstr>
      <vt:lpstr>Industry Trend With Respect To Average Revenue</vt:lpstr>
      <vt:lpstr>Industry Trend With Respect To Popularity Rating</vt:lpstr>
      <vt:lpstr>PowerPoint Presentation</vt:lpstr>
      <vt:lpstr>Top 5 Directors: Average Revenue, Average Rating And Average Metascore</vt:lpstr>
      <vt:lpstr>% Revenue Contribution by Active Directors</vt:lpstr>
      <vt:lpstr>Top 5 Active Directors By Average Revenue</vt:lpstr>
      <vt:lpstr>Top 5 Active Directors By Average IMDB Rating</vt:lpstr>
      <vt:lpstr>Top 5 Active Directors By Average Metascore</vt:lpstr>
      <vt:lpstr>PowerPoint Presentation</vt:lpstr>
      <vt:lpstr>Impact Of Runtime On Movies</vt:lpstr>
      <vt:lpstr>PowerPoint Presentation</vt:lpstr>
      <vt:lpstr>Impact of Genre Count on Movies</vt:lpstr>
      <vt:lpstr>Impact of Genre Combination on Revenue</vt:lpstr>
      <vt:lpstr>Impact of Genre Combination on Rating</vt:lpstr>
      <vt:lpstr>Impact of Genre Combination on Metascore</vt:lpstr>
      <vt:lpstr>Correlation: Revenue, Rating and Metascore</vt:lpstr>
      <vt:lpstr>PowerPoint Presentation</vt:lpstr>
      <vt:lpstr>What’s Next For NeoAge Cinema?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Sujay S</dc:creator>
  <cp:lastModifiedBy>Sujay S</cp:lastModifiedBy>
  <cp:revision>107</cp:revision>
  <dcterms:created xsi:type="dcterms:W3CDTF">2019-04-10T17:19:48Z</dcterms:created>
  <dcterms:modified xsi:type="dcterms:W3CDTF">2019-04-14T14:53:25Z</dcterms:modified>
</cp:coreProperties>
</file>