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f5658268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f5658268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f5658268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f5658268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5658268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5658268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f5658268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f5658268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f5658268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f5658268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f5658268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f5658268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5658268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f5658268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f5658268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f5658268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f5658268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f5658268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f5658268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f5658268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565826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565826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f5658268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f5658268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f5658268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f5658268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f5658268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f5658268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f5658268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f5658268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f5658268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f5658268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f5658268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f5658268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f5658268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f5658268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f5658268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f5658268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f5658268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f5658268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f5658268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f5658268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List_of_postal_codes_of_Canada:_M" TargetMode="External"/><Relationship Id="rId4" Type="http://schemas.openxmlformats.org/officeDocument/2006/relationships/hyperlink" Target="https://en.wikipedia.org/wiki/List_of_postal_codes_of_Canada:_M" TargetMode="External"/><Relationship Id="rId10" Type="http://schemas.openxmlformats.org/officeDocument/2006/relationships/hyperlink" Target="https://en.m.wikipedia.org/wiki/Demographics_of_Toronto#Ethnic_diversity" TargetMode="External"/><Relationship Id="rId9" Type="http://schemas.openxmlformats.org/officeDocument/2006/relationships/hyperlink" Target="https://en.m.wikipedia.org/wiki/Demographics_of_Toronto#Ethnic_diversity" TargetMode="External"/><Relationship Id="rId5" Type="http://schemas.openxmlformats.org/officeDocument/2006/relationships/hyperlink" Target="https://en.wikipedia.org/wiki/List_of_postal_codes_of_Canada:_M" TargetMode="External"/><Relationship Id="rId6" Type="http://schemas.openxmlformats.org/officeDocument/2006/relationships/hyperlink" Target="https://cocl.us/Geospatial_data%E2%80%9D" TargetMode="External"/><Relationship Id="rId7" Type="http://schemas.openxmlformats.org/officeDocument/2006/relationships/hyperlink" Target="https://cocl.us/Geospatial_data%E2%80%9D" TargetMode="External"/><Relationship Id="rId8" Type="http://schemas.openxmlformats.org/officeDocument/2006/relationships/hyperlink" Target="https://en.m.wikipedia.org/wiki/Demographics_of_Toronto#Ethnic_divers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EXPLORING NEIGHBORHOODS OF TORONTO </a:t>
            </a:r>
            <a:endParaRPr/>
          </a:p>
        </p:txBody>
      </p:sp>
      <p:sp>
        <p:nvSpPr>
          <p:cNvPr id="87" name="Google Shape;87;p13"/>
          <p:cNvSpPr txBox="1"/>
          <p:nvPr>
            <p:ph idx="1" type="subTitle"/>
          </p:nvPr>
        </p:nvSpPr>
        <p:spPr>
          <a:xfrm>
            <a:off x="729452" y="33287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rgbClr val="000000"/>
                </a:solidFill>
              </a:rPr>
              <a:t>To open an Indian Restaurant</a:t>
            </a:r>
            <a:endParaRPr b="1" sz="1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Toronto map with its neighborhoods</a:t>
            </a:r>
            <a:endParaRPr/>
          </a:p>
        </p:txBody>
      </p:sp>
      <p:pic>
        <p:nvPicPr>
          <p:cNvPr id="142" name="Google Shape;142;p22"/>
          <p:cNvPicPr preferRelativeResize="0"/>
          <p:nvPr/>
        </p:nvPicPr>
        <p:blipFill>
          <a:blip r:embed="rId3">
            <a:alphaModFix/>
          </a:blip>
          <a:stretch>
            <a:fillRect/>
          </a:stretch>
        </p:blipFill>
        <p:spPr>
          <a:xfrm>
            <a:off x="590550" y="2028825"/>
            <a:ext cx="4775199" cy="1485900"/>
          </a:xfrm>
          <a:prstGeom prst="rect">
            <a:avLst/>
          </a:prstGeom>
          <a:noFill/>
          <a:ln>
            <a:noFill/>
          </a:ln>
        </p:spPr>
      </p:pic>
      <p:pic>
        <p:nvPicPr>
          <p:cNvPr id="143" name="Google Shape;143;p22"/>
          <p:cNvPicPr preferRelativeResize="0"/>
          <p:nvPr/>
        </p:nvPicPr>
        <p:blipFill>
          <a:blip r:embed="rId4">
            <a:alphaModFix/>
          </a:blip>
          <a:stretch>
            <a:fillRect/>
          </a:stretch>
        </p:blipFill>
        <p:spPr>
          <a:xfrm>
            <a:off x="3883350" y="2909900"/>
            <a:ext cx="5054300" cy="202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Relationship between neighborhood and Indian Restaurant</a:t>
            </a:r>
            <a:endParaRPr/>
          </a:p>
        </p:txBody>
      </p:sp>
      <p:sp>
        <p:nvSpPr>
          <p:cNvPr id="149" name="Google Shape;149;p23"/>
          <p:cNvSpPr txBox="1"/>
          <p:nvPr/>
        </p:nvSpPr>
        <p:spPr>
          <a:xfrm>
            <a:off x="729450" y="2271725"/>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After some data analysis</a:t>
            </a:r>
            <a:endParaRPr>
              <a:latin typeface="Lato"/>
              <a:ea typeface="Lato"/>
              <a:cs typeface="Lato"/>
              <a:sym typeface="Lato"/>
            </a:endParaRPr>
          </a:p>
        </p:txBody>
      </p:sp>
      <p:pic>
        <p:nvPicPr>
          <p:cNvPr id="150" name="Google Shape;150;p23"/>
          <p:cNvPicPr preferRelativeResize="0"/>
          <p:nvPr/>
        </p:nvPicPr>
        <p:blipFill>
          <a:blip r:embed="rId3">
            <a:alphaModFix/>
          </a:blip>
          <a:stretch>
            <a:fillRect/>
          </a:stretch>
        </p:blipFill>
        <p:spPr>
          <a:xfrm>
            <a:off x="2181225" y="2708825"/>
            <a:ext cx="4022994" cy="171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978700" y="1313425"/>
            <a:ext cx="7136599" cy="368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104200" y="1428650"/>
            <a:ext cx="2202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1200">
                <a:solidFill>
                  <a:srgbClr val="000000"/>
                </a:solidFill>
                <a:latin typeface="Times New Roman"/>
                <a:ea typeface="Times New Roman"/>
                <a:cs typeface="Times New Roman"/>
                <a:sym typeface="Times New Roman"/>
              </a:rPr>
              <a:t>visualize the neighbourhood with Indian Restaurants:  </a:t>
            </a:r>
            <a:endParaRPr/>
          </a:p>
        </p:txBody>
      </p:sp>
      <p:pic>
        <p:nvPicPr>
          <p:cNvPr id="161" name="Google Shape;161;p25"/>
          <p:cNvPicPr preferRelativeResize="0"/>
          <p:nvPr/>
        </p:nvPicPr>
        <p:blipFill>
          <a:blip r:embed="rId3">
            <a:alphaModFix/>
          </a:blip>
          <a:stretch>
            <a:fillRect/>
          </a:stretch>
        </p:blipFill>
        <p:spPr>
          <a:xfrm>
            <a:off x="2398050" y="852675"/>
            <a:ext cx="6372075" cy="401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00850" y="10757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GB" sz="1700">
                <a:solidFill>
                  <a:srgbClr val="000000"/>
                </a:solidFill>
                <a:latin typeface="Arial"/>
                <a:ea typeface="Arial"/>
                <a:cs typeface="Arial"/>
                <a:sym typeface="Arial"/>
              </a:rPr>
              <a:t>Scrap the distribution of population from Wikipedia</a:t>
            </a:r>
            <a:r>
              <a:rPr b="0" lang="en-GB" sz="1700">
                <a:solidFill>
                  <a:srgbClr val="000000"/>
                </a:solidFill>
                <a:latin typeface="Arial"/>
                <a:ea typeface="Arial"/>
                <a:cs typeface="Arial"/>
                <a:sym typeface="Arial"/>
              </a:rPr>
              <a:t> </a:t>
            </a:r>
            <a:r>
              <a:rPr lang="en-GB"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167" name="Google Shape;167;p26"/>
          <p:cNvSpPr txBox="1"/>
          <p:nvPr>
            <p:ph idx="1" type="body"/>
          </p:nvPr>
        </p:nvSpPr>
        <p:spPr>
          <a:xfrm>
            <a:off x="653250" y="20788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Scraped the Wikipedia page, “Demographics of Toronto” in order to obtain the data about the Toronto &amp; the Neighborhoods in it. Compared to all the neighborhoods in Toronto below given neighborhoods only had considerable amount of Indian crowd</a:t>
            </a:r>
            <a:endParaRPr/>
          </a:p>
        </p:txBody>
      </p:sp>
      <p:pic>
        <p:nvPicPr>
          <p:cNvPr id="168" name="Google Shape;168;p26"/>
          <p:cNvPicPr preferRelativeResize="0"/>
          <p:nvPr/>
        </p:nvPicPr>
        <p:blipFill>
          <a:blip r:embed="rId3">
            <a:alphaModFix/>
          </a:blip>
          <a:stretch>
            <a:fillRect/>
          </a:stretch>
        </p:blipFill>
        <p:spPr>
          <a:xfrm>
            <a:off x="966775" y="3224225"/>
            <a:ext cx="5734050" cy="73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Char char="●"/>
            </a:pPr>
            <a:r>
              <a:rPr b="0" lang="en-GB" sz="1200">
                <a:solidFill>
                  <a:srgbClr val="000000"/>
                </a:solidFill>
                <a:latin typeface="Times New Roman"/>
                <a:ea typeface="Times New Roman"/>
                <a:cs typeface="Times New Roman"/>
                <a:sym typeface="Times New Roman"/>
              </a:rPr>
              <a:t>Relationship between neighbourhood and Indian population  </a:t>
            </a:r>
            <a:endParaRPr/>
          </a:p>
        </p:txBody>
      </p:sp>
      <p:pic>
        <p:nvPicPr>
          <p:cNvPr id="174" name="Google Shape;174;p27"/>
          <p:cNvPicPr preferRelativeResize="0"/>
          <p:nvPr/>
        </p:nvPicPr>
        <p:blipFill>
          <a:blip r:embed="rId3">
            <a:alphaModFix/>
          </a:blip>
          <a:stretch>
            <a:fillRect/>
          </a:stretch>
        </p:blipFill>
        <p:spPr>
          <a:xfrm>
            <a:off x="1681175" y="1853850"/>
            <a:ext cx="5307381"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253075" y="1483975"/>
            <a:ext cx="2259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1200">
                <a:solidFill>
                  <a:srgbClr val="000000"/>
                </a:solidFill>
                <a:latin typeface="Times New Roman"/>
                <a:ea typeface="Times New Roman"/>
                <a:cs typeface="Times New Roman"/>
                <a:sym typeface="Times New Roman"/>
              </a:rPr>
              <a:t>visualize the population spread in neighborhoods:  </a:t>
            </a:r>
            <a:endParaRPr/>
          </a:p>
        </p:txBody>
      </p:sp>
      <p:pic>
        <p:nvPicPr>
          <p:cNvPr id="180" name="Google Shape;180;p28"/>
          <p:cNvPicPr preferRelativeResize="0"/>
          <p:nvPr/>
        </p:nvPicPr>
        <p:blipFill>
          <a:blip r:embed="rId3">
            <a:alphaModFix/>
          </a:blip>
          <a:stretch>
            <a:fillRect/>
          </a:stretch>
        </p:blipFill>
        <p:spPr>
          <a:xfrm>
            <a:off x="2912925" y="631688"/>
            <a:ext cx="5724525" cy="442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idx="1" type="body"/>
          </p:nvPr>
        </p:nvSpPr>
        <p:spPr>
          <a:xfrm>
            <a:off x="727650" y="13216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200">
                <a:solidFill>
                  <a:srgbClr val="000000"/>
                </a:solidFill>
                <a:latin typeface="Times New Roman"/>
                <a:ea typeface="Times New Roman"/>
                <a:cs typeface="Times New Roman"/>
                <a:sym typeface="Times New Roman"/>
              </a:rPr>
              <a:t>After performing the data cleaning &amp; data analysis we couldn’t identify a big relationship established between densely populated Indian neighborhoods &amp; number of Indian restaurants</a:t>
            </a:r>
            <a:endParaRPr/>
          </a:p>
        </p:txBody>
      </p:sp>
      <p:pic>
        <p:nvPicPr>
          <p:cNvPr id="186" name="Google Shape;186;p29"/>
          <p:cNvPicPr preferRelativeResize="0"/>
          <p:nvPr/>
        </p:nvPicPr>
        <p:blipFill>
          <a:blip r:embed="rId3">
            <a:alphaModFix/>
          </a:blip>
          <a:stretch>
            <a:fillRect/>
          </a:stretch>
        </p:blipFill>
        <p:spPr>
          <a:xfrm>
            <a:off x="2228838" y="2375975"/>
            <a:ext cx="3857625" cy="166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Predictive Modelling</a:t>
            </a:r>
            <a:endParaRPr/>
          </a:p>
        </p:txBody>
      </p:sp>
      <p:sp>
        <p:nvSpPr>
          <p:cNvPr id="192" name="Google Shape;192;p30"/>
          <p:cNvSpPr txBox="1"/>
          <p:nvPr>
            <p:ph idx="1" type="body"/>
          </p:nvPr>
        </p:nvSpPr>
        <p:spPr>
          <a:xfrm>
            <a:off x="727650" y="1947013"/>
            <a:ext cx="7688700" cy="4317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GB" sz="1700">
                <a:solidFill>
                  <a:srgbClr val="000000"/>
                </a:solidFill>
                <a:latin typeface="Arial"/>
                <a:ea typeface="Arial"/>
                <a:cs typeface="Arial"/>
                <a:sym typeface="Arial"/>
              </a:rPr>
              <a:t>Clustering the Toronto Neighborhood Using K-Means with K = 6  </a:t>
            </a:r>
            <a:endParaRPr b="1" sz="1700">
              <a:solidFill>
                <a:srgbClr val="000000"/>
              </a:solidFill>
              <a:latin typeface="Arial"/>
              <a:ea typeface="Arial"/>
              <a:cs typeface="Arial"/>
              <a:sym typeface="Arial"/>
            </a:endParaRPr>
          </a:p>
          <a:p>
            <a:pPr indent="0" lvl="0" marL="0" rtl="0" algn="l">
              <a:spcBef>
                <a:spcPts val="400"/>
              </a:spcBef>
              <a:spcAft>
                <a:spcPts val="1600"/>
              </a:spcAft>
              <a:buNone/>
            </a:pPr>
            <a:r>
              <a:t/>
            </a:r>
            <a:endParaRPr/>
          </a:p>
        </p:txBody>
      </p:sp>
      <p:pic>
        <p:nvPicPr>
          <p:cNvPr id="193" name="Google Shape;193;p30"/>
          <p:cNvPicPr preferRelativeResize="0"/>
          <p:nvPr/>
        </p:nvPicPr>
        <p:blipFill>
          <a:blip r:embed="rId3">
            <a:alphaModFix/>
          </a:blip>
          <a:stretch>
            <a:fillRect/>
          </a:stretch>
        </p:blipFill>
        <p:spPr>
          <a:xfrm>
            <a:off x="1438625" y="3197350"/>
            <a:ext cx="5734050" cy="148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1"/>
          <p:cNvPicPr preferRelativeResize="0"/>
          <p:nvPr/>
        </p:nvPicPr>
        <p:blipFill rotWithShape="1">
          <a:blip r:embed="rId3">
            <a:alphaModFix/>
          </a:blip>
          <a:srcRect b="32852" l="23059" r="24306" t="29772"/>
          <a:stretch/>
        </p:blipFill>
        <p:spPr>
          <a:xfrm>
            <a:off x="1208325" y="1542050"/>
            <a:ext cx="6456926" cy="2709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93" name="Google Shape;93;p14"/>
          <p:cNvSpPr txBox="1"/>
          <p:nvPr>
            <p:ph idx="1" type="body"/>
          </p:nvPr>
        </p:nvSpPr>
        <p:spPr>
          <a:xfrm>
            <a:off x="727650" y="2011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Prospects of  opening an Indian Restaurant in Toronto.</a:t>
            </a:r>
            <a:endParaRPr sz="1700"/>
          </a:p>
          <a:p>
            <a:pPr indent="-330200" lvl="0" marL="457200" marR="419100" rtl="0" algn="l">
              <a:spcBef>
                <a:spcPts val="1600"/>
              </a:spcBef>
              <a:spcAft>
                <a:spcPts val="0"/>
              </a:spcAft>
              <a:buSzPts val="1600"/>
              <a:buChar char="●"/>
            </a:pPr>
            <a:r>
              <a:rPr lang="en-GB" sz="1600"/>
              <a:t>Toronto, the capital of the province of Ontario, is the most populous Canadian city.</a:t>
            </a:r>
            <a:endParaRPr sz="1600"/>
          </a:p>
          <a:p>
            <a:pPr indent="-330200" lvl="0" marL="457200" marR="419100" rtl="0" algn="l">
              <a:spcBef>
                <a:spcPts val="0"/>
              </a:spcBef>
              <a:spcAft>
                <a:spcPts val="0"/>
              </a:spcAft>
              <a:buSzPts val="1600"/>
              <a:buChar char="●"/>
            </a:pPr>
            <a:r>
              <a:rPr lang="en-GB" sz="1600"/>
              <a:t> One of the most immigrant-friendly cities in North America with more than half of the entire Indian Canadian population residing in Toronto.</a:t>
            </a:r>
            <a:endParaRPr sz="1600"/>
          </a:p>
          <a:p>
            <a:pPr indent="-330200" lvl="0" marL="457200" marR="419100" rtl="0" algn="l">
              <a:spcBef>
                <a:spcPts val="0"/>
              </a:spcBef>
              <a:spcAft>
                <a:spcPts val="0"/>
              </a:spcAft>
              <a:buSzPts val="1600"/>
              <a:buChar char="●"/>
            </a:pPr>
            <a:r>
              <a:rPr lang="en-GB" sz="1600"/>
              <a:t>It is one of the best places to start an Indian restaurant. </a:t>
            </a:r>
            <a:endParaRPr sz="1600"/>
          </a:p>
          <a:p>
            <a:pPr indent="0" lvl="0" marL="457200" rtl="0" algn="l">
              <a:spcBef>
                <a:spcPts val="1200"/>
              </a:spcBef>
              <a:spcAft>
                <a:spcPts val="160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Char char="●"/>
            </a:pPr>
            <a:r>
              <a:rPr lang="en-GB"/>
              <a:t>Cluster 0 contains all the neighbourhoods which has least number of Indian restaurants. It is shown in red colour in the map  </a:t>
            </a:r>
            <a:endParaRPr/>
          </a:p>
          <a:p>
            <a:pPr indent="-311150" lvl="0" marL="457200" marR="76200" rtl="0" algn="l">
              <a:spcBef>
                <a:spcPts val="0"/>
              </a:spcBef>
              <a:spcAft>
                <a:spcPts val="0"/>
              </a:spcAft>
              <a:buSzPts val="1300"/>
              <a:buChar char="●"/>
            </a:pPr>
            <a:r>
              <a:rPr lang="en-GB"/>
              <a:t>Cluster 5 contains the neighborhoods which is sparsely populated with Indian restaurants. It is shown in orange color in the map.  </a:t>
            </a:r>
            <a:endParaRPr/>
          </a:p>
          <a:p>
            <a:pPr indent="-311150" lvl="0" marL="457200" marR="317500" rtl="0" algn="l">
              <a:spcBef>
                <a:spcPts val="0"/>
              </a:spcBef>
              <a:spcAft>
                <a:spcPts val="0"/>
              </a:spcAft>
              <a:buSzPts val="1300"/>
              <a:buChar char="●"/>
            </a:pPr>
            <a:r>
              <a:rPr lang="en-GB"/>
              <a:t>Cluster 3 contains all the neighborhoods which is medium populated with Indian restaurants. It is shown in blue color in the map.</a:t>
            </a:r>
            <a:r>
              <a:rPr lang="en-GB"/>
              <a:t> </a:t>
            </a:r>
            <a:endParaRPr/>
          </a:p>
          <a:p>
            <a:pPr indent="-311150" lvl="0" marL="457200" marR="457200" rtl="0" algn="l">
              <a:spcBef>
                <a:spcPts val="0"/>
              </a:spcBef>
              <a:spcAft>
                <a:spcPts val="0"/>
              </a:spcAft>
              <a:buSzPts val="1300"/>
              <a:buChar char="●"/>
            </a:pPr>
            <a:r>
              <a:rPr lang="en-GB"/>
              <a:t>Cluster 4 contains all the neighborhoods which is densely populated with Indian restaurants.  It is shown in green color in the map  </a:t>
            </a:r>
            <a:endParaRPr/>
          </a:p>
          <a:p>
            <a:pPr indent="0" lvl="0" marL="457200" rtl="0" algn="l">
              <a:spcBef>
                <a:spcPts val="1200"/>
              </a:spcBef>
              <a:spcAft>
                <a:spcPts val="0"/>
              </a:spcAft>
              <a:buNone/>
            </a:pPr>
            <a:r>
              <a:t/>
            </a:r>
            <a:endParaRPr/>
          </a:p>
          <a:p>
            <a:pPr indent="0" lvl="0" marL="0" rtl="0" algn="l">
              <a:spcBef>
                <a:spcPts val="14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210" name="Google Shape;210;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marR="241300" rtl="0" algn="l">
              <a:spcBef>
                <a:spcPts val="0"/>
              </a:spcBef>
              <a:spcAft>
                <a:spcPts val="0"/>
              </a:spcAft>
              <a:buClr>
                <a:srgbClr val="000000"/>
              </a:buClr>
              <a:buSzPts val="1400"/>
              <a:buChar char="●"/>
            </a:pPr>
            <a:r>
              <a:rPr lang="en-GB" sz="1200">
                <a:solidFill>
                  <a:srgbClr val="000000"/>
                </a:solidFill>
                <a:latin typeface="Arial"/>
                <a:ea typeface="Arial"/>
                <a:cs typeface="Arial"/>
                <a:sym typeface="Arial"/>
              </a:rPr>
              <a:t>We identified that only Central Toronto, Downtown Toronto, East Toronto, East York, North York &amp; Scarborough boroughs have high amount of Indian restaurants with the help of Violin plots between Number of Indian restaurants in Borough of Toronto. </a:t>
            </a:r>
            <a:endParaRPr sz="1200">
              <a:solidFill>
                <a:srgbClr val="000000"/>
              </a:solidFill>
              <a:latin typeface="Arial"/>
              <a:ea typeface="Arial"/>
              <a:cs typeface="Arial"/>
              <a:sym typeface="Arial"/>
            </a:endParaRPr>
          </a:p>
          <a:p>
            <a:pPr indent="0" lvl="0" marL="914400" marR="241300" rtl="0" algn="l">
              <a:spcBef>
                <a:spcPts val="0"/>
              </a:spcBef>
              <a:spcAft>
                <a:spcPts val="0"/>
              </a:spcAft>
              <a:buNone/>
            </a:pPr>
            <a:r>
              <a:t/>
            </a:r>
            <a:endParaRPr sz="1200">
              <a:solidFill>
                <a:srgbClr val="000000"/>
              </a:solidFill>
              <a:latin typeface="Arial"/>
              <a:ea typeface="Arial"/>
              <a:cs typeface="Arial"/>
              <a:sym typeface="Arial"/>
            </a:endParaRPr>
          </a:p>
          <a:p>
            <a:pPr indent="-311150" lvl="0" marL="457200" marR="241300" rtl="0" algn="l">
              <a:spcBef>
                <a:spcPts val="0"/>
              </a:spcBef>
              <a:spcAft>
                <a:spcPts val="0"/>
              </a:spcAft>
              <a:buClr>
                <a:srgbClr val="000000"/>
              </a:buClr>
              <a:buSzPts val="1300"/>
              <a:buChar char="●"/>
            </a:pPr>
            <a:r>
              <a:rPr lang="en-GB" sz="1200">
                <a:solidFill>
                  <a:srgbClr val="000000"/>
                </a:solidFill>
                <a:latin typeface="Arial"/>
                <a:ea typeface="Arial"/>
                <a:cs typeface="Arial"/>
                <a:sym typeface="Arial"/>
              </a:rPr>
              <a:t>In all the ridings, Scarborough-Guildwood, Scarborough-Rouge Park, Scarborough Centre, Scarborough North, Humber River-Black Creek, Don Valley East, </a:t>
            </a:r>
            <a:r>
              <a:rPr lang="en-GB">
                <a:solidFill>
                  <a:srgbClr val="000000"/>
                </a:solidFill>
                <a:latin typeface="Times New Roman"/>
                <a:ea typeface="Times New Roman"/>
                <a:cs typeface="Times New Roman"/>
                <a:sym typeface="Times New Roman"/>
              </a:rPr>
              <a:t>Scarborough Southwest, Don Valley North &amp; Scarborough-Agincourt are the densely populated with Indian crowd ridings</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216" name="Google Shape;216;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0" marL="457200" marR="241300" rtl="0" algn="l">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With the help of clusters examining &amp; violin plots looks like Downtown Toronto,Central Toronto, East York are already densely populated with Indian restaurants. So it is better idea to leave those boroughs out and consider only Scarborough, East Toronto &amp; North York for the new restaurant’s location. </a:t>
            </a:r>
            <a:endParaRPr sz="1200">
              <a:solidFill>
                <a:srgbClr val="000000"/>
              </a:solidFill>
              <a:latin typeface="Arial"/>
              <a:ea typeface="Arial"/>
              <a:cs typeface="Arial"/>
              <a:sym typeface="Arial"/>
            </a:endParaRPr>
          </a:p>
          <a:p>
            <a:pPr indent="0" lvl="0" marL="914400" marR="24130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marR="241300" rtl="0" algn="l">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After careful consideration it is a </a:t>
            </a:r>
            <a:r>
              <a:rPr b="1" lang="en-GB" sz="1200">
                <a:solidFill>
                  <a:srgbClr val="000000"/>
                </a:solidFill>
                <a:latin typeface="Arial"/>
                <a:ea typeface="Arial"/>
                <a:cs typeface="Arial"/>
                <a:sym typeface="Arial"/>
              </a:rPr>
              <a:t>good idea to open a new Indian restaurant in Scarborough borough since it has high number of Indian population which gives a higher number of customers possibility and lower competition since very less Indian restaurants in the neighbourhoods.</a:t>
            </a:r>
            <a:r>
              <a:rPr lang="en-GB"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14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Target Audience</a:t>
            </a:r>
            <a:endParaRPr/>
          </a:p>
        </p:txBody>
      </p:sp>
      <p:sp>
        <p:nvSpPr>
          <p:cNvPr id="99" name="Google Shape;99;p15"/>
          <p:cNvSpPr txBox="1"/>
          <p:nvPr>
            <p:ph idx="1" type="body"/>
          </p:nvPr>
        </p:nvSpPr>
        <p:spPr>
          <a:xfrm>
            <a:off x="727650" y="21462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700">
                <a:solidFill>
                  <a:srgbClr val="000000"/>
                </a:solidFill>
                <a:latin typeface="Times New Roman"/>
                <a:ea typeface="Times New Roman"/>
                <a:cs typeface="Times New Roman"/>
                <a:sym typeface="Times New Roman"/>
              </a:rPr>
              <a:t>Business people who wants to open an Indian restaurant in Toronto.</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Indian crowd who wants to find neighborhoods with lots of options for Indian Restaurant.</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Freelancer who wants to have their own restaurant as a side business.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Sources</a:t>
            </a:r>
            <a:endParaRPr/>
          </a:p>
        </p:txBody>
      </p:sp>
      <p:sp>
        <p:nvSpPr>
          <p:cNvPr id="105" name="Google Shape;105;p16"/>
          <p:cNvSpPr txBox="1"/>
          <p:nvPr>
            <p:ph idx="1" type="body"/>
          </p:nvPr>
        </p:nvSpPr>
        <p:spPr>
          <a:xfrm>
            <a:off x="690975" y="1913825"/>
            <a:ext cx="7688700" cy="22611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Char char="●"/>
            </a:pPr>
            <a:r>
              <a:rPr lang="en-GB">
                <a:solidFill>
                  <a:srgbClr val="000000"/>
                </a:solidFill>
                <a:latin typeface="Arial"/>
                <a:ea typeface="Arial"/>
                <a:cs typeface="Arial"/>
                <a:sym typeface="Arial"/>
              </a:rPr>
              <a:t>“List of Postal code of Canada: M” </a:t>
            </a:r>
            <a:r>
              <a:rPr lang="en-GB" sz="14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a:t>
            </a:r>
            <a:r>
              <a:rPr lang="en-GB" sz="1400" u="sng">
                <a:solidFill>
                  <a:srgbClr val="0563C1"/>
                </a:solidFill>
                <a:latin typeface="Times New Roman"/>
                <a:ea typeface="Times New Roman"/>
                <a:cs typeface="Times New Roman"/>
                <a:sym typeface="Times New Roman"/>
                <a:hlinkClick r:id="rId4">
                  <a:extLst>
                    <a:ext uri="{A12FA001-AC4F-418D-AE19-62706E023703}">
                      <ahyp:hlinkClr val="tx"/>
                    </a:ext>
                  </a:extLst>
                </a:hlinkClick>
              </a:rPr>
              <a:t>https://en.wikipedia.org/wiki/List_of_postal_codes_of_Canada:_M</a:t>
            </a:r>
            <a:r>
              <a:rPr lang="en-GB" sz="14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a:t>
            </a:r>
            <a:r>
              <a:rPr lang="en-GB" sz="1400">
                <a:solidFill>
                  <a:srgbClr val="000000"/>
                </a:solidFill>
                <a:latin typeface="Times New Roman"/>
                <a:ea typeface="Times New Roman"/>
                <a:cs typeface="Times New Roman"/>
                <a:sym typeface="Times New Roman"/>
              </a:rPr>
              <a:t> wiki page to get all the information about the neighborhoods present in Toronto.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a:t>
            </a:r>
            <a:r>
              <a:rPr lang="en-GB" sz="1400" u="sng">
                <a:solidFill>
                  <a:srgbClr val="0563C1"/>
                </a:solidFill>
                <a:latin typeface="Times New Roman"/>
                <a:ea typeface="Times New Roman"/>
                <a:cs typeface="Times New Roman"/>
                <a:sym typeface="Times New Roman"/>
                <a:hlinkClick r:id="rId6">
                  <a:extLst>
                    <a:ext uri="{A12FA001-AC4F-418D-AE19-62706E023703}">
                      <ahyp:hlinkClr val="tx"/>
                    </a:ext>
                  </a:extLst>
                </a:hlinkClick>
              </a:rPr>
              <a:t>https://cocl.us/Geospatial_data”</a:t>
            </a:r>
            <a:r>
              <a:rPr lang="en-GB" sz="14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 c</a:t>
            </a:r>
            <a:r>
              <a:rPr lang="en-GB" sz="1400">
                <a:solidFill>
                  <a:srgbClr val="000000"/>
                </a:solidFill>
                <a:latin typeface="Times New Roman"/>
                <a:ea typeface="Times New Roman"/>
                <a:cs typeface="Times New Roman"/>
                <a:sym typeface="Times New Roman"/>
              </a:rPr>
              <a:t>sv file to get all the geographical coordinates of the neighborhoods.  </a:t>
            </a:r>
            <a:endParaRPr sz="14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a:solidFill>
                  <a:srgbClr val="000000"/>
                </a:solidFill>
                <a:latin typeface="Arial"/>
                <a:ea typeface="Arial"/>
                <a:cs typeface="Arial"/>
                <a:sym typeface="Arial"/>
              </a:rPr>
              <a:t>“Demographics of Toronto”  </a:t>
            </a:r>
            <a:r>
              <a:rPr lang="en-GB" sz="1400">
                <a:solidFill>
                  <a:srgbClr val="000000"/>
                </a:solidFill>
                <a:uFill>
                  <a:noFill/>
                </a:uFill>
                <a:latin typeface="Times New Roman"/>
                <a:ea typeface="Times New Roman"/>
                <a:cs typeface="Times New Roman"/>
                <a:sym typeface="Times New Roman"/>
                <a:hlinkClick r:id="rId8">
                  <a:extLst>
                    <a:ext uri="{A12FA001-AC4F-418D-AE19-62706E023703}">
                      <ahyp:hlinkClr val="tx"/>
                    </a:ext>
                  </a:extLst>
                </a:hlinkClick>
              </a:rPr>
              <a:t>(</a:t>
            </a:r>
            <a:r>
              <a:rPr lang="en-GB" sz="1400" u="sng">
                <a:solidFill>
                  <a:srgbClr val="0563C1"/>
                </a:solidFill>
                <a:latin typeface="Times New Roman"/>
                <a:ea typeface="Times New Roman"/>
                <a:cs typeface="Times New Roman"/>
                <a:sym typeface="Times New Roman"/>
                <a:hlinkClick r:id="rId9">
                  <a:extLst>
                    <a:ext uri="{A12FA001-AC4F-418D-AE19-62706E023703}">
                      <ahyp:hlinkClr val="tx"/>
                    </a:ext>
                  </a:extLst>
                </a:hlinkClick>
              </a:rPr>
              <a:t>https://en.m.wikipedia.org/wiki/Demographics_of_Toronto#Ethnic_diversity</a:t>
            </a:r>
            <a:r>
              <a:rPr lang="en-GB" sz="1400">
                <a:solidFill>
                  <a:srgbClr val="000000"/>
                </a:solidFill>
                <a:uFill>
                  <a:noFill/>
                </a:uFill>
                <a:latin typeface="Times New Roman"/>
                <a:ea typeface="Times New Roman"/>
                <a:cs typeface="Times New Roman"/>
                <a:sym typeface="Times New Roman"/>
                <a:hlinkClick r:id="rId10">
                  <a:extLst>
                    <a:ext uri="{A12FA001-AC4F-418D-AE19-62706E023703}">
                      <ahyp:hlinkClr val="tx"/>
                    </a:ext>
                  </a:extLst>
                </a:hlinkClick>
              </a:rPr>
              <a:t>) </a:t>
            </a:r>
            <a:r>
              <a:rPr lang="en-GB" sz="1400">
                <a:solidFill>
                  <a:srgbClr val="000000"/>
                </a:solidFill>
                <a:latin typeface="Times New Roman"/>
                <a:ea typeface="Times New Roman"/>
                <a:cs typeface="Times New Roman"/>
                <a:sym typeface="Times New Roman"/>
              </a:rPr>
              <a:t>to get information about distribution of population by their ethnicity.</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Foursquare’s</a:t>
            </a:r>
            <a:r>
              <a:rPr lang="en-GB" sz="1400">
                <a:solidFill>
                  <a:srgbClr val="000000"/>
                </a:solidFill>
                <a:latin typeface="Times New Roman"/>
                <a:ea typeface="Times New Roman"/>
                <a:cs typeface="Times New Roman"/>
                <a:sym typeface="Times New Roman"/>
              </a:rPr>
              <a:t> explore API to fetch details about venues present in Toronto.</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Scraping Toronto Neighborhoods</a:t>
            </a:r>
            <a:endParaRPr/>
          </a:p>
        </p:txBody>
      </p:sp>
      <p:pic>
        <p:nvPicPr>
          <p:cNvPr id="111" name="Google Shape;111;p17"/>
          <p:cNvPicPr preferRelativeResize="0"/>
          <p:nvPr/>
        </p:nvPicPr>
        <p:blipFill>
          <a:blip r:embed="rId3">
            <a:alphaModFix/>
          </a:blip>
          <a:stretch>
            <a:fillRect/>
          </a:stretch>
        </p:blipFill>
        <p:spPr>
          <a:xfrm>
            <a:off x="619125" y="2205050"/>
            <a:ext cx="7579951" cy="223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727650" y="1700225"/>
            <a:ext cx="7688700" cy="29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After some cleaning like removing not assigned values from the dataframe, we’ll get the proper dataframe.</a:t>
            </a:r>
            <a:endParaRPr/>
          </a:p>
          <a:p>
            <a:pPr indent="0" lvl="0" marL="0" rtl="0" algn="l">
              <a:spcBef>
                <a:spcPts val="1600"/>
              </a:spcBef>
              <a:spcAft>
                <a:spcPts val="1600"/>
              </a:spcAft>
              <a:buNone/>
            </a:pPr>
            <a:r>
              <a:t/>
            </a:r>
            <a:endParaRPr/>
          </a:p>
        </p:txBody>
      </p:sp>
      <p:pic>
        <p:nvPicPr>
          <p:cNvPr id="117" name="Google Shape;117;p18"/>
          <p:cNvPicPr preferRelativeResize="0"/>
          <p:nvPr/>
        </p:nvPicPr>
        <p:blipFill>
          <a:blip r:embed="rId3">
            <a:alphaModFix/>
          </a:blip>
          <a:stretch>
            <a:fillRect/>
          </a:stretch>
        </p:blipFill>
        <p:spPr>
          <a:xfrm>
            <a:off x="2238375" y="2638425"/>
            <a:ext cx="3848100" cy="155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Geographical coordinates of Toronto</a:t>
            </a:r>
            <a:endParaRPr/>
          </a:p>
        </p:txBody>
      </p:sp>
      <p:pic>
        <p:nvPicPr>
          <p:cNvPr id="123" name="Google Shape;123;p19"/>
          <p:cNvPicPr preferRelativeResize="0"/>
          <p:nvPr/>
        </p:nvPicPr>
        <p:blipFill>
          <a:blip r:embed="rId3">
            <a:alphaModFix/>
          </a:blip>
          <a:stretch>
            <a:fillRect/>
          </a:stretch>
        </p:blipFill>
        <p:spPr>
          <a:xfrm>
            <a:off x="1490650" y="2038338"/>
            <a:ext cx="5734050" cy="269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727650" y="1607375"/>
            <a:ext cx="7688700" cy="2964600"/>
          </a:xfrm>
          <a:prstGeom prst="rect">
            <a:avLst/>
          </a:prstGeom>
        </p:spPr>
        <p:txBody>
          <a:bodyPr anchorCtr="0" anchor="t" bIns="91425" lIns="91425" spcFirstLastPara="1" rIns="91425" wrap="square" tIns="91425">
            <a:noAutofit/>
          </a:bodyPr>
          <a:lstStyle/>
          <a:p>
            <a:pPr indent="0" lvl="0" marL="0" marR="127000" rtl="0" algn="l">
              <a:spcBef>
                <a:spcPts val="1200"/>
              </a:spcBef>
              <a:spcAft>
                <a:spcPts val="0"/>
              </a:spcAft>
              <a:buNone/>
            </a:pPr>
            <a:r>
              <a:rPr lang="en-GB" sz="1500"/>
              <a:t>M</a:t>
            </a:r>
            <a:r>
              <a:rPr lang="en-GB" sz="1500"/>
              <a:t>erging both the data-frame into one by merging on the postal code.</a:t>
            </a:r>
            <a:r>
              <a:rPr lang="en-GB"/>
              <a:t>  </a:t>
            </a:r>
            <a:endParaRPr/>
          </a:p>
          <a:p>
            <a:pPr indent="0" lvl="0" marL="0" rtl="0" algn="l">
              <a:spcBef>
                <a:spcPts val="1200"/>
              </a:spcBef>
              <a:spcAft>
                <a:spcPts val="1600"/>
              </a:spcAft>
              <a:buNone/>
            </a:pPr>
            <a:r>
              <a:t/>
            </a:r>
            <a:endParaRPr/>
          </a:p>
        </p:txBody>
      </p:sp>
      <p:pic>
        <p:nvPicPr>
          <p:cNvPr id="129" name="Google Shape;129;p20"/>
          <p:cNvPicPr preferRelativeResize="0"/>
          <p:nvPr/>
        </p:nvPicPr>
        <p:blipFill rotWithShape="1">
          <a:blip r:embed="rId3">
            <a:alphaModFix/>
          </a:blip>
          <a:srcRect b="51353" l="1500" r="-1499" t="-19371"/>
          <a:stretch/>
        </p:blipFill>
        <p:spPr>
          <a:xfrm>
            <a:off x="1538650" y="2164546"/>
            <a:ext cx="5734050" cy="215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 location Data using Foursquare api</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latin typeface="Times New Roman"/>
                <a:ea typeface="Times New Roman"/>
                <a:cs typeface="Times New Roman"/>
                <a:sym typeface="Times New Roman"/>
              </a:rPr>
              <a:t>The API returns a JSON file and we need to turn that into a data-frame.</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pic>
        <p:nvPicPr>
          <p:cNvPr id="136" name="Google Shape;136;p21"/>
          <p:cNvPicPr preferRelativeResize="0"/>
          <p:nvPr/>
        </p:nvPicPr>
        <p:blipFill>
          <a:blip r:embed="rId3">
            <a:alphaModFix/>
          </a:blip>
          <a:stretch>
            <a:fillRect/>
          </a:stretch>
        </p:blipFill>
        <p:spPr>
          <a:xfrm>
            <a:off x="1176325" y="2700325"/>
            <a:ext cx="5734050" cy="17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