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7"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725" autoAdjust="0"/>
  </p:normalViewPr>
  <p:slideViewPr>
    <p:cSldViewPr snapToGrid="0">
      <p:cViewPr varScale="1">
        <p:scale>
          <a:sx n="79" d="100"/>
          <a:sy n="79" d="100"/>
        </p:scale>
        <p:origin x="72" y="4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Data Analytics on Salary Trends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5719"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Sujala </a:t>
            </a:r>
            <a:r>
              <a:rPr lang="en-US" dirty="0" err="1"/>
              <a:t>Potula</a:t>
            </a:r>
            <a:endParaRPr lang="en-US" dirty="0"/>
          </a:p>
        </p:txBody>
      </p:sp>
      <p:pic>
        <p:nvPicPr>
          <p:cNvPr id="7" name="Picture 6" descr="A city skyline at night&#10;&#10;Description automatically generated with medium confidence">
            <a:extLst>
              <a:ext uri="{FF2B5EF4-FFF2-40B4-BE49-F238E27FC236}">
                <a16:creationId xmlns:a16="http://schemas.microsoft.com/office/drawing/2014/main" id="{84008485-5DB7-D299-6EAC-E79673711E6F}"/>
              </a:ext>
            </a:extLst>
          </p:cNvPr>
          <p:cNvPicPr>
            <a:picLocks noChangeAspect="1"/>
          </p:cNvPicPr>
          <p:nvPr/>
        </p:nvPicPr>
        <p:blipFill>
          <a:blip r:embed="rId4"/>
          <a:stretch>
            <a:fillRect/>
          </a:stretch>
        </p:blipFill>
        <p:spPr>
          <a:xfrm>
            <a:off x="666750" y="571500"/>
            <a:ext cx="6593366" cy="5715000"/>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64405" y="196900"/>
            <a:ext cx="3851983" cy="2350230"/>
          </a:xfrm>
        </p:spPr>
        <p:txBody>
          <a:bodyPr/>
          <a:lstStyle/>
          <a:p>
            <a:br>
              <a:rPr lang="en-US" dirty="0"/>
            </a:br>
            <a:r>
              <a:rPr lang="en-US" dirty="0"/>
              <a:t>Analysis of salary trends based on</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Age</a:t>
            </a:r>
          </a:p>
          <a:p>
            <a:r>
              <a:rPr lang="en-US" dirty="0"/>
              <a:t>Gender</a:t>
            </a:r>
          </a:p>
          <a:p>
            <a:r>
              <a:rPr lang="en-US" dirty="0"/>
              <a:t>Education</a:t>
            </a:r>
          </a:p>
          <a:p>
            <a:r>
              <a:rPr lang="en-US" dirty="0"/>
              <a:t>Industry</a:t>
            </a:r>
          </a:p>
          <a:p>
            <a:r>
              <a:rPr lang="en-US" dirty="0"/>
              <a:t>Industry experience</a:t>
            </a:r>
          </a:p>
          <a:p>
            <a:endParaRPr lang="en-US"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7" name="Picture 16" descr="Text, whiteboard">
            <a:extLst>
              <a:ext uri="{FF2B5EF4-FFF2-40B4-BE49-F238E27FC236}">
                <a16:creationId xmlns:a16="http://schemas.microsoft.com/office/drawing/2014/main" id="{3DEA0BC8-2A80-3F82-F20C-24672D7D58FA}"/>
              </a:ext>
            </a:extLst>
          </p:cNvPr>
          <p:cNvPicPr>
            <a:picLocks noChangeAspect="1"/>
          </p:cNvPicPr>
          <p:nvPr/>
        </p:nvPicPr>
        <p:blipFill>
          <a:blip r:embed="rId2"/>
          <a:stretch>
            <a:fillRect/>
          </a:stretch>
        </p:blipFill>
        <p:spPr>
          <a:xfrm>
            <a:off x="5171903" y="1403577"/>
            <a:ext cx="6087336" cy="4050845"/>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Questions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30812" y="3863083"/>
            <a:ext cx="6253163" cy="2798017"/>
          </a:xfrm>
          <a:noFill/>
        </p:spPr>
        <p:txBody>
          <a:bodyPr>
            <a:normAutofit/>
          </a:bodyPr>
          <a:lstStyle/>
          <a:p>
            <a:r>
              <a:rPr lang="en-US" dirty="0"/>
              <a:t>1. How does education level impact salary across different industries and genders?</a:t>
            </a:r>
          </a:p>
          <a:p>
            <a:r>
              <a:rPr lang="en-US" dirty="0"/>
              <a:t>2. Are there any gender –based disparities in different industries and education levels?</a:t>
            </a:r>
          </a:p>
          <a:p>
            <a:r>
              <a:rPr lang="en-US" dirty="0"/>
              <a:t>3. How does industry  experience impact salary across different genders and education levels?</a:t>
            </a:r>
          </a:p>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29786" y="765174"/>
            <a:ext cx="15714133" cy="9014051"/>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378581"/>
            <a:ext cx="7743473" cy="2156927"/>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Impact of Education on Salary Across Industries and Gender</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3932652"/>
          </a:xfrm>
        </p:spPr>
        <p:txBody>
          <a:bodyPr vert="horz" wrap="square" lIns="0" tIns="0" rIns="0" bIns="0" rtlCol="0">
            <a:normAutofit/>
          </a:bodyPr>
          <a:lstStyle/>
          <a:p>
            <a:pPr marL="0" indent="0">
              <a:lnSpc>
                <a:spcPct val="100000"/>
              </a:lnSpc>
              <a:buNone/>
            </a:pPr>
            <a:r>
              <a:rPr lang="en-US" dirty="0"/>
              <a:t>Analysis :</a:t>
            </a:r>
          </a:p>
          <a:p>
            <a:pPr marL="342900" indent="-342900">
              <a:lnSpc>
                <a:spcPct val="100000"/>
              </a:lnSpc>
              <a:buFont typeface="Arial" panose="020B0604020202020204" pitchFamily="34" charset="0"/>
              <a:buChar char="•"/>
            </a:pPr>
            <a:r>
              <a:rPr lang="en-US" kern="1200" dirty="0">
                <a:latin typeface="+mn-lt"/>
                <a:ea typeface="+mn-ea"/>
                <a:cs typeface="+mn-cs"/>
              </a:rPr>
              <a:t>People with higher education degree will tend to have more salary.</a:t>
            </a:r>
          </a:p>
          <a:p>
            <a:pPr marL="342900" indent="-342900">
              <a:lnSpc>
                <a:spcPct val="100000"/>
              </a:lnSpc>
              <a:buFont typeface="Arial" panose="020B0604020202020204" pitchFamily="34" charset="0"/>
              <a:buChar char="•"/>
            </a:pPr>
            <a:r>
              <a:rPr lang="en-US" kern="1200" dirty="0">
                <a:latin typeface="+mn-lt"/>
                <a:ea typeface="+mn-ea"/>
                <a:cs typeface="+mn-cs"/>
              </a:rPr>
              <a:t>In any kind of industry men tend to have slightly more salaries than women.</a:t>
            </a:r>
          </a:p>
          <a:p>
            <a:pPr marL="342900" indent="-342900">
              <a:lnSpc>
                <a:spcPct val="100000"/>
              </a:lnSpc>
              <a:buFont typeface="Arial" panose="020B0604020202020204" pitchFamily="34" charset="0"/>
              <a:buChar char="•"/>
            </a:pPr>
            <a:r>
              <a:rPr lang="en-US" dirty="0"/>
              <a:t>People in technology with higher education can tend to have more salaries than any other industry.</a:t>
            </a: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descr="Chart, bar chart">
            <a:extLst>
              <a:ext uri="{FF2B5EF4-FFF2-40B4-BE49-F238E27FC236}">
                <a16:creationId xmlns:a16="http://schemas.microsoft.com/office/drawing/2014/main" id="{3CD7F4B0-6D10-A152-CBDD-1F6245BA26F5}"/>
              </a:ext>
            </a:extLst>
          </p:cNvPr>
          <p:cNvPicPr>
            <a:picLocks noChangeAspect="1"/>
          </p:cNvPicPr>
          <p:nvPr/>
        </p:nvPicPr>
        <p:blipFill>
          <a:blip r:embed="rId4"/>
          <a:stretch>
            <a:fillRect/>
          </a:stretch>
        </p:blipFill>
        <p:spPr>
          <a:xfrm>
            <a:off x="8344480" y="1163780"/>
            <a:ext cx="3294450" cy="2103343"/>
          </a:xfrm>
          <a:prstGeom prst="rect">
            <a:avLst/>
          </a:prstGeom>
        </p:spPr>
      </p:pic>
      <p:pic>
        <p:nvPicPr>
          <p:cNvPr id="9" name="Picture 8" descr="Chart, bar chart&#10;&#10;Description automatically generated">
            <a:extLst>
              <a:ext uri="{FF2B5EF4-FFF2-40B4-BE49-F238E27FC236}">
                <a16:creationId xmlns:a16="http://schemas.microsoft.com/office/drawing/2014/main" id="{B9C308A7-65AC-595B-1E10-29DB87D7130A}"/>
              </a:ext>
            </a:extLst>
          </p:cNvPr>
          <p:cNvPicPr>
            <a:picLocks noChangeAspect="1"/>
          </p:cNvPicPr>
          <p:nvPr/>
        </p:nvPicPr>
        <p:blipFill>
          <a:blip r:embed="rId5"/>
          <a:stretch>
            <a:fillRect/>
          </a:stretch>
        </p:blipFill>
        <p:spPr>
          <a:xfrm>
            <a:off x="8397768" y="3792880"/>
            <a:ext cx="3102190" cy="2103342"/>
          </a:xfrm>
          <a:prstGeom prst="rect">
            <a:avLst/>
          </a:prstGeom>
        </p:spPr>
      </p:pic>
      <p:pic>
        <p:nvPicPr>
          <p:cNvPr id="11" name="Picture 10" descr="Chart, bar chart">
            <a:extLst>
              <a:ext uri="{FF2B5EF4-FFF2-40B4-BE49-F238E27FC236}">
                <a16:creationId xmlns:a16="http://schemas.microsoft.com/office/drawing/2014/main" id="{4019EB88-DB96-B8FD-48DD-3FF46A21813D}"/>
              </a:ext>
            </a:extLst>
          </p:cNvPr>
          <p:cNvPicPr>
            <a:picLocks noChangeAspect="1"/>
          </p:cNvPicPr>
          <p:nvPr/>
        </p:nvPicPr>
        <p:blipFill>
          <a:blip r:embed="rId6"/>
          <a:stretch>
            <a:fillRect/>
          </a:stretch>
        </p:blipFill>
        <p:spPr>
          <a:xfrm>
            <a:off x="8366652" y="6629705"/>
            <a:ext cx="3102190" cy="1895299"/>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Question2: Are there any gender-based salary disparities in different industries and education levels?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Content Placeholder 8" descr="Chart&#10;&#10;Description automatically generated">
            <a:extLst>
              <a:ext uri="{FF2B5EF4-FFF2-40B4-BE49-F238E27FC236}">
                <a16:creationId xmlns:a16="http://schemas.microsoft.com/office/drawing/2014/main" id="{2813EA0B-BFFE-D902-BB78-D84E5B366564}"/>
              </a:ext>
            </a:extLst>
          </p:cNvPr>
          <p:cNvPicPr>
            <a:picLocks noGrp="1" noChangeAspect="1"/>
          </p:cNvPicPr>
          <p:nvPr>
            <p:ph idx="1"/>
          </p:nvPr>
        </p:nvPicPr>
        <p:blipFill>
          <a:blip r:embed="rId2"/>
          <a:stretch>
            <a:fillRect/>
          </a:stretch>
        </p:blipFill>
        <p:spPr>
          <a:xfrm>
            <a:off x="7417985" y="2571748"/>
            <a:ext cx="3968954" cy="2228965"/>
          </a:xfrm>
        </p:spPr>
      </p:pic>
      <p:sp>
        <p:nvSpPr>
          <p:cNvPr id="12" name="TextBox 11">
            <a:extLst>
              <a:ext uri="{FF2B5EF4-FFF2-40B4-BE49-F238E27FC236}">
                <a16:creationId xmlns:a16="http://schemas.microsoft.com/office/drawing/2014/main" id="{516E5FD9-22C1-51E4-2C63-7837BE1C46FC}"/>
              </a:ext>
            </a:extLst>
          </p:cNvPr>
          <p:cNvSpPr txBox="1"/>
          <p:nvPr/>
        </p:nvSpPr>
        <p:spPr>
          <a:xfrm>
            <a:off x="677708" y="2624583"/>
            <a:ext cx="6097348" cy="3693319"/>
          </a:xfrm>
          <a:prstGeom prst="rect">
            <a:avLst/>
          </a:prstGeom>
          <a:noFill/>
        </p:spPr>
        <p:txBody>
          <a:bodyPr wrap="square">
            <a:spAutoFit/>
          </a:bodyPr>
          <a:lstStyle/>
          <a:p>
            <a:pPr algn="l"/>
            <a:r>
              <a:rPr lang="en-US" b="1" i="0" dirty="0">
                <a:solidFill>
                  <a:schemeClr val="accent3"/>
                </a:solidFill>
                <a:effectLst/>
                <a:latin typeface="Helvetica Neue"/>
              </a:rPr>
              <a:t>Analysis: </a:t>
            </a:r>
          </a:p>
          <a:p>
            <a:pPr algn="l"/>
            <a:endParaRPr lang="en-US" b="1" dirty="0">
              <a:solidFill>
                <a:schemeClr val="accent3"/>
              </a:solidFill>
              <a:latin typeface="Helvetica Neue"/>
            </a:endParaRPr>
          </a:p>
          <a:p>
            <a:pPr algn="l"/>
            <a:r>
              <a:rPr lang="en-US" b="1" i="0" dirty="0">
                <a:solidFill>
                  <a:schemeClr val="accent3"/>
                </a:solidFill>
                <a:effectLst/>
                <a:latin typeface="Helvetica Neue"/>
              </a:rPr>
              <a:t>From the plot, we can observe that there are certain industries where there is a significant gender-based salary disparity, such as the finance and insurance industry, where males tend to earn a higher salary than females.</a:t>
            </a:r>
          </a:p>
          <a:p>
            <a:pPr algn="l"/>
            <a:r>
              <a:rPr lang="en-US" b="1" i="0" dirty="0">
                <a:solidFill>
                  <a:schemeClr val="accent3"/>
                </a:solidFill>
                <a:effectLst/>
                <a:latin typeface="Helvetica Neue"/>
              </a:rPr>
              <a:t>On the other hand, in some industries, such as the information industry, there is no significant difference in salaries between genders. Additionally, we can see that generally, individuals with higher education levels tend to earn a higher salary in all industries and for both genders</a:t>
            </a:r>
            <a:r>
              <a:rPr lang="en-US" b="1" i="0" dirty="0">
                <a:solidFill>
                  <a:srgbClr val="000000"/>
                </a:solidFill>
                <a:effectLst/>
                <a:latin typeface="Helvetica Neue"/>
              </a:rPr>
              <a:t>.</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Question 3: How does industry experience impact salary across different genders and education levels?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descr="Chart, line chart, histogram">
            <a:extLst>
              <a:ext uri="{FF2B5EF4-FFF2-40B4-BE49-F238E27FC236}">
                <a16:creationId xmlns:a16="http://schemas.microsoft.com/office/drawing/2014/main" id="{4059E201-FC91-1859-9503-3EF0062D9F1C}"/>
              </a:ext>
            </a:extLst>
          </p:cNvPr>
          <p:cNvPicPr>
            <a:picLocks noGrp="1" noChangeAspect="1"/>
          </p:cNvPicPr>
          <p:nvPr>
            <p:ph idx="1"/>
          </p:nvPr>
        </p:nvPicPr>
        <p:blipFill>
          <a:blip r:embed="rId2"/>
          <a:stretch>
            <a:fillRect/>
          </a:stretch>
        </p:blipFill>
        <p:spPr>
          <a:xfrm>
            <a:off x="7794175" y="2629911"/>
            <a:ext cx="4230534" cy="2196699"/>
          </a:xfrm>
        </p:spPr>
      </p:pic>
      <p:sp>
        <p:nvSpPr>
          <p:cNvPr id="8" name="TextBox 7">
            <a:extLst>
              <a:ext uri="{FF2B5EF4-FFF2-40B4-BE49-F238E27FC236}">
                <a16:creationId xmlns:a16="http://schemas.microsoft.com/office/drawing/2014/main" id="{5C42B73C-B78F-8A13-5296-86E95293E826}"/>
              </a:ext>
            </a:extLst>
          </p:cNvPr>
          <p:cNvSpPr txBox="1"/>
          <p:nvPr/>
        </p:nvSpPr>
        <p:spPr>
          <a:xfrm>
            <a:off x="1122151" y="2696029"/>
            <a:ext cx="6097348" cy="3416320"/>
          </a:xfrm>
          <a:prstGeom prst="rect">
            <a:avLst/>
          </a:prstGeom>
          <a:noFill/>
        </p:spPr>
        <p:txBody>
          <a:bodyPr wrap="square">
            <a:spAutoFit/>
          </a:bodyPr>
          <a:lstStyle/>
          <a:p>
            <a:pPr algn="l"/>
            <a:r>
              <a:rPr lang="en-US" b="1" i="0" dirty="0">
                <a:solidFill>
                  <a:schemeClr val="accent1"/>
                </a:solidFill>
                <a:effectLst/>
                <a:latin typeface="Helvetica Neue"/>
              </a:rPr>
              <a:t>Analysis: </a:t>
            </a:r>
          </a:p>
          <a:p>
            <a:pPr algn="l"/>
            <a:endParaRPr lang="en-US" b="1" dirty="0">
              <a:solidFill>
                <a:schemeClr val="accent1"/>
              </a:solidFill>
              <a:latin typeface="Helvetica Neue"/>
            </a:endParaRPr>
          </a:p>
          <a:p>
            <a:pPr algn="l"/>
            <a:r>
              <a:rPr lang="en-US" b="1" i="0" dirty="0">
                <a:solidFill>
                  <a:schemeClr val="accent1"/>
                </a:solidFill>
                <a:effectLst/>
                <a:latin typeface="Helvetica Neue"/>
              </a:rPr>
              <a:t>From the plot, we can observe that the salary increases as industry experience increases for all three levels of education. We can also notice that the slope of the line for masters degree is steeper than high school and some degree ," indicating that having a higher degree leads to a higher salary for the same amount of industry experience. Additionally, we can see that the salary for females is consistently lower than males for each level of education and industry experience.</a:t>
            </a: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259551" y="-1174329"/>
            <a:ext cx="3566160" cy="3384550"/>
          </a:xfrm>
        </p:spPr>
        <p:txBody>
          <a:bodyPr>
            <a:normAutofit/>
          </a:bodyPr>
          <a:lstStyle/>
          <a:p>
            <a:r>
              <a:rPr lang="en-US" dirty="0"/>
              <a:t>Summary:</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279880" y="2597544"/>
            <a:ext cx="3663233" cy="2653260"/>
          </a:xfrm>
        </p:spPr>
        <p:txBody>
          <a:bodyPr/>
          <a:lstStyle/>
          <a:p>
            <a:r>
              <a:rPr lang="en-US" dirty="0"/>
              <a:t>   The analysis shows that individuals with higher industry experience tend to have higher salaries and as individual </a:t>
            </a:r>
            <a:r>
              <a:rPr lang="en-US" dirty="0" err="1"/>
              <a:t>age,their</a:t>
            </a:r>
            <a:r>
              <a:rPr lang="en-US" dirty="0"/>
              <a:t> salaries tend to increase as well.</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5" name="Picture Placeholder 4" descr="A picture containing text&#10;&#10;Description automatically generated">
            <a:extLst>
              <a:ext uri="{FF2B5EF4-FFF2-40B4-BE49-F238E27FC236}">
                <a16:creationId xmlns:a16="http://schemas.microsoft.com/office/drawing/2014/main" id="{2F6E669E-C4E8-8E63-A038-F35B515C565D}"/>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{89F17AA4-A28F-43F4-859B-80C37674DA18}tf33713516_win32</Template>
  <TotalTime>0</TotalTime>
  <Words>428</Words>
  <Application>Microsoft Office PowerPoint</Application>
  <PresentationFormat>Widescreen</PresentationFormat>
  <Paragraphs>49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Walbaum Display</vt:lpstr>
      <vt:lpstr>3DFloatVTI</vt:lpstr>
      <vt:lpstr>Data Analytics on Salary Trends</vt:lpstr>
      <vt:lpstr> Analysis of salary trends based on</vt:lpstr>
      <vt:lpstr>Questions</vt:lpstr>
      <vt:lpstr>Impact of Education on Salary Across Industries and Gender</vt:lpstr>
      <vt:lpstr>Question2: Are there any gender-based salary disparities in different industries and education levels?</vt:lpstr>
      <vt:lpstr>Question 3: How does industry experience impact salary across different genders and education levels?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on Salary Trends</dc:title>
  <dc:creator>Prashanth R Buchireddy</dc:creator>
  <cp:lastModifiedBy>Prashanth R Buchireddy</cp:lastModifiedBy>
  <cp:revision>1</cp:revision>
  <dcterms:created xsi:type="dcterms:W3CDTF">2023-03-02T15:47:05Z</dcterms:created>
  <dcterms:modified xsi:type="dcterms:W3CDTF">2023-03-02T16:36:31Z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638202f9-8d41-4950-b014-f183e397b746_Enabled">
    <vt:lpwstr>true</vt:lpwstr>
  </property>
  <property fmtid="{D5CDD505-2E9C-101B-9397-08002B2CF9AE}" pid="4" name="MSIP_Label_638202f9-8d41-4950-b014-f183e397b746_SetDate">
    <vt:lpwstr>2023-03-02T16:36:31Z</vt:lpwstr>
  </property>
  <property fmtid="{D5CDD505-2E9C-101B-9397-08002B2CF9AE}" pid="5" name="MSIP_Label_638202f9-8d41-4950-b014-f183e397b746_Method">
    <vt:lpwstr>Standard</vt:lpwstr>
  </property>
  <property fmtid="{D5CDD505-2E9C-101B-9397-08002B2CF9AE}" pid="6" name="MSIP_Label_638202f9-8d41-4950-b014-f183e397b746_Name">
    <vt:lpwstr>defa4170-0d19-0005-0004-bc88714345d2</vt:lpwstr>
  </property>
  <property fmtid="{D5CDD505-2E9C-101B-9397-08002B2CF9AE}" pid="7" name="MSIP_Label_638202f9-8d41-4950-b014-f183e397b746_SiteId">
    <vt:lpwstr>13b3b0ce-cd75-49a4-bfea-0a03b01ff1ab</vt:lpwstr>
  </property>
  <property fmtid="{D5CDD505-2E9C-101B-9397-08002B2CF9AE}" pid="8" name="MSIP_Label_638202f9-8d41-4950-b014-f183e397b746_ActionId">
    <vt:lpwstr>d5e56f74-b104-41ac-965d-ff006d2bc313</vt:lpwstr>
  </property>
  <property fmtid="{D5CDD505-2E9C-101B-9397-08002B2CF9AE}" pid="9" name="MSIP_Label_638202f9-8d41-4950-b014-f183e397b746_ContentBits">
    <vt:lpwstr>0</vt:lpwstr>
  </property>
</Properties>
</file>