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10/13/2024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10/13/2024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422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10/13/2024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30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10/13/2024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693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10/13/2024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26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10/13/2024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5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10/13/2024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23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10/13/2024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331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10/13/2024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87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10/13/2024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98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10/13/2024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10/13/2024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377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10/13/2024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518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google.com/spreadsheets/d/1uy8e257fElUe8rbAj9Iikg9hY5oOAgPq/edit?usp=drive_link&amp;ouid=114522139830880122868&amp;rtpof=true&amp;sd=true"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4C19-8299-ABB4-4886-65BC4326DD4A}"/>
              </a:ext>
            </a:extLst>
          </p:cNvPr>
          <p:cNvSpPr>
            <a:spLocks noGrp="1"/>
          </p:cNvSpPr>
          <p:nvPr>
            <p:ph type="ctrTitle"/>
          </p:nvPr>
        </p:nvSpPr>
        <p:spPr>
          <a:xfrm>
            <a:off x="1508760" y="1591056"/>
            <a:ext cx="7114130" cy="3264408"/>
          </a:xfrm>
        </p:spPr>
        <p:txBody>
          <a:bodyPr/>
          <a:lstStyle/>
          <a:p>
            <a:r>
              <a:rPr lang="en-US" dirty="0"/>
              <a:t>TRAINITY PROJECT 4</a:t>
            </a:r>
            <a:endParaRPr lang="en-IN" dirty="0"/>
          </a:p>
        </p:txBody>
      </p:sp>
      <p:sp>
        <p:nvSpPr>
          <p:cNvPr id="3" name="Subtitle 2">
            <a:extLst>
              <a:ext uri="{FF2B5EF4-FFF2-40B4-BE49-F238E27FC236}">
                <a16:creationId xmlns:a16="http://schemas.microsoft.com/office/drawing/2014/main" id="{8AAB8A3A-6D20-CBD1-2C89-CFE4CE6E3491}"/>
              </a:ext>
            </a:extLst>
          </p:cNvPr>
          <p:cNvSpPr>
            <a:spLocks noGrp="1"/>
          </p:cNvSpPr>
          <p:nvPr>
            <p:ph type="subTitle" idx="1"/>
          </p:nvPr>
        </p:nvSpPr>
        <p:spPr/>
        <p:txBody>
          <a:bodyPr/>
          <a:lstStyle/>
          <a:p>
            <a:r>
              <a:rPr lang="en-US" dirty="0"/>
              <a:t>HIRING PROCESS ANALYTICS</a:t>
            </a:r>
            <a:endParaRPr lang="en-IN" dirty="0"/>
          </a:p>
        </p:txBody>
      </p:sp>
    </p:spTree>
    <p:extLst>
      <p:ext uri="{BB962C8B-B14F-4D97-AF65-F5344CB8AC3E}">
        <p14:creationId xmlns:p14="http://schemas.microsoft.com/office/powerpoint/2010/main" val="987519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CB60-577F-EB43-2705-3966556631C4}"/>
              </a:ext>
            </a:extLst>
          </p:cNvPr>
          <p:cNvSpPr>
            <a:spLocks noGrp="1"/>
          </p:cNvSpPr>
          <p:nvPr>
            <p:ph type="title"/>
          </p:nvPr>
        </p:nvSpPr>
        <p:spPr>
          <a:xfrm>
            <a:off x="838200" y="365125"/>
            <a:ext cx="10515600" cy="1945456"/>
          </a:xfrm>
        </p:spPr>
        <p:txBody>
          <a:bodyPr>
            <a:noAutofit/>
          </a:bodyPr>
          <a:lstStyle/>
          <a:p>
            <a:r>
              <a:rPr lang="en-US" sz="2800" b="1" i="0" dirty="0">
                <a:solidFill>
                  <a:srgbClr val="8492A6"/>
                </a:solidFill>
                <a:effectLst/>
                <a:latin typeface="Manrope"/>
              </a:rPr>
              <a:t> E. Position Tier Analysis:</a:t>
            </a:r>
            <a:r>
              <a:rPr lang="en-US" sz="2800" b="0" i="0" dirty="0">
                <a:solidFill>
                  <a:srgbClr val="8492A6"/>
                </a:solidFill>
                <a:effectLst/>
                <a:latin typeface="Manrope"/>
              </a:rPr>
              <a:t> Different positions within a company often have different tiers or levels.</a:t>
            </a:r>
            <a:br>
              <a:rPr lang="en-US" sz="2800" b="0" i="0" dirty="0">
                <a:solidFill>
                  <a:srgbClr val="8492A6"/>
                </a:solidFill>
                <a:effectLst/>
                <a:latin typeface="Manrope"/>
              </a:rPr>
            </a:br>
            <a:r>
              <a:rPr lang="en-US" sz="2800" b="1" i="0" dirty="0">
                <a:solidFill>
                  <a:srgbClr val="8492A6"/>
                </a:solidFill>
                <a:effectLst/>
                <a:latin typeface="Manrope"/>
              </a:rPr>
              <a:t>Your Task:</a:t>
            </a:r>
            <a:r>
              <a:rPr lang="en-US" sz="2800" b="0" i="0" dirty="0">
                <a:solidFill>
                  <a:srgbClr val="8492A6"/>
                </a:solidFill>
                <a:effectLst/>
                <a:latin typeface="Manrope"/>
              </a:rPr>
              <a:t> Use a chart or graph to represent the different position tiers within the company. This will help you understand the distribution of positions across different tiers.</a:t>
            </a:r>
            <a:br>
              <a:rPr lang="en-US" sz="2800" b="0" i="0" dirty="0">
                <a:solidFill>
                  <a:srgbClr val="8492A6"/>
                </a:solidFill>
                <a:effectLst/>
                <a:latin typeface="Manrope"/>
              </a:rPr>
            </a:br>
            <a:endParaRPr lang="en-IN" sz="2800" dirty="0"/>
          </a:p>
        </p:txBody>
      </p:sp>
      <p:pic>
        <p:nvPicPr>
          <p:cNvPr id="5" name="Content Placeholder 4">
            <a:extLst>
              <a:ext uri="{FF2B5EF4-FFF2-40B4-BE49-F238E27FC236}">
                <a16:creationId xmlns:a16="http://schemas.microsoft.com/office/drawing/2014/main" id="{694C8C54-16E0-2380-FECA-8B91328E1994}"/>
              </a:ext>
            </a:extLst>
          </p:cNvPr>
          <p:cNvPicPr>
            <a:picLocks noGrp="1" noChangeAspect="1"/>
          </p:cNvPicPr>
          <p:nvPr>
            <p:ph idx="1"/>
          </p:nvPr>
        </p:nvPicPr>
        <p:blipFill>
          <a:blip r:embed="rId2"/>
          <a:stretch>
            <a:fillRect/>
          </a:stretch>
        </p:blipFill>
        <p:spPr>
          <a:xfrm>
            <a:off x="838200" y="2095602"/>
            <a:ext cx="9134167" cy="3481387"/>
          </a:xfrm>
        </p:spPr>
      </p:pic>
      <p:sp>
        <p:nvSpPr>
          <p:cNvPr id="6" name="TextBox 5">
            <a:extLst>
              <a:ext uri="{FF2B5EF4-FFF2-40B4-BE49-F238E27FC236}">
                <a16:creationId xmlns:a16="http://schemas.microsoft.com/office/drawing/2014/main" id="{8018C6C8-72F5-6FFA-D2F3-E6E8807873CB}"/>
              </a:ext>
            </a:extLst>
          </p:cNvPr>
          <p:cNvSpPr txBox="1"/>
          <p:nvPr/>
        </p:nvSpPr>
        <p:spPr>
          <a:xfrm>
            <a:off x="838200" y="5663381"/>
            <a:ext cx="10350910" cy="1749774"/>
          </a:xfrm>
          <a:prstGeom prst="rect">
            <a:avLst/>
          </a:prstGeom>
          <a:noFill/>
        </p:spPr>
        <p:txBody>
          <a:bodyPr wrap="square" rtlCol="0">
            <a:spAutoFit/>
          </a:bodyPr>
          <a:lstStyle/>
          <a:p>
            <a:pPr>
              <a:lnSpc>
                <a:spcPct val="107000"/>
              </a:lnSpc>
              <a:spcAft>
                <a:spcPts val="800"/>
              </a:spcAft>
            </a:pPr>
            <a:r>
              <a:rPr lang="en-US" sz="2400" b="1" dirty="0">
                <a:solidFill>
                  <a:schemeClr val="accent3"/>
                </a:solidFill>
                <a:ea typeface="Calibri" panose="020F0502020204030204" pitchFamily="34" charset="0"/>
                <a:cs typeface="Times New Roman" panose="02020603050405020304" pitchFamily="18" charset="0"/>
              </a:rPr>
              <a:t>Insight- </a:t>
            </a:r>
            <a:r>
              <a:rPr lang="en-US" sz="2400" dirty="0">
                <a:solidFill>
                  <a:schemeClr val="accent3"/>
                </a:solidFill>
              </a:rPr>
              <a:t>Here, we can observe that the organization has hired most candidates for post tier </a:t>
            </a:r>
            <a:r>
              <a:rPr lang="en-US" sz="2400" b="1" dirty="0">
                <a:solidFill>
                  <a:schemeClr val="accent3"/>
                </a:solidFill>
              </a:rPr>
              <a:t>c9</a:t>
            </a:r>
            <a:r>
              <a:rPr lang="en-US" sz="2400" dirty="0">
                <a:solidFill>
                  <a:schemeClr val="accent3"/>
                </a:solidFill>
              </a:rPr>
              <a:t> followed by </a:t>
            </a:r>
            <a:r>
              <a:rPr lang="en-US" sz="2400" b="1" dirty="0">
                <a:solidFill>
                  <a:schemeClr val="accent3"/>
                </a:solidFill>
              </a:rPr>
              <a:t>c5 </a:t>
            </a:r>
            <a:r>
              <a:rPr lang="en-US" sz="2400" dirty="0">
                <a:solidFill>
                  <a:schemeClr val="accent3"/>
                </a:solidFill>
              </a:rPr>
              <a:t>and then </a:t>
            </a:r>
            <a:r>
              <a:rPr lang="en-US" sz="2400" b="1" dirty="0">
                <a:solidFill>
                  <a:schemeClr val="accent3"/>
                </a:solidFill>
              </a:rPr>
              <a:t>i7 </a:t>
            </a:r>
            <a:r>
              <a:rPr lang="en-US" sz="2400" dirty="0">
                <a:solidFill>
                  <a:schemeClr val="accent3"/>
                </a:solidFill>
              </a:rPr>
              <a:t>at distant third.</a:t>
            </a:r>
            <a:endParaRPr lang="en-IN" sz="2400" dirty="0">
              <a:solidFill>
                <a:schemeClr val="accent3"/>
              </a:solidFill>
            </a:endParaRPr>
          </a:p>
          <a:p>
            <a:endParaRPr lang="en-IN" sz="2400" dirty="0">
              <a:solidFill>
                <a:schemeClr val="accent3"/>
              </a:solidFill>
            </a:endParaRPr>
          </a:p>
        </p:txBody>
      </p:sp>
    </p:spTree>
    <p:extLst>
      <p:ext uri="{BB962C8B-B14F-4D97-AF65-F5344CB8AC3E}">
        <p14:creationId xmlns:p14="http://schemas.microsoft.com/office/powerpoint/2010/main" val="385570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079C-8296-AA17-EAF1-C12D130B3F8A}"/>
              </a:ext>
            </a:extLst>
          </p:cNvPr>
          <p:cNvSpPr>
            <a:spLocks noGrp="1"/>
          </p:cNvSpPr>
          <p:nvPr>
            <p:ph type="title"/>
          </p:nvPr>
        </p:nvSpPr>
        <p:spPr>
          <a:xfrm>
            <a:off x="570271" y="1572768"/>
            <a:ext cx="10618839" cy="4096512"/>
          </a:xfrm>
        </p:spPr>
        <p:txBody>
          <a:bodyPr>
            <a:normAutofit/>
          </a:bodyPr>
          <a:lstStyle/>
          <a:p>
            <a:r>
              <a:rPr lang="en-US" sz="2800" dirty="0">
                <a:solidFill>
                  <a:schemeClr val="accent3"/>
                </a:solidFill>
              </a:rPr>
              <a:t>RESULT-  In this project we  got insights about various questions like gender distribution of hired candidates, average salary offered vs. average salary of hired candidates, salary distribution of offered jobs vs. salary distribution of hired candidates, department and post tier wise distribution of hired candidates etc. from which we were able to derive meaningful conclusions. Our insights could potentially help the company improve its hiring process and make better hiring decisions in the future.</a:t>
            </a:r>
            <a:endParaRPr lang="en-IN" sz="2800" dirty="0">
              <a:solidFill>
                <a:schemeClr val="accent3"/>
              </a:solidFill>
            </a:endParaRPr>
          </a:p>
        </p:txBody>
      </p:sp>
    </p:spTree>
    <p:extLst>
      <p:ext uri="{BB962C8B-B14F-4D97-AF65-F5344CB8AC3E}">
        <p14:creationId xmlns:p14="http://schemas.microsoft.com/office/powerpoint/2010/main" val="241988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4375-7F75-97F0-AFE2-1656EBCA1990}"/>
              </a:ext>
            </a:extLst>
          </p:cNvPr>
          <p:cNvSpPr>
            <a:spLocks noGrp="1"/>
          </p:cNvSpPr>
          <p:nvPr>
            <p:ph type="title"/>
          </p:nvPr>
        </p:nvSpPr>
        <p:spPr>
          <a:xfrm>
            <a:off x="1602658" y="365125"/>
            <a:ext cx="9751142" cy="1325563"/>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33322EA1-CA0A-AAFF-3A22-DF12AE281F75}"/>
              </a:ext>
            </a:extLst>
          </p:cNvPr>
          <p:cNvSpPr>
            <a:spLocks noGrp="1"/>
          </p:cNvSpPr>
          <p:nvPr>
            <p:ph idx="1"/>
          </p:nvPr>
        </p:nvSpPr>
        <p:spPr>
          <a:xfrm>
            <a:off x="838200" y="2031344"/>
            <a:ext cx="10515600" cy="4160520"/>
          </a:xfrm>
        </p:spPr>
        <p:txBody>
          <a:bodyPr/>
          <a:lstStyle/>
          <a:p>
            <a:r>
              <a:rPr lang="en-US" dirty="0">
                <a:solidFill>
                  <a:schemeClr val="accent3"/>
                </a:solidFill>
              </a:rPr>
              <a:t>PROJECT DESCRIPTION</a:t>
            </a:r>
          </a:p>
          <a:p>
            <a:r>
              <a:rPr lang="en-US" dirty="0">
                <a:solidFill>
                  <a:schemeClr val="accent3"/>
                </a:solidFill>
              </a:rPr>
              <a:t>APPROACH</a:t>
            </a:r>
          </a:p>
          <a:p>
            <a:r>
              <a:rPr lang="en-US" dirty="0">
                <a:solidFill>
                  <a:schemeClr val="accent3"/>
                </a:solidFill>
              </a:rPr>
              <a:t>TECH-STACK USED </a:t>
            </a:r>
          </a:p>
          <a:p>
            <a:r>
              <a:rPr lang="en-US" dirty="0">
                <a:solidFill>
                  <a:schemeClr val="accent3"/>
                </a:solidFill>
              </a:rPr>
              <a:t>INSIGHTS </a:t>
            </a:r>
          </a:p>
          <a:p>
            <a:r>
              <a:rPr lang="en-US" dirty="0">
                <a:solidFill>
                  <a:schemeClr val="accent3"/>
                </a:solidFill>
              </a:rPr>
              <a:t>RESULT</a:t>
            </a:r>
            <a:endParaRPr lang="en-IN" dirty="0">
              <a:solidFill>
                <a:schemeClr val="accent3"/>
              </a:solidFill>
            </a:endParaRPr>
          </a:p>
        </p:txBody>
      </p:sp>
      <p:pic>
        <p:nvPicPr>
          <p:cNvPr id="5" name="Graphic 4" descr="Checklist with solid fill">
            <a:extLst>
              <a:ext uri="{FF2B5EF4-FFF2-40B4-BE49-F238E27FC236}">
                <a16:creationId xmlns:a16="http://schemas.microsoft.com/office/drawing/2014/main" id="{B4367AD8-05B3-9CEF-DA18-26863DBAA4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76404"/>
            <a:ext cx="1503004" cy="1503004"/>
          </a:xfrm>
          <a:prstGeom prst="rect">
            <a:avLst/>
          </a:prstGeom>
        </p:spPr>
      </p:pic>
    </p:spTree>
    <p:extLst>
      <p:ext uri="{BB962C8B-B14F-4D97-AF65-F5344CB8AC3E}">
        <p14:creationId xmlns:p14="http://schemas.microsoft.com/office/powerpoint/2010/main" val="174782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C9627-0521-FD81-3B3D-AC01EFF143F3}"/>
              </a:ext>
            </a:extLst>
          </p:cNvPr>
          <p:cNvSpPr txBox="1"/>
          <p:nvPr/>
        </p:nvSpPr>
        <p:spPr>
          <a:xfrm>
            <a:off x="717754" y="511277"/>
            <a:ext cx="8278761" cy="707886"/>
          </a:xfrm>
          <a:prstGeom prst="rect">
            <a:avLst/>
          </a:prstGeom>
          <a:noFill/>
        </p:spPr>
        <p:txBody>
          <a:bodyPr wrap="square" rtlCol="0">
            <a:spAutoFit/>
          </a:bodyPr>
          <a:lstStyle/>
          <a:p>
            <a:r>
              <a:rPr lang="en-US" sz="4000" dirty="0">
                <a:latin typeface="+mj-lt"/>
              </a:rPr>
              <a:t>PROJECT DESCRIPTION</a:t>
            </a:r>
            <a:endParaRPr lang="en-IN" sz="4000" dirty="0">
              <a:latin typeface="+mj-lt"/>
            </a:endParaRPr>
          </a:p>
        </p:txBody>
      </p:sp>
      <p:sp>
        <p:nvSpPr>
          <p:cNvPr id="3" name="TextBox 2">
            <a:extLst>
              <a:ext uri="{FF2B5EF4-FFF2-40B4-BE49-F238E27FC236}">
                <a16:creationId xmlns:a16="http://schemas.microsoft.com/office/drawing/2014/main" id="{25B18C8A-B32D-0BBA-C109-63E659BD3E7D}"/>
              </a:ext>
            </a:extLst>
          </p:cNvPr>
          <p:cNvSpPr txBox="1"/>
          <p:nvPr/>
        </p:nvSpPr>
        <p:spPr>
          <a:xfrm>
            <a:off x="235974" y="1445342"/>
            <a:ext cx="11729884" cy="5262979"/>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rgbClr val="8492A6"/>
                </a:solidFill>
                <a:effectLst/>
                <a:latin typeface="Manrope"/>
              </a:rPr>
              <a:t>Objective of this project is to analyze the company's hiring process data and draw meaningful insights from it.</a:t>
            </a:r>
          </a:p>
          <a:p>
            <a:pPr marL="457200" indent="-457200">
              <a:buFont typeface="Arial" panose="020B0604020202020204" pitchFamily="34" charset="0"/>
              <a:buChar char="•"/>
            </a:pPr>
            <a:r>
              <a:rPr lang="en-US" sz="2800" b="0" i="0" dirty="0">
                <a:solidFill>
                  <a:srgbClr val="8492A6"/>
                </a:solidFill>
                <a:effectLst/>
                <a:latin typeface="Manrope"/>
              </a:rPr>
              <a:t> The hiring process is a crucial function of any company, and understanding trends such as the number of rejections, interviews, job types, and vacancies can provide valuable insights for the hiring department.</a:t>
            </a:r>
          </a:p>
          <a:p>
            <a:pPr marL="457200" indent="-457200">
              <a:buFont typeface="Arial" panose="020B0604020202020204" pitchFamily="34" charset="0"/>
              <a:buChar char="•"/>
            </a:pPr>
            <a:r>
              <a:rPr lang="en-US" sz="2800" b="0" i="0" dirty="0">
                <a:solidFill>
                  <a:srgbClr val="8492A6"/>
                </a:solidFill>
                <a:effectLst/>
                <a:latin typeface="Manrope"/>
              </a:rPr>
              <a:t>As a data analyst, we received a dataset containing records of previous hires. So our job is to analyze this data and answer certain questions that can help the company improve its hiring process.</a:t>
            </a:r>
          </a:p>
          <a:p>
            <a:pPr marL="457200" indent="-457200">
              <a:buFont typeface="Arial" panose="020B0604020202020204" pitchFamily="34" charset="0"/>
              <a:buChar char="•"/>
            </a:pPr>
            <a:r>
              <a:rPr lang="en-US" sz="2800" dirty="0">
                <a:solidFill>
                  <a:srgbClr val="8492A6"/>
                </a:solidFill>
                <a:latin typeface="Manrope"/>
              </a:rPr>
              <a:t>Hyperlink to excel sheet- </a:t>
            </a:r>
            <a:r>
              <a:rPr lang="en-US" sz="2800" dirty="0">
                <a:solidFill>
                  <a:srgbClr val="8492A6"/>
                </a:solidFill>
                <a:latin typeface="Manrope"/>
                <a:hlinkClick r:id="rId2"/>
              </a:rPr>
              <a:t>https://docs.google.com/spreadsheets/d/1uy8e257fElUe8rbAj9Iikg9hY5oOAgPq/edit?usp=drive_link&amp;ouid=114522139830880122868&amp;rtpof=true&amp;sd=true</a:t>
            </a:r>
            <a:endParaRPr lang="en-IN" sz="2800" dirty="0"/>
          </a:p>
        </p:txBody>
      </p:sp>
    </p:spTree>
    <p:extLst>
      <p:ext uri="{BB962C8B-B14F-4D97-AF65-F5344CB8AC3E}">
        <p14:creationId xmlns:p14="http://schemas.microsoft.com/office/powerpoint/2010/main" val="88945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D76E-2DEA-9448-464D-CB2AAEDCABB5}"/>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41A415A0-DC52-EE1D-2A50-E52B24BD0939}"/>
              </a:ext>
            </a:extLst>
          </p:cNvPr>
          <p:cNvSpPr>
            <a:spLocks noGrp="1"/>
          </p:cNvSpPr>
          <p:nvPr>
            <p:ph idx="1"/>
          </p:nvPr>
        </p:nvSpPr>
        <p:spPr/>
        <p:txBody>
          <a:bodyPr>
            <a:normAutofit fontScale="92500" lnSpcReduction="10000"/>
          </a:bodyPr>
          <a:lstStyle/>
          <a:p>
            <a:r>
              <a:rPr lang="en-US" dirty="0">
                <a:solidFill>
                  <a:schemeClr val="accent3"/>
                </a:solidFill>
              </a:rPr>
              <a:t>1. Preparing the data- This step includes cleaning the data, removing or handling missing data, rectifying errors and typos, detecting and removing/replacing outliers and removing duplicate values(if any).</a:t>
            </a:r>
          </a:p>
          <a:p>
            <a:r>
              <a:rPr lang="en-US" dirty="0">
                <a:solidFill>
                  <a:schemeClr val="accent3"/>
                </a:solidFill>
              </a:rPr>
              <a:t>2. </a:t>
            </a:r>
            <a:r>
              <a:rPr lang="en-US" dirty="0" err="1">
                <a:solidFill>
                  <a:schemeClr val="accent3"/>
                </a:solidFill>
              </a:rPr>
              <a:t>Analysing</a:t>
            </a:r>
            <a:r>
              <a:rPr lang="en-US" dirty="0">
                <a:solidFill>
                  <a:schemeClr val="accent3"/>
                </a:solidFill>
              </a:rPr>
              <a:t> the data- This step includes understanding and </a:t>
            </a:r>
            <a:r>
              <a:rPr lang="en-US" dirty="0" err="1">
                <a:solidFill>
                  <a:schemeClr val="accent3"/>
                </a:solidFill>
              </a:rPr>
              <a:t>analysing</a:t>
            </a:r>
            <a:r>
              <a:rPr lang="en-US" dirty="0">
                <a:solidFill>
                  <a:schemeClr val="accent3"/>
                </a:solidFill>
              </a:rPr>
              <a:t> the data and draw meaningful insights from the data and finally visualize it.</a:t>
            </a:r>
          </a:p>
          <a:p>
            <a:r>
              <a:rPr lang="en-US" dirty="0">
                <a:solidFill>
                  <a:schemeClr val="accent3"/>
                </a:solidFill>
              </a:rPr>
              <a:t>3. Report- As a data analyst we will derive the desired insights and prepare a brief report for the management and hiring team.</a:t>
            </a:r>
            <a:endParaRPr lang="en-IN" dirty="0">
              <a:solidFill>
                <a:schemeClr val="accent3"/>
              </a:solidFill>
            </a:endParaRPr>
          </a:p>
        </p:txBody>
      </p:sp>
    </p:spTree>
    <p:extLst>
      <p:ext uri="{BB962C8B-B14F-4D97-AF65-F5344CB8AC3E}">
        <p14:creationId xmlns:p14="http://schemas.microsoft.com/office/powerpoint/2010/main" val="378626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B285-0D63-29DA-B7D4-CE4062AE49BE}"/>
              </a:ext>
            </a:extLst>
          </p:cNvPr>
          <p:cNvSpPr>
            <a:spLocks noGrp="1"/>
          </p:cNvSpPr>
          <p:nvPr>
            <p:ph type="title"/>
          </p:nvPr>
        </p:nvSpPr>
        <p:spPr/>
        <p:txBody>
          <a:bodyPr/>
          <a:lstStyle/>
          <a:p>
            <a:r>
              <a:rPr lang="en-US" dirty="0"/>
              <a:t>TECH-STACK USED</a:t>
            </a:r>
            <a:endParaRPr lang="en-IN" dirty="0"/>
          </a:p>
        </p:txBody>
      </p:sp>
      <p:sp>
        <p:nvSpPr>
          <p:cNvPr id="4" name="Text Placeholder 3">
            <a:extLst>
              <a:ext uri="{FF2B5EF4-FFF2-40B4-BE49-F238E27FC236}">
                <a16:creationId xmlns:a16="http://schemas.microsoft.com/office/drawing/2014/main" id="{24524410-4C41-30BA-169B-B390041EB74C}"/>
              </a:ext>
            </a:extLst>
          </p:cNvPr>
          <p:cNvSpPr>
            <a:spLocks noGrp="1"/>
          </p:cNvSpPr>
          <p:nvPr>
            <p:ph type="body" sz="half" idx="2"/>
          </p:nvPr>
        </p:nvSpPr>
        <p:spPr>
          <a:xfrm>
            <a:off x="839787" y="3776472"/>
            <a:ext cx="7370147" cy="2468880"/>
          </a:xfrm>
        </p:spPr>
        <p:txBody>
          <a:bodyPr>
            <a:normAutofit/>
          </a:bodyPr>
          <a:lstStyle/>
          <a:p>
            <a:r>
              <a:rPr lang="en-US" sz="2400" b="1" dirty="0">
                <a:solidFill>
                  <a:schemeClr val="accent3"/>
                </a:solidFill>
              </a:rPr>
              <a:t>Microsoft Excel 2016- </a:t>
            </a:r>
            <a:r>
              <a:rPr lang="en-US" sz="2400" dirty="0">
                <a:solidFill>
                  <a:schemeClr val="accent3"/>
                </a:solidFill>
              </a:rPr>
              <a:t>Here Microsoft Excel is used to filter data and plot graphs to get insights about hiring process of the organization.</a:t>
            </a:r>
          </a:p>
          <a:p>
            <a:endParaRPr lang="en-IN" sz="2000" dirty="0">
              <a:solidFill>
                <a:schemeClr val="accent3"/>
              </a:solidFill>
            </a:endParaRPr>
          </a:p>
        </p:txBody>
      </p:sp>
    </p:spTree>
    <p:extLst>
      <p:ext uri="{BB962C8B-B14F-4D97-AF65-F5344CB8AC3E}">
        <p14:creationId xmlns:p14="http://schemas.microsoft.com/office/powerpoint/2010/main" val="423579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8944-F68D-0ED5-704B-49ADCA14485F}"/>
              </a:ext>
            </a:extLst>
          </p:cNvPr>
          <p:cNvSpPr>
            <a:spLocks noGrp="1"/>
          </p:cNvSpPr>
          <p:nvPr>
            <p:ph type="title"/>
          </p:nvPr>
        </p:nvSpPr>
        <p:spPr>
          <a:xfrm>
            <a:off x="265471" y="157317"/>
            <a:ext cx="11088329" cy="2035277"/>
          </a:xfrm>
        </p:spPr>
        <p:txBody>
          <a:bodyPr>
            <a:normAutofit/>
          </a:bodyPr>
          <a:lstStyle/>
          <a:p>
            <a:r>
              <a:rPr lang="en-US" sz="2800" b="1" i="0" dirty="0">
                <a:solidFill>
                  <a:srgbClr val="8492A6"/>
                </a:solidFill>
                <a:effectLst/>
                <a:latin typeface="Manrope"/>
              </a:rPr>
              <a:t>A. Hiring Analysis:</a:t>
            </a:r>
            <a:r>
              <a:rPr lang="en-US" sz="2800" b="0" i="0" dirty="0">
                <a:solidFill>
                  <a:srgbClr val="8492A6"/>
                </a:solidFill>
                <a:effectLst/>
                <a:latin typeface="Manrope"/>
              </a:rPr>
              <a:t> The hiring process involves bringing new individuals into the organization for various roles.</a:t>
            </a:r>
            <a:br>
              <a:rPr lang="en-US" sz="2800" b="0" i="0" dirty="0">
                <a:solidFill>
                  <a:srgbClr val="8492A6"/>
                </a:solidFill>
                <a:effectLst/>
                <a:latin typeface="Manrope"/>
              </a:rPr>
            </a:br>
            <a:r>
              <a:rPr lang="en-US" sz="2800" b="1" i="0" dirty="0">
                <a:solidFill>
                  <a:srgbClr val="8492A6"/>
                </a:solidFill>
                <a:effectLst/>
                <a:latin typeface="Manrope"/>
              </a:rPr>
              <a:t>Your Task:</a:t>
            </a:r>
            <a:r>
              <a:rPr lang="en-US" sz="2800" b="0" i="0" dirty="0">
                <a:solidFill>
                  <a:srgbClr val="8492A6"/>
                </a:solidFill>
                <a:effectLst/>
                <a:latin typeface="Manrope"/>
              </a:rPr>
              <a:t> Determine the gender distribution of hires. How many males and females have been hired by the company?</a:t>
            </a:r>
            <a:br>
              <a:rPr lang="en-US" sz="2800" b="0" i="0" dirty="0">
                <a:solidFill>
                  <a:srgbClr val="8492A6"/>
                </a:solidFill>
                <a:effectLst/>
                <a:latin typeface="Manrope"/>
              </a:rPr>
            </a:br>
            <a:endParaRPr lang="en-IN" sz="2800" dirty="0"/>
          </a:p>
        </p:txBody>
      </p:sp>
      <p:pic>
        <p:nvPicPr>
          <p:cNvPr id="5" name="Content Placeholder 4">
            <a:extLst>
              <a:ext uri="{FF2B5EF4-FFF2-40B4-BE49-F238E27FC236}">
                <a16:creationId xmlns:a16="http://schemas.microsoft.com/office/drawing/2014/main" id="{09A6F022-4CA6-053A-5471-6A355D035909}"/>
              </a:ext>
            </a:extLst>
          </p:cNvPr>
          <p:cNvPicPr>
            <a:picLocks noGrp="1" noChangeAspect="1"/>
          </p:cNvPicPr>
          <p:nvPr>
            <p:ph idx="1"/>
          </p:nvPr>
        </p:nvPicPr>
        <p:blipFill>
          <a:blip r:embed="rId2"/>
          <a:stretch>
            <a:fillRect/>
          </a:stretch>
        </p:blipFill>
        <p:spPr>
          <a:xfrm>
            <a:off x="354588" y="1956620"/>
            <a:ext cx="10165927" cy="3364037"/>
          </a:xfrm>
        </p:spPr>
      </p:pic>
      <p:sp>
        <p:nvSpPr>
          <p:cNvPr id="6" name="TextBox 5">
            <a:extLst>
              <a:ext uri="{FF2B5EF4-FFF2-40B4-BE49-F238E27FC236}">
                <a16:creationId xmlns:a16="http://schemas.microsoft.com/office/drawing/2014/main" id="{06B819DC-70C6-E129-AA7A-D41C611C100D}"/>
              </a:ext>
            </a:extLst>
          </p:cNvPr>
          <p:cNvSpPr txBox="1"/>
          <p:nvPr/>
        </p:nvSpPr>
        <p:spPr>
          <a:xfrm>
            <a:off x="265471" y="5500354"/>
            <a:ext cx="10999211" cy="1200329"/>
          </a:xfrm>
          <a:prstGeom prst="rect">
            <a:avLst/>
          </a:prstGeom>
          <a:noFill/>
        </p:spPr>
        <p:txBody>
          <a:bodyPr wrap="square" rtlCol="0">
            <a:spAutoFit/>
          </a:bodyPr>
          <a:lstStyle/>
          <a:p>
            <a:r>
              <a:rPr lang="en-US" sz="2400" b="1" dirty="0">
                <a:solidFill>
                  <a:schemeClr val="accent3"/>
                </a:solidFill>
              </a:rPr>
              <a:t>INSIGHT-</a:t>
            </a:r>
            <a:r>
              <a:rPr lang="en-US" sz="2400" dirty="0">
                <a:solidFill>
                  <a:schemeClr val="accent3"/>
                </a:solidFill>
              </a:rPr>
              <a:t> There are total 4679 candidates hired in the company out of which 55% are males, 39% are females and 6% do not want to disclose their gender.</a:t>
            </a:r>
            <a:endParaRPr lang="en-IN" sz="2400" b="1" dirty="0">
              <a:solidFill>
                <a:schemeClr val="accent3"/>
              </a:solidFill>
            </a:endParaRPr>
          </a:p>
        </p:txBody>
      </p:sp>
    </p:spTree>
    <p:extLst>
      <p:ext uri="{BB962C8B-B14F-4D97-AF65-F5344CB8AC3E}">
        <p14:creationId xmlns:p14="http://schemas.microsoft.com/office/powerpoint/2010/main" val="322159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E5FB-562E-A358-E4C7-D50E899C9CF2}"/>
              </a:ext>
            </a:extLst>
          </p:cNvPr>
          <p:cNvSpPr>
            <a:spLocks noGrp="1"/>
          </p:cNvSpPr>
          <p:nvPr>
            <p:ph type="title"/>
          </p:nvPr>
        </p:nvSpPr>
        <p:spPr>
          <a:xfrm>
            <a:off x="838200" y="365125"/>
            <a:ext cx="10515600" cy="2594385"/>
          </a:xfrm>
        </p:spPr>
        <p:txBody>
          <a:bodyPr>
            <a:noAutofit/>
          </a:bodyPr>
          <a:lstStyle/>
          <a:p>
            <a:r>
              <a:rPr lang="en-US" sz="2800" b="1" i="0" dirty="0">
                <a:solidFill>
                  <a:srgbClr val="8492A6"/>
                </a:solidFill>
                <a:effectLst/>
                <a:latin typeface="Manrope"/>
              </a:rPr>
              <a:t>B. Salary Analysis:</a:t>
            </a:r>
            <a:r>
              <a:rPr lang="en-US" sz="2800" b="0" i="0" dirty="0">
                <a:solidFill>
                  <a:srgbClr val="8492A6"/>
                </a:solidFill>
                <a:effectLst/>
                <a:latin typeface="Manrope"/>
              </a:rPr>
              <a:t> The average salary is calculated by adding up the salaries of a group of employees and then dividing the total by the number of employees.</a:t>
            </a:r>
            <a:br>
              <a:rPr lang="en-US" sz="2800" b="0" i="0" dirty="0">
                <a:solidFill>
                  <a:srgbClr val="8492A6"/>
                </a:solidFill>
                <a:effectLst/>
                <a:latin typeface="Manrope"/>
              </a:rPr>
            </a:br>
            <a:r>
              <a:rPr lang="en-US" sz="2800" b="1" i="0" dirty="0">
                <a:solidFill>
                  <a:srgbClr val="8492A6"/>
                </a:solidFill>
                <a:effectLst/>
                <a:latin typeface="Manrope"/>
              </a:rPr>
              <a:t>Your Task:</a:t>
            </a:r>
            <a:r>
              <a:rPr lang="en-US" sz="2800" b="0" i="0" dirty="0">
                <a:solidFill>
                  <a:srgbClr val="8492A6"/>
                </a:solidFill>
                <a:effectLst/>
                <a:latin typeface="Manrope"/>
              </a:rPr>
              <a:t> What is the average salary offered by this company? Use Excel functions to calculate this.</a:t>
            </a:r>
            <a:br>
              <a:rPr lang="en-US" sz="2800" b="0" i="0" dirty="0">
                <a:solidFill>
                  <a:srgbClr val="8492A6"/>
                </a:solidFill>
                <a:effectLst/>
                <a:latin typeface="Manrope"/>
              </a:rPr>
            </a:br>
            <a:endParaRPr lang="en-IN" sz="2800" dirty="0"/>
          </a:p>
        </p:txBody>
      </p:sp>
      <p:sp>
        <p:nvSpPr>
          <p:cNvPr id="3" name="Content Placeholder 2">
            <a:extLst>
              <a:ext uri="{FF2B5EF4-FFF2-40B4-BE49-F238E27FC236}">
                <a16:creationId xmlns:a16="http://schemas.microsoft.com/office/drawing/2014/main" id="{8243D27F-3DCB-F330-287D-978FA9CC2B99}"/>
              </a:ext>
            </a:extLst>
          </p:cNvPr>
          <p:cNvSpPr>
            <a:spLocks noGrp="1"/>
          </p:cNvSpPr>
          <p:nvPr>
            <p:ph idx="1"/>
          </p:nvPr>
        </p:nvSpPr>
        <p:spPr>
          <a:xfrm>
            <a:off x="838200" y="5755455"/>
            <a:ext cx="10515600" cy="737420"/>
          </a:xfrm>
        </p:spPr>
        <p:txBody>
          <a:bodyPr>
            <a:normAutofit fontScale="92500" lnSpcReduction="20000"/>
          </a:bodyPr>
          <a:lstStyle/>
          <a:p>
            <a:r>
              <a:rPr lang="en-US" b="1" dirty="0">
                <a:solidFill>
                  <a:schemeClr val="accent3"/>
                </a:solidFill>
              </a:rPr>
              <a:t>INSIGHTS-</a:t>
            </a:r>
            <a:r>
              <a:rPr lang="en-US" dirty="0">
                <a:solidFill>
                  <a:schemeClr val="accent3"/>
                </a:solidFill>
              </a:rPr>
              <a:t> The average of the salary offered to the employees of the company is 49905.6 currency units.</a:t>
            </a:r>
            <a:endParaRPr lang="en-IN" b="1" dirty="0">
              <a:solidFill>
                <a:schemeClr val="accent3"/>
              </a:solidFill>
            </a:endParaRPr>
          </a:p>
        </p:txBody>
      </p:sp>
      <p:pic>
        <p:nvPicPr>
          <p:cNvPr id="9" name="Picture 8">
            <a:extLst>
              <a:ext uri="{FF2B5EF4-FFF2-40B4-BE49-F238E27FC236}">
                <a16:creationId xmlns:a16="http://schemas.microsoft.com/office/drawing/2014/main" id="{E75EB901-76E4-3AE7-204A-44CEE2F80A6F}"/>
              </a:ext>
            </a:extLst>
          </p:cNvPr>
          <p:cNvPicPr>
            <a:picLocks noChangeAspect="1"/>
          </p:cNvPicPr>
          <p:nvPr/>
        </p:nvPicPr>
        <p:blipFill>
          <a:blip r:embed="rId2"/>
          <a:stretch>
            <a:fillRect/>
          </a:stretch>
        </p:blipFill>
        <p:spPr>
          <a:xfrm>
            <a:off x="491614" y="2527816"/>
            <a:ext cx="11179276" cy="2820931"/>
          </a:xfrm>
          <a:prstGeom prst="rect">
            <a:avLst/>
          </a:prstGeom>
        </p:spPr>
      </p:pic>
      <p:sp>
        <p:nvSpPr>
          <p:cNvPr id="10" name="Rectangle 9">
            <a:extLst>
              <a:ext uri="{FF2B5EF4-FFF2-40B4-BE49-F238E27FC236}">
                <a16:creationId xmlns:a16="http://schemas.microsoft.com/office/drawing/2014/main" id="{43D91784-2DB4-6970-C982-515FEF86034E}"/>
              </a:ext>
            </a:extLst>
          </p:cNvPr>
          <p:cNvSpPr/>
          <p:nvPr/>
        </p:nvSpPr>
        <p:spPr>
          <a:xfrm>
            <a:off x="314632" y="2458065"/>
            <a:ext cx="1533833" cy="501445"/>
          </a:xfrm>
          <a:prstGeom prst="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9D8C5AB-3504-3DA4-DC6D-52465DECC964}"/>
              </a:ext>
            </a:extLst>
          </p:cNvPr>
          <p:cNvSpPr/>
          <p:nvPr/>
        </p:nvSpPr>
        <p:spPr>
          <a:xfrm>
            <a:off x="9085006" y="4070555"/>
            <a:ext cx="2949678" cy="127819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634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160E-43BA-AF85-B15F-BAAE0432BE51}"/>
              </a:ext>
            </a:extLst>
          </p:cNvPr>
          <p:cNvSpPr>
            <a:spLocks noGrp="1"/>
          </p:cNvSpPr>
          <p:nvPr>
            <p:ph type="title"/>
          </p:nvPr>
        </p:nvSpPr>
        <p:spPr>
          <a:xfrm>
            <a:off x="589935" y="1268360"/>
            <a:ext cx="10763865" cy="747253"/>
          </a:xfrm>
        </p:spPr>
        <p:txBody>
          <a:bodyPr>
            <a:noAutofit/>
          </a:bodyPr>
          <a:lstStyle/>
          <a:p>
            <a:r>
              <a:rPr lang="en-US" sz="2800" b="1" i="0" dirty="0">
                <a:solidFill>
                  <a:srgbClr val="8492A6"/>
                </a:solidFill>
                <a:effectLst/>
                <a:latin typeface="Manrope"/>
              </a:rPr>
              <a:t>C. Salary Distribution:</a:t>
            </a:r>
            <a:r>
              <a:rPr lang="en-US" sz="2800" b="0" i="0" dirty="0">
                <a:solidFill>
                  <a:srgbClr val="8492A6"/>
                </a:solidFill>
                <a:effectLst/>
                <a:latin typeface="Manrope"/>
              </a:rPr>
              <a:t> Class intervals represent ranges of values, in this case, salary ranges. The class interval is the difference between the upper and lower limits of a class.</a:t>
            </a:r>
            <a:br>
              <a:rPr lang="en-US" sz="2800" b="0" i="0" dirty="0">
                <a:solidFill>
                  <a:srgbClr val="8492A6"/>
                </a:solidFill>
                <a:effectLst/>
                <a:latin typeface="Manrope"/>
              </a:rPr>
            </a:br>
            <a:r>
              <a:rPr lang="en-US" sz="2800" b="1" i="0" dirty="0">
                <a:solidFill>
                  <a:srgbClr val="8492A6"/>
                </a:solidFill>
                <a:effectLst/>
                <a:latin typeface="Manrope"/>
              </a:rPr>
              <a:t>Your Task:</a:t>
            </a:r>
            <a:r>
              <a:rPr lang="en-US" sz="2800" b="0" i="0" dirty="0">
                <a:solidFill>
                  <a:srgbClr val="8492A6"/>
                </a:solidFill>
                <a:effectLst/>
                <a:latin typeface="Manrope"/>
              </a:rPr>
              <a:t> Create class intervals for the salaries in the company. This will help you understand the salary distribution.</a:t>
            </a:r>
            <a:br>
              <a:rPr lang="en-US" sz="2800" b="0" i="0" dirty="0">
                <a:solidFill>
                  <a:srgbClr val="8492A6"/>
                </a:solidFill>
                <a:effectLst/>
                <a:latin typeface="Manrope"/>
              </a:rPr>
            </a:br>
            <a:endParaRPr lang="en-IN" sz="2800" dirty="0"/>
          </a:p>
        </p:txBody>
      </p:sp>
      <p:pic>
        <p:nvPicPr>
          <p:cNvPr id="5" name="Picture 4">
            <a:extLst>
              <a:ext uri="{FF2B5EF4-FFF2-40B4-BE49-F238E27FC236}">
                <a16:creationId xmlns:a16="http://schemas.microsoft.com/office/drawing/2014/main" id="{C2C8C0A4-D8C8-3BC1-6A0B-046E855747E0}"/>
              </a:ext>
            </a:extLst>
          </p:cNvPr>
          <p:cNvPicPr>
            <a:picLocks noChangeAspect="1"/>
          </p:cNvPicPr>
          <p:nvPr/>
        </p:nvPicPr>
        <p:blipFill>
          <a:blip r:embed="rId2"/>
          <a:stretch>
            <a:fillRect/>
          </a:stretch>
        </p:blipFill>
        <p:spPr>
          <a:xfrm>
            <a:off x="963561" y="2802194"/>
            <a:ext cx="9895905" cy="3583281"/>
          </a:xfrm>
          <a:prstGeom prst="rect">
            <a:avLst/>
          </a:prstGeom>
        </p:spPr>
      </p:pic>
    </p:spTree>
    <p:extLst>
      <p:ext uri="{BB962C8B-B14F-4D97-AF65-F5344CB8AC3E}">
        <p14:creationId xmlns:p14="http://schemas.microsoft.com/office/powerpoint/2010/main" val="371461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E80B-2C42-04ED-698A-E7790CCC9029}"/>
              </a:ext>
            </a:extLst>
          </p:cNvPr>
          <p:cNvSpPr>
            <a:spLocks noGrp="1"/>
          </p:cNvSpPr>
          <p:nvPr>
            <p:ph type="title"/>
          </p:nvPr>
        </p:nvSpPr>
        <p:spPr>
          <a:xfrm>
            <a:off x="838200" y="685800"/>
            <a:ext cx="10515600" cy="1004888"/>
          </a:xfrm>
        </p:spPr>
        <p:txBody>
          <a:bodyPr>
            <a:noAutofit/>
          </a:bodyPr>
          <a:lstStyle/>
          <a:p>
            <a:r>
              <a:rPr lang="en-US" sz="2800" b="1" i="0" dirty="0">
                <a:solidFill>
                  <a:srgbClr val="8492A6"/>
                </a:solidFill>
                <a:effectLst/>
                <a:latin typeface="Manrope"/>
              </a:rPr>
              <a:t>D. Departmental Analysis:</a:t>
            </a:r>
            <a:r>
              <a:rPr lang="en-US" sz="2800" b="0" i="0" dirty="0">
                <a:solidFill>
                  <a:srgbClr val="8492A6"/>
                </a:solidFill>
                <a:effectLst/>
                <a:latin typeface="Manrope"/>
              </a:rPr>
              <a:t> Visualizing data through charts and plots is a crucial part of data analysis.</a:t>
            </a:r>
            <a:br>
              <a:rPr lang="en-US" sz="2800" b="0" i="0" dirty="0">
                <a:solidFill>
                  <a:srgbClr val="8492A6"/>
                </a:solidFill>
                <a:effectLst/>
                <a:latin typeface="Manrope"/>
              </a:rPr>
            </a:br>
            <a:r>
              <a:rPr lang="en-US" sz="2800" b="1" i="0" dirty="0">
                <a:solidFill>
                  <a:srgbClr val="8492A6"/>
                </a:solidFill>
                <a:effectLst/>
                <a:latin typeface="Manrope"/>
              </a:rPr>
              <a:t>Your Task:</a:t>
            </a:r>
            <a:r>
              <a:rPr lang="en-US" sz="2800" b="0" i="0" dirty="0">
                <a:solidFill>
                  <a:srgbClr val="8492A6"/>
                </a:solidFill>
                <a:effectLst/>
                <a:latin typeface="Manrope"/>
              </a:rPr>
              <a:t> Use a pie chart, bar graph, or any other suitable visualization to show the proportion of people working in different departments.</a:t>
            </a:r>
            <a:br>
              <a:rPr lang="en-US" sz="2800" b="0" i="0" dirty="0">
                <a:solidFill>
                  <a:srgbClr val="8492A6"/>
                </a:solidFill>
                <a:effectLst/>
                <a:latin typeface="Manrope"/>
              </a:rPr>
            </a:br>
            <a:endParaRPr lang="en-IN" sz="2800" dirty="0"/>
          </a:p>
        </p:txBody>
      </p:sp>
      <p:pic>
        <p:nvPicPr>
          <p:cNvPr id="5" name="Content Placeholder 4">
            <a:extLst>
              <a:ext uri="{FF2B5EF4-FFF2-40B4-BE49-F238E27FC236}">
                <a16:creationId xmlns:a16="http://schemas.microsoft.com/office/drawing/2014/main" id="{3E7594C2-55A8-8A9A-4FF1-CFD7AF7E1999}"/>
              </a:ext>
            </a:extLst>
          </p:cNvPr>
          <p:cNvPicPr>
            <a:picLocks noGrp="1" noChangeAspect="1"/>
          </p:cNvPicPr>
          <p:nvPr>
            <p:ph idx="1"/>
          </p:nvPr>
        </p:nvPicPr>
        <p:blipFill>
          <a:blip r:embed="rId2"/>
          <a:stretch>
            <a:fillRect/>
          </a:stretch>
        </p:blipFill>
        <p:spPr>
          <a:xfrm>
            <a:off x="422787" y="1789471"/>
            <a:ext cx="11509105" cy="4382729"/>
          </a:xfrm>
        </p:spPr>
      </p:pic>
    </p:spTree>
    <p:extLst>
      <p:ext uri="{BB962C8B-B14F-4D97-AF65-F5344CB8AC3E}">
        <p14:creationId xmlns:p14="http://schemas.microsoft.com/office/powerpoint/2010/main" val="283461164"/>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Brush</Template>
  <TotalTime>1661</TotalTime>
  <Words>676</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Elephant</vt:lpstr>
      <vt:lpstr>Manrope</vt:lpstr>
      <vt:lpstr>BrushVTI</vt:lpstr>
      <vt:lpstr>TRAINITY PROJECT 4</vt:lpstr>
      <vt:lpstr>AGENDA</vt:lpstr>
      <vt:lpstr>PowerPoint Presentation</vt:lpstr>
      <vt:lpstr>APPROACH</vt:lpstr>
      <vt:lpstr>TECH-STACK USED</vt:lpstr>
      <vt:lpstr>A. Hiring Analysis: The hiring process involves bringing new individuals into the organization for various roles. Your Task: Determine the gender distribution of hires. How many males and females have been hired by the company? </vt:lpstr>
      <vt:lpstr>B. Salary Analysis: The average salary is calculated by adding up the salaries of a group of employees and then dividing the total by the number of employees. Your Task: What is the average salary offered by this company? Use Excel functions to calculate this. </vt:lpstr>
      <vt:lpstr>C. Salary Distribution: Class intervals represent ranges of values, in this case, salary ranges. The class interval is the difference between the upper and lower limits of a class. Your Task: Create class intervals for the salaries in the company. This will help you understand the salary distribution. </vt:lpstr>
      <vt:lpstr>D. Departmental Analysis: Visualizing data through charts and plots is a crucial part of data analysis. Your Task: Use a pie chart, bar graph, or any other suitable visualization to show the proportion of people working in different departments. </vt:lpstr>
      <vt:lpstr> E. Position Tier Analysis: Different positions within a company often have different tiers or levels. Your Task: Use a chart or graph to represent the different position tiers within the company. This will help you understand the distribution of positions across different tiers. </vt:lpstr>
      <vt:lpstr>RESULT-  In this project we  got insights about various questions like gender distribution of hired candidates, average salary offered vs. average salary of hired candidates, salary distribution of offered jobs vs. salary distribution of hired candidates, department and post tier wise distribution of hired candidates etc. from which we were able to derive meaningful conclusions. Our insights could potentially help the company improve its hiring process and make better hiring decisions in the 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Prachi Shinde</dc:creator>
  <cp:lastModifiedBy>Prachi Shinde</cp:lastModifiedBy>
  <cp:revision>2</cp:revision>
  <dcterms:created xsi:type="dcterms:W3CDTF">2024-10-11T14:56:49Z</dcterms:created>
  <dcterms:modified xsi:type="dcterms:W3CDTF">2024-10-12T18:43:33Z</dcterms:modified>
</cp:coreProperties>
</file>