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Manrope"/>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gX3ELLW7y0eTKBbG0qAvQKA5Pq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nrope-bold.fntdata"/><Relationship Id="rId30" Type="http://schemas.openxmlformats.org/officeDocument/2006/relationships/font" Target="fonts/Manrope-regular.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7"/>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7"/>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7"/>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7"/>
          <p:cNvGrpSpPr/>
          <p:nvPr/>
        </p:nvGrpSpPr>
        <p:grpSpPr>
          <a:xfrm>
            <a:off x="9649215" y="4068923"/>
            <a:ext cx="1080904" cy="1080902"/>
            <a:chOff x="9685338" y="4460675"/>
            <a:chExt cx="1080904" cy="1080902"/>
          </a:xfrm>
        </p:grpSpPr>
        <p:sp>
          <p:nvSpPr>
            <p:cNvPr id="19" name="Google Shape;19;p27"/>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7"/>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7"/>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7"/>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3" name="Google Shape;23;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3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36"/>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1" name="Google Shape;91;p3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37"/>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7"/>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7" name="Google Shape;97;p3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29" name="Google Shape;29;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30"/>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0"/>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0"/>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30"/>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0"/>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30"/>
          <p:cNvGrpSpPr/>
          <p:nvPr/>
        </p:nvGrpSpPr>
        <p:grpSpPr>
          <a:xfrm>
            <a:off x="897399" y="2325848"/>
            <a:ext cx="1080904" cy="1080902"/>
            <a:chOff x="9685338" y="4460675"/>
            <a:chExt cx="1080904" cy="1080902"/>
          </a:xfrm>
        </p:grpSpPr>
        <p:sp>
          <p:nvSpPr>
            <p:cNvPr id="43" name="Google Shape;43;p30"/>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0"/>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Rockwell"/>
                <a:ea typeface="Rockwell"/>
                <a:cs typeface="Rockwell"/>
                <a:sym typeface="Rockwell"/>
              </a:defRPr>
            </a:lvl1pPr>
            <a:lvl2pPr indent="0" lvl="1" marL="0" algn="ctr">
              <a:spcBef>
                <a:spcPts val="0"/>
              </a:spcBef>
              <a:buNone/>
              <a:defRPr b="1" sz="2800">
                <a:solidFill>
                  <a:srgbClr val="FFFFFF"/>
                </a:solidFill>
                <a:latin typeface="Rockwell"/>
                <a:ea typeface="Rockwell"/>
                <a:cs typeface="Rockwell"/>
                <a:sym typeface="Rockwell"/>
              </a:defRPr>
            </a:lvl2pPr>
            <a:lvl3pPr indent="0" lvl="2" marL="0" algn="ctr">
              <a:spcBef>
                <a:spcPts val="0"/>
              </a:spcBef>
              <a:buNone/>
              <a:defRPr b="1" sz="2800">
                <a:solidFill>
                  <a:srgbClr val="FFFFFF"/>
                </a:solidFill>
                <a:latin typeface="Rockwell"/>
                <a:ea typeface="Rockwell"/>
                <a:cs typeface="Rockwell"/>
                <a:sym typeface="Rockwell"/>
              </a:defRPr>
            </a:lvl3pPr>
            <a:lvl4pPr indent="0" lvl="3" marL="0" algn="ctr">
              <a:spcBef>
                <a:spcPts val="0"/>
              </a:spcBef>
              <a:buNone/>
              <a:defRPr b="1" sz="2800">
                <a:solidFill>
                  <a:srgbClr val="FFFFFF"/>
                </a:solidFill>
                <a:latin typeface="Rockwell"/>
                <a:ea typeface="Rockwell"/>
                <a:cs typeface="Rockwell"/>
                <a:sym typeface="Rockwell"/>
              </a:defRPr>
            </a:lvl4pPr>
            <a:lvl5pPr indent="0" lvl="4" marL="0" algn="ctr">
              <a:spcBef>
                <a:spcPts val="0"/>
              </a:spcBef>
              <a:buNone/>
              <a:defRPr b="1" sz="2800">
                <a:solidFill>
                  <a:srgbClr val="FFFFFF"/>
                </a:solidFill>
                <a:latin typeface="Rockwell"/>
                <a:ea typeface="Rockwell"/>
                <a:cs typeface="Rockwell"/>
                <a:sym typeface="Rockwell"/>
              </a:defRPr>
            </a:lvl5pPr>
            <a:lvl6pPr indent="0" lvl="5" marL="0" algn="ctr">
              <a:spcBef>
                <a:spcPts val="0"/>
              </a:spcBef>
              <a:buNone/>
              <a:defRPr b="1" sz="2800">
                <a:solidFill>
                  <a:srgbClr val="FFFFFF"/>
                </a:solidFill>
                <a:latin typeface="Rockwell"/>
                <a:ea typeface="Rockwell"/>
                <a:cs typeface="Rockwell"/>
                <a:sym typeface="Rockwell"/>
              </a:defRPr>
            </a:lvl6pPr>
            <a:lvl7pPr indent="0" lvl="6" marL="0" algn="ctr">
              <a:spcBef>
                <a:spcPts val="0"/>
              </a:spcBef>
              <a:buNone/>
              <a:defRPr b="1" sz="2800">
                <a:solidFill>
                  <a:srgbClr val="FFFFFF"/>
                </a:solidFill>
                <a:latin typeface="Rockwell"/>
                <a:ea typeface="Rockwell"/>
                <a:cs typeface="Rockwell"/>
                <a:sym typeface="Rockwell"/>
              </a:defRPr>
            </a:lvl7pPr>
            <a:lvl8pPr indent="0" lvl="7" marL="0" algn="ctr">
              <a:spcBef>
                <a:spcPts val="0"/>
              </a:spcBef>
              <a:buNone/>
              <a:defRPr b="1" sz="2800">
                <a:solidFill>
                  <a:srgbClr val="FFFFFF"/>
                </a:solidFill>
                <a:latin typeface="Rockwell"/>
                <a:ea typeface="Rockwell"/>
                <a:cs typeface="Rockwell"/>
                <a:sym typeface="Rockwell"/>
              </a:defRPr>
            </a:lvl8pPr>
            <a:lvl9pPr indent="0" lvl="8" marL="0" algn="ctr">
              <a:spcBef>
                <a:spcPts val="0"/>
              </a:spcBef>
              <a:buNone/>
              <a:defRPr b="1" sz="28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3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1"/>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31"/>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3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3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2"/>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32"/>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32"/>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32"/>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3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34"/>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4"/>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1" name="Google Shape;71;p34"/>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2" name="Google Shape;72;p3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4" name="Google Shape;74;p34"/>
          <p:cNvGrpSpPr/>
          <p:nvPr/>
        </p:nvGrpSpPr>
        <p:grpSpPr>
          <a:xfrm>
            <a:off x="11401725" y="6229681"/>
            <a:ext cx="457200" cy="457200"/>
            <a:chOff x="11361456" y="6195813"/>
            <a:chExt cx="548640" cy="548640"/>
          </a:xfrm>
        </p:grpSpPr>
        <p:sp>
          <p:nvSpPr>
            <p:cNvPr id="75" name="Google Shape;75;p34"/>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4"/>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3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35"/>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5"/>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5"/>
          <p:cNvSpPr/>
          <p:nvPr>
            <p:ph idx="2" type="pic"/>
          </p:nvPr>
        </p:nvSpPr>
        <p:spPr>
          <a:xfrm>
            <a:off x="0" y="0"/>
            <a:ext cx="8303740" cy="6858000"/>
          </a:xfrm>
          <a:prstGeom prst="rect">
            <a:avLst/>
          </a:prstGeom>
          <a:solidFill>
            <a:srgbClr val="E1DFDF"/>
          </a:solidFill>
          <a:ln>
            <a:noFill/>
          </a:ln>
        </p:spPr>
      </p:sp>
      <p:sp>
        <p:nvSpPr>
          <p:cNvPr id="82" name="Google Shape;82;p35"/>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3" name="Google Shape;83;p3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4" name="Google Shape;84;p35"/>
          <p:cNvGrpSpPr/>
          <p:nvPr/>
        </p:nvGrpSpPr>
        <p:grpSpPr>
          <a:xfrm>
            <a:off x="11401725" y="6229681"/>
            <a:ext cx="457200" cy="457200"/>
            <a:chOff x="11361456" y="6195813"/>
            <a:chExt cx="548640" cy="548640"/>
          </a:xfrm>
        </p:grpSpPr>
        <p:sp>
          <p:nvSpPr>
            <p:cNvPr id="85" name="Google Shape;85;p35"/>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5"/>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8" name="Google Shape;8;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0" name="Google Shape;10;p26"/>
          <p:cNvGrpSpPr/>
          <p:nvPr/>
        </p:nvGrpSpPr>
        <p:grpSpPr>
          <a:xfrm>
            <a:off x="11401725" y="6229681"/>
            <a:ext cx="457200" cy="457200"/>
            <a:chOff x="11361456" y="6195813"/>
            <a:chExt cx="548640" cy="548640"/>
          </a:xfrm>
        </p:grpSpPr>
        <p:sp>
          <p:nvSpPr>
            <p:cNvPr id="11" name="Google Shape;11;p26"/>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google.com/spreadsheets/d/1Q-J7jF8m05-j5zEp3IZtblL9GQH27QXw/edit?usp=drive_link&amp;ouid=114522139830880122868&amp;rtpof=true&amp;sd=tru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9600"/>
              <a:buFont typeface="Rockwell"/>
              <a:buNone/>
            </a:pPr>
            <a:r>
              <a:rPr lang="en-US"/>
              <a:t>PROJECT 5 </a:t>
            </a:r>
            <a:endParaRPr/>
          </a:p>
        </p:txBody>
      </p:sp>
      <p:sp>
        <p:nvSpPr>
          <p:cNvPr id="105" name="Google Shape;105;p1"/>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740"/>
              <a:buNone/>
            </a:pPr>
            <a:r>
              <a:rPr b="1" i="0" lang="en-US" sz="4400">
                <a:solidFill>
                  <a:srgbClr val="3C4858"/>
                </a:solidFill>
                <a:latin typeface="Manrope"/>
                <a:ea typeface="Manrope"/>
                <a:cs typeface="Manrope"/>
                <a:sym typeface="Manrope"/>
              </a:rPr>
              <a:t>IMDB Movie Analysis</a:t>
            </a:r>
            <a:endParaRPr/>
          </a:p>
          <a:p>
            <a:pPr indent="0" lvl="0" marL="0" rtl="0" algn="l">
              <a:lnSpc>
                <a:spcPct val="90000"/>
              </a:lnSpc>
              <a:spcBef>
                <a:spcPts val="1200"/>
              </a:spcBef>
              <a:spcAft>
                <a:spcPts val="0"/>
              </a:spcAft>
              <a:buSzPts val="3740"/>
              <a:buNone/>
            </a:pPr>
            <a:r>
              <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993058" y="0"/>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INSIGHTS</a:t>
            </a:r>
            <a:endParaRPr/>
          </a:p>
        </p:txBody>
      </p:sp>
      <p:sp>
        <p:nvSpPr>
          <p:cNvPr id="159" name="Google Shape;159;p10"/>
          <p:cNvSpPr txBox="1"/>
          <p:nvPr>
            <p:ph idx="1" type="body"/>
          </p:nvPr>
        </p:nvSpPr>
        <p:spPr>
          <a:xfrm>
            <a:off x="186813" y="1366684"/>
            <a:ext cx="11670890" cy="5289755"/>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l">
              <a:lnSpc>
                <a:spcPct val="90000"/>
              </a:lnSpc>
              <a:spcBef>
                <a:spcPts val="0"/>
              </a:spcBef>
              <a:spcAft>
                <a:spcPts val="0"/>
              </a:spcAft>
              <a:buSzPct val="85000"/>
              <a:buChar char="▪"/>
            </a:pPr>
            <a:r>
              <a:rPr lang="en-US"/>
              <a:t>Why is Drama the most common genre?</a:t>
            </a:r>
            <a:endParaRPr/>
          </a:p>
          <a:p>
            <a:pPr indent="-182880" lvl="0" marL="182880" rtl="0" algn="l">
              <a:lnSpc>
                <a:spcPct val="90000"/>
              </a:lnSpc>
              <a:spcBef>
                <a:spcPts val="1200"/>
              </a:spcBef>
              <a:spcAft>
                <a:spcPts val="0"/>
              </a:spcAft>
              <a:buSzPct val="85000"/>
              <a:buFont typeface="Noto Sans Symbols"/>
              <a:buChar char="⮚"/>
            </a:pPr>
            <a:r>
              <a:rPr lang="en-US"/>
              <a:t>  Drama tends to connect with a broad audience because it portrays characters and      emotions in a realistic way, allowing viewers to relate to the stories on a personal level.</a:t>
            </a:r>
            <a:endParaRPr/>
          </a:p>
          <a:p>
            <a:pPr indent="-182880" lvl="0" marL="182880" rtl="0" algn="l">
              <a:lnSpc>
                <a:spcPct val="90000"/>
              </a:lnSpc>
              <a:spcBef>
                <a:spcPts val="1200"/>
              </a:spcBef>
              <a:spcAft>
                <a:spcPts val="0"/>
              </a:spcAft>
              <a:buSzPct val="85000"/>
              <a:buChar char="▪"/>
            </a:pPr>
            <a:r>
              <a:rPr lang="en-US"/>
              <a:t>Why do realistic characters and emotions attract a broad audience?</a:t>
            </a:r>
            <a:endParaRPr/>
          </a:p>
          <a:p>
            <a:pPr indent="-182880" lvl="0" marL="182880" rtl="0" algn="l">
              <a:lnSpc>
                <a:spcPct val="90000"/>
              </a:lnSpc>
              <a:spcBef>
                <a:spcPts val="1200"/>
              </a:spcBef>
              <a:spcAft>
                <a:spcPts val="0"/>
              </a:spcAft>
              <a:buSzPct val="85000"/>
              <a:buFont typeface="Noto Sans Symbols"/>
              <a:buChar char="⮚"/>
            </a:pPr>
            <a:r>
              <a:rPr lang="en-US"/>
              <a:t>Audiences are often drawn to stories that mirror real-life experiences and challenges. Drama frequently explores these themes, making it engaging by reflecting universal aspects of human life such as love, struggle, and personal growth.</a:t>
            </a:r>
            <a:endParaRPr/>
          </a:p>
          <a:p>
            <a:pPr indent="-182880" lvl="0" marL="182880" rtl="0" algn="l">
              <a:lnSpc>
                <a:spcPct val="90000"/>
              </a:lnSpc>
              <a:spcBef>
                <a:spcPts val="1200"/>
              </a:spcBef>
              <a:spcAft>
                <a:spcPts val="0"/>
              </a:spcAft>
              <a:buSzPct val="85000"/>
              <a:buChar char="▪"/>
            </a:pPr>
            <a:r>
              <a:rPr lang="en-US"/>
              <a:t>Why do these universal themes increase the popularity of drama movies?</a:t>
            </a:r>
            <a:endParaRPr/>
          </a:p>
          <a:p>
            <a:pPr indent="-182880" lvl="0" marL="182880" rtl="0" algn="l">
              <a:lnSpc>
                <a:spcPct val="90000"/>
              </a:lnSpc>
              <a:spcBef>
                <a:spcPts val="1200"/>
              </a:spcBef>
              <a:spcAft>
                <a:spcPts val="0"/>
              </a:spcAft>
              <a:buSzPct val="85000"/>
              <a:buFont typeface="Noto Sans Symbols"/>
              <a:buChar char="⮚"/>
            </a:pPr>
            <a:r>
              <a:rPr lang="en-US"/>
              <a:t>Themes that resonate with human experiences make drama adaptable across cultures and languages, allowing it to appeal to a global audience.</a:t>
            </a:r>
            <a:endParaRPr/>
          </a:p>
          <a:p>
            <a:pPr indent="-182880" lvl="0" marL="182880" rtl="0" algn="l">
              <a:lnSpc>
                <a:spcPct val="90000"/>
              </a:lnSpc>
              <a:spcBef>
                <a:spcPts val="1200"/>
              </a:spcBef>
              <a:spcAft>
                <a:spcPts val="0"/>
              </a:spcAft>
              <a:buSzPct val="85000"/>
              <a:buChar char="▪"/>
            </a:pPr>
            <a:r>
              <a:rPr lang="en-US"/>
              <a:t>Why does having a wide audience make drama films more commonly produced?</a:t>
            </a:r>
            <a:endParaRPr/>
          </a:p>
          <a:p>
            <a:pPr indent="-182880" lvl="0" marL="182880" rtl="0" algn="l">
              <a:lnSpc>
                <a:spcPct val="90000"/>
              </a:lnSpc>
              <a:spcBef>
                <a:spcPts val="1200"/>
              </a:spcBef>
              <a:spcAft>
                <a:spcPts val="0"/>
              </a:spcAft>
              <a:buSzPct val="85000"/>
              <a:buFont typeface="Noto Sans Symbols"/>
              <a:buChar char="⮚"/>
            </a:pPr>
            <a:r>
              <a:rPr lang="en-US"/>
              <a:t>Because drama appeals to many people, it often has a greater potential for box office success. This encourages studios and filmmakers to produce more drama movies to cater to this demand.</a:t>
            </a:r>
            <a:endParaRPr/>
          </a:p>
          <a:p>
            <a:pPr indent="-182880" lvl="0" marL="182880" rtl="0" algn="l">
              <a:lnSpc>
                <a:spcPct val="90000"/>
              </a:lnSpc>
              <a:spcBef>
                <a:spcPts val="1200"/>
              </a:spcBef>
              <a:spcAft>
                <a:spcPts val="0"/>
              </a:spcAft>
              <a:buSzPct val="85000"/>
              <a:buChar char="▪"/>
            </a:pPr>
            <a:r>
              <a:rPr lang="en-US"/>
              <a:t>Why is this demand important in making drama the dominant genre?</a:t>
            </a:r>
            <a:endParaRPr/>
          </a:p>
          <a:p>
            <a:pPr indent="-182880" lvl="0" marL="182880" rtl="0" algn="l">
              <a:lnSpc>
                <a:spcPct val="90000"/>
              </a:lnSpc>
              <a:spcBef>
                <a:spcPts val="1200"/>
              </a:spcBef>
              <a:spcAft>
                <a:spcPts val="0"/>
              </a:spcAft>
              <a:buSzPct val="85000"/>
              <a:buFont typeface="Noto Sans Symbols"/>
              <a:buChar char="⮚"/>
            </a:pPr>
            <a:r>
              <a:rPr lang="en-US"/>
              <a:t>High demand justifies continuous investment in the genre, leading to its consistent popularity and reinforcing its position as the most common genre due to both widespread appeal and profitability.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TASK 2</a:t>
            </a:r>
            <a:endParaRPr/>
          </a:p>
        </p:txBody>
      </p:sp>
      <p:sp>
        <p:nvSpPr>
          <p:cNvPr id="165" name="Google Shape;165;p1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lang="en-US" sz="2400"/>
              <a:t>B. Movie Duration Analysis: Analyze the distribution of movie durations and its impact on the IMDB score.</a:t>
            </a:r>
            <a:endParaRPr/>
          </a:p>
          <a:p>
            <a:pPr indent="-53339" lvl="0" marL="182880" rtl="0" algn="l">
              <a:lnSpc>
                <a:spcPct val="90000"/>
              </a:lnSpc>
              <a:spcBef>
                <a:spcPts val="1200"/>
              </a:spcBef>
              <a:spcAft>
                <a:spcPts val="0"/>
              </a:spcAft>
              <a:buSzPts val="2040"/>
              <a:buNone/>
            </a:pPr>
            <a:r>
              <a:t/>
            </a:r>
            <a:endParaRPr sz="2400"/>
          </a:p>
          <a:p>
            <a:pPr indent="-182880" lvl="0" marL="182880" rtl="0" algn="l">
              <a:lnSpc>
                <a:spcPct val="90000"/>
              </a:lnSpc>
              <a:spcBef>
                <a:spcPts val="1200"/>
              </a:spcBef>
              <a:spcAft>
                <a:spcPts val="0"/>
              </a:spcAft>
              <a:buSzPts val="2040"/>
              <a:buChar char="▪"/>
            </a:pPr>
            <a:r>
              <a:rPr lang="en-US" sz="2400"/>
              <a:t>Task: Analyze the distribution of movie durations and identify the relationship between movie duration and IMDB score.</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2"/>
          <p:cNvPicPr preferRelativeResize="0"/>
          <p:nvPr/>
        </p:nvPicPr>
        <p:blipFill rotWithShape="1">
          <a:blip r:embed="rId3">
            <a:alphaModFix/>
          </a:blip>
          <a:srcRect b="0" l="0" r="0" t="0"/>
          <a:stretch/>
        </p:blipFill>
        <p:spPr>
          <a:xfrm>
            <a:off x="1484672" y="275304"/>
            <a:ext cx="8514736" cy="4853534"/>
          </a:xfrm>
          <a:prstGeom prst="rect">
            <a:avLst/>
          </a:prstGeom>
          <a:noFill/>
          <a:ln>
            <a:noFill/>
          </a:ln>
        </p:spPr>
      </p:pic>
      <p:sp>
        <p:nvSpPr>
          <p:cNvPr id="171" name="Google Shape;171;p12"/>
          <p:cNvSpPr txBox="1"/>
          <p:nvPr/>
        </p:nvSpPr>
        <p:spPr>
          <a:xfrm>
            <a:off x="560439" y="5338916"/>
            <a:ext cx="10491019"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Result:- The </a:t>
            </a:r>
            <a:r>
              <a:rPr lang="en-US" sz="2000">
                <a:solidFill>
                  <a:schemeClr val="dk1"/>
                </a:solidFill>
                <a:latin typeface="Rockwell"/>
                <a:ea typeface="Rockwell"/>
                <a:cs typeface="Rockwell"/>
                <a:sym typeface="Rockwell"/>
              </a:rPr>
              <a:t>Average</a:t>
            </a:r>
            <a:r>
              <a:rPr lang="en-US" sz="1800">
                <a:solidFill>
                  <a:schemeClr val="dk1"/>
                </a:solidFill>
                <a:latin typeface="Rockwell"/>
                <a:ea typeface="Rockwell"/>
                <a:cs typeface="Rockwell"/>
                <a:sym typeface="Rockwell"/>
              </a:rPr>
              <a:t> duration of a Movie is 109 minutes. The trendline between the duration vs imdb score is elevated upward with R^2 = 0.1307. While duration isn’t the only factor, the extended time in longer movies often allows for more complex storytelling that viewers appreciate, which can lead to higher IMDb scores.</a:t>
            </a:r>
            <a:endParaRPr sz="1800">
              <a:solidFill>
                <a:schemeClr val="dk1"/>
              </a:solidFill>
              <a:latin typeface="Rockwell"/>
              <a:ea typeface="Rockwell"/>
              <a:cs typeface="Rockwell"/>
              <a:sym typeface="Rockwe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983225" y="0"/>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INSIGHTS</a:t>
            </a:r>
            <a:endParaRPr/>
          </a:p>
        </p:txBody>
      </p:sp>
      <p:sp>
        <p:nvSpPr>
          <p:cNvPr id="177" name="Google Shape;177;p13"/>
          <p:cNvSpPr txBox="1"/>
          <p:nvPr>
            <p:ph idx="1" type="body"/>
          </p:nvPr>
        </p:nvSpPr>
        <p:spPr>
          <a:xfrm>
            <a:off x="196645" y="1219200"/>
            <a:ext cx="11631561" cy="5565058"/>
          </a:xfrm>
          <a:prstGeom prst="rect">
            <a:avLst/>
          </a:prstGeom>
          <a:noFill/>
          <a:ln>
            <a:noFill/>
          </a:ln>
        </p:spPr>
        <p:txBody>
          <a:bodyPr anchorCtr="0" anchor="t" bIns="45700" lIns="91425" spcFirstLastPara="1" rIns="91425" wrap="square" tIns="45700">
            <a:normAutofit lnSpcReduction="10000"/>
          </a:bodyPr>
          <a:lstStyle/>
          <a:p>
            <a:pPr indent="-182880" lvl="0" marL="182880" rtl="0" algn="l">
              <a:lnSpc>
                <a:spcPct val="90000"/>
              </a:lnSpc>
              <a:spcBef>
                <a:spcPts val="0"/>
              </a:spcBef>
              <a:spcAft>
                <a:spcPts val="0"/>
              </a:spcAft>
              <a:buSzPts val="1700"/>
              <a:buChar char="▪"/>
            </a:pPr>
            <a:r>
              <a:rPr lang="en-US"/>
              <a:t>Why do longer movies tend to get higher IMDb scores?</a:t>
            </a:r>
            <a:endParaRPr/>
          </a:p>
          <a:p>
            <a:pPr indent="-182880" lvl="0" marL="182880" rtl="0" algn="l">
              <a:lnSpc>
                <a:spcPct val="90000"/>
              </a:lnSpc>
              <a:spcBef>
                <a:spcPts val="1200"/>
              </a:spcBef>
              <a:spcAft>
                <a:spcPts val="0"/>
              </a:spcAft>
              <a:buSzPts val="1700"/>
              <a:buFont typeface="Noto Sans Symbols"/>
              <a:buChar char="⮚"/>
            </a:pPr>
            <a:r>
              <a:rPr lang="en-US"/>
              <a:t>Longer movies often have more time to develop characters and storylines, creating a more engaging experience for viewers.</a:t>
            </a:r>
            <a:endParaRPr/>
          </a:p>
          <a:p>
            <a:pPr indent="-182880" lvl="0" marL="182880" rtl="0" algn="l">
              <a:lnSpc>
                <a:spcPct val="90000"/>
              </a:lnSpc>
              <a:spcBef>
                <a:spcPts val="1200"/>
              </a:spcBef>
              <a:spcAft>
                <a:spcPts val="0"/>
              </a:spcAft>
              <a:buSzPts val="1700"/>
              <a:buChar char="▪"/>
            </a:pPr>
            <a:r>
              <a:rPr lang="en-US"/>
              <a:t>Why does this added depth increase viewer engagement?</a:t>
            </a:r>
            <a:endParaRPr/>
          </a:p>
          <a:p>
            <a:pPr indent="-182880" lvl="0" marL="182880" rtl="0" algn="l">
              <a:lnSpc>
                <a:spcPct val="90000"/>
              </a:lnSpc>
              <a:spcBef>
                <a:spcPts val="1200"/>
              </a:spcBef>
              <a:spcAft>
                <a:spcPts val="0"/>
              </a:spcAft>
              <a:buSzPts val="1700"/>
              <a:buFont typeface="Noto Sans Symbols"/>
              <a:buChar char="⮚"/>
            </a:pPr>
            <a:r>
              <a:rPr lang="en-US"/>
              <a:t>When viewers can connect with the characters and story on a deeper level, they feel more invested, which usually leads to better ratings.</a:t>
            </a:r>
            <a:endParaRPr/>
          </a:p>
          <a:p>
            <a:pPr indent="-182880" lvl="0" marL="182880" rtl="0" algn="l">
              <a:lnSpc>
                <a:spcPct val="90000"/>
              </a:lnSpc>
              <a:spcBef>
                <a:spcPts val="1200"/>
              </a:spcBef>
              <a:spcAft>
                <a:spcPts val="0"/>
              </a:spcAft>
              <a:buSzPts val="1700"/>
              <a:buChar char="▪"/>
            </a:pPr>
            <a:r>
              <a:rPr lang="en-US"/>
              <a:t>Why does emotional investment lead to higher ratings?</a:t>
            </a:r>
            <a:endParaRPr/>
          </a:p>
          <a:p>
            <a:pPr indent="-182880" lvl="0" marL="182880" rtl="0" algn="l">
              <a:lnSpc>
                <a:spcPct val="90000"/>
              </a:lnSpc>
              <a:spcBef>
                <a:spcPts val="1200"/>
              </a:spcBef>
              <a:spcAft>
                <a:spcPts val="0"/>
              </a:spcAft>
              <a:buSzPts val="1700"/>
              <a:buFont typeface="Noto Sans Symbols"/>
              <a:buChar char="⮚"/>
            </a:pPr>
            <a:r>
              <a:rPr lang="en-US"/>
              <a:t>Movies that hold viewers' attention and resonate emotionally are often rated more generously because people tend to overlook small flaws if they’re entertained.</a:t>
            </a:r>
            <a:endParaRPr/>
          </a:p>
          <a:p>
            <a:pPr indent="-182880" lvl="0" marL="182880" rtl="0" algn="l">
              <a:lnSpc>
                <a:spcPct val="90000"/>
              </a:lnSpc>
              <a:spcBef>
                <a:spcPts val="1200"/>
              </a:spcBef>
              <a:spcAft>
                <a:spcPts val="0"/>
              </a:spcAft>
              <a:buSzPts val="1700"/>
              <a:buChar char="▪"/>
            </a:pPr>
            <a:r>
              <a:rPr lang="en-US"/>
              <a:t>Why are longer movies typically better at building this engagement?</a:t>
            </a:r>
            <a:endParaRPr/>
          </a:p>
          <a:p>
            <a:pPr indent="-182880" lvl="0" marL="182880" rtl="0" algn="l">
              <a:lnSpc>
                <a:spcPct val="90000"/>
              </a:lnSpc>
              <a:spcBef>
                <a:spcPts val="1200"/>
              </a:spcBef>
              <a:spcAft>
                <a:spcPts val="0"/>
              </a:spcAft>
              <a:buSzPts val="1700"/>
              <a:buFont typeface="Noto Sans Symbols"/>
              <a:buChar char="⮚"/>
            </a:pPr>
            <a:r>
              <a:rPr lang="en-US"/>
              <a:t>With extra time, filmmakers can add complexity to the story, giving it layers that make the experience more memorable.</a:t>
            </a:r>
            <a:endParaRPr/>
          </a:p>
          <a:p>
            <a:pPr indent="-182880" lvl="0" marL="182880" rtl="0" algn="l">
              <a:lnSpc>
                <a:spcPct val="90000"/>
              </a:lnSpc>
              <a:spcBef>
                <a:spcPts val="1200"/>
              </a:spcBef>
              <a:spcAft>
                <a:spcPts val="0"/>
              </a:spcAft>
              <a:buSzPts val="1700"/>
              <a:buChar char="▪"/>
            </a:pPr>
            <a:r>
              <a:rPr lang="en-US"/>
              <a:t>Why does this memorable experience boost IMDb scores?</a:t>
            </a:r>
            <a:endParaRPr/>
          </a:p>
          <a:p>
            <a:pPr indent="-182880" lvl="0" marL="182880" rtl="0" algn="l">
              <a:lnSpc>
                <a:spcPct val="90000"/>
              </a:lnSpc>
              <a:spcBef>
                <a:spcPts val="1200"/>
              </a:spcBef>
              <a:spcAft>
                <a:spcPts val="0"/>
              </a:spcAft>
              <a:buSzPts val="1700"/>
              <a:buFont typeface="Noto Sans Symbols"/>
              <a:buChar char="⮚"/>
            </a:pPr>
            <a:r>
              <a:rPr lang="en-US"/>
              <a:t>Audiences reward movies that leave a lasting impression, so the richer storytelling that longer movies allow often translates into higher ratings.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TASK 3</a:t>
            </a:r>
            <a:endParaRPr/>
          </a:p>
        </p:txBody>
      </p:sp>
      <p:sp>
        <p:nvSpPr>
          <p:cNvPr id="183" name="Google Shape;183;p1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lang="en-US" sz="2400"/>
              <a:t>C. Language Analysis: Situation: Examine the distribution of movies based on their language.</a:t>
            </a:r>
            <a:endParaRPr/>
          </a:p>
          <a:p>
            <a:pPr indent="-53339" lvl="0" marL="182880" rtl="0" algn="l">
              <a:lnSpc>
                <a:spcPct val="90000"/>
              </a:lnSpc>
              <a:spcBef>
                <a:spcPts val="1200"/>
              </a:spcBef>
              <a:spcAft>
                <a:spcPts val="0"/>
              </a:spcAft>
              <a:buSzPts val="2040"/>
              <a:buNone/>
            </a:pPr>
            <a:r>
              <a:t/>
            </a:r>
            <a:endParaRPr sz="2400"/>
          </a:p>
          <a:p>
            <a:pPr indent="-182880" lvl="0" marL="182880" rtl="0" algn="l">
              <a:lnSpc>
                <a:spcPct val="90000"/>
              </a:lnSpc>
              <a:spcBef>
                <a:spcPts val="1200"/>
              </a:spcBef>
              <a:spcAft>
                <a:spcPts val="0"/>
              </a:spcAft>
              <a:buSzPts val="2040"/>
              <a:buChar char="▪"/>
            </a:pPr>
            <a:r>
              <a:rPr lang="en-US" sz="2400"/>
              <a:t>Task: Determine the most common languages used in movies and analyze their impact on the IMDB score using descriptive statistics.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15"/>
          <p:cNvPicPr preferRelativeResize="0"/>
          <p:nvPr/>
        </p:nvPicPr>
        <p:blipFill rotWithShape="1">
          <a:blip r:embed="rId3">
            <a:alphaModFix/>
          </a:blip>
          <a:srcRect b="0" l="0" r="0" t="0"/>
          <a:stretch/>
        </p:blipFill>
        <p:spPr>
          <a:xfrm>
            <a:off x="806245" y="211718"/>
            <a:ext cx="10540181" cy="4281623"/>
          </a:xfrm>
          <a:prstGeom prst="rect">
            <a:avLst/>
          </a:prstGeom>
          <a:noFill/>
          <a:ln>
            <a:noFill/>
          </a:ln>
        </p:spPr>
      </p:pic>
      <p:sp>
        <p:nvSpPr>
          <p:cNvPr id="189" name="Google Shape;189;p15"/>
          <p:cNvSpPr txBox="1"/>
          <p:nvPr/>
        </p:nvSpPr>
        <p:spPr>
          <a:xfrm>
            <a:off x="363795" y="4788310"/>
            <a:ext cx="1098263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ckwell"/>
                <a:ea typeface="Rockwell"/>
                <a:cs typeface="Rockwell"/>
                <a:sym typeface="Rockwell"/>
              </a:rPr>
              <a:t>The Most common languages used in the movies are </a:t>
            </a:r>
            <a:r>
              <a:rPr b="1" lang="en-US" sz="2000">
                <a:solidFill>
                  <a:schemeClr val="dk1"/>
                </a:solidFill>
                <a:latin typeface="Rockwell"/>
                <a:ea typeface="Rockwell"/>
                <a:cs typeface="Rockwell"/>
                <a:sym typeface="Rockwell"/>
              </a:rPr>
              <a:t>English, French, Spanish, Dari, Mandarin and German. </a:t>
            </a:r>
            <a:r>
              <a:rPr lang="en-US" sz="2000">
                <a:solidFill>
                  <a:schemeClr val="dk1"/>
                </a:solidFill>
                <a:latin typeface="Rockwell"/>
                <a:ea typeface="Rockwell"/>
                <a:cs typeface="Rockwell"/>
                <a:sym typeface="Rockwell"/>
              </a:rPr>
              <a:t>I have also Observed that the languages </a:t>
            </a:r>
            <a:r>
              <a:rPr b="1" lang="en-US" sz="2000">
                <a:solidFill>
                  <a:schemeClr val="dk1"/>
                </a:solidFill>
                <a:latin typeface="Rockwell"/>
                <a:ea typeface="Rockwell"/>
                <a:cs typeface="Rockwell"/>
                <a:sym typeface="Rockwell"/>
              </a:rPr>
              <a:t>Telugu</a:t>
            </a:r>
            <a:r>
              <a:rPr lang="en-US" sz="2000">
                <a:solidFill>
                  <a:schemeClr val="dk1"/>
                </a:solidFill>
                <a:latin typeface="Rockwell"/>
                <a:ea typeface="Rockwell"/>
                <a:cs typeface="Rockwell"/>
                <a:sym typeface="Rockwell"/>
              </a:rPr>
              <a:t> and </a:t>
            </a:r>
            <a:r>
              <a:rPr b="1" lang="en-US" sz="2000">
                <a:solidFill>
                  <a:schemeClr val="dk1"/>
                </a:solidFill>
                <a:latin typeface="Rockwell"/>
                <a:ea typeface="Rockwell"/>
                <a:cs typeface="Rockwell"/>
                <a:sym typeface="Rockwell"/>
              </a:rPr>
              <a:t>Persian</a:t>
            </a:r>
            <a:r>
              <a:rPr lang="en-US" sz="2000">
                <a:solidFill>
                  <a:schemeClr val="dk1"/>
                </a:solidFill>
                <a:latin typeface="Rockwell"/>
                <a:ea typeface="Rockwell"/>
                <a:cs typeface="Rockwell"/>
                <a:sym typeface="Rockwell"/>
              </a:rPr>
              <a:t> have the highest average imdb score.</a:t>
            </a:r>
            <a:endParaRPr sz="2000">
              <a:solidFill>
                <a:schemeClr val="dk1"/>
              </a:solidFill>
              <a:latin typeface="Rockwell"/>
              <a:ea typeface="Rockwell"/>
              <a:cs typeface="Rockwell"/>
              <a:sym typeface="Rockwe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462116" y="-222995"/>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INSIGHTS</a:t>
            </a:r>
            <a:endParaRPr/>
          </a:p>
        </p:txBody>
      </p:sp>
      <p:sp>
        <p:nvSpPr>
          <p:cNvPr id="195" name="Google Shape;195;p16"/>
          <p:cNvSpPr txBox="1"/>
          <p:nvPr>
            <p:ph idx="1" type="body"/>
          </p:nvPr>
        </p:nvSpPr>
        <p:spPr>
          <a:xfrm>
            <a:off x="265471" y="1179871"/>
            <a:ext cx="11474245" cy="5604387"/>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Why are some languages more common in movies?</a:t>
            </a:r>
            <a:endParaRPr/>
          </a:p>
          <a:p>
            <a:pPr indent="-182880" lvl="0" marL="182880" rtl="0" algn="l">
              <a:lnSpc>
                <a:spcPct val="90000"/>
              </a:lnSpc>
              <a:spcBef>
                <a:spcPts val="1200"/>
              </a:spcBef>
              <a:spcAft>
                <a:spcPts val="0"/>
              </a:spcAft>
              <a:buSzPts val="1700"/>
              <a:buFont typeface="Noto Sans Symbols"/>
              <a:buChar char="⮚"/>
            </a:pPr>
            <a:r>
              <a:rPr lang="en-US"/>
              <a:t>Languages like English, French, and Spanish are popular because they reach large audiences globally, making films in these languages more impactful.</a:t>
            </a:r>
            <a:endParaRPr/>
          </a:p>
          <a:p>
            <a:pPr indent="-182880" lvl="0" marL="182880" rtl="0" algn="l">
              <a:lnSpc>
                <a:spcPct val="90000"/>
              </a:lnSpc>
              <a:spcBef>
                <a:spcPts val="1200"/>
              </a:spcBef>
              <a:spcAft>
                <a:spcPts val="0"/>
              </a:spcAft>
              <a:buSzPts val="1700"/>
              <a:buChar char="▪"/>
            </a:pPr>
            <a:r>
              <a:rPr lang="en-US"/>
              <a:t>Why does reaching a larger audience matter?</a:t>
            </a:r>
            <a:endParaRPr/>
          </a:p>
          <a:p>
            <a:pPr indent="-182880" lvl="0" marL="182880" rtl="0" algn="l">
              <a:lnSpc>
                <a:spcPct val="90000"/>
              </a:lnSpc>
              <a:spcBef>
                <a:spcPts val="1200"/>
              </a:spcBef>
              <a:spcAft>
                <a:spcPts val="0"/>
              </a:spcAft>
              <a:buSzPts val="1700"/>
              <a:buFont typeface="Noto Sans Symbols"/>
              <a:buChar char="⮚"/>
            </a:pPr>
            <a:r>
              <a:rPr lang="en-US"/>
              <a:t>Movies in widely understood languages can succeed internationally without heavy localization, so they’re more accessible to diverse viewers.</a:t>
            </a:r>
            <a:endParaRPr/>
          </a:p>
          <a:p>
            <a:pPr indent="-182880" lvl="0" marL="182880" rtl="0" algn="l">
              <a:lnSpc>
                <a:spcPct val="90000"/>
              </a:lnSpc>
              <a:spcBef>
                <a:spcPts val="1200"/>
              </a:spcBef>
              <a:spcAft>
                <a:spcPts val="0"/>
              </a:spcAft>
              <a:buSzPts val="1700"/>
              <a:buChar char="▪"/>
            </a:pPr>
            <a:r>
              <a:rPr lang="en-US"/>
              <a:t>Why does accessibility affect IMDb scores?</a:t>
            </a:r>
            <a:endParaRPr/>
          </a:p>
          <a:p>
            <a:pPr indent="-182880" lvl="0" marL="182880" rtl="0" algn="l">
              <a:lnSpc>
                <a:spcPct val="90000"/>
              </a:lnSpc>
              <a:spcBef>
                <a:spcPts val="1200"/>
              </a:spcBef>
              <a:spcAft>
                <a:spcPts val="0"/>
              </a:spcAft>
              <a:buSzPts val="1700"/>
              <a:buFont typeface="Noto Sans Symbols"/>
              <a:buChar char="⮚"/>
            </a:pPr>
            <a:r>
              <a:rPr lang="en-US"/>
              <a:t>When more people watch a movie, it gets a wide mix of ratings, often balancing out. High exposure can also mean more positive ratings if the film resonates globally.</a:t>
            </a:r>
            <a:endParaRPr/>
          </a:p>
          <a:p>
            <a:pPr indent="-182880" lvl="0" marL="182880" rtl="0" algn="l">
              <a:lnSpc>
                <a:spcPct val="90000"/>
              </a:lnSpc>
              <a:spcBef>
                <a:spcPts val="1200"/>
              </a:spcBef>
              <a:spcAft>
                <a:spcPts val="0"/>
              </a:spcAft>
              <a:buSzPts val="1700"/>
              <a:buChar char="▪"/>
            </a:pPr>
            <a:r>
              <a:rPr lang="en-US"/>
              <a:t>Why do less common languages sometimes show higher IMDb scores?</a:t>
            </a:r>
            <a:endParaRPr/>
          </a:p>
          <a:p>
            <a:pPr indent="-182880" lvl="0" marL="182880" rtl="0" algn="l">
              <a:lnSpc>
                <a:spcPct val="90000"/>
              </a:lnSpc>
              <a:spcBef>
                <a:spcPts val="1200"/>
              </a:spcBef>
              <a:spcAft>
                <a:spcPts val="0"/>
              </a:spcAft>
              <a:buSzPts val="1700"/>
              <a:buFont typeface="Noto Sans Symbols"/>
              <a:buChar char="⮚"/>
            </a:pPr>
            <a:r>
              <a:rPr lang="en-US"/>
              <a:t>Films in languages like Telugu and Persian may have smaller, more passionate audiences who connect culturally, often giving higher ratings.</a:t>
            </a:r>
            <a:endParaRPr/>
          </a:p>
          <a:p>
            <a:pPr indent="-182880" lvl="0" marL="182880" rtl="0" algn="l">
              <a:lnSpc>
                <a:spcPct val="90000"/>
              </a:lnSpc>
              <a:spcBef>
                <a:spcPts val="1200"/>
              </a:spcBef>
              <a:spcAft>
                <a:spcPts val="0"/>
              </a:spcAft>
              <a:buSzPts val="1700"/>
              <a:buChar char="▪"/>
            </a:pPr>
            <a:r>
              <a:rPr lang="en-US"/>
              <a:t>Why is it useful to analyze IMDb scores by language?</a:t>
            </a:r>
            <a:endParaRPr/>
          </a:p>
          <a:p>
            <a:pPr indent="-182880" lvl="0" marL="182880" rtl="0" algn="l">
              <a:lnSpc>
                <a:spcPct val="90000"/>
              </a:lnSpc>
              <a:spcBef>
                <a:spcPts val="1200"/>
              </a:spcBef>
              <a:spcAft>
                <a:spcPts val="0"/>
              </a:spcAft>
              <a:buSzPts val="1700"/>
              <a:buFont typeface="Noto Sans Symbols"/>
              <a:buChar char="⮚"/>
            </a:pPr>
            <a:r>
              <a:rPr lang="en-US"/>
              <a:t>Seeing language-based trends helps filmmakers understand audience appeal across regions, shaping strategies for both niche and global markets.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TASK 4</a:t>
            </a:r>
            <a:endParaRPr/>
          </a:p>
        </p:txBody>
      </p:sp>
      <p:sp>
        <p:nvSpPr>
          <p:cNvPr id="201" name="Google Shape;201;p1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lang="en-US" sz="2400"/>
              <a:t>D. Director Analysis: Influence of directors on movie ratings.</a:t>
            </a:r>
            <a:endParaRPr/>
          </a:p>
          <a:p>
            <a:pPr indent="-53339" lvl="0" marL="182880" rtl="0" algn="l">
              <a:lnSpc>
                <a:spcPct val="90000"/>
              </a:lnSpc>
              <a:spcBef>
                <a:spcPts val="1200"/>
              </a:spcBef>
              <a:spcAft>
                <a:spcPts val="0"/>
              </a:spcAft>
              <a:buSzPts val="2040"/>
              <a:buNone/>
            </a:pPr>
            <a:r>
              <a:t/>
            </a:r>
            <a:endParaRPr sz="2400"/>
          </a:p>
          <a:p>
            <a:pPr indent="-182880" lvl="0" marL="182880" rtl="0" algn="l">
              <a:lnSpc>
                <a:spcPct val="90000"/>
              </a:lnSpc>
              <a:spcBef>
                <a:spcPts val="1200"/>
              </a:spcBef>
              <a:spcAft>
                <a:spcPts val="0"/>
              </a:spcAft>
              <a:buSzPts val="2040"/>
              <a:buChar char="▪"/>
            </a:pPr>
            <a:r>
              <a:rPr lang="en-US" sz="2400"/>
              <a:t>Task: Identify the top directors based on their average IMDB score and analyze their contribution to the success of movies using percentile calculations.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18"/>
          <p:cNvPicPr preferRelativeResize="0"/>
          <p:nvPr/>
        </p:nvPicPr>
        <p:blipFill rotWithShape="1">
          <a:blip r:embed="rId3">
            <a:alphaModFix/>
          </a:blip>
          <a:srcRect b="0" l="0" r="0" t="0"/>
          <a:stretch/>
        </p:blipFill>
        <p:spPr>
          <a:xfrm>
            <a:off x="0" y="0"/>
            <a:ext cx="6030167" cy="6690983"/>
          </a:xfrm>
          <a:prstGeom prst="rect">
            <a:avLst/>
          </a:prstGeom>
          <a:noFill/>
          <a:ln>
            <a:noFill/>
          </a:ln>
        </p:spPr>
      </p:pic>
      <p:pic>
        <p:nvPicPr>
          <p:cNvPr id="207" name="Google Shape;207;p18"/>
          <p:cNvPicPr preferRelativeResize="0"/>
          <p:nvPr/>
        </p:nvPicPr>
        <p:blipFill rotWithShape="1">
          <a:blip r:embed="rId4">
            <a:alphaModFix/>
          </a:blip>
          <a:srcRect b="0" l="0" r="0" t="0"/>
          <a:stretch/>
        </p:blipFill>
        <p:spPr>
          <a:xfrm>
            <a:off x="6096000" y="98763"/>
            <a:ext cx="6096000" cy="66909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nvSpPr>
        <p:spPr>
          <a:xfrm>
            <a:off x="6263148" y="191162"/>
            <a:ext cx="5319251"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Result:-</a:t>
            </a:r>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Top 10 directors on the basis of imdb score are:-</a:t>
            </a:r>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Christopher Nolan</a:t>
            </a:r>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Quentin Tarantino</a:t>
            </a:r>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James Cameron</a:t>
            </a:r>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Peter Jackson</a:t>
            </a:r>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David Fincher</a:t>
            </a:r>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Martin Scorsese</a:t>
            </a:r>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Francis Ford Coppola</a:t>
            </a:r>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Wes Anderson</a:t>
            </a:r>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Paul Greengrass</a:t>
            </a:r>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Steven Spielberg</a:t>
            </a:r>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pic>
        <p:nvPicPr>
          <p:cNvPr id="213" name="Google Shape;213;p19"/>
          <p:cNvPicPr preferRelativeResize="0"/>
          <p:nvPr/>
        </p:nvPicPr>
        <p:blipFill rotWithShape="1">
          <a:blip r:embed="rId3">
            <a:alphaModFix/>
          </a:blip>
          <a:srcRect b="0" l="0" r="0" t="0"/>
          <a:stretch/>
        </p:blipFill>
        <p:spPr>
          <a:xfrm>
            <a:off x="66533" y="262983"/>
            <a:ext cx="6029467" cy="6186978"/>
          </a:xfrm>
          <a:prstGeom prst="rect">
            <a:avLst/>
          </a:prstGeom>
          <a:noFill/>
          <a:ln>
            <a:noFill/>
          </a:ln>
        </p:spPr>
      </p:pic>
      <p:sp>
        <p:nvSpPr>
          <p:cNvPr id="214" name="Google Shape;214;p19"/>
          <p:cNvSpPr txBox="1"/>
          <p:nvPr/>
        </p:nvSpPr>
        <p:spPr>
          <a:xfrm>
            <a:off x="6263148" y="5289755"/>
            <a:ext cx="567321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Note:- Here the conclusion derived is only based on the directors whose movie count is more than or equal to 7.</a:t>
            </a:r>
            <a:endParaRPr sz="1800">
              <a:solidFill>
                <a:schemeClr val="dk1"/>
              </a:solidFill>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C4858"/>
              </a:buClr>
              <a:buSzPts val="5400"/>
              <a:buFont typeface="Rockwell"/>
              <a:buNone/>
            </a:pPr>
            <a:r>
              <a:rPr b="1" i="0" lang="en-US">
                <a:solidFill>
                  <a:srgbClr val="3C4858"/>
                </a:solidFill>
              </a:rPr>
              <a:t>AGENDA:</a:t>
            </a:r>
            <a:br>
              <a:rPr b="1" i="0" lang="en-US">
                <a:solidFill>
                  <a:srgbClr val="3C4858"/>
                </a:solidFill>
              </a:rPr>
            </a:br>
            <a:endParaRPr/>
          </a:p>
        </p:txBody>
      </p:sp>
      <p:sp>
        <p:nvSpPr>
          <p:cNvPr id="111" name="Google Shape;111;p2"/>
          <p:cNvSpPr txBox="1"/>
          <p:nvPr>
            <p:ph idx="1" type="body"/>
          </p:nvPr>
        </p:nvSpPr>
        <p:spPr>
          <a:xfrm>
            <a:off x="924232" y="1553497"/>
            <a:ext cx="10204016" cy="3372463"/>
          </a:xfrm>
          <a:prstGeom prst="rect">
            <a:avLst/>
          </a:prstGeom>
          <a:noFill/>
          <a:ln>
            <a:noFill/>
          </a:ln>
        </p:spPr>
        <p:txBody>
          <a:bodyPr anchorCtr="0" anchor="t" bIns="45700" lIns="91425" spcFirstLastPara="1" rIns="91425" wrap="square" tIns="45700">
            <a:normAutofit fontScale="92500" lnSpcReduction="10000"/>
          </a:bodyPr>
          <a:lstStyle/>
          <a:p>
            <a:pPr indent="-43084" lvl="0" marL="182880" rtl="0" algn="l">
              <a:lnSpc>
                <a:spcPct val="90000"/>
              </a:lnSpc>
              <a:spcBef>
                <a:spcPts val="0"/>
              </a:spcBef>
              <a:spcAft>
                <a:spcPts val="0"/>
              </a:spcAft>
              <a:buSzPct val="85000"/>
              <a:buNone/>
            </a:pPr>
            <a:r>
              <a:t/>
            </a:r>
            <a:endParaRPr b="0" i="0" sz="2800" u="none" strike="noStrike">
              <a:solidFill>
                <a:srgbClr val="000000"/>
              </a:solidFill>
              <a:latin typeface="Trebuchet MS"/>
              <a:ea typeface="Trebuchet MS"/>
              <a:cs typeface="Trebuchet MS"/>
              <a:sym typeface="Trebuchet MS"/>
            </a:endParaRPr>
          </a:p>
          <a:p>
            <a:pPr indent="-43084" lvl="0" marL="182880" rtl="0" algn="l">
              <a:lnSpc>
                <a:spcPct val="90000"/>
              </a:lnSpc>
              <a:spcBef>
                <a:spcPts val="1200"/>
              </a:spcBef>
              <a:spcAft>
                <a:spcPts val="0"/>
              </a:spcAft>
              <a:buSzPct val="85000"/>
              <a:buNone/>
            </a:pPr>
            <a:r>
              <a:t/>
            </a:r>
            <a:endParaRPr b="0" i="0" sz="2800" u="none" strike="noStrike">
              <a:latin typeface="Trebuchet MS"/>
              <a:ea typeface="Trebuchet MS"/>
              <a:cs typeface="Trebuchet MS"/>
              <a:sym typeface="Trebuchet MS"/>
            </a:endParaRPr>
          </a:p>
          <a:p>
            <a:pPr indent="-182880" lvl="0" marL="182880" rtl="0" algn="l">
              <a:lnSpc>
                <a:spcPct val="90000"/>
              </a:lnSpc>
              <a:spcBef>
                <a:spcPts val="1200"/>
              </a:spcBef>
              <a:spcAft>
                <a:spcPts val="0"/>
              </a:spcAft>
              <a:buSzPct val="85000"/>
              <a:buChar char="▪"/>
            </a:pPr>
            <a:r>
              <a:rPr b="0" i="0" lang="en-US" sz="2800" u="none" strike="noStrike">
                <a:latin typeface="Trebuchet MS"/>
                <a:ea typeface="Trebuchet MS"/>
                <a:cs typeface="Trebuchet MS"/>
                <a:sym typeface="Trebuchet MS"/>
              </a:rPr>
              <a:t>Project Description</a:t>
            </a:r>
            <a:endParaRPr/>
          </a:p>
          <a:p>
            <a:pPr indent="-182880" lvl="0" marL="182880" rtl="0" algn="l">
              <a:lnSpc>
                <a:spcPct val="90000"/>
              </a:lnSpc>
              <a:spcBef>
                <a:spcPts val="1200"/>
              </a:spcBef>
              <a:spcAft>
                <a:spcPts val="0"/>
              </a:spcAft>
              <a:buSzPct val="85000"/>
              <a:buChar char="▪"/>
            </a:pPr>
            <a:r>
              <a:rPr b="0" i="0" lang="en-US" sz="2800" u="none" strike="noStrike">
                <a:solidFill>
                  <a:srgbClr val="000000"/>
                </a:solidFill>
                <a:latin typeface="Trebuchet MS"/>
                <a:ea typeface="Trebuchet MS"/>
                <a:cs typeface="Trebuchet MS"/>
                <a:sym typeface="Trebuchet MS"/>
              </a:rPr>
              <a:t>Tech Stack Used</a:t>
            </a:r>
            <a:endParaRPr/>
          </a:p>
          <a:p>
            <a:pPr indent="-182880" lvl="0" marL="182880" rtl="0" algn="l">
              <a:lnSpc>
                <a:spcPct val="90000"/>
              </a:lnSpc>
              <a:spcBef>
                <a:spcPts val="1200"/>
              </a:spcBef>
              <a:spcAft>
                <a:spcPts val="0"/>
              </a:spcAft>
              <a:buSzPct val="85000"/>
              <a:buChar char="▪"/>
            </a:pPr>
            <a:r>
              <a:rPr b="0" i="0" lang="en-US" sz="2800" u="none" strike="noStrike">
                <a:solidFill>
                  <a:srgbClr val="000000"/>
                </a:solidFill>
                <a:latin typeface="Trebuchet MS"/>
                <a:ea typeface="Trebuchet MS"/>
                <a:cs typeface="Trebuchet MS"/>
                <a:sym typeface="Trebuchet MS"/>
              </a:rPr>
              <a:t>Approach</a:t>
            </a:r>
            <a:endParaRPr/>
          </a:p>
          <a:p>
            <a:pPr indent="-182880" lvl="0" marL="182880" rtl="0" algn="l">
              <a:lnSpc>
                <a:spcPct val="90000"/>
              </a:lnSpc>
              <a:spcBef>
                <a:spcPts val="1200"/>
              </a:spcBef>
              <a:spcAft>
                <a:spcPts val="0"/>
              </a:spcAft>
              <a:buSzPct val="85000"/>
              <a:buChar char="▪"/>
            </a:pPr>
            <a:r>
              <a:rPr b="0" i="0" lang="en-US" sz="2800" u="none" strike="noStrike">
                <a:solidFill>
                  <a:srgbClr val="000000"/>
                </a:solidFill>
                <a:latin typeface="Trebuchet MS"/>
                <a:ea typeface="Trebuchet MS"/>
                <a:cs typeface="Trebuchet MS"/>
                <a:sym typeface="Trebuchet MS"/>
              </a:rPr>
              <a:t>Insights</a:t>
            </a:r>
            <a:endParaRPr/>
          </a:p>
          <a:p>
            <a:pPr indent="-182880" lvl="0" marL="182880" rtl="0" algn="l">
              <a:lnSpc>
                <a:spcPct val="90000"/>
              </a:lnSpc>
              <a:spcBef>
                <a:spcPts val="1200"/>
              </a:spcBef>
              <a:spcAft>
                <a:spcPts val="0"/>
              </a:spcAft>
              <a:buSzPct val="85000"/>
              <a:buChar char="▪"/>
            </a:pPr>
            <a:r>
              <a:rPr b="0" i="0" lang="en-US" sz="2800" u="none" strike="noStrike">
                <a:solidFill>
                  <a:srgbClr val="000000"/>
                </a:solidFill>
                <a:latin typeface="Trebuchet MS"/>
                <a:ea typeface="Trebuchet MS"/>
                <a:cs typeface="Trebuchet MS"/>
                <a:sym typeface="Trebuchet MS"/>
              </a:rPr>
              <a:t>Results and Conclusion</a:t>
            </a:r>
            <a:endParaRPr/>
          </a:p>
          <a:p>
            <a:pPr indent="-43084" lvl="0" marL="182880" rtl="0" algn="l">
              <a:lnSpc>
                <a:spcPct val="90000"/>
              </a:lnSpc>
              <a:spcBef>
                <a:spcPts val="1200"/>
              </a:spcBef>
              <a:spcAft>
                <a:spcPts val="0"/>
              </a:spcAft>
              <a:buSzPct val="85000"/>
              <a:buNone/>
            </a:pPr>
            <a:r>
              <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TASK 5</a:t>
            </a:r>
            <a:endParaRPr/>
          </a:p>
        </p:txBody>
      </p:sp>
      <p:sp>
        <p:nvSpPr>
          <p:cNvPr id="220" name="Google Shape;220;p2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lang="en-US" sz="2400"/>
              <a:t>E. Budget Analysis: Explore the relationship between movie budgets and their financial success.</a:t>
            </a:r>
            <a:endParaRPr/>
          </a:p>
          <a:p>
            <a:pPr indent="-53339" lvl="0" marL="182880" rtl="0" algn="l">
              <a:lnSpc>
                <a:spcPct val="90000"/>
              </a:lnSpc>
              <a:spcBef>
                <a:spcPts val="1200"/>
              </a:spcBef>
              <a:spcAft>
                <a:spcPts val="0"/>
              </a:spcAft>
              <a:buSzPts val="2040"/>
              <a:buNone/>
            </a:pPr>
            <a:r>
              <a:t/>
            </a:r>
            <a:endParaRPr sz="2400"/>
          </a:p>
          <a:p>
            <a:pPr indent="-182880" lvl="0" marL="182880" rtl="0" algn="l">
              <a:lnSpc>
                <a:spcPct val="90000"/>
              </a:lnSpc>
              <a:spcBef>
                <a:spcPts val="1200"/>
              </a:spcBef>
              <a:spcAft>
                <a:spcPts val="0"/>
              </a:spcAft>
              <a:buSzPts val="2040"/>
              <a:buChar char="▪"/>
            </a:pPr>
            <a:r>
              <a:rPr lang="en-US" sz="2400"/>
              <a:t>Task: Analyze the correlation between movie budgets and gross earnings, and identify the movies with the highest profit margin.</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1"/>
          <p:cNvPicPr preferRelativeResize="0"/>
          <p:nvPr/>
        </p:nvPicPr>
        <p:blipFill rotWithShape="1">
          <a:blip r:embed="rId3">
            <a:alphaModFix/>
          </a:blip>
          <a:srcRect b="0" l="0" r="0" t="0"/>
          <a:stretch/>
        </p:blipFill>
        <p:spPr>
          <a:xfrm>
            <a:off x="383458" y="117988"/>
            <a:ext cx="11267768" cy="65974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2"/>
          <p:cNvPicPr preferRelativeResize="0"/>
          <p:nvPr/>
        </p:nvPicPr>
        <p:blipFill rotWithShape="1">
          <a:blip r:embed="rId3">
            <a:alphaModFix/>
          </a:blip>
          <a:srcRect b="0" l="0" r="0" t="0"/>
          <a:stretch/>
        </p:blipFill>
        <p:spPr>
          <a:xfrm>
            <a:off x="186814" y="98322"/>
            <a:ext cx="6567947" cy="3234813"/>
          </a:xfrm>
          <a:prstGeom prst="rect">
            <a:avLst/>
          </a:prstGeom>
          <a:noFill/>
          <a:ln>
            <a:noFill/>
          </a:ln>
        </p:spPr>
      </p:pic>
      <p:pic>
        <p:nvPicPr>
          <p:cNvPr id="231" name="Google Shape;231;p22"/>
          <p:cNvPicPr preferRelativeResize="0"/>
          <p:nvPr/>
        </p:nvPicPr>
        <p:blipFill rotWithShape="1">
          <a:blip r:embed="rId4">
            <a:alphaModFix/>
          </a:blip>
          <a:srcRect b="0" l="0" r="0" t="0"/>
          <a:stretch/>
        </p:blipFill>
        <p:spPr>
          <a:xfrm>
            <a:off x="186814" y="3429000"/>
            <a:ext cx="6567947" cy="3330678"/>
          </a:xfrm>
          <a:prstGeom prst="rect">
            <a:avLst/>
          </a:prstGeom>
          <a:noFill/>
          <a:ln>
            <a:noFill/>
          </a:ln>
        </p:spPr>
      </p:pic>
      <p:sp>
        <p:nvSpPr>
          <p:cNvPr id="232" name="Google Shape;232;p22"/>
          <p:cNvSpPr txBox="1"/>
          <p:nvPr/>
        </p:nvSpPr>
        <p:spPr>
          <a:xfrm>
            <a:off x="7000568" y="344129"/>
            <a:ext cx="4857135"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strike="noStrike">
                <a:solidFill>
                  <a:schemeClr val="dk1"/>
                </a:solidFill>
                <a:latin typeface="Times New Roman"/>
                <a:ea typeface="Times New Roman"/>
                <a:cs typeface="Times New Roman"/>
                <a:sym typeface="Times New Roman"/>
              </a:rPr>
              <a:t>Result:-</a:t>
            </a:r>
            <a:endParaRPr/>
          </a:p>
          <a:p>
            <a:pPr indent="0" lvl="0" marL="0" marR="0" rtl="0" algn="l">
              <a:spcBef>
                <a:spcPts val="0"/>
              </a:spcBef>
              <a:spcAft>
                <a:spcPts val="0"/>
              </a:spcAft>
              <a:buNone/>
            </a:pPr>
            <a:r>
              <a:rPr b="0" i="0" lang="en-US" sz="2000" u="none" strike="noStrike">
                <a:solidFill>
                  <a:schemeClr val="dk1"/>
                </a:solidFill>
                <a:latin typeface="Times New Roman"/>
                <a:ea typeface="Times New Roman"/>
                <a:cs typeface="Times New Roman"/>
                <a:sym typeface="Times New Roman"/>
              </a:rPr>
              <a:t>The Top-5 movies with highest profits are </a:t>
            </a:r>
            <a:r>
              <a:rPr b="1" i="0" lang="en-US" sz="2000" u="none" strike="noStrike">
                <a:solidFill>
                  <a:schemeClr val="dk1"/>
                </a:solidFill>
                <a:latin typeface="Times New Roman"/>
                <a:ea typeface="Times New Roman"/>
                <a:cs typeface="Times New Roman"/>
                <a:sym typeface="Times New Roman"/>
              </a:rPr>
              <a:t>Avatar, Jurassic World, Titanic, Star Wars: Episode IV</a:t>
            </a:r>
            <a:endParaRPr/>
          </a:p>
          <a:p>
            <a:pPr indent="0" lvl="0" marL="0" marR="0" rtl="0" algn="l">
              <a:spcBef>
                <a:spcPts val="0"/>
              </a:spcBef>
              <a:spcAft>
                <a:spcPts val="0"/>
              </a:spcAft>
              <a:buNone/>
            </a:pPr>
            <a:r>
              <a:rPr b="1" i="0" lang="en-US" sz="2000" u="none" strike="noStrike">
                <a:solidFill>
                  <a:schemeClr val="dk1"/>
                </a:solidFill>
                <a:latin typeface="Times New Roman"/>
                <a:ea typeface="Times New Roman"/>
                <a:cs typeface="Times New Roman"/>
                <a:sym typeface="Times New Roman"/>
              </a:rPr>
              <a:t>- A New Hope and E.T. The Extra-Terrestrial.</a:t>
            </a:r>
            <a:r>
              <a:rPr b="0" i="0" lang="en-US" sz="2000" u="none" strike="noStrike">
                <a:solidFill>
                  <a:schemeClr val="dk1"/>
                </a:solidFill>
                <a:latin typeface="Times New Roman"/>
                <a:ea typeface="Times New Roman"/>
                <a:cs typeface="Times New Roman"/>
                <a:sym typeface="Times New Roman"/>
              </a:rPr>
              <a:t> The Correlation between budget and gross</a:t>
            </a:r>
            <a:endParaRPr/>
          </a:p>
          <a:p>
            <a:pPr indent="0" lvl="0" marL="0" marR="0" rtl="0" algn="l">
              <a:spcBef>
                <a:spcPts val="0"/>
              </a:spcBef>
              <a:spcAft>
                <a:spcPts val="0"/>
              </a:spcAft>
              <a:buNone/>
            </a:pPr>
            <a:r>
              <a:rPr b="0" i="0" lang="en-US" sz="2000" u="none" strike="noStrike">
                <a:solidFill>
                  <a:schemeClr val="dk1"/>
                </a:solidFill>
                <a:latin typeface="Times New Roman"/>
                <a:ea typeface="Times New Roman"/>
                <a:cs typeface="Times New Roman"/>
                <a:sym typeface="Times New Roman"/>
              </a:rPr>
              <a:t>is positive. larger budgets often lead to higher earnings and better profit margins, guiding studios in making profitable investment decisions.</a:t>
            </a:r>
            <a:endParaRPr sz="2000">
              <a:solidFill>
                <a:schemeClr val="dk1"/>
              </a:solidFill>
              <a:latin typeface="Rockwell"/>
              <a:ea typeface="Rockwell"/>
              <a:cs typeface="Rockwell"/>
              <a:sym typeface="Rockwe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ph type="title"/>
          </p:nvPr>
        </p:nvSpPr>
        <p:spPr>
          <a:xfrm>
            <a:off x="440583" y="-11887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INSIGHTS</a:t>
            </a:r>
            <a:endParaRPr/>
          </a:p>
        </p:txBody>
      </p:sp>
      <p:sp>
        <p:nvSpPr>
          <p:cNvPr id="238" name="Google Shape;238;p23"/>
          <p:cNvSpPr txBox="1"/>
          <p:nvPr>
            <p:ph idx="1" type="body"/>
          </p:nvPr>
        </p:nvSpPr>
        <p:spPr>
          <a:xfrm>
            <a:off x="304799" y="1120877"/>
            <a:ext cx="11788877" cy="6046839"/>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Why do higher-budget movies tend to make more money?</a:t>
            </a:r>
            <a:endParaRPr/>
          </a:p>
          <a:p>
            <a:pPr indent="-182880" lvl="0" marL="182880" rtl="0" algn="l">
              <a:lnSpc>
                <a:spcPct val="90000"/>
              </a:lnSpc>
              <a:spcBef>
                <a:spcPts val="1200"/>
              </a:spcBef>
              <a:spcAft>
                <a:spcPts val="0"/>
              </a:spcAft>
              <a:buSzPts val="1700"/>
              <a:buFont typeface="Noto Sans Symbols"/>
              <a:buChar char="⮚"/>
            </a:pPr>
            <a:r>
              <a:rPr lang="en-US"/>
              <a:t>Higher budgets allow for better production quality, star actors, and special effects, which can attract larger audiences.</a:t>
            </a:r>
            <a:endParaRPr/>
          </a:p>
          <a:p>
            <a:pPr indent="-182880" lvl="0" marL="182880" rtl="0" algn="l">
              <a:lnSpc>
                <a:spcPct val="90000"/>
              </a:lnSpc>
              <a:spcBef>
                <a:spcPts val="1200"/>
              </a:spcBef>
              <a:spcAft>
                <a:spcPts val="0"/>
              </a:spcAft>
              <a:buSzPts val="1700"/>
              <a:buChar char="▪"/>
            </a:pPr>
            <a:r>
              <a:rPr lang="en-US"/>
              <a:t>Why does better quality and star power attract audiences?</a:t>
            </a:r>
            <a:endParaRPr/>
          </a:p>
          <a:p>
            <a:pPr indent="-182880" lvl="0" marL="182880" rtl="0" algn="l">
              <a:lnSpc>
                <a:spcPct val="90000"/>
              </a:lnSpc>
              <a:spcBef>
                <a:spcPts val="1200"/>
              </a:spcBef>
              <a:spcAft>
                <a:spcPts val="0"/>
              </a:spcAft>
              <a:buSzPts val="1700"/>
              <a:buFont typeface="Noto Sans Symbols"/>
              <a:buChar char="⮚"/>
            </a:pPr>
            <a:r>
              <a:rPr lang="en-US"/>
              <a:t>Viewers are often drawn to high-quality visuals and well-known actors, as these elements increase entertainment value and excitement.</a:t>
            </a:r>
            <a:endParaRPr/>
          </a:p>
          <a:p>
            <a:pPr indent="-182880" lvl="0" marL="182880" rtl="0" algn="l">
              <a:lnSpc>
                <a:spcPct val="90000"/>
              </a:lnSpc>
              <a:spcBef>
                <a:spcPts val="1200"/>
              </a:spcBef>
              <a:spcAft>
                <a:spcPts val="0"/>
              </a:spcAft>
              <a:buSzPts val="1700"/>
              <a:buChar char="▪"/>
            </a:pPr>
            <a:r>
              <a:rPr lang="en-US"/>
              <a:t>Why does attracting larger audiences result in higher earnings?</a:t>
            </a:r>
            <a:endParaRPr/>
          </a:p>
          <a:p>
            <a:pPr indent="-182880" lvl="0" marL="182880" rtl="0" algn="l">
              <a:lnSpc>
                <a:spcPct val="90000"/>
              </a:lnSpc>
              <a:spcBef>
                <a:spcPts val="1200"/>
              </a:spcBef>
              <a:spcAft>
                <a:spcPts val="0"/>
              </a:spcAft>
              <a:buSzPts val="1700"/>
              <a:buFont typeface="Noto Sans Symbols"/>
              <a:buChar char="⮚"/>
            </a:pPr>
            <a:r>
              <a:rPr lang="en-US"/>
              <a:t>More viewers mean more ticket sales and revenue from other channels, increasing the movie's gross earnings.</a:t>
            </a:r>
            <a:endParaRPr/>
          </a:p>
          <a:p>
            <a:pPr indent="-182880" lvl="0" marL="182880" rtl="0" algn="l">
              <a:lnSpc>
                <a:spcPct val="90000"/>
              </a:lnSpc>
              <a:spcBef>
                <a:spcPts val="1200"/>
              </a:spcBef>
              <a:spcAft>
                <a:spcPts val="0"/>
              </a:spcAft>
              <a:buSzPts val="1700"/>
              <a:buChar char="▪"/>
            </a:pPr>
            <a:r>
              <a:rPr lang="en-US"/>
              <a:t>Why do high earnings lead to greater profitability?</a:t>
            </a:r>
            <a:endParaRPr/>
          </a:p>
          <a:p>
            <a:pPr indent="-182880" lvl="0" marL="182880" rtl="0" algn="l">
              <a:lnSpc>
                <a:spcPct val="90000"/>
              </a:lnSpc>
              <a:spcBef>
                <a:spcPts val="1200"/>
              </a:spcBef>
              <a:spcAft>
                <a:spcPts val="0"/>
              </a:spcAft>
              <a:buSzPts val="1700"/>
              <a:buFont typeface="Noto Sans Symbols"/>
              <a:buChar char="⮚"/>
            </a:pPr>
            <a:r>
              <a:rPr lang="en-US"/>
              <a:t>When a movie’s earnings far exceed its budget, the profit margin increases, making the film a financial success.</a:t>
            </a:r>
            <a:endParaRPr/>
          </a:p>
          <a:p>
            <a:pPr indent="-182880" lvl="0" marL="182880" rtl="0" algn="l">
              <a:lnSpc>
                <a:spcPct val="90000"/>
              </a:lnSpc>
              <a:spcBef>
                <a:spcPts val="1200"/>
              </a:spcBef>
              <a:spcAft>
                <a:spcPts val="0"/>
              </a:spcAft>
              <a:buSzPts val="1700"/>
              <a:buChar char="▪"/>
            </a:pPr>
            <a:r>
              <a:rPr lang="en-US"/>
              <a:t>Why is understanding this relationship important for studios?</a:t>
            </a:r>
            <a:endParaRPr/>
          </a:p>
          <a:p>
            <a:pPr indent="-182880" lvl="0" marL="182880" rtl="0" algn="l">
              <a:lnSpc>
                <a:spcPct val="90000"/>
              </a:lnSpc>
              <a:spcBef>
                <a:spcPts val="1200"/>
              </a:spcBef>
              <a:spcAft>
                <a:spcPts val="0"/>
              </a:spcAft>
              <a:buSzPts val="1700"/>
              <a:buFont typeface="Noto Sans Symbols"/>
              <a:buChar char="⮚"/>
            </a:pPr>
            <a:r>
              <a:rPr lang="en-US"/>
              <a:t>Knowing the link between budget and success helps studios plan investments wisely, aiming for profitability without unnecessary spending.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CONCLUSION</a:t>
            </a:r>
            <a:endParaRPr/>
          </a:p>
        </p:txBody>
      </p:sp>
      <p:sp>
        <p:nvSpPr>
          <p:cNvPr id="244" name="Google Shape;244;p2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lang="en-US" sz="2400"/>
              <a:t>This project highlighted the importance of data analytics in movie analysis, offering valuable insights into factors like how directors, genres, and budgets relate to IMDb scores. Such insights are essential for making data-driven decisions in the film industry, helping stakeholders better understand what contributes to a movie’s success.</a:t>
            </a:r>
            <a:endParaRPr/>
          </a:p>
          <a:p>
            <a:pPr indent="-182880" lvl="0" marL="182880" rtl="0" algn="l">
              <a:lnSpc>
                <a:spcPct val="90000"/>
              </a:lnSpc>
              <a:spcBef>
                <a:spcPts val="1200"/>
              </a:spcBef>
              <a:spcAft>
                <a:spcPts val="0"/>
              </a:spcAft>
              <a:buSzPts val="2040"/>
              <a:buChar char="▪"/>
            </a:pPr>
            <a:r>
              <a:rPr lang="en-US" sz="2400"/>
              <a:t>With the help of this project, I have gained valuable experience for data analysis using statistical knowledge and Excel’s data visualization. Through this, I have learnt to apply my data analysis skills in solving real life problems.</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descr="A wreath with olives and leaves" id="249" name="Google Shape;249;p25"/>
          <p:cNvPicPr preferRelativeResize="0"/>
          <p:nvPr/>
        </p:nvPicPr>
        <p:blipFill rotWithShape="1">
          <a:blip r:embed="rId3">
            <a:alphaModFix/>
          </a:blip>
          <a:srcRect b="0" l="0" r="0" t="0"/>
          <a:stretch/>
        </p:blipFill>
        <p:spPr>
          <a:xfrm>
            <a:off x="2667000" y="0"/>
            <a:ext cx="6858000" cy="6858000"/>
          </a:xfrm>
          <a:prstGeom prst="rect">
            <a:avLst/>
          </a:prstGeom>
          <a:noFill/>
          <a:ln>
            <a:noFill/>
          </a:ln>
        </p:spPr>
      </p:pic>
      <p:sp>
        <p:nvSpPr>
          <p:cNvPr id="250" name="Google Shape;250;p25"/>
          <p:cNvSpPr/>
          <p:nvPr/>
        </p:nvSpPr>
        <p:spPr>
          <a:xfrm>
            <a:off x="3637935" y="2967335"/>
            <a:ext cx="462269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chemeClr val="accent4"/>
                </a:solidFill>
                <a:latin typeface="Rockwell"/>
                <a:ea typeface="Rockwell"/>
                <a:cs typeface="Rockwell"/>
                <a:sym typeface="Rockwell"/>
              </a:rPr>
              <a:t>THANK YOU</a:t>
            </a:r>
            <a:endParaRPr b="1" sz="5400" cap="none">
              <a:solidFill>
                <a:schemeClr val="accent4"/>
              </a:solidFill>
              <a:latin typeface="Rockwell"/>
              <a:ea typeface="Rockwell"/>
              <a:cs typeface="Rockwell"/>
              <a:sym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PROJECT DESCRIPTION</a:t>
            </a:r>
            <a:endParaRPr/>
          </a:p>
        </p:txBody>
      </p:sp>
      <p:sp>
        <p:nvSpPr>
          <p:cNvPr id="117" name="Google Shape;117;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l">
              <a:lnSpc>
                <a:spcPct val="90000"/>
              </a:lnSpc>
              <a:spcBef>
                <a:spcPts val="0"/>
              </a:spcBef>
              <a:spcAft>
                <a:spcPts val="0"/>
              </a:spcAft>
              <a:buSzPct val="85000"/>
              <a:buChar char="▪"/>
            </a:pPr>
            <a:r>
              <a:rPr lang="en-US" sz="2800"/>
              <a:t>The dataset provided is related to IMDB Movies. A potential problem to investigate could be: "What factors influence the success of a movie on IMDB?" Here, success can be defined by high IMDB ratings. The impact of this problem is significant for movie producers, directors, and investors who want to understand what makes a movie successful to make informed decisions in their future projects.</a:t>
            </a:r>
            <a:endParaRPr/>
          </a:p>
          <a:p>
            <a:pPr indent="-182880" lvl="0" marL="182880" rtl="0" algn="l">
              <a:lnSpc>
                <a:spcPct val="90000"/>
              </a:lnSpc>
              <a:spcBef>
                <a:spcPts val="1200"/>
              </a:spcBef>
              <a:spcAft>
                <a:spcPts val="0"/>
              </a:spcAft>
              <a:buSzPct val="85000"/>
              <a:buChar char="▪"/>
            </a:pPr>
            <a:r>
              <a:rPr lang="en-US" sz="2800"/>
              <a:t>The link to cleaned dataset with performed analysis is :-</a:t>
            </a:r>
            <a:endParaRPr/>
          </a:p>
          <a:p>
            <a:pPr indent="-182880" lvl="0" marL="182880" rtl="0" algn="l">
              <a:lnSpc>
                <a:spcPct val="90000"/>
              </a:lnSpc>
              <a:spcBef>
                <a:spcPts val="1200"/>
              </a:spcBef>
              <a:spcAft>
                <a:spcPts val="0"/>
              </a:spcAft>
              <a:buSzPct val="85000"/>
              <a:buChar char="▪"/>
            </a:pPr>
            <a:r>
              <a:rPr lang="en-US" sz="2800"/>
              <a:t> </a:t>
            </a:r>
            <a:r>
              <a:rPr lang="en-US" sz="2800" u="sng">
                <a:solidFill>
                  <a:schemeClr val="hlink"/>
                </a:solidFill>
                <a:hlinkClick r:id="rId3"/>
              </a:rPr>
              <a:t>https://docs.google.com/spreadsheets/d/1Q-J7jF8m05-j5zEp3IZtblL9GQH27QXw/edit?usp=drive_link&amp;ouid=114522139830880122868&amp;rtpof=true&amp;sd=true</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TECH STACK USED</a:t>
            </a:r>
            <a:endParaRPr/>
          </a:p>
        </p:txBody>
      </p:sp>
      <p:sp>
        <p:nvSpPr>
          <p:cNvPr id="123" name="Google Shape;123;p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215900" lvl="0" marL="182880" rtl="0" algn="l">
              <a:lnSpc>
                <a:spcPct val="90000"/>
              </a:lnSpc>
              <a:spcBef>
                <a:spcPts val="0"/>
              </a:spcBef>
              <a:spcAft>
                <a:spcPts val="0"/>
              </a:spcAft>
              <a:buSzPts val="3400"/>
              <a:buChar char="▪"/>
            </a:pPr>
            <a:r>
              <a:rPr lang="en-US" sz="4000"/>
              <a:t>Microsoft excel 365</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APPROACH:</a:t>
            </a:r>
            <a:endParaRPr/>
          </a:p>
        </p:txBody>
      </p:sp>
      <p:sp>
        <p:nvSpPr>
          <p:cNvPr id="129" name="Google Shape;129;p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380"/>
              <a:buChar char="▪"/>
            </a:pPr>
            <a:r>
              <a:rPr lang="en-US" sz="2800"/>
              <a:t>After going through the provided dataset we can observe that there are total 28 columns and 5043 rows.</a:t>
            </a:r>
            <a:endParaRPr/>
          </a:p>
          <a:p>
            <a:pPr indent="-182880" lvl="0" marL="182880" rtl="0" algn="l">
              <a:lnSpc>
                <a:spcPct val="90000"/>
              </a:lnSpc>
              <a:spcBef>
                <a:spcPts val="1200"/>
              </a:spcBef>
              <a:spcAft>
                <a:spcPts val="0"/>
              </a:spcAft>
              <a:buSzPts val="2380"/>
              <a:buChar char="▪"/>
            </a:pPr>
            <a:r>
              <a:rPr lang="en-US" sz="2800"/>
              <a:t>Our approach for this project will be first cleaning the data, analysing the data and then visualizing the data according to the standard process.</a:t>
            </a:r>
            <a:endParaRPr/>
          </a:p>
          <a:p>
            <a:pPr indent="0" lvl="0" marL="0" rtl="0" algn="l">
              <a:lnSpc>
                <a:spcPct val="90000"/>
              </a:lnSpc>
              <a:spcBef>
                <a:spcPts val="1200"/>
              </a:spcBef>
              <a:spcAft>
                <a:spcPts val="0"/>
              </a:spcAft>
              <a:buSzPts val="2380"/>
              <a:buNone/>
            </a:pPr>
            <a:r>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DATA CLEANING AND PROCESSING</a:t>
            </a:r>
            <a:endParaRPr/>
          </a:p>
        </p:txBody>
      </p:sp>
      <p:sp>
        <p:nvSpPr>
          <p:cNvPr id="135" name="Google Shape;135;p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Firstly, we’ll reduce the column number by removing the unwanted columns which will not be required in any of our tasks. In the end we are left with 9 columns, they are director name, duration, gross, movie title, language, country, budget, imdb score. Then we removed the blank rows from the dataset. Lastly we removed the duplicate rows and now after cleaning the data we are left with 3786 rows and 9 columns.</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TASK 1: </a:t>
            </a:r>
            <a:endParaRPr/>
          </a:p>
        </p:txBody>
      </p:sp>
      <p:sp>
        <p:nvSpPr>
          <p:cNvPr id="141" name="Google Shape;141;p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lang="en-US" sz="2400"/>
              <a:t>A. Movie Genre Analysis: Analyze the distribution of movie genres and their impact on the IMDB score.</a:t>
            </a:r>
            <a:endParaRPr/>
          </a:p>
          <a:p>
            <a:pPr indent="-53339" lvl="0" marL="182880" rtl="0" algn="l">
              <a:lnSpc>
                <a:spcPct val="90000"/>
              </a:lnSpc>
              <a:spcBef>
                <a:spcPts val="1200"/>
              </a:spcBef>
              <a:spcAft>
                <a:spcPts val="0"/>
              </a:spcAft>
              <a:buSzPts val="2040"/>
              <a:buNone/>
            </a:pPr>
            <a:r>
              <a:t/>
            </a:r>
            <a:endParaRPr sz="2400"/>
          </a:p>
          <a:p>
            <a:pPr indent="-182880" lvl="0" marL="182880" rtl="0" algn="l">
              <a:lnSpc>
                <a:spcPct val="90000"/>
              </a:lnSpc>
              <a:spcBef>
                <a:spcPts val="1200"/>
              </a:spcBef>
              <a:spcAft>
                <a:spcPts val="0"/>
              </a:spcAft>
              <a:buSzPts val="2040"/>
              <a:buChar char="▪"/>
            </a:pPr>
            <a:r>
              <a:rPr lang="en-US" sz="2400"/>
              <a:t>Task: Determine the most common genres of movies in the dataset. Then, for each genre, calculate descriptive statistics (mean, median, mode, range, variance, standard deviation) of the IMDB scores.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t/>
            </a:r>
            <a:endParaRPr/>
          </a:p>
        </p:txBody>
      </p:sp>
      <p:pic>
        <p:nvPicPr>
          <p:cNvPr id="147" name="Google Shape;147;p8"/>
          <p:cNvPicPr preferRelativeResize="0"/>
          <p:nvPr>
            <p:ph idx="1" type="body"/>
          </p:nvPr>
        </p:nvPicPr>
        <p:blipFill rotWithShape="1">
          <a:blip r:embed="rId3">
            <a:alphaModFix/>
          </a:blip>
          <a:srcRect b="0" l="0" r="0" t="0"/>
          <a:stretch/>
        </p:blipFill>
        <p:spPr>
          <a:xfrm>
            <a:off x="363794" y="484632"/>
            <a:ext cx="11484077" cy="59653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9"/>
          <p:cNvPicPr preferRelativeResize="0"/>
          <p:nvPr/>
        </p:nvPicPr>
        <p:blipFill rotWithShape="1">
          <a:blip r:embed="rId3">
            <a:alphaModFix/>
          </a:blip>
          <a:srcRect b="0" l="0" r="0" t="0"/>
          <a:stretch/>
        </p:blipFill>
        <p:spPr>
          <a:xfrm>
            <a:off x="707922" y="130133"/>
            <a:ext cx="10481187" cy="4672088"/>
          </a:xfrm>
          <a:prstGeom prst="rect">
            <a:avLst/>
          </a:prstGeom>
          <a:noFill/>
          <a:ln>
            <a:noFill/>
          </a:ln>
        </p:spPr>
      </p:pic>
      <p:sp>
        <p:nvSpPr>
          <p:cNvPr id="153" name="Google Shape;153;p9"/>
          <p:cNvSpPr txBox="1"/>
          <p:nvPr/>
        </p:nvSpPr>
        <p:spPr>
          <a:xfrm>
            <a:off x="806245" y="4955458"/>
            <a:ext cx="1048118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Rockwell"/>
                <a:ea typeface="Rockwell"/>
                <a:cs typeface="Rockwell"/>
                <a:sym typeface="Rockwell"/>
              </a:rPr>
              <a:t>Result:- The </a:t>
            </a:r>
            <a:r>
              <a:rPr b="0" i="0" lang="en-US" sz="2000" u="none" cap="none" strike="noStrike">
                <a:solidFill>
                  <a:schemeClr val="dk1"/>
                </a:solidFill>
                <a:latin typeface="Rockwell"/>
                <a:ea typeface="Rockwell"/>
                <a:cs typeface="Rockwell"/>
                <a:sym typeface="Rockwell"/>
              </a:rPr>
              <a:t>top</a:t>
            </a:r>
            <a:r>
              <a:rPr b="0" i="0" lang="en-US" sz="1800" u="none" cap="none" strike="noStrike">
                <a:solidFill>
                  <a:schemeClr val="dk1"/>
                </a:solidFill>
                <a:latin typeface="Rockwell"/>
                <a:ea typeface="Rockwell"/>
                <a:cs typeface="Rockwell"/>
                <a:sym typeface="Rockwell"/>
              </a:rPr>
              <a:t> 5 movie </a:t>
            </a:r>
            <a:r>
              <a:rPr b="0" i="0" lang="en-US" sz="2000" u="none" cap="none" strike="noStrike">
                <a:solidFill>
                  <a:schemeClr val="dk1"/>
                </a:solidFill>
                <a:latin typeface="Rockwell"/>
                <a:ea typeface="Rockwell"/>
                <a:cs typeface="Rockwell"/>
                <a:sym typeface="Rockwell"/>
              </a:rPr>
              <a:t>genre</a:t>
            </a:r>
            <a:r>
              <a:rPr b="0" i="0" lang="en-US" sz="1800" u="none" cap="none" strike="noStrike">
                <a:solidFill>
                  <a:schemeClr val="dk1"/>
                </a:solidFill>
                <a:latin typeface="Rockwell"/>
                <a:ea typeface="Rockwell"/>
                <a:cs typeface="Rockwell"/>
                <a:sym typeface="Rockwell"/>
              </a:rPr>
              <a:t> on the basis of number of movies are </a:t>
            </a:r>
            <a:r>
              <a:rPr b="1" i="0" lang="en-US" sz="1800" u="none" cap="none" strike="noStrike">
                <a:solidFill>
                  <a:schemeClr val="dk1"/>
                </a:solidFill>
                <a:latin typeface="Rockwell"/>
                <a:ea typeface="Rockwell"/>
                <a:cs typeface="Rockwell"/>
                <a:sym typeface="Rockwell"/>
              </a:rPr>
              <a:t>drama, comedy, thriller, action and </a:t>
            </a:r>
            <a:r>
              <a:rPr b="1" i="0" lang="en-US" sz="2000" u="none" cap="none" strike="noStrike">
                <a:solidFill>
                  <a:schemeClr val="dk1"/>
                </a:solidFill>
                <a:latin typeface="Rockwell"/>
                <a:ea typeface="Rockwell"/>
                <a:cs typeface="Rockwell"/>
                <a:sym typeface="Rockwell"/>
              </a:rPr>
              <a:t>romance</a:t>
            </a:r>
            <a:endParaRPr sz="2000">
              <a:solidFill>
                <a:schemeClr val="dk1"/>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2024-10-21T12:13:36Z</dcterms:created>
  <dc:creator>Prachi Shinde</dc:creator>
</cp:coreProperties>
</file>