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5" r:id="rId4"/>
    <p:sldId id="268" r:id="rId5"/>
    <p:sldId id="273" r:id="rId6"/>
    <p:sldId id="274" r:id="rId7"/>
    <p:sldId id="275" r:id="rId8"/>
    <p:sldId id="277" r:id="rId9"/>
    <p:sldId id="278" r:id="rId10"/>
    <p:sldId id="279" r:id="rId11"/>
    <p:sldId id="280"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8" d="100"/>
          <a:sy n="68" d="100"/>
        </p:scale>
        <p:origin x="2196"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B407-821E-DF9B-A4FD-A86AF92B4D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CFD8873B-1BDA-55AD-4F9F-68F72B3D92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E689FBC5-159B-9840-80A8-C45A4248A260}"/>
              </a:ext>
            </a:extLst>
          </p:cNvPr>
          <p:cNvSpPr>
            <a:spLocks noGrp="1"/>
          </p:cNvSpPr>
          <p:nvPr>
            <p:ph type="dt" sz="half" idx="10"/>
          </p:nvPr>
        </p:nvSpPr>
        <p:spPr/>
        <p:txBody>
          <a:bodyPr/>
          <a:lstStyle/>
          <a:p>
            <a:fld id="{93B49A61-6849-494F-8B31-FF076E2E6A20}" type="datetimeFigureOut">
              <a:rPr lang="en-IE" smtClean="0"/>
              <a:t>09/05/2024</a:t>
            </a:fld>
            <a:endParaRPr lang="en-IE"/>
          </a:p>
        </p:txBody>
      </p:sp>
      <p:sp>
        <p:nvSpPr>
          <p:cNvPr id="5" name="Footer Placeholder 4">
            <a:extLst>
              <a:ext uri="{FF2B5EF4-FFF2-40B4-BE49-F238E27FC236}">
                <a16:creationId xmlns:a16="http://schemas.microsoft.com/office/drawing/2014/main" id="{D0F1DBFC-208B-D93B-C3DB-63A590E010A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69ED9A4-7DEB-C610-061F-680CFE7FD9C6}"/>
              </a:ext>
            </a:extLst>
          </p:cNvPr>
          <p:cNvSpPr>
            <a:spLocks noGrp="1"/>
          </p:cNvSpPr>
          <p:nvPr>
            <p:ph type="sldNum" sz="quarter" idx="12"/>
          </p:nvPr>
        </p:nvSpPr>
        <p:spPr/>
        <p:txBody>
          <a:bodyPr/>
          <a:lstStyle/>
          <a:p>
            <a:fld id="{02804ED9-979D-4649-A6AD-F3C0BDFFEBEC}" type="slidenum">
              <a:rPr lang="en-IE" smtClean="0"/>
              <a:t>‹#›</a:t>
            </a:fld>
            <a:endParaRPr lang="en-IE"/>
          </a:p>
        </p:txBody>
      </p:sp>
    </p:spTree>
    <p:extLst>
      <p:ext uri="{BB962C8B-B14F-4D97-AF65-F5344CB8AC3E}">
        <p14:creationId xmlns:p14="http://schemas.microsoft.com/office/powerpoint/2010/main" val="287863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14A8-7144-4908-E02B-59275937699E}"/>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56B05762-67A6-618A-1114-8033538FA0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0690ED3-3D2E-667B-576E-9F0ED3B69BA8}"/>
              </a:ext>
            </a:extLst>
          </p:cNvPr>
          <p:cNvSpPr>
            <a:spLocks noGrp="1"/>
          </p:cNvSpPr>
          <p:nvPr>
            <p:ph type="dt" sz="half" idx="10"/>
          </p:nvPr>
        </p:nvSpPr>
        <p:spPr/>
        <p:txBody>
          <a:bodyPr/>
          <a:lstStyle/>
          <a:p>
            <a:fld id="{93B49A61-6849-494F-8B31-FF076E2E6A20}" type="datetimeFigureOut">
              <a:rPr lang="en-IE" smtClean="0"/>
              <a:t>09/05/2024</a:t>
            </a:fld>
            <a:endParaRPr lang="en-IE"/>
          </a:p>
        </p:txBody>
      </p:sp>
      <p:sp>
        <p:nvSpPr>
          <p:cNvPr id="5" name="Footer Placeholder 4">
            <a:extLst>
              <a:ext uri="{FF2B5EF4-FFF2-40B4-BE49-F238E27FC236}">
                <a16:creationId xmlns:a16="http://schemas.microsoft.com/office/drawing/2014/main" id="{3194D720-D320-8AFF-4430-A98A8A03687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CA633B2-424B-CF3C-9E50-29553511D397}"/>
              </a:ext>
            </a:extLst>
          </p:cNvPr>
          <p:cNvSpPr>
            <a:spLocks noGrp="1"/>
          </p:cNvSpPr>
          <p:nvPr>
            <p:ph type="sldNum" sz="quarter" idx="12"/>
          </p:nvPr>
        </p:nvSpPr>
        <p:spPr/>
        <p:txBody>
          <a:bodyPr/>
          <a:lstStyle/>
          <a:p>
            <a:fld id="{02804ED9-979D-4649-A6AD-F3C0BDFFEBEC}" type="slidenum">
              <a:rPr lang="en-IE" smtClean="0"/>
              <a:t>‹#›</a:t>
            </a:fld>
            <a:endParaRPr lang="en-IE"/>
          </a:p>
        </p:txBody>
      </p:sp>
    </p:spTree>
    <p:extLst>
      <p:ext uri="{BB962C8B-B14F-4D97-AF65-F5344CB8AC3E}">
        <p14:creationId xmlns:p14="http://schemas.microsoft.com/office/powerpoint/2010/main" val="228169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575B49-88E1-8DE1-534A-BBF1F920B2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2714D06-07DD-10AB-47FE-9DE55FC614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94E79EF-48F0-BA63-B53C-8D44C8419565}"/>
              </a:ext>
            </a:extLst>
          </p:cNvPr>
          <p:cNvSpPr>
            <a:spLocks noGrp="1"/>
          </p:cNvSpPr>
          <p:nvPr>
            <p:ph type="dt" sz="half" idx="10"/>
          </p:nvPr>
        </p:nvSpPr>
        <p:spPr/>
        <p:txBody>
          <a:bodyPr/>
          <a:lstStyle/>
          <a:p>
            <a:fld id="{93B49A61-6849-494F-8B31-FF076E2E6A20}" type="datetimeFigureOut">
              <a:rPr lang="en-IE" smtClean="0"/>
              <a:t>09/05/2024</a:t>
            </a:fld>
            <a:endParaRPr lang="en-IE"/>
          </a:p>
        </p:txBody>
      </p:sp>
      <p:sp>
        <p:nvSpPr>
          <p:cNvPr id="5" name="Footer Placeholder 4">
            <a:extLst>
              <a:ext uri="{FF2B5EF4-FFF2-40B4-BE49-F238E27FC236}">
                <a16:creationId xmlns:a16="http://schemas.microsoft.com/office/drawing/2014/main" id="{94F7D6BC-2DE5-6318-C05C-104855FC6541}"/>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CB2D3A8-D054-AF92-F071-7F0CC4252F78}"/>
              </a:ext>
            </a:extLst>
          </p:cNvPr>
          <p:cNvSpPr>
            <a:spLocks noGrp="1"/>
          </p:cNvSpPr>
          <p:nvPr>
            <p:ph type="sldNum" sz="quarter" idx="12"/>
          </p:nvPr>
        </p:nvSpPr>
        <p:spPr/>
        <p:txBody>
          <a:bodyPr/>
          <a:lstStyle/>
          <a:p>
            <a:fld id="{02804ED9-979D-4649-A6AD-F3C0BDFFEBEC}" type="slidenum">
              <a:rPr lang="en-IE" smtClean="0"/>
              <a:t>‹#›</a:t>
            </a:fld>
            <a:endParaRPr lang="en-IE"/>
          </a:p>
        </p:txBody>
      </p:sp>
    </p:spTree>
    <p:extLst>
      <p:ext uri="{BB962C8B-B14F-4D97-AF65-F5344CB8AC3E}">
        <p14:creationId xmlns:p14="http://schemas.microsoft.com/office/powerpoint/2010/main" val="286596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443A0-4841-3B3F-0706-9F5D48A5A9B9}"/>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834526B1-4A82-011D-70F3-39855384B6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20EB3FC-55F4-FFC1-4678-6A2123221B8D}"/>
              </a:ext>
            </a:extLst>
          </p:cNvPr>
          <p:cNvSpPr>
            <a:spLocks noGrp="1"/>
          </p:cNvSpPr>
          <p:nvPr>
            <p:ph type="dt" sz="half" idx="10"/>
          </p:nvPr>
        </p:nvSpPr>
        <p:spPr/>
        <p:txBody>
          <a:bodyPr/>
          <a:lstStyle/>
          <a:p>
            <a:fld id="{93B49A61-6849-494F-8B31-FF076E2E6A20}" type="datetimeFigureOut">
              <a:rPr lang="en-IE" smtClean="0"/>
              <a:t>09/05/2024</a:t>
            </a:fld>
            <a:endParaRPr lang="en-IE"/>
          </a:p>
        </p:txBody>
      </p:sp>
      <p:sp>
        <p:nvSpPr>
          <p:cNvPr id="5" name="Footer Placeholder 4">
            <a:extLst>
              <a:ext uri="{FF2B5EF4-FFF2-40B4-BE49-F238E27FC236}">
                <a16:creationId xmlns:a16="http://schemas.microsoft.com/office/drawing/2014/main" id="{DDA7F90C-B732-6C26-7139-ADEDB9C3D91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67830BB-B0AD-686A-93B9-84FC86B911DA}"/>
              </a:ext>
            </a:extLst>
          </p:cNvPr>
          <p:cNvSpPr>
            <a:spLocks noGrp="1"/>
          </p:cNvSpPr>
          <p:nvPr>
            <p:ph type="sldNum" sz="quarter" idx="12"/>
          </p:nvPr>
        </p:nvSpPr>
        <p:spPr/>
        <p:txBody>
          <a:bodyPr/>
          <a:lstStyle/>
          <a:p>
            <a:fld id="{02804ED9-979D-4649-A6AD-F3C0BDFFEBEC}" type="slidenum">
              <a:rPr lang="en-IE" smtClean="0"/>
              <a:t>‹#›</a:t>
            </a:fld>
            <a:endParaRPr lang="en-IE"/>
          </a:p>
        </p:txBody>
      </p:sp>
    </p:spTree>
    <p:extLst>
      <p:ext uri="{BB962C8B-B14F-4D97-AF65-F5344CB8AC3E}">
        <p14:creationId xmlns:p14="http://schemas.microsoft.com/office/powerpoint/2010/main" val="63751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C5BD-3C44-163E-36D0-B3FCD0F47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865D4520-1896-66AD-55B5-26A8830458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7F8157-FA3E-C1C3-26C0-8D3C0516D4A8}"/>
              </a:ext>
            </a:extLst>
          </p:cNvPr>
          <p:cNvSpPr>
            <a:spLocks noGrp="1"/>
          </p:cNvSpPr>
          <p:nvPr>
            <p:ph type="dt" sz="half" idx="10"/>
          </p:nvPr>
        </p:nvSpPr>
        <p:spPr/>
        <p:txBody>
          <a:bodyPr/>
          <a:lstStyle/>
          <a:p>
            <a:fld id="{93B49A61-6849-494F-8B31-FF076E2E6A20}" type="datetimeFigureOut">
              <a:rPr lang="en-IE" smtClean="0"/>
              <a:t>09/05/2024</a:t>
            </a:fld>
            <a:endParaRPr lang="en-IE"/>
          </a:p>
        </p:txBody>
      </p:sp>
      <p:sp>
        <p:nvSpPr>
          <p:cNvPr id="5" name="Footer Placeholder 4">
            <a:extLst>
              <a:ext uri="{FF2B5EF4-FFF2-40B4-BE49-F238E27FC236}">
                <a16:creationId xmlns:a16="http://schemas.microsoft.com/office/drawing/2014/main" id="{E7695E6E-C5A4-7F6E-0D15-31ECF421AE8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DCA799C-F369-94C6-430A-3C575C81B46B}"/>
              </a:ext>
            </a:extLst>
          </p:cNvPr>
          <p:cNvSpPr>
            <a:spLocks noGrp="1"/>
          </p:cNvSpPr>
          <p:nvPr>
            <p:ph type="sldNum" sz="quarter" idx="12"/>
          </p:nvPr>
        </p:nvSpPr>
        <p:spPr/>
        <p:txBody>
          <a:bodyPr/>
          <a:lstStyle/>
          <a:p>
            <a:fld id="{02804ED9-979D-4649-A6AD-F3C0BDFFEBEC}" type="slidenum">
              <a:rPr lang="en-IE" smtClean="0"/>
              <a:t>‹#›</a:t>
            </a:fld>
            <a:endParaRPr lang="en-IE"/>
          </a:p>
        </p:txBody>
      </p:sp>
    </p:spTree>
    <p:extLst>
      <p:ext uri="{BB962C8B-B14F-4D97-AF65-F5344CB8AC3E}">
        <p14:creationId xmlns:p14="http://schemas.microsoft.com/office/powerpoint/2010/main" val="252159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98A0-2C87-2CCE-88F1-646D66B8DE9F}"/>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6C3108EA-ECB1-C506-275D-D8F252244B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BD145BE7-CAED-B2BB-E582-0B501207D2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2A10832A-0D2B-2211-70CB-EA2B955D2932}"/>
              </a:ext>
            </a:extLst>
          </p:cNvPr>
          <p:cNvSpPr>
            <a:spLocks noGrp="1"/>
          </p:cNvSpPr>
          <p:nvPr>
            <p:ph type="dt" sz="half" idx="10"/>
          </p:nvPr>
        </p:nvSpPr>
        <p:spPr/>
        <p:txBody>
          <a:bodyPr/>
          <a:lstStyle/>
          <a:p>
            <a:fld id="{93B49A61-6849-494F-8B31-FF076E2E6A20}" type="datetimeFigureOut">
              <a:rPr lang="en-IE" smtClean="0"/>
              <a:t>09/05/2024</a:t>
            </a:fld>
            <a:endParaRPr lang="en-IE"/>
          </a:p>
        </p:txBody>
      </p:sp>
      <p:sp>
        <p:nvSpPr>
          <p:cNvPr id="6" name="Footer Placeholder 5">
            <a:extLst>
              <a:ext uri="{FF2B5EF4-FFF2-40B4-BE49-F238E27FC236}">
                <a16:creationId xmlns:a16="http://schemas.microsoft.com/office/drawing/2014/main" id="{F75ABD40-84BA-2AE5-3E1E-149305B8AEFE}"/>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3B5F18B-20B4-60E5-28D9-A30EE4C4426D}"/>
              </a:ext>
            </a:extLst>
          </p:cNvPr>
          <p:cNvSpPr>
            <a:spLocks noGrp="1"/>
          </p:cNvSpPr>
          <p:nvPr>
            <p:ph type="sldNum" sz="quarter" idx="12"/>
          </p:nvPr>
        </p:nvSpPr>
        <p:spPr/>
        <p:txBody>
          <a:bodyPr/>
          <a:lstStyle/>
          <a:p>
            <a:fld id="{02804ED9-979D-4649-A6AD-F3C0BDFFEBEC}" type="slidenum">
              <a:rPr lang="en-IE" smtClean="0"/>
              <a:t>‹#›</a:t>
            </a:fld>
            <a:endParaRPr lang="en-IE"/>
          </a:p>
        </p:txBody>
      </p:sp>
    </p:spTree>
    <p:extLst>
      <p:ext uri="{BB962C8B-B14F-4D97-AF65-F5344CB8AC3E}">
        <p14:creationId xmlns:p14="http://schemas.microsoft.com/office/powerpoint/2010/main" val="342314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CF74-38AD-0BE7-EE34-6A835E313009}"/>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091C1E2A-EFE3-530E-6F63-8363ADBF56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0FB791-66D1-D036-B986-C814D3A0B3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0D5FA4DF-5C2E-A2CB-EAEA-C3F8C21F96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083428-0DE2-CB24-964B-195341C4FA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A524A61F-1087-D411-BFE0-3EF67618F173}"/>
              </a:ext>
            </a:extLst>
          </p:cNvPr>
          <p:cNvSpPr>
            <a:spLocks noGrp="1"/>
          </p:cNvSpPr>
          <p:nvPr>
            <p:ph type="dt" sz="half" idx="10"/>
          </p:nvPr>
        </p:nvSpPr>
        <p:spPr/>
        <p:txBody>
          <a:bodyPr/>
          <a:lstStyle/>
          <a:p>
            <a:fld id="{93B49A61-6849-494F-8B31-FF076E2E6A20}" type="datetimeFigureOut">
              <a:rPr lang="en-IE" smtClean="0"/>
              <a:t>09/05/2024</a:t>
            </a:fld>
            <a:endParaRPr lang="en-IE"/>
          </a:p>
        </p:txBody>
      </p:sp>
      <p:sp>
        <p:nvSpPr>
          <p:cNvPr id="8" name="Footer Placeholder 7">
            <a:extLst>
              <a:ext uri="{FF2B5EF4-FFF2-40B4-BE49-F238E27FC236}">
                <a16:creationId xmlns:a16="http://schemas.microsoft.com/office/drawing/2014/main" id="{231F09A9-EBC1-628C-205E-2CBB9AF83CDF}"/>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D0D641B8-F254-6D09-854E-F07372148586}"/>
              </a:ext>
            </a:extLst>
          </p:cNvPr>
          <p:cNvSpPr>
            <a:spLocks noGrp="1"/>
          </p:cNvSpPr>
          <p:nvPr>
            <p:ph type="sldNum" sz="quarter" idx="12"/>
          </p:nvPr>
        </p:nvSpPr>
        <p:spPr/>
        <p:txBody>
          <a:bodyPr/>
          <a:lstStyle/>
          <a:p>
            <a:fld id="{02804ED9-979D-4649-A6AD-F3C0BDFFEBEC}" type="slidenum">
              <a:rPr lang="en-IE" smtClean="0"/>
              <a:t>‹#›</a:t>
            </a:fld>
            <a:endParaRPr lang="en-IE"/>
          </a:p>
        </p:txBody>
      </p:sp>
    </p:spTree>
    <p:extLst>
      <p:ext uri="{BB962C8B-B14F-4D97-AF65-F5344CB8AC3E}">
        <p14:creationId xmlns:p14="http://schemas.microsoft.com/office/powerpoint/2010/main" val="310930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24F1-29A3-7DFC-46D3-0196704F92B5}"/>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A5E173EF-B056-C78C-0202-4B5C490A4297}"/>
              </a:ext>
            </a:extLst>
          </p:cNvPr>
          <p:cNvSpPr>
            <a:spLocks noGrp="1"/>
          </p:cNvSpPr>
          <p:nvPr>
            <p:ph type="dt" sz="half" idx="10"/>
          </p:nvPr>
        </p:nvSpPr>
        <p:spPr/>
        <p:txBody>
          <a:bodyPr/>
          <a:lstStyle/>
          <a:p>
            <a:fld id="{93B49A61-6849-494F-8B31-FF076E2E6A20}" type="datetimeFigureOut">
              <a:rPr lang="en-IE" smtClean="0"/>
              <a:t>09/05/2024</a:t>
            </a:fld>
            <a:endParaRPr lang="en-IE"/>
          </a:p>
        </p:txBody>
      </p:sp>
      <p:sp>
        <p:nvSpPr>
          <p:cNvPr id="4" name="Footer Placeholder 3">
            <a:extLst>
              <a:ext uri="{FF2B5EF4-FFF2-40B4-BE49-F238E27FC236}">
                <a16:creationId xmlns:a16="http://schemas.microsoft.com/office/drawing/2014/main" id="{2A5A9DEE-8C59-2917-408A-2A6A1BB626A6}"/>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F8A9F9DD-567F-25AC-4BF4-0B7B33B0A339}"/>
              </a:ext>
            </a:extLst>
          </p:cNvPr>
          <p:cNvSpPr>
            <a:spLocks noGrp="1"/>
          </p:cNvSpPr>
          <p:nvPr>
            <p:ph type="sldNum" sz="quarter" idx="12"/>
          </p:nvPr>
        </p:nvSpPr>
        <p:spPr/>
        <p:txBody>
          <a:bodyPr/>
          <a:lstStyle/>
          <a:p>
            <a:fld id="{02804ED9-979D-4649-A6AD-F3C0BDFFEBEC}" type="slidenum">
              <a:rPr lang="en-IE" smtClean="0"/>
              <a:t>‹#›</a:t>
            </a:fld>
            <a:endParaRPr lang="en-IE"/>
          </a:p>
        </p:txBody>
      </p:sp>
    </p:spTree>
    <p:extLst>
      <p:ext uri="{BB962C8B-B14F-4D97-AF65-F5344CB8AC3E}">
        <p14:creationId xmlns:p14="http://schemas.microsoft.com/office/powerpoint/2010/main" val="61773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216655-F8EC-F492-5C66-9D271E5A7489}"/>
              </a:ext>
            </a:extLst>
          </p:cNvPr>
          <p:cNvSpPr>
            <a:spLocks noGrp="1"/>
          </p:cNvSpPr>
          <p:nvPr>
            <p:ph type="dt" sz="half" idx="10"/>
          </p:nvPr>
        </p:nvSpPr>
        <p:spPr/>
        <p:txBody>
          <a:bodyPr/>
          <a:lstStyle/>
          <a:p>
            <a:fld id="{93B49A61-6849-494F-8B31-FF076E2E6A20}" type="datetimeFigureOut">
              <a:rPr lang="en-IE" smtClean="0"/>
              <a:t>09/05/2024</a:t>
            </a:fld>
            <a:endParaRPr lang="en-IE"/>
          </a:p>
        </p:txBody>
      </p:sp>
      <p:sp>
        <p:nvSpPr>
          <p:cNvPr id="3" name="Footer Placeholder 2">
            <a:extLst>
              <a:ext uri="{FF2B5EF4-FFF2-40B4-BE49-F238E27FC236}">
                <a16:creationId xmlns:a16="http://schemas.microsoft.com/office/drawing/2014/main" id="{122C52D7-8431-4208-7BB4-5F2850B945A8}"/>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87657077-FA58-E275-91C8-584BB2E402F2}"/>
              </a:ext>
            </a:extLst>
          </p:cNvPr>
          <p:cNvSpPr>
            <a:spLocks noGrp="1"/>
          </p:cNvSpPr>
          <p:nvPr>
            <p:ph type="sldNum" sz="quarter" idx="12"/>
          </p:nvPr>
        </p:nvSpPr>
        <p:spPr/>
        <p:txBody>
          <a:bodyPr/>
          <a:lstStyle/>
          <a:p>
            <a:fld id="{02804ED9-979D-4649-A6AD-F3C0BDFFEBEC}" type="slidenum">
              <a:rPr lang="en-IE" smtClean="0"/>
              <a:t>‹#›</a:t>
            </a:fld>
            <a:endParaRPr lang="en-IE"/>
          </a:p>
        </p:txBody>
      </p:sp>
    </p:spTree>
    <p:extLst>
      <p:ext uri="{BB962C8B-B14F-4D97-AF65-F5344CB8AC3E}">
        <p14:creationId xmlns:p14="http://schemas.microsoft.com/office/powerpoint/2010/main" val="3291218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1A26-9435-1004-5FFF-9A6DFECBA8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0AD6559F-A2CB-6D75-3CFB-89917A86AC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5F3DE4B7-F9DF-FD33-CC9D-5D4376303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7BA204-3FC1-FC89-F8BA-A10F5B8EB2C9}"/>
              </a:ext>
            </a:extLst>
          </p:cNvPr>
          <p:cNvSpPr>
            <a:spLocks noGrp="1"/>
          </p:cNvSpPr>
          <p:nvPr>
            <p:ph type="dt" sz="half" idx="10"/>
          </p:nvPr>
        </p:nvSpPr>
        <p:spPr/>
        <p:txBody>
          <a:bodyPr/>
          <a:lstStyle/>
          <a:p>
            <a:fld id="{93B49A61-6849-494F-8B31-FF076E2E6A20}" type="datetimeFigureOut">
              <a:rPr lang="en-IE" smtClean="0"/>
              <a:t>09/05/2024</a:t>
            </a:fld>
            <a:endParaRPr lang="en-IE"/>
          </a:p>
        </p:txBody>
      </p:sp>
      <p:sp>
        <p:nvSpPr>
          <p:cNvPr id="6" name="Footer Placeholder 5">
            <a:extLst>
              <a:ext uri="{FF2B5EF4-FFF2-40B4-BE49-F238E27FC236}">
                <a16:creationId xmlns:a16="http://schemas.microsoft.com/office/drawing/2014/main" id="{D614CCB0-36CF-EDC1-4020-EACA984EBA5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A77451B2-9D57-D692-EC15-2A51C5A0E784}"/>
              </a:ext>
            </a:extLst>
          </p:cNvPr>
          <p:cNvSpPr>
            <a:spLocks noGrp="1"/>
          </p:cNvSpPr>
          <p:nvPr>
            <p:ph type="sldNum" sz="quarter" idx="12"/>
          </p:nvPr>
        </p:nvSpPr>
        <p:spPr/>
        <p:txBody>
          <a:bodyPr/>
          <a:lstStyle/>
          <a:p>
            <a:fld id="{02804ED9-979D-4649-A6AD-F3C0BDFFEBEC}" type="slidenum">
              <a:rPr lang="en-IE" smtClean="0"/>
              <a:t>‹#›</a:t>
            </a:fld>
            <a:endParaRPr lang="en-IE"/>
          </a:p>
        </p:txBody>
      </p:sp>
    </p:spTree>
    <p:extLst>
      <p:ext uri="{BB962C8B-B14F-4D97-AF65-F5344CB8AC3E}">
        <p14:creationId xmlns:p14="http://schemas.microsoft.com/office/powerpoint/2010/main" val="4138938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11B2-19BB-74A4-7D52-50409A958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8E9AFC49-943E-139A-1C5E-766BDB8FC8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77B70B39-B0CE-D70E-7396-9C8CE508E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5E690-C1A7-308E-8FBA-209FE608B2DA}"/>
              </a:ext>
            </a:extLst>
          </p:cNvPr>
          <p:cNvSpPr>
            <a:spLocks noGrp="1"/>
          </p:cNvSpPr>
          <p:nvPr>
            <p:ph type="dt" sz="half" idx="10"/>
          </p:nvPr>
        </p:nvSpPr>
        <p:spPr/>
        <p:txBody>
          <a:bodyPr/>
          <a:lstStyle/>
          <a:p>
            <a:fld id="{93B49A61-6849-494F-8B31-FF076E2E6A20}" type="datetimeFigureOut">
              <a:rPr lang="en-IE" smtClean="0"/>
              <a:t>09/05/2024</a:t>
            </a:fld>
            <a:endParaRPr lang="en-IE"/>
          </a:p>
        </p:txBody>
      </p:sp>
      <p:sp>
        <p:nvSpPr>
          <p:cNvPr id="6" name="Footer Placeholder 5">
            <a:extLst>
              <a:ext uri="{FF2B5EF4-FFF2-40B4-BE49-F238E27FC236}">
                <a16:creationId xmlns:a16="http://schemas.microsoft.com/office/drawing/2014/main" id="{9C4A051E-A3C6-3358-3904-374F5DDDC18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439C261E-E220-1FE0-AC99-7155025FB660}"/>
              </a:ext>
            </a:extLst>
          </p:cNvPr>
          <p:cNvSpPr>
            <a:spLocks noGrp="1"/>
          </p:cNvSpPr>
          <p:nvPr>
            <p:ph type="sldNum" sz="quarter" idx="12"/>
          </p:nvPr>
        </p:nvSpPr>
        <p:spPr/>
        <p:txBody>
          <a:bodyPr/>
          <a:lstStyle/>
          <a:p>
            <a:fld id="{02804ED9-979D-4649-A6AD-F3C0BDFFEBEC}" type="slidenum">
              <a:rPr lang="en-IE" smtClean="0"/>
              <a:t>‹#›</a:t>
            </a:fld>
            <a:endParaRPr lang="en-IE"/>
          </a:p>
        </p:txBody>
      </p:sp>
    </p:spTree>
    <p:extLst>
      <p:ext uri="{BB962C8B-B14F-4D97-AF65-F5344CB8AC3E}">
        <p14:creationId xmlns:p14="http://schemas.microsoft.com/office/powerpoint/2010/main" val="64350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9A45FD-0FDF-7B33-9603-E88A11F69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6033DF92-9BB8-1863-A8A0-FFE1887AF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A95B2A7-5413-C25D-16A7-128B4BF05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49A61-6849-494F-8B31-FF076E2E6A20}" type="datetimeFigureOut">
              <a:rPr lang="en-IE" smtClean="0"/>
              <a:t>09/05/2024</a:t>
            </a:fld>
            <a:endParaRPr lang="en-IE"/>
          </a:p>
        </p:txBody>
      </p:sp>
      <p:sp>
        <p:nvSpPr>
          <p:cNvPr id="5" name="Footer Placeholder 4">
            <a:extLst>
              <a:ext uri="{FF2B5EF4-FFF2-40B4-BE49-F238E27FC236}">
                <a16:creationId xmlns:a16="http://schemas.microsoft.com/office/drawing/2014/main" id="{CC8FA4A9-13DA-21BE-4FCA-C892AF651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2A2DFCA0-2AA7-343C-EAC0-9D00705571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04ED9-979D-4649-A6AD-F3C0BDFFEBEC}" type="slidenum">
              <a:rPr lang="en-IE" smtClean="0"/>
              <a:t>‹#›</a:t>
            </a:fld>
            <a:endParaRPr lang="en-IE"/>
          </a:p>
        </p:txBody>
      </p:sp>
    </p:spTree>
    <p:extLst>
      <p:ext uri="{BB962C8B-B14F-4D97-AF65-F5344CB8AC3E}">
        <p14:creationId xmlns:p14="http://schemas.microsoft.com/office/powerpoint/2010/main" val="3635070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499EA9-B3A2-824A-B7BF-6A51FF8FFD1E}"/>
              </a:ext>
            </a:extLst>
          </p:cNvPr>
          <p:cNvPicPr>
            <a:picLocks noChangeAspect="1"/>
          </p:cNvPicPr>
          <p:nvPr/>
        </p:nvPicPr>
        <p:blipFill>
          <a:blip r:embed="rId2"/>
          <a:stretch>
            <a:fillRect/>
          </a:stretch>
        </p:blipFill>
        <p:spPr>
          <a:xfrm>
            <a:off x="-14536993" y="1615027"/>
            <a:ext cx="12192000" cy="5124450"/>
          </a:xfrm>
          <a:prstGeom prst="rect">
            <a:avLst/>
          </a:prstGeom>
        </p:spPr>
      </p:pic>
      <p:pic>
        <p:nvPicPr>
          <p:cNvPr id="5" name="Picture 4">
            <a:extLst>
              <a:ext uri="{FF2B5EF4-FFF2-40B4-BE49-F238E27FC236}">
                <a16:creationId xmlns:a16="http://schemas.microsoft.com/office/drawing/2014/main" id="{A79EBF98-5CE6-2F0D-DC78-F856AA4C8989}"/>
              </a:ext>
            </a:extLst>
          </p:cNvPr>
          <p:cNvPicPr>
            <a:picLocks noChangeAspect="1"/>
          </p:cNvPicPr>
          <p:nvPr/>
        </p:nvPicPr>
        <p:blipFill>
          <a:blip r:embed="rId3"/>
          <a:stretch>
            <a:fillRect/>
          </a:stretch>
        </p:blipFill>
        <p:spPr>
          <a:xfrm>
            <a:off x="10210628" y="-241725"/>
            <a:ext cx="1981372" cy="1975275"/>
          </a:xfrm>
          <a:prstGeom prst="rect">
            <a:avLst/>
          </a:prstGeom>
        </p:spPr>
      </p:pic>
      <p:sp>
        <p:nvSpPr>
          <p:cNvPr id="7" name="TextBox 6">
            <a:extLst>
              <a:ext uri="{FF2B5EF4-FFF2-40B4-BE49-F238E27FC236}">
                <a16:creationId xmlns:a16="http://schemas.microsoft.com/office/drawing/2014/main" id="{3AF7BCDB-C4AF-81E9-6FAC-0A8BB1188E81}"/>
              </a:ext>
            </a:extLst>
          </p:cNvPr>
          <p:cNvSpPr txBox="1"/>
          <p:nvPr/>
        </p:nvSpPr>
        <p:spPr>
          <a:xfrm>
            <a:off x="6096000" y="2361371"/>
            <a:ext cx="7665398" cy="3631763"/>
          </a:xfrm>
          <a:prstGeom prst="rect">
            <a:avLst/>
          </a:prstGeom>
          <a:noFill/>
        </p:spPr>
        <p:txBody>
          <a:bodyPr wrap="square" rtlCol="0">
            <a:spAutoFit/>
          </a:bodyPr>
          <a:lstStyle/>
          <a:p>
            <a:r>
              <a:rPr lang="en-US" sz="11500" dirty="0">
                <a:solidFill>
                  <a:schemeClr val="bg1"/>
                </a:solidFill>
                <a:latin typeface="Bodoni MT Condensed" panose="02070606080606020203" pitchFamily="18" charset="0"/>
              </a:rPr>
              <a:t>INSIGHT</a:t>
            </a:r>
            <a:r>
              <a:rPr lang="en-US" sz="11500" dirty="0">
                <a:solidFill>
                  <a:schemeClr val="bg1"/>
                </a:solidFill>
                <a:latin typeface="Bahnschrift SemiLight Condensed" panose="020B0502040204020203" pitchFamily="34" charset="0"/>
              </a:rPr>
              <a:t> </a:t>
            </a:r>
            <a:r>
              <a:rPr lang="en-US" sz="11500" dirty="0">
                <a:solidFill>
                  <a:schemeClr val="bg1"/>
                </a:solidFill>
                <a:latin typeface="Bodoni MT Condensed" panose="02070606080606020203" pitchFamily="18" charset="0"/>
              </a:rPr>
              <a:t>HUB</a:t>
            </a:r>
          </a:p>
          <a:p>
            <a:endParaRPr lang="en-IE" sz="11500" dirty="0">
              <a:solidFill>
                <a:schemeClr val="bg1"/>
              </a:solidFill>
              <a:latin typeface="Bahnschrift SemiLight Condensed" panose="020B0502040204020203" pitchFamily="34" charset="0"/>
            </a:endParaRPr>
          </a:p>
        </p:txBody>
      </p:sp>
      <p:sp>
        <p:nvSpPr>
          <p:cNvPr id="9" name="TextBox 8">
            <a:extLst>
              <a:ext uri="{FF2B5EF4-FFF2-40B4-BE49-F238E27FC236}">
                <a16:creationId xmlns:a16="http://schemas.microsoft.com/office/drawing/2014/main" id="{FF1E39C0-3BF8-403A-074D-C2F9437DDC8A}"/>
              </a:ext>
            </a:extLst>
          </p:cNvPr>
          <p:cNvSpPr txBox="1"/>
          <p:nvPr/>
        </p:nvSpPr>
        <p:spPr>
          <a:xfrm>
            <a:off x="6108290" y="3880276"/>
            <a:ext cx="4939907" cy="830997"/>
          </a:xfrm>
          <a:prstGeom prst="rect">
            <a:avLst/>
          </a:prstGeom>
          <a:noFill/>
        </p:spPr>
        <p:txBody>
          <a:bodyPr wrap="square" rtlCol="0">
            <a:spAutoFit/>
          </a:bodyPr>
          <a:lstStyle/>
          <a:p>
            <a:r>
              <a:rPr lang="en-US" sz="2400" dirty="0">
                <a:solidFill>
                  <a:srgbClr val="FF0000"/>
                </a:solidFill>
                <a:latin typeface="Bodoni MT Condensed" panose="02070606080606020203" pitchFamily="18" charset="0"/>
              </a:rPr>
              <a:t>Empowering Content Provider with</a:t>
            </a:r>
          </a:p>
          <a:p>
            <a:r>
              <a:rPr lang="en-US" sz="2400" dirty="0">
                <a:solidFill>
                  <a:srgbClr val="FF0000"/>
                </a:solidFill>
                <a:latin typeface="Bodoni MT Condensed" panose="02070606080606020203" pitchFamily="18" charset="0"/>
              </a:rPr>
              <a:t>Feedback Analysis</a:t>
            </a:r>
            <a:endParaRPr lang="en-IE" sz="2400" dirty="0">
              <a:solidFill>
                <a:srgbClr val="FF0000"/>
              </a:solidFill>
              <a:latin typeface="Bodoni MT Condensed" panose="02070606080606020203" pitchFamily="18" charset="0"/>
            </a:endParaRPr>
          </a:p>
        </p:txBody>
      </p:sp>
      <p:sp>
        <p:nvSpPr>
          <p:cNvPr id="17" name="Freeform: Shape 16">
            <a:extLst>
              <a:ext uri="{FF2B5EF4-FFF2-40B4-BE49-F238E27FC236}">
                <a16:creationId xmlns:a16="http://schemas.microsoft.com/office/drawing/2014/main" id="{10A74C8F-62C6-08DB-8F45-E2EE171BCA58}"/>
              </a:ext>
            </a:extLst>
          </p:cNvPr>
          <p:cNvSpPr/>
          <p:nvPr/>
        </p:nvSpPr>
        <p:spPr>
          <a:xfrm>
            <a:off x="-14335433" y="0"/>
            <a:ext cx="11990440" cy="6858000"/>
          </a:xfrm>
          <a:custGeom>
            <a:avLst/>
            <a:gdLst>
              <a:gd name="connsiteX0" fmla="*/ 0 w 11990440"/>
              <a:gd name="connsiteY0" fmla="*/ 0 h 6858000"/>
              <a:gd name="connsiteX1" fmla="*/ 10913806 w 11990440"/>
              <a:gd name="connsiteY1" fmla="*/ 0 h 6858000"/>
              <a:gd name="connsiteX2" fmla="*/ 10913806 w 11990440"/>
              <a:gd name="connsiteY2" fmla="*/ 1932039 h 6858000"/>
              <a:gd name="connsiteX3" fmla="*/ 11452123 w 11990440"/>
              <a:gd name="connsiteY3" fmla="*/ 1932039 h 6858000"/>
              <a:gd name="connsiteX4" fmla="*/ 11990440 w 11990440"/>
              <a:gd name="connsiteY4" fmla="*/ 2507226 h 6858000"/>
              <a:gd name="connsiteX5" fmla="*/ 11452123 w 11990440"/>
              <a:gd name="connsiteY5" fmla="*/ 3082413 h 6858000"/>
              <a:gd name="connsiteX6" fmla="*/ 10913806 w 11990440"/>
              <a:gd name="connsiteY6" fmla="*/ 308241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1932039"/>
                </a:lnTo>
                <a:lnTo>
                  <a:pt x="11452123" y="1932039"/>
                </a:lnTo>
                <a:cubicBezTo>
                  <a:pt x="11749427" y="1932039"/>
                  <a:pt x="11990440" y="2189559"/>
                  <a:pt x="11990440" y="2507226"/>
                </a:cubicBezTo>
                <a:cubicBezTo>
                  <a:pt x="11990440" y="2824893"/>
                  <a:pt x="11749427" y="3082413"/>
                  <a:pt x="11452123" y="3082413"/>
                </a:cubicBezTo>
                <a:lnTo>
                  <a:pt x="10913806" y="3082413"/>
                </a:lnTo>
                <a:lnTo>
                  <a:pt x="10913806" y="6858000"/>
                </a:lnTo>
                <a:lnTo>
                  <a:pt x="0" y="6858000"/>
                </a:lnTo>
                <a:close/>
              </a:path>
            </a:pathLst>
          </a:custGeom>
          <a:solidFill>
            <a:srgbClr val="FF0000"/>
          </a:solidFill>
          <a:ln>
            <a:solidFill>
              <a:srgbClr val="FF0000"/>
            </a:solidFill>
          </a:ln>
          <a:effectLst>
            <a:outerShdw blurRad="50800" dist="63500" algn="l" rotWithShape="0">
              <a:schemeClr val="bg2">
                <a:lumMod val="50000"/>
                <a:alpha val="3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18" name="Freeform: Shape 17">
            <a:extLst>
              <a:ext uri="{FF2B5EF4-FFF2-40B4-BE49-F238E27FC236}">
                <a16:creationId xmlns:a16="http://schemas.microsoft.com/office/drawing/2014/main" id="{AD2913AF-09A6-E1AC-2B68-78735051C602}"/>
              </a:ext>
            </a:extLst>
          </p:cNvPr>
          <p:cNvSpPr/>
          <p:nvPr/>
        </p:nvSpPr>
        <p:spPr>
          <a:xfrm>
            <a:off x="-18330811" y="0"/>
            <a:ext cx="11990440" cy="6858000"/>
          </a:xfrm>
          <a:custGeom>
            <a:avLst/>
            <a:gdLst>
              <a:gd name="connsiteX0" fmla="*/ 0 w 11990440"/>
              <a:gd name="connsiteY0" fmla="*/ 0 h 6858000"/>
              <a:gd name="connsiteX1" fmla="*/ 10913806 w 11990440"/>
              <a:gd name="connsiteY1" fmla="*/ 0 h 6858000"/>
              <a:gd name="connsiteX2" fmla="*/ 10913806 w 11990440"/>
              <a:gd name="connsiteY2" fmla="*/ 3429000 h 6858000"/>
              <a:gd name="connsiteX3" fmla="*/ 11452123 w 11990440"/>
              <a:gd name="connsiteY3" fmla="*/ 3429000 h 6858000"/>
              <a:gd name="connsiteX4" fmla="*/ 11990440 w 11990440"/>
              <a:gd name="connsiteY4" fmla="*/ 4004187 h 6858000"/>
              <a:gd name="connsiteX5" fmla="*/ 11452123 w 11990440"/>
              <a:gd name="connsiteY5" fmla="*/ 4579374 h 6858000"/>
              <a:gd name="connsiteX6" fmla="*/ 10913806 w 11990440"/>
              <a:gd name="connsiteY6" fmla="*/ 457937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3429000"/>
                </a:lnTo>
                <a:lnTo>
                  <a:pt x="11452123" y="3429000"/>
                </a:lnTo>
                <a:cubicBezTo>
                  <a:pt x="11749427" y="3429000"/>
                  <a:pt x="11990440" y="3686520"/>
                  <a:pt x="11990440" y="4004187"/>
                </a:cubicBezTo>
                <a:cubicBezTo>
                  <a:pt x="11990440" y="4321854"/>
                  <a:pt x="11749427" y="4579374"/>
                  <a:pt x="11452123" y="4579374"/>
                </a:cubicBezTo>
                <a:lnTo>
                  <a:pt x="10913806" y="4579373"/>
                </a:lnTo>
                <a:lnTo>
                  <a:pt x="10913806" y="6858000"/>
                </a:lnTo>
                <a:lnTo>
                  <a:pt x="0" y="6858000"/>
                </a:lnTo>
                <a:close/>
              </a:path>
            </a:pathLst>
          </a:custGeom>
          <a:solidFill>
            <a:schemeClr val="bg1"/>
          </a:solidFill>
          <a:ln>
            <a:solidFill>
              <a:schemeClr val="bg1"/>
            </a:solidFill>
          </a:ln>
          <a:effectLst>
            <a:outerShdw blurRad="50800" dist="63500" dir="2700000" algn="tl" rotWithShape="0">
              <a:schemeClr val="bg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p>
        </p:txBody>
      </p:sp>
      <p:sp>
        <p:nvSpPr>
          <p:cNvPr id="19" name="Freeform: Shape 18">
            <a:extLst>
              <a:ext uri="{FF2B5EF4-FFF2-40B4-BE49-F238E27FC236}">
                <a16:creationId xmlns:a16="http://schemas.microsoft.com/office/drawing/2014/main" id="{42067FF8-B4BA-7632-EE1D-F70B51B03187}"/>
              </a:ext>
            </a:extLst>
          </p:cNvPr>
          <p:cNvSpPr/>
          <p:nvPr/>
        </p:nvSpPr>
        <p:spPr>
          <a:xfrm>
            <a:off x="-23289429" y="0"/>
            <a:ext cx="11916698" cy="6858000"/>
          </a:xfrm>
          <a:custGeom>
            <a:avLst/>
            <a:gdLst>
              <a:gd name="connsiteX0" fmla="*/ 0 w 11916698"/>
              <a:gd name="connsiteY0" fmla="*/ 0 h 6858000"/>
              <a:gd name="connsiteX1" fmla="*/ 10913806 w 11916698"/>
              <a:gd name="connsiteY1" fmla="*/ 0 h 6858000"/>
              <a:gd name="connsiteX2" fmla="*/ 10913806 w 11916698"/>
              <a:gd name="connsiteY2" fmla="*/ 4763730 h 6858000"/>
              <a:gd name="connsiteX3" fmla="*/ 11415252 w 11916698"/>
              <a:gd name="connsiteY3" fmla="*/ 4763730 h 6858000"/>
              <a:gd name="connsiteX4" fmla="*/ 11916698 w 11916698"/>
              <a:gd name="connsiteY4" fmla="*/ 5287298 h 6858000"/>
              <a:gd name="connsiteX5" fmla="*/ 11415252 w 11916698"/>
              <a:gd name="connsiteY5" fmla="*/ 5810866 h 6858000"/>
              <a:gd name="connsiteX6" fmla="*/ 10913806 w 11916698"/>
              <a:gd name="connsiteY6" fmla="*/ 5810865 h 6858000"/>
              <a:gd name="connsiteX7" fmla="*/ 10913806 w 11916698"/>
              <a:gd name="connsiteY7" fmla="*/ 6858000 h 6858000"/>
              <a:gd name="connsiteX8" fmla="*/ 0 w 1191669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16698" h="6858000">
                <a:moveTo>
                  <a:pt x="0" y="0"/>
                </a:moveTo>
                <a:lnTo>
                  <a:pt x="10913806" y="0"/>
                </a:lnTo>
                <a:lnTo>
                  <a:pt x="10913806" y="4763730"/>
                </a:lnTo>
                <a:lnTo>
                  <a:pt x="11415252" y="4763730"/>
                </a:lnTo>
                <a:cubicBezTo>
                  <a:pt x="11692193" y="4763730"/>
                  <a:pt x="11916698" y="4998139"/>
                  <a:pt x="11916698" y="5287298"/>
                </a:cubicBezTo>
                <a:cubicBezTo>
                  <a:pt x="11916698" y="5576457"/>
                  <a:pt x="11692193" y="5810866"/>
                  <a:pt x="11415252" y="5810866"/>
                </a:cubicBezTo>
                <a:lnTo>
                  <a:pt x="10913806" y="5810865"/>
                </a:lnTo>
                <a:lnTo>
                  <a:pt x="10913806" y="6858000"/>
                </a:lnTo>
                <a:lnTo>
                  <a:pt x="0" y="6858000"/>
                </a:lnTo>
                <a:close/>
              </a:path>
            </a:pathLst>
          </a:custGeom>
          <a:solidFill>
            <a:srgbClr val="FF0000"/>
          </a:solidFill>
          <a:ln>
            <a:solidFill>
              <a:srgbClr val="FF0000"/>
            </a:solidFill>
          </a:ln>
          <a:effectLst>
            <a:outerShdw blurRad="63500" dist="38100" dir="2700000" algn="tl"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0" name="TextBox 19">
            <a:extLst>
              <a:ext uri="{FF2B5EF4-FFF2-40B4-BE49-F238E27FC236}">
                <a16:creationId xmlns:a16="http://schemas.microsoft.com/office/drawing/2014/main" id="{4CB39F7F-DA0A-76DB-800F-10D2DAD95281}"/>
              </a:ext>
            </a:extLst>
          </p:cNvPr>
          <p:cNvSpPr txBox="1"/>
          <p:nvPr/>
        </p:nvSpPr>
        <p:spPr>
          <a:xfrm>
            <a:off x="19204457" y="3658383"/>
            <a:ext cx="8878530" cy="830997"/>
          </a:xfrm>
          <a:prstGeom prst="rect">
            <a:avLst/>
          </a:prstGeom>
          <a:noFill/>
        </p:spPr>
        <p:txBody>
          <a:bodyPr wrap="square" rtlCol="0">
            <a:spAutoFit/>
          </a:bodyPr>
          <a:lstStyle/>
          <a:p>
            <a:r>
              <a:rPr lang="en-US" sz="4800" dirty="0">
                <a:solidFill>
                  <a:schemeClr val="bg1"/>
                </a:solidFill>
                <a:latin typeface="Bodoni MT Condensed" panose="02070606080606020203" pitchFamily="18" charset="0"/>
              </a:rPr>
              <a:t>UNDERSTANDING OUR PROJECT</a:t>
            </a:r>
            <a:endParaRPr lang="en-IE" sz="4800" dirty="0">
              <a:solidFill>
                <a:schemeClr val="bg1"/>
              </a:solidFill>
              <a:latin typeface="Bodoni MT Condensed" panose="02070606080606020203" pitchFamily="18" charset="0"/>
            </a:endParaRPr>
          </a:p>
        </p:txBody>
      </p:sp>
      <p:sp>
        <p:nvSpPr>
          <p:cNvPr id="21" name="TextBox 20">
            <a:extLst>
              <a:ext uri="{FF2B5EF4-FFF2-40B4-BE49-F238E27FC236}">
                <a16:creationId xmlns:a16="http://schemas.microsoft.com/office/drawing/2014/main" id="{C2A24B77-EE9A-5240-269F-FC73663E7286}"/>
              </a:ext>
            </a:extLst>
          </p:cNvPr>
          <p:cNvSpPr txBox="1"/>
          <p:nvPr/>
        </p:nvSpPr>
        <p:spPr>
          <a:xfrm>
            <a:off x="16218312" y="2644170"/>
            <a:ext cx="5618332" cy="1569660"/>
          </a:xfrm>
          <a:prstGeom prst="rect">
            <a:avLst/>
          </a:prstGeom>
          <a:noFill/>
        </p:spPr>
        <p:txBody>
          <a:bodyPr wrap="square" rtlCol="0">
            <a:spAutoFit/>
          </a:bodyPr>
          <a:lstStyle/>
          <a:p>
            <a:r>
              <a:rPr lang="en-US" sz="9600" dirty="0">
                <a:solidFill>
                  <a:schemeClr val="bg1"/>
                </a:solidFill>
                <a:latin typeface="Bodoni MT Condensed" panose="02070606080606020203" pitchFamily="18" charset="0"/>
              </a:rPr>
              <a:t>SECTION A</a:t>
            </a:r>
            <a:endParaRPr lang="en-IE" sz="9600" dirty="0">
              <a:solidFill>
                <a:schemeClr val="bg1"/>
              </a:solidFill>
              <a:latin typeface="Bodoni MT Condensed" panose="02070606080606020203" pitchFamily="18" charset="0"/>
            </a:endParaRPr>
          </a:p>
        </p:txBody>
      </p:sp>
    </p:spTree>
    <p:extLst>
      <p:ext uri="{BB962C8B-B14F-4D97-AF65-F5344CB8AC3E}">
        <p14:creationId xmlns:p14="http://schemas.microsoft.com/office/powerpoint/2010/main" val="3930518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2132769-77CC-CF2C-30CF-4A9615B25A2C}"/>
            </a:ext>
          </a:extLst>
        </p:cNvPr>
        <p:cNvGrpSpPr/>
        <p:nvPr/>
      </p:nvGrpSpPr>
      <p:grpSpPr>
        <a:xfrm>
          <a:off x="0" y="0"/>
          <a:ext cx="0" cy="0"/>
          <a:chOff x="0" y="0"/>
          <a:chExt cx="0" cy="0"/>
        </a:xfrm>
      </p:grpSpPr>
      <p:sp>
        <p:nvSpPr>
          <p:cNvPr id="20" name="Freeform: Shape 19">
            <a:extLst>
              <a:ext uri="{FF2B5EF4-FFF2-40B4-BE49-F238E27FC236}">
                <a16:creationId xmlns:a16="http://schemas.microsoft.com/office/drawing/2014/main" id="{80B3CE14-257C-59CD-425E-B25BC5A82E1A}"/>
              </a:ext>
            </a:extLst>
          </p:cNvPr>
          <p:cNvSpPr/>
          <p:nvPr/>
        </p:nvSpPr>
        <p:spPr>
          <a:xfrm>
            <a:off x="-132736"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1932039 h 6858000"/>
              <a:gd name="connsiteX3" fmla="*/ 11452123 w 11990440"/>
              <a:gd name="connsiteY3" fmla="*/ 1932039 h 6858000"/>
              <a:gd name="connsiteX4" fmla="*/ 11990440 w 11990440"/>
              <a:gd name="connsiteY4" fmla="*/ 2507226 h 6858000"/>
              <a:gd name="connsiteX5" fmla="*/ 11452123 w 11990440"/>
              <a:gd name="connsiteY5" fmla="*/ 3082413 h 6858000"/>
              <a:gd name="connsiteX6" fmla="*/ 10913806 w 11990440"/>
              <a:gd name="connsiteY6" fmla="*/ 308241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1932039"/>
                </a:lnTo>
                <a:lnTo>
                  <a:pt x="11452123" y="1932039"/>
                </a:lnTo>
                <a:cubicBezTo>
                  <a:pt x="11749427" y="1932039"/>
                  <a:pt x="11990440" y="2189559"/>
                  <a:pt x="11990440" y="2507226"/>
                </a:cubicBezTo>
                <a:cubicBezTo>
                  <a:pt x="11990440" y="2824893"/>
                  <a:pt x="11749427" y="3082413"/>
                  <a:pt x="11452123" y="3082413"/>
                </a:cubicBezTo>
                <a:lnTo>
                  <a:pt x="10913806" y="3082413"/>
                </a:lnTo>
                <a:lnTo>
                  <a:pt x="10913806" y="6858000"/>
                </a:lnTo>
                <a:lnTo>
                  <a:pt x="0" y="6858000"/>
                </a:lnTo>
                <a:close/>
              </a:path>
            </a:pathLst>
          </a:custGeom>
          <a:solidFill>
            <a:srgbClr val="FF0000"/>
          </a:solidFill>
          <a:ln>
            <a:solidFill>
              <a:srgbClr val="FF0000"/>
            </a:solidFill>
          </a:ln>
          <a:effectLst>
            <a:outerShdw blurRad="50800" dist="63500" algn="l" rotWithShape="0">
              <a:schemeClr val="bg2">
                <a:lumMod val="50000"/>
                <a:alpha val="3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p>
        </p:txBody>
      </p:sp>
      <p:sp>
        <p:nvSpPr>
          <p:cNvPr id="21" name="Freeform: Shape 20">
            <a:extLst>
              <a:ext uri="{FF2B5EF4-FFF2-40B4-BE49-F238E27FC236}">
                <a16:creationId xmlns:a16="http://schemas.microsoft.com/office/drawing/2014/main" id="{DEC1D82C-C99A-E3DF-1380-7732ECF3FD12}"/>
              </a:ext>
            </a:extLst>
          </p:cNvPr>
          <p:cNvSpPr/>
          <p:nvPr/>
        </p:nvSpPr>
        <p:spPr>
          <a:xfrm>
            <a:off x="-6764510"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3429000 h 6858000"/>
              <a:gd name="connsiteX3" fmla="*/ 11452123 w 11990440"/>
              <a:gd name="connsiteY3" fmla="*/ 3429000 h 6858000"/>
              <a:gd name="connsiteX4" fmla="*/ 11990440 w 11990440"/>
              <a:gd name="connsiteY4" fmla="*/ 4004187 h 6858000"/>
              <a:gd name="connsiteX5" fmla="*/ 11452123 w 11990440"/>
              <a:gd name="connsiteY5" fmla="*/ 4579374 h 6858000"/>
              <a:gd name="connsiteX6" fmla="*/ 10913806 w 11990440"/>
              <a:gd name="connsiteY6" fmla="*/ 457937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3429000"/>
                </a:lnTo>
                <a:lnTo>
                  <a:pt x="11452123" y="3429000"/>
                </a:lnTo>
                <a:cubicBezTo>
                  <a:pt x="11749427" y="3429000"/>
                  <a:pt x="11990440" y="3686520"/>
                  <a:pt x="11990440" y="4004187"/>
                </a:cubicBezTo>
                <a:cubicBezTo>
                  <a:pt x="11990440" y="4321854"/>
                  <a:pt x="11749427" y="4579374"/>
                  <a:pt x="11452123" y="4579374"/>
                </a:cubicBezTo>
                <a:lnTo>
                  <a:pt x="10913806" y="4579373"/>
                </a:lnTo>
                <a:lnTo>
                  <a:pt x="10913806" y="6858000"/>
                </a:lnTo>
                <a:lnTo>
                  <a:pt x="0" y="6858000"/>
                </a:lnTo>
                <a:close/>
              </a:path>
            </a:pathLst>
          </a:custGeom>
          <a:solidFill>
            <a:schemeClr val="bg1"/>
          </a:solidFill>
          <a:ln>
            <a:solidFill>
              <a:schemeClr val="bg1"/>
            </a:solidFill>
          </a:ln>
          <a:effectLst>
            <a:outerShdw blurRad="50800" dist="63500" dir="2700000" algn="tl" rotWithShape="0">
              <a:schemeClr val="bg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3" name="Freeform: Shape 22">
            <a:extLst>
              <a:ext uri="{FF2B5EF4-FFF2-40B4-BE49-F238E27FC236}">
                <a16:creationId xmlns:a16="http://schemas.microsoft.com/office/drawing/2014/main" id="{AA1AC7AE-36FE-A97F-2965-EAFA37F1B96A}"/>
              </a:ext>
            </a:extLst>
          </p:cNvPr>
          <p:cNvSpPr/>
          <p:nvPr/>
        </p:nvSpPr>
        <p:spPr>
          <a:xfrm>
            <a:off x="-7970962" y="-1100"/>
            <a:ext cx="11916698" cy="6858000"/>
          </a:xfrm>
          <a:custGeom>
            <a:avLst/>
            <a:gdLst>
              <a:gd name="connsiteX0" fmla="*/ 0 w 11916698"/>
              <a:gd name="connsiteY0" fmla="*/ 0 h 6858000"/>
              <a:gd name="connsiteX1" fmla="*/ 10913806 w 11916698"/>
              <a:gd name="connsiteY1" fmla="*/ 0 h 6858000"/>
              <a:gd name="connsiteX2" fmla="*/ 10913806 w 11916698"/>
              <a:gd name="connsiteY2" fmla="*/ 4763730 h 6858000"/>
              <a:gd name="connsiteX3" fmla="*/ 11415252 w 11916698"/>
              <a:gd name="connsiteY3" fmla="*/ 4763730 h 6858000"/>
              <a:gd name="connsiteX4" fmla="*/ 11916698 w 11916698"/>
              <a:gd name="connsiteY4" fmla="*/ 5287298 h 6858000"/>
              <a:gd name="connsiteX5" fmla="*/ 11415252 w 11916698"/>
              <a:gd name="connsiteY5" fmla="*/ 5810866 h 6858000"/>
              <a:gd name="connsiteX6" fmla="*/ 10913806 w 11916698"/>
              <a:gd name="connsiteY6" fmla="*/ 5810865 h 6858000"/>
              <a:gd name="connsiteX7" fmla="*/ 10913806 w 11916698"/>
              <a:gd name="connsiteY7" fmla="*/ 6858000 h 6858000"/>
              <a:gd name="connsiteX8" fmla="*/ 0 w 1191669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16698" h="6858000">
                <a:moveTo>
                  <a:pt x="0" y="0"/>
                </a:moveTo>
                <a:lnTo>
                  <a:pt x="10913806" y="0"/>
                </a:lnTo>
                <a:lnTo>
                  <a:pt x="10913806" y="4763730"/>
                </a:lnTo>
                <a:lnTo>
                  <a:pt x="11415252" y="4763730"/>
                </a:lnTo>
                <a:cubicBezTo>
                  <a:pt x="11692193" y="4763730"/>
                  <a:pt x="11916698" y="4998139"/>
                  <a:pt x="11916698" y="5287298"/>
                </a:cubicBezTo>
                <a:cubicBezTo>
                  <a:pt x="11916698" y="5576457"/>
                  <a:pt x="11692193" y="5810866"/>
                  <a:pt x="11415252" y="5810866"/>
                </a:cubicBezTo>
                <a:lnTo>
                  <a:pt x="10913806" y="5810865"/>
                </a:lnTo>
                <a:lnTo>
                  <a:pt x="10913806" y="6858000"/>
                </a:lnTo>
                <a:lnTo>
                  <a:pt x="0" y="6858000"/>
                </a:lnTo>
                <a:close/>
              </a:path>
            </a:pathLst>
          </a:custGeom>
          <a:solidFill>
            <a:srgbClr val="FF0000"/>
          </a:solidFill>
          <a:ln>
            <a:solidFill>
              <a:srgbClr val="FF0000"/>
            </a:solidFill>
          </a:ln>
          <a:effectLst>
            <a:outerShdw blurRad="63500" dist="38100" dir="2700000" algn="tl"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 name="TextBox 1">
            <a:extLst>
              <a:ext uri="{FF2B5EF4-FFF2-40B4-BE49-F238E27FC236}">
                <a16:creationId xmlns:a16="http://schemas.microsoft.com/office/drawing/2014/main" id="{02B30164-3974-30C1-0516-B0355044DF55}"/>
              </a:ext>
            </a:extLst>
          </p:cNvPr>
          <p:cNvSpPr txBox="1"/>
          <p:nvPr/>
        </p:nvSpPr>
        <p:spPr>
          <a:xfrm>
            <a:off x="14079877" y="2323099"/>
            <a:ext cx="4779255" cy="1569660"/>
          </a:xfrm>
          <a:prstGeom prst="rect">
            <a:avLst/>
          </a:prstGeom>
          <a:noFill/>
        </p:spPr>
        <p:txBody>
          <a:bodyPr wrap="square" rtlCol="0">
            <a:spAutoFit/>
          </a:bodyPr>
          <a:lstStyle/>
          <a:p>
            <a:r>
              <a:rPr lang="en-US" sz="9600" dirty="0">
                <a:solidFill>
                  <a:schemeClr val="bg1"/>
                </a:solidFill>
                <a:latin typeface="Bodoni MT Condensed" panose="02070606080606020203" pitchFamily="18" charset="0"/>
              </a:rPr>
              <a:t>SECTION B</a:t>
            </a:r>
            <a:endParaRPr lang="en-IE" sz="9600" dirty="0">
              <a:solidFill>
                <a:schemeClr val="bg1"/>
              </a:solidFill>
              <a:latin typeface="Bodoni MT Condensed" panose="02070606080606020203" pitchFamily="18" charset="0"/>
            </a:endParaRPr>
          </a:p>
        </p:txBody>
      </p:sp>
      <p:sp>
        <p:nvSpPr>
          <p:cNvPr id="3" name="TextBox 2">
            <a:extLst>
              <a:ext uri="{FF2B5EF4-FFF2-40B4-BE49-F238E27FC236}">
                <a16:creationId xmlns:a16="http://schemas.microsoft.com/office/drawing/2014/main" id="{0B42CA89-16AC-E5F2-89A8-F7E04E79FB8B}"/>
              </a:ext>
            </a:extLst>
          </p:cNvPr>
          <p:cNvSpPr txBox="1"/>
          <p:nvPr/>
        </p:nvSpPr>
        <p:spPr>
          <a:xfrm>
            <a:off x="5656038" y="8929048"/>
            <a:ext cx="9159504" cy="769441"/>
          </a:xfrm>
          <a:prstGeom prst="rect">
            <a:avLst/>
          </a:prstGeom>
          <a:noFill/>
        </p:spPr>
        <p:txBody>
          <a:bodyPr wrap="square" rtlCol="0">
            <a:spAutoFit/>
          </a:bodyPr>
          <a:lstStyle/>
          <a:p>
            <a:r>
              <a:rPr lang="en-US" sz="4400" dirty="0">
                <a:solidFill>
                  <a:schemeClr val="bg1"/>
                </a:solidFill>
                <a:latin typeface="Bodoni MT Condensed" panose="02070606080606020203" pitchFamily="18" charset="0"/>
              </a:rPr>
              <a:t>Machine Learning for Sentiment Analysis</a:t>
            </a:r>
            <a:endParaRPr lang="en-IE" sz="4400" dirty="0">
              <a:solidFill>
                <a:schemeClr val="bg1"/>
              </a:solidFill>
              <a:latin typeface="Bodoni MT Condensed" panose="02070606080606020203" pitchFamily="18" charset="0"/>
            </a:endParaRPr>
          </a:p>
        </p:txBody>
      </p:sp>
      <p:sp>
        <p:nvSpPr>
          <p:cNvPr id="7" name="TextBox 6">
            <a:extLst>
              <a:ext uri="{FF2B5EF4-FFF2-40B4-BE49-F238E27FC236}">
                <a16:creationId xmlns:a16="http://schemas.microsoft.com/office/drawing/2014/main" id="{A61744F0-4359-40D1-4277-84567C6C9541}"/>
              </a:ext>
            </a:extLst>
          </p:cNvPr>
          <p:cNvSpPr txBox="1"/>
          <p:nvPr/>
        </p:nvSpPr>
        <p:spPr>
          <a:xfrm>
            <a:off x="4195523" y="-503981"/>
            <a:ext cx="1032387" cy="4508927"/>
          </a:xfrm>
          <a:prstGeom prst="rect">
            <a:avLst/>
          </a:prstGeom>
          <a:noFill/>
        </p:spPr>
        <p:txBody>
          <a:bodyPr wrap="square" rtlCol="0">
            <a:spAutoFit/>
          </a:bodyPr>
          <a:lstStyle/>
          <a:p>
            <a:r>
              <a:rPr lang="en-IE" sz="28700" dirty="0">
                <a:solidFill>
                  <a:schemeClr val="tx1">
                    <a:alpha val="44000"/>
                  </a:schemeClr>
                </a:solidFill>
                <a:effectLst>
                  <a:outerShdw blurRad="50800" dist="50800" dir="5400000" algn="ctr" rotWithShape="0">
                    <a:srgbClr val="000000">
                      <a:alpha val="0"/>
                    </a:srgbClr>
                  </a:outerShdw>
                </a:effectLst>
                <a:latin typeface="Bodoni MT Condensed" panose="02070606080606020203" pitchFamily="18" charset="0"/>
              </a:rPr>
              <a:t>9</a:t>
            </a:r>
          </a:p>
        </p:txBody>
      </p:sp>
      <p:sp>
        <p:nvSpPr>
          <p:cNvPr id="8" name="TextBox 7">
            <a:extLst>
              <a:ext uri="{FF2B5EF4-FFF2-40B4-BE49-F238E27FC236}">
                <a16:creationId xmlns:a16="http://schemas.microsoft.com/office/drawing/2014/main" id="{F98DF893-3BD6-4436-60C8-6B7267E34E78}"/>
              </a:ext>
            </a:extLst>
          </p:cNvPr>
          <p:cNvSpPr txBox="1"/>
          <p:nvPr/>
        </p:nvSpPr>
        <p:spPr>
          <a:xfrm>
            <a:off x="5471757" y="2142018"/>
            <a:ext cx="3905236" cy="1107996"/>
          </a:xfrm>
          <a:prstGeom prst="rect">
            <a:avLst/>
          </a:prstGeom>
          <a:noFill/>
        </p:spPr>
        <p:txBody>
          <a:bodyPr wrap="none" rtlCol="0">
            <a:spAutoFit/>
          </a:bodyPr>
          <a:lstStyle/>
          <a:p>
            <a:r>
              <a:rPr lang="en-US" sz="4800" dirty="0">
                <a:latin typeface="Bodoni MT Condensed" panose="02070606080606020203" pitchFamily="18" charset="0"/>
              </a:rPr>
              <a:t>Scope of our project  </a:t>
            </a:r>
          </a:p>
          <a:p>
            <a:endParaRPr lang="en-IE" dirty="0"/>
          </a:p>
        </p:txBody>
      </p:sp>
      <p:sp>
        <p:nvSpPr>
          <p:cNvPr id="4" name="TextBox 3">
            <a:extLst>
              <a:ext uri="{FF2B5EF4-FFF2-40B4-BE49-F238E27FC236}">
                <a16:creationId xmlns:a16="http://schemas.microsoft.com/office/drawing/2014/main" id="{6A9F837D-0910-3833-5EB0-8DB863954FF0}"/>
              </a:ext>
            </a:extLst>
          </p:cNvPr>
          <p:cNvSpPr txBox="1"/>
          <p:nvPr/>
        </p:nvSpPr>
        <p:spPr>
          <a:xfrm>
            <a:off x="-7503044" y="402577"/>
            <a:ext cx="5206180" cy="830997"/>
          </a:xfrm>
          <a:prstGeom prst="rect">
            <a:avLst/>
          </a:prstGeom>
          <a:noFill/>
        </p:spPr>
        <p:txBody>
          <a:bodyPr wrap="square" rtlCol="0">
            <a:spAutoFit/>
          </a:bodyPr>
          <a:lstStyle/>
          <a:p>
            <a:r>
              <a:rPr lang="en-US" sz="4800" dirty="0">
                <a:latin typeface="Bodoni MT Condensed" panose="02070606080606020203" pitchFamily="18" charset="0"/>
              </a:rPr>
              <a:t>FEATURE EXTRACTION</a:t>
            </a:r>
            <a:endParaRPr lang="en-IE" sz="4800" dirty="0">
              <a:latin typeface="Bodoni MT Condensed" panose="02070606080606020203" pitchFamily="18" charset="0"/>
            </a:endParaRPr>
          </a:p>
        </p:txBody>
      </p:sp>
      <p:sp>
        <p:nvSpPr>
          <p:cNvPr id="5" name="TextBox 4">
            <a:extLst>
              <a:ext uri="{FF2B5EF4-FFF2-40B4-BE49-F238E27FC236}">
                <a16:creationId xmlns:a16="http://schemas.microsoft.com/office/drawing/2014/main" id="{DC9ACF7C-DA60-D186-1C7C-733E906DFF56}"/>
              </a:ext>
            </a:extLst>
          </p:cNvPr>
          <p:cNvSpPr txBox="1"/>
          <p:nvPr/>
        </p:nvSpPr>
        <p:spPr>
          <a:xfrm>
            <a:off x="-10935387" y="3012401"/>
            <a:ext cx="2964425" cy="830997"/>
          </a:xfrm>
          <a:prstGeom prst="rect">
            <a:avLst/>
          </a:prstGeom>
          <a:noFill/>
        </p:spPr>
        <p:txBody>
          <a:bodyPr wrap="square" rtlCol="0">
            <a:spAutoFit/>
          </a:bodyPr>
          <a:lstStyle/>
          <a:p>
            <a:r>
              <a:rPr lang="en-US" sz="4800" dirty="0">
                <a:latin typeface="Bodoni MT Condensed" panose="02070606080606020203" pitchFamily="18" charset="0"/>
              </a:rPr>
              <a:t>Model Selection</a:t>
            </a:r>
            <a:endParaRPr lang="en-US" sz="1800" dirty="0">
              <a:latin typeface="Bodoni MT Condensed" panose="02070606080606020203" pitchFamily="18" charset="0"/>
            </a:endParaRPr>
          </a:p>
        </p:txBody>
      </p:sp>
      <p:sp>
        <p:nvSpPr>
          <p:cNvPr id="9" name="TextBox 8">
            <a:extLst>
              <a:ext uri="{FF2B5EF4-FFF2-40B4-BE49-F238E27FC236}">
                <a16:creationId xmlns:a16="http://schemas.microsoft.com/office/drawing/2014/main" id="{BEA8FFA0-0FA1-C6D8-9CC7-D20869A2FD8D}"/>
              </a:ext>
            </a:extLst>
          </p:cNvPr>
          <p:cNvSpPr txBox="1"/>
          <p:nvPr/>
        </p:nvSpPr>
        <p:spPr>
          <a:xfrm>
            <a:off x="3071363" y="-4371598"/>
            <a:ext cx="5582243" cy="2031325"/>
          </a:xfrm>
          <a:prstGeom prst="rect">
            <a:avLst/>
          </a:prstGeom>
          <a:noFill/>
        </p:spPr>
        <p:txBody>
          <a:bodyPr wrap="square" rtlCol="0">
            <a:spAutoFit/>
          </a:bodyPr>
          <a:lstStyle/>
          <a:p>
            <a:r>
              <a:rPr lang="en-US" dirty="0">
                <a:latin typeface="Arial Black" panose="020B0A04020102020204" pitchFamily="34" charset="0"/>
              </a:rPr>
              <a:t>Choices include Naive Bayes, Support Vector Machines (SVM), Logistic Regression, Random Forest, Gradient Boosting Machines (GBM), or more advanced deep learning model like recurrent neural networks (RNNs), long short-term memory networks (LSTMs).</a:t>
            </a:r>
            <a:endParaRPr lang="en-IE" dirty="0"/>
          </a:p>
        </p:txBody>
      </p:sp>
      <p:sp>
        <p:nvSpPr>
          <p:cNvPr id="10" name="TextBox 9">
            <a:extLst>
              <a:ext uri="{FF2B5EF4-FFF2-40B4-BE49-F238E27FC236}">
                <a16:creationId xmlns:a16="http://schemas.microsoft.com/office/drawing/2014/main" id="{0C2F5675-0643-B671-6F63-10E90ED3ACA3}"/>
              </a:ext>
            </a:extLst>
          </p:cNvPr>
          <p:cNvSpPr txBox="1"/>
          <p:nvPr/>
        </p:nvSpPr>
        <p:spPr>
          <a:xfrm>
            <a:off x="5477697" y="2822279"/>
            <a:ext cx="5000575"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Black" panose="020B0A04020102020204" pitchFamily="34" charset="0"/>
              </a:rPr>
              <a:t>Sentiment Analysis and Summarization: Utilizing advanced NLP techniques, the platform performs sentiment analysis to gauge the sentiment expressed in user comments and product reviews.</a:t>
            </a:r>
          </a:p>
          <a:p>
            <a:pPr marL="285750" indent="-285750">
              <a:buFont typeface="Arial" panose="020B0604020202020204" pitchFamily="34" charset="0"/>
              <a:buChar char="•"/>
            </a:pPr>
            <a:r>
              <a:rPr lang="en-US" dirty="0">
                <a:latin typeface="Arial Black" panose="020B0A04020102020204" pitchFamily="34" charset="0"/>
              </a:rPr>
              <a:t>Drawing parallels to the success of startups like </a:t>
            </a:r>
            <a:r>
              <a:rPr lang="en-US" dirty="0" err="1">
                <a:latin typeface="Arial Black" panose="020B0A04020102020204" pitchFamily="34" charset="0"/>
              </a:rPr>
              <a:t>Inshorts</a:t>
            </a:r>
            <a:r>
              <a:rPr lang="en-US" dirty="0">
                <a:latin typeface="Arial Black" panose="020B0A04020102020204" pitchFamily="34" charset="0"/>
              </a:rPr>
              <a:t>, which have capitalized on the demand for concise news summaries and analysis, this project taps into a similar market need for content consumption and decision support. </a:t>
            </a:r>
            <a:endParaRPr lang="en-IN" dirty="0">
              <a:latin typeface="Arial Black" panose="020B0A04020102020204" pitchFamily="34" charset="0"/>
            </a:endParaRPr>
          </a:p>
        </p:txBody>
      </p:sp>
    </p:spTree>
    <p:extLst>
      <p:ext uri="{BB962C8B-B14F-4D97-AF65-F5344CB8AC3E}">
        <p14:creationId xmlns:p14="http://schemas.microsoft.com/office/powerpoint/2010/main" val="21576398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2132769-77CC-CF2C-30CF-4A9615B25A2C}"/>
            </a:ext>
          </a:extLst>
        </p:cNvPr>
        <p:cNvGrpSpPr/>
        <p:nvPr/>
      </p:nvGrpSpPr>
      <p:grpSpPr>
        <a:xfrm>
          <a:off x="0" y="0"/>
          <a:ext cx="0" cy="0"/>
          <a:chOff x="0" y="0"/>
          <a:chExt cx="0" cy="0"/>
        </a:xfrm>
      </p:grpSpPr>
      <p:sp>
        <p:nvSpPr>
          <p:cNvPr id="20" name="Freeform: Shape 19">
            <a:extLst>
              <a:ext uri="{FF2B5EF4-FFF2-40B4-BE49-F238E27FC236}">
                <a16:creationId xmlns:a16="http://schemas.microsoft.com/office/drawing/2014/main" id="{80B3CE14-257C-59CD-425E-B25BC5A82E1A}"/>
              </a:ext>
            </a:extLst>
          </p:cNvPr>
          <p:cNvSpPr/>
          <p:nvPr/>
        </p:nvSpPr>
        <p:spPr>
          <a:xfrm>
            <a:off x="100780" y="-1101"/>
            <a:ext cx="11990440" cy="6858000"/>
          </a:xfrm>
          <a:custGeom>
            <a:avLst/>
            <a:gdLst>
              <a:gd name="connsiteX0" fmla="*/ 0 w 11990440"/>
              <a:gd name="connsiteY0" fmla="*/ 0 h 6858000"/>
              <a:gd name="connsiteX1" fmla="*/ 10913806 w 11990440"/>
              <a:gd name="connsiteY1" fmla="*/ 0 h 6858000"/>
              <a:gd name="connsiteX2" fmla="*/ 10913806 w 11990440"/>
              <a:gd name="connsiteY2" fmla="*/ 1932039 h 6858000"/>
              <a:gd name="connsiteX3" fmla="*/ 11452123 w 11990440"/>
              <a:gd name="connsiteY3" fmla="*/ 1932039 h 6858000"/>
              <a:gd name="connsiteX4" fmla="*/ 11990440 w 11990440"/>
              <a:gd name="connsiteY4" fmla="*/ 2507226 h 6858000"/>
              <a:gd name="connsiteX5" fmla="*/ 11452123 w 11990440"/>
              <a:gd name="connsiteY5" fmla="*/ 3082413 h 6858000"/>
              <a:gd name="connsiteX6" fmla="*/ 10913806 w 11990440"/>
              <a:gd name="connsiteY6" fmla="*/ 308241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1932039"/>
                </a:lnTo>
                <a:lnTo>
                  <a:pt x="11452123" y="1932039"/>
                </a:lnTo>
                <a:cubicBezTo>
                  <a:pt x="11749427" y="1932039"/>
                  <a:pt x="11990440" y="2189559"/>
                  <a:pt x="11990440" y="2507226"/>
                </a:cubicBezTo>
                <a:cubicBezTo>
                  <a:pt x="11990440" y="2824893"/>
                  <a:pt x="11749427" y="3082413"/>
                  <a:pt x="11452123" y="3082413"/>
                </a:cubicBezTo>
                <a:lnTo>
                  <a:pt x="10913806" y="3082413"/>
                </a:lnTo>
                <a:lnTo>
                  <a:pt x="10913806" y="6858000"/>
                </a:lnTo>
                <a:lnTo>
                  <a:pt x="0" y="6858000"/>
                </a:lnTo>
                <a:close/>
              </a:path>
            </a:pathLst>
          </a:custGeom>
          <a:solidFill>
            <a:srgbClr val="FF0000"/>
          </a:solidFill>
          <a:ln>
            <a:solidFill>
              <a:srgbClr val="FF0000"/>
            </a:solidFill>
          </a:ln>
          <a:effectLst>
            <a:outerShdw blurRad="50800" dist="63500" algn="l" rotWithShape="0">
              <a:schemeClr val="bg2">
                <a:lumMod val="50000"/>
                <a:alpha val="3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p>
        </p:txBody>
      </p:sp>
      <p:sp>
        <p:nvSpPr>
          <p:cNvPr id="21" name="Freeform: Shape 20">
            <a:extLst>
              <a:ext uri="{FF2B5EF4-FFF2-40B4-BE49-F238E27FC236}">
                <a16:creationId xmlns:a16="http://schemas.microsoft.com/office/drawing/2014/main" id="{DEC1D82C-C99A-E3DF-1380-7732ECF3FD12}"/>
              </a:ext>
            </a:extLst>
          </p:cNvPr>
          <p:cNvSpPr/>
          <p:nvPr/>
        </p:nvSpPr>
        <p:spPr>
          <a:xfrm>
            <a:off x="-6764510"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3429000 h 6858000"/>
              <a:gd name="connsiteX3" fmla="*/ 11452123 w 11990440"/>
              <a:gd name="connsiteY3" fmla="*/ 3429000 h 6858000"/>
              <a:gd name="connsiteX4" fmla="*/ 11990440 w 11990440"/>
              <a:gd name="connsiteY4" fmla="*/ 4004187 h 6858000"/>
              <a:gd name="connsiteX5" fmla="*/ 11452123 w 11990440"/>
              <a:gd name="connsiteY5" fmla="*/ 4579374 h 6858000"/>
              <a:gd name="connsiteX6" fmla="*/ 10913806 w 11990440"/>
              <a:gd name="connsiteY6" fmla="*/ 457937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3429000"/>
                </a:lnTo>
                <a:lnTo>
                  <a:pt x="11452123" y="3429000"/>
                </a:lnTo>
                <a:cubicBezTo>
                  <a:pt x="11749427" y="3429000"/>
                  <a:pt x="11990440" y="3686520"/>
                  <a:pt x="11990440" y="4004187"/>
                </a:cubicBezTo>
                <a:cubicBezTo>
                  <a:pt x="11990440" y="4321854"/>
                  <a:pt x="11749427" y="4579374"/>
                  <a:pt x="11452123" y="4579374"/>
                </a:cubicBezTo>
                <a:lnTo>
                  <a:pt x="10913806" y="4579373"/>
                </a:lnTo>
                <a:lnTo>
                  <a:pt x="10913806" y="6858000"/>
                </a:lnTo>
                <a:lnTo>
                  <a:pt x="0" y="6858000"/>
                </a:lnTo>
                <a:close/>
              </a:path>
            </a:pathLst>
          </a:custGeom>
          <a:solidFill>
            <a:schemeClr val="bg1"/>
          </a:solidFill>
          <a:ln>
            <a:solidFill>
              <a:schemeClr val="bg1"/>
            </a:solidFill>
          </a:ln>
          <a:effectLst>
            <a:outerShdw blurRad="50800" dist="63500" dir="2700000" algn="tl" rotWithShape="0">
              <a:schemeClr val="bg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3" name="Freeform: Shape 22">
            <a:extLst>
              <a:ext uri="{FF2B5EF4-FFF2-40B4-BE49-F238E27FC236}">
                <a16:creationId xmlns:a16="http://schemas.microsoft.com/office/drawing/2014/main" id="{AA1AC7AE-36FE-A97F-2965-EAFA37F1B96A}"/>
              </a:ext>
            </a:extLst>
          </p:cNvPr>
          <p:cNvSpPr/>
          <p:nvPr/>
        </p:nvSpPr>
        <p:spPr>
          <a:xfrm>
            <a:off x="-7970962" y="-1100"/>
            <a:ext cx="11916698" cy="6858000"/>
          </a:xfrm>
          <a:custGeom>
            <a:avLst/>
            <a:gdLst>
              <a:gd name="connsiteX0" fmla="*/ 0 w 11916698"/>
              <a:gd name="connsiteY0" fmla="*/ 0 h 6858000"/>
              <a:gd name="connsiteX1" fmla="*/ 10913806 w 11916698"/>
              <a:gd name="connsiteY1" fmla="*/ 0 h 6858000"/>
              <a:gd name="connsiteX2" fmla="*/ 10913806 w 11916698"/>
              <a:gd name="connsiteY2" fmla="*/ 4763730 h 6858000"/>
              <a:gd name="connsiteX3" fmla="*/ 11415252 w 11916698"/>
              <a:gd name="connsiteY3" fmla="*/ 4763730 h 6858000"/>
              <a:gd name="connsiteX4" fmla="*/ 11916698 w 11916698"/>
              <a:gd name="connsiteY4" fmla="*/ 5287298 h 6858000"/>
              <a:gd name="connsiteX5" fmla="*/ 11415252 w 11916698"/>
              <a:gd name="connsiteY5" fmla="*/ 5810866 h 6858000"/>
              <a:gd name="connsiteX6" fmla="*/ 10913806 w 11916698"/>
              <a:gd name="connsiteY6" fmla="*/ 5810865 h 6858000"/>
              <a:gd name="connsiteX7" fmla="*/ 10913806 w 11916698"/>
              <a:gd name="connsiteY7" fmla="*/ 6858000 h 6858000"/>
              <a:gd name="connsiteX8" fmla="*/ 0 w 1191669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16698" h="6858000">
                <a:moveTo>
                  <a:pt x="0" y="0"/>
                </a:moveTo>
                <a:lnTo>
                  <a:pt x="10913806" y="0"/>
                </a:lnTo>
                <a:lnTo>
                  <a:pt x="10913806" y="4763730"/>
                </a:lnTo>
                <a:lnTo>
                  <a:pt x="11415252" y="4763730"/>
                </a:lnTo>
                <a:cubicBezTo>
                  <a:pt x="11692193" y="4763730"/>
                  <a:pt x="11916698" y="4998139"/>
                  <a:pt x="11916698" y="5287298"/>
                </a:cubicBezTo>
                <a:cubicBezTo>
                  <a:pt x="11916698" y="5576457"/>
                  <a:pt x="11692193" y="5810866"/>
                  <a:pt x="11415252" y="5810866"/>
                </a:cubicBezTo>
                <a:lnTo>
                  <a:pt x="10913806" y="5810865"/>
                </a:lnTo>
                <a:lnTo>
                  <a:pt x="10913806" y="6858000"/>
                </a:lnTo>
                <a:lnTo>
                  <a:pt x="0" y="6858000"/>
                </a:lnTo>
                <a:close/>
              </a:path>
            </a:pathLst>
          </a:custGeom>
          <a:solidFill>
            <a:srgbClr val="FF0000"/>
          </a:solidFill>
          <a:ln>
            <a:solidFill>
              <a:srgbClr val="FF0000"/>
            </a:solidFill>
          </a:ln>
          <a:effectLst>
            <a:outerShdw blurRad="63500" dist="38100" dir="2700000" algn="tl"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 name="TextBox 1">
            <a:extLst>
              <a:ext uri="{FF2B5EF4-FFF2-40B4-BE49-F238E27FC236}">
                <a16:creationId xmlns:a16="http://schemas.microsoft.com/office/drawing/2014/main" id="{02B30164-3974-30C1-0516-B0355044DF55}"/>
              </a:ext>
            </a:extLst>
          </p:cNvPr>
          <p:cNvSpPr txBox="1"/>
          <p:nvPr/>
        </p:nvSpPr>
        <p:spPr>
          <a:xfrm>
            <a:off x="14079877" y="2323099"/>
            <a:ext cx="4779255" cy="1569660"/>
          </a:xfrm>
          <a:prstGeom prst="rect">
            <a:avLst/>
          </a:prstGeom>
          <a:noFill/>
        </p:spPr>
        <p:txBody>
          <a:bodyPr wrap="square" rtlCol="0">
            <a:spAutoFit/>
          </a:bodyPr>
          <a:lstStyle/>
          <a:p>
            <a:r>
              <a:rPr lang="en-US" sz="9600" dirty="0">
                <a:solidFill>
                  <a:schemeClr val="bg1"/>
                </a:solidFill>
                <a:latin typeface="Bodoni MT Condensed" panose="02070606080606020203" pitchFamily="18" charset="0"/>
              </a:rPr>
              <a:t>SECTION B</a:t>
            </a:r>
            <a:endParaRPr lang="en-IE" sz="9600" dirty="0">
              <a:solidFill>
                <a:schemeClr val="bg1"/>
              </a:solidFill>
              <a:latin typeface="Bodoni MT Condensed" panose="02070606080606020203" pitchFamily="18" charset="0"/>
            </a:endParaRPr>
          </a:p>
        </p:txBody>
      </p:sp>
      <p:sp>
        <p:nvSpPr>
          <p:cNvPr id="3" name="TextBox 2">
            <a:extLst>
              <a:ext uri="{FF2B5EF4-FFF2-40B4-BE49-F238E27FC236}">
                <a16:creationId xmlns:a16="http://schemas.microsoft.com/office/drawing/2014/main" id="{0B42CA89-16AC-E5F2-89A8-F7E04E79FB8B}"/>
              </a:ext>
            </a:extLst>
          </p:cNvPr>
          <p:cNvSpPr txBox="1"/>
          <p:nvPr/>
        </p:nvSpPr>
        <p:spPr>
          <a:xfrm>
            <a:off x="5656038" y="8929048"/>
            <a:ext cx="9159504" cy="769441"/>
          </a:xfrm>
          <a:prstGeom prst="rect">
            <a:avLst/>
          </a:prstGeom>
          <a:noFill/>
        </p:spPr>
        <p:txBody>
          <a:bodyPr wrap="square" rtlCol="0">
            <a:spAutoFit/>
          </a:bodyPr>
          <a:lstStyle/>
          <a:p>
            <a:r>
              <a:rPr lang="en-US" sz="4400" dirty="0">
                <a:solidFill>
                  <a:schemeClr val="bg1"/>
                </a:solidFill>
                <a:latin typeface="Bodoni MT Condensed" panose="02070606080606020203" pitchFamily="18" charset="0"/>
              </a:rPr>
              <a:t>Machine Learning for Sentiment Analysis</a:t>
            </a:r>
            <a:endParaRPr lang="en-IE" sz="4400" dirty="0">
              <a:solidFill>
                <a:schemeClr val="bg1"/>
              </a:solidFill>
              <a:latin typeface="Bodoni MT Condensed" panose="02070606080606020203" pitchFamily="18" charset="0"/>
            </a:endParaRPr>
          </a:p>
        </p:txBody>
      </p:sp>
      <p:sp>
        <p:nvSpPr>
          <p:cNvPr id="7" name="TextBox 6">
            <a:extLst>
              <a:ext uri="{FF2B5EF4-FFF2-40B4-BE49-F238E27FC236}">
                <a16:creationId xmlns:a16="http://schemas.microsoft.com/office/drawing/2014/main" id="{A61744F0-4359-40D1-4277-84567C6C9541}"/>
              </a:ext>
            </a:extLst>
          </p:cNvPr>
          <p:cNvSpPr txBox="1"/>
          <p:nvPr/>
        </p:nvSpPr>
        <p:spPr>
          <a:xfrm>
            <a:off x="3967849" y="-843874"/>
            <a:ext cx="3422209" cy="4508927"/>
          </a:xfrm>
          <a:prstGeom prst="rect">
            <a:avLst/>
          </a:prstGeom>
          <a:noFill/>
        </p:spPr>
        <p:txBody>
          <a:bodyPr wrap="square" rtlCol="0">
            <a:spAutoFit/>
          </a:bodyPr>
          <a:lstStyle/>
          <a:p>
            <a:r>
              <a:rPr lang="en-IE" sz="28700" dirty="0">
                <a:solidFill>
                  <a:schemeClr val="tx1">
                    <a:alpha val="44000"/>
                  </a:schemeClr>
                </a:solidFill>
                <a:effectLst>
                  <a:outerShdw blurRad="50800" dist="50800" dir="5400000" algn="ctr" rotWithShape="0">
                    <a:srgbClr val="000000">
                      <a:alpha val="0"/>
                    </a:srgbClr>
                  </a:outerShdw>
                </a:effectLst>
                <a:latin typeface="Bodoni MT Condensed" panose="02070606080606020203" pitchFamily="18" charset="0"/>
              </a:rPr>
              <a:t>10</a:t>
            </a:r>
          </a:p>
        </p:txBody>
      </p:sp>
      <p:sp>
        <p:nvSpPr>
          <p:cNvPr id="8" name="TextBox 7">
            <a:extLst>
              <a:ext uri="{FF2B5EF4-FFF2-40B4-BE49-F238E27FC236}">
                <a16:creationId xmlns:a16="http://schemas.microsoft.com/office/drawing/2014/main" id="{F98DF893-3BD6-4436-60C8-6B7267E34E78}"/>
              </a:ext>
            </a:extLst>
          </p:cNvPr>
          <p:cNvSpPr txBox="1"/>
          <p:nvPr/>
        </p:nvSpPr>
        <p:spPr>
          <a:xfrm>
            <a:off x="6243914" y="2142018"/>
            <a:ext cx="2248051" cy="1107996"/>
          </a:xfrm>
          <a:prstGeom prst="rect">
            <a:avLst/>
          </a:prstGeom>
          <a:noFill/>
        </p:spPr>
        <p:txBody>
          <a:bodyPr wrap="none" rtlCol="0">
            <a:spAutoFit/>
          </a:bodyPr>
          <a:lstStyle/>
          <a:p>
            <a:r>
              <a:rPr lang="en-US" sz="4800" dirty="0">
                <a:latin typeface="Bodoni MT Condensed" panose="02070606080606020203" pitchFamily="18" charset="0"/>
              </a:rPr>
              <a:t>Tech Stack  </a:t>
            </a:r>
          </a:p>
          <a:p>
            <a:endParaRPr lang="en-IE" dirty="0"/>
          </a:p>
        </p:txBody>
      </p:sp>
      <p:sp>
        <p:nvSpPr>
          <p:cNvPr id="4" name="TextBox 3">
            <a:extLst>
              <a:ext uri="{FF2B5EF4-FFF2-40B4-BE49-F238E27FC236}">
                <a16:creationId xmlns:a16="http://schemas.microsoft.com/office/drawing/2014/main" id="{6A9F837D-0910-3833-5EB0-8DB863954FF0}"/>
              </a:ext>
            </a:extLst>
          </p:cNvPr>
          <p:cNvSpPr txBox="1"/>
          <p:nvPr/>
        </p:nvSpPr>
        <p:spPr>
          <a:xfrm>
            <a:off x="-7503044" y="402577"/>
            <a:ext cx="5206180" cy="830997"/>
          </a:xfrm>
          <a:prstGeom prst="rect">
            <a:avLst/>
          </a:prstGeom>
          <a:noFill/>
        </p:spPr>
        <p:txBody>
          <a:bodyPr wrap="square" rtlCol="0">
            <a:spAutoFit/>
          </a:bodyPr>
          <a:lstStyle/>
          <a:p>
            <a:r>
              <a:rPr lang="en-US" sz="4800" dirty="0">
                <a:latin typeface="Bodoni MT Condensed" panose="02070606080606020203" pitchFamily="18" charset="0"/>
              </a:rPr>
              <a:t>FEATURE EXTRACTION</a:t>
            </a:r>
            <a:endParaRPr lang="en-IE" sz="4800" dirty="0">
              <a:latin typeface="Bodoni MT Condensed" panose="02070606080606020203" pitchFamily="18" charset="0"/>
            </a:endParaRPr>
          </a:p>
        </p:txBody>
      </p:sp>
      <p:sp>
        <p:nvSpPr>
          <p:cNvPr id="5" name="TextBox 4">
            <a:extLst>
              <a:ext uri="{FF2B5EF4-FFF2-40B4-BE49-F238E27FC236}">
                <a16:creationId xmlns:a16="http://schemas.microsoft.com/office/drawing/2014/main" id="{DC9ACF7C-DA60-D186-1C7C-733E906DFF56}"/>
              </a:ext>
            </a:extLst>
          </p:cNvPr>
          <p:cNvSpPr txBox="1"/>
          <p:nvPr/>
        </p:nvSpPr>
        <p:spPr>
          <a:xfrm>
            <a:off x="-10935387" y="3012401"/>
            <a:ext cx="2964425" cy="830997"/>
          </a:xfrm>
          <a:prstGeom prst="rect">
            <a:avLst/>
          </a:prstGeom>
          <a:noFill/>
        </p:spPr>
        <p:txBody>
          <a:bodyPr wrap="square" rtlCol="0">
            <a:spAutoFit/>
          </a:bodyPr>
          <a:lstStyle/>
          <a:p>
            <a:r>
              <a:rPr lang="en-US" sz="4800" dirty="0">
                <a:latin typeface="Bodoni MT Condensed" panose="02070606080606020203" pitchFamily="18" charset="0"/>
              </a:rPr>
              <a:t>Model Selection</a:t>
            </a:r>
            <a:endParaRPr lang="en-US" sz="1800" dirty="0">
              <a:latin typeface="Bodoni MT Condensed" panose="02070606080606020203" pitchFamily="18" charset="0"/>
            </a:endParaRPr>
          </a:p>
        </p:txBody>
      </p:sp>
      <p:sp>
        <p:nvSpPr>
          <p:cNvPr id="9" name="TextBox 8">
            <a:extLst>
              <a:ext uri="{FF2B5EF4-FFF2-40B4-BE49-F238E27FC236}">
                <a16:creationId xmlns:a16="http://schemas.microsoft.com/office/drawing/2014/main" id="{BEA8FFA0-0FA1-C6D8-9CC7-D20869A2FD8D}"/>
              </a:ext>
            </a:extLst>
          </p:cNvPr>
          <p:cNvSpPr txBox="1"/>
          <p:nvPr/>
        </p:nvSpPr>
        <p:spPr>
          <a:xfrm>
            <a:off x="3071363" y="-4371598"/>
            <a:ext cx="5582243" cy="2031325"/>
          </a:xfrm>
          <a:prstGeom prst="rect">
            <a:avLst/>
          </a:prstGeom>
          <a:noFill/>
        </p:spPr>
        <p:txBody>
          <a:bodyPr wrap="square" rtlCol="0">
            <a:spAutoFit/>
          </a:bodyPr>
          <a:lstStyle/>
          <a:p>
            <a:r>
              <a:rPr lang="en-US" dirty="0">
                <a:latin typeface="Arial Black" panose="020B0A04020102020204" pitchFamily="34" charset="0"/>
              </a:rPr>
              <a:t>Choices include Naive Bayes, Support Vector Machines (SVM), Logistic Regression, Random Forest, Gradient Boosting Machines (GBM), or more advanced deep learning model like recurrent neural networks (RNNs), long short-term memory networks (LSTMs).</a:t>
            </a:r>
            <a:endParaRPr lang="en-IE" dirty="0"/>
          </a:p>
        </p:txBody>
      </p:sp>
      <p:sp>
        <p:nvSpPr>
          <p:cNvPr id="10" name="TextBox 9">
            <a:extLst>
              <a:ext uri="{FF2B5EF4-FFF2-40B4-BE49-F238E27FC236}">
                <a16:creationId xmlns:a16="http://schemas.microsoft.com/office/drawing/2014/main" id="{0C2F5675-0643-B671-6F63-10E90ED3ACA3}"/>
              </a:ext>
            </a:extLst>
          </p:cNvPr>
          <p:cNvSpPr txBox="1"/>
          <p:nvPr/>
        </p:nvSpPr>
        <p:spPr>
          <a:xfrm>
            <a:off x="5477697" y="2822279"/>
            <a:ext cx="5000575"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Black" panose="020B0A04020102020204" pitchFamily="34" charset="0"/>
              </a:rPr>
              <a:t>MongoDB: MongoDB serves as the backend database, offering flexibility and scalability for storing and managing data related to user interactions, content analysis, and feedback</a:t>
            </a:r>
          </a:p>
          <a:p>
            <a:pPr marL="285750" indent="-285750">
              <a:buFont typeface="Arial" panose="020B0604020202020204" pitchFamily="34" charset="0"/>
              <a:buChar char="•"/>
            </a:pPr>
            <a:r>
              <a:rPr lang="en-US" dirty="0">
                <a:latin typeface="Arial Black" panose="020B0A04020102020204" pitchFamily="34" charset="0"/>
              </a:rPr>
              <a:t>Express and Flask are used for handling API calls, enabling communication between the frontend and backend components. They facilitate data retrieval, processing, and transmission.</a:t>
            </a:r>
            <a:endParaRPr lang="en-IN" dirty="0">
              <a:latin typeface="Arial Black" panose="020B0A04020102020204" pitchFamily="34" charset="0"/>
            </a:endParaRPr>
          </a:p>
        </p:txBody>
      </p:sp>
    </p:spTree>
    <p:extLst>
      <p:ext uri="{BB962C8B-B14F-4D97-AF65-F5344CB8AC3E}">
        <p14:creationId xmlns:p14="http://schemas.microsoft.com/office/powerpoint/2010/main" val="7942752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2132769-77CC-CF2C-30CF-4A9615B25A2C}"/>
            </a:ext>
          </a:extLst>
        </p:cNvPr>
        <p:cNvGrpSpPr/>
        <p:nvPr/>
      </p:nvGrpSpPr>
      <p:grpSpPr>
        <a:xfrm>
          <a:off x="0" y="0"/>
          <a:ext cx="0" cy="0"/>
          <a:chOff x="0" y="0"/>
          <a:chExt cx="0" cy="0"/>
        </a:xfrm>
      </p:grpSpPr>
      <p:sp>
        <p:nvSpPr>
          <p:cNvPr id="20" name="Freeform: Shape 19">
            <a:extLst>
              <a:ext uri="{FF2B5EF4-FFF2-40B4-BE49-F238E27FC236}">
                <a16:creationId xmlns:a16="http://schemas.microsoft.com/office/drawing/2014/main" id="{80B3CE14-257C-59CD-425E-B25BC5A82E1A}"/>
              </a:ext>
            </a:extLst>
          </p:cNvPr>
          <p:cNvSpPr/>
          <p:nvPr/>
        </p:nvSpPr>
        <p:spPr>
          <a:xfrm>
            <a:off x="-132735"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1932039 h 6858000"/>
              <a:gd name="connsiteX3" fmla="*/ 11452123 w 11990440"/>
              <a:gd name="connsiteY3" fmla="*/ 1932039 h 6858000"/>
              <a:gd name="connsiteX4" fmla="*/ 11990440 w 11990440"/>
              <a:gd name="connsiteY4" fmla="*/ 2507226 h 6858000"/>
              <a:gd name="connsiteX5" fmla="*/ 11452123 w 11990440"/>
              <a:gd name="connsiteY5" fmla="*/ 3082413 h 6858000"/>
              <a:gd name="connsiteX6" fmla="*/ 10913806 w 11990440"/>
              <a:gd name="connsiteY6" fmla="*/ 308241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1932039"/>
                </a:lnTo>
                <a:lnTo>
                  <a:pt x="11452123" y="1932039"/>
                </a:lnTo>
                <a:cubicBezTo>
                  <a:pt x="11749427" y="1932039"/>
                  <a:pt x="11990440" y="2189559"/>
                  <a:pt x="11990440" y="2507226"/>
                </a:cubicBezTo>
                <a:cubicBezTo>
                  <a:pt x="11990440" y="2824893"/>
                  <a:pt x="11749427" y="3082413"/>
                  <a:pt x="11452123" y="3082413"/>
                </a:cubicBezTo>
                <a:lnTo>
                  <a:pt x="10913806" y="3082413"/>
                </a:lnTo>
                <a:lnTo>
                  <a:pt x="10913806" y="6858000"/>
                </a:lnTo>
                <a:lnTo>
                  <a:pt x="0" y="6858000"/>
                </a:lnTo>
                <a:close/>
              </a:path>
            </a:pathLst>
          </a:custGeom>
          <a:solidFill>
            <a:srgbClr val="FF0000"/>
          </a:solidFill>
          <a:ln>
            <a:solidFill>
              <a:srgbClr val="FF0000"/>
            </a:solidFill>
          </a:ln>
          <a:effectLst>
            <a:outerShdw blurRad="50800" dist="63500" algn="l" rotWithShape="0">
              <a:schemeClr val="bg2">
                <a:lumMod val="50000"/>
                <a:alpha val="3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p>
        </p:txBody>
      </p:sp>
      <p:sp>
        <p:nvSpPr>
          <p:cNvPr id="21" name="Freeform: Shape 20">
            <a:extLst>
              <a:ext uri="{FF2B5EF4-FFF2-40B4-BE49-F238E27FC236}">
                <a16:creationId xmlns:a16="http://schemas.microsoft.com/office/drawing/2014/main" id="{DEC1D82C-C99A-E3DF-1380-7732ECF3FD12}"/>
              </a:ext>
            </a:extLst>
          </p:cNvPr>
          <p:cNvSpPr/>
          <p:nvPr/>
        </p:nvSpPr>
        <p:spPr>
          <a:xfrm>
            <a:off x="-6764510"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3429000 h 6858000"/>
              <a:gd name="connsiteX3" fmla="*/ 11452123 w 11990440"/>
              <a:gd name="connsiteY3" fmla="*/ 3429000 h 6858000"/>
              <a:gd name="connsiteX4" fmla="*/ 11990440 w 11990440"/>
              <a:gd name="connsiteY4" fmla="*/ 4004187 h 6858000"/>
              <a:gd name="connsiteX5" fmla="*/ 11452123 w 11990440"/>
              <a:gd name="connsiteY5" fmla="*/ 4579374 h 6858000"/>
              <a:gd name="connsiteX6" fmla="*/ 10913806 w 11990440"/>
              <a:gd name="connsiteY6" fmla="*/ 457937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3429000"/>
                </a:lnTo>
                <a:lnTo>
                  <a:pt x="11452123" y="3429000"/>
                </a:lnTo>
                <a:cubicBezTo>
                  <a:pt x="11749427" y="3429000"/>
                  <a:pt x="11990440" y="3686520"/>
                  <a:pt x="11990440" y="4004187"/>
                </a:cubicBezTo>
                <a:cubicBezTo>
                  <a:pt x="11990440" y="4321854"/>
                  <a:pt x="11749427" y="4579374"/>
                  <a:pt x="11452123" y="4579374"/>
                </a:cubicBezTo>
                <a:lnTo>
                  <a:pt x="10913806" y="4579373"/>
                </a:lnTo>
                <a:lnTo>
                  <a:pt x="10913806" y="6858000"/>
                </a:lnTo>
                <a:lnTo>
                  <a:pt x="0" y="6858000"/>
                </a:lnTo>
                <a:close/>
              </a:path>
            </a:pathLst>
          </a:custGeom>
          <a:solidFill>
            <a:schemeClr val="bg1"/>
          </a:solidFill>
          <a:ln>
            <a:solidFill>
              <a:schemeClr val="bg1"/>
            </a:solidFill>
          </a:ln>
          <a:effectLst>
            <a:outerShdw blurRad="50800" dist="63500" dir="2700000" algn="tl" rotWithShape="0">
              <a:schemeClr val="bg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3" name="Freeform: Shape 22">
            <a:extLst>
              <a:ext uri="{FF2B5EF4-FFF2-40B4-BE49-F238E27FC236}">
                <a16:creationId xmlns:a16="http://schemas.microsoft.com/office/drawing/2014/main" id="{AA1AC7AE-36FE-A97F-2965-EAFA37F1B96A}"/>
              </a:ext>
            </a:extLst>
          </p:cNvPr>
          <p:cNvSpPr/>
          <p:nvPr/>
        </p:nvSpPr>
        <p:spPr>
          <a:xfrm>
            <a:off x="-7970962" y="-1100"/>
            <a:ext cx="11916698" cy="6858000"/>
          </a:xfrm>
          <a:custGeom>
            <a:avLst/>
            <a:gdLst>
              <a:gd name="connsiteX0" fmla="*/ 0 w 11916698"/>
              <a:gd name="connsiteY0" fmla="*/ 0 h 6858000"/>
              <a:gd name="connsiteX1" fmla="*/ 10913806 w 11916698"/>
              <a:gd name="connsiteY1" fmla="*/ 0 h 6858000"/>
              <a:gd name="connsiteX2" fmla="*/ 10913806 w 11916698"/>
              <a:gd name="connsiteY2" fmla="*/ 4763730 h 6858000"/>
              <a:gd name="connsiteX3" fmla="*/ 11415252 w 11916698"/>
              <a:gd name="connsiteY3" fmla="*/ 4763730 h 6858000"/>
              <a:gd name="connsiteX4" fmla="*/ 11916698 w 11916698"/>
              <a:gd name="connsiteY4" fmla="*/ 5287298 h 6858000"/>
              <a:gd name="connsiteX5" fmla="*/ 11415252 w 11916698"/>
              <a:gd name="connsiteY5" fmla="*/ 5810866 h 6858000"/>
              <a:gd name="connsiteX6" fmla="*/ 10913806 w 11916698"/>
              <a:gd name="connsiteY6" fmla="*/ 5810865 h 6858000"/>
              <a:gd name="connsiteX7" fmla="*/ 10913806 w 11916698"/>
              <a:gd name="connsiteY7" fmla="*/ 6858000 h 6858000"/>
              <a:gd name="connsiteX8" fmla="*/ 0 w 1191669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16698" h="6858000">
                <a:moveTo>
                  <a:pt x="0" y="0"/>
                </a:moveTo>
                <a:lnTo>
                  <a:pt x="10913806" y="0"/>
                </a:lnTo>
                <a:lnTo>
                  <a:pt x="10913806" y="4763730"/>
                </a:lnTo>
                <a:lnTo>
                  <a:pt x="11415252" y="4763730"/>
                </a:lnTo>
                <a:cubicBezTo>
                  <a:pt x="11692193" y="4763730"/>
                  <a:pt x="11916698" y="4998139"/>
                  <a:pt x="11916698" y="5287298"/>
                </a:cubicBezTo>
                <a:cubicBezTo>
                  <a:pt x="11916698" y="5576457"/>
                  <a:pt x="11692193" y="5810866"/>
                  <a:pt x="11415252" y="5810866"/>
                </a:cubicBezTo>
                <a:lnTo>
                  <a:pt x="10913806" y="5810865"/>
                </a:lnTo>
                <a:lnTo>
                  <a:pt x="10913806" y="6858000"/>
                </a:lnTo>
                <a:lnTo>
                  <a:pt x="0" y="6858000"/>
                </a:lnTo>
                <a:close/>
              </a:path>
            </a:pathLst>
          </a:custGeom>
          <a:solidFill>
            <a:srgbClr val="FF0000"/>
          </a:solidFill>
          <a:ln>
            <a:solidFill>
              <a:srgbClr val="FF0000"/>
            </a:solidFill>
          </a:ln>
          <a:effectLst>
            <a:outerShdw blurRad="63500" dist="38100" dir="2700000" algn="tl"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 name="TextBox 1">
            <a:extLst>
              <a:ext uri="{FF2B5EF4-FFF2-40B4-BE49-F238E27FC236}">
                <a16:creationId xmlns:a16="http://schemas.microsoft.com/office/drawing/2014/main" id="{02B30164-3974-30C1-0516-B0355044DF55}"/>
              </a:ext>
            </a:extLst>
          </p:cNvPr>
          <p:cNvSpPr txBox="1"/>
          <p:nvPr/>
        </p:nvSpPr>
        <p:spPr>
          <a:xfrm>
            <a:off x="14079877" y="2323099"/>
            <a:ext cx="4779255" cy="1569660"/>
          </a:xfrm>
          <a:prstGeom prst="rect">
            <a:avLst/>
          </a:prstGeom>
          <a:noFill/>
        </p:spPr>
        <p:txBody>
          <a:bodyPr wrap="square" rtlCol="0">
            <a:spAutoFit/>
          </a:bodyPr>
          <a:lstStyle/>
          <a:p>
            <a:r>
              <a:rPr lang="en-US" sz="9600" dirty="0">
                <a:solidFill>
                  <a:schemeClr val="bg1"/>
                </a:solidFill>
                <a:latin typeface="Bodoni MT Condensed" panose="02070606080606020203" pitchFamily="18" charset="0"/>
              </a:rPr>
              <a:t>SECTION B</a:t>
            </a:r>
            <a:endParaRPr lang="en-IE" sz="9600" dirty="0">
              <a:solidFill>
                <a:schemeClr val="bg1"/>
              </a:solidFill>
              <a:latin typeface="Bodoni MT Condensed" panose="02070606080606020203" pitchFamily="18" charset="0"/>
            </a:endParaRPr>
          </a:p>
        </p:txBody>
      </p:sp>
      <p:sp>
        <p:nvSpPr>
          <p:cNvPr id="3" name="TextBox 2">
            <a:extLst>
              <a:ext uri="{FF2B5EF4-FFF2-40B4-BE49-F238E27FC236}">
                <a16:creationId xmlns:a16="http://schemas.microsoft.com/office/drawing/2014/main" id="{0B42CA89-16AC-E5F2-89A8-F7E04E79FB8B}"/>
              </a:ext>
            </a:extLst>
          </p:cNvPr>
          <p:cNvSpPr txBox="1"/>
          <p:nvPr/>
        </p:nvSpPr>
        <p:spPr>
          <a:xfrm>
            <a:off x="5656038" y="8929048"/>
            <a:ext cx="9159504" cy="769441"/>
          </a:xfrm>
          <a:prstGeom prst="rect">
            <a:avLst/>
          </a:prstGeom>
          <a:noFill/>
        </p:spPr>
        <p:txBody>
          <a:bodyPr wrap="square" rtlCol="0">
            <a:spAutoFit/>
          </a:bodyPr>
          <a:lstStyle/>
          <a:p>
            <a:r>
              <a:rPr lang="en-US" sz="4400" dirty="0">
                <a:solidFill>
                  <a:schemeClr val="bg1"/>
                </a:solidFill>
                <a:latin typeface="Bodoni MT Condensed" panose="02070606080606020203" pitchFamily="18" charset="0"/>
              </a:rPr>
              <a:t>Machine Learning for Sentiment Analysis</a:t>
            </a:r>
            <a:endParaRPr lang="en-IE" sz="4400" dirty="0">
              <a:solidFill>
                <a:schemeClr val="bg1"/>
              </a:solidFill>
              <a:latin typeface="Bodoni MT Condensed" panose="02070606080606020203" pitchFamily="18" charset="0"/>
            </a:endParaRPr>
          </a:p>
        </p:txBody>
      </p:sp>
      <p:sp>
        <p:nvSpPr>
          <p:cNvPr id="7" name="TextBox 6">
            <a:extLst>
              <a:ext uri="{FF2B5EF4-FFF2-40B4-BE49-F238E27FC236}">
                <a16:creationId xmlns:a16="http://schemas.microsoft.com/office/drawing/2014/main" id="{A61744F0-4359-40D1-4277-84567C6C9541}"/>
              </a:ext>
            </a:extLst>
          </p:cNvPr>
          <p:cNvSpPr txBox="1"/>
          <p:nvPr/>
        </p:nvSpPr>
        <p:spPr>
          <a:xfrm>
            <a:off x="4195523" y="-503981"/>
            <a:ext cx="2770549" cy="4508927"/>
          </a:xfrm>
          <a:prstGeom prst="rect">
            <a:avLst/>
          </a:prstGeom>
          <a:noFill/>
        </p:spPr>
        <p:txBody>
          <a:bodyPr wrap="square" rtlCol="0">
            <a:spAutoFit/>
          </a:bodyPr>
          <a:lstStyle/>
          <a:p>
            <a:r>
              <a:rPr lang="en-US" sz="28700" dirty="0">
                <a:solidFill>
                  <a:schemeClr val="tx1">
                    <a:alpha val="44000"/>
                  </a:schemeClr>
                </a:solidFill>
                <a:effectLst>
                  <a:outerShdw blurRad="50800" dist="50800" dir="5400000" algn="ctr" rotWithShape="0">
                    <a:srgbClr val="000000">
                      <a:alpha val="0"/>
                    </a:srgbClr>
                  </a:outerShdw>
                </a:effectLst>
                <a:latin typeface="Bodoni MT Condensed" panose="02070606080606020203" pitchFamily="18" charset="0"/>
              </a:rPr>
              <a:t>11</a:t>
            </a:r>
            <a:endParaRPr lang="en-IE" sz="28700" dirty="0">
              <a:solidFill>
                <a:schemeClr val="tx1">
                  <a:alpha val="44000"/>
                </a:schemeClr>
              </a:solidFill>
              <a:effectLst>
                <a:outerShdw blurRad="50800" dist="50800" dir="5400000" algn="ctr" rotWithShape="0">
                  <a:srgbClr val="000000">
                    <a:alpha val="0"/>
                  </a:srgbClr>
                </a:outerShdw>
              </a:effectLst>
              <a:latin typeface="Bodoni MT Condensed" panose="02070606080606020203" pitchFamily="18" charset="0"/>
            </a:endParaRPr>
          </a:p>
        </p:txBody>
      </p:sp>
      <p:sp>
        <p:nvSpPr>
          <p:cNvPr id="8" name="TextBox 7">
            <a:extLst>
              <a:ext uri="{FF2B5EF4-FFF2-40B4-BE49-F238E27FC236}">
                <a16:creationId xmlns:a16="http://schemas.microsoft.com/office/drawing/2014/main" id="{F98DF893-3BD6-4436-60C8-6B7267E34E78}"/>
              </a:ext>
            </a:extLst>
          </p:cNvPr>
          <p:cNvSpPr txBox="1"/>
          <p:nvPr/>
        </p:nvSpPr>
        <p:spPr>
          <a:xfrm>
            <a:off x="6701556" y="2142018"/>
            <a:ext cx="2123017" cy="1107996"/>
          </a:xfrm>
          <a:prstGeom prst="rect">
            <a:avLst/>
          </a:prstGeom>
          <a:noFill/>
        </p:spPr>
        <p:txBody>
          <a:bodyPr wrap="none" rtlCol="0">
            <a:spAutoFit/>
          </a:bodyPr>
          <a:lstStyle/>
          <a:p>
            <a:r>
              <a:rPr lang="en-US" sz="4800" dirty="0">
                <a:latin typeface="Bodoni MT Condensed" panose="02070606080606020203" pitchFamily="18" charset="0"/>
              </a:rPr>
              <a:t>Thank You </a:t>
            </a:r>
          </a:p>
          <a:p>
            <a:pPr marL="285750" indent="-285750">
              <a:buFont typeface="Arial" panose="020B0604020202020204" pitchFamily="34" charset="0"/>
              <a:buChar char="•"/>
            </a:pPr>
            <a:endParaRPr lang="en-IE" dirty="0"/>
          </a:p>
        </p:txBody>
      </p:sp>
      <p:sp>
        <p:nvSpPr>
          <p:cNvPr id="4" name="TextBox 3">
            <a:extLst>
              <a:ext uri="{FF2B5EF4-FFF2-40B4-BE49-F238E27FC236}">
                <a16:creationId xmlns:a16="http://schemas.microsoft.com/office/drawing/2014/main" id="{6A9F837D-0910-3833-5EB0-8DB863954FF0}"/>
              </a:ext>
            </a:extLst>
          </p:cNvPr>
          <p:cNvSpPr txBox="1"/>
          <p:nvPr/>
        </p:nvSpPr>
        <p:spPr>
          <a:xfrm>
            <a:off x="-7503044" y="402577"/>
            <a:ext cx="5206180" cy="830997"/>
          </a:xfrm>
          <a:prstGeom prst="rect">
            <a:avLst/>
          </a:prstGeom>
          <a:noFill/>
        </p:spPr>
        <p:txBody>
          <a:bodyPr wrap="square" rtlCol="0">
            <a:spAutoFit/>
          </a:bodyPr>
          <a:lstStyle/>
          <a:p>
            <a:r>
              <a:rPr lang="en-US" sz="4800" dirty="0">
                <a:latin typeface="Bodoni MT Condensed" panose="02070606080606020203" pitchFamily="18" charset="0"/>
              </a:rPr>
              <a:t>FEATURE EXTRACTION</a:t>
            </a:r>
            <a:endParaRPr lang="en-IE" sz="4800" dirty="0">
              <a:latin typeface="Bodoni MT Condensed" panose="02070606080606020203" pitchFamily="18" charset="0"/>
            </a:endParaRPr>
          </a:p>
        </p:txBody>
      </p:sp>
      <p:sp>
        <p:nvSpPr>
          <p:cNvPr id="5" name="TextBox 4">
            <a:extLst>
              <a:ext uri="{FF2B5EF4-FFF2-40B4-BE49-F238E27FC236}">
                <a16:creationId xmlns:a16="http://schemas.microsoft.com/office/drawing/2014/main" id="{DC9ACF7C-DA60-D186-1C7C-733E906DFF56}"/>
              </a:ext>
            </a:extLst>
          </p:cNvPr>
          <p:cNvSpPr txBox="1"/>
          <p:nvPr/>
        </p:nvSpPr>
        <p:spPr>
          <a:xfrm>
            <a:off x="-10935387" y="3012401"/>
            <a:ext cx="2964425" cy="830997"/>
          </a:xfrm>
          <a:prstGeom prst="rect">
            <a:avLst/>
          </a:prstGeom>
          <a:noFill/>
        </p:spPr>
        <p:txBody>
          <a:bodyPr wrap="square" rtlCol="0">
            <a:spAutoFit/>
          </a:bodyPr>
          <a:lstStyle/>
          <a:p>
            <a:r>
              <a:rPr lang="en-US" sz="4800" dirty="0">
                <a:latin typeface="Bodoni MT Condensed" panose="02070606080606020203" pitchFamily="18" charset="0"/>
              </a:rPr>
              <a:t>Model Selection</a:t>
            </a:r>
            <a:endParaRPr lang="en-US" sz="1800" dirty="0">
              <a:latin typeface="Bodoni MT Condensed" panose="02070606080606020203" pitchFamily="18" charset="0"/>
            </a:endParaRPr>
          </a:p>
        </p:txBody>
      </p:sp>
      <p:sp>
        <p:nvSpPr>
          <p:cNvPr id="9" name="TextBox 8">
            <a:extLst>
              <a:ext uri="{FF2B5EF4-FFF2-40B4-BE49-F238E27FC236}">
                <a16:creationId xmlns:a16="http://schemas.microsoft.com/office/drawing/2014/main" id="{BEA8FFA0-0FA1-C6D8-9CC7-D20869A2FD8D}"/>
              </a:ext>
            </a:extLst>
          </p:cNvPr>
          <p:cNvSpPr txBox="1"/>
          <p:nvPr/>
        </p:nvSpPr>
        <p:spPr>
          <a:xfrm>
            <a:off x="3071363" y="-4371598"/>
            <a:ext cx="5582243" cy="2031325"/>
          </a:xfrm>
          <a:prstGeom prst="rect">
            <a:avLst/>
          </a:prstGeom>
          <a:noFill/>
        </p:spPr>
        <p:txBody>
          <a:bodyPr wrap="square" rtlCol="0">
            <a:spAutoFit/>
          </a:bodyPr>
          <a:lstStyle/>
          <a:p>
            <a:r>
              <a:rPr lang="en-US" dirty="0">
                <a:latin typeface="Arial Black" panose="020B0A04020102020204" pitchFamily="34" charset="0"/>
              </a:rPr>
              <a:t>Choices include Naive Bayes, Support Vector Machines (SVM), Logistic Regression, Random Forest, Gradient Boosting Machines (GBM), or more advanced deep learning model like recurrent neural networks (RNNs), long short-term memory networks (LSTMs).</a:t>
            </a:r>
            <a:endParaRPr lang="en-IE" dirty="0"/>
          </a:p>
        </p:txBody>
      </p:sp>
      <p:sp>
        <p:nvSpPr>
          <p:cNvPr id="11" name="TextBox 10">
            <a:extLst>
              <a:ext uri="{FF2B5EF4-FFF2-40B4-BE49-F238E27FC236}">
                <a16:creationId xmlns:a16="http://schemas.microsoft.com/office/drawing/2014/main" id="{22FFC446-C6A3-0CEA-5A2A-4A9109F0A61C}"/>
              </a:ext>
            </a:extLst>
          </p:cNvPr>
          <p:cNvSpPr txBox="1"/>
          <p:nvPr/>
        </p:nvSpPr>
        <p:spPr>
          <a:xfrm>
            <a:off x="5656038" y="3114709"/>
            <a:ext cx="4607683" cy="1477328"/>
          </a:xfrm>
          <a:prstGeom prst="rect">
            <a:avLst/>
          </a:prstGeom>
          <a:noFill/>
        </p:spPr>
        <p:txBody>
          <a:bodyPr wrap="square" rtlCol="0">
            <a:spAutoFit/>
          </a:bodyPr>
          <a:lstStyle/>
          <a:p>
            <a:r>
              <a:rPr lang="en-US" dirty="0">
                <a:latin typeface="Arial Black" panose="020B0A04020102020204" pitchFamily="34" charset="0"/>
              </a:rPr>
              <a:t>Group 4:</a:t>
            </a:r>
          </a:p>
          <a:p>
            <a:r>
              <a:rPr lang="en-US" dirty="0">
                <a:latin typeface="Arial Black" panose="020B0A04020102020204" pitchFamily="34" charset="0"/>
              </a:rPr>
              <a:t>Shubham Jha – 2021MCB1246</a:t>
            </a:r>
          </a:p>
          <a:p>
            <a:r>
              <a:rPr lang="en-US" dirty="0">
                <a:latin typeface="Arial Black" panose="020B0A04020102020204" pitchFamily="34" charset="0"/>
              </a:rPr>
              <a:t>Vaibhav Kumar – 2021MCB1219</a:t>
            </a:r>
          </a:p>
          <a:p>
            <a:r>
              <a:rPr lang="en-US" dirty="0">
                <a:latin typeface="Arial Black" panose="020B0A04020102020204" pitchFamily="34" charset="0"/>
              </a:rPr>
              <a:t>Saksham – 2021MCB1243</a:t>
            </a:r>
          </a:p>
          <a:p>
            <a:r>
              <a:rPr lang="en-US" dirty="0" err="1">
                <a:latin typeface="Arial Black" panose="020B0A04020102020204" pitchFamily="34" charset="0"/>
              </a:rPr>
              <a:t>Sujal</a:t>
            </a:r>
            <a:r>
              <a:rPr lang="en-US" dirty="0">
                <a:latin typeface="Arial Black" panose="020B0A04020102020204" pitchFamily="34" charset="0"/>
              </a:rPr>
              <a:t> </a:t>
            </a:r>
            <a:r>
              <a:rPr lang="en-US" dirty="0" err="1">
                <a:latin typeface="Arial Black" panose="020B0A04020102020204" pitchFamily="34" charset="0"/>
              </a:rPr>
              <a:t>Sabavat</a:t>
            </a:r>
            <a:r>
              <a:rPr lang="en-US" dirty="0">
                <a:latin typeface="Arial Black" panose="020B0A04020102020204" pitchFamily="34" charset="0"/>
              </a:rPr>
              <a:t> -2021MCB1249</a:t>
            </a:r>
            <a:endParaRPr lang="en-IE" dirty="0">
              <a:latin typeface="Arial Black" panose="020B0A04020102020204" pitchFamily="34" charset="0"/>
            </a:endParaRPr>
          </a:p>
        </p:txBody>
      </p:sp>
    </p:spTree>
    <p:extLst>
      <p:ext uri="{BB962C8B-B14F-4D97-AF65-F5344CB8AC3E}">
        <p14:creationId xmlns:p14="http://schemas.microsoft.com/office/powerpoint/2010/main" val="3314456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4084FEF-DC0D-1F27-EC21-BCA4A853753D}"/>
            </a:ext>
          </a:extLst>
        </p:cNvPr>
        <p:cNvGrpSpPr/>
        <p:nvPr/>
      </p:nvGrpSpPr>
      <p:grpSpPr>
        <a:xfrm>
          <a:off x="0" y="0"/>
          <a:ext cx="0" cy="0"/>
          <a:chOff x="0" y="0"/>
          <a:chExt cx="0" cy="0"/>
        </a:xfrm>
      </p:grpSpPr>
      <p:sp>
        <p:nvSpPr>
          <p:cNvPr id="20" name="Freeform: Shape 19">
            <a:extLst>
              <a:ext uri="{FF2B5EF4-FFF2-40B4-BE49-F238E27FC236}">
                <a16:creationId xmlns:a16="http://schemas.microsoft.com/office/drawing/2014/main" id="{0F129022-1167-3C0F-2D28-1DEFFE54170B}"/>
              </a:ext>
            </a:extLst>
          </p:cNvPr>
          <p:cNvSpPr/>
          <p:nvPr/>
        </p:nvSpPr>
        <p:spPr>
          <a:xfrm>
            <a:off x="100780"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1932039 h 6858000"/>
              <a:gd name="connsiteX3" fmla="*/ 11452123 w 11990440"/>
              <a:gd name="connsiteY3" fmla="*/ 1932039 h 6858000"/>
              <a:gd name="connsiteX4" fmla="*/ 11990440 w 11990440"/>
              <a:gd name="connsiteY4" fmla="*/ 2507226 h 6858000"/>
              <a:gd name="connsiteX5" fmla="*/ 11452123 w 11990440"/>
              <a:gd name="connsiteY5" fmla="*/ 3082413 h 6858000"/>
              <a:gd name="connsiteX6" fmla="*/ 10913806 w 11990440"/>
              <a:gd name="connsiteY6" fmla="*/ 308241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1932039"/>
                </a:lnTo>
                <a:lnTo>
                  <a:pt x="11452123" y="1932039"/>
                </a:lnTo>
                <a:cubicBezTo>
                  <a:pt x="11749427" y="1932039"/>
                  <a:pt x="11990440" y="2189559"/>
                  <a:pt x="11990440" y="2507226"/>
                </a:cubicBezTo>
                <a:cubicBezTo>
                  <a:pt x="11990440" y="2824893"/>
                  <a:pt x="11749427" y="3082413"/>
                  <a:pt x="11452123" y="3082413"/>
                </a:cubicBezTo>
                <a:lnTo>
                  <a:pt x="10913806" y="3082413"/>
                </a:lnTo>
                <a:lnTo>
                  <a:pt x="10913806" y="6858000"/>
                </a:lnTo>
                <a:lnTo>
                  <a:pt x="0" y="6858000"/>
                </a:lnTo>
                <a:close/>
              </a:path>
            </a:pathLst>
          </a:custGeom>
          <a:solidFill>
            <a:srgbClr val="FF0000"/>
          </a:solidFill>
          <a:ln>
            <a:solidFill>
              <a:srgbClr val="FF0000"/>
            </a:solidFill>
          </a:ln>
          <a:effectLst>
            <a:outerShdw blurRad="50800" dist="63500" algn="l" rotWithShape="0">
              <a:schemeClr val="bg2">
                <a:lumMod val="50000"/>
                <a:alpha val="3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1" name="Freeform: Shape 20">
            <a:extLst>
              <a:ext uri="{FF2B5EF4-FFF2-40B4-BE49-F238E27FC236}">
                <a16:creationId xmlns:a16="http://schemas.microsoft.com/office/drawing/2014/main" id="{12BD4376-1755-E168-28B7-720CABAD6392}"/>
              </a:ext>
            </a:extLst>
          </p:cNvPr>
          <p:cNvSpPr/>
          <p:nvPr/>
        </p:nvSpPr>
        <p:spPr>
          <a:xfrm>
            <a:off x="-7257111" y="0"/>
            <a:ext cx="11990440" cy="6858000"/>
          </a:xfrm>
          <a:custGeom>
            <a:avLst/>
            <a:gdLst>
              <a:gd name="connsiteX0" fmla="*/ 0 w 11990440"/>
              <a:gd name="connsiteY0" fmla="*/ 0 h 6858000"/>
              <a:gd name="connsiteX1" fmla="*/ 10913806 w 11990440"/>
              <a:gd name="connsiteY1" fmla="*/ 0 h 6858000"/>
              <a:gd name="connsiteX2" fmla="*/ 10913806 w 11990440"/>
              <a:gd name="connsiteY2" fmla="*/ 3429000 h 6858000"/>
              <a:gd name="connsiteX3" fmla="*/ 11452123 w 11990440"/>
              <a:gd name="connsiteY3" fmla="*/ 3429000 h 6858000"/>
              <a:gd name="connsiteX4" fmla="*/ 11990440 w 11990440"/>
              <a:gd name="connsiteY4" fmla="*/ 4004187 h 6858000"/>
              <a:gd name="connsiteX5" fmla="*/ 11452123 w 11990440"/>
              <a:gd name="connsiteY5" fmla="*/ 4579374 h 6858000"/>
              <a:gd name="connsiteX6" fmla="*/ 10913806 w 11990440"/>
              <a:gd name="connsiteY6" fmla="*/ 457937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3429000"/>
                </a:lnTo>
                <a:lnTo>
                  <a:pt x="11452123" y="3429000"/>
                </a:lnTo>
                <a:cubicBezTo>
                  <a:pt x="11749427" y="3429000"/>
                  <a:pt x="11990440" y="3686520"/>
                  <a:pt x="11990440" y="4004187"/>
                </a:cubicBezTo>
                <a:cubicBezTo>
                  <a:pt x="11990440" y="4321854"/>
                  <a:pt x="11749427" y="4579374"/>
                  <a:pt x="11452123" y="4579374"/>
                </a:cubicBezTo>
                <a:lnTo>
                  <a:pt x="10913806" y="4579373"/>
                </a:lnTo>
                <a:lnTo>
                  <a:pt x="10913806" y="6858000"/>
                </a:lnTo>
                <a:lnTo>
                  <a:pt x="0" y="6858000"/>
                </a:lnTo>
                <a:close/>
              </a:path>
            </a:pathLst>
          </a:custGeom>
          <a:solidFill>
            <a:schemeClr val="bg1"/>
          </a:solidFill>
          <a:ln>
            <a:solidFill>
              <a:schemeClr val="bg1"/>
            </a:solidFill>
          </a:ln>
          <a:effectLst>
            <a:outerShdw blurRad="50800" dist="63500" dir="2700000" algn="tl" rotWithShape="0">
              <a:schemeClr val="bg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3" name="Freeform: Shape 22">
            <a:extLst>
              <a:ext uri="{FF2B5EF4-FFF2-40B4-BE49-F238E27FC236}">
                <a16:creationId xmlns:a16="http://schemas.microsoft.com/office/drawing/2014/main" id="{EFF2F70C-15BC-5FDD-415A-C0902FC35E24}"/>
              </a:ext>
            </a:extLst>
          </p:cNvPr>
          <p:cNvSpPr/>
          <p:nvPr/>
        </p:nvSpPr>
        <p:spPr>
          <a:xfrm>
            <a:off x="-8443453" y="-1100"/>
            <a:ext cx="11916698" cy="6858000"/>
          </a:xfrm>
          <a:custGeom>
            <a:avLst/>
            <a:gdLst>
              <a:gd name="connsiteX0" fmla="*/ 0 w 11916698"/>
              <a:gd name="connsiteY0" fmla="*/ 0 h 6858000"/>
              <a:gd name="connsiteX1" fmla="*/ 10913806 w 11916698"/>
              <a:gd name="connsiteY1" fmla="*/ 0 h 6858000"/>
              <a:gd name="connsiteX2" fmla="*/ 10913806 w 11916698"/>
              <a:gd name="connsiteY2" fmla="*/ 4763730 h 6858000"/>
              <a:gd name="connsiteX3" fmla="*/ 11415252 w 11916698"/>
              <a:gd name="connsiteY3" fmla="*/ 4763730 h 6858000"/>
              <a:gd name="connsiteX4" fmla="*/ 11916698 w 11916698"/>
              <a:gd name="connsiteY4" fmla="*/ 5287298 h 6858000"/>
              <a:gd name="connsiteX5" fmla="*/ 11415252 w 11916698"/>
              <a:gd name="connsiteY5" fmla="*/ 5810866 h 6858000"/>
              <a:gd name="connsiteX6" fmla="*/ 10913806 w 11916698"/>
              <a:gd name="connsiteY6" fmla="*/ 5810865 h 6858000"/>
              <a:gd name="connsiteX7" fmla="*/ 10913806 w 11916698"/>
              <a:gd name="connsiteY7" fmla="*/ 6858000 h 6858000"/>
              <a:gd name="connsiteX8" fmla="*/ 0 w 1191669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16698" h="6858000">
                <a:moveTo>
                  <a:pt x="0" y="0"/>
                </a:moveTo>
                <a:lnTo>
                  <a:pt x="10913806" y="0"/>
                </a:lnTo>
                <a:lnTo>
                  <a:pt x="10913806" y="4763730"/>
                </a:lnTo>
                <a:lnTo>
                  <a:pt x="11415252" y="4763730"/>
                </a:lnTo>
                <a:cubicBezTo>
                  <a:pt x="11692193" y="4763730"/>
                  <a:pt x="11916698" y="4998139"/>
                  <a:pt x="11916698" y="5287298"/>
                </a:cubicBezTo>
                <a:cubicBezTo>
                  <a:pt x="11916698" y="5576457"/>
                  <a:pt x="11692193" y="5810866"/>
                  <a:pt x="11415252" y="5810866"/>
                </a:cubicBezTo>
                <a:lnTo>
                  <a:pt x="10913806" y="5810865"/>
                </a:lnTo>
                <a:lnTo>
                  <a:pt x="10913806" y="6858000"/>
                </a:lnTo>
                <a:lnTo>
                  <a:pt x="0" y="6858000"/>
                </a:lnTo>
                <a:close/>
              </a:path>
            </a:pathLst>
          </a:custGeom>
          <a:solidFill>
            <a:srgbClr val="FF0000"/>
          </a:solidFill>
          <a:ln>
            <a:solidFill>
              <a:srgbClr val="FF0000"/>
            </a:solidFill>
          </a:ln>
          <a:effectLst>
            <a:outerShdw blurRad="63500" dist="38100" dir="2700000" algn="tl"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 name="TextBox 1">
            <a:extLst>
              <a:ext uri="{FF2B5EF4-FFF2-40B4-BE49-F238E27FC236}">
                <a16:creationId xmlns:a16="http://schemas.microsoft.com/office/drawing/2014/main" id="{56F314FE-28EA-F6A4-4205-AB51C7F2C6AE}"/>
              </a:ext>
            </a:extLst>
          </p:cNvPr>
          <p:cNvSpPr txBox="1"/>
          <p:nvPr/>
        </p:nvSpPr>
        <p:spPr>
          <a:xfrm>
            <a:off x="14831141" y="2530908"/>
            <a:ext cx="5618332" cy="1569660"/>
          </a:xfrm>
          <a:prstGeom prst="rect">
            <a:avLst/>
          </a:prstGeom>
          <a:noFill/>
        </p:spPr>
        <p:txBody>
          <a:bodyPr wrap="square" rtlCol="0">
            <a:spAutoFit/>
          </a:bodyPr>
          <a:lstStyle/>
          <a:p>
            <a:r>
              <a:rPr lang="en-US" sz="9600" dirty="0">
                <a:solidFill>
                  <a:schemeClr val="bg1"/>
                </a:solidFill>
                <a:latin typeface="Bodoni MT Condensed" panose="02070606080606020203" pitchFamily="18" charset="0"/>
              </a:rPr>
              <a:t>SECTION A</a:t>
            </a:r>
            <a:endParaRPr lang="en-IE" sz="9600" dirty="0">
              <a:solidFill>
                <a:schemeClr val="bg1"/>
              </a:solidFill>
              <a:latin typeface="Bodoni MT Condensed" panose="02070606080606020203" pitchFamily="18" charset="0"/>
            </a:endParaRPr>
          </a:p>
        </p:txBody>
      </p:sp>
      <p:sp>
        <p:nvSpPr>
          <p:cNvPr id="3" name="TextBox 2">
            <a:extLst>
              <a:ext uri="{FF2B5EF4-FFF2-40B4-BE49-F238E27FC236}">
                <a16:creationId xmlns:a16="http://schemas.microsoft.com/office/drawing/2014/main" id="{D40466CF-2E53-AF4C-F99D-8D2538EA4B69}"/>
              </a:ext>
            </a:extLst>
          </p:cNvPr>
          <p:cNvSpPr txBox="1"/>
          <p:nvPr/>
        </p:nvSpPr>
        <p:spPr>
          <a:xfrm>
            <a:off x="6370716" y="7957746"/>
            <a:ext cx="8670816" cy="830997"/>
          </a:xfrm>
          <a:prstGeom prst="rect">
            <a:avLst/>
          </a:prstGeom>
          <a:noFill/>
        </p:spPr>
        <p:txBody>
          <a:bodyPr wrap="square" rtlCol="0">
            <a:spAutoFit/>
          </a:bodyPr>
          <a:lstStyle/>
          <a:p>
            <a:r>
              <a:rPr lang="en-US" sz="4800" dirty="0">
                <a:solidFill>
                  <a:schemeClr val="bg1"/>
                </a:solidFill>
                <a:latin typeface="Bodoni MT Condensed" panose="02070606080606020203" pitchFamily="18" charset="0"/>
              </a:rPr>
              <a:t>UNDERSTANDING OUR PROJECT</a:t>
            </a:r>
            <a:endParaRPr lang="en-IE" sz="4800" dirty="0">
              <a:solidFill>
                <a:schemeClr val="bg1"/>
              </a:solidFill>
              <a:latin typeface="Bodoni MT Condensed" panose="02070606080606020203" pitchFamily="18" charset="0"/>
            </a:endParaRPr>
          </a:p>
        </p:txBody>
      </p:sp>
      <p:sp>
        <p:nvSpPr>
          <p:cNvPr id="5" name="TextBox 4">
            <a:extLst>
              <a:ext uri="{FF2B5EF4-FFF2-40B4-BE49-F238E27FC236}">
                <a16:creationId xmlns:a16="http://schemas.microsoft.com/office/drawing/2014/main" id="{2FDF36AB-4BBE-CC60-8ADC-1054B8DA177B}"/>
              </a:ext>
            </a:extLst>
          </p:cNvPr>
          <p:cNvSpPr txBox="1"/>
          <p:nvPr/>
        </p:nvSpPr>
        <p:spPr>
          <a:xfrm>
            <a:off x="3647467" y="-1014797"/>
            <a:ext cx="4558805" cy="4508927"/>
          </a:xfrm>
          <a:prstGeom prst="rect">
            <a:avLst/>
          </a:prstGeom>
          <a:noFill/>
        </p:spPr>
        <p:txBody>
          <a:bodyPr wrap="square" rtlCol="0">
            <a:spAutoFit/>
          </a:bodyPr>
          <a:lstStyle/>
          <a:p>
            <a:r>
              <a:rPr lang="en-US" sz="28700" dirty="0">
                <a:solidFill>
                  <a:schemeClr val="tx1">
                    <a:alpha val="39000"/>
                  </a:schemeClr>
                </a:solidFill>
                <a:latin typeface="Bodoni MT Condensed" panose="02070606080606020203" pitchFamily="18" charset="0"/>
              </a:rPr>
              <a:t>1</a:t>
            </a:r>
            <a:endParaRPr lang="en-IE" sz="28700" dirty="0">
              <a:solidFill>
                <a:schemeClr val="tx1">
                  <a:alpha val="39000"/>
                </a:schemeClr>
              </a:solidFill>
              <a:latin typeface="Bodoni MT Condensed" panose="02070606080606020203" pitchFamily="18" charset="0"/>
            </a:endParaRPr>
          </a:p>
        </p:txBody>
      </p:sp>
      <p:sp>
        <p:nvSpPr>
          <p:cNvPr id="6" name="TextBox 5">
            <a:extLst>
              <a:ext uri="{FF2B5EF4-FFF2-40B4-BE49-F238E27FC236}">
                <a16:creationId xmlns:a16="http://schemas.microsoft.com/office/drawing/2014/main" id="{4DEB116C-44C0-E0F1-2425-3CDC99BE9069}"/>
              </a:ext>
            </a:extLst>
          </p:cNvPr>
          <p:cNvSpPr txBox="1"/>
          <p:nvPr/>
        </p:nvSpPr>
        <p:spPr>
          <a:xfrm>
            <a:off x="5706420" y="1515245"/>
            <a:ext cx="4999704" cy="1015663"/>
          </a:xfrm>
          <a:prstGeom prst="rect">
            <a:avLst/>
          </a:prstGeom>
          <a:noFill/>
        </p:spPr>
        <p:txBody>
          <a:bodyPr wrap="square" rtlCol="0">
            <a:spAutoFit/>
          </a:bodyPr>
          <a:lstStyle/>
          <a:p>
            <a:r>
              <a:rPr lang="en-US" sz="6000" dirty="0">
                <a:latin typeface="Bodoni MT Condensed" panose="02070606080606020203" pitchFamily="18" charset="0"/>
              </a:rPr>
              <a:t>PROJECT OVERVIEW</a:t>
            </a:r>
            <a:endParaRPr lang="en-IE" sz="6000" dirty="0">
              <a:latin typeface="Bodoni MT Condensed" panose="02070606080606020203" pitchFamily="18" charset="0"/>
            </a:endParaRPr>
          </a:p>
        </p:txBody>
      </p:sp>
      <p:sp>
        <p:nvSpPr>
          <p:cNvPr id="7" name="TextBox 6">
            <a:extLst>
              <a:ext uri="{FF2B5EF4-FFF2-40B4-BE49-F238E27FC236}">
                <a16:creationId xmlns:a16="http://schemas.microsoft.com/office/drawing/2014/main" id="{84A17C02-3B8B-8F03-37C1-A6390DA3A58B}"/>
              </a:ext>
            </a:extLst>
          </p:cNvPr>
          <p:cNvSpPr txBox="1"/>
          <p:nvPr/>
        </p:nvSpPr>
        <p:spPr>
          <a:xfrm>
            <a:off x="4755753" y="2480433"/>
            <a:ext cx="5995220" cy="535531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Black" panose="020B0A04020102020204" pitchFamily="34" charset="0"/>
              </a:rPr>
              <a:t>Our platform offers functionalities tailored for enhancing user engagement and decision-making across. These include sentiment analysis and summarization of YouTube video comments, as well as comprehensive summarization of YouTube content. Additionally, we extend similar capabilities to Amazon product reviews, empowering users with insights into product sentiment and key feedback. Furthermore, we provide a unique service for LinkedIn users, offering summaries of job posts relevant to their search criteria over a specified period. </a:t>
            </a:r>
          </a:p>
          <a:p>
            <a:pPr marL="285750" indent="-285750">
              <a:buFont typeface="Arial" panose="020B0604020202020204" pitchFamily="34" charset="0"/>
              <a:buChar char="•"/>
            </a:pPr>
            <a:endParaRPr lang="en-US" dirty="0">
              <a:latin typeface="Arial Black" panose="020B0A04020102020204" pitchFamily="34" charset="0"/>
            </a:endParaRPr>
          </a:p>
          <a:p>
            <a:pPr marL="285750" indent="-285750">
              <a:buFont typeface="Arial" panose="020B0604020202020204" pitchFamily="34" charset="0"/>
              <a:buChar char="•"/>
            </a:pPr>
            <a:endParaRPr lang="en-US" dirty="0">
              <a:latin typeface="Arial Black" panose="020B0A04020102020204" pitchFamily="34" charset="0"/>
            </a:endParaRPr>
          </a:p>
          <a:p>
            <a:pPr marL="285750" indent="-285750">
              <a:buFont typeface="Arial" panose="020B0604020202020204" pitchFamily="34" charset="0"/>
              <a:buChar char="•"/>
            </a:pPr>
            <a:endParaRPr lang="en-US" dirty="0">
              <a:latin typeface="Arial Black" panose="020B0A04020102020204" pitchFamily="34" charset="0"/>
            </a:endParaRPr>
          </a:p>
          <a:p>
            <a:pPr marL="285750" indent="-285750">
              <a:buFont typeface="Arial" panose="020B0604020202020204" pitchFamily="34" charset="0"/>
              <a:buChar char="•"/>
            </a:pPr>
            <a:endParaRPr lang="en-US" dirty="0">
              <a:latin typeface="Arial Black" panose="020B0A04020102020204" pitchFamily="34" charset="0"/>
            </a:endParaRPr>
          </a:p>
          <a:p>
            <a:pPr marL="285750" indent="-285750">
              <a:buFont typeface="Arial" panose="020B0604020202020204" pitchFamily="34" charset="0"/>
              <a:buChar char="•"/>
            </a:pPr>
            <a:r>
              <a:rPr lang="en-US" dirty="0">
                <a:latin typeface="Arial Black" panose="020B0A04020102020204" pitchFamily="34" charset="0"/>
              </a:rPr>
              <a:t> </a:t>
            </a:r>
            <a:endParaRPr lang="en-IE" dirty="0">
              <a:latin typeface="Arial Black" panose="020B0A04020102020204" pitchFamily="34" charset="0"/>
            </a:endParaRPr>
          </a:p>
        </p:txBody>
      </p:sp>
    </p:spTree>
    <p:extLst>
      <p:ext uri="{BB962C8B-B14F-4D97-AF65-F5344CB8AC3E}">
        <p14:creationId xmlns:p14="http://schemas.microsoft.com/office/powerpoint/2010/main" val="3568174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B696067-EC01-B08E-46F8-49CFC0F78ED4}"/>
            </a:ext>
          </a:extLst>
        </p:cNvPr>
        <p:cNvGrpSpPr/>
        <p:nvPr/>
      </p:nvGrpSpPr>
      <p:grpSpPr>
        <a:xfrm>
          <a:off x="0" y="0"/>
          <a:ext cx="0" cy="0"/>
          <a:chOff x="0" y="0"/>
          <a:chExt cx="0" cy="0"/>
        </a:xfrm>
      </p:grpSpPr>
      <p:sp>
        <p:nvSpPr>
          <p:cNvPr id="20" name="Freeform: Shape 19">
            <a:extLst>
              <a:ext uri="{FF2B5EF4-FFF2-40B4-BE49-F238E27FC236}">
                <a16:creationId xmlns:a16="http://schemas.microsoft.com/office/drawing/2014/main" id="{7927BDDE-EA75-4979-BD82-18C427961D5C}"/>
              </a:ext>
            </a:extLst>
          </p:cNvPr>
          <p:cNvSpPr/>
          <p:nvPr/>
        </p:nvSpPr>
        <p:spPr>
          <a:xfrm>
            <a:off x="100780"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1932039 h 6858000"/>
              <a:gd name="connsiteX3" fmla="*/ 11452123 w 11990440"/>
              <a:gd name="connsiteY3" fmla="*/ 1932039 h 6858000"/>
              <a:gd name="connsiteX4" fmla="*/ 11990440 w 11990440"/>
              <a:gd name="connsiteY4" fmla="*/ 2507226 h 6858000"/>
              <a:gd name="connsiteX5" fmla="*/ 11452123 w 11990440"/>
              <a:gd name="connsiteY5" fmla="*/ 3082413 h 6858000"/>
              <a:gd name="connsiteX6" fmla="*/ 10913806 w 11990440"/>
              <a:gd name="connsiteY6" fmla="*/ 308241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1932039"/>
                </a:lnTo>
                <a:lnTo>
                  <a:pt x="11452123" y="1932039"/>
                </a:lnTo>
                <a:cubicBezTo>
                  <a:pt x="11749427" y="1932039"/>
                  <a:pt x="11990440" y="2189559"/>
                  <a:pt x="11990440" y="2507226"/>
                </a:cubicBezTo>
                <a:cubicBezTo>
                  <a:pt x="11990440" y="2824893"/>
                  <a:pt x="11749427" y="3082413"/>
                  <a:pt x="11452123" y="3082413"/>
                </a:cubicBezTo>
                <a:lnTo>
                  <a:pt x="10913806" y="3082413"/>
                </a:lnTo>
                <a:lnTo>
                  <a:pt x="10913806" y="6858000"/>
                </a:lnTo>
                <a:lnTo>
                  <a:pt x="0" y="6858000"/>
                </a:lnTo>
                <a:close/>
              </a:path>
            </a:pathLst>
          </a:custGeom>
          <a:solidFill>
            <a:srgbClr val="FF0000"/>
          </a:solidFill>
          <a:ln>
            <a:solidFill>
              <a:srgbClr val="FF0000"/>
            </a:solidFill>
          </a:ln>
          <a:effectLst>
            <a:outerShdw blurRad="50800" dist="63500" algn="l" rotWithShape="0">
              <a:schemeClr val="bg2">
                <a:lumMod val="50000"/>
                <a:alpha val="3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1" name="Freeform: Shape 20">
            <a:extLst>
              <a:ext uri="{FF2B5EF4-FFF2-40B4-BE49-F238E27FC236}">
                <a16:creationId xmlns:a16="http://schemas.microsoft.com/office/drawing/2014/main" id="{AC0E24A4-3D37-C979-7541-7EC5B849FC08}"/>
              </a:ext>
            </a:extLst>
          </p:cNvPr>
          <p:cNvSpPr/>
          <p:nvPr/>
        </p:nvSpPr>
        <p:spPr>
          <a:xfrm>
            <a:off x="-1033292"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3429000 h 6858000"/>
              <a:gd name="connsiteX3" fmla="*/ 11452123 w 11990440"/>
              <a:gd name="connsiteY3" fmla="*/ 3429000 h 6858000"/>
              <a:gd name="connsiteX4" fmla="*/ 11990440 w 11990440"/>
              <a:gd name="connsiteY4" fmla="*/ 4004187 h 6858000"/>
              <a:gd name="connsiteX5" fmla="*/ 11452123 w 11990440"/>
              <a:gd name="connsiteY5" fmla="*/ 4579374 h 6858000"/>
              <a:gd name="connsiteX6" fmla="*/ 10913806 w 11990440"/>
              <a:gd name="connsiteY6" fmla="*/ 457937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3429000"/>
                </a:lnTo>
                <a:lnTo>
                  <a:pt x="11452123" y="3429000"/>
                </a:lnTo>
                <a:cubicBezTo>
                  <a:pt x="11749427" y="3429000"/>
                  <a:pt x="11990440" y="3686520"/>
                  <a:pt x="11990440" y="4004187"/>
                </a:cubicBezTo>
                <a:cubicBezTo>
                  <a:pt x="11990440" y="4321854"/>
                  <a:pt x="11749427" y="4579374"/>
                  <a:pt x="11452123" y="4579374"/>
                </a:cubicBezTo>
                <a:lnTo>
                  <a:pt x="10913806" y="4579373"/>
                </a:lnTo>
                <a:lnTo>
                  <a:pt x="10913806" y="6858000"/>
                </a:lnTo>
                <a:lnTo>
                  <a:pt x="0" y="6858000"/>
                </a:lnTo>
                <a:close/>
              </a:path>
            </a:pathLst>
          </a:custGeom>
          <a:solidFill>
            <a:schemeClr val="bg1"/>
          </a:solidFill>
          <a:ln>
            <a:solidFill>
              <a:schemeClr val="bg1"/>
            </a:solidFill>
          </a:ln>
          <a:effectLst>
            <a:outerShdw blurRad="50800" dist="63500" dir="2700000" algn="tl" rotWithShape="0">
              <a:schemeClr val="bg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p>
        </p:txBody>
      </p:sp>
      <p:sp>
        <p:nvSpPr>
          <p:cNvPr id="23" name="Freeform: Shape 22">
            <a:extLst>
              <a:ext uri="{FF2B5EF4-FFF2-40B4-BE49-F238E27FC236}">
                <a16:creationId xmlns:a16="http://schemas.microsoft.com/office/drawing/2014/main" id="{4CB85322-68E8-363B-B3A7-9856C1AC33A9}"/>
              </a:ext>
            </a:extLst>
          </p:cNvPr>
          <p:cNvSpPr/>
          <p:nvPr/>
        </p:nvSpPr>
        <p:spPr>
          <a:xfrm>
            <a:off x="-7986253" y="-1100"/>
            <a:ext cx="11916698" cy="6858000"/>
          </a:xfrm>
          <a:custGeom>
            <a:avLst/>
            <a:gdLst>
              <a:gd name="connsiteX0" fmla="*/ 0 w 11916698"/>
              <a:gd name="connsiteY0" fmla="*/ 0 h 6858000"/>
              <a:gd name="connsiteX1" fmla="*/ 10913806 w 11916698"/>
              <a:gd name="connsiteY1" fmla="*/ 0 h 6858000"/>
              <a:gd name="connsiteX2" fmla="*/ 10913806 w 11916698"/>
              <a:gd name="connsiteY2" fmla="*/ 4763730 h 6858000"/>
              <a:gd name="connsiteX3" fmla="*/ 11415252 w 11916698"/>
              <a:gd name="connsiteY3" fmla="*/ 4763730 h 6858000"/>
              <a:gd name="connsiteX4" fmla="*/ 11916698 w 11916698"/>
              <a:gd name="connsiteY4" fmla="*/ 5287298 h 6858000"/>
              <a:gd name="connsiteX5" fmla="*/ 11415252 w 11916698"/>
              <a:gd name="connsiteY5" fmla="*/ 5810866 h 6858000"/>
              <a:gd name="connsiteX6" fmla="*/ 10913806 w 11916698"/>
              <a:gd name="connsiteY6" fmla="*/ 5810865 h 6858000"/>
              <a:gd name="connsiteX7" fmla="*/ 10913806 w 11916698"/>
              <a:gd name="connsiteY7" fmla="*/ 6858000 h 6858000"/>
              <a:gd name="connsiteX8" fmla="*/ 0 w 1191669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16698" h="6858000">
                <a:moveTo>
                  <a:pt x="0" y="0"/>
                </a:moveTo>
                <a:lnTo>
                  <a:pt x="10913806" y="0"/>
                </a:lnTo>
                <a:lnTo>
                  <a:pt x="10913806" y="4763730"/>
                </a:lnTo>
                <a:lnTo>
                  <a:pt x="11415252" y="4763730"/>
                </a:lnTo>
                <a:cubicBezTo>
                  <a:pt x="11692193" y="4763730"/>
                  <a:pt x="11916698" y="4998139"/>
                  <a:pt x="11916698" y="5287298"/>
                </a:cubicBezTo>
                <a:cubicBezTo>
                  <a:pt x="11916698" y="5576457"/>
                  <a:pt x="11692193" y="5810866"/>
                  <a:pt x="11415252" y="5810866"/>
                </a:cubicBezTo>
                <a:lnTo>
                  <a:pt x="10913806" y="5810865"/>
                </a:lnTo>
                <a:lnTo>
                  <a:pt x="10913806" y="6858000"/>
                </a:lnTo>
                <a:lnTo>
                  <a:pt x="0" y="6858000"/>
                </a:lnTo>
                <a:close/>
              </a:path>
            </a:pathLst>
          </a:custGeom>
          <a:solidFill>
            <a:srgbClr val="FF0000"/>
          </a:solidFill>
          <a:ln>
            <a:solidFill>
              <a:srgbClr val="FF0000"/>
            </a:solidFill>
          </a:ln>
          <a:effectLst>
            <a:outerShdw blurRad="63500" dist="38100" dir="2700000" algn="tl"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 name="TextBox 1">
            <a:extLst>
              <a:ext uri="{FF2B5EF4-FFF2-40B4-BE49-F238E27FC236}">
                <a16:creationId xmlns:a16="http://schemas.microsoft.com/office/drawing/2014/main" id="{23A47FF9-D681-E868-A431-E4413E843E1B}"/>
              </a:ext>
            </a:extLst>
          </p:cNvPr>
          <p:cNvSpPr txBox="1"/>
          <p:nvPr/>
        </p:nvSpPr>
        <p:spPr>
          <a:xfrm>
            <a:off x="14831141" y="2530908"/>
            <a:ext cx="5618332" cy="1569660"/>
          </a:xfrm>
          <a:prstGeom prst="rect">
            <a:avLst/>
          </a:prstGeom>
          <a:noFill/>
        </p:spPr>
        <p:txBody>
          <a:bodyPr wrap="square" rtlCol="0">
            <a:spAutoFit/>
          </a:bodyPr>
          <a:lstStyle/>
          <a:p>
            <a:r>
              <a:rPr lang="en-US" sz="9600" dirty="0">
                <a:solidFill>
                  <a:schemeClr val="bg1"/>
                </a:solidFill>
                <a:latin typeface="Bodoni MT Condensed" panose="02070606080606020203" pitchFamily="18" charset="0"/>
              </a:rPr>
              <a:t>SECTION A</a:t>
            </a:r>
            <a:endParaRPr lang="en-IE" sz="9600" dirty="0">
              <a:solidFill>
                <a:schemeClr val="bg1"/>
              </a:solidFill>
              <a:latin typeface="Bodoni MT Condensed" panose="02070606080606020203" pitchFamily="18" charset="0"/>
            </a:endParaRPr>
          </a:p>
        </p:txBody>
      </p:sp>
      <p:sp>
        <p:nvSpPr>
          <p:cNvPr id="3" name="TextBox 2">
            <a:extLst>
              <a:ext uri="{FF2B5EF4-FFF2-40B4-BE49-F238E27FC236}">
                <a16:creationId xmlns:a16="http://schemas.microsoft.com/office/drawing/2014/main" id="{6F6542BC-9A2F-BFCD-D82C-EC78A0FA241A}"/>
              </a:ext>
            </a:extLst>
          </p:cNvPr>
          <p:cNvSpPr txBox="1"/>
          <p:nvPr/>
        </p:nvSpPr>
        <p:spPr>
          <a:xfrm>
            <a:off x="6370716" y="7957746"/>
            <a:ext cx="8670816" cy="830997"/>
          </a:xfrm>
          <a:prstGeom prst="rect">
            <a:avLst/>
          </a:prstGeom>
          <a:noFill/>
        </p:spPr>
        <p:txBody>
          <a:bodyPr wrap="square" rtlCol="0">
            <a:spAutoFit/>
          </a:bodyPr>
          <a:lstStyle/>
          <a:p>
            <a:r>
              <a:rPr lang="en-US" sz="4800" dirty="0">
                <a:solidFill>
                  <a:schemeClr val="bg1"/>
                </a:solidFill>
                <a:latin typeface="Bodoni MT Condensed" panose="02070606080606020203" pitchFamily="18" charset="0"/>
              </a:rPr>
              <a:t>UNDERSTANDING OUR PROJECT</a:t>
            </a:r>
            <a:endParaRPr lang="en-IE" sz="4800" dirty="0">
              <a:solidFill>
                <a:schemeClr val="bg1"/>
              </a:solidFill>
              <a:latin typeface="Bodoni MT Condensed" panose="02070606080606020203" pitchFamily="18" charset="0"/>
            </a:endParaRPr>
          </a:p>
        </p:txBody>
      </p:sp>
      <p:sp>
        <p:nvSpPr>
          <p:cNvPr id="5" name="TextBox 4">
            <a:extLst>
              <a:ext uri="{FF2B5EF4-FFF2-40B4-BE49-F238E27FC236}">
                <a16:creationId xmlns:a16="http://schemas.microsoft.com/office/drawing/2014/main" id="{61CBACB1-E322-A374-593B-B73A3B923852}"/>
              </a:ext>
            </a:extLst>
          </p:cNvPr>
          <p:cNvSpPr txBox="1"/>
          <p:nvPr/>
        </p:nvSpPr>
        <p:spPr>
          <a:xfrm>
            <a:off x="3021003" y="-970552"/>
            <a:ext cx="4558805" cy="4508927"/>
          </a:xfrm>
          <a:prstGeom prst="rect">
            <a:avLst/>
          </a:prstGeom>
          <a:noFill/>
        </p:spPr>
        <p:txBody>
          <a:bodyPr wrap="square" rtlCol="0">
            <a:spAutoFit/>
          </a:bodyPr>
          <a:lstStyle/>
          <a:p>
            <a:r>
              <a:rPr lang="en-US" sz="28700" dirty="0">
                <a:solidFill>
                  <a:schemeClr val="tx1">
                    <a:alpha val="39000"/>
                  </a:schemeClr>
                </a:solidFill>
                <a:latin typeface="Bodoni MT Condensed" panose="02070606080606020203" pitchFamily="18" charset="0"/>
              </a:rPr>
              <a:t>2</a:t>
            </a:r>
            <a:endParaRPr lang="en-IE" sz="28700" dirty="0">
              <a:solidFill>
                <a:schemeClr val="tx1">
                  <a:alpha val="39000"/>
                </a:schemeClr>
              </a:solidFill>
              <a:latin typeface="Bodoni MT Condensed" panose="02070606080606020203" pitchFamily="18" charset="0"/>
            </a:endParaRPr>
          </a:p>
        </p:txBody>
      </p:sp>
      <p:sp>
        <p:nvSpPr>
          <p:cNvPr id="6" name="TextBox 5">
            <a:extLst>
              <a:ext uri="{FF2B5EF4-FFF2-40B4-BE49-F238E27FC236}">
                <a16:creationId xmlns:a16="http://schemas.microsoft.com/office/drawing/2014/main" id="{999FCB56-2EAA-9794-646F-57C2F8468B7F}"/>
              </a:ext>
            </a:extLst>
          </p:cNvPr>
          <p:cNvSpPr txBox="1"/>
          <p:nvPr/>
        </p:nvSpPr>
        <p:spPr>
          <a:xfrm>
            <a:off x="19746885" y="1515245"/>
            <a:ext cx="4999704" cy="1015663"/>
          </a:xfrm>
          <a:prstGeom prst="rect">
            <a:avLst/>
          </a:prstGeom>
          <a:noFill/>
        </p:spPr>
        <p:txBody>
          <a:bodyPr wrap="square" rtlCol="0">
            <a:spAutoFit/>
          </a:bodyPr>
          <a:lstStyle/>
          <a:p>
            <a:r>
              <a:rPr lang="en-US" sz="6000" dirty="0">
                <a:latin typeface="Bodoni MT Condensed" panose="02070606080606020203" pitchFamily="18" charset="0"/>
              </a:rPr>
              <a:t>PROJECT OVERVIEW</a:t>
            </a:r>
            <a:endParaRPr lang="en-IE" sz="6000" dirty="0">
              <a:latin typeface="Bodoni MT Condensed" panose="02070606080606020203" pitchFamily="18" charset="0"/>
            </a:endParaRPr>
          </a:p>
        </p:txBody>
      </p:sp>
      <p:sp>
        <p:nvSpPr>
          <p:cNvPr id="7" name="TextBox 6">
            <a:extLst>
              <a:ext uri="{FF2B5EF4-FFF2-40B4-BE49-F238E27FC236}">
                <a16:creationId xmlns:a16="http://schemas.microsoft.com/office/drawing/2014/main" id="{BC958337-30A0-3F70-C134-71160A34F33D}"/>
              </a:ext>
            </a:extLst>
          </p:cNvPr>
          <p:cNvSpPr txBox="1"/>
          <p:nvPr/>
        </p:nvSpPr>
        <p:spPr>
          <a:xfrm>
            <a:off x="4961928" y="11463134"/>
            <a:ext cx="5995220" cy="3693319"/>
          </a:xfrm>
          <a:prstGeom prst="rect">
            <a:avLst/>
          </a:prstGeom>
          <a:noFill/>
        </p:spPr>
        <p:txBody>
          <a:bodyPr wrap="square" rtlCol="0">
            <a:spAutoFit/>
          </a:bodyPr>
          <a:lstStyle/>
          <a:p>
            <a:r>
              <a:rPr lang="en-US" dirty="0">
                <a:solidFill>
                  <a:schemeClr val="bg1"/>
                </a:solidFill>
                <a:latin typeface="Arial Black" panose="020B0A04020102020204" pitchFamily="34" charset="0"/>
              </a:rPr>
              <a:t>● </a:t>
            </a:r>
            <a:r>
              <a:rPr lang="en-US" b="1" dirty="0">
                <a:latin typeface="Arial Black" panose="020B0A04020102020204" pitchFamily="34" charset="0"/>
              </a:rPr>
              <a:t>Project Scope</a:t>
            </a:r>
            <a:r>
              <a:rPr lang="en-US" dirty="0">
                <a:latin typeface="Arial Black" panose="020B0A04020102020204" pitchFamily="34" charset="0"/>
              </a:rPr>
              <a:t>: The sentiment analysis project aims to provide personalized </a:t>
            </a:r>
          </a:p>
          <a:p>
            <a:r>
              <a:rPr lang="en-US" dirty="0">
                <a:latin typeface="Arial Black" panose="020B0A04020102020204" pitchFamily="34" charset="0"/>
              </a:rPr>
              <a:t>feedback and analysis for </a:t>
            </a:r>
          </a:p>
          <a:p>
            <a:r>
              <a:rPr lang="en-US" dirty="0">
                <a:latin typeface="Arial Black" panose="020B0A04020102020204" pitchFamily="34" charset="0"/>
              </a:rPr>
              <a:t>user-generated content on platforms</a:t>
            </a:r>
          </a:p>
          <a:p>
            <a:r>
              <a:rPr lang="en-US" dirty="0">
                <a:latin typeface="Arial Black" panose="020B0A04020102020204" pitchFamily="34" charset="0"/>
              </a:rPr>
              <a:t>such as YouTube, blog posts, and job postings.</a:t>
            </a:r>
          </a:p>
          <a:p>
            <a:r>
              <a:rPr lang="en-US" dirty="0">
                <a:solidFill>
                  <a:schemeClr val="bg1"/>
                </a:solidFill>
                <a:latin typeface="Arial Black" panose="020B0A04020102020204" pitchFamily="34" charset="0"/>
              </a:rPr>
              <a:t>●</a:t>
            </a:r>
            <a:r>
              <a:rPr lang="en-US" dirty="0">
                <a:latin typeface="Arial Black" panose="020B0A04020102020204" pitchFamily="34" charset="0"/>
              </a:rPr>
              <a:t> User Authentication: Implementing </a:t>
            </a:r>
          </a:p>
          <a:p>
            <a:r>
              <a:rPr lang="en-US" dirty="0">
                <a:latin typeface="Arial Black" panose="020B0A04020102020204" pitchFamily="34" charset="0"/>
              </a:rPr>
              <a:t>user authentication to ensure</a:t>
            </a:r>
          </a:p>
          <a:p>
            <a:r>
              <a:rPr lang="en-US" dirty="0">
                <a:latin typeface="Arial Black" panose="020B0A04020102020204" pitchFamily="34" charset="0"/>
              </a:rPr>
              <a:t>personalized feedback and analysis for content creators and recruiters.</a:t>
            </a:r>
          </a:p>
          <a:p>
            <a:r>
              <a:rPr lang="en-US" dirty="0">
                <a:solidFill>
                  <a:schemeClr val="bg1"/>
                </a:solidFill>
                <a:latin typeface="Arial Black" panose="020B0A04020102020204" pitchFamily="34" charset="0"/>
              </a:rPr>
              <a:t>●</a:t>
            </a:r>
            <a:r>
              <a:rPr lang="en-US" dirty="0">
                <a:latin typeface="Arial Black" panose="020B0A04020102020204" pitchFamily="34" charset="0"/>
              </a:rPr>
              <a:t> Web Scraping: Utilizing web scraping </a:t>
            </a:r>
          </a:p>
          <a:p>
            <a:r>
              <a:rPr lang="en-US" dirty="0">
                <a:latin typeface="Arial Black" panose="020B0A04020102020204" pitchFamily="34" charset="0"/>
              </a:rPr>
              <a:t>to gather user interaction data for </a:t>
            </a:r>
          </a:p>
          <a:p>
            <a:r>
              <a:rPr lang="en-US" dirty="0">
                <a:latin typeface="Arial Black" panose="020B0A04020102020204" pitchFamily="34" charset="0"/>
              </a:rPr>
              <a:t>analysis.</a:t>
            </a:r>
            <a:endParaRPr lang="en-IE" dirty="0">
              <a:latin typeface="Arial Black" panose="020B0A04020102020204" pitchFamily="34" charset="0"/>
            </a:endParaRPr>
          </a:p>
        </p:txBody>
      </p:sp>
      <p:sp>
        <p:nvSpPr>
          <p:cNvPr id="8" name="TextBox 7">
            <a:extLst>
              <a:ext uri="{FF2B5EF4-FFF2-40B4-BE49-F238E27FC236}">
                <a16:creationId xmlns:a16="http://schemas.microsoft.com/office/drawing/2014/main" id="{154B7774-15FE-3CC2-C64E-833607011EBD}"/>
              </a:ext>
            </a:extLst>
          </p:cNvPr>
          <p:cNvSpPr txBox="1"/>
          <p:nvPr/>
        </p:nvSpPr>
        <p:spPr>
          <a:xfrm>
            <a:off x="4351360" y="1099746"/>
            <a:ext cx="5456904" cy="830997"/>
          </a:xfrm>
          <a:prstGeom prst="rect">
            <a:avLst/>
          </a:prstGeom>
          <a:noFill/>
        </p:spPr>
        <p:txBody>
          <a:bodyPr wrap="square" rtlCol="0">
            <a:spAutoFit/>
          </a:bodyPr>
          <a:lstStyle/>
          <a:p>
            <a:r>
              <a:rPr lang="en-US" sz="4800" dirty="0">
                <a:latin typeface="Bodoni MT Condensed" panose="02070606080606020203" pitchFamily="18" charset="0"/>
              </a:rPr>
              <a:t>IMPORTANCE OF PROJECT</a:t>
            </a:r>
            <a:endParaRPr lang="en-IE" sz="4800" dirty="0">
              <a:latin typeface="Bodoni MT Condensed" panose="02070606080606020203" pitchFamily="18" charset="0"/>
            </a:endParaRPr>
          </a:p>
        </p:txBody>
      </p:sp>
      <p:sp>
        <p:nvSpPr>
          <p:cNvPr id="4" name="TextBox 3">
            <a:extLst>
              <a:ext uri="{FF2B5EF4-FFF2-40B4-BE49-F238E27FC236}">
                <a16:creationId xmlns:a16="http://schemas.microsoft.com/office/drawing/2014/main" id="{556D774D-D026-DE1F-88E8-2A6D587F8113}"/>
              </a:ext>
            </a:extLst>
          </p:cNvPr>
          <p:cNvSpPr txBox="1"/>
          <p:nvPr/>
        </p:nvSpPr>
        <p:spPr>
          <a:xfrm>
            <a:off x="4351360" y="1930743"/>
            <a:ext cx="5233022"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Black" panose="020B0A04020102020204" pitchFamily="34" charset="0"/>
              </a:rPr>
              <a:t>The ability to analyze sentiment and summarize content enables users to make more informed decisions, whether it's regarding purchasing products on Amazon or understanding public opinion on YouTube videos.</a:t>
            </a:r>
          </a:p>
          <a:p>
            <a:pPr marL="285750" indent="-285750">
              <a:buFont typeface="Arial" panose="020B0604020202020204" pitchFamily="34" charset="0"/>
              <a:buChar char="•"/>
            </a:pPr>
            <a:r>
              <a:rPr lang="en-US" dirty="0">
                <a:latin typeface="Arial Black" panose="020B0A04020102020204" pitchFamily="34" charset="0"/>
              </a:rPr>
              <a:t>For LinkedIn users, our service streamlines the job search process by delivering summaries of relevant job posts. This not only saves time but also ensures that users stay updated in their field of interest.</a:t>
            </a:r>
          </a:p>
          <a:p>
            <a:pPr marL="285750" indent="-285750">
              <a:buFont typeface="Arial" panose="020B0604020202020204" pitchFamily="34" charset="0"/>
              <a:buChar char="•"/>
            </a:pPr>
            <a:r>
              <a:rPr lang="en-US" dirty="0">
                <a:latin typeface="Arial Black" panose="020B0A04020102020204" pitchFamily="34" charset="0"/>
              </a:rPr>
              <a:t> For content creators, product sellers, and recruiters, our project offers valuable insights into audience sentiment and feedback, helping them strategies and offerings.</a:t>
            </a:r>
            <a:endParaRPr lang="en-IE" dirty="0">
              <a:latin typeface="Arial Black" panose="020B0A04020102020204" pitchFamily="34" charset="0"/>
            </a:endParaRPr>
          </a:p>
        </p:txBody>
      </p:sp>
    </p:spTree>
    <p:extLst>
      <p:ext uri="{BB962C8B-B14F-4D97-AF65-F5344CB8AC3E}">
        <p14:creationId xmlns:p14="http://schemas.microsoft.com/office/powerpoint/2010/main" val="1671444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2132769-77CC-CF2C-30CF-4A9615B25A2C}"/>
            </a:ext>
          </a:extLst>
        </p:cNvPr>
        <p:cNvGrpSpPr/>
        <p:nvPr/>
      </p:nvGrpSpPr>
      <p:grpSpPr>
        <a:xfrm>
          <a:off x="0" y="0"/>
          <a:ext cx="0" cy="0"/>
          <a:chOff x="0" y="0"/>
          <a:chExt cx="0" cy="0"/>
        </a:xfrm>
      </p:grpSpPr>
      <p:sp>
        <p:nvSpPr>
          <p:cNvPr id="20" name="Freeform: Shape 19">
            <a:extLst>
              <a:ext uri="{FF2B5EF4-FFF2-40B4-BE49-F238E27FC236}">
                <a16:creationId xmlns:a16="http://schemas.microsoft.com/office/drawing/2014/main" id="{80B3CE14-257C-59CD-425E-B25BC5A82E1A}"/>
              </a:ext>
            </a:extLst>
          </p:cNvPr>
          <p:cNvSpPr/>
          <p:nvPr/>
        </p:nvSpPr>
        <p:spPr>
          <a:xfrm>
            <a:off x="-132735"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1932039 h 6858000"/>
              <a:gd name="connsiteX3" fmla="*/ 11452123 w 11990440"/>
              <a:gd name="connsiteY3" fmla="*/ 1932039 h 6858000"/>
              <a:gd name="connsiteX4" fmla="*/ 11990440 w 11990440"/>
              <a:gd name="connsiteY4" fmla="*/ 2507226 h 6858000"/>
              <a:gd name="connsiteX5" fmla="*/ 11452123 w 11990440"/>
              <a:gd name="connsiteY5" fmla="*/ 3082413 h 6858000"/>
              <a:gd name="connsiteX6" fmla="*/ 10913806 w 11990440"/>
              <a:gd name="connsiteY6" fmla="*/ 308241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1932039"/>
                </a:lnTo>
                <a:lnTo>
                  <a:pt x="11452123" y="1932039"/>
                </a:lnTo>
                <a:cubicBezTo>
                  <a:pt x="11749427" y="1932039"/>
                  <a:pt x="11990440" y="2189559"/>
                  <a:pt x="11990440" y="2507226"/>
                </a:cubicBezTo>
                <a:cubicBezTo>
                  <a:pt x="11990440" y="2824893"/>
                  <a:pt x="11749427" y="3082413"/>
                  <a:pt x="11452123" y="3082413"/>
                </a:cubicBezTo>
                <a:lnTo>
                  <a:pt x="10913806" y="3082413"/>
                </a:lnTo>
                <a:lnTo>
                  <a:pt x="10913806" y="6858000"/>
                </a:lnTo>
                <a:lnTo>
                  <a:pt x="0" y="6858000"/>
                </a:lnTo>
                <a:close/>
              </a:path>
            </a:pathLst>
          </a:custGeom>
          <a:solidFill>
            <a:srgbClr val="FF0000"/>
          </a:solidFill>
          <a:ln>
            <a:solidFill>
              <a:srgbClr val="FF0000"/>
            </a:solidFill>
          </a:ln>
          <a:effectLst>
            <a:outerShdw blurRad="50800" dist="63500" algn="l" rotWithShape="0">
              <a:schemeClr val="bg2">
                <a:lumMod val="50000"/>
                <a:alpha val="3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1" name="Freeform: Shape 20">
            <a:extLst>
              <a:ext uri="{FF2B5EF4-FFF2-40B4-BE49-F238E27FC236}">
                <a16:creationId xmlns:a16="http://schemas.microsoft.com/office/drawing/2014/main" id="{DEC1D82C-C99A-E3DF-1380-7732ECF3FD12}"/>
              </a:ext>
            </a:extLst>
          </p:cNvPr>
          <p:cNvSpPr/>
          <p:nvPr/>
        </p:nvSpPr>
        <p:spPr>
          <a:xfrm>
            <a:off x="-6764510"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3429000 h 6858000"/>
              <a:gd name="connsiteX3" fmla="*/ 11452123 w 11990440"/>
              <a:gd name="connsiteY3" fmla="*/ 3429000 h 6858000"/>
              <a:gd name="connsiteX4" fmla="*/ 11990440 w 11990440"/>
              <a:gd name="connsiteY4" fmla="*/ 4004187 h 6858000"/>
              <a:gd name="connsiteX5" fmla="*/ 11452123 w 11990440"/>
              <a:gd name="connsiteY5" fmla="*/ 4579374 h 6858000"/>
              <a:gd name="connsiteX6" fmla="*/ 10913806 w 11990440"/>
              <a:gd name="connsiteY6" fmla="*/ 457937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3429000"/>
                </a:lnTo>
                <a:lnTo>
                  <a:pt x="11452123" y="3429000"/>
                </a:lnTo>
                <a:cubicBezTo>
                  <a:pt x="11749427" y="3429000"/>
                  <a:pt x="11990440" y="3686520"/>
                  <a:pt x="11990440" y="4004187"/>
                </a:cubicBezTo>
                <a:cubicBezTo>
                  <a:pt x="11990440" y="4321854"/>
                  <a:pt x="11749427" y="4579374"/>
                  <a:pt x="11452123" y="4579374"/>
                </a:cubicBezTo>
                <a:lnTo>
                  <a:pt x="10913806" y="4579373"/>
                </a:lnTo>
                <a:lnTo>
                  <a:pt x="10913806" y="6858000"/>
                </a:lnTo>
                <a:lnTo>
                  <a:pt x="0" y="6858000"/>
                </a:lnTo>
                <a:close/>
              </a:path>
            </a:pathLst>
          </a:custGeom>
          <a:solidFill>
            <a:schemeClr val="bg1"/>
          </a:solidFill>
          <a:ln>
            <a:solidFill>
              <a:schemeClr val="bg1"/>
            </a:solidFill>
          </a:ln>
          <a:effectLst>
            <a:outerShdw blurRad="50800" dist="63500" dir="2700000" algn="tl" rotWithShape="0">
              <a:schemeClr val="bg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3" name="Freeform: Shape 22">
            <a:extLst>
              <a:ext uri="{FF2B5EF4-FFF2-40B4-BE49-F238E27FC236}">
                <a16:creationId xmlns:a16="http://schemas.microsoft.com/office/drawing/2014/main" id="{AA1AC7AE-36FE-A97F-2965-EAFA37F1B96A}"/>
              </a:ext>
            </a:extLst>
          </p:cNvPr>
          <p:cNvSpPr/>
          <p:nvPr/>
        </p:nvSpPr>
        <p:spPr>
          <a:xfrm>
            <a:off x="-7970962" y="-1100"/>
            <a:ext cx="11916698" cy="6858000"/>
          </a:xfrm>
          <a:custGeom>
            <a:avLst/>
            <a:gdLst>
              <a:gd name="connsiteX0" fmla="*/ 0 w 11916698"/>
              <a:gd name="connsiteY0" fmla="*/ 0 h 6858000"/>
              <a:gd name="connsiteX1" fmla="*/ 10913806 w 11916698"/>
              <a:gd name="connsiteY1" fmla="*/ 0 h 6858000"/>
              <a:gd name="connsiteX2" fmla="*/ 10913806 w 11916698"/>
              <a:gd name="connsiteY2" fmla="*/ 4763730 h 6858000"/>
              <a:gd name="connsiteX3" fmla="*/ 11415252 w 11916698"/>
              <a:gd name="connsiteY3" fmla="*/ 4763730 h 6858000"/>
              <a:gd name="connsiteX4" fmla="*/ 11916698 w 11916698"/>
              <a:gd name="connsiteY4" fmla="*/ 5287298 h 6858000"/>
              <a:gd name="connsiteX5" fmla="*/ 11415252 w 11916698"/>
              <a:gd name="connsiteY5" fmla="*/ 5810866 h 6858000"/>
              <a:gd name="connsiteX6" fmla="*/ 10913806 w 11916698"/>
              <a:gd name="connsiteY6" fmla="*/ 5810865 h 6858000"/>
              <a:gd name="connsiteX7" fmla="*/ 10913806 w 11916698"/>
              <a:gd name="connsiteY7" fmla="*/ 6858000 h 6858000"/>
              <a:gd name="connsiteX8" fmla="*/ 0 w 1191669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16698" h="6858000">
                <a:moveTo>
                  <a:pt x="0" y="0"/>
                </a:moveTo>
                <a:lnTo>
                  <a:pt x="10913806" y="0"/>
                </a:lnTo>
                <a:lnTo>
                  <a:pt x="10913806" y="4763730"/>
                </a:lnTo>
                <a:lnTo>
                  <a:pt x="11415252" y="4763730"/>
                </a:lnTo>
                <a:cubicBezTo>
                  <a:pt x="11692193" y="4763730"/>
                  <a:pt x="11916698" y="4998139"/>
                  <a:pt x="11916698" y="5287298"/>
                </a:cubicBezTo>
                <a:cubicBezTo>
                  <a:pt x="11916698" y="5576457"/>
                  <a:pt x="11692193" y="5810866"/>
                  <a:pt x="11415252" y="5810866"/>
                </a:cubicBezTo>
                <a:lnTo>
                  <a:pt x="10913806" y="5810865"/>
                </a:lnTo>
                <a:lnTo>
                  <a:pt x="10913806" y="6858000"/>
                </a:lnTo>
                <a:lnTo>
                  <a:pt x="0" y="6858000"/>
                </a:lnTo>
                <a:close/>
              </a:path>
            </a:pathLst>
          </a:custGeom>
          <a:solidFill>
            <a:srgbClr val="FF0000"/>
          </a:solidFill>
          <a:ln>
            <a:solidFill>
              <a:srgbClr val="FF0000"/>
            </a:solidFill>
          </a:ln>
          <a:effectLst>
            <a:outerShdw blurRad="63500" dist="38100" dir="2700000" algn="tl"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 name="TextBox 1">
            <a:extLst>
              <a:ext uri="{FF2B5EF4-FFF2-40B4-BE49-F238E27FC236}">
                <a16:creationId xmlns:a16="http://schemas.microsoft.com/office/drawing/2014/main" id="{02B30164-3974-30C1-0516-B0355044DF55}"/>
              </a:ext>
            </a:extLst>
          </p:cNvPr>
          <p:cNvSpPr txBox="1"/>
          <p:nvPr/>
        </p:nvSpPr>
        <p:spPr>
          <a:xfrm>
            <a:off x="14079877" y="2323099"/>
            <a:ext cx="4779255" cy="1569660"/>
          </a:xfrm>
          <a:prstGeom prst="rect">
            <a:avLst/>
          </a:prstGeom>
          <a:noFill/>
        </p:spPr>
        <p:txBody>
          <a:bodyPr wrap="square" rtlCol="0">
            <a:spAutoFit/>
          </a:bodyPr>
          <a:lstStyle/>
          <a:p>
            <a:r>
              <a:rPr lang="en-US" sz="9600" dirty="0">
                <a:solidFill>
                  <a:schemeClr val="bg1"/>
                </a:solidFill>
                <a:latin typeface="Bodoni MT Condensed" panose="02070606080606020203" pitchFamily="18" charset="0"/>
              </a:rPr>
              <a:t>SECTION B</a:t>
            </a:r>
            <a:endParaRPr lang="en-IE" sz="9600" dirty="0">
              <a:solidFill>
                <a:schemeClr val="bg1"/>
              </a:solidFill>
              <a:latin typeface="Bodoni MT Condensed" panose="02070606080606020203" pitchFamily="18" charset="0"/>
            </a:endParaRPr>
          </a:p>
        </p:txBody>
      </p:sp>
      <p:sp>
        <p:nvSpPr>
          <p:cNvPr id="3" name="TextBox 2">
            <a:extLst>
              <a:ext uri="{FF2B5EF4-FFF2-40B4-BE49-F238E27FC236}">
                <a16:creationId xmlns:a16="http://schemas.microsoft.com/office/drawing/2014/main" id="{0B42CA89-16AC-E5F2-89A8-F7E04E79FB8B}"/>
              </a:ext>
            </a:extLst>
          </p:cNvPr>
          <p:cNvSpPr txBox="1"/>
          <p:nvPr/>
        </p:nvSpPr>
        <p:spPr>
          <a:xfrm>
            <a:off x="5656038" y="8929048"/>
            <a:ext cx="9159504" cy="769441"/>
          </a:xfrm>
          <a:prstGeom prst="rect">
            <a:avLst/>
          </a:prstGeom>
          <a:noFill/>
        </p:spPr>
        <p:txBody>
          <a:bodyPr wrap="square" rtlCol="0">
            <a:spAutoFit/>
          </a:bodyPr>
          <a:lstStyle/>
          <a:p>
            <a:r>
              <a:rPr lang="en-US" sz="4400" dirty="0">
                <a:solidFill>
                  <a:schemeClr val="bg1"/>
                </a:solidFill>
                <a:latin typeface="Bodoni MT Condensed" panose="02070606080606020203" pitchFamily="18" charset="0"/>
              </a:rPr>
              <a:t>Machine Learning for Sentiment Analysis</a:t>
            </a:r>
            <a:endParaRPr lang="en-IE" sz="4400" dirty="0">
              <a:solidFill>
                <a:schemeClr val="bg1"/>
              </a:solidFill>
              <a:latin typeface="Bodoni MT Condensed" panose="02070606080606020203" pitchFamily="18" charset="0"/>
            </a:endParaRPr>
          </a:p>
        </p:txBody>
      </p:sp>
      <p:sp>
        <p:nvSpPr>
          <p:cNvPr id="6" name="TextBox 5">
            <a:extLst>
              <a:ext uri="{FF2B5EF4-FFF2-40B4-BE49-F238E27FC236}">
                <a16:creationId xmlns:a16="http://schemas.microsoft.com/office/drawing/2014/main" id="{94A49941-9EBA-75DC-4604-CF681ED3DB91}"/>
              </a:ext>
            </a:extLst>
          </p:cNvPr>
          <p:cNvSpPr txBox="1"/>
          <p:nvPr/>
        </p:nvSpPr>
        <p:spPr>
          <a:xfrm>
            <a:off x="5475717" y="2696016"/>
            <a:ext cx="5176684"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Black" panose="020B0A04020102020204" pitchFamily="34" charset="0"/>
              </a:rPr>
              <a:t>User-Authentication</a:t>
            </a:r>
          </a:p>
          <a:p>
            <a:r>
              <a:rPr lang="en-US" dirty="0">
                <a:latin typeface="Arial Black" panose="020B0A04020102020204" pitchFamily="34" charset="0"/>
              </a:rPr>
              <a:t>Users can “Log In” to our site through various platforms of Microsoft, GitHub and Google providing better accessibility for users across multiple platforms.</a:t>
            </a:r>
          </a:p>
          <a:p>
            <a:endParaRPr lang="en-US" dirty="0">
              <a:latin typeface="Arial Black" panose="020B0A04020102020204" pitchFamily="34" charset="0"/>
            </a:endParaRPr>
          </a:p>
          <a:p>
            <a:pPr marL="285750" indent="-285750">
              <a:buFont typeface="Arial" panose="020B0604020202020204" pitchFamily="34" charset="0"/>
              <a:buChar char="•"/>
            </a:pPr>
            <a:endParaRPr lang="en-IE" dirty="0">
              <a:latin typeface="Arial Black" panose="020B0A04020102020204" pitchFamily="34" charset="0"/>
            </a:endParaRPr>
          </a:p>
        </p:txBody>
      </p:sp>
      <p:sp>
        <p:nvSpPr>
          <p:cNvPr id="7" name="TextBox 6">
            <a:extLst>
              <a:ext uri="{FF2B5EF4-FFF2-40B4-BE49-F238E27FC236}">
                <a16:creationId xmlns:a16="http://schemas.microsoft.com/office/drawing/2014/main" id="{A61744F0-4359-40D1-4277-84567C6C9541}"/>
              </a:ext>
            </a:extLst>
          </p:cNvPr>
          <p:cNvSpPr txBox="1"/>
          <p:nvPr/>
        </p:nvSpPr>
        <p:spPr>
          <a:xfrm>
            <a:off x="4195523" y="-503981"/>
            <a:ext cx="1032387" cy="4508927"/>
          </a:xfrm>
          <a:prstGeom prst="rect">
            <a:avLst/>
          </a:prstGeom>
          <a:noFill/>
        </p:spPr>
        <p:txBody>
          <a:bodyPr wrap="square" rtlCol="0">
            <a:spAutoFit/>
          </a:bodyPr>
          <a:lstStyle/>
          <a:p>
            <a:r>
              <a:rPr lang="en-US" sz="28700" dirty="0">
                <a:solidFill>
                  <a:schemeClr val="tx1">
                    <a:alpha val="44000"/>
                  </a:schemeClr>
                </a:solidFill>
                <a:effectLst>
                  <a:outerShdw blurRad="50800" dist="50800" dir="5400000" algn="ctr" rotWithShape="0">
                    <a:srgbClr val="000000">
                      <a:alpha val="0"/>
                    </a:srgbClr>
                  </a:outerShdw>
                </a:effectLst>
                <a:latin typeface="Bodoni MT Condensed" panose="02070606080606020203" pitchFamily="18" charset="0"/>
              </a:rPr>
              <a:t>3</a:t>
            </a:r>
            <a:endParaRPr lang="en-IE" sz="28700" dirty="0">
              <a:solidFill>
                <a:schemeClr val="tx1">
                  <a:alpha val="44000"/>
                </a:schemeClr>
              </a:solidFill>
              <a:effectLst>
                <a:outerShdw blurRad="50800" dist="50800" dir="5400000" algn="ctr" rotWithShape="0">
                  <a:srgbClr val="000000">
                    <a:alpha val="0"/>
                  </a:srgbClr>
                </a:outerShdw>
              </a:effectLst>
              <a:latin typeface="Bodoni MT Condensed" panose="02070606080606020203" pitchFamily="18" charset="0"/>
            </a:endParaRPr>
          </a:p>
        </p:txBody>
      </p:sp>
      <p:sp>
        <p:nvSpPr>
          <p:cNvPr id="8" name="TextBox 7">
            <a:extLst>
              <a:ext uri="{FF2B5EF4-FFF2-40B4-BE49-F238E27FC236}">
                <a16:creationId xmlns:a16="http://schemas.microsoft.com/office/drawing/2014/main" id="{F98DF893-3BD6-4436-60C8-6B7267E34E78}"/>
              </a:ext>
            </a:extLst>
          </p:cNvPr>
          <p:cNvSpPr txBox="1"/>
          <p:nvPr/>
        </p:nvSpPr>
        <p:spPr>
          <a:xfrm>
            <a:off x="5519996" y="1999933"/>
            <a:ext cx="3740126" cy="1107996"/>
          </a:xfrm>
          <a:prstGeom prst="rect">
            <a:avLst/>
          </a:prstGeom>
          <a:noFill/>
        </p:spPr>
        <p:txBody>
          <a:bodyPr wrap="none" rtlCol="0">
            <a:spAutoFit/>
          </a:bodyPr>
          <a:lstStyle/>
          <a:p>
            <a:r>
              <a:rPr lang="en-US" sz="4800" dirty="0">
                <a:latin typeface="Bodoni MT Condensed" panose="02070606080606020203" pitchFamily="18" charset="0"/>
              </a:rPr>
              <a:t>Elements of our site </a:t>
            </a:r>
          </a:p>
          <a:p>
            <a:endParaRPr lang="en-IE" dirty="0"/>
          </a:p>
        </p:txBody>
      </p:sp>
      <p:sp>
        <p:nvSpPr>
          <p:cNvPr id="4" name="TextBox 3">
            <a:extLst>
              <a:ext uri="{FF2B5EF4-FFF2-40B4-BE49-F238E27FC236}">
                <a16:creationId xmlns:a16="http://schemas.microsoft.com/office/drawing/2014/main" id="{6A9F837D-0910-3833-5EB0-8DB863954FF0}"/>
              </a:ext>
            </a:extLst>
          </p:cNvPr>
          <p:cNvSpPr txBox="1"/>
          <p:nvPr/>
        </p:nvSpPr>
        <p:spPr>
          <a:xfrm>
            <a:off x="-7503044" y="402577"/>
            <a:ext cx="5206180" cy="830997"/>
          </a:xfrm>
          <a:prstGeom prst="rect">
            <a:avLst/>
          </a:prstGeom>
          <a:noFill/>
        </p:spPr>
        <p:txBody>
          <a:bodyPr wrap="square" rtlCol="0">
            <a:spAutoFit/>
          </a:bodyPr>
          <a:lstStyle/>
          <a:p>
            <a:r>
              <a:rPr lang="en-US" sz="4800" dirty="0">
                <a:latin typeface="Bodoni MT Condensed" panose="02070606080606020203" pitchFamily="18" charset="0"/>
              </a:rPr>
              <a:t>FEATURE EXTRACTION</a:t>
            </a:r>
            <a:endParaRPr lang="en-IE" sz="4800" dirty="0">
              <a:latin typeface="Bodoni MT Condensed" panose="02070606080606020203" pitchFamily="18" charset="0"/>
            </a:endParaRPr>
          </a:p>
        </p:txBody>
      </p:sp>
      <p:sp>
        <p:nvSpPr>
          <p:cNvPr id="5" name="TextBox 4">
            <a:extLst>
              <a:ext uri="{FF2B5EF4-FFF2-40B4-BE49-F238E27FC236}">
                <a16:creationId xmlns:a16="http://schemas.microsoft.com/office/drawing/2014/main" id="{DC9ACF7C-DA60-D186-1C7C-733E906DFF56}"/>
              </a:ext>
            </a:extLst>
          </p:cNvPr>
          <p:cNvSpPr txBox="1"/>
          <p:nvPr/>
        </p:nvSpPr>
        <p:spPr>
          <a:xfrm>
            <a:off x="-10935387" y="3012401"/>
            <a:ext cx="2964425" cy="830997"/>
          </a:xfrm>
          <a:prstGeom prst="rect">
            <a:avLst/>
          </a:prstGeom>
          <a:noFill/>
        </p:spPr>
        <p:txBody>
          <a:bodyPr wrap="square" rtlCol="0">
            <a:spAutoFit/>
          </a:bodyPr>
          <a:lstStyle/>
          <a:p>
            <a:r>
              <a:rPr lang="en-US" sz="4800" dirty="0">
                <a:latin typeface="Bodoni MT Condensed" panose="02070606080606020203" pitchFamily="18" charset="0"/>
              </a:rPr>
              <a:t>Model Selection</a:t>
            </a:r>
            <a:endParaRPr lang="en-US" sz="1800" dirty="0">
              <a:latin typeface="Bodoni MT Condensed" panose="02070606080606020203" pitchFamily="18" charset="0"/>
            </a:endParaRPr>
          </a:p>
        </p:txBody>
      </p:sp>
      <p:sp>
        <p:nvSpPr>
          <p:cNvPr id="9" name="TextBox 8">
            <a:extLst>
              <a:ext uri="{FF2B5EF4-FFF2-40B4-BE49-F238E27FC236}">
                <a16:creationId xmlns:a16="http://schemas.microsoft.com/office/drawing/2014/main" id="{BEA8FFA0-0FA1-C6D8-9CC7-D20869A2FD8D}"/>
              </a:ext>
            </a:extLst>
          </p:cNvPr>
          <p:cNvSpPr txBox="1"/>
          <p:nvPr/>
        </p:nvSpPr>
        <p:spPr>
          <a:xfrm>
            <a:off x="3071363" y="-4371598"/>
            <a:ext cx="5582243" cy="2031325"/>
          </a:xfrm>
          <a:prstGeom prst="rect">
            <a:avLst/>
          </a:prstGeom>
          <a:noFill/>
        </p:spPr>
        <p:txBody>
          <a:bodyPr wrap="square" rtlCol="0">
            <a:spAutoFit/>
          </a:bodyPr>
          <a:lstStyle/>
          <a:p>
            <a:r>
              <a:rPr lang="en-US" dirty="0">
                <a:latin typeface="Arial Black" panose="020B0A04020102020204" pitchFamily="34" charset="0"/>
              </a:rPr>
              <a:t>Choices include Naive Bayes, Support Vector Machines (SVM), Logistic Regression, Random Forest, Gradient Boosting Machines (GBM), or more advanced deep learning model like recurrent neural networks (RNNs), long short-term memory networks (LSTMs).</a:t>
            </a:r>
            <a:endParaRPr lang="en-IE" dirty="0"/>
          </a:p>
        </p:txBody>
      </p:sp>
    </p:spTree>
    <p:extLst>
      <p:ext uri="{BB962C8B-B14F-4D97-AF65-F5344CB8AC3E}">
        <p14:creationId xmlns:p14="http://schemas.microsoft.com/office/powerpoint/2010/main" val="2673847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2132769-77CC-CF2C-30CF-4A9615B25A2C}"/>
            </a:ext>
          </a:extLst>
        </p:cNvPr>
        <p:cNvGrpSpPr/>
        <p:nvPr/>
      </p:nvGrpSpPr>
      <p:grpSpPr>
        <a:xfrm>
          <a:off x="0" y="0"/>
          <a:ext cx="0" cy="0"/>
          <a:chOff x="0" y="0"/>
          <a:chExt cx="0" cy="0"/>
        </a:xfrm>
      </p:grpSpPr>
      <p:sp>
        <p:nvSpPr>
          <p:cNvPr id="20" name="Freeform: Shape 19">
            <a:extLst>
              <a:ext uri="{FF2B5EF4-FFF2-40B4-BE49-F238E27FC236}">
                <a16:creationId xmlns:a16="http://schemas.microsoft.com/office/drawing/2014/main" id="{80B3CE14-257C-59CD-425E-B25BC5A82E1A}"/>
              </a:ext>
            </a:extLst>
          </p:cNvPr>
          <p:cNvSpPr/>
          <p:nvPr/>
        </p:nvSpPr>
        <p:spPr>
          <a:xfrm>
            <a:off x="-132735"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1932039 h 6858000"/>
              <a:gd name="connsiteX3" fmla="*/ 11452123 w 11990440"/>
              <a:gd name="connsiteY3" fmla="*/ 1932039 h 6858000"/>
              <a:gd name="connsiteX4" fmla="*/ 11990440 w 11990440"/>
              <a:gd name="connsiteY4" fmla="*/ 2507226 h 6858000"/>
              <a:gd name="connsiteX5" fmla="*/ 11452123 w 11990440"/>
              <a:gd name="connsiteY5" fmla="*/ 3082413 h 6858000"/>
              <a:gd name="connsiteX6" fmla="*/ 10913806 w 11990440"/>
              <a:gd name="connsiteY6" fmla="*/ 308241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1932039"/>
                </a:lnTo>
                <a:lnTo>
                  <a:pt x="11452123" y="1932039"/>
                </a:lnTo>
                <a:cubicBezTo>
                  <a:pt x="11749427" y="1932039"/>
                  <a:pt x="11990440" y="2189559"/>
                  <a:pt x="11990440" y="2507226"/>
                </a:cubicBezTo>
                <a:cubicBezTo>
                  <a:pt x="11990440" y="2824893"/>
                  <a:pt x="11749427" y="3082413"/>
                  <a:pt x="11452123" y="3082413"/>
                </a:cubicBezTo>
                <a:lnTo>
                  <a:pt x="10913806" y="3082413"/>
                </a:lnTo>
                <a:lnTo>
                  <a:pt x="10913806" y="6858000"/>
                </a:lnTo>
                <a:lnTo>
                  <a:pt x="0" y="6858000"/>
                </a:lnTo>
                <a:close/>
              </a:path>
            </a:pathLst>
          </a:custGeom>
          <a:solidFill>
            <a:srgbClr val="FF0000"/>
          </a:solidFill>
          <a:ln>
            <a:solidFill>
              <a:srgbClr val="FF0000"/>
            </a:solidFill>
          </a:ln>
          <a:effectLst>
            <a:outerShdw blurRad="50800" dist="63500" algn="l" rotWithShape="0">
              <a:schemeClr val="bg2">
                <a:lumMod val="50000"/>
                <a:alpha val="3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p>
        </p:txBody>
      </p:sp>
      <p:sp>
        <p:nvSpPr>
          <p:cNvPr id="21" name="Freeform: Shape 20">
            <a:extLst>
              <a:ext uri="{FF2B5EF4-FFF2-40B4-BE49-F238E27FC236}">
                <a16:creationId xmlns:a16="http://schemas.microsoft.com/office/drawing/2014/main" id="{DEC1D82C-C99A-E3DF-1380-7732ECF3FD12}"/>
              </a:ext>
            </a:extLst>
          </p:cNvPr>
          <p:cNvSpPr/>
          <p:nvPr/>
        </p:nvSpPr>
        <p:spPr>
          <a:xfrm>
            <a:off x="-6764510"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3429000 h 6858000"/>
              <a:gd name="connsiteX3" fmla="*/ 11452123 w 11990440"/>
              <a:gd name="connsiteY3" fmla="*/ 3429000 h 6858000"/>
              <a:gd name="connsiteX4" fmla="*/ 11990440 w 11990440"/>
              <a:gd name="connsiteY4" fmla="*/ 4004187 h 6858000"/>
              <a:gd name="connsiteX5" fmla="*/ 11452123 w 11990440"/>
              <a:gd name="connsiteY5" fmla="*/ 4579374 h 6858000"/>
              <a:gd name="connsiteX6" fmla="*/ 10913806 w 11990440"/>
              <a:gd name="connsiteY6" fmla="*/ 457937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3429000"/>
                </a:lnTo>
                <a:lnTo>
                  <a:pt x="11452123" y="3429000"/>
                </a:lnTo>
                <a:cubicBezTo>
                  <a:pt x="11749427" y="3429000"/>
                  <a:pt x="11990440" y="3686520"/>
                  <a:pt x="11990440" y="4004187"/>
                </a:cubicBezTo>
                <a:cubicBezTo>
                  <a:pt x="11990440" y="4321854"/>
                  <a:pt x="11749427" y="4579374"/>
                  <a:pt x="11452123" y="4579374"/>
                </a:cubicBezTo>
                <a:lnTo>
                  <a:pt x="10913806" y="4579373"/>
                </a:lnTo>
                <a:lnTo>
                  <a:pt x="10913806" y="6858000"/>
                </a:lnTo>
                <a:lnTo>
                  <a:pt x="0" y="6858000"/>
                </a:lnTo>
                <a:close/>
              </a:path>
            </a:pathLst>
          </a:custGeom>
          <a:solidFill>
            <a:schemeClr val="bg1"/>
          </a:solidFill>
          <a:ln>
            <a:solidFill>
              <a:schemeClr val="bg1"/>
            </a:solidFill>
          </a:ln>
          <a:effectLst>
            <a:outerShdw blurRad="50800" dist="63500" dir="2700000" algn="tl" rotWithShape="0">
              <a:schemeClr val="bg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3" name="Freeform: Shape 22">
            <a:extLst>
              <a:ext uri="{FF2B5EF4-FFF2-40B4-BE49-F238E27FC236}">
                <a16:creationId xmlns:a16="http://schemas.microsoft.com/office/drawing/2014/main" id="{AA1AC7AE-36FE-A97F-2965-EAFA37F1B96A}"/>
              </a:ext>
            </a:extLst>
          </p:cNvPr>
          <p:cNvSpPr/>
          <p:nvPr/>
        </p:nvSpPr>
        <p:spPr>
          <a:xfrm>
            <a:off x="-7970962" y="-1100"/>
            <a:ext cx="11916698" cy="6858000"/>
          </a:xfrm>
          <a:custGeom>
            <a:avLst/>
            <a:gdLst>
              <a:gd name="connsiteX0" fmla="*/ 0 w 11916698"/>
              <a:gd name="connsiteY0" fmla="*/ 0 h 6858000"/>
              <a:gd name="connsiteX1" fmla="*/ 10913806 w 11916698"/>
              <a:gd name="connsiteY1" fmla="*/ 0 h 6858000"/>
              <a:gd name="connsiteX2" fmla="*/ 10913806 w 11916698"/>
              <a:gd name="connsiteY2" fmla="*/ 4763730 h 6858000"/>
              <a:gd name="connsiteX3" fmla="*/ 11415252 w 11916698"/>
              <a:gd name="connsiteY3" fmla="*/ 4763730 h 6858000"/>
              <a:gd name="connsiteX4" fmla="*/ 11916698 w 11916698"/>
              <a:gd name="connsiteY4" fmla="*/ 5287298 h 6858000"/>
              <a:gd name="connsiteX5" fmla="*/ 11415252 w 11916698"/>
              <a:gd name="connsiteY5" fmla="*/ 5810866 h 6858000"/>
              <a:gd name="connsiteX6" fmla="*/ 10913806 w 11916698"/>
              <a:gd name="connsiteY6" fmla="*/ 5810865 h 6858000"/>
              <a:gd name="connsiteX7" fmla="*/ 10913806 w 11916698"/>
              <a:gd name="connsiteY7" fmla="*/ 6858000 h 6858000"/>
              <a:gd name="connsiteX8" fmla="*/ 0 w 1191669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16698" h="6858000">
                <a:moveTo>
                  <a:pt x="0" y="0"/>
                </a:moveTo>
                <a:lnTo>
                  <a:pt x="10913806" y="0"/>
                </a:lnTo>
                <a:lnTo>
                  <a:pt x="10913806" y="4763730"/>
                </a:lnTo>
                <a:lnTo>
                  <a:pt x="11415252" y="4763730"/>
                </a:lnTo>
                <a:cubicBezTo>
                  <a:pt x="11692193" y="4763730"/>
                  <a:pt x="11916698" y="4998139"/>
                  <a:pt x="11916698" y="5287298"/>
                </a:cubicBezTo>
                <a:cubicBezTo>
                  <a:pt x="11916698" y="5576457"/>
                  <a:pt x="11692193" y="5810866"/>
                  <a:pt x="11415252" y="5810866"/>
                </a:cubicBezTo>
                <a:lnTo>
                  <a:pt x="10913806" y="5810865"/>
                </a:lnTo>
                <a:lnTo>
                  <a:pt x="10913806" y="6858000"/>
                </a:lnTo>
                <a:lnTo>
                  <a:pt x="0" y="6858000"/>
                </a:lnTo>
                <a:close/>
              </a:path>
            </a:pathLst>
          </a:custGeom>
          <a:solidFill>
            <a:srgbClr val="FF0000"/>
          </a:solidFill>
          <a:ln>
            <a:solidFill>
              <a:srgbClr val="FF0000"/>
            </a:solidFill>
          </a:ln>
          <a:effectLst>
            <a:outerShdw blurRad="63500" dist="38100" dir="2700000" algn="tl"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 name="TextBox 1">
            <a:extLst>
              <a:ext uri="{FF2B5EF4-FFF2-40B4-BE49-F238E27FC236}">
                <a16:creationId xmlns:a16="http://schemas.microsoft.com/office/drawing/2014/main" id="{02B30164-3974-30C1-0516-B0355044DF55}"/>
              </a:ext>
            </a:extLst>
          </p:cNvPr>
          <p:cNvSpPr txBox="1"/>
          <p:nvPr/>
        </p:nvSpPr>
        <p:spPr>
          <a:xfrm>
            <a:off x="14079877" y="2323099"/>
            <a:ext cx="4779255" cy="1569660"/>
          </a:xfrm>
          <a:prstGeom prst="rect">
            <a:avLst/>
          </a:prstGeom>
          <a:noFill/>
        </p:spPr>
        <p:txBody>
          <a:bodyPr wrap="square" rtlCol="0">
            <a:spAutoFit/>
          </a:bodyPr>
          <a:lstStyle/>
          <a:p>
            <a:r>
              <a:rPr lang="en-US" sz="9600" dirty="0">
                <a:solidFill>
                  <a:schemeClr val="bg1"/>
                </a:solidFill>
                <a:latin typeface="Bodoni MT Condensed" panose="02070606080606020203" pitchFamily="18" charset="0"/>
              </a:rPr>
              <a:t>SECTION B</a:t>
            </a:r>
            <a:endParaRPr lang="en-IE" sz="9600" dirty="0">
              <a:solidFill>
                <a:schemeClr val="bg1"/>
              </a:solidFill>
              <a:latin typeface="Bodoni MT Condensed" panose="02070606080606020203" pitchFamily="18" charset="0"/>
            </a:endParaRPr>
          </a:p>
        </p:txBody>
      </p:sp>
      <p:sp>
        <p:nvSpPr>
          <p:cNvPr id="3" name="TextBox 2">
            <a:extLst>
              <a:ext uri="{FF2B5EF4-FFF2-40B4-BE49-F238E27FC236}">
                <a16:creationId xmlns:a16="http://schemas.microsoft.com/office/drawing/2014/main" id="{0B42CA89-16AC-E5F2-89A8-F7E04E79FB8B}"/>
              </a:ext>
            </a:extLst>
          </p:cNvPr>
          <p:cNvSpPr txBox="1"/>
          <p:nvPr/>
        </p:nvSpPr>
        <p:spPr>
          <a:xfrm>
            <a:off x="5656038" y="8929048"/>
            <a:ext cx="9159504" cy="769441"/>
          </a:xfrm>
          <a:prstGeom prst="rect">
            <a:avLst/>
          </a:prstGeom>
          <a:noFill/>
        </p:spPr>
        <p:txBody>
          <a:bodyPr wrap="square" rtlCol="0">
            <a:spAutoFit/>
          </a:bodyPr>
          <a:lstStyle/>
          <a:p>
            <a:r>
              <a:rPr lang="en-US" sz="4400" dirty="0">
                <a:solidFill>
                  <a:schemeClr val="bg1"/>
                </a:solidFill>
                <a:latin typeface="Bodoni MT Condensed" panose="02070606080606020203" pitchFamily="18" charset="0"/>
              </a:rPr>
              <a:t>Machine Learning for Sentiment Analysis</a:t>
            </a:r>
            <a:endParaRPr lang="en-IE" sz="4400" dirty="0">
              <a:solidFill>
                <a:schemeClr val="bg1"/>
              </a:solidFill>
              <a:latin typeface="Bodoni MT Condensed" panose="02070606080606020203" pitchFamily="18" charset="0"/>
            </a:endParaRPr>
          </a:p>
        </p:txBody>
      </p:sp>
      <p:sp>
        <p:nvSpPr>
          <p:cNvPr id="6" name="TextBox 5">
            <a:extLst>
              <a:ext uri="{FF2B5EF4-FFF2-40B4-BE49-F238E27FC236}">
                <a16:creationId xmlns:a16="http://schemas.microsoft.com/office/drawing/2014/main" id="{94A49941-9EBA-75DC-4604-CF681ED3DB91}"/>
              </a:ext>
            </a:extLst>
          </p:cNvPr>
          <p:cNvSpPr txBox="1"/>
          <p:nvPr/>
        </p:nvSpPr>
        <p:spPr>
          <a:xfrm>
            <a:off x="5475717" y="2825827"/>
            <a:ext cx="5176684"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Black" panose="020B0A04020102020204" pitchFamily="34" charset="0"/>
              </a:rPr>
              <a:t>FAQ Chatbot-</a:t>
            </a:r>
          </a:p>
          <a:p>
            <a:r>
              <a:rPr lang="en-US" dirty="0">
                <a:latin typeface="Arial Black" panose="020B0A04020102020204" pitchFamily="34" charset="0"/>
              </a:rPr>
              <a:t>We have integrating an AI chatbot into our site which provides instant, 24/7 support for FAQs.</a:t>
            </a:r>
          </a:p>
          <a:p>
            <a:r>
              <a:rPr lang="en-US" dirty="0">
                <a:latin typeface="Arial Black" panose="020B0A04020102020204" pitchFamily="34" charset="0"/>
              </a:rPr>
              <a:t>Our chatbot is self-reliant and can answer queries instantly, catering from new users to regularly visiting ones.</a:t>
            </a:r>
          </a:p>
          <a:p>
            <a:pPr marL="285750" indent="-285750">
              <a:buFont typeface="Arial" panose="020B0604020202020204" pitchFamily="34" charset="0"/>
              <a:buChar char="•"/>
            </a:pPr>
            <a:endParaRPr lang="en-US" dirty="0">
              <a:latin typeface="Arial Black" panose="020B0A04020102020204" pitchFamily="34" charset="0"/>
            </a:endParaRPr>
          </a:p>
        </p:txBody>
      </p:sp>
      <p:sp>
        <p:nvSpPr>
          <p:cNvPr id="7" name="TextBox 6">
            <a:extLst>
              <a:ext uri="{FF2B5EF4-FFF2-40B4-BE49-F238E27FC236}">
                <a16:creationId xmlns:a16="http://schemas.microsoft.com/office/drawing/2014/main" id="{A61744F0-4359-40D1-4277-84567C6C9541}"/>
              </a:ext>
            </a:extLst>
          </p:cNvPr>
          <p:cNvSpPr txBox="1"/>
          <p:nvPr/>
        </p:nvSpPr>
        <p:spPr>
          <a:xfrm>
            <a:off x="4195523" y="-503981"/>
            <a:ext cx="1032387" cy="4508927"/>
          </a:xfrm>
          <a:prstGeom prst="rect">
            <a:avLst/>
          </a:prstGeom>
          <a:noFill/>
        </p:spPr>
        <p:txBody>
          <a:bodyPr wrap="square" rtlCol="0">
            <a:spAutoFit/>
          </a:bodyPr>
          <a:lstStyle/>
          <a:p>
            <a:r>
              <a:rPr lang="en-US" sz="28700" dirty="0">
                <a:solidFill>
                  <a:schemeClr val="tx1">
                    <a:alpha val="44000"/>
                  </a:schemeClr>
                </a:solidFill>
                <a:effectLst>
                  <a:outerShdw blurRad="50800" dist="50800" dir="5400000" algn="ctr" rotWithShape="0">
                    <a:srgbClr val="000000">
                      <a:alpha val="0"/>
                    </a:srgbClr>
                  </a:outerShdw>
                </a:effectLst>
                <a:latin typeface="Bodoni MT Condensed" panose="02070606080606020203" pitchFamily="18" charset="0"/>
              </a:rPr>
              <a:t>4</a:t>
            </a:r>
            <a:endParaRPr lang="en-IE" sz="28700" dirty="0">
              <a:solidFill>
                <a:schemeClr val="tx1">
                  <a:alpha val="44000"/>
                </a:schemeClr>
              </a:solidFill>
              <a:effectLst>
                <a:outerShdw blurRad="50800" dist="50800" dir="5400000" algn="ctr" rotWithShape="0">
                  <a:srgbClr val="000000">
                    <a:alpha val="0"/>
                  </a:srgbClr>
                </a:outerShdw>
              </a:effectLst>
              <a:latin typeface="Bodoni MT Condensed" panose="02070606080606020203" pitchFamily="18" charset="0"/>
            </a:endParaRPr>
          </a:p>
        </p:txBody>
      </p:sp>
      <p:sp>
        <p:nvSpPr>
          <p:cNvPr id="8" name="TextBox 7">
            <a:extLst>
              <a:ext uri="{FF2B5EF4-FFF2-40B4-BE49-F238E27FC236}">
                <a16:creationId xmlns:a16="http://schemas.microsoft.com/office/drawing/2014/main" id="{F98DF893-3BD6-4436-60C8-6B7267E34E78}"/>
              </a:ext>
            </a:extLst>
          </p:cNvPr>
          <p:cNvSpPr txBox="1"/>
          <p:nvPr/>
        </p:nvSpPr>
        <p:spPr>
          <a:xfrm>
            <a:off x="5473737" y="2142018"/>
            <a:ext cx="3740126" cy="1107996"/>
          </a:xfrm>
          <a:prstGeom prst="rect">
            <a:avLst/>
          </a:prstGeom>
          <a:noFill/>
        </p:spPr>
        <p:txBody>
          <a:bodyPr wrap="none" rtlCol="0">
            <a:spAutoFit/>
          </a:bodyPr>
          <a:lstStyle/>
          <a:p>
            <a:r>
              <a:rPr lang="en-US" sz="4800" dirty="0">
                <a:latin typeface="Bodoni MT Condensed" panose="02070606080606020203" pitchFamily="18" charset="0"/>
              </a:rPr>
              <a:t>Elements of our site </a:t>
            </a:r>
          </a:p>
          <a:p>
            <a:endParaRPr lang="en-IE" dirty="0"/>
          </a:p>
        </p:txBody>
      </p:sp>
      <p:sp>
        <p:nvSpPr>
          <p:cNvPr id="4" name="TextBox 3">
            <a:extLst>
              <a:ext uri="{FF2B5EF4-FFF2-40B4-BE49-F238E27FC236}">
                <a16:creationId xmlns:a16="http://schemas.microsoft.com/office/drawing/2014/main" id="{6A9F837D-0910-3833-5EB0-8DB863954FF0}"/>
              </a:ext>
            </a:extLst>
          </p:cNvPr>
          <p:cNvSpPr txBox="1"/>
          <p:nvPr/>
        </p:nvSpPr>
        <p:spPr>
          <a:xfrm>
            <a:off x="-7503044" y="402577"/>
            <a:ext cx="5206180" cy="830997"/>
          </a:xfrm>
          <a:prstGeom prst="rect">
            <a:avLst/>
          </a:prstGeom>
          <a:noFill/>
        </p:spPr>
        <p:txBody>
          <a:bodyPr wrap="square" rtlCol="0">
            <a:spAutoFit/>
          </a:bodyPr>
          <a:lstStyle/>
          <a:p>
            <a:r>
              <a:rPr lang="en-US" sz="4800" dirty="0">
                <a:latin typeface="Bodoni MT Condensed" panose="02070606080606020203" pitchFamily="18" charset="0"/>
              </a:rPr>
              <a:t>FEATURE EXTRACTION</a:t>
            </a:r>
            <a:endParaRPr lang="en-IE" sz="4800" dirty="0">
              <a:latin typeface="Bodoni MT Condensed" panose="02070606080606020203" pitchFamily="18" charset="0"/>
            </a:endParaRPr>
          </a:p>
        </p:txBody>
      </p:sp>
      <p:sp>
        <p:nvSpPr>
          <p:cNvPr id="5" name="TextBox 4">
            <a:extLst>
              <a:ext uri="{FF2B5EF4-FFF2-40B4-BE49-F238E27FC236}">
                <a16:creationId xmlns:a16="http://schemas.microsoft.com/office/drawing/2014/main" id="{DC9ACF7C-DA60-D186-1C7C-733E906DFF56}"/>
              </a:ext>
            </a:extLst>
          </p:cNvPr>
          <p:cNvSpPr txBox="1"/>
          <p:nvPr/>
        </p:nvSpPr>
        <p:spPr>
          <a:xfrm>
            <a:off x="-10935387" y="3012401"/>
            <a:ext cx="2964425" cy="830997"/>
          </a:xfrm>
          <a:prstGeom prst="rect">
            <a:avLst/>
          </a:prstGeom>
          <a:noFill/>
        </p:spPr>
        <p:txBody>
          <a:bodyPr wrap="square" rtlCol="0">
            <a:spAutoFit/>
          </a:bodyPr>
          <a:lstStyle/>
          <a:p>
            <a:r>
              <a:rPr lang="en-US" sz="4800" dirty="0">
                <a:latin typeface="Bodoni MT Condensed" panose="02070606080606020203" pitchFamily="18" charset="0"/>
              </a:rPr>
              <a:t>Model Selection</a:t>
            </a:r>
            <a:endParaRPr lang="en-US" sz="1800" dirty="0">
              <a:latin typeface="Bodoni MT Condensed" panose="02070606080606020203" pitchFamily="18" charset="0"/>
            </a:endParaRPr>
          </a:p>
        </p:txBody>
      </p:sp>
      <p:sp>
        <p:nvSpPr>
          <p:cNvPr id="9" name="TextBox 8">
            <a:extLst>
              <a:ext uri="{FF2B5EF4-FFF2-40B4-BE49-F238E27FC236}">
                <a16:creationId xmlns:a16="http://schemas.microsoft.com/office/drawing/2014/main" id="{BEA8FFA0-0FA1-C6D8-9CC7-D20869A2FD8D}"/>
              </a:ext>
            </a:extLst>
          </p:cNvPr>
          <p:cNvSpPr txBox="1"/>
          <p:nvPr/>
        </p:nvSpPr>
        <p:spPr>
          <a:xfrm>
            <a:off x="3071363" y="-4371598"/>
            <a:ext cx="5582243" cy="2031325"/>
          </a:xfrm>
          <a:prstGeom prst="rect">
            <a:avLst/>
          </a:prstGeom>
          <a:noFill/>
        </p:spPr>
        <p:txBody>
          <a:bodyPr wrap="square" rtlCol="0">
            <a:spAutoFit/>
          </a:bodyPr>
          <a:lstStyle/>
          <a:p>
            <a:r>
              <a:rPr lang="en-US" dirty="0">
                <a:latin typeface="Arial Black" panose="020B0A04020102020204" pitchFamily="34" charset="0"/>
              </a:rPr>
              <a:t>Choices include Naive Bayes, Support Vector Machines (SVM), Logistic Regression, Random Forest, Gradient Boosting Machines (GBM), or more advanced deep learning model like recurrent neural networks (RNNs), long short-term memory networks (LSTMs).</a:t>
            </a:r>
            <a:endParaRPr lang="en-IE" dirty="0"/>
          </a:p>
        </p:txBody>
      </p:sp>
    </p:spTree>
    <p:extLst>
      <p:ext uri="{BB962C8B-B14F-4D97-AF65-F5344CB8AC3E}">
        <p14:creationId xmlns:p14="http://schemas.microsoft.com/office/powerpoint/2010/main" val="147710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2132769-77CC-CF2C-30CF-4A9615B25A2C}"/>
            </a:ext>
          </a:extLst>
        </p:cNvPr>
        <p:cNvGrpSpPr/>
        <p:nvPr/>
      </p:nvGrpSpPr>
      <p:grpSpPr>
        <a:xfrm>
          <a:off x="0" y="0"/>
          <a:ext cx="0" cy="0"/>
          <a:chOff x="0" y="0"/>
          <a:chExt cx="0" cy="0"/>
        </a:xfrm>
      </p:grpSpPr>
      <p:sp>
        <p:nvSpPr>
          <p:cNvPr id="20" name="Freeform: Shape 19">
            <a:extLst>
              <a:ext uri="{FF2B5EF4-FFF2-40B4-BE49-F238E27FC236}">
                <a16:creationId xmlns:a16="http://schemas.microsoft.com/office/drawing/2014/main" id="{80B3CE14-257C-59CD-425E-B25BC5A82E1A}"/>
              </a:ext>
            </a:extLst>
          </p:cNvPr>
          <p:cNvSpPr/>
          <p:nvPr/>
        </p:nvSpPr>
        <p:spPr>
          <a:xfrm>
            <a:off x="-132735"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1932039 h 6858000"/>
              <a:gd name="connsiteX3" fmla="*/ 11452123 w 11990440"/>
              <a:gd name="connsiteY3" fmla="*/ 1932039 h 6858000"/>
              <a:gd name="connsiteX4" fmla="*/ 11990440 w 11990440"/>
              <a:gd name="connsiteY4" fmla="*/ 2507226 h 6858000"/>
              <a:gd name="connsiteX5" fmla="*/ 11452123 w 11990440"/>
              <a:gd name="connsiteY5" fmla="*/ 3082413 h 6858000"/>
              <a:gd name="connsiteX6" fmla="*/ 10913806 w 11990440"/>
              <a:gd name="connsiteY6" fmla="*/ 308241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1932039"/>
                </a:lnTo>
                <a:lnTo>
                  <a:pt x="11452123" y="1932039"/>
                </a:lnTo>
                <a:cubicBezTo>
                  <a:pt x="11749427" y="1932039"/>
                  <a:pt x="11990440" y="2189559"/>
                  <a:pt x="11990440" y="2507226"/>
                </a:cubicBezTo>
                <a:cubicBezTo>
                  <a:pt x="11990440" y="2824893"/>
                  <a:pt x="11749427" y="3082413"/>
                  <a:pt x="11452123" y="3082413"/>
                </a:cubicBezTo>
                <a:lnTo>
                  <a:pt x="10913806" y="3082413"/>
                </a:lnTo>
                <a:lnTo>
                  <a:pt x="10913806" y="6858000"/>
                </a:lnTo>
                <a:lnTo>
                  <a:pt x="0" y="6858000"/>
                </a:lnTo>
                <a:close/>
              </a:path>
            </a:pathLst>
          </a:custGeom>
          <a:solidFill>
            <a:srgbClr val="FF0000"/>
          </a:solidFill>
          <a:ln>
            <a:solidFill>
              <a:srgbClr val="FF0000"/>
            </a:solidFill>
          </a:ln>
          <a:effectLst>
            <a:outerShdw blurRad="50800" dist="63500" algn="l" rotWithShape="0">
              <a:schemeClr val="bg2">
                <a:lumMod val="50000"/>
                <a:alpha val="3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p>
        </p:txBody>
      </p:sp>
      <p:sp>
        <p:nvSpPr>
          <p:cNvPr id="21" name="Freeform: Shape 20">
            <a:extLst>
              <a:ext uri="{FF2B5EF4-FFF2-40B4-BE49-F238E27FC236}">
                <a16:creationId xmlns:a16="http://schemas.microsoft.com/office/drawing/2014/main" id="{DEC1D82C-C99A-E3DF-1380-7732ECF3FD12}"/>
              </a:ext>
            </a:extLst>
          </p:cNvPr>
          <p:cNvSpPr/>
          <p:nvPr/>
        </p:nvSpPr>
        <p:spPr>
          <a:xfrm>
            <a:off x="-6764510"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3429000 h 6858000"/>
              <a:gd name="connsiteX3" fmla="*/ 11452123 w 11990440"/>
              <a:gd name="connsiteY3" fmla="*/ 3429000 h 6858000"/>
              <a:gd name="connsiteX4" fmla="*/ 11990440 w 11990440"/>
              <a:gd name="connsiteY4" fmla="*/ 4004187 h 6858000"/>
              <a:gd name="connsiteX5" fmla="*/ 11452123 w 11990440"/>
              <a:gd name="connsiteY5" fmla="*/ 4579374 h 6858000"/>
              <a:gd name="connsiteX6" fmla="*/ 10913806 w 11990440"/>
              <a:gd name="connsiteY6" fmla="*/ 457937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3429000"/>
                </a:lnTo>
                <a:lnTo>
                  <a:pt x="11452123" y="3429000"/>
                </a:lnTo>
                <a:cubicBezTo>
                  <a:pt x="11749427" y="3429000"/>
                  <a:pt x="11990440" y="3686520"/>
                  <a:pt x="11990440" y="4004187"/>
                </a:cubicBezTo>
                <a:cubicBezTo>
                  <a:pt x="11990440" y="4321854"/>
                  <a:pt x="11749427" y="4579374"/>
                  <a:pt x="11452123" y="4579374"/>
                </a:cubicBezTo>
                <a:lnTo>
                  <a:pt x="10913806" y="4579373"/>
                </a:lnTo>
                <a:lnTo>
                  <a:pt x="10913806" y="6858000"/>
                </a:lnTo>
                <a:lnTo>
                  <a:pt x="0" y="6858000"/>
                </a:lnTo>
                <a:close/>
              </a:path>
            </a:pathLst>
          </a:custGeom>
          <a:solidFill>
            <a:schemeClr val="bg1"/>
          </a:solidFill>
          <a:ln>
            <a:solidFill>
              <a:schemeClr val="bg1"/>
            </a:solidFill>
          </a:ln>
          <a:effectLst>
            <a:outerShdw blurRad="50800" dist="63500" dir="2700000" algn="tl" rotWithShape="0">
              <a:schemeClr val="bg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3" name="Freeform: Shape 22">
            <a:extLst>
              <a:ext uri="{FF2B5EF4-FFF2-40B4-BE49-F238E27FC236}">
                <a16:creationId xmlns:a16="http://schemas.microsoft.com/office/drawing/2014/main" id="{AA1AC7AE-36FE-A97F-2965-EAFA37F1B96A}"/>
              </a:ext>
            </a:extLst>
          </p:cNvPr>
          <p:cNvSpPr/>
          <p:nvPr/>
        </p:nvSpPr>
        <p:spPr>
          <a:xfrm>
            <a:off x="-7970962" y="-1100"/>
            <a:ext cx="11916698" cy="6858000"/>
          </a:xfrm>
          <a:custGeom>
            <a:avLst/>
            <a:gdLst>
              <a:gd name="connsiteX0" fmla="*/ 0 w 11916698"/>
              <a:gd name="connsiteY0" fmla="*/ 0 h 6858000"/>
              <a:gd name="connsiteX1" fmla="*/ 10913806 w 11916698"/>
              <a:gd name="connsiteY1" fmla="*/ 0 h 6858000"/>
              <a:gd name="connsiteX2" fmla="*/ 10913806 w 11916698"/>
              <a:gd name="connsiteY2" fmla="*/ 4763730 h 6858000"/>
              <a:gd name="connsiteX3" fmla="*/ 11415252 w 11916698"/>
              <a:gd name="connsiteY3" fmla="*/ 4763730 h 6858000"/>
              <a:gd name="connsiteX4" fmla="*/ 11916698 w 11916698"/>
              <a:gd name="connsiteY4" fmla="*/ 5287298 h 6858000"/>
              <a:gd name="connsiteX5" fmla="*/ 11415252 w 11916698"/>
              <a:gd name="connsiteY5" fmla="*/ 5810866 h 6858000"/>
              <a:gd name="connsiteX6" fmla="*/ 10913806 w 11916698"/>
              <a:gd name="connsiteY6" fmla="*/ 5810865 h 6858000"/>
              <a:gd name="connsiteX7" fmla="*/ 10913806 w 11916698"/>
              <a:gd name="connsiteY7" fmla="*/ 6858000 h 6858000"/>
              <a:gd name="connsiteX8" fmla="*/ 0 w 1191669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16698" h="6858000">
                <a:moveTo>
                  <a:pt x="0" y="0"/>
                </a:moveTo>
                <a:lnTo>
                  <a:pt x="10913806" y="0"/>
                </a:lnTo>
                <a:lnTo>
                  <a:pt x="10913806" y="4763730"/>
                </a:lnTo>
                <a:lnTo>
                  <a:pt x="11415252" y="4763730"/>
                </a:lnTo>
                <a:cubicBezTo>
                  <a:pt x="11692193" y="4763730"/>
                  <a:pt x="11916698" y="4998139"/>
                  <a:pt x="11916698" y="5287298"/>
                </a:cubicBezTo>
                <a:cubicBezTo>
                  <a:pt x="11916698" y="5576457"/>
                  <a:pt x="11692193" y="5810866"/>
                  <a:pt x="11415252" y="5810866"/>
                </a:cubicBezTo>
                <a:lnTo>
                  <a:pt x="10913806" y="5810865"/>
                </a:lnTo>
                <a:lnTo>
                  <a:pt x="10913806" y="6858000"/>
                </a:lnTo>
                <a:lnTo>
                  <a:pt x="0" y="6858000"/>
                </a:lnTo>
                <a:close/>
              </a:path>
            </a:pathLst>
          </a:custGeom>
          <a:solidFill>
            <a:srgbClr val="FF0000"/>
          </a:solidFill>
          <a:ln>
            <a:solidFill>
              <a:srgbClr val="FF0000"/>
            </a:solidFill>
          </a:ln>
          <a:effectLst>
            <a:outerShdw blurRad="63500" dist="38100" dir="2700000" algn="tl"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 name="TextBox 1">
            <a:extLst>
              <a:ext uri="{FF2B5EF4-FFF2-40B4-BE49-F238E27FC236}">
                <a16:creationId xmlns:a16="http://schemas.microsoft.com/office/drawing/2014/main" id="{02B30164-3974-30C1-0516-B0355044DF55}"/>
              </a:ext>
            </a:extLst>
          </p:cNvPr>
          <p:cNvSpPr txBox="1"/>
          <p:nvPr/>
        </p:nvSpPr>
        <p:spPr>
          <a:xfrm>
            <a:off x="14079877" y="2323099"/>
            <a:ext cx="4779255" cy="1569660"/>
          </a:xfrm>
          <a:prstGeom prst="rect">
            <a:avLst/>
          </a:prstGeom>
          <a:noFill/>
        </p:spPr>
        <p:txBody>
          <a:bodyPr wrap="square" rtlCol="0">
            <a:spAutoFit/>
          </a:bodyPr>
          <a:lstStyle/>
          <a:p>
            <a:r>
              <a:rPr lang="en-US" sz="9600" dirty="0">
                <a:solidFill>
                  <a:schemeClr val="bg1"/>
                </a:solidFill>
                <a:latin typeface="Bodoni MT Condensed" panose="02070606080606020203" pitchFamily="18" charset="0"/>
              </a:rPr>
              <a:t>SECTION B</a:t>
            </a:r>
            <a:endParaRPr lang="en-IE" sz="9600" dirty="0">
              <a:solidFill>
                <a:schemeClr val="bg1"/>
              </a:solidFill>
              <a:latin typeface="Bodoni MT Condensed" panose="02070606080606020203" pitchFamily="18" charset="0"/>
            </a:endParaRPr>
          </a:p>
        </p:txBody>
      </p:sp>
      <p:sp>
        <p:nvSpPr>
          <p:cNvPr id="3" name="TextBox 2">
            <a:extLst>
              <a:ext uri="{FF2B5EF4-FFF2-40B4-BE49-F238E27FC236}">
                <a16:creationId xmlns:a16="http://schemas.microsoft.com/office/drawing/2014/main" id="{0B42CA89-16AC-E5F2-89A8-F7E04E79FB8B}"/>
              </a:ext>
            </a:extLst>
          </p:cNvPr>
          <p:cNvSpPr txBox="1"/>
          <p:nvPr/>
        </p:nvSpPr>
        <p:spPr>
          <a:xfrm>
            <a:off x="5656038" y="8929048"/>
            <a:ext cx="9159504" cy="769441"/>
          </a:xfrm>
          <a:prstGeom prst="rect">
            <a:avLst/>
          </a:prstGeom>
          <a:noFill/>
        </p:spPr>
        <p:txBody>
          <a:bodyPr wrap="square" rtlCol="0">
            <a:spAutoFit/>
          </a:bodyPr>
          <a:lstStyle/>
          <a:p>
            <a:r>
              <a:rPr lang="en-US" sz="4400" dirty="0">
                <a:solidFill>
                  <a:schemeClr val="bg1"/>
                </a:solidFill>
                <a:latin typeface="Bodoni MT Condensed" panose="02070606080606020203" pitchFamily="18" charset="0"/>
              </a:rPr>
              <a:t>Machine Learning for Sentiment Analysis</a:t>
            </a:r>
            <a:endParaRPr lang="en-IE" sz="4400" dirty="0">
              <a:solidFill>
                <a:schemeClr val="bg1"/>
              </a:solidFill>
              <a:latin typeface="Bodoni MT Condensed" panose="02070606080606020203" pitchFamily="18" charset="0"/>
            </a:endParaRPr>
          </a:p>
        </p:txBody>
      </p:sp>
      <p:sp>
        <p:nvSpPr>
          <p:cNvPr id="6" name="TextBox 5">
            <a:extLst>
              <a:ext uri="{FF2B5EF4-FFF2-40B4-BE49-F238E27FC236}">
                <a16:creationId xmlns:a16="http://schemas.microsoft.com/office/drawing/2014/main" id="{94A49941-9EBA-75DC-4604-CF681ED3DB91}"/>
              </a:ext>
            </a:extLst>
          </p:cNvPr>
          <p:cNvSpPr txBox="1"/>
          <p:nvPr/>
        </p:nvSpPr>
        <p:spPr>
          <a:xfrm>
            <a:off x="5473737" y="2943702"/>
            <a:ext cx="5176684"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Black" panose="020B0A04020102020204" pitchFamily="34" charset="0"/>
              </a:rPr>
              <a:t>Community Bar</a:t>
            </a:r>
          </a:p>
          <a:p>
            <a:r>
              <a:rPr lang="en-US" dirty="0">
                <a:latin typeface="Arial Black" panose="020B0A04020102020204" pitchFamily="34" charset="0"/>
              </a:rPr>
              <a:t>The “Community” bar is an messaging hub for existing users on the platform.</a:t>
            </a:r>
          </a:p>
          <a:p>
            <a:r>
              <a:rPr lang="en-US" dirty="0">
                <a:latin typeface="Arial Black" panose="020B0A04020102020204" pitchFamily="34" charset="0"/>
              </a:rPr>
              <a:t>Provides multiple users to provide their comments on posts. </a:t>
            </a:r>
          </a:p>
        </p:txBody>
      </p:sp>
      <p:sp>
        <p:nvSpPr>
          <p:cNvPr id="7" name="TextBox 6">
            <a:extLst>
              <a:ext uri="{FF2B5EF4-FFF2-40B4-BE49-F238E27FC236}">
                <a16:creationId xmlns:a16="http://schemas.microsoft.com/office/drawing/2014/main" id="{A61744F0-4359-40D1-4277-84567C6C9541}"/>
              </a:ext>
            </a:extLst>
          </p:cNvPr>
          <p:cNvSpPr txBox="1"/>
          <p:nvPr/>
        </p:nvSpPr>
        <p:spPr>
          <a:xfrm>
            <a:off x="4195523" y="-503981"/>
            <a:ext cx="1032387" cy="4508927"/>
          </a:xfrm>
          <a:prstGeom prst="rect">
            <a:avLst/>
          </a:prstGeom>
          <a:noFill/>
        </p:spPr>
        <p:txBody>
          <a:bodyPr wrap="square" rtlCol="0">
            <a:spAutoFit/>
          </a:bodyPr>
          <a:lstStyle/>
          <a:p>
            <a:r>
              <a:rPr lang="en-US" sz="28700" dirty="0">
                <a:solidFill>
                  <a:schemeClr val="tx1">
                    <a:alpha val="44000"/>
                  </a:schemeClr>
                </a:solidFill>
                <a:effectLst>
                  <a:outerShdw blurRad="50800" dist="50800" dir="5400000" algn="ctr" rotWithShape="0">
                    <a:srgbClr val="000000">
                      <a:alpha val="0"/>
                    </a:srgbClr>
                  </a:outerShdw>
                </a:effectLst>
                <a:latin typeface="Bodoni MT Condensed" panose="02070606080606020203" pitchFamily="18" charset="0"/>
              </a:rPr>
              <a:t>5</a:t>
            </a:r>
            <a:endParaRPr lang="en-IE" sz="28700" dirty="0">
              <a:solidFill>
                <a:schemeClr val="tx1">
                  <a:alpha val="44000"/>
                </a:schemeClr>
              </a:solidFill>
              <a:effectLst>
                <a:outerShdw blurRad="50800" dist="50800" dir="5400000" algn="ctr" rotWithShape="0">
                  <a:srgbClr val="000000">
                    <a:alpha val="0"/>
                  </a:srgbClr>
                </a:outerShdw>
              </a:effectLst>
              <a:latin typeface="Bodoni MT Condensed" panose="02070606080606020203" pitchFamily="18" charset="0"/>
            </a:endParaRPr>
          </a:p>
        </p:txBody>
      </p:sp>
      <p:sp>
        <p:nvSpPr>
          <p:cNvPr id="8" name="TextBox 7">
            <a:extLst>
              <a:ext uri="{FF2B5EF4-FFF2-40B4-BE49-F238E27FC236}">
                <a16:creationId xmlns:a16="http://schemas.microsoft.com/office/drawing/2014/main" id="{F98DF893-3BD6-4436-60C8-6B7267E34E78}"/>
              </a:ext>
            </a:extLst>
          </p:cNvPr>
          <p:cNvSpPr txBox="1"/>
          <p:nvPr/>
        </p:nvSpPr>
        <p:spPr>
          <a:xfrm>
            <a:off x="5473737" y="2262150"/>
            <a:ext cx="3740126" cy="1107996"/>
          </a:xfrm>
          <a:prstGeom prst="rect">
            <a:avLst/>
          </a:prstGeom>
          <a:noFill/>
        </p:spPr>
        <p:txBody>
          <a:bodyPr wrap="none" rtlCol="0">
            <a:spAutoFit/>
          </a:bodyPr>
          <a:lstStyle/>
          <a:p>
            <a:r>
              <a:rPr lang="en-US" sz="4800" dirty="0">
                <a:latin typeface="Bodoni MT Condensed" panose="02070606080606020203" pitchFamily="18" charset="0"/>
              </a:rPr>
              <a:t>Elements of our site </a:t>
            </a:r>
          </a:p>
          <a:p>
            <a:endParaRPr lang="en-IE" dirty="0"/>
          </a:p>
        </p:txBody>
      </p:sp>
      <p:sp>
        <p:nvSpPr>
          <p:cNvPr id="4" name="TextBox 3">
            <a:extLst>
              <a:ext uri="{FF2B5EF4-FFF2-40B4-BE49-F238E27FC236}">
                <a16:creationId xmlns:a16="http://schemas.microsoft.com/office/drawing/2014/main" id="{6A9F837D-0910-3833-5EB0-8DB863954FF0}"/>
              </a:ext>
            </a:extLst>
          </p:cNvPr>
          <p:cNvSpPr txBox="1"/>
          <p:nvPr/>
        </p:nvSpPr>
        <p:spPr>
          <a:xfrm>
            <a:off x="-7503044" y="402577"/>
            <a:ext cx="5206180" cy="830997"/>
          </a:xfrm>
          <a:prstGeom prst="rect">
            <a:avLst/>
          </a:prstGeom>
          <a:noFill/>
        </p:spPr>
        <p:txBody>
          <a:bodyPr wrap="square" rtlCol="0">
            <a:spAutoFit/>
          </a:bodyPr>
          <a:lstStyle/>
          <a:p>
            <a:r>
              <a:rPr lang="en-US" sz="4800" dirty="0">
                <a:latin typeface="Bodoni MT Condensed" panose="02070606080606020203" pitchFamily="18" charset="0"/>
              </a:rPr>
              <a:t>FEATURE EXTRACTION</a:t>
            </a:r>
            <a:endParaRPr lang="en-IE" sz="4800" dirty="0">
              <a:latin typeface="Bodoni MT Condensed" panose="02070606080606020203" pitchFamily="18" charset="0"/>
            </a:endParaRPr>
          </a:p>
        </p:txBody>
      </p:sp>
      <p:sp>
        <p:nvSpPr>
          <p:cNvPr id="5" name="TextBox 4">
            <a:extLst>
              <a:ext uri="{FF2B5EF4-FFF2-40B4-BE49-F238E27FC236}">
                <a16:creationId xmlns:a16="http://schemas.microsoft.com/office/drawing/2014/main" id="{DC9ACF7C-DA60-D186-1C7C-733E906DFF56}"/>
              </a:ext>
            </a:extLst>
          </p:cNvPr>
          <p:cNvSpPr txBox="1"/>
          <p:nvPr/>
        </p:nvSpPr>
        <p:spPr>
          <a:xfrm>
            <a:off x="-10935387" y="3012401"/>
            <a:ext cx="2964425" cy="830997"/>
          </a:xfrm>
          <a:prstGeom prst="rect">
            <a:avLst/>
          </a:prstGeom>
          <a:noFill/>
        </p:spPr>
        <p:txBody>
          <a:bodyPr wrap="square" rtlCol="0">
            <a:spAutoFit/>
          </a:bodyPr>
          <a:lstStyle/>
          <a:p>
            <a:r>
              <a:rPr lang="en-US" sz="4800" dirty="0">
                <a:latin typeface="Bodoni MT Condensed" panose="02070606080606020203" pitchFamily="18" charset="0"/>
              </a:rPr>
              <a:t>Model Selection</a:t>
            </a:r>
            <a:endParaRPr lang="en-US" sz="1800" dirty="0">
              <a:latin typeface="Bodoni MT Condensed" panose="02070606080606020203" pitchFamily="18" charset="0"/>
            </a:endParaRPr>
          </a:p>
        </p:txBody>
      </p:sp>
      <p:sp>
        <p:nvSpPr>
          <p:cNvPr id="9" name="TextBox 8">
            <a:extLst>
              <a:ext uri="{FF2B5EF4-FFF2-40B4-BE49-F238E27FC236}">
                <a16:creationId xmlns:a16="http://schemas.microsoft.com/office/drawing/2014/main" id="{BEA8FFA0-0FA1-C6D8-9CC7-D20869A2FD8D}"/>
              </a:ext>
            </a:extLst>
          </p:cNvPr>
          <p:cNvSpPr txBox="1"/>
          <p:nvPr/>
        </p:nvSpPr>
        <p:spPr>
          <a:xfrm>
            <a:off x="3071363" y="-4371598"/>
            <a:ext cx="5582243" cy="2031325"/>
          </a:xfrm>
          <a:prstGeom prst="rect">
            <a:avLst/>
          </a:prstGeom>
          <a:noFill/>
        </p:spPr>
        <p:txBody>
          <a:bodyPr wrap="square" rtlCol="0">
            <a:spAutoFit/>
          </a:bodyPr>
          <a:lstStyle/>
          <a:p>
            <a:r>
              <a:rPr lang="en-US" dirty="0">
                <a:latin typeface="Arial Black" panose="020B0A04020102020204" pitchFamily="34" charset="0"/>
              </a:rPr>
              <a:t>Choices include Naive Bayes, Support Vector Machines (SVM), Logistic Regression, Random Forest, Gradient Boosting Machines (GBM), or more advanced deep learning model like recurrent neural networks (RNNs), long short-term memory networks (LSTMs).</a:t>
            </a:r>
            <a:endParaRPr lang="en-IE" dirty="0"/>
          </a:p>
        </p:txBody>
      </p:sp>
    </p:spTree>
    <p:extLst>
      <p:ext uri="{BB962C8B-B14F-4D97-AF65-F5344CB8AC3E}">
        <p14:creationId xmlns:p14="http://schemas.microsoft.com/office/powerpoint/2010/main" val="2515845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2132769-77CC-CF2C-30CF-4A9615B25A2C}"/>
            </a:ext>
          </a:extLst>
        </p:cNvPr>
        <p:cNvGrpSpPr/>
        <p:nvPr/>
      </p:nvGrpSpPr>
      <p:grpSpPr>
        <a:xfrm>
          <a:off x="0" y="0"/>
          <a:ext cx="0" cy="0"/>
          <a:chOff x="0" y="0"/>
          <a:chExt cx="0" cy="0"/>
        </a:xfrm>
      </p:grpSpPr>
      <p:sp>
        <p:nvSpPr>
          <p:cNvPr id="20" name="Freeform: Shape 19">
            <a:extLst>
              <a:ext uri="{FF2B5EF4-FFF2-40B4-BE49-F238E27FC236}">
                <a16:creationId xmlns:a16="http://schemas.microsoft.com/office/drawing/2014/main" id="{80B3CE14-257C-59CD-425E-B25BC5A82E1A}"/>
              </a:ext>
            </a:extLst>
          </p:cNvPr>
          <p:cNvSpPr/>
          <p:nvPr/>
        </p:nvSpPr>
        <p:spPr>
          <a:xfrm>
            <a:off x="-132735"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1932039 h 6858000"/>
              <a:gd name="connsiteX3" fmla="*/ 11452123 w 11990440"/>
              <a:gd name="connsiteY3" fmla="*/ 1932039 h 6858000"/>
              <a:gd name="connsiteX4" fmla="*/ 11990440 w 11990440"/>
              <a:gd name="connsiteY4" fmla="*/ 2507226 h 6858000"/>
              <a:gd name="connsiteX5" fmla="*/ 11452123 w 11990440"/>
              <a:gd name="connsiteY5" fmla="*/ 3082413 h 6858000"/>
              <a:gd name="connsiteX6" fmla="*/ 10913806 w 11990440"/>
              <a:gd name="connsiteY6" fmla="*/ 308241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1932039"/>
                </a:lnTo>
                <a:lnTo>
                  <a:pt x="11452123" y="1932039"/>
                </a:lnTo>
                <a:cubicBezTo>
                  <a:pt x="11749427" y="1932039"/>
                  <a:pt x="11990440" y="2189559"/>
                  <a:pt x="11990440" y="2507226"/>
                </a:cubicBezTo>
                <a:cubicBezTo>
                  <a:pt x="11990440" y="2824893"/>
                  <a:pt x="11749427" y="3082413"/>
                  <a:pt x="11452123" y="3082413"/>
                </a:cubicBezTo>
                <a:lnTo>
                  <a:pt x="10913806" y="3082413"/>
                </a:lnTo>
                <a:lnTo>
                  <a:pt x="10913806" y="6858000"/>
                </a:lnTo>
                <a:lnTo>
                  <a:pt x="0" y="6858000"/>
                </a:lnTo>
                <a:close/>
              </a:path>
            </a:pathLst>
          </a:custGeom>
          <a:solidFill>
            <a:srgbClr val="FF0000"/>
          </a:solidFill>
          <a:ln>
            <a:solidFill>
              <a:srgbClr val="FF0000"/>
            </a:solidFill>
          </a:ln>
          <a:effectLst>
            <a:outerShdw blurRad="50800" dist="63500" algn="l" rotWithShape="0">
              <a:schemeClr val="bg2">
                <a:lumMod val="50000"/>
                <a:alpha val="3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p>
        </p:txBody>
      </p:sp>
      <p:sp>
        <p:nvSpPr>
          <p:cNvPr id="21" name="Freeform: Shape 20">
            <a:extLst>
              <a:ext uri="{FF2B5EF4-FFF2-40B4-BE49-F238E27FC236}">
                <a16:creationId xmlns:a16="http://schemas.microsoft.com/office/drawing/2014/main" id="{DEC1D82C-C99A-E3DF-1380-7732ECF3FD12}"/>
              </a:ext>
            </a:extLst>
          </p:cNvPr>
          <p:cNvSpPr/>
          <p:nvPr/>
        </p:nvSpPr>
        <p:spPr>
          <a:xfrm>
            <a:off x="-6764510"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3429000 h 6858000"/>
              <a:gd name="connsiteX3" fmla="*/ 11452123 w 11990440"/>
              <a:gd name="connsiteY3" fmla="*/ 3429000 h 6858000"/>
              <a:gd name="connsiteX4" fmla="*/ 11990440 w 11990440"/>
              <a:gd name="connsiteY4" fmla="*/ 4004187 h 6858000"/>
              <a:gd name="connsiteX5" fmla="*/ 11452123 w 11990440"/>
              <a:gd name="connsiteY5" fmla="*/ 4579374 h 6858000"/>
              <a:gd name="connsiteX6" fmla="*/ 10913806 w 11990440"/>
              <a:gd name="connsiteY6" fmla="*/ 457937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3429000"/>
                </a:lnTo>
                <a:lnTo>
                  <a:pt x="11452123" y="3429000"/>
                </a:lnTo>
                <a:cubicBezTo>
                  <a:pt x="11749427" y="3429000"/>
                  <a:pt x="11990440" y="3686520"/>
                  <a:pt x="11990440" y="4004187"/>
                </a:cubicBezTo>
                <a:cubicBezTo>
                  <a:pt x="11990440" y="4321854"/>
                  <a:pt x="11749427" y="4579374"/>
                  <a:pt x="11452123" y="4579374"/>
                </a:cubicBezTo>
                <a:lnTo>
                  <a:pt x="10913806" y="4579373"/>
                </a:lnTo>
                <a:lnTo>
                  <a:pt x="10913806" y="6858000"/>
                </a:lnTo>
                <a:lnTo>
                  <a:pt x="0" y="6858000"/>
                </a:lnTo>
                <a:close/>
              </a:path>
            </a:pathLst>
          </a:custGeom>
          <a:solidFill>
            <a:schemeClr val="bg1"/>
          </a:solidFill>
          <a:ln>
            <a:solidFill>
              <a:schemeClr val="bg1"/>
            </a:solidFill>
          </a:ln>
          <a:effectLst>
            <a:outerShdw blurRad="50800" dist="63500" dir="2700000" algn="tl" rotWithShape="0">
              <a:schemeClr val="bg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3" name="Freeform: Shape 22">
            <a:extLst>
              <a:ext uri="{FF2B5EF4-FFF2-40B4-BE49-F238E27FC236}">
                <a16:creationId xmlns:a16="http://schemas.microsoft.com/office/drawing/2014/main" id="{AA1AC7AE-36FE-A97F-2965-EAFA37F1B96A}"/>
              </a:ext>
            </a:extLst>
          </p:cNvPr>
          <p:cNvSpPr/>
          <p:nvPr/>
        </p:nvSpPr>
        <p:spPr>
          <a:xfrm>
            <a:off x="-7970962" y="-1100"/>
            <a:ext cx="11916698" cy="6858000"/>
          </a:xfrm>
          <a:custGeom>
            <a:avLst/>
            <a:gdLst>
              <a:gd name="connsiteX0" fmla="*/ 0 w 11916698"/>
              <a:gd name="connsiteY0" fmla="*/ 0 h 6858000"/>
              <a:gd name="connsiteX1" fmla="*/ 10913806 w 11916698"/>
              <a:gd name="connsiteY1" fmla="*/ 0 h 6858000"/>
              <a:gd name="connsiteX2" fmla="*/ 10913806 w 11916698"/>
              <a:gd name="connsiteY2" fmla="*/ 4763730 h 6858000"/>
              <a:gd name="connsiteX3" fmla="*/ 11415252 w 11916698"/>
              <a:gd name="connsiteY3" fmla="*/ 4763730 h 6858000"/>
              <a:gd name="connsiteX4" fmla="*/ 11916698 w 11916698"/>
              <a:gd name="connsiteY4" fmla="*/ 5287298 h 6858000"/>
              <a:gd name="connsiteX5" fmla="*/ 11415252 w 11916698"/>
              <a:gd name="connsiteY5" fmla="*/ 5810866 h 6858000"/>
              <a:gd name="connsiteX6" fmla="*/ 10913806 w 11916698"/>
              <a:gd name="connsiteY6" fmla="*/ 5810865 h 6858000"/>
              <a:gd name="connsiteX7" fmla="*/ 10913806 w 11916698"/>
              <a:gd name="connsiteY7" fmla="*/ 6858000 h 6858000"/>
              <a:gd name="connsiteX8" fmla="*/ 0 w 1191669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16698" h="6858000">
                <a:moveTo>
                  <a:pt x="0" y="0"/>
                </a:moveTo>
                <a:lnTo>
                  <a:pt x="10913806" y="0"/>
                </a:lnTo>
                <a:lnTo>
                  <a:pt x="10913806" y="4763730"/>
                </a:lnTo>
                <a:lnTo>
                  <a:pt x="11415252" y="4763730"/>
                </a:lnTo>
                <a:cubicBezTo>
                  <a:pt x="11692193" y="4763730"/>
                  <a:pt x="11916698" y="4998139"/>
                  <a:pt x="11916698" y="5287298"/>
                </a:cubicBezTo>
                <a:cubicBezTo>
                  <a:pt x="11916698" y="5576457"/>
                  <a:pt x="11692193" y="5810866"/>
                  <a:pt x="11415252" y="5810866"/>
                </a:cubicBezTo>
                <a:lnTo>
                  <a:pt x="10913806" y="5810865"/>
                </a:lnTo>
                <a:lnTo>
                  <a:pt x="10913806" y="6858000"/>
                </a:lnTo>
                <a:lnTo>
                  <a:pt x="0" y="6858000"/>
                </a:lnTo>
                <a:close/>
              </a:path>
            </a:pathLst>
          </a:custGeom>
          <a:solidFill>
            <a:srgbClr val="FF0000"/>
          </a:solidFill>
          <a:ln>
            <a:solidFill>
              <a:srgbClr val="FF0000"/>
            </a:solidFill>
          </a:ln>
          <a:effectLst>
            <a:outerShdw blurRad="63500" dist="38100" dir="2700000" algn="tl"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 name="TextBox 1">
            <a:extLst>
              <a:ext uri="{FF2B5EF4-FFF2-40B4-BE49-F238E27FC236}">
                <a16:creationId xmlns:a16="http://schemas.microsoft.com/office/drawing/2014/main" id="{02B30164-3974-30C1-0516-B0355044DF55}"/>
              </a:ext>
            </a:extLst>
          </p:cNvPr>
          <p:cNvSpPr txBox="1"/>
          <p:nvPr/>
        </p:nvSpPr>
        <p:spPr>
          <a:xfrm>
            <a:off x="14079877" y="2323099"/>
            <a:ext cx="4779255" cy="1569660"/>
          </a:xfrm>
          <a:prstGeom prst="rect">
            <a:avLst/>
          </a:prstGeom>
          <a:noFill/>
        </p:spPr>
        <p:txBody>
          <a:bodyPr wrap="square" rtlCol="0">
            <a:spAutoFit/>
          </a:bodyPr>
          <a:lstStyle/>
          <a:p>
            <a:r>
              <a:rPr lang="en-US" sz="9600" dirty="0">
                <a:solidFill>
                  <a:schemeClr val="bg1"/>
                </a:solidFill>
                <a:latin typeface="Bodoni MT Condensed" panose="02070606080606020203" pitchFamily="18" charset="0"/>
              </a:rPr>
              <a:t>SECTION B</a:t>
            </a:r>
            <a:endParaRPr lang="en-IE" sz="9600" dirty="0">
              <a:solidFill>
                <a:schemeClr val="bg1"/>
              </a:solidFill>
              <a:latin typeface="Bodoni MT Condensed" panose="02070606080606020203" pitchFamily="18" charset="0"/>
            </a:endParaRPr>
          </a:p>
        </p:txBody>
      </p:sp>
      <p:sp>
        <p:nvSpPr>
          <p:cNvPr id="3" name="TextBox 2">
            <a:extLst>
              <a:ext uri="{FF2B5EF4-FFF2-40B4-BE49-F238E27FC236}">
                <a16:creationId xmlns:a16="http://schemas.microsoft.com/office/drawing/2014/main" id="{0B42CA89-16AC-E5F2-89A8-F7E04E79FB8B}"/>
              </a:ext>
            </a:extLst>
          </p:cNvPr>
          <p:cNvSpPr txBox="1"/>
          <p:nvPr/>
        </p:nvSpPr>
        <p:spPr>
          <a:xfrm>
            <a:off x="5656038" y="8929048"/>
            <a:ext cx="9159504" cy="769441"/>
          </a:xfrm>
          <a:prstGeom prst="rect">
            <a:avLst/>
          </a:prstGeom>
          <a:noFill/>
        </p:spPr>
        <p:txBody>
          <a:bodyPr wrap="square" rtlCol="0">
            <a:spAutoFit/>
          </a:bodyPr>
          <a:lstStyle/>
          <a:p>
            <a:r>
              <a:rPr lang="en-US" sz="4400" dirty="0">
                <a:solidFill>
                  <a:schemeClr val="bg1"/>
                </a:solidFill>
                <a:latin typeface="Bodoni MT Condensed" panose="02070606080606020203" pitchFamily="18" charset="0"/>
              </a:rPr>
              <a:t>Machine Learning for Sentiment Analysis</a:t>
            </a:r>
            <a:endParaRPr lang="en-IE" sz="4400" dirty="0">
              <a:solidFill>
                <a:schemeClr val="bg1"/>
              </a:solidFill>
              <a:latin typeface="Bodoni MT Condensed" panose="02070606080606020203" pitchFamily="18" charset="0"/>
            </a:endParaRPr>
          </a:p>
        </p:txBody>
      </p:sp>
      <p:sp>
        <p:nvSpPr>
          <p:cNvPr id="6" name="TextBox 5">
            <a:extLst>
              <a:ext uri="{FF2B5EF4-FFF2-40B4-BE49-F238E27FC236}">
                <a16:creationId xmlns:a16="http://schemas.microsoft.com/office/drawing/2014/main" id="{94A49941-9EBA-75DC-4604-CF681ED3DB91}"/>
              </a:ext>
            </a:extLst>
          </p:cNvPr>
          <p:cNvSpPr txBox="1"/>
          <p:nvPr/>
        </p:nvSpPr>
        <p:spPr>
          <a:xfrm>
            <a:off x="5473737" y="3104734"/>
            <a:ext cx="5176684"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Black" panose="020B0A04020102020204" pitchFamily="34" charset="0"/>
              </a:rPr>
              <a:t>Feedback Form</a:t>
            </a:r>
          </a:p>
          <a:p>
            <a:r>
              <a:rPr lang="en-US" dirty="0">
                <a:latin typeface="Arial Black" panose="020B0A04020102020204" pitchFamily="34" charset="0"/>
              </a:rPr>
              <a:t> Any queries/ issues regarding our platform, users can toggle the </a:t>
            </a:r>
          </a:p>
          <a:p>
            <a:r>
              <a:rPr lang="en-US" dirty="0">
                <a:latin typeface="Arial Black" panose="020B0A04020102020204" pitchFamily="34" charset="0"/>
              </a:rPr>
              <a:t>‘Feedback Form” on the navigation bar to express their concerns. </a:t>
            </a:r>
          </a:p>
          <a:p>
            <a:r>
              <a:rPr lang="en-US" dirty="0">
                <a:latin typeface="Arial Black" panose="020B0A04020102020204" pitchFamily="34" charset="0"/>
              </a:rPr>
              <a:t>The reviews are then directly received by us through our mail, where we can make decisions on how we can improve our site efficiently.</a:t>
            </a:r>
          </a:p>
        </p:txBody>
      </p:sp>
      <p:sp>
        <p:nvSpPr>
          <p:cNvPr id="7" name="TextBox 6">
            <a:extLst>
              <a:ext uri="{FF2B5EF4-FFF2-40B4-BE49-F238E27FC236}">
                <a16:creationId xmlns:a16="http://schemas.microsoft.com/office/drawing/2014/main" id="{A61744F0-4359-40D1-4277-84567C6C9541}"/>
              </a:ext>
            </a:extLst>
          </p:cNvPr>
          <p:cNvSpPr txBox="1"/>
          <p:nvPr/>
        </p:nvSpPr>
        <p:spPr>
          <a:xfrm>
            <a:off x="4195523" y="-503981"/>
            <a:ext cx="1032387" cy="4508927"/>
          </a:xfrm>
          <a:prstGeom prst="rect">
            <a:avLst/>
          </a:prstGeom>
          <a:noFill/>
        </p:spPr>
        <p:txBody>
          <a:bodyPr wrap="square" rtlCol="0">
            <a:spAutoFit/>
          </a:bodyPr>
          <a:lstStyle/>
          <a:p>
            <a:r>
              <a:rPr lang="en-US" sz="28700" dirty="0">
                <a:solidFill>
                  <a:schemeClr val="tx1">
                    <a:alpha val="44000"/>
                  </a:schemeClr>
                </a:solidFill>
                <a:effectLst>
                  <a:outerShdw blurRad="50800" dist="50800" dir="5400000" algn="ctr" rotWithShape="0">
                    <a:srgbClr val="000000">
                      <a:alpha val="0"/>
                    </a:srgbClr>
                  </a:outerShdw>
                </a:effectLst>
                <a:latin typeface="Bodoni MT Condensed" panose="02070606080606020203" pitchFamily="18" charset="0"/>
              </a:rPr>
              <a:t>6</a:t>
            </a:r>
            <a:endParaRPr lang="en-IE" sz="28700" dirty="0">
              <a:solidFill>
                <a:schemeClr val="tx1">
                  <a:alpha val="44000"/>
                </a:schemeClr>
              </a:solidFill>
              <a:effectLst>
                <a:outerShdw blurRad="50800" dist="50800" dir="5400000" algn="ctr" rotWithShape="0">
                  <a:srgbClr val="000000">
                    <a:alpha val="0"/>
                  </a:srgbClr>
                </a:outerShdw>
              </a:effectLst>
              <a:latin typeface="Bodoni MT Condensed" panose="02070606080606020203" pitchFamily="18" charset="0"/>
            </a:endParaRPr>
          </a:p>
        </p:txBody>
      </p:sp>
      <p:sp>
        <p:nvSpPr>
          <p:cNvPr id="8" name="TextBox 7">
            <a:extLst>
              <a:ext uri="{FF2B5EF4-FFF2-40B4-BE49-F238E27FC236}">
                <a16:creationId xmlns:a16="http://schemas.microsoft.com/office/drawing/2014/main" id="{F98DF893-3BD6-4436-60C8-6B7267E34E78}"/>
              </a:ext>
            </a:extLst>
          </p:cNvPr>
          <p:cNvSpPr txBox="1"/>
          <p:nvPr/>
        </p:nvSpPr>
        <p:spPr>
          <a:xfrm>
            <a:off x="5473737" y="2262150"/>
            <a:ext cx="3740126" cy="1107996"/>
          </a:xfrm>
          <a:prstGeom prst="rect">
            <a:avLst/>
          </a:prstGeom>
          <a:noFill/>
        </p:spPr>
        <p:txBody>
          <a:bodyPr wrap="none" rtlCol="0">
            <a:spAutoFit/>
          </a:bodyPr>
          <a:lstStyle/>
          <a:p>
            <a:r>
              <a:rPr lang="en-US" sz="4800" dirty="0">
                <a:latin typeface="Bodoni MT Condensed" panose="02070606080606020203" pitchFamily="18" charset="0"/>
              </a:rPr>
              <a:t>Elements of our site </a:t>
            </a:r>
          </a:p>
          <a:p>
            <a:endParaRPr lang="en-IE" dirty="0"/>
          </a:p>
        </p:txBody>
      </p:sp>
      <p:sp>
        <p:nvSpPr>
          <p:cNvPr id="4" name="TextBox 3">
            <a:extLst>
              <a:ext uri="{FF2B5EF4-FFF2-40B4-BE49-F238E27FC236}">
                <a16:creationId xmlns:a16="http://schemas.microsoft.com/office/drawing/2014/main" id="{6A9F837D-0910-3833-5EB0-8DB863954FF0}"/>
              </a:ext>
            </a:extLst>
          </p:cNvPr>
          <p:cNvSpPr txBox="1"/>
          <p:nvPr/>
        </p:nvSpPr>
        <p:spPr>
          <a:xfrm>
            <a:off x="-7503044" y="402577"/>
            <a:ext cx="5206180" cy="830997"/>
          </a:xfrm>
          <a:prstGeom prst="rect">
            <a:avLst/>
          </a:prstGeom>
          <a:noFill/>
        </p:spPr>
        <p:txBody>
          <a:bodyPr wrap="square" rtlCol="0">
            <a:spAutoFit/>
          </a:bodyPr>
          <a:lstStyle/>
          <a:p>
            <a:r>
              <a:rPr lang="en-US" sz="4800" dirty="0">
                <a:latin typeface="Bodoni MT Condensed" panose="02070606080606020203" pitchFamily="18" charset="0"/>
              </a:rPr>
              <a:t>FEATURE EXTRACTION</a:t>
            </a:r>
            <a:endParaRPr lang="en-IE" sz="4800" dirty="0">
              <a:latin typeface="Bodoni MT Condensed" panose="02070606080606020203" pitchFamily="18" charset="0"/>
            </a:endParaRPr>
          </a:p>
        </p:txBody>
      </p:sp>
      <p:sp>
        <p:nvSpPr>
          <p:cNvPr id="5" name="TextBox 4">
            <a:extLst>
              <a:ext uri="{FF2B5EF4-FFF2-40B4-BE49-F238E27FC236}">
                <a16:creationId xmlns:a16="http://schemas.microsoft.com/office/drawing/2014/main" id="{DC9ACF7C-DA60-D186-1C7C-733E906DFF56}"/>
              </a:ext>
            </a:extLst>
          </p:cNvPr>
          <p:cNvSpPr txBox="1"/>
          <p:nvPr/>
        </p:nvSpPr>
        <p:spPr>
          <a:xfrm>
            <a:off x="-10935387" y="3012401"/>
            <a:ext cx="2964425" cy="830997"/>
          </a:xfrm>
          <a:prstGeom prst="rect">
            <a:avLst/>
          </a:prstGeom>
          <a:noFill/>
        </p:spPr>
        <p:txBody>
          <a:bodyPr wrap="square" rtlCol="0">
            <a:spAutoFit/>
          </a:bodyPr>
          <a:lstStyle/>
          <a:p>
            <a:r>
              <a:rPr lang="en-US" sz="4800" dirty="0">
                <a:latin typeface="Bodoni MT Condensed" panose="02070606080606020203" pitchFamily="18" charset="0"/>
              </a:rPr>
              <a:t>Model Selection</a:t>
            </a:r>
            <a:endParaRPr lang="en-US" sz="1800" dirty="0">
              <a:latin typeface="Bodoni MT Condensed" panose="02070606080606020203" pitchFamily="18" charset="0"/>
            </a:endParaRPr>
          </a:p>
        </p:txBody>
      </p:sp>
      <p:sp>
        <p:nvSpPr>
          <p:cNvPr id="9" name="TextBox 8">
            <a:extLst>
              <a:ext uri="{FF2B5EF4-FFF2-40B4-BE49-F238E27FC236}">
                <a16:creationId xmlns:a16="http://schemas.microsoft.com/office/drawing/2014/main" id="{BEA8FFA0-0FA1-C6D8-9CC7-D20869A2FD8D}"/>
              </a:ext>
            </a:extLst>
          </p:cNvPr>
          <p:cNvSpPr txBox="1"/>
          <p:nvPr/>
        </p:nvSpPr>
        <p:spPr>
          <a:xfrm>
            <a:off x="3071363" y="-4371598"/>
            <a:ext cx="5582243" cy="2031325"/>
          </a:xfrm>
          <a:prstGeom prst="rect">
            <a:avLst/>
          </a:prstGeom>
          <a:noFill/>
        </p:spPr>
        <p:txBody>
          <a:bodyPr wrap="square" rtlCol="0">
            <a:spAutoFit/>
          </a:bodyPr>
          <a:lstStyle/>
          <a:p>
            <a:r>
              <a:rPr lang="en-US" dirty="0">
                <a:latin typeface="Arial Black" panose="020B0A04020102020204" pitchFamily="34" charset="0"/>
              </a:rPr>
              <a:t>Choices include Naive Bayes, Support Vector Machines (SVM), Logistic Regression, Random Forest, Gradient Boosting Machines (GBM), or more advanced deep learning model like recurrent neural networks (RNNs), long short-term memory networks (LSTMs).</a:t>
            </a:r>
            <a:endParaRPr lang="en-IE" dirty="0"/>
          </a:p>
        </p:txBody>
      </p:sp>
    </p:spTree>
    <p:extLst>
      <p:ext uri="{BB962C8B-B14F-4D97-AF65-F5344CB8AC3E}">
        <p14:creationId xmlns:p14="http://schemas.microsoft.com/office/powerpoint/2010/main" val="1699644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2132769-77CC-CF2C-30CF-4A9615B25A2C}"/>
            </a:ext>
          </a:extLst>
        </p:cNvPr>
        <p:cNvGrpSpPr/>
        <p:nvPr/>
      </p:nvGrpSpPr>
      <p:grpSpPr>
        <a:xfrm>
          <a:off x="0" y="0"/>
          <a:ext cx="0" cy="0"/>
          <a:chOff x="0" y="0"/>
          <a:chExt cx="0" cy="0"/>
        </a:xfrm>
      </p:grpSpPr>
      <p:sp>
        <p:nvSpPr>
          <p:cNvPr id="20" name="Freeform: Shape 19">
            <a:extLst>
              <a:ext uri="{FF2B5EF4-FFF2-40B4-BE49-F238E27FC236}">
                <a16:creationId xmlns:a16="http://schemas.microsoft.com/office/drawing/2014/main" id="{80B3CE14-257C-59CD-425E-B25BC5A82E1A}"/>
              </a:ext>
            </a:extLst>
          </p:cNvPr>
          <p:cNvSpPr/>
          <p:nvPr/>
        </p:nvSpPr>
        <p:spPr>
          <a:xfrm>
            <a:off x="-132736"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1932039 h 6858000"/>
              <a:gd name="connsiteX3" fmla="*/ 11452123 w 11990440"/>
              <a:gd name="connsiteY3" fmla="*/ 1932039 h 6858000"/>
              <a:gd name="connsiteX4" fmla="*/ 11990440 w 11990440"/>
              <a:gd name="connsiteY4" fmla="*/ 2507226 h 6858000"/>
              <a:gd name="connsiteX5" fmla="*/ 11452123 w 11990440"/>
              <a:gd name="connsiteY5" fmla="*/ 3082413 h 6858000"/>
              <a:gd name="connsiteX6" fmla="*/ 10913806 w 11990440"/>
              <a:gd name="connsiteY6" fmla="*/ 308241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1932039"/>
                </a:lnTo>
                <a:lnTo>
                  <a:pt x="11452123" y="1932039"/>
                </a:lnTo>
                <a:cubicBezTo>
                  <a:pt x="11749427" y="1932039"/>
                  <a:pt x="11990440" y="2189559"/>
                  <a:pt x="11990440" y="2507226"/>
                </a:cubicBezTo>
                <a:cubicBezTo>
                  <a:pt x="11990440" y="2824893"/>
                  <a:pt x="11749427" y="3082413"/>
                  <a:pt x="11452123" y="3082413"/>
                </a:cubicBezTo>
                <a:lnTo>
                  <a:pt x="10913806" y="3082413"/>
                </a:lnTo>
                <a:lnTo>
                  <a:pt x="10913806" y="6858000"/>
                </a:lnTo>
                <a:lnTo>
                  <a:pt x="0" y="6858000"/>
                </a:lnTo>
                <a:close/>
              </a:path>
            </a:pathLst>
          </a:custGeom>
          <a:solidFill>
            <a:srgbClr val="FF0000"/>
          </a:solidFill>
          <a:ln>
            <a:solidFill>
              <a:srgbClr val="FF0000"/>
            </a:solidFill>
          </a:ln>
          <a:effectLst>
            <a:outerShdw blurRad="50800" dist="63500" algn="l" rotWithShape="0">
              <a:schemeClr val="bg2">
                <a:lumMod val="50000"/>
                <a:alpha val="3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p>
        </p:txBody>
      </p:sp>
      <p:sp>
        <p:nvSpPr>
          <p:cNvPr id="21" name="Freeform: Shape 20">
            <a:extLst>
              <a:ext uri="{FF2B5EF4-FFF2-40B4-BE49-F238E27FC236}">
                <a16:creationId xmlns:a16="http://schemas.microsoft.com/office/drawing/2014/main" id="{DEC1D82C-C99A-E3DF-1380-7732ECF3FD12}"/>
              </a:ext>
            </a:extLst>
          </p:cNvPr>
          <p:cNvSpPr/>
          <p:nvPr/>
        </p:nvSpPr>
        <p:spPr>
          <a:xfrm>
            <a:off x="-6764510"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3429000 h 6858000"/>
              <a:gd name="connsiteX3" fmla="*/ 11452123 w 11990440"/>
              <a:gd name="connsiteY3" fmla="*/ 3429000 h 6858000"/>
              <a:gd name="connsiteX4" fmla="*/ 11990440 w 11990440"/>
              <a:gd name="connsiteY4" fmla="*/ 4004187 h 6858000"/>
              <a:gd name="connsiteX5" fmla="*/ 11452123 w 11990440"/>
              <a:gd name="connsiteY5" fmla="*/ 4579374 h 6858000"/>
              <a:gd name="connsiteX6" fmla="*/ 10913806 w 11990440"/>
              <a:gd name="connsiteY6" fmla="*/ 457937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3429000"/>
                </a:lnTo>
                <a:lnTo>
                  <a:pt x="11452123" y="3429000"/>
                </a:lnTo>
                <a:cubicBezTo>
                  <a:pt x="11749427" y="3429000"/>
                  <a:pt x="11990440" y="3686520"/>
                  <a:pt x="11990440" y="4004187"/>
                </a:cubicBezTo>
                <a:cubicBezTo>
                  <a:pt x="11990440" y="4321854"/>
                  <a:pt x="11749427" y="4579374"/>
                  <a:pt x="11452123" y="4579374"/>
                </a:cubicBezTo>
                <a:lnTo>
                  <a:pt x="10913806" y="4579373"/>
                </a:lnTo>
                <a:lnTo>
                  <a:pt x="10913806" y="6858000"/>
                </a:lnTo>
                <a:lnTo>
                  <a:pt x="0" y="6858000"/>
                </a:lnTo>
                <a:close/>
              </a:path>
            </a:pathLst>
          </a:custGeom>
          <a:solidFill>
            <a:schemeClr val="bg1"/>
          </a:solidFill>
          <a:ln>
            <a:solidFill>
              <a:schemeClr val="bg1"/>
            </a:solidFill>
          </a:ln>
          <a:effectLst>
            <a:outerShdw blurRad="50800" dist="63500" dir="2700000" algn="tl" rotWithShape="0">
              <a:schemeClr val="bg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3" name="Freeform: Shape 22">
            <a:extLst>
              <a:ext uri="{FF2B5EF4-FFF2-40B4-BE49-F238E27FC236}">
                <a16:creationId xmlns:a16="http://schemas.microsoft.com/office/drawing/2014/main" id="{AA1AC7AE-36FE-A97F-2965-EAFA37F1B96A}"/>
              </a:ext>
            </a:extLst>
          </p:cNvPr>
          <p:cNvSpPr/>
          <p:nvPr/>
        </p:nvSpPr>
        <p:spPr>
          <a:xfrm>
            <a:off x="-7970962" y="-1100"/>
            <a:ext cx="11916698" cy="6858000"/>
          </a:xfrm>
          <a:custGeom>
            <a:avLst/>
            <a:gdLst>
              <a:gd name="connsiteX0" fmla="*/ 0 w 11916698"/>
              <a:gd name="connsiteY0" fmla="*/ 0 h 6858000"/>
              <a:gd name="connsiteX1" fmla="*/ 10913806 w 11916698"/>
              <a:gd name="connsiteY1" fmla="*/ 0 h 6858000"/>
              <a:gd name="connsiteX2" fmla="*/ 10913806 w 11916698"/>
              <a:gd name="connsiteY2" fmla="*/ 4763730 h 6858000"/>
              <a:gd name="connsiteX3" fmla="*/ 11415252 w 11916698"/>
              <a:gd name="connsiteY3" fmla="*/ 4763730 h 6858000"/>
              <a:gd name="connsiteX4" fmla="*/ 11916698 w 11916698"/>
              <a:gd name="connsiteY4" fmla="*/ 5287298 h 6858000"/>
              <a:gd name="connsiteX5" fmla="*/ 11415252 w 11916698"/>
              <a:gd name="connsiteY5" fmla="*/ 5810866 h 6858000"/>
              <a:gd name="connsiteX6" fmla="*/ 10913806 w 11916698"/>
              <a:gd name="connsiteY6" fmla="*/ 5810865 h 6858000"/>
              <a:gd name="connsiteX7" fmla="*/ 10913806 w 11916698"/>
              <a:gd name="connsiteY7" fmla="*/ 6858000 h 6858000"/>
              <a:gd name="connsiteX8" fmla="*/ 0 w 1191669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16698" h="6858000">
                <a:moveTo>
                  <a:pt x="0" y="0"/>
                </a:moveTo>
                <a:lnTo>
                  <a:pt x="10913806" y="0"/>
                </a:lnTo>
                <a:lnTo>
                  <a:pt x="10913806" y="4763730"/>
                </a:lnTo>
                <a:lnTo>
                  <a:pt x="11415252" y="4763730"/>
                </a:lnTo>
                <a:cubicBezTo>
                  <a:pt x="11692193" y="4763730"/>
                  <a:pt x="11916698" y="4998139"/>
                  <a:pt x="11916698" y="5287298"/>
                </a:cubicBezTo>
                <a:cubicBezTo>
                  <a:pt x="11916698" y="5576457"/>
                  <a:pt x="11692193" y="5810866"/>
                  <a:pt x="11415252" y="5810866"/>
                </a:cubicBezTo>
                <a:lnTo>
                  <a:pt x="10913806" y="5810865"/>
                </a:lnTo>
                <a:lnTo>
                  <a:pt x="10913806" y="6858000"/>
                </a:lnTo>
                <a:lnTo>
                  <a:pt x="0" y="6858000"/>
                </a:lnTo>
                <a:close/>
              </a:path>
            </a:pathLst>
          </a:custGeom>
          <a:solidFill>
            <a:srgbClr val="FF0000"/>
          </a:solidFill>
          <a:ln>
            <a:solidFill>
              <a:srgbClr val="FF0000"/>
            </a:solidFill>
          </a:ln>
          <a:effectLst>
            <a:outerShdw blurRad="63500" dist="38100" dir="2700000" algn="tl"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 name="TextBox 1">
            <a:extLst>
              <a:ext uri="{FF2B5EF4-FFF2-40B4-BE49-F238E27FC236}">
                <a16:creationId xmlns:a16="http://schemas.microsoft.com/office/drawing/2014/main" id="{02B30164-3974-30C1-0516-B0355044DF55}"/>
              </a:ext>
            </a:extLst>
          </p:cNvPr>
          <p:cNvSpPr txBox="1"/>
          <p:nvPr/>
        </p:nvSpPr>
        <p:spPr>
          <a:xfrm>
            <a:off x="14079877" y="2323099"/>
            <a:ext cx="4779255" cy="1569660"/>
          </a:xfrm>
          <a:prstGeom prst="rect">
            <a:avLst/>
          </a:prstGeom>
          <a:noFill/>
        </p:spPr>
        <p:txBody>
          <a:bodyPr wrap="square" rtlCol="0">
            <a:spAutoFit/>
          </a:bodyPr>
          <a:lstStyle/>
          <a:p>
            <a:r>
              <a:rPr lang="en-US" sz="9600" dirty="0">
                <a:solidFill>
                  <a:schemeClr val="bg1"/>
                </a:solidFill>
                <a:latin typeface="Bodoni MT Condensed" panose="02070606080606020203" pitchFamily="18" charset="0"/>
              </a:rPr>
              <a:t>SECTION B</a:t>
            </a:r>
            <a:endParaRPr lang="en-IE" sz="9600" dirty="0">
              <a:solidFill>
                <a:schemeClr val="bg1"/>
              </a:solidFill>
              <a:latin typeface="Bodoni MT Condensed" panose="02070606080606020203" pitchFamily="18" charset="0"/>
            </a:endParaRPr>
          </a:p>
        </p:txBody>
      </p:sp>
      <p:sp>
        <p:nvSpPr>
          <p:cNvPr id="3" name="TextBox 2">
            <a:extLst>
              <a:ext uri="{FF2B5EF4-FFF2-40B4-BE49-F238E27FC236}">
                <a16:creationId xmlns:a16="http://schemas.microsoft.com/office/drawing/2014/main" id="{0B42CA89-16AC-E5F2-89A8-F7E04E79FB8B}"/>
              </a:ext>
            </a:extLst>
          </p:cNvPr>
          <p:cNvSpPr txBox="1"/>
          <p:nvPr/>
        </p:nvSpPr>
        <p:spPr>
          <a:xfrm>
            <a:off x="5656038" y="8929048"/>
            <a:ext cx="9159504" cy="769441"/>
          </a:xfrm>
          <a:prstGeom prst="rect">
            <a:avLst/>
          </a:prstGeom>
          <a:noFill/>
        </p:spPr>
        <p:txBody>
          <a:bodyPr wrap="square" rtlCol="0">
            <a:spAutoFit/>
          </a:bodyPr>
          <a:lstStyle/>
          <a:p>
            <a:r>
              <a:rPr lang="en-US" sz="4400" dirty="0">
                <a:solidFill>
                  <a:schemeClr val="bg1"/>
                </a:solidFill>
                <a:latin typeface="Bodoni MT Condensed" panose="02070606080606020203" pitchFamily="18" charset="0"/>
              </a:rPr>
              <a:t>Machine Learning for Sentiment Analysis</a:t>
            </a:r>
            <a:endParaRPr lang="en-IE" sz="4400" dirty="0">
              <a:solidFill>
                <a:schemeClr val="bg1"/>
              </a:solidFill>
              <a:latin typeface="Bodoni MT Condensed" panose="02070606080606020203" pitchFamily="18" charset="0"/>
            </a:endParaRPr>
          </a:p>
        </p:txBody>
      </p:sp>
      <p:sp>
        <p:nvSpPr>
          <p:cNvPr id="6" name="TextBox 5">
            <a:extLst>
              <a:ext uri="{FF2B5EF4-FFF2-40B4-BE49-F238E27FC236}">
                <a16:creationId xmlns:a16="http://schemas.microsoft.com/office/drawing/2014/main" id="{94A49941-9EBA-75DC-4604-CF681ED3DB91}"/>
              </a:ext>
            </a:extLst>
          </p:cNvPr>
          <p:cNvSpPr txBox="1"/>
          <p:nvPr/>
        </p:nvSpPr>
        <p:spPr>
          <a:xfrm>
            <a:off x="5471757" y="2887451"/>
            <a:ext cx="5176684"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Black" panose="020B0A04020102020204" pitchFamily="34" charset="0"/>
              </a:rPr>
              <a:t>Scraping Limitations: Amazon's restrictions on scraping product reviews pose a significant challenge. Legal constraints and technical barriers make it difficult to access and extract review data from Amazon's platform without violating their terms of service. </a:t>
            </a:r>
          </a:p>
          <a:p>
            <a:pPr marL="285750" indent="-285750">
              <a:buFont typeface="Arial" panose="020B0604020202020204" pitchFamily="34" charset="0"/>
              <a:buChar char="•"/>
            </a:pPr>
            <a:r>
              <a:rPr lang="en-US" dirty="0">
                <a:latin typeface="Arial Black" panose="020B0A04020102020204" pitchFamily="34" charset="0"/>
              </a:rPr>
              <a:t>Deployment Challenges: Heroku's transition to a paid hosting service adds complexity to the deployment process. </a:t>
            </a:r>
          </a:p>
        </p:txBody>
      </p:sp>
      <p:sp>
        <p:nvSpPr>
          <p:cNvPr id="7" name="TextBox 6">
            <a:extLst>
              <a:ext uri="{FF2B5EF4-FFF2-40B4-BE49-F238E27FC236}">
                <a16:creationId xmlns:a16="http://schemas.microsoft.com/office/drawing/2014/main" id="{A61744F0-4359-40D1-4277-84567C6C9541}"/>
              </a:ext>
            </a:extLst>
          </p:cNvPr>
          <p:cNvSpPr txBox="1"/>
          <p:nvPr/>
        </p:nvSpPr>
        <p:spPr>
          <a:xfrm>
            <a:off x="4195523" y="-503981"/>
            <a:ext cx="1032387" cy="4508927"/>
          </a:xfrm>
          <a:prstGeom prst="rect">
            <a:avLst/>
          </a:prstGeom>
          <a:noFill/>
        </p:spPr>
        <p:txBody>
          <a:bodyPr wrap="square" rtlCol="0">
            <a:spAutoFit/>
          </a:bodyPr>
          <a:lstStyle/>
          <a:p>
            <a:r>
              <a:rPr lang="en-IE" sz="28700" dirty="0">
                <a:solidFill>
                  <a:schemeClr val="tx1">
                    <a:alpha val="44000"/>
                  </a:schemeClr>
                </a:solidFill>
                <a:effectLst>
                  <a:outerShdw blurRad="50800" dist="50800" dir="5400000" algn="ctr" rotWithShape="0">
                    <a:srgbClr val="000000">
                      <a:alpha val="0"/>
                    </a:srgbClr>
                  </a:outerShdw>
                </a:effectLst>
                <a:latin typeface="Bodoni MT Condensed" panose="02070606080606020203" pitchFamily="18" charset="0"/>
              </a:rPr>
              <a:t>7</a:t>
            </a:r>
          </a:p>
        </p:txBody>
      </p:sp>
      <p:sp>
        <p:nvSpPr>
          <p:cNvPr id="8" name="TextBox 7">
            <a:extLst>
              <a:ext uri="{FF2B5EF4-FFF2-40B4-BE49-F238E27FC236}">
                <a16:creationId xmlns:a16="http://schemas.microsoft.com/office/drawing/2014/main" id="{F98DF893-3BD6-4436-60C8-6B7267E34E78}"/>
              </a:ext>
            </a:extLst>
          </p:cNvPr>
          <p:cNvSpPr txBox="1"/>
          <p:nvPr/>
        </p:nvSpPr>
        <p:spPr>
          <a:xfrm>
            <a:off x="5471757" y="2142018"/>
            <a:ext cx="2255746" cy="1107996"/>
          </a:xfrm>
          <a:prstGeom prst="rect">
            <a:avLst/>
          </a:prstGeom>
          <a:noFill/>
        </p:spPr>
        <p:txBody>
          <a:bodyPr wrap="none" rtlCol="0">
            <a:spAutoFit/>
          </a:bodyPr>
          <a:lstStyle/>
          <a:p>
            <a:r>
              <a:rPr lang="en-US" sz="4800" dirty="0">
                <a:latin typeface="Bodoni MT Condensed" panose="02070606080606020203" pitchFamily="18" charset="0"/>
              </a:rPr>
              <a:t>Difficulties  </a:t>
            </a:r>
          </a:p>
          <a:p>
            <a:endParaRPr lang="en-IE" dirty="0"/>
          </a:p>
        </p:txBody>
      </p:sp>
      <p:sp>
        <p:nvSpPr>
          <p:cNvPr id="4" name="TextBox 3">
            <a:extLst>
              <a:ext uri="{FF2B5EF4-FFF2-40B4-BE49-F238E27FC236}">
                <a16:creationId xmlns:a16="http://schemas.microsoft.com/office/drawing/2014/main" id="{6A9F837D-0910-3833-5EB0-8DB863954FF0}"/>
              </a:ext>
            </a:extLst>
          </p:cNvPr>
          <p:cNvSpPr txBox="1"/>
          <p:nvPr/>
        </p:nvSpPr>
        <p:spPr>
          <a:xfrm>
            <a:off x="-7503044" y="402577"/>
            <a:ext cx="5206180" cy="830997"/>
          </a:xfrm>
          <a:prstGeom prst="rect">
            <a:avLst/>
          </a:prstGeom>
          <a:noFill/>
        </p:spPr>
        <p:txBody>
          <a:bodyPr wrap="square" rtlCol="0">
            <a:spAutoFit/>
          </a:bodyPr>
          <a:lstStyle/>
          <a:p>
            <a:r>
              <a:rPr lang="en-US" sz="4800" dirty="0">
                <a:latin typeface="Bodoni MT Condensed" panose="02070606080606020203" pitchFamily="18" charset="0"/>
              </a:rPr>
              <a:t>FEATURE EXTRACTION</a:t>
            </a:r>
            <a:endParaRPr lang="en-IE" sz="4800" dirty="0">
              <a:latin typeface="Bodoni MT Condensed" panose="02070606080606020203" pitchFamily="18" charset="0"/>
            </a:endParaRPr>
          </a:p>
        </p:txBody>
      </p:sp>
      <p:sp>
        <p:nvSpPr>
          <p:cNvPr id="5" name="TextBox 4">
            <a:extLst>
              <a:ext uri="{FF2B5EF4-FFF2-40B4-BE49-F238E27FC236}">
                <a16:creationId xmlns:a16="http://schemas.microsoft.com/office/drawing/2014/main" id="{DC9ACF7C-DA60-D186-1C7C-733E906DFF56}"/>
              </a:ext>
            </a:extLst>
          </p:cNvPr>
          <p:cNvSpPr txBox="1"/>
          <p:nvPr/>
        </p:nvSpPr>
        <p:spPr>
          <a:xfrm>
            <a:off x="-10935387" y="3012401"/>
            <a:ext cx="2964425" cy="830997"/>
          </a:xfrm>
          <a:prstGeom prst="rect">
            <a:avLst/>
          </a:prstGeom>
          <a:noFill/>
        </p:spPr>
        <p:txBody>
          <a:bodyPr wrap="square" rtlCol="0">
            <a:spAutoFit/>
          </a:bodyPr>
          <a:lstStyle/>
          <a:p>
            <a:r>
              <a:rPr lang="en-US" sz="4800" dirty="0">
                <a:latin typeface="Bodoni MT Condensed" panose="02070606080606020203" pitchFamily="18" charset="0"/>
              </a:rPr>
              <a:t>Model Selection</a:t>
            </a:r>
            <a:endParaRPr lang="en-US" sz="1800" dirty="0">
              <a:latin typeface="Bodoni MT Condensed" panose="02070606080606020203" pitchFamily="18" charset="0"/>
            </a:endParaRPr>
          </a:p>
        </p:txBody>
      </p:sp>
      <p:sp>
        <p:nvSpPr>
          <p:cNvPr id="9" name="TextBox 8">
            <a:extLst>
              <a:ext uri="{FF2B5EF4-FFF2-40B4-BE49-F238E27FC236}">
                <a16:creationId xmlns:a16="http://schemas.microsoft.com/office/drawing/2014/main" id="{BEA8FFA0-0FA1-C6D8-9CC7-D20869A2FD8D}"/>
              </a:ext>
            </a:extLst>
          </p:cNvPr>
          <p:cNvSpPr txBox="1"/>
          <p:nvPr/>
        </p:nvSpPr>
        <p:spPr>
          <a:xfrm>
            <a:off x="3071363" y="-4371598"/>
            <a:ext cx="5582243" cy="2031325"/>
          </a:xfrm>
          <a:prstGeom prst="rect">
            <a:avLst/>
          </a:prstGeom>
          <a:noFill/>
        </p:spPr>
        <p:txBody>
          <a:bodyPr wrap="square" rtlCol="0">
            <a:spAutoFit/>
          </a:bodyPr>
          <a:lstStyle/>
          <a:p>
            <a:r>
              <a:rPr lang="en-US" dirty="0">
                <a:latin typeface="Arial Black" panose="020B0A04020102020204" pitchFamily="34" charset="0"/>
              </a:rPr>
              <a:t>Choices include Naive Bayes, Support Vector Machines (SVM), Logistic Regression, Random Forest, Gradient Boosting Machines (GBM), or more advanced deep learning model like recurrent neural networks (RNNs), long short-term memory networks (LSTMs).</a:t>
            </a:r>
            <a:endParaRPr lang="en-IE" dirty="0"/>
          </a:p>
        </p:txBody>
      </p:sp>
    </p:spTree>
    <p:extLst>
      <p:ext uri="{BB962C8B-B14F-4D97-AF65-F5344CB8AC3E}">
        <p14:creationId xmlns:p14="http://schemas.microsoft.com/office/powerpoint/2010/main" val="10085283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2132769-77CC-CF2C-30CF-4A9615B25A2C}"/>
            </a:ext>
          </a:extLst>
        </p:cNvPr>
        <p:cNvGrpSpPr/>
        <p:nvPr/>
      </p:nvGrpSpPr>
      <p:grpSpPr>
        <a:xfrm>
          <a:off x="0" y="0"/>
          <a:ext cx="0" cy="0"/>
          <a:chOff x="0" y="0"/>
          <a:chExt cx="0" cy="0"/>
        </a:xfrm>
      </p:grpSpPr>
      <p:sp>
        <p:nvSpPr>
          <p:cNvPr id="20" name="Freeform: Shape 19">
            <a:extLst>
              <a:ext uri="{FF2B5EF4-FFF2-40B4-BE49-F238E27FC236}">
                <a16:creationId xmlns:a16="http://schemas.microsoft.com/office/drawing/2014/main" id="{80B3CE14-257C-59CD-425E-B25BC5A82E1A}"/>
              </a:ext>
            </a:extLst>
          </p:cNvPr>
          <p:cNvSpPr/>
          <p:nvPr/>
        </p:nvSpPr>
        <p:spPr>
          <a:xfrm>
            <a:off x="-132736"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1932039 h 6858000"/>
              <a:gd name="connsiteX3" fmla="*/ 11452123 w 11990440"/>
              <a:gd name="connsiteY3" fmla="*/ 1932039 h 6858000"/>
              <a:gd name="connsiteX4" fmla="*/ 11990440 w 11990440"/>
              <a:gd name="connsiteY4" fmla="*/ 2507226 h 6858000"/>
              <a:gd name="connsiteX5" fmla="*/ 11452123 w 11990440"/>
              <a:gd name="connsiteY5" fmla="*/ 3082413 h 6858000"/>
              <a:gd name="connsiteX6" fmla="*/ 10913806 w 11990440"/>
              <a:gd name="connsiteY6" fmla="*/ 308241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1932039"/>
                </a:lnTo>
                <a:lnTo>
                  <a:pt x="11452123" y="1932039"/>
                </a:lnTo>
                <a:cubicBezTo>
                  <a:pt x="11749427" y="1932039"/>
                  <a:pt x="11990440" y="2189559"/>
                  <a:pt x="11990440" y="2507226"/>
                </a:cubicBezTo>
                <a:cubicBezTo>
                  <a:pt x="11990440" y="2824893"/>
                  <a:pt x="11749427" y="3082413"/>
                  <a:pt x="11452123" y="3082413"/>
                </a:cubicBezTo>
                <a:lnTo>
                  <a:pt x="10913806" y="3082413"/>
                </a:lnTo>
                <a:lnTo>
                  <a:pt x="10913806" y="6858000"/>
                </a:lnTo>
                <a:lnTo>
                  <a:pt x="0" y="6858000"/>
                </a:lnTo>
                <a:close/>
              </a:path>
            </a:pathLst>
          </a:custGeom>
          <a:solidFill>
            <a:srgbClr val="FF0000"/>
          </a:solidFill>
          <a:ln>
            <a:solidFill>
              <a:srgbClr val="FF0000"/>
            </a:solidFill>
          </a:ln>
          <a:effectLst>
            <a:outerShdw blurRad="50800" dist="63500" algn="l" rotWithShape="0">
              <a:schemeClr val="bg2">
                <a:lumMod val="50000"/>
                <a:alpha val="3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p>
        </p:txBody>
      </p:sp>
      <p:sp>
        <p:nvSpPr>
          <p:cNvPr id="21" name="Freeform: Shape 20">
            <a:extLst>
              <a:ext uri="{FF2B5EF4-FFF2-40B4-BE49-F238E27FC236}">
                <a16:creationId xmlns:a16="http://schemas.microsoft.com/office/drawing/2014/main" id="{DEC1D82C-C99A-E3DF-1380-7732ECF3FD12}"/>
              </a:ext>
            </a:extLst>
          </p:cNvPr>
          <p:cNvSpPr/>
          <p:nvPr/>
        </p:nvSpPr>
        <p:spPr>
          <a:xfrm>
            <a:off x="-6764510" y="-1100"/>
            <a:ext cx="11990440" cy="6858000"/>
          </a:xfrm>
          <a:custGeom>
            <a:avLst/>
            <a:gdLst>
              <a:gd name="connsiteX0" fmla="*/ 0 w 11990440"/>
              <a:gd name="connsiteY0" fmla="*/ 0 h 6858000"/>
              <a:gd name="connsiteX1" fmla="*/ 10913806 w 11990440"/>
              <a:gd name="connsiteY1" fmla="*/ 0 h 6858000"/>
              <a:gd name="connsiteX2" fmla="*/ 10913806 w 11990440"/>
              <a:gd name="connsiteY2" fmla="*/ 3429000 h 6858000"/>
              <a:gd name="connsiteX3" fmla="*/ 11452123 w 11990440"/>
              <a:gd name="connsiteY3" fmla="*/ 3429000 h 6858000"/>
              <a:gd name="connsiteX4" fmla="*/ 11990440 w 11990440"/>
              <a:gd name="connsiteY4" fmla="*/ 4004187 h 6858000"/>
              <a:gd name="connsiteX5" fmla="*/ 11452123 w 11990440"/>
              <a:gd name="connsiteY5" fmla="*/ 4579374 h 6858000"/>
              <a:gd name="connsiteX6" fmla="*/ 10913806 w 11990440"/>
              <a:gd name="connsiteY6" fmla="*/ 4579373 h 6858000"/>
              <a:gd name="connsiteX7" fmla="*/ 10913806 w 11990440"/>
              <a:gd name="connsiteY7" fmla="*/ 6858000 h 6858000"/>
              <a:gd name="connsiteX8" fmla="*/ 0 w 1199044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0440" h="6858000">
                <a:moveTo>
                  <a:pt x="0" y="0"/>
                </a:moveTo>
                <a:lnTo>
                  <a:pt x="10913806" y="0"/>
                </a:lnTo>
                <a:lnTo>
                  <a:pt x="10913806" y="3429000"/>
                </a:lnTo>
                <a:lnTo>
                  <a:pt x="11452123" y="3429000"/>
                </a:lnTo>
                <a:cubicBezTo>
                  <a:pt x="11749427" y="3429000"/>
                  <a:pt x="11990440" y="3686520"/>
                  <a:pt x="11990440" y="4004187"/>
                </a:cubicBezTo>
                <a:cubicBezTo>
                  <a:pt x="11990440" y="4321854"/>
                  <a:pt x="11749427" y="4579374"/>
                  <a:pt x="11452123" y="4579374"/>
                </a:cubicBezTo>
                <a:lnTo>
                  <a:pt x="10913806" y="4579373"/>
                </a:lnTo>
                <a:lnTo>
                  <a:pt x="10913806" y="6858000"/>
                </a:lnTo>
                <a:lnTo>
                  <a:pt x="0" y="6858000"/>
                </a:lnTo>
                <a:close/>
              </a:path>
            </a:pathLst>
          </a:custGeom>
          <a:solidFill>
            <a:schemeClr val="bg1"/>
          </a:solidFill>
          <a:ln>
            <a:solidFill>
              <a:schemeClr val="bg1"/>
            </a:solidFill>
          </a:ln>
          <a:effectLst>
            <a:outerShdw blurRad="50800" dist="63500" dir="2700000" algn="tl" rotWithShape="0">
              <a:schemeClr val="bg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3" name="Freeform: Shape 22">
            <a:extLst>
              <a:ext uri="{FF2B5EF4-FFF2-40B4-BE49-F238E27FC236}">
                <a16:creationId xmlns:a16="http://schemas.microsoft.com/office/drawing/2014/main" id="{AA1AC7AE-36FE-A97F-2965-EAFA37F1B96A}"/>
              </a:ext>
            </a:extLst>
          </p:cNvPr>
          <p:cNvSpPr/>
          <p:nvPr/>
        </p:nvSpPr>
        <p:spPr>
          <a:xfrm>
            <a:off x="-7970962" y="-1100"/>
            <a:ext cx="11916698" cy="6858000"/>
          </a:xfrm>
          <a:custGeom>
            <a:avLst/>
            <a:gdLst>
              <a:gd name="connsiteX0" fmla="*/ 0 w 11916698"/>
              <a:gd name="connsiteY0" fmla="*/ 0 h 6858000"/>
              <a:gd name="connsiteX1" fmla="*/ 10913806 w 11916698"/>
              <a:gd name="connsiteY1" fmla="*/ 0 h 6858000"/>
              <a:gd name="connsiteX2" fmla="*/ 10913806 w 11916698"/>
              <a:gd name="connsiteY2" fmla="*/ 4763730 h 6858000"/>
              <a:gd name="connsiteX3" fmla="*/ 11415252 w 11916698"/>
              <a:gd name="connsiteY3" fmla="*/ 4763730 h 6858000"/>
              <a:gd name="connsiteX4" fmla="*/ 11916698 w 11916698"/>
              <a:gd name="connsiteY4" fmla="*/ 5287298 h 6858000"/>
              <a:gd name="connsiteX5" fmla="*/ 11415252 w 11916698"/>
              <a:gd name="connsiteY5" fmla="*/ 5810866 h 6858000"/>
              <a:gd name="connsiteX6" fmla="*/ 10913806 w 11916698"/>
              <a:gd name="connsiteY6" fmla="*/ 5810865 h 6858000"/>
              <a:gd name="connsiteX7" fmla="*/ 10913806 w 11916698"/>
              <a:gd name="connsiteY7" fmla="*/ 6858000 h 6858000"/>
              <a:gd name="connsiteX8" fmla="*/ 0 w 1191669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16698" h="6858000">
                <a:moveTo>
                  <a:pt x="0" y="0"/>
                </a:moveTo>
                <a:lnTo>
                  <a:pt x="10913806" y="0"/>
                </a:lnTo>
                <a:lnTo>
                  <a:pt x="10913806" y="4763730"/>
                </a:lnTo>
                <a:lnTo>
                  <a:pt x="11415252" y="4763730"/>
                </a:lnTo>
                <a:cubicBezTo>
                  <a:pt x="11692193" y="4763730"/>
                  <a:pt x="11916698" y="4998139"/>
                  <a:pt x="11916698" y="5287298"/>
                </a:cubicBezTo>
                <a:cubicBezTo>
                  <a:pt x="11916698" y="5576457"/>
                  <a:pt x="11692193" y="5810866"/>
                  <a:pt x="11415252" y="5810866"/>
                </a:cubicBezTo>
                <a:lnTo>
                  <a:pt x="10913806" y="5810865"/>
                </a:lnTo>
                <a:lnTo>
                  <a:pt x="10913806" y="6858000"/>
                </a:lnTo>
                <a:lnTo>
                  <a:pt x="0" y="6858000"/>
                </a:lnTo>
                <a:close/>
              </a:path>
            </a:pathLst>
          </a:custGeom>
          <a:solidFill>
            <a:srgbClr val="FF0000"/>
          </a:solidFill>
          <a:ln>
            <a:solidFill>
              <a:srgbClr val="FF0000"/>
            </a:solidFill>
          </a:ln>
          <a:effectLst>
            <a:outerShdw blurRad="63500" dist="38100" dir="2700000" algn="tl"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E"/>
          </a:p>
        </p:txBody>
      </p:sp>
      <p:sp>
        <p:nvSpPr>
          <p:cNvPr id="2" name="TextBox 1">
            <a:extLst>
              <a:ext uri="{FF2B5EF4-FFF2-40B4-BE49-F238E27FC236}">
                <a16:creationId xmlns:a16="http://schemas.microsoft.com/office/drawing/2014/main" id="{02B30164-3974-30C1-0516-B0355044DF55}"/>
              </a:ext>
            </a:extLst>
          </p:cNvPr>
          <p:cNvSpPr txBox="1"/>
          <p:nvPr/>
        </p:nvSpPr>
        <p:spPr>
          <a:xfrm>
            <a:off x="14079877" y="2323099"/>
            <a:ext cx="4779255" cy="1569660"/>
          </a:xfrm>
          <a:prstGeom prst="rect">
            <a:avLst/>
          </a:prstGeom>
          <a:noFill/>
        </p:spPr>
        <p:txBody>
          <a:bodyPr wrap="square" rtlCol="0">
            <a:spAutoFit/>
          </a:bodyPr>
          <a:lstStyle/>
          <a:p>
            <a:r>
              <a:rPr lang="en-US" sz="9600" dirty="0">
                <a:solidFill>
                  <a:schemeClr val="bg1"/>
                </a:solidFill>
                <a:latin typeface="Bodoni MT Condensed" panose="02070606080606020203" pitchFamily="18" charset="0"/>
              </a:rPr>
              <a:t>SECTION B</a:t>
            </a:r>
            <a:endParaRPr lang="en-IE" sz="9600" dirty="0">
              <a:solidFill>
                <a:schemeClr val="bg1"/>
              </a:solidFill>
              <a:latin typeface="Bodoni MT Condensed" panose="02070606080606020203" pitchFamily="18" charset="0"/>
            </a:endParaRPr>
          </a:p>
        </p:txBody>
      </p:sp>
      <p:sp>
        <p:nvSpPr>
          <p:cNvPr id="3" name="TextBox 2">
            <a:extLst>
              <a:ext uri="{FF2B5EF4-FFF2-40B4-BE49-F238E27FC236}">
                <a16:creationId xmlns:a16="http://schemas.microsoft.com/office/drawing/2014/main" id="{0B42CA89-16AC-E5F2-89A8-F7E04E79FB8B}"/>
              </a:ext>
            </a:extLst>
          </p:cNvPr>
          <p:cNvSpPr txBox="1"/>
          <p:nvPr/>
        </p:nvSpPr>
        <p:spPr>
          <a:xfrm>
            <a:off x="5656038" y="8929048"/>
            <a:ext cx="9159504" cy="769441"/>
          </a:xfrm>
          <a:prstGeom prst="rect">
            <a:avLst/>
          </a:prstGeom>
          <a:noFill/>
        </p:spPr>
        <p:txBody>
          <a:bodyPr wrap="square" rtlCol="0">
            <a:spAutoFit/>
          </a:bodyPr>
          <a:lstStyle/>
          <a:p>
            <a:r>
              <a:rPr lang="en-US" sz="4400" dirty="0">
                <a:solidFill>
                  <a:schemeClr val="bg1"/>
                </a:solidFill>
                <a:latin typeface="Bodoni MT Condensed" panose="02070606080606020203" pitchFamily="18" charset="0"/>
              </a:rPr>
              <a:t>Machine Learning for Sentiment Analysis</a:t>
            </a:r>
            <a:endParaRPr lang="en-IE" sz="4400" dirty="0">
              <a:solidFill>
                <a:schemeClr val="bg1"/>
              </a:solidFill>
              <a:latin typeface="Bodoni MT Condensed" panose="02070606080606020203" pitchFamily="18" charset="0"/>
            </a:endParaRPr>
          </a:p>
        </p:txBody>
      </p:sp>
      <p:sp>
        <p:nvSpPr>
          <p:cNvPr id="7" name="TextBox 6">
            <a:extLst>
              <a:ext uri="{FF2B5EF4-FFF2-40B4-BE49-F238E27FC236}">
                <a16:creationId xmlns:a16="http://schemas.microsoft.com/office/drawing/2014/main" id="{A61744F0-4359-40D1-4277-84567C6C9541}"/>
              </a:ext>
            </a:extLst>
          </p:cNvPr>
          <p:cNvSpPr txBox="1"/>
          <p:nvPr/>
        </p:nvSpPr>
        <p:spPr>
          <a:xfrm>
            <a:off x="4195523" y="-503981"/>
            <a:ext cx="1032387" cy="4508927"/>
          </a:xfrm>
          <a:prstGeom prst="rect">
            <a:avLst/>
          </a:prstGeom>
          <a:noFill/>
        </p:spPr>
        <p:txBody>
          <a:bodyPr wrap="square" rtlCol="0">
            <a:spAutoFit/>
          </a:bodyPr>
          <a:lstStyle/>
          <a:p>
            <a:r>
              <a:rPr lang="en-IE" sz="28700" dirty="0">
                <a:solidFill>
                  <a:schemeClr val="tx1">
                    <a:alpha val="44000"/>
                  </a:schemeClr>
                </a:solidFill>
                <a:effectLst>
                  <a:outerShdw blurRad="50800" dist="50800" dir="5400000" algn="ctr" rotWithShape="0">
                    <a:srgbClr val="000000">
                      <a:alpha val="0"/>
                    </a:srgbClr>
                  </a:outerShdw>
                </a:effectLst>
                <a:latin typeface="Bodoni MT Condensed" panose="02070606080606020203" pitchFamily="18" charset="0"/>
              </a:rPr>
              <a:t>8</a:t>
            </a:r>
          </a:p>
        </p:txBody>
      </p:sp>
      <p:sp>
        <p:nvSpPr>
          <p:cNvPr id="8" name="TextBox 7">
            <a:extLst>
              <a:ext uri="{FF2B5EF4-FFF2-40B4-BE49-F238E27FC236}">
                <a16:creationId xmlns:a16="http://schemas.microsoft.com/office/drawing/2014/main" id="{F98DF893-3BD6-4436-60C8-6B7267E34E78}"/>
              </a:ext>
            </a:extLst>
          </p:cNvPr>
          <p:cNvSpPr txBox="1"/>
          <p:nvPr/>
        </p:nvSpPr>
        <p:spPr>
          <a:xfrm>
            <a:off x="5471757" y="2142018"/>
            <a:ext cx="2255746" cy="1107996"/>
          </a:xfrm>
          <a:prstGeom prst="rect">
            <a:avLst/>
          </a:prstGeom>
          <a:noFill/>
        </p:spPr>
        <p:txBody>
          <a:bodyPr wrap="none" rtlCol="0">
            <a:spAutoFit/>
          </a:bodyPr>
          <a:lstStyle/>
          <a:p>
            <a:r>
              <a:rPr lang="en-US" sz="4800" dirty="0">
                <a:latin typeface="Bodoni MT Condensed" panose="02070606080606020203" pitchFamily="18" charset="0"/>
              </a:rPr>
              <a:t>Difficulties  </a:t>
            </a:r>
          </a:p>
          <a:p>
            <a:endParaRPr lang="en-IE" dirty="0"/>
          </a:p>
        </p:txBody>
      </p:sp>
      <p:sp>
        <p:nvSpPr>
          <p:cNvPr id="4" name="TextBox 3">
            <a:extLst>
              <a:ext uri="{FF2B5EF4-FFF2-40B4-BE49-F238E27FC236}">
                <a16:creationId xmlns:a16="http://schemas.microsoft.com/office/drawing/2014/main" id="{6A9F837D-0910-3833-5EB0-8DB863954FF0}"/>
              </a:ext>
            </a:extLst>
          </p:cNvPr>
          <p:cNvSpPr txBox="1"/>
          <p:nvPr/>
        </p:nvSpPr>
        <p:spPr>
          <a:xfrm>
            <a:off x="-7503044" y="402577"/>
            <a:ext cx="5206180" cy="830997"/>
          </a:xfrm>
          <a:prstGeom prst="rect">
            <a:avLst/>
          </a:prstGeom>
          <a:noFill/>
        </p:spPr>
        <p:txBody>
          <a:bodyPr wrap="square" rtlCol="0">
            <a:spAutoFit/>
          </a:bodyPr>
          <a:lstStyle/>
          <a:p>
            <a:r>
              <a:rPr lang="en-US" sz="4800" dirty="0">
                <a:latin typeface="Bodoni MT Condensed" panose="02070606080606020203" pitchFamily="18" charset="0"/>
              </a:rPr>
              <a:t>FEATURE EXTRACTION</a:t>
            </a:r>
            <a:endParaRPr lang="en-IE" sz="4800" dirty="0">
              <a:latin typeface="Bodoni MT Condensed" panose="02070606080606020203" pitchFamily="18" charset="0"/>
            </a:endParaRPr>
          </a:p>
        </p:txBody>
      </p:sp>
      <p:sp>
        <p:nvSpPr>
          <p:cNvPr id="5" name="TextBox 4">
            <a:extLst>
              <a:ext uri="{FF2B5EF4-FFF2-40B4-BE49-F238E27FC236}">
                <a16:creationId xmlns:a16="http://schemas.microsoft.com/office/drawing/2014/main" id="{DC9ACF7C-DA60-D186-1C7C-733E906DFF56}"/>
              </a:ext>
            </a:extLst>
          </p:cNvPr>
          <p:cNvSpPr txBox="1"/>
          <p:nvPr/>
        </p:nvSpPr>
        <p:spPr>
          <a:xfrm>
            <a:off x="-10935387" y="3012401"/>
            <a:ext cx="2964425" cy="830997"/>
          </a:xfrm>
          <a:prstGeom prst="rect">
            <a:avLst/>
          </a:prstGeom>
          <a:noFill/>
        </p:spPr>
        <p:txBody>
          <a:bodyPr wrap="square" rtlCol="0">
            <a:spAutoFit/>
          </a:bodyPr>
          <a:lstStyle/>
          <a:p>
            <a:r>
              <a:rPr lang="en-US" sz="4800" dirty="0">
                <a:latin typeface="Bodoni MT Condensed" panose="02070606080606020203" pitchFamily="18" charset="0"/>
              </a:rPr>
              <a:t>Model Selection</a:t>
            </a:r>
            <a:endParaRPr lang="en-US" sz="1800" dirty="0">
              <a:latin typeface="Bodoni MT Condensed" panose="02070606080606020203" pitchFamily="18" charset="0"/>
            </a:endParaRPr>
          </a:p>
        </p:txBody>
      </p:sp>
      <p:sp>
        <p:nvSpPr>
          <p:cNvPr id="9" name="TextBox 8">
            <a:extLst>
              <a:ext uri="{FF2B5EF4-FFF2-40B4-BE49-F238E27FC236}">
                <a16:creationId xmlns:a16="http://schemas.microsoft.com/office/drawing/2014/main" id="{BEA8FFA0-0FA1-C6D8-9CC7-D20869A2FD8D}"/>
              </a:ext>
            </a:extLst>
          </p:cNvPr>
          <p:cNvSpPr txBox="1"/>
          <p:nvPr/>
        </p:nvSpPr>
        <p:spPr>
          <a:xfrm>
            <a:off x="3071363" y="-4371598"/>
            <a:ext cx="5582243" cy="2031325"/>
          </a:xfrm>
          <a:prstGeom prst="rect">
            <a:avLst/>
          </a:prstGeom>
          <a:noFill/>
        </p:spPr>
        <p:txBody>
          <a:bodyPr wrap="square" rtlCol="0">
            <a:spAutoFit/>
          </a:bodyPr>
          <a:lstStyle/>
          <a:p>
            <a:r>
              <a:rPr lang="en-US" dirty="0">
                <a:latin typeface="Arial Black" panose="020B0A04020102020204" pitchFamily="34" charset="0"/>
              </a:rPr>
              <a:t>Choices include Naive Bayes, Support Vector Machines (SVM), Logistic Regression, Random Forest, Gradient Boosting Machines (GBM), or more advanced deep learning model like recurrent neural networks (RNNs), long short-term memory networks (LSTMs).</a:t>
            </a:r>
            <a:endParaRPr lang="en-IE" dirty="0"/>
          </a:p>
        </p:txBody>
      </p:sp>
      <p:sp>
        <p:nvSpPr>
          <p:cNvPr id="10" name="TextBox 9">
            <a:extLst>
              <a:ext uri="{FF2B5EF4-FFF2-40B4-BE49-F238E27FC236}">
                <a16:creationId xmlns:a16="http://schemas.microsoft.com/office/drawing/2014/main" id="{0C2F5675-0643-B671-6F63-10E90ED3ACA3}"/>
              </a:ext>
            </a:extLst>
          </p:cNvPr>
          <p:cNvSpPr txBox="1"/>
          <p:nvPr/>
        </p:nvSpPr>
        <p:spPr>
          <a:xfrm>
            <a:off x="5477697" y="2822279"/>
            <a:ext cx="5000575" cy="2862322"/>
          </a:xfrm>
          <a:prstGeom prst="rect">
            <a:avLst/>
          </a:prstGeom>
          <a:noFill/>
        </p:spPr>
        <p:txBody>
          <a:bodyPr wrap="square" rtlCol="0">
            <a:spAutoFit/>
          </a:bodyPr>
          <a:lstStyle/>
          <a:p>
            <a:r>
              <a:rPr lang="en-US" dirty="0">
                <a:latin typeface="Arial Black" panose="020B0A04020102020204" pitchFamily="34" charset="0"/>
              </a:rPr>
              <a:t>However, the shift to a paid model may introduce financial constraints for deploying and hosting your project, especially for individuals or small businesses with limited budgets.</a:t>
            </a:r>
          </a:p>
          <a:p>
            <a:pPr marL="285750" indent="-285750">
              <a:buFont typeface="Arial" panose="020B0604020202020204" pitchFamily="34" charset="0"/>
              <a:buChar char="•"/>
            </a:pPr>
            <a:r>
              <a:rPr lang="en-US" dirty="0">
                <a:latin typeface="Arial Black" panose="020B0A04020102020204" pitchFamily="34" charset="0"/>
              </a:rPr>
              <a:t>Proxy Costs: To overcome the scraping limitations imposed by Amazon, using paid proxy servers becomes necessary.</a:t>
            </a:r>
            <a:endParaRPr lang="en-IN" dirty="0">
              <a:latin typeface="Arial Black" panose="020B0A04020102020204" pitchFamily="34" charset="0"/>
            </a:endParaRPr>
          </a:p>
        </p:txBody>
      </p:sp>
    </p:spTree>
    <p:extLst>
      <p:ext uri="{BB962C8B-B14F-4D97-AF65-F5344CB8AC3E}">
        <p14:creationId xmlns:p14="http://schemas.microsoft.com/office/powerpoint/2010/main" val="12407024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TotalTime>
  <Words>1188</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Bahnschrift SemiLight Condensed</vt:lpstr>
      <vt:lpstr>Bodoni MT Condensed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sujal sabavat</dc:creator>
  <cp:lastModifiedBy>Vaibhav Kumar</cp:lastModifiedBy>
  <cp:revision>13</cp:revision>
  <dcterms:created xsi:type="dcterms:W3CDTF">2024-03-03T18:01:17Z</dcterms:created>
  <dcterms:modified xsi:type="dcterms:W3CDTF">2024-05-09T07:44:52Z</dcterms:modified>
</cp:coreProperties>
</file>