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69" r:id="rId5"/>
    <p:sldId id="270" r:id="rId6"/>
    <p:sldId id="261" r:id="rId7"/>
    <p:sldId id="259" r:id="rId8"/>
    <p:sldId id="271" r:id="rId9"/>
    <p:sldId id="272" r:id="rId10"/>
    <p:sldId id="264" r:id="rId11"/>
    <p:sldId id="273" r:id="rId12"/>
    <p:sldId id="266" r:id="rId13"/>
    <p:sldId id="260" r:id="rId14"/>
    <p:sldId id="262" r:id="rId15"/>
    <p:sldId id="263" r:id="rId16"/>
    <p:sldId id="274" r:id="rId17"/>
    <p:sldId id="27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CC544-A172-44CA-934C-038843F338BC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E001C-6EE8-4890-A9D1-30B0D5B3D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9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23A0-1295-54EB-74F4-68685521A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03D72-B7C8-7408-B8BD-0ED9AAF34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6713-C0B0-CDF7-6C02-C0C6F138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6082-25F9-4DD3-ADD2-06B7B0D85A64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6809-05FC-E2CC-A9EB-8EDBD5F7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9F32-A26D-943B-234E-F6F52DCF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5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E6-FD8C-3858-071D-130629A8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D3916-0EFF-A2D8-F0C4-D08E67D76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D3A33-59D9-F012-B722-BCDD7D14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7E81-33BD-4110-8147-B49440EA691C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7DAF-CE0F-8730-B400-DF2C8E54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8253-0D74-077F-8E7B-D54F6DAA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BDD2C-9703-CB14-C66E-BD4BB35B5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CF817-A882-09F4-8ECF-FC6EBB5A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C834-88C6-4EB7-BA01-F0BF44E3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D973-7B54-4281-B270-D0850BF2FEEF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D38F-95A7-040D-CF62-6A3D65A8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E113-0EBD-B0C3-AA17-9CB7D0BD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0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865-05FB-851D-7D33-512478F1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2281-3EB3-8D72-115F-8718C352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23F7-C09E-733A-A987-A4ADEAE4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4A28-B87B-4E04-AE4F-712166E291AF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0994-D12A-DCA2-6A60-8F672837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98F3-F679-54CC-9A5E-98B19837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2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533A-CB57-B870-B39E-BBA974F9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575C-CDD2-8EC1-65AA-F05130A2C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C1C0-F99A-BBAA-7941-FE9C7456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99C2-7F91-4832-A8EB-EEAF461D9846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A51D-56C2-274A-132E-E777BF67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AD16-EE98-1C11-A60A-A7444C44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06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1812-14C6-E85C-F8FB-C8AA0068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2E83-81EF-4562-91F8-67BBE92CB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569A2-7840-6DC9-925A-9390A4F7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730D1-AC9D-42B6-DEA5-794972DA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F5A-6120-42F9-968E-DE03B9EB1CB6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C626-9959-3DF3-69D6-57F5C341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0A5DF-A4CF-1B2E-177E-2603838F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53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072E-0657-EE95-45EF-E2D423F8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7AA29-F0F3-3F15-3D72-0A24772E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9B296-497C-E505-D8A7-8378D37D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3B49C-21FC-2D75-CDBF-07189A5F4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24F7A-178F-D7C1-BEDA-CB83AA062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9C4A8-114F-FB0B-E7FA-8421C398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13D60-A055-4435-B717-6D0C54AA4575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6904F-3755-3903-5955-870E790A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37614-C89D-B39A-CE6E-0848DD60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2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AEB8-E528-966C-991F-59F1E107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7B98D-3F95-AA64-51BE-86E7B397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C79-1D91-462D-9BC6-5C72F11E37ED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24C47-AEA5-FD5A-89B7-5B3432BE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85EB5-D600-C238-A224-4B7C5C14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27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FE063-6750-170F-B6EB-6AE03361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A035-1605-4623-8F1D-5C54562D6010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A44A4-AA36-7577-1C47-95579B45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D942C-8ECB-8E6B-8683-B51BFE33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7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56C6-2BB6-19B8-0DDF-E630F033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FF68-C49B-3B3B-E360-E1263CC7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3FDD-9B55-AB2B-BE9A-772578D19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24719-2528-B172-F6A0-1ECB0BCE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3112-CC4E-44A1-9B91-5C74CBA160A7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6FE77-9BC2-786E-2F8D-3D222A56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E603-8059-44A8-1D39-9D8BE185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9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9974-39F6-7485-0E23-F186F1FB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4AD2F-77BC-BB5A-4608-93231C667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B131A-4A0E-25A6-3E0C-F3E56609B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EF5FF-AF7C-0997-B288-73089194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087-AF6F-443A-ABB0-2173E451EE65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A5560-3A61-056D-9985-4A5DE7A6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2FECF-139D-044D-F1BF-4FC817B0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7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524E5-8502-9D57-CF56-E28CCFFD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95E69-0162-A446-94B4-F31CA8C6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8D7BE-3F79-2595-668A-EB41340D3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74B2-91CA-42C3-B29C-4FDA2C888340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BE270-C64F-1B54-43BD-2F1E46696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A9B9-63D2-314E-F61D-18A176B15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399A1-9A4A-4327-BA1C-E7F85A7ABD6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FB8CA8-8626-EA2A-74D3-8173E52C155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3128" y="121823"/>
            <a:ext cx="593169" cy="586151"/>
          </a:xfrm>
          <a:prstGeom prst="rect">
            <a:avLst/>
          </a:prstGeom>
        </p:spPr>
      </p:pic>
      <p:pic>
        <p:nvPicPr>
          <p:cNvPr id="9" name="Picture 8" descr="A logo with a star in the center&#10;&#10;Description automatically generated">
            <a:extLst>
              <a:ext uri="{FF2B5EF4-FFF2-40B4-BE49-F238E27FC236}">
                <a16:creationId xmlns:a16="http://schemas.microsoft.com/office/drawing/2014/main" id="{EAB27CF4-F9B0-0460-E77E-2404ABCA2C4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9" y="173398"/>
            <a:ext cx="1093836" cy="5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0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S9ngvUQPNM" TargetMode="External"/><Relationship Id="rId2" Type="http://schemas.openxmlformats.org/officeDocument/2006/relationships/hyperlink" Target="https://www.chipverif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37D0-E22E-95C6-0836-3296BCF6E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763" y="1368713"/>
            <a:ext cx="9144000" cy="1130980"/>
          </a:xfrm>
        </p:spPr>
        <p:txBody>
          <a:bodyPr>
            <a:noAutofit/>
          </a:bodyPr>
          <a:lstStyle/>
          <a:p>
            <a:r>
              <a:rPr lang="en-IN" sz="4000" dirty="0"/>
              <a:t>Implementation of Tomasulo’s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CC06C-5DB7-C34A-3BA8-79F5A2DD4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661708"/>
          </a:xfrm>
        </p:spPr>
        <p:txBody>
          <a:bodyPr/>
          <a:lstStyle/>
          <a:p>
            <a:r>
              <a:rPr lang="en-IN" b="1" dirty="0"/>
              <a:t>Mentor TA: </a:t>
            </a:r>
            <a:r>
              <a:rPr lang="en-IN" dirty="0"/>
              <a:t> Niranjan Ithal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FC451-F61B-FE7F-3F74-2529453F80DC}"/>
              </a:ext>
            </a:extLst>
          </p:cNvPr>
          <p:cNvSpPr txBox="1"/>
          <p:nvPr/>
        </p:nvSpPr>
        <p:spPr>
          <a:xfrm>
            <a:off x="5029200" y="783938"/>
            <a:ext cx="213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Team #12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97AFEE-0F0C-C5CB-0B97-55D53CBB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9663"/>
              </p:ext>
            </p:extLst>
          </p:nvPr>
        </p:nvGraphicFramePr>
        <p:xfrm>
          <a:off x="1576613" y="3428999"/>
          <a:ext cx="9004301" cy="2645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730">
                  <a:extLst>
                    <a:ext uri="{9D8B030D-6E8A-4147-A177-3AD203B41FA5}">
                      <a16:colId xmlns:a16="http://schemas.microsoft.com/office/drawing/2014/main" val="4183764293"/>
                    </a:ext>
                  </a:extLst>
                </a:gridCol>
                <a:gridCol w="6422571">
                  <a:extLst>
                    <a:ext uri="{9D8B030D-6E8A-4147-A177-3AD203B41FA5}">
                      <a16:colId xmlns:a16="http://schemas.microsoft.com/office/drawing/2014/main" val="1491152015"/>
                    </a:ext>
                  </a:extLst>
                </a:gridCol>
              </a:tblGrid>
              <a:tr h="523199">
                <a:tc>
                  <a:txBody>
                    <a:bodyPr/>
                    <a:lstStyle/>
                    <a:p>
                      <a:r>
                        <a:rPr lang="en-IN" b="1" dirty="0"/>
                        <a:t>SRN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34759"/>
                  </a:ext>
                </a:extLst>
              </a:tr>
              <a:tr h="530466">
                <a:tc>
                  <a:txBody>
                    <a:bodyPr/>
                    <a:lstStyle/>
                    <a:p>
                      <a:r>
                        <a:rPr lang="en-US" dirty="0"/>
                        <a:t>PES1UG22EC299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Sujal Yatin Vaidya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3487"/>
                  </a:ext>
                </a:extLst>
              </a:tr>
              <a:tr h="530466">
                <a:tc>
                  <a:txBody>
                    <a:bodyPr/>
                    <a:lstStyle/>
                    <a:p>
                      <a:r>
                        <a:rPr lang="en-US" dirty="0"/>
                        <a:t>PES1UG22EC319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Thithikshaa</a:t>
                      </a:r>
                      <a:r>
                        <a:rPr lang="en-US" dirty="0"/>
                        <a:t> 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70610"/>
                  </a:ext>
                </a:extLst>
              </a:tr>
              <a:tr h="530466">
                <a:tc>
                  <a:txBody>
                    <a:bodyPr/>
                    <a:lstStyle/>
                    <a:p>
                      <a:r>
                        <a:rPr lang="en-US" dirty="0"/>
                        <a:t>PES1UG22EC320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Thruptha</a:t>
                      </a:r>
                      <a:r>
                        <a:rPr lang="en-US" dirty="0"/>
                        <a:t> 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80286"/>
                  </a:ext>
                </a:extLst>
              </a:tr>
              <a:tr h="530466">
                <a:tc>
                  <a:txBody>
                    <a:bodyPr/>
                    <a:lstStyle/>
                    <a:p>
                      <a:r>
                        <a:rPr lang="en-US" dirty="0"/>
                        <a:t>PES1UG22EC324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Vanisri</a:t>
                      </a:r>
                      <a:r>
                        <a:rPr lang="en-US" dirty="0"/>
                        <a:t> 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57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98D618E-9F01-8C55-010F-3E8A49F1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E888-3A0E-469E-8935-1DABD1683E9E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CB29D9-F93A-21DE-C61F-24C63B96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8FCD74-B5B3-0EF8-23DC-D92A53C0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02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50D2-D006-AF01-283D-8AAE1270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Waveforms (and explanation of design)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E5C904-58B0-82A8-A2E0-D2F00A74EB04}"/>
              </a:ext>
            </a:extLst>
          </p:cNvPr>
          <p:cNvSpPr txBox="1">
            <a:spLocks/>
          </p:cNvSpPr>
          <p:nvPr/>
        </p:nvSpPr>
        <p:spPr>
          <a:xfrm>
            <a:off x="3135085" y="2950822"/>
            <a:ext cx="5921829" cy="956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Waveform Screenshots only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No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CE6BE-C4D1-B956-01C2-1BCD915E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D39E-368D-421E-B884-056959FC1B1D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4E092-4C00-741E-6C4A-61D34741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BF030-CFFE-DACF-1A8F-31184ECA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10</a:t>
            </a:fld>
            <a:endParaRPr lang="en-IN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639C655-0D80-DAEC-34B0-307BFD34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19" y="1576594"/>
            <a:ext cx="8290561" cy="46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2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66452-23E4-3678-2EFE-CEFC66CE0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675C-6D62-7820-CB4A-38B5A8DB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Waveforms (and explanation of design)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8BDD88-334B-9206-1FE2-88A74A5CBF96}"/>
              </a:ext>
            </a:extLst>
          </p:cNvPr>
          <p:cNvSpPr txBox="1">
            <a:spLocks/>
          </p:cNvSpPr>
          <p:nvPr/>
        </p:nvSpPr>
        <p:spPr>
          <a:xfrm>
            <a:off x="3135085" y="2950822"/>
            <a:ext cx="5921829" cy="956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Waveform Screenshots only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No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335E6-0AB8-792D-C459-B6FEED83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D39E-368D-421E-B884-056959FC1B1D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FD12C-A526-9B2B-745F-DE3997BA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DE2B5-4BED-B106-9126-81D0735A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11</a:t>
            </a:fld>
            <a:endParaRPr lang="en-IN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B5101EB-BBD7-50D9-1268-81934068F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40" y="1589745"/>
            <a:ext cx="8122920" cy="45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1F981-56E7-455F-8A5D-A6881FC69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CBF6-72CB-84C3-BE3B-DBEA6B7F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Coverage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23459F-527A-0152-C826-5CC85D6399F0}"/>
              </a:ext>
            </a:extLst>
          </p:cNvPr>
          <p:cNvSpPr txBox="1">
            <a:spLocks/>
          </p:cNvSpPr>
          <p:nvPr/>
        </p:nvSpPr>
        <p:spPr>
          <a:xfrm>
            <a:off x="3135085" y="2950822"/>
            <a:ext cx="5921829" cy="956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Screenshots only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No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9C177-6414-50F0-4887-6EBC89EA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E6EC-56E9-45B8-BC60-DF1544687180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B206-2492-09F1-2AA2-B22D8AB3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3495-E18B-853B-0C0C-01EE21EA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12</a:t>
            </a:fld>
            <a:endParaRPr lang="en-IN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B9261DB-DCC0-501B-1BD9-3B0D2DB0E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30" y="1549061"/>
            <a:ext cx="8066140" cy="453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284E-ED4C-A864-1BF8-8005187F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 Report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4452C2-8371-7CC6-021B-6A7BCFB6C45A}"/>
              </a:ext>
            </a:extLst>
          </p:cNvPr>
          <p:cNvSpPr txBox="1">
            <a:spLocks/>
          </p:cNvSpPr>
          <p:nvPr/>
        </p:nvSpPr>
        <p:spPr>
          <a:xfrm>
            <a:off x="3276601" y="3168651"/>
            <a:ext cx="5921829" cy="956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Screenshot of Report at Max Freq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No Text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0657C-1607-89A9-4A8F-15E76429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7A25-78CE-4853-8EEA-7684810855F6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5EBF-04DD-8165-5FAD-37C3374A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B2617-D527-621F-3756-9B45C5C1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13</a:t>
            </a:fld>
            <a:endParaRPr lang="en-IN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DB83A93-0192-0CB7-EEC3-D3EE8E96D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06" y="1385898"/>
            <a:ext cx="8042787" cy="45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0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6CBE5-CC7F-8CD6-F4A5-1B4E22A27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F34-1CA8-6C30-CCEA-62F0BC84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Report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9E1F93-E214-0E41-72B7-261398D00CA1}"/>
              </a:ext>
            </a:extLst>
          </p:cNvPr>
          <p:cNvSpPr txBox="1">
            <a:spLocks/>
          </p:cNvSpPr>
          <p:nvPr/>
        </p:nvSpPr>
        <p:spPr>
          <a:xfrm>
            <a:off x="3276601" y="3168651"/>
            <a:ext cx="5921829" cy="956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Screenshot of Report at Max Freq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No Text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C3F490-E402-A67F-B17C-89BFCD46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5B11-F3E9-4EB0-AC70-7115E514E197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ECB28E-88FA-17DF-8228-929177F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45B26-0596-FF17-B785-810F9718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14</a:t>
            </a:fld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07F2AA6-8F44-260A-9023-D49925D3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03" y="1535507"/>
            <a:ext cx="7983794" cy="448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0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AF614-79F6-D166-456F-CB9AA433C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4ACB-3AB2-F384-7ADE-1FE57471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Timing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BDF84-9743-9432-1DD9-C2646378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386"/>
            <a:ext cx="10515600" cy="438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Max Freq of your design: 199.999 MHz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96340-AEF4-A967-2056-2C120AEA2623}"/>
              </a:ext>
            </a:extLst>
          </p:cNvPr>
          <p:cNvSpPr txBox="1">
            <a:spLocks/>
          </p:cNvSpPr>
          <p:nvPr/>
        </p:nvSpPr>
        <p:spPr>
          <a:xfrm>
            <a:off x="3276601" y="3168651"/>
            <a:ext cx="5921829" cy="956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Screenshot of Report at Max Freq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No Text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CCDBFB-AC99-55F4-0F1B-9FB69F51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4E4-41FC-49C2-B06E-6EFDA2A132F8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DA878A-395D-6179-3114-B7D608B8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B2C74C-C0C0-ABF8-862F-0463E39D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15</a:t>
            </a:fld>
            <a:endParaRPr lang="en-IN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5251BAB-250F-66B1-8A7E-3BA81E23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87" y="2049262"/>
            <a:ext cx="7384026" cy="41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1DF7C-681C-5B27-4EA7-C87AF8643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8D7F-521E-9F56-4354-7B8AB07C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Timing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D146-A11D-7BE6-9FBB-F2E1D37D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386"/>
            <a:ext cx="10515600" cy="438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Max Freq of your design: 199.999 MHz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64186C-B558-6AA5-8CB8-AAE2EE7826C0}"/>
              </a:ext>
            </a:extLst>
          </p:cNvPr>
          <p:cNvSpPr txBox="1">
            <a:spLocks/>
          </p:cNvSpPr>
          <p:nvPr/>
        </p:nvSpPr>
        <p:spPr>
          <a:xfrm>
            <a:off x="3276601" y="3168651"/>
            <a:ext cx="5921829" cy="956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Screenshot of Report at Max Freq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No Text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F76A8F-5F67-9F41-3ABD-E79AB209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4E4-41FC-49C2-B06E-6EFDA2A132F8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C9AAD5-F94A-385A-F7F6-DBC92162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5B3DB5-C262-7518-112B-A39A9BFA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16</a:t>
            </a:fld>
            <a:endParaRPr lang="en-IN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3270FB8-0971-C648-3716-3F543CC28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93" y="1919225"/>
            <a:ext cx="7502013" cy="42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3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3E6EB-E7A7-990D-1CBF-632D7DF9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CD60-5AA2-A72C-B706-8FE51E13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Timing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AE1A-237F-87C0-A865-FC217B7C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386"/>
            <a:ext cx="10515600" cy="4386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Max Freq of your design: 199.999 MHz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C4AEE0-4A60-59EF-D36E-9178DEA47718}"/>
              </a:ext>
            </a:extLst>
          </p:cNvPr>
          <p:cNvSpPr txBox="1">
            <a:spLocks/>
          </p:cNvSpPr>
          <p:nvPr/>
        </p:nvSpPr>
        <p:spPr>
          <a:xfrm>
            <a:off x="3276601" y="3168651"/>
            <a:ext cx="5921829" cy="956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Screenshot of Report at Max Freq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No Text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692DFF-D8C7-15D3-B131-943D2181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4E4-41FC-49C2-B06E-6EFDA2A132F8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6ED011-5E6B-925A-98D4-9AF8A0DA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1A0767-FF5C-F0FD-98A7-E8C45C82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17</a:t>
            </a:fld>
            <a:endParaRPr lang="en-IN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868581-DD04-DEB8-AFEF-6EDC0438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28" y="2071155"/>
            <a:ext cx="6947544" cy="39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A1A2-BDE4-9B94-E383-2C752EF5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4E76-ADA4-553D-ADDF-2BB84FA2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Verilog Basics</a:t>
            </a:r>
          </a:p>
          <a:p>
            <a:r>
              <a:rPr lang="en-IN" dirty="0">
                <a:hlinkClick r:id="rId2"/>
              </a:rPr>
              <a:t>https://www.chipverify.com</a:t>
            </a:r>
            <a:endParaRPr lang="en-IN" dirty="0"/>
          </a:p>
          <a:p>
            <a:r>
              <a:rPr lang="en-IN" dirty="0"/>
              <a:t>DSD course slides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Tomasulo’s algorithm</a:t>
            </a:r>
          </a:p>
          <a:p>
            <a:r>
              <a:rPr lang="en-IN" dirty="0"/>
              <a:t>Computer Architecture course slides and notes provided by the TA</a:t>
            </a:r>
          </a:p>
          <a:p>
            <a:r>
              <a:rPr lang="en-IN" dirty="0">
                <a:hlinkClick r:id="rId3"/>
              </a:rPr>
              <a:t>https://www.youtube.com/watch?v=zS9ngvUQPNM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3A28-665F-5137-A98B-453EED30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2F9-8C68-40B2-B594-517B13246379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7363-29A8-7075-45DE-C7016E56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C93C-1354-6D49-E53B-2CEA5D1B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4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6076-66B7-68B2-2120-15E43B1B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Implementation of Tomasulo’s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8D80-158E-74FB-C0E5-91C1FC71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 Motivation: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processors execute instructions in-order, leading to pipeline stalls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Modern processors need higher instruction-level parallelism (ILP)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Memory access and long-latency operations create bottlenecks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Tomasulo's algorithm solves these by enabling out-of-order execution while maintaining correctness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62E6-4563-15F7-5916-EA2518B8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FA1-B776-486B-9D8B-3A415EC461B2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15B0F-922F-2659-0F70-035A0A3F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D0CF-7A22-6F9C-2FB5-88386865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82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D0EA0-6E3F-6B84-D76A-51753EF66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A025-9C18-2BD2-582C-20DEEE35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Implementation of Tomasulo’s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D851-CA5E-3657-F18C-C9D3CEE8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dirty="0"/>
              <a:t> Theory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scheduling algorithm that handles data hazards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reservation stations to track and manage instruction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Maintains program order through in-order commitment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87C1-23E1-273B-06B8-13280483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FA1-B776-486B-9D8B-3A415EC461B2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123D-8EF0-8D38-3C32-2132759A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D1E7-99E1-B158-DA5F-EBA0FC14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3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842B2-9B50-CEC9-E798-D180E52E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CDAE-6483-D7B4-1D53-34EC3126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Implementation of Tomasulo’s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03F1-5B44-621F-A321-3A4DB035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Project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Parameterized design (configurable number of instructions, registers)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for multiple instruction types with different latencies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 pipeline stage tracking (issue → execute → write → commit)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Hardware-efficient implementation using reservation stations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B08B-BD70-2558-10CC-10E2BD01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FA1-B776-486B-9D8B-3A415EC461B2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4C505-20C3-0A78-6BC4-9AAC60B0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809C-D278-240A-B748-EBBAD4D0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99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AEA01-A3D6-6640-CDDB-004852294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6862-1EFE-206E-9787-5C227667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Implementation of Tomasulo’s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6E1E-B357-8F02-7653-920AA0EAC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Real-world Relevance: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Foundation of modern processor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Critical for high-performance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in most contemporary superscalar processors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efficient instruction-level parallelism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A2680-6040-F371-5238-45DA0291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FA1-B776-486B-9D8B-3A415EC461B2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C6A6-53CB-7011-D3E0-10B27B72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FB09-5D73-FF34-6CDE-CC344706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30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1DED-340B-01F6-FDA3-7DB3A9BD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4A00-3588-4EA9-A5EE-AE9F65603222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9270-B2A5-4504-6D2C-D037F568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1069-CCB9-3EB7-3903-6E929380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81" name="Google Shape;2490;p52">
            <a:extLst>
              <a:ext uri="{FF2B5EF4-FFF2-40B4-BE49-F238E27FC236}">
                <a16:creationId xmlns:a16="http://schemas.microsoft.com/office/drawing/2014/main" id="{2413CA06-99B4-8CF9-8C16-61245F939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225788"/>
              </p:ext>
            </p:extLst>
          </p:nvPr>
        </p:nvGraphicFramePr>
        <p:xfrm>
          <a:off x="5379034" y="2011355"/>
          <a:ext cx="1495767" cy="12677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Instruction Queue</a:t>
                      </a:r>
                      <a:endParaRPr sz="1100" b="1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SUB F5, F1, F2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MUL F3, F2, F4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LD F2, 45 + R3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LD F0, 34 + R2</a:t>
                      </a:r>
                      <a:endParaRPr sz="800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" name="Google Shape;2491;p52">
            <a:extLst>
              <a:ext uri="{FF2B5EF4-FFF2-40B4-BE49-F238E27FC236}">
                <a16:creationId xmlns:a16="http://schemas.microsoft.com/office/drawing/2014/main" id="{B982B2BD-CCDC-30E7-8A83-AD5660311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751416"/>
              </p:ext>
            </p:extLst>
          </p:nvPr>
        </p:nvGraphicFramePr>
        <p:xfrm>
          <a:off x="9061567" y="1039271"/>
          <a:ext cx="1400200" cy="21940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7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Register Table</a:t>
                      </a:r>
                      <a:endParaRPr sz="800" b="1"/>
                    </a:p>
                  </a:txBody>
                  <a:tcPr marL="60933" marR="60933" marT="60933" marB="60933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F0</a:t>
                      </a:r>
                      <a:endParaRPr sz="800"/>
                    </a:p>
                  </a:txBody>
                  <a:tcPr marL="60933" marR="60933" marT="60933" marB="60933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7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F1</a:t>
                      </a:r>
                      <a:endParaRPr sz="800"/>
                    </a:p>
                  </a:txBody>
                  <a:tcPr marL="60933" marR="60933" marT="60933" marB="60933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7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F2</a:t>
                      </a:r>
                      <a:endParaRPr sz="800"/>
                    </a:p>
                  </a:txBody>
                  <a:tcPr marL="60933" marR="60933" marT="60933" marB="60933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F3</a:t>
                      </a:r>
                      <a:endParaRPr sz="800"/>
                    </a:p>
                  </a:txBody>
                  <a:tcPr marL="60933" marR="60933" marT="60933" marB="60933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7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F4</a:t>
                      </a:r>
                      <a:endParaRPr sz="800"/>
                    </a:p>
                  </a:txBody>
                  <a:tcPr marL="60933" marR="60933" marT="60933" marB="60933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7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F5</a:t>
                      </a:r>
                      <a:endParaRPr sz="800"/>
                    </a:p>
                  </a:txBody>
                  <a:tcPr marL="60933" marR="60933" marT="60933" marB="60933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7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F6</a:t>
                      </a:r>
                      <a:endParaRPr sz="800"/>
                    </a:p>
                  </a:txBody>
                  <a:tcPr marL="60933" marR="60933" marT="60933" marB="60933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7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F7</a:t>
                      </a:r>
                      <a:endParaRPr sz="800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3" name="Google Shape;2492;p52">
            <a:extLst>
              <a:ext uri="{FF2B5EF4-FFF2-40B4-BE49-F238E27FC236}">
                <a16:creationId xmlns:a16="http://schemas.microsoft.com/office/drawing/2014/main" id="{BD48DEDB-8C67-C7FA-DF5F-176C083AC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610387"/>
              </p:ext>
            </p:extLst>
          </p:nvPr>
        </p:nvGraphicFramePr>
        <p:xfrm>
          <a:off x="7580151" y="4480437"/>
          <a:ext cx="1165599" cy="5650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" name="Google Shape;2493;p52">
            <a:extLst>
              <a:ext uri="{FF2B5EF4-FFF2-40B4-BE49-F238E27FC236}">
                <a16:creationId xmlns:a16="http://schemas.microsoft.com/office/drawing/2014/main" id="{10FD700D-026D-BF7D-CFFC-822DF350B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685837"/>
              </p:ext>
            </p:extLst>
          </p:nvPr>
        </p:nvGraphicFramePr>
        <p:xfrm>
          <a:off x="10099417" y="4502621"/>
          <a:ext cx="1165599" cy="5650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8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Google Shape;2494;p52">
            <a:extLst>
              <a:ext uri="{FF2B5EF4-FFF2-40B4-BE49-F238E27FC236}">
                <a16:creationId xmlns:a16="http://schemas.microsoft.com/office/drawing/2014/main" id="{13B009C2-B1A6-1E41-615D-2D49E23EA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175739"/>
              </p:ext>
            </p:extLst>
          </p:nvPr>
        </p:nvGraphicFramePr>
        <p:xfrm>
          <a:off x="4806234" y="5494355"/>
          <a:ext cx="1495767" cy="2555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MEMORY UNIT</a:t>
                      </a:r>
                      <a:endParaRPr sz="1100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Google Shape;2495;p52">
            <a:extLst>
              <a:ext uri="{FF2B5EF4-FFF2-40B4-BE49-F238E27FC236}">
                <a16:creationId xmlns:a16="http://schemas.microsoft.com/office/drawing/2014/main" id="{7AA97535-3F1F-9132-7621-687C76349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877188"/>
              </p:ext>
            </p:extLst>
          </p:nvPr>
        </p:nvGraphicFramePr>
        <p:xfrm>
          <a:off x="7415085" y="5516488"/>
          <a:ext cx="1495767" cy="2555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ADDER UNIT</a:t>
                      </a:r>
                      <a:endParaRPr sz="11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oogle Shape;2496;p52">
            <a:extLst>
              <a:ext uri="{FF2B5EF4-FFF2-40B4-BE49-F238E27FC236}">
                <a16:creationId xmlns:a16="http://schemas.microsoft.com/office/drawing/2014/main" id="{21AD4914-9CC7-E769-B819-74DBE1DC5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364443"/>
              </p:ext>
            </p:extLst>
          </p:nvPr>
        </p:nvGraphicFramePr>
        <p:xfrm>
          <a:off x="9925518" y="5518771"/>
          <a:ext cx="1495767" cy="2555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MULTIPLIER UNIT</a:t>
                      </a:r>
                      <a:endParaRPr sz="11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Google Shape;2497;p52">
            <a:extLst>
              <a:ext uri="{FF2B5EF4-FFF2-40B4-BE49-F238E27FC236}">
                <a16:creationId xmlns:a16="http://schemas.microsoft.com/office/drawing/2014/main" id="{539B47DE-D9C6-C421-1792-DD1DB650E1F9}"/>
              </a:ext>
            </a:extLst>
          </p:cNvPr>
          <p:cNvSpPr/>
          <p:nvPr/>
        </p:nvSpPr>
        <p:spPr>
          <a:xfrm>
            <a:off x="6125400" y="3905475"/>
            <a:ext cx="1961200" cy="26000"/>
          </a:xfrm>
          <a:prstGeom prst="rect">
            <a:avLst/>
          </a:prstGeom>
          <a:solidFill>
            <a:srgbClr val="586160"/>
          </a:solidFill>
          <a:ln w="9525" cap="flat" cmpd="sng">
            <a:solidFill>
              <a:srgbClr val="5861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9" name="Google Shape;2498;p52">
            <a:extLst>
              <a:ext uri="{FF2B5EF4-FFF2-40B4-BE49-F238E27FC236}">
                <a16:creationId xmlns:a16="http://schemas.microsoft.com/office/drawing/2014/main" id="{60F26B29-D149-C28F-3C02-B9B951DE852D}"/>
              </a:ext>
            </a:extLst>
          </p:cNvPr>
          <p:cNvSpPr/>
          <p:nvPr/>
        </p:nvSpPr>
        <p:spPr>
          <a:xfrm flipH="1">
            <a:off x="6125400" y="3291507"/>
            <a:ext cx="21600" cy="640000"/>
          </a:xfrm>
          <a:prstGeom prst="rect">
            <a:avLst/>
          </a:prstGeom>
          <a:solidFill>
            <a:srgbClr val="586160"/>
          </a:solidFill>
          <a:ln w="9525" cap="flat" cmpd="sng">
            <a:solidFill>
              <a:srgbClr val="5861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2499;p52">
            <a:extLst>
              <a:ext uri="{FF2B5EF4-FFF2-40B4-BE49-F238E27FC236}">
                <a16:creationId xmlns:a16="http://schemas.microsoft.com/office/drawing/2014/main" id="{483CB1DE-9148-7920-2DCE-41CCFF2BBCE7}"/>
              </a:ext>
            </a:extLst>
          </p:cNvPr>
          <p:cNvSpPr/>
          <p:nvPr/>
        </p:nvSpPr>
        <p:spPr>
          <a:xfrm>
            <a:off x="9750867" y="3291507"/>
            <a:ext cx="21600" cy="440000"/>
          </a:xfrm>
          <a:prstGeom prst="rect">
            <a:avLst/>
          </a:prstGeom>
          <a:solidFill>
            <a:srgbClr val="403953"/>
          </a:solidFill>
          <a:ln w="9525" cap="flat" cmpd="sng">
            <a:solidFill>
              <a:srgbClr val="4039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1" name="Google Shape;2500;p52">
            <a:extLst>
              <a:ext uri="{FF2B5EF4-FFF2-40B4-BE49-F238E27FC236}">
                <a16:creationId xmlns:a16="http://schemas.microsoft.com/office/drawing/2014/main" id="{BA87D024-005E-622A-0EAB-2BECAF4B2ACD}"/>
              </a:ext>
            </a:extLst>
          </p:cNvPr>
          <p:cNvSpPr txBox="1"/>
          <p:nvPr/>
        </p:nvSpPr>
        <p:spPr>
          <a:xfrm>
            <a:off x="206067" y="4338123"/>
            <a:ext cx="37996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b="1" kern="0">
                <a:solidFill>
                  <a:srgbClr val="403953"/>
                </a:solidFill>
                <a:latin typeface="Hind"/>
                <a:ea typeface="Hind"/>
                <a:cs typeface="Hind"/>
                <a:sym typeface="Hind"/>
              </a:rPr>
              <a:t>LOAD, ADD, SUB:</a:t>
            </a:r>
            <a:r>
              <a:rPr lang="en" sz="1600" kern="0">
                <a:solidFill>
                  <a:srgbClr val="403953"/>
                </a:solidFill>
                <a:latin typeface="Hind"/>
                <a:ea typeface="Hind"/>
                <a:cs typeface="Hind"/>
                <a:sym typeface="Hind"/>
              </a:rPr>
              <a:t> 2 CYCLES</a:t>
            </a:r>
            <a:endParaRPr sz="1600" kern="0">
              <a:solidFill>
                <a:srgbClr val="403953"/>
              </a:solidFill>
              <a:latin typeface="Hind"/>
              <a:ea typeface="Hind"/>
              <a:cs typeface="Hind"/>
              <a:sym typeface="Hind"/>
            </a:endParaRPr>
          </a:p>
          <a:p>
            <a:pPr defTabSz="1219170">
              <a:buClr>
                <a:srgbClr val="000000"/>
              </a:buClr>
            </a:pPr>
            <a:r>
              <a:rPr lang="en" sz="1600" b="1" kern="0">
                <a:solidFill>
                  <a:srgbClr val="403953"/>
                </a:solidFill>
                <a:latin typeface="Hind"/>
                <a:ea typeface="Hind"/>
                <a:cs typeface="Hind"/>
                <a:sym typeface="Hind"/>
              </a:rPr>
              <a:t>MUL:</a:t>
            </a:r>
            <a:r>
              <a:rPr lang="en" sz="1600" kern="0">
                <a:solidFill>
                  <a:srgbClr val="403953"/>
                </a:solidFill>
                <a:latin typeface="Hind"/>
                <a:ea typeface="Hind"/>
                <a:cs typeface="Hind"/>
                <a:sym typeface="Hind"/>
              </a:rPr>
              <a:t> 6 CYCLES</a:t>
            </a:r>
            <a:endParaRPr sz="1600" kern="0">
              <a:solidFill>
                <a:srgbClr val="403953"/>
              </a:solidFill>
              <a:latin typeface="Hind"/>
              <a:ea typeface="Hind"/>
              <a:cs typeface="Hind"/>
              <a:sym typeface="Hind"/>
            </a:endParaRPr>
          </a:p>
          <a:p>
            <a:pPr defTabSz="1219170">
              <a:buClr>
                <a:srgbClr val="000000"/>
              </a:buClr>
            </a:pPr>
            <a:r>
              <a:rPr lang="en" sz="1600" b="1" kern="0">
                <a:solidFill>
                  <a:srgbClr val="403953"/>
                </a:solidFill>
                <a:latin typeface="Hind"/>
                <a:ea typeface="Hind"/>
                <a:cs typeface="Hind"/>
                <a:sym typeface="Hind"/>
              </a:rPr>
              <a:t>DIV:</a:t>
            </a:r>
            <a:r>
              <a:rPr lang="en" sz="1600" kern="0">
                <a:solidFill>
                  <a:srgbClr val="403953"/>
                </a:solidFill>
                <a:latin typeface="Hind"/>
                <a:ea typeface="Hind"/>
                <a:cs typeface="Hind"/>
                <a:sym typeface="Hind"/>
              </a:rPr>
              <a:t> 25 CYCLES</a:t>
            </a:r>
            <a:endParaRPr sz="1600" kern="0">
              <a:solidFill>
                <a:srgbClr val="40395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2" name="Google Shape;2501;p52">
            <a:extLst>
              <a:ext uri="{FF2B5EF4-FFF2-40B4-BE49-F238E27FC236}">
                <a16:creationId xmlns:a16="http://schemas.microsoft.com/office/drawing/2014/main" id="{FE8009D2-3C03-A49F-524D-A75C40EC5C84}"/>
              </a:ext>
            </a:extLst>
          </p:cNvPr>
          <p:cNvSpPr txBox="1"/>
          <p:nvPr/>
        </p:nvSpPr>
        <p:spPr>
          <a:xfrm>
            <a:off x="8202600" y="3445148"/>
            <a:ext cx="1386400" cy="2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067" b="1" kern="0">
                <a:solidFill>
                  <a:srgbClr val="403953"/>
                </a:solidFill>
                <a:latin typeface="Hind"/>
                <a:ea typeface="Hind"/>
                <a:cs typeface="Hind"/>
                <a:sym typeface="Hind"/>
              </a:rPr>
              <a:t>Operand Busses</a:t>
            </a:r>
            <a:endParaRPr sz="1067" b="1" kern="0">
              <a:solidFill>
                <a:srgbClr val="40395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3" name="Google Shape;2502;p52">
            <a:extLst>
              <a:ext uri="{FF2B5EF4-FFF2-40B4-BE49-F238E27FC236}">
                <a16:creationId xmlns:a16="http://schemas.microsoft.com/office/drawing/2014/main" id="{6B209F97-A830-242C-A359-7F58C67CD92B}"/>
              </a:ext>
            </a:extLst>
          </p:cNvPr>
          <p:cNvSpPr txBox="1"/>
          <p:nvPr/>
        </p:nvSpPr>
        <p:spPr>
          <a:xfrm>
            <a:off x="6345067" y="3694040"/>
            <a:ext cx="1121200" cy="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933" kern="0">
              <a:solidFill>
                <a:srgbClr val="40395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4" name="Google Shape;2503;p52">
            <a:extLst>
              <a:ext uri="{FF2B5EF4-FFF2-40B4-BE49-F238E27FC236}">
                <a16:creationId xmlns:a16="http://schemas.microsoft.com/office/drawing/2014/main" id="{40AC511D-5868-CCA0-03F6-555B15B25050}"/>
              </a:ext>
            </a:extLst>
          </p:cNvPr>
          <p:cNvSpPr txBox="1"/>
          <p:nvPr/>
        </p:nvSpPr>
        <p:spPr>
          <a:xfrm>
            <a:off x="6147000" y="3595840"/>
            <a:ext cx="1386400" cy="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067" b="1" kern="0">
                <a:solidFill>
                  <a:srgbClr val="403953"/>
                </a:solidFill>
                <a:latin typeface="Hind"/>
                <a:ea typeface="Hind"/>
                <a:cs typeface="Hind"/>
                <a:sym typeface="Hind"/>
              </a:rPr>
              <a:t>Operation Busses</a:t>
            </a:r>
            <a:endParaRPr sz="1067" b="1" kern="0">
              <a:solidFill>
                <a:srgbClr val="40395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5" name="Google Shape;2504;p52">
            <a:extLst>
              <a:ext uri="{FF2B5EF4-FFF2-40B4-BE49-F238E27FC236}">
                <a16:creationId xmlns:a16="http://schemas.microsoft.com/office/drawing/2014/main" id="{7FBCB80A-25D6-6774-9D3C-8EA03F33C25F}"/>
              </a:ext>
            </a:extLst>
          </p:cNvPr>
          <p:cNvSpPr txBox="1"/>
          <p:nvPr/>
        </p:nvSpPr>
        <p:spPr>
          <a:xfrm>
            <a:off x="8889604" y="4502656"/>
            <a:ext cx="1066000" cy="4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067" b="1" kern="0">
                <a:solidFill>
                  <a:srgbClr val="403953"/>
                </a:solidFill>
                <a:latin typeface="Hind"/>
                <a:ea typeface="Hind"/>
                <a:cs typeface="Hind"/>
                <a:sym typeface="Hind"/>
              </a:rPr>
              <a:t>Reservation Stations</a:t>
            </a:r>
            <a:endParaRPr sz="1067" b="1" kern="0">
              <a:solidFill>
                <a:srgbClr val="40395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6" name="Google Shape;2505;p52">
            <a:extLst>
              <a:ext uri="{FF2B5EF4-FFF2-40B4-BE49-F238E27FC236}">
                <a16:creationId xmlns:a16="http://schemas.microsoft.com/office/drawing/2014/main" id="{36FCD078-88ED-D522-1C37-0FDF282A4B8B}"/>
              </a:ext>
            </a:extLst>
          </p:cNvPr>
          <p:cNvSpPr/>
          <p:nvPr/>
        </p:nvSpPr>
        <p:spPr>
          <a:xfrm>
            <a:off x="7935333" y="3906007"/>
            <a:ext cx="2363600" cy="26000"/>
          </a:xfrm>
          <a:prstGeom prst="rect">
            <a:avLst/>
          </a:prstGeom>
          <a:solidFill>
            <a:srgbClr val="586160"/>
          </a:solidFill>
          <a:ln w="9525" cap="flat" cmpd="sng">
            <a:solidFill>
              <a:srgbClr val="5861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7" name="Google Shape;2506;p52">
            <a:extLst>
              <a:ext uri="{FF2B5EF4-FFF2-40B4-BE49-F238E27FC236}">
                <a16:creationId xmlns:a16="http://schemas.microsoft.com/office/drawing/2014/main" id="{9C5DDA8F-6283-03BE-14B6-6260B2F72C25}"/>
              </a:ext>
            </a:extLst>
          </p:cNvPr>
          <p:cNvSpPr/>
          <p:nvPr/>
        </p:nvSpPr>
        <p:spPr>
          <a:xfrm>
            <a:off x="8133833" y="3737607"/>
            <a:ext cx="2902800" cy="26000"/>
          </a:xfrm>
          <a:prstGeom prst="rect">
            <a:avLst/>
          </a:prstGeom>
          <a:solidFill>
            <a:srgbClr val="403953"/>
          </a:solidFill>
          <a:ln w="9525" cap="flat" cmpd="sng">
            <a:solidFill>
              <a:srgbClr val="4039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8" name="Google Shape;2507;p52">
            <a:extLst>
              <a:ext uri="{FF2B5EF4-FFF2-40B4-BE49-F238E27FC236}">
                <a16:creationId xmlns:a16="http://schemas.microsoft.com/office/drawing/2014/main" id="{6287D8B6-BE4A-5AB7-BEF9-F6C413B0B8CE}"/>
              </a:ext>
            </a:extLst>
          </p:cNvPr>
          <p:cNvSpPr/>
          <p:nvPr/>
        </p:nvSpPr>
        <p:spPr>
          <a:xfrm rot="5400000">
            <a:off x="8025316" y="4194158"/>
            <a:ext cx="225835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403953"/>
          </a:solidFill>
          <a:ln w="9525" cap="flat" cmpd="sng">
            <a:solidFill>
              <a:srgbClr val="4039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2508;p52">
            <a:extLst>
              <a:ext uri="{FF2B5EF4-FFF2-40B4-BE49-F238E27FC236}">
                <a16:creationId xmlns:a16="http://schemas.microsoft.com/office/drawing/2014/main" id="{0D145099-A56C-5EAF-DA8E-CB8DF3B4133A}"/>
              </a:ext>
            </a:extLst>
          </p:cNvPr>
          <p:cNvSpPr/>
          <p:nvPr/>
        </p:nvSpPr>
        <p:spPr>
          <a:xfrm rot="5400000">
            <a:off x="7934433" y="4107907"/>
            <a:ext cx="399600" cy="8800"/>
          </a:xfrm>
          <a:prstGeom prst="rect">
            <a:avLst/>
          </a:prstGeom>
          <a:solidFill>
            <a:srgbClr val="403953"/>
          </a:solidFill>
          <a:ln w="9525" cap="flat" cmpd="sng">
            <a:solidFill>
              <a:srgbClr val="4039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0" name="Google Shape;2509;p52">
            <a:extLst>
              <a:ext uri="{FF2B5EF4-FFF2-40B4-BE49-F238E27FC236}">
                <a16:creationId xmlns:a16="http://schemas.microsoft.com/office/drawing/2014/main" id="{5E892053-BC13-40D7-F7C5-4F8D732AB3FF}"/>
              </a:ext>
            </a:extLst>
          </p:cNvPr>
          <p:cNvSpPr/>
          <p:nvPr/>
        </p:nvSpPr>
        <p:spPr>
          <a:xfrm rot="5400000">
            <a:off x="7659683" y="4194158"/>
            <a:ext cx="225835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586160"/>
          </a:solidFill>
          <a:ln w="9525" cap="flat" cmpd="sng">
            <a:solidFill>
              <a:srgbClr val="5861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2510;p52">
            <a:extLst>
              <a:ext uri="{FF2B5EF4-FFF2-40B4-BE49-F238E27FC236}">
                <a16:creationId xmlns:a16="http://schemas.microsoft.com/office/drawing/2014/main" id="{F1BD4A1F-DEB4-5A1D-94E5-54A64125B813}"/>
              </a:ext>
            </a:extLst>
          </p:cNvPr>
          <p:cNvSpPr/>
          <p:nvPr/>
        </p:nvSpPr>
        <p:spPr>
          <a:xfrm rot="5400000">
            <a:off x="7566400" y="4094489"/>
            <a:ext cx="399600" cy="21600"/>
          </a:xfrm>
          <a:prstGeom prst="rect">
            <a:avLst/>
          </a:prstGeom>
          <a:solidFill>
            <a:srgbClr val="586160"/>
          </a:solidFill>
          <a:ln w="9525" cap="flat" cmpd="sng">
            <a:solidFill>
              <a:srgbClr val="5861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2" name="Google Shape;2511;p52">
            <a:extLst>
              <a:ext uri="{FF2B5EF4-FFF2-40B4-BE49-F238E27FC236}">
                <a16:creationId xmlns:a16="http://schemas.microsoft.com/office/drawing/2014/main" id="{40B3495B-D7B0-4EB1-467C-33DFEA265231}"/>
              </a:ext>
            </a:extLst>
          </p:cNvPr>
          <p:cNvSpPr/>
          <p:nvPr/>
        </p:nvSpPr>
        <p:spPr>
          <a:xfrm rot="5400000">
            <a:off x="8412883" y="4194158"/>
            <a:ext cx="225835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403953"/>
          </a:solidFill>
          <a:ln w="9525" cap="flat" cmpd="sng">
            <a:solidFill>
              <a:srgbClr val="4039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2512;p52">
            <a:extLst>
              <a:ext uri="{FF2B5EF4-FFF2-40B4-BE49-F238E27FC236}">
                <a16:creationId xmlns:a16="http://schemas.microsoft.com/office/drawing/2014/main" id="{D44E271E-76AD-9302-FB62-04F65002C72E}"/>
              </a:ext>
            </a:extLst>
          </p:cNvPr>
          <p:cNvSpPr/>
          <p:nvPr/>
        </p:nvSpPr>
        <p:spPr>
          <a:xfrm rot="5400000">
            <a:off x="10181483" y="4206158"/>
            <a:ext cx="225835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586160"/>
          </a:solidFill>
          <a:ln w="9525" cap="flat" cmpd="sng">
            <a:solidFill>
              <a:srgbClr val="5861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2513;p52">
            <a:extLst>
              <a:ext uri="{FF2B5EF4-FFF2-40B4-BE49-F238E27FC236}">
                <a16:creationId xmlns:a16="http://schemas.microsoft.com/office/drawing/2014/main" id="{357B54BE-1910-3A07-BB76-3734B24346B6}"/>
              </a:ext>
            </a:extLst>
          </p:cNvPr>
          <p:cNvSpPr/>
          <p:nvPr/>
        </p:nvSpPr>
        <p:spPr>
          <a:xfrm rot="5400000">
            <a:off x="10090400" y="4118356"/>
            <a:ext cx="399600" cy="17200"/>
          </a:xfrm>
          <a:prstGeom prst="rect">
            <a:avLst/>
          </a:prstGeom>
          <a:solidFill>
            <a:srgbClr val="586160"/>
          </a:solidFill>
          <a:ln w="9525" cap="flat" cmpd="sng">
            <a:solidFill>
              <a:srgbClr val="5861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5" name="Google Shape;2514;p52">
            <a:extLst>
              <a:ext uri="{FF2B5EF4-FFF2-40B4-BE49-F238E27FC236}">
                <a16:creationId xmlns:a16="http://schemas.microsoft.com/office/drawing/2014/main" id="{9EFC1F33-2D1F-9345-EBAE-E3DC267DAE40}"/>
              </a:ext>
            </a:extLst>
          </p:cNvPr>
          <p:cNvSpPr/>
          <p:nvPr/>
        </p:nvSpPr>
        <p:spPr>
          <a:xfrm rot="5400000">
            <a:off x="10566483" y="4204475"/>
            <a:ext cx="225835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403953"/>
          </a:solidFill>
          <a:ln w="9525" cap="flat" cmpd="sng">
            <a:solidFill>
              <a:srgbClr val="4039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2515;p52">
            <a:extLst>
              <a:ext uri="{FF2B5EF4-FFF2-40B4-BE49-F238E27FC236}">
                <a16:creationId xmlns:a16="http://schemas.microsoft.com/office/drawing/2014/main" id="{452F5946-121E-B22D-6EB8-415B14490995}"/>
              </a:ext>
            </a:extLst>
          </p:cNvPr>
          <p:cNvSpPr/>
          <p:nvPr/>
        </p:nvSpPr>
        <p:spPr>
          <a:xfrm rot="5400000">
            <a:off x="10919016" y="4204458"/>
            <a:ext cx="225835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403953"/>
          </a:solidFill>
          <a:ln w="9525" cap="flat" cmpd="sng">
            <a:solidFill>
              <a:srgbClr val="4039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2516;p52">
            <a:extLst>
              <a:ext uri="{FF2B5EF4-FFF2-40B4-BE49-F238E27FC236}">
                <a16:creationId xmlns:a16="http://schemas.microsoft.com/office/drawing/2014/main" id="{A92EB7A4-64D7-3E33-AE55-124444CF4F83}"/>
              </a:ext>
            </a:extLst>
          </p:cNvPr>
          <p:cNvSpPr/>
          <p:nvPr/>
        </p:nvSpPr>
        <p:spPr>
          <a:xfrm rot="5400000">
            <a:off x="7934433" y="3933523"/>
            <a:ext cx="399600" cy="16800"/>
          </a:xfrm>
          <a:prstGeom prst="rect">
            <a:avLst/>
          </a:prstGeom>
          <a:solidFill>
            <a:srgbClr val="403953"/>
          </a:solidFill>
          <a:ln w="9525" cap="flat" cmpd="sng">
            <a:solidFill>
              <a:srgbClr val="4039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8" name="Google Shape;2517;p52">
            <a:extLst>
              <a:ext uri="{FF2B5EF4-FFF2-40B4-BE49-F238E27FC236}">
                <a16:creationId xmlns:a16="http://schemas.microsoft.com/office/drawing/2014/main" id="{C20A035E-1A6F-8416-B98C-6FEFD31F5F8A}"/>
              </a:ext>
            </a:extLst>
          </p:cNvPr>
          <p:cNvSpPr/>
          <p:nvPr/>
        </p:nvSpPr>
        <p:spPr>
          <a:xfrm rot="5400000">
            <a:off x="8326000" y="3952823"/>
            <a:ext cx="399600" cy="21200"/>
          </a:xfrm>
          <a:prstGeom prst="rect">
            <a:avLst/>
          </a:prstGeom>
          <a:solidFill>
            <a:srgbClr val="403953"/>
          </a:solidFill>
          <a:ln w="9525" cap="flat" cmpd="sng">
            <a:solidFill>
              <a:srgbClr val="4039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9" name="Google Shape;2518;p52">
            <a:extLst>
              <a:ext uri="{FF2B5EF4-FFF2-40B4-BE49-F238E27FC236}">
                <a16:creationId xmlns:a16="http://schemas.microsoft.com/office/drawing/2014/main" id="{7358B537-4183-FC09-5E5A-D1E55329F245}"/>
              </a:ext>
            </a:extLst>
          </p:cNvPr>
          <p:cNvSpPr/>
          <p:nvPr/>
        </p:nvSpPr>
        <p:spPr>
          <a:xfrm rot="5400000">
            <a:off x="10479593" y="3954823"/>
            <a:ext cx="399600" cy="17200"/>
          </a:xfrm>
          <a:prstGeom prst="rect">
            <a:avLst/>
          </a:prstGeom>
          <a:solidFill>
            <a:srgbClr val="403953"/>
          </a:solidFill>
          <a:ln w="9525" cap="flat" cmpd="sng">
            <a:solidFill>
              <a:srgbClr val="4039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0" name="Google Shape;2519;p52">
            <a:extLst>
              <a:ext uri="{FF2B5EF4-FFF2-40B4-BE49-F238E27FC236}">
                <a16:creationId xmlns:a16="http://schemas.microsoft.com/office/drawing/2014/main" id="{7C30B8B5-CC5D-159C-3741-438AE60FA004}"/>
              </a:ext>
            </a:extLst>
          </p:cNvPr>
          <p:cNvSpPr/>
          <p:nvPr/>
        </p:nvSpPr>
        <p:spPr>
          <a:xfrm rot="5400000">
            <a:off x="10828133" y="3933123"/>
            <a:ext cx="399600" cy="17600"/>
          </a:xfrm>
          <a:prstGeom prst="rect">
            <a:avLst/>
          </a:prstGeom>
          <a:solidFill>
            <a:srgbClr val="403953"/>
          </a:solidFill>
          <a:ln w="9525" cap="flat" cmpd="sng">
            <a:solidFill>
              <a:srgbClr val="4039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1" name="Google Shape;2520;p52">
            <a:extLst>
              <a:ext uri="{FF2B5EF4-FFF2-40B4-BE49-F238E27FC236}">
                <a16:creationId xmlns:a16="http://schemas.microsoft.com/office/drawing/2014/main" id="{0CB833BE-89E8-7AD3-99E9-ACCB5E74A28B}"/>
              </a:ext>
            </a:extLst>
          </p:cNvPr>
          <p:cNvSpPr/>
          <p:nvPr/>
        </p:nvSpPr>
        <p:spPr>
          <a:xfrm>
            <a:off x="5737633" y="3905473"/>
            <a:ext cx="387600" cy="26000"/>
          </a:xfrm>
          <a:prstGeom prst="rect">
            <a:avLst/>
          </a:prstGeom>
          <a:solidFill>
            <a:srgbClr val="586160"/>
          </a:solidFill>
          <a:ln w="9525" cap="flat" cmpd="sng">
            <a:solidFill>
              <a:srgbClr val="5861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2" name="Google Shape;2521;p52">
            <a:extLst>
              <a:ext uri="{FF2B5EF4-FFF2-40B4-BE49-F238E27FC236}">
                <a16:creationId xmlns:a16="http://schemas.microsoft.com/office/drawing/2014/main" id="{10D5DC1D-0FAD-89FE-9206-EBD26791DFE6}"/>
              </a:ext>
            </a:extLst>
          </p:cNvPr>
          <p:cNvSpPr/>
          <p:nvPr/>
        </p:nvSpPr>
        <p:spPr>
          <a:xfrm rot="5400000">
            <a:off x="5629116" y="4179125"/>
            <a:ext cx="225835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586160"/>
          </a:solidFill>
          <a:ln w="9525" cap="flat" cmpd="sng">
            <a:solidFill>
              <a:srgbClr val="5861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2522;p52">
            <a:extLst>
              <a:ext uri="{FF2B5EF4-FFF2-40B4-BE49-F238E27FC236}">
                <a16:creationId xmlns:a16="http://schemas.microsoft.com/office/drawing/2014/main" id="{C38F2652-89B3-898D-55DB-3B704E13D81A}"/>
              </a:ext>
            </a:extLst>
          </p:cNvPr>
          <p:cNvSpPr/>
          <p:nvPr/>
        </p:nvSpPr>
        <p:spPr>
          <a:xfrm rot="5400000">
            <a:off x="5542233" y="4094489"/>
            <a:ext cx="399600" cy="21600"/>
          </a:xfrm>
          <a:prstGeom prst="rect">
            <a:avLst/>
          </a:prstGeom>
          <a:solidFill>
            <a:srgbClr val="586160"/>
          </a:solidFill>
          <a:ln w="9525" cap="flat" cmpd="sng">
            <a:solidFill>
              <a:srgbClr val="5861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4" name="Google Shape;2523;p52">
            <a:extLst>
              <a:ext uri="{FF2B5EF4-FFF2-40B4-BE49-F238E27FC236}">
                <a16:creationId xmlns:a16="http://schemas.microsoft.com/office/drawing/2014/main" id="{E0014101-7919-C47E-9387-F8552182F6C9}"/>
              </a:ext>
            </a:extLst>
          </p:cNvPr>
          <p:cNvSpPr/>
          <p:nvPr/>
        </p:nvSpPr>
        <p:spPr>
          <a:xfrm rot="5400000">
            <a:off x="8462952" y="5237250"/>
            <a:ext cx="210632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592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2524;p52">
            <a:extLst>
              <a:ext uri="{FF2B5EF4-FFF2-40B4-BE49-F238E27FC236}">
                <a16:creationId xmlns:a16="http://schemas.microsoft.com/office/drawing/2014/main" id="{753F5DC5-B645-CA53-77FB-25B5975D66A0}"/>
              </a:ext>
            </a:extLst>
          </p:cNvPr>
          <p:cNvSpPr/>
          <p:nvPr/>
        </p:nvSpPr>
        <p:spPr>
          <a:xfrm rot="5400000">
            <a:off x="8425867" y="5196156"/>
            <a:ext cx="284800" cy="5600"/>
          </a:xfrm>
          <a:prstGeom prst="rect">
            <a:avLst/>
          </a:prstGeom>
          <a:solidFill>
            <a:srgbClr val="859294"/>
          </a:solidFill>
          <a:ln w="9525" cap="flat" cmpd="sng">
            <a:solidFill>
              <a:srgbClr val="8592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6" name="Google Shape;2525;p52">
            <a:extLst>
              <a:ext uri="{FF2B5EF4-FFF2-40B4-BE49-F238E27FC236}">
                <a16:creationId xmlns:a16="http://schemas.microsoft.com/office/drawing/2014/main" id="{990D24B4-FE6B-F1B7-B911-A42365966FA9}"/>
              </a:ext>
            </a:extLst>
          </p:cNvPr>
          <p:cNvSpPr/>
          <p:nvPr/>
        </p:nvSpPr>
        <p:spPr>
          <a:xfrm rot="5400000">
            <a:off x="8070752" y="5237250"/>
            <a:ext cx="210632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592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2526;p52">
            <a:extLst>
              <a:ext uri="{FF2B5EF4-FFF2-40B4-BE49-F238E27FC236}">
                <a16:creationId xmlns:a16="http://schemas.microsoft.com/office/drawing/2014/main" id="{3C048F73-C9A3-209F-5878-B5D58505EF80}"/>
              </a:ext>
            </a:extLst>
          </p:cNvPr>
          <p:cNvSpPr/>
          <p:nvPr/>
        </p:nvSpPr>
        <p:spPr>
          <a:xfrm rot="5400000">
            <a:off x="8032667" y="5196156"/>
            <a:ext cx="286800" cy="6000"/>
          </a:xfrm>
          <a:prstGeom prst="rect">
            <a:avLst/>
          </a:prstGeom>
          <a:solidFill>
            <a:srgbClr val="859294"/>
          </a:solidFill>
          <a:ln w="9525" cap="flat" cmpd="sng">
            <a:solidFill>
              <a:srgbClr val="8592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graphicFrame>
        <p:nvGraphicFramePr>
          <p:cNvPr id="118" name="Google Shape;2527;p52">
            <a:extLst>
              <a:ext uri="{FF2B5EF4-FFF2-40B4-BE49-F238E27FC236}">
                <a16:creationId xmlns:a16="http://schemas.microsoft.com/office/drawing/2014/main" id="{B341CD75-D410-5F25-3C95-E215AFCB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102486"/>
              </p:ext>
            </p:extLst>
          </p:nvPr>
        </p:nvGraphicFramePr>
        <p:xfrm>
          <a:off x="5111267" y="4480437"/>
          <a:ext cx="831400" cy="5650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9" name="Google Shape;2528;p52">
            <a:extLst>
              <a:ext uri="{FF2B5EF4-FFF2-40B4-BE49-F238E27FC236}">
                <a16:creationId xmlns:a16="http://schemas.microsoft.com/office/drawing/2014/main" id="{D9E0B230-F87C-06D2-0785-7BC88018FD96}"/>
              </a:ext>
            </a:extLst>
          </p:cNvPr>
          <p:cNvSpPr/>
          <p:nvPr/>
        </p:nvSpPr>
        <p:spPr>
          <a:xfrm rot="5400000">
            <a:off x="10555068" y="5198717"/>
            <a:ext cx="210632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592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2529;p52">
            <a:extLst>
              <a:ext uri="{FF2B5EF4-FFF2-40B4-BE49-F238E27FC236}">
                <a16:creationId xmlns:a16="http://schemas.microsoft.com/office/drawing/2014/main" id="{A08DCF9A-B136-6CAC-E03A-BDF14D3754B1}"/>
              </a:ext>
            </a:extLst>
          </p:cNvPr>
          <p:cNvSpPr/>
          <p:nvPr/>
        </p:nvSpPr>
        <p:spPr>
          <a:xfrm rot="16200000" flipH="1">
            <a:off x="10561785" y="5173356"/>
            <a:ext cx="197200" cy="7200"/>
          </a:xfrm>
          <a:prstGeom prst="rect">
            <a:avLst/>
          </a:prstGeom>
          <a:solidFill>
            <a:srgbClr val="859294"/>
          </a:solidFill>
          <a:ln w="9525" cap="flat" cmpd="sng">
            <a:solidFill>
              <a:srgbClr val="8592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1" name="Google Shape;2530;p52">
            <a:extLst>
              <a:ext uri="{FF2B5EF4-FFF2-40B4-BE49-F238E27FC236}">
                <a16:creationId xmlns:a16="http://schemas.microsoft.com/office/drawing/2014/main" id="{A937BCBE-B0EE-5294-8471-61226ADD5A50}"/>
              </a:ext>
            </a:extLst>
          </p:cNvPr>
          <p:cNvSpPr/>
          <p:nvPr/>
        </p:nvSpPr>
        <p:spPr>
          <a:xfrm rot="5400000">
            <a:off x="10960352" y="5189933"/>
            <a:ext cx="210632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592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2531;p52">
            <a:extLst>
              <a:ext uri="{FF2B5EF4-FFF2-40B4-BE49-F238E27FC236}">
                <a16:creationId xmlns:a16="http://schemas.microsoft.com/office/drawing/2014/main" id="{604ECB87-631D-F4D7-CBB4-234ACFE13438}"/>
              </a:ext>
            </a:extLst>
          </p:cNvPr>
          <p:cNvSpPr/>
          <p:nvPr/>
        </p:nvSpPr>
        <p:spPr>
          <a:xfrm rot="5400000">
            <a:off x="10945067" y="5195340"/>
            <a:ext cx="241200" cy="7200"/>
          </a:xfrm>
          <a:prstGeom prst="rect">
            <a:avLst/>
          </a:prstGeom>
          <a:solidFill>
            <a:srgbClr val="859294"/>
          </a:solidFill>
          <a:ln w="9525" cap="flat" cmpd="sng">
            <a:solidFill>
              <a:srgbClr val="8592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graphicFrame>
        <p:nvGraphicFramePr>
          <p:cNvPr id="123" name="Google Shape;2532;p52">
            <a:extLst>
              <a:ext uri="{FF2B5EF4-FFF2-40B4-BE49-F238E27FC236}">
                <a16:creationId xmlns:a16="http://schemas.microsoft.com/office/drawing/2014/main" id="{4B13F1F0-52B2-AD7A-DF09-9F207D796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3371223"/>
              </p:ext>
            </p:extLst>
          </p:nvPr>
        </p:nvGraphicFramePr>
        <p:xfrm>
          <a:off x="222985" y="1537005"/>
          <a:ext cx="3975235" cy="23526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4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INSTRUCTION</a:t>
                      </a:r>
                      <a:endParaRPr sz="800" b="1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ISSUE</a:t>
                      </a:r>
                      <a:endParaRPr sz="800" b="1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EX-START</a:t>
                      </a:r>
                      <a:endParaRPr sz="800" b="1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EX-COMP</a:t>
                      </a:r>
                      <a:endParaRPr sz="800" b="1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WRITE</a:t>
                      </a:r>
                      <a:endParaRPr sz="800" b="1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COMMIT</a:t>
                      </a:r>
                      <a:endParaRPr sz="800" b="1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LD F0, 34 + R2</a:t>
                      </a:r>
                      <a:endParaRPr sz="800" b="1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LD F2, 45 + R3</a:t>
                      </a:r>
                      <a:endParaRPr sz="800" b="1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MUL F3, F2, F4</a:t>
                      </a:r>
                      <a:endParaRPr sz="800" b="1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13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14</a:t>
                      </a:r>
                      <a:endParaRPr sz="800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SUB F5, F1, F2</a:t>
                      </a:r>
                      <a:endParaRPr sz="800" b="1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DIV F0, F3, F1</a:t>
                      </a:r>
                      <a:endParaRPr sz="800" b="1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38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39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40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/>
                        <a:t>ADD F1, F5, F2</a:t>
                      </a:r>
                      <a:endParaRPr sz="800" b="1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FB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10</a:t>
                      </a:r>
                      <a:endParaRPr sz="800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11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12</a:t>
                      </a:r>
                      <a:endParaRPr sz="80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41</a:t>
                      </a:r>
                      <a:endParaRPr sz="800" dirty="0"/>
                    </a:p>
                  </a:txBody>
                  <a:tcPr marL="60933" marR="60933" marT="60933" marB="60933" anchor="ctr">
                    <a:lnL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E2A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B7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4" name="Google Shape;2533;p52">
            <a:extLst>
              <a:ext uri="{FF2B5EF4-FFF2-40B4-BE49-F238E27FC236}">
                <a16:creationId xmlns:a16="http://schemas.microsoft.com/office/drawing/2014/main" id="{092CB009-FB84-F38D-3B8B-8CACC8B8D472}"/>
              </a:ext>
            </a:extLst>
          </p:cNvPr>
          <p:cNvSpPr/>
          <p:nvPr/>
        </p:nvSpPr>
        <p:spPr>
          <a:xfrm rot="5400000">
            <a:off x="5243185" y="5248517"/>
            <a:ext cx="210632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592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2534;p52">
            <a:extLst>
              <a:ext uri="{FF2B5EF4-FFF2-40B4-BE49-F238E27FC236}">
                <a16:creationId xmlns:a16="http://schemas.microsoft.com/office/drawing/2014/main" id="{E12EF589-62B2-8C03-7837-CA3B1A9A3D4C}"/>
              </a:ext>
            </a:extLst>
          </p:cNvPr>
          <p:cNvSpPr/>
          <p:nvPr/>
        </p:nvSpPr>
        <p:spPr>
          <a:xfrm rot="5400000">
            <a:off x="5199900" y="5202372"/>
            <a:ext cx="297200" cy="6000"/>
          </a:xfrm>
          <a:prstGeom prst="rect">
            <a:avLst/>
          </a:prstGeom>
          <a:solidFill>
            <a:srgbClr val="859294"/>
          </a:solidFill>
          <a:ln w="9525" cap="flat" cmpd="sng">
            <a:solidFill>
              <a:srgbClr val="8592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6" name="Google Shape;2535;p52">
            <a:extLst>
              <a:ext uri="{FF2B5EF4-FFF2-40B4-BE49-F238E27FC236}">
                <a16:creationId xmlns:a16="http://schemas.microsoft.com/office/drawing/2014/main" id="{EDE82FB4-7882-0B72-5ADB-40E4EA71CA84}"/>
              </a:ext>
            </a:extLst>
          </p:cNvPr>
          <p:cNvSpPr/>
          <p:nvPr/>
        </p:nvSpPr>
        <p:spPr>
          <a:xfrm>
            <a:off x="4636267" y="6032189"/>
            <a:ext cx="6900400" cy="26000"/>
          </a:xfrm>
          <a:prstGeom prst="rect">
            <a:avLst/>
          </a:prstGeom>
          <a:solidFill>
            <a:srgbClr val="575979"/>
          </a:solidFill>
          <a:ln w="9525" cap="flat" cmpd="sng">
            <a:solidFill>
              <a:srgbClr val="5759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7" name="Google Shape;2536;p52">
            <a:extLst>
              <a:ext uri="{FF2B5EF4-FFF2-40B4-BE49-F238E27FC236}">
                <a16:creationId xmlns:a16="http://schemas.microsoft.com/office/drawing/2014/main" id="{C107FED5-FE4F-0EF8-ED3E-1B9BC9EE7481}"/>
              </a:ext>
            </a:extLst>
          </p:cNvPr>
          <p:cNvSpPr txBox="1"/>
          <p:nvPr/>
        </p:nvSpPr>
        <p:spPr>
          <a:xfrm>
            <a:off x="3456033" y="744956"/>
            <a:ext cx="49508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403953"/>
              </a:buClr>
              <a:buSzPts val="1100"/>
            </a:pPr>
            <a:r>
              <a:rPr lang="en" sz="2933" b="1" kern="0">
                <a:solidFill>
                  <a:srgbClr val="575979"/>
                </a:solidFill>
                <a:latin typeface="Poppins"/>
                <a:ea typeface="Poppins"/>
                <a:cs typeface="Poppins"/>
                <a:sym typeface="Poppins"/>
              </a:rPr>
              <a:t>Block </a:t>
            </a:r>
            <a:r>
              <a:rPr lang="en" sz="2933" b="1" kern="0">
                <a:solidFill>
                  <a:srgbClr val="403953"/>
                </a:solidFill>
                <a:latin typeface="Poppins"/>
                <a:ea typeface="Poppins"/>
                <a:cs typeface="Poppins"/>
                <a:sym typeface="Poppins"/>
              </a:rPr>
              <a:t>Diagram</a:t>
            </a:r>
            <a:endParaRPr sz="2933" b="1" kern="0">
              <a:solidFill>
                <a:srgbClr val="40395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 defTabSz="1219170">
              <a:buClr>
                <a:srgbClr val="000000"/>
              </a:buClr>
            </a:pPr>
            <a:endParaRPr sz="2933" kern="0">
              <a:solidFill>
                <a:srgbClr val="40395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8" name="Google Shape;2537;p52">
            <a:extLst>
              <a:ext uri="{FF2B5EF4-FFF2-40B4-BE49-F238E27FC236}">
                <a16:creationId xmlns:a16="http://schemas.microsoft.com/office/drawing/2014/main" id="{3DB2FEF6-22D4-4120-C02D-6E6FEF5CCC5D}"/>
              </a:ext>
            </a:extLst>
          </p:cNvPr>
          <p:cNvSpPr/>
          <p:nvPr/>
        </p:nvSpPr>
        <p:spPr>
          <a:xfrm rot="5400000">
            <a:off x="8941200" y="3431889"/>
            <a:ext cx="5226800" cy="26000"/>
          </a:xfrm>
          <a:prstGeom prst="rect">
            <a:avLst/>
          </a:prstGeom>
          <a:solidFill>
            <a:srgbClr val="575979"/>
          </a:solidFill>
          <a:ln w="9525" cap="flat" cmpd="sng">
            <a:solidFill>
              <a:srgbClr val="5759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9" name="Google Shape;2538;p52">
            <a:extLst>
              <a:ext uri="{FF2B5EF4-FFF2-40B4-BE49-F238E27FC236}">
                <a16:creationId xmlns:a16="http://schemas.microsoft.com/office/drawing/2014/main" id="{6B22AD29-1348-0F1B-25F6-71D1AEB8237B}"/>
              </a:ext>
            </a:extLst>
          </p:cNvPr>
          <p:cNvSpPr/>
          <p:nvPr/>
        </p:nvSpPr>
        <p:spPr>
          <a:xfrm>
            <a:off x="7768200" y="4120123"/>
            <a:ext cx="3799600" cy="26000"/>
          </a:xfrm>
          <a:prstGeom prst="rect">
            <a:avLst/>
          </a:prstGeom>
          <a:solidFill>
            <a:srgbClr val="575979"/>
          </a:solidFill>
          <a:ln w="9525" cap="flat" cmpd="sng">
            <a:solidFill>
              <a:srgbClr val="5759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0" name="Google Shape;2539;p52">
            <a:extLst>
              <a:ext uri="{FF2B5EF4-FFF2-40B4-BE49-F238E27FC236}">
                <a16:creationId xmlns:a16="http://schemas.microsoft.com/office/drawing/2014/main" id="{E0BE92A7-9B3D-367D-1757-7997A2B79566}"/>
              </a:ext>
            </a:extLst>
          </p:cNvPr>
          <p:cNvSpPr/>
          <p:nvPr/>
        </p:nvSpPr>
        <p:spPr>
          <a:xfrm>
            <a:off x="9757667" y="800956"/>
            <a:ext cx="1810000" cy="26000"/>
          </a:xfrm>
          <a:prstGeom prst="rect">
            <a:avLst/>
          </a:prstGeom>
          <a:solidFill>
            <a:srgbClr val="575979"/>
          </a:solidFill>
          <a:ln w="9525" cap="flat" cmpd="sng">
            <a:solidFill>
              <a:srgbClr val="5759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1" name="Google Shape;2540;p52">
            <a:extLst>
              <a:ext uri="{FF2B5EF4-FFF2-40B4-BE49-F238E27FC236}">
                <a16:creationId xmlns:a16="http://schemas.microsoft.com/office/drawing/2014/main" id="{B9539EFF-42CC-3D44-DC3C-70AF461ED4E8}"/>
              </a:ext>
            </a:extLst>
          </p:cNvPr>
          <p:cNvSpPr/>
          <p:nvPr/>
        </p:nvSpPr>
        <p:spPr>
          <a:xfrm rot="5400000">
            <a:off x="9648749" y="849491"/>
            <a:ext cx="225835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575979"/>
          </a:solidFill>
          <a:ln w="9525" cap="flat" cmpd="sng">
            <a:solidFill>
              <a:srgbClr val="5759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2541;p52">
            <a:extLst>
              <a:ext uri="{FF2B5EF4-FFF2-40B4-BE49-F238E27FC236}">
                <a16:creationId xmlns:a16="http://schemas.microsoft.com/office/drawing/2014/main" id="{83001B2B-3C1D-962B-BD7D-7F0AC57312AC}"/>
              </a:ext>
            </a:extLst>
          </p:cNvPr>
          <p:cNvSpPr/>
          <p:nvPr/>
        </p:nvSpPr>
        <p:spPr>
          <a:xfrm rot="5400000">
            <a:off x="8057652" y="5819017"/>
            <a:ext cx="210632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592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2542;p52">
            <a:extLst>
              <a:ext uri="{FF2B5EF4-FFF2-40B4-BE49-F238E27FC236}">
                <a16:creationId xmlns:a16="http://schemas.microsoft.com/office/drawing/2014/main" id="{1A2E65E3-77DA-E8C6-6450-4949E08AD458}"/>
              </a:ext>
            </a:extLst>
          </p:cNvPr>
          <p:cNvSpPr/>
          <p:nvPr/>
        </p:nvSpPr>
        <p:spPr>
          <a:xfrm rot="5400000">
            <a:off x="5448801" y="5796383"/>
            <a:ext cx="210632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592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2543;p52">
            <a:extLst>
              <a:ext uri="{FF2B5EF4-FFF2-40B4-BE49-F238E27FC236}">
                <a16:creationId xmlns:a16="http://schemas.microsoft.com/office/drawing/2014/main" id="{9CC2FB54-D064-D4E8-4A2D-4E85EDB0A6B6}"/>
              </a:ext>
            </a:extLst>
          </p:cNvPr>
          <p:cNvSpPr/>
          <p:nvPr/>
        </p:nvSpPr>
        <p:spPr>
          <a:xfrm flipH="1">
            <a:off x="4609733" y="3923789"/>
            <a:ext cx="21600" cy="2134400"/>
          </a:xfrm>
          <a:prstGeom prst="rect">
            <a:avLst/>
          </a:prstGeom>
          <a:solidFill>
            <a:srgbClr val="575979"/>
          </a:solidFill>
          <a:ln w="9525" cap="flat" cmpd="sng">
            <a:solidFill>
              <a:srgbClr val="5759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5" name="Google Shape;2544;p52">
            <a:extLst>
              <a:ext uri="{FF2B5EF4-FFF2-40B4-BE49-F238E27FC236}">
                <a16:creationId xmlns:a16="http://schemas.microsoft.com/office/drawing/2014/main" id="{E97ECF89-1004-2BDA-BE78-DA23F258416E}"/>
              </a:ext>
            </a:extLst>
          </p:cNvPr>
          <p:cNvSpPr/>
          <p:nvPr/>
        </p:nvSpPr>
        <p:spPr>
          <a:xfrm rot="5400000">
            <a:off x="10557352" y="5819017"/>
            <a:ext cx="210632" cy="128732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5929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2545;p52">
            <a:extLst>
              <a:ext uri="{FF2B5EF4-FFF2-40B4-BE49-F238E27FC236}">
                <a16:creationId xmlns:a16="http://schemas.microsoft.com/office/drawing/2014/main" id="{9A8DBF7A-61B3-A5C7-6CBD-FD01DCF0AE7D}"/>
              </a:ext>
            </a:extLst>
          </p:cNvPr>
          <p:cNvSpPr/>
          <p:nvPr/>
        </p:nvSpPr>
        <p:spPr>
          <a:xfrm rot="5400000">
            <a:off x="5216851" y="4188593"/>
            <a:ext cx="225835" cy="112697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575979"/>
          </a:solidFill>
          <a:ln w="9525" cap="flat" cmpd="sng">
            <a:solidFill>
              <a:srgbClr val="5759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" name="Google Shape;2546;p52">
            <a:extLst>
              <a:ext uri="{FF2B5EF4-FFF2-40B4-BE49-F238E27FC236}">
                <a16:creationId xmlns:a16="http://schemas.microsoft.com/office/drawing/2014/main" id="{88A20373-B902-F7B6-8F15-EE47618B1CB2}"/>
              </a:ext>
            </a:extLst>
          </p:cNvPr>
          <p:cNvSpPr/>
          <p:nvPr/>
        </p:nvSpPr>
        <p:spPr>
          <a:xfrm rot="5400000">
            <a:off x="5203167" y="4034723"/>
            <a:ext cx="253200" cy="19600"/>
          </a:xfrm>
          <a:prstGeom prst="rect">
            <a:avLst/>
          </a:prstGeom>
          <a:solidFill>
            <a:srgbClr val="575979"/>
          </a:solidFill>
          <a:ln w="9525" cap="flat" cmpd="sng">
            <a:solidFill>
              <a:srgbClr val="5759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8" name="Google Shape;2547;p52">
            <a:extLst>
              <a:ext uri="{FF2B5EF4-FFF2-40B4-BE49-F238E27FC236}">
                <a16:creationId xmlns:a16="http://schemas.microsoft.com/office/drawing/2014/main" id="{2DEFC5D6-8091-75EE-E59A-E9BFAC92620C}"/>
              </a:ext>
            </a:extLst>
          </p:cNvPr>
          <p:cNvSpPr/>
          <p:nvPr/>
        </p:nvSpPr>
        <p:spPr>
          <a:xfrm>
            <a:off x="4609733" y="3906023"/>
            <a:ext cx="732000" cy="26000"/>
          </a:xfrm>
          <a:prstGeom prst="rect">
            <a:avLst/>
          </a:prstGeom>
          <a:solidFill>
            <a:srgbClr val="575979"/>
          </a:solidFill>
          <a:ln w="9525" cap="flat" cmpd="sng">
            <a:solidFill>
              <a:srgbClr val="5759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9" name="Google Shape;2548;p52">
            <a:extLst>
              <a:ext uri="{FF2B5EF4-FFF2-40B4-BE49-F238E27FC236}">
                <a16:creationId xmlns:a16="http://schemas.microsoft.com/office/drawing/2014/main" id="{4C63D500-89AA-BFD3-28F1-2B9746D366E0}"/>
              </a:ext>
            </a:extLst>
          </p:cNvPr>
          <p:cNvSpPr txBox="1"/>
          <p:nvPr/>
        </p:nvSpPr>
        <p:spPr>
          <a:xfrm>
            <a:off x="6228421" y="4491323"/>
            <a:ext cx="1066000" cy="4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067" b="1" kern="0">
                <a:solidFill>
                  <a:srgbClr val="403953"/>
                </a:solidFill>
                <a:latin typeface="Hind"/>
                <a:ea typeface="Hind"/>
                <a:cs typeface="Hind"/>
                <a:sym typeface="Hind"/>
              </a:rPr>
              <a:t>Reservation Stations</a:t>
            </a:r>
            <a:endParaRPr sz="1067" b="1" kern="0">
              <a:solidFill>
                <a:srgbClr val="40395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0" name="Google Shape;2549;p52">
            <a:extLst>
              <a:ext uri="{FF2B5EF4-FFF2-40B4-BE49-F238E27FC236}">
                <a16:creationId xmlns:a16="http://schemas.microsoft.com/office/drawing/2014/main" id="{A8F5B039-0044-AD4B-29CE-87FEB2B47893}"/>
              </a:ext>
            </a:extLst>
          </p:cNvPr>
          <p:cNvSpPr txBox="1"/>
          <p:nvPr/>
        </p:nvSpPr>
        <p:spPr>
          <a:xfrm>
            <a:off x="7968700" y="5945957"/>
            <a:ext cx="14956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067" b="1" kern="0">
                <a:solidFill>
                  <a:srgbClr val="403953"/>
                </a:solidFill>
                <a:latin typeface="Hind"/>
                <a:ea typeface="Hind"/>
                <a:cs typeface="Hind"/>
                <a:sym typeface="Hind"/>
              </a:rPr>
              <a:t>Common Data Bus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0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41E4-DD69-D02E-BD73-9160C882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CB80-621A-13F2-D0D9-CD2363F8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changes compared to base implementation?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Developed a fully original Verilog implementation tailored to the specific problem requirements, without relying on a pre-existing base implementation.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EC11-C36B-27AD-1AFE-2DA24DE6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AC07-3419-46DD-8AF1-6419C547119B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919C2-5898-57A7-8D38-8441A1A8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2485-19CA-D2F2-668C-6FE6E52D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6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25A0-A7B2-1D40-E03B-1C0D2B3A3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58B8-2257-D46F-6555-DD445A2F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3D50-699D-608F-FA6B-0BEBE18D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Sujal</a:t>
            </a:r>
            <a:endParaRPr lang="en-IN" dirty="0"/>
          </a:p>
          <a:p>
            <a:r>
              <a:rPr lang="en-IN" dirty="0"/>
              <a:t>Designed the main synthesizable algorithm with the help of others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Thithikshaa</a:t>
            </a:r>
            <a:endParaRPr lang="en-IN" dirty="0"/>
          </a:p>
          <a:p>
            <a:r>
              <a:rPr lang="en-IN" dirty="0"/>
              <a:t>Coded the testbench and testcases needed to cover the design</a:t>
            </a:r>
          </a:p>
          <a:p>
            <a:r>
              <a:rPr lang="en-IN" dirty="0"/>
              <a:t>Helped in error correction and debugging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16E1-1244-BE5A-E051-59CD246C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AC07-3419-46DD-8AF1-6419C547119B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9FC2-EEBF-3C88-9E02-AF75EAA9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500E-4FE1-2736-C534-6870078B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4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516D3-79BC-9AF8-6004-B1B413EA5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9BCD-C1EB-84BE-90D3-1C771E3D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49AA-ECA9-EBD8-AF43-ABA5CAB5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Thruptha</a:t>
            </a:r>
            <a:endParaRPr lang="en-IN" dirty="0"/>
          </a:p>
          <a:p>
            <a:r>
              <a:rPr lang="en-IN" dirty="0"/>
              <a:t>Assisted in the coding of the algorithm needed to make the design synthesizable</a:t>
            </a:r>
          </a:p>
          <a:p>
            <a:r>
              <a:rPr lang="en-IN" dirty="0"/>
              <a:t>Helped optimize the design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Vanisri</a:t>
            </a:r>
            <a:endParaRPr lang="en-IN" dirty="0"/>
          </a:p>
          <a:p>
            <a:r>
              <a:rPr lang="en-IN" dirty="0"/>
              <a:t>Assisted in transitioning instruction loading logic from design to testbench</a:t>
            </a:r>
          </a:p>
          <a:p>
            <a:r>
              <a:rPr lang="en-IN" dirty="0"/>
              <a:t>Helped in error correction and debugging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99CD6-4B33-3771-766C-51F72CAF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AC07-3419-46DD-8AF1-6419C547119B}" type="datetime3">
              <a:rPr lang="en-IN" smtClean="0"/>
              <a:t>11 November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F690-8286-31ED-C00F-4E4F33DC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DSD Final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66971-F430-ED35-2514-BF333773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399A1-9A4A-4327-BA1C-E7F85A7ABD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6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665</Words>
  <Application>Microsoft Office PowerPoint</Application>
  <PresentationFormat>Widescreen</PresentationFormat>
  <Paragraphs>212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Hind</vt:lpstr>
      <vt:lpstr>Poppins</vt:lpstr>
      <vt:lpstr>Office Theme</vt:lpstr>
      <vt:lpstr>Implementation of Tomasulo’s Algorithm</vt:lpstr>
      <vt:lpstr>Implementation of Tomasulo’s Algorithm</vt:lpstr>
      <vt:lpstr>Implementation of Tomasulo’s Algorithm</vt:lpstr>
      <vt:lpstr>Implementation of Tomasulo’s Algorithm</vt:lpstr>
      <vt:lpstr>Implementation of Tomasulo’s Algorithm</vt:lpstr>
      <vt:lpstr>PowerPoint Presentation</vt:lpstr>
      <vt:lpstr>Contribution</vt:lpstr>
      <vt:lpstr>Individual Contribution</vt:lpstr>
      <vt:lpstr>Individual Contribution</vt:lpstr>
      <vt:lpstr>Waveforms (and explanation of design)</vt:lpstr>
      <vt:lpstr>Waveforms (and explanation of design)</vt:lpstr>
      <vt:lpstr>Coverage</vt:lpstr>
      <vt:lpstr>Area Report</vt:lpstr>
      <vt:lpstr>Power Report</vt:lpstr>
      <vt:lpstr>Timing Report</vt:lpstr>
      <vt:lpstr>Timing Report</vt:lpstr>
      <vt:lpstr>Timing Report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Gautham Varma</dc:creator>
  <cp:lastModifiedBy>Sujal Vaidya</cp:lastModifiedBy>
  <cp:revision>17</cp:revision>
  <dcterms:created xsi:type="dcterms:W3CDTF">2024-11-10T08:04:43Z</dcterms:created>
  <dcterms:modified xsi:type="dcterms:W3CDTF">2024-11-11T08:17:23Z</dcterms:modified>
</cp:coreProperties>
</file>