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309" r:id="rId5"/>
    <p:sldId id="310" r:id="rId6"/>
    <p:sldId id="311" r:id="rId7"/>
    <p:sldId id="312" r:id="rId8"/>
    <p:sldId id="308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9A62-62FF-4D59-993B-E9CF5610C5A8}" type="doc">
      <dgm:prSet loTypeId="urn:microsoft.com/office/officeart/2008/layout/BubblePictureList" loCatId="picture" qsTypeId="urn:microsoft.com/office/officeart/2005/8/quickstyle/3d1" qsCatId="3D" csTypeId="urn:microsoft.com/office/officeart/2005/8/colors/accent1_2" csCatId="accent1" phldr="1"/>
      <dgm:spPr/>
    </dgm:pt>
    <dgm:pt modelId="{620E3BED-1183-433C-9CA0-CC5C407FAC85}">
      <dgm:prSet phldrT="[Text]"/>
      <dgm:spPr/>
      <dgm:t>
        <a:bodyPr/>
        <a:lstStyle/>
        <a:p>
          <a:r>
            <a:rPr lang="en-US"/>
            <a:t>jj</a:t>
          </a:r>
          <a:endParaRPr lang="en-IN" dirty="0"/>
        </a:p>
      </dgm:t>
    </dgm:pt>
    <dgm:pt modelId="{0277E30A-C211-46CE-9A0F-81CFCE8F1E55}" type="sibTrans" cxnId="{92D0CD63-E584-452D-B42F-5D7C1CC39571}">
      <dgm:prSet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</dgm:spPr>
      <dgm:t>
        <a:bodyPr/>
        <a:lstStyle/>
        <a:p>
          <a:endParaRPr lang="en-IN"/>
        </a:p>
      </dgm:t>
    </dgm:pt>
    <dgm:pt modelId="{3369F8BE-F0D5-4BD6-8D07-C3C3778F58E7}" type="parTrans" cxnId="{92D0CD63-E584-452D-B42F-5D7C1CC39571}">
      <dgm:prSet/>
      <dgm:spPr/>
      <dgm:t>
        <a:bodyPr/>
        <a:lstStyle/>
        <a:p>
          <a:endParaRPr lang="en-IN"/>
        </a:p>
      </dgm:t>
    </dgm:pt>
    <dgm:pt modelId="{17F19EAB-FCC5-4E57-A2C2-AE4574AAD260}" type="pres">
      <dgm:prSet presAssocID="{E3039A62-62FF-4D59-993B-E9CF5610C5A8}" presName="Name0" presStyleCnt="0">
        <dgm:presLayoutVars>
          <dgm:chMax val="8"/>
          <dgm:chPref val="8"/>
          <dgm:dir/>
        </dgm:presLayoutVars>
      </dgm:prSet>
      <dgm:spPr/>
    </dgm:pt>
    <dgm:pt modelId="{55996C36-1FA2-48DE-B793-F88315667A8E}" type="pres">
      <dgm:prSet presAssocID="{620E3BED-1183-433C-9CA0-CC5C407FAC85}" presName="parent_text_1" presStyleLbl="revTx" presStyleIdx="0" presStyleCnt="1" custScaleX="44396" custScaleY="19996" custLinFactNeighborX="5215" custLinFactNeighborY="-76930">
        <dgm:presLayoutVars>
          <dgm:chMax val="0"/>
          <dgm:chPref val="0"/>
          <dgm:bulletEnabled val="1"/>
        </dgm:presLayoutVars>
      </dgm:prSet>
      <dgm:spPr/>
    </dgm:pt>
    <dgm:pt modelId="{8A0DE2AB-6689-459A-9565-42C5D86E89D6}" type="pres">
      <dgm:prSet presAssocID="{620E3BED-1183-433C-9CA0-CC5C407FAC85}" presName="image_accent_1" presStyleCnt="0"/>
      <dgm:spPr/>
    </dgm:pt>
    <dgm:pt modelId="{1EE6A722-BF1E-4224-8B15-D4597C93A2C7}" type="pres">
      <dgm:prSet presAssocID="{620E3BED-1183-433C-9CA0-CC5C407FAC85}" presName="imageAccentRepeatNode" presStyleLbl="alignNode1" presStyleIdx="0" presStyleCnt="2"/>
      <dgm:spPr/>
    </dgm:pt>
    <dgm:pt modelId="{17D48000-7B83-4A9B-A1AC-24752345EF06}" type="pres">
      <dgm:prSet presAssocID="{620E3BED-1183-433C-9CA0-CC5C407FAC85}" presName="accent_1" presStyleLbl="alignNode1" presStyleIdx="1" presStyleCnt="2" custLinFactX="-100000" custLinFactY="58106" custLinFactNeighborX="-108270" custLinFactNeighborY="100000"/>
      <dgm:spPr/>
    </dgm:pt>
    <dgm:pt modelId="{8E575386-3352-4DD4-9030-821BFF24790F}" type="pres">
      <dgm:prSet presAssocID="{0277E30A-C211-46CE-9A0F-81CFCE8F1E55}" presName="image_1" presStyleCnt="0"/>
      <dgm:spPr/>
    </dgm:pt>
    <dgm:pt modelId="{31C87EE7-1EBB-4F60-856D-7DCC3A9D14C2}" type="pres">
      <dgm:prSet presAssocID="{0277E30A-C211-46CE-9A0F-81CFCE8F1E55}" presName="imageRepeatNode" presStyleLbl="fgImgPlace1" presStyleIdx="0" presStyleCnt="1"/>
      <dgm:spPr/>
    </dgm:pt>
  </dgm:ptLst>
  <dgm:cxnLst>
    <dgm:cxn modelId="{60116806-9435-4476-9CEA-07505C2E98DE}" type="presOf" srcId="{0277E30A-C211-46CE-9A0F-81CFCE8F1E55}" destId="{31C87EE7-1EBB-4F60-856D-7DCC3A9D14C2}" srcOrd="0" destOrd="0" presId="urn:microsoft.com/office/officeart/2008/layout/BubblePictureList"/>
    <dgm:cxn modelId="{05046D2E-49D1-4644-A5AB-4B2D2957BC7E}" type="presOf" srcId="{620E3BED-1183-433C-9CA0-CC5C407FAC85}" destId="{55996C36-1FA2-48DE-B793-F88315667A8E}" srcOrd="0" destOrd="0" presId="urn:microsoft.com/office/officeart/2008/layout/BubblePictureList"/>
    <dgm:cxn modelId="{92D0CD63-E584-452D-B42F-5D7C1CC39571}" srcId="{E3039A62-62FF-4D59-993B-E9CF5610C5A8}" destId="{620E3BED-1183-433C-9CA0-CC5C407FAC85}" srcOrd="0" destOrd="0" parTransId="{3369F8BE-F0D5-4BD6-8D07-C3C3778F58E7}" sibTransId="{0277E30A-C211-46CE-9A0F-81CFCE8F1E55}"/>
    <dgm:cxn modelId="{637AEEF0-8780-45AC-B8C1-1DF6A866FA04}" type="presOf" srcId="{E3039A62-62FF-4D59-993B-E9CF5610C5A8}" destId="{17F19EAB-FCC5-4E57-A2C2-AE4574AAD260}" srcOrd="0" destOrd="0" presId="urn:microsoft.com/office/officeart/2008/layout/BubblePictureList"/>
    <dgm:cxn modelId="{7EF70A0D-94B4-41B0-A1EF-68912460E37D}" type="presParOf" srcId="{17F19EAB-FCC5-4E57-A2C2-AE4574AAD260}" destId="{55996C36-1FA2-48DE-B793-F88315667A8E}" srcOrd="0" destOrd="0" presId="urn:microsoft.com/office/officeart/2008/layout/BubblePictureList"/>
    <dgm:cxn modelId="{7F1BC782-D31B-4222-B65A-5F2BB23C4BE9}" type="presParOf" srcId="{17F19EAB-FCC5-4E57-A2C2-AE4574AAD260}" destId="{8A0DE2AB-6689-459A-9565-42C5D86E89D6}" srcOrd="1" destOrd="0" presId="urn:microsoft.com/office/officeart/2008/layout/BubblePictureList"/>
    <dgm:cxn modelId="{931DAA5E-5668-44D4-85C6-6DEA9E8F1794}" type="presParOf" srcId="{8A0DE2AB-6689-459A-9565-42C5D86E89D6}" destId="{1EE6A722-BF1E-4224-8B15-D4597C93A2C7}" srcOrd="0" destOrd="0" presId="urn:microsoft.com/office/officeart/2008/layout/BubblePictureList"/>
    <dgm:cxn modelId="{9AF579E8-77A0-4AB3-A86B-3833C6EDC5A9}" type="presParOf" srcId="{17F19EAB-FCC5-4E57-A2C2-AE4574AAD260}" destId="{17D48000-7B83-4A9B-A1AC-24752345EF06}" srcOrd="2" destOrd="0" presId="urn:microsoft.com/office/officeart/2008/layout/BubblePictureList"/>
    <dgm:cxn modelId="{560806EB-F58C-40CB-91C4-9577FC66666B}" type="presParOf" srcId="{17F19EAB-FCC5-4E57-A2C2-AE4574AAD260}" destId="{8E575386-3352-4DD4-9030-821BFF24790F}" srcOrd="3" destOrd="0" presId="urn:microsoft.com/office/officeart/2008/layout/BubblePictureList"/>
    <dgm:cxn modelId="{33BDA66F-AF29-45B9-BFE8-DE2B353AE331}" type="presParOf" srcId="{8E575386-3352-4DD4-9030-821BFF24790F}" destId="{31C87EE7-1EBB-4F60-856D-7DCC3A9D14C2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600" b="1" dirty="0"/>
            <a:t>C++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200" b="1" dirty="0"/>
            <a:t>LinkedList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A722-BF1E-4224-8B15-D4597C93A2C7}">
      <dsp:nvSpPr>
        <dsp:cNvPr id="0" name=""/>
        <dsp:cNvSpPr/>
      </dsp:nvSpPr>
      <dsp:spPr>
        <a:xfrm>
          <a:off x="2187527" y="1524867"/>
          <a:ext cx="2793943" cy="27941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D48000-7B83-4A9B-A1AC-24752345EF06}">
      <dsp:nvSpPr>
        <dsp:cNvPr id="0" name=""/>
        <dsp:cNvSpPr/>
      </dsp:nvSpPr>
      <dsp:spPr>
        <a:xfrm>
          <a:off x="3288691" y="2494462"/>
          <a:ext cx="828809" cy="829064"/>
        </a:xfrm>
        <a:prstGeom prst="donut">
          <a:avLst>
            <a:gd name="adj" fmla="val 746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87EE7-1EBB-4F60-856D-7DCC3A9D14C2}">
      <dsp:nvSpPr>
        <dsp:cNvPr id="0" name=""/>
        <dsp:cNvSpPr/>
      </dsp:nvSpPr>
      <dsp:spPr>
        <a:xfrm>
          <a:off x="2285109" y="1632461"/>
          <a:ext cx="2579518" cy="257931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996C36-1FA2-48DE-B793-F88315667A8E}">
      <dsp:nvSpPr>
        <dsp:cNvPr id="0" name=""/>
        <dsp:cNvSpPr/>
      </dsp:nvSpPr>
      <dsp:spPr>
        <a:xfrm>
          <a:off x="792422" y="328111"/>
          <a:ext cx="1840362" cy="16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" numCol="1" spcCol="1270" anchor="b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jj</a:t>
          </a:r>
          <a:endParaRPr lang="en-IN" sz="1000" kern="1200" dirty="0"/>
        </a:p>
      </dsp:txBody>
      <dsp:txXfrm>
        <a:off x="792422" y="328111"/>
        <a:ext cx="1840362" cy="165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b="1" kern="1200" dirty="0"/>
            <a:t>C++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dirty="0"/>
            <a:t>LinkedList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5:21:06.003"/>
    </inkml:context>
    <inkml:brush xml:id="br0">
      <inkml:brushProperty name="width" value="0.35" units="cm"/>
      <inkml:brushProperty name="height" value="0.35" units="cm"/>
      <inkml:brushProperty name="color" value="#33CC33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4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42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0977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0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214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801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8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8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05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604" y="240637"/>
            <a:ext cx="7541267" cy="155686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Smart Phone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750" y="3131677"/>
            <a:ext cx="2622548" cy="1838131"/>
          </a:xfrm>
        </p:spPr>
        <p:txBody>
          <a:bodyPr>
            <a:normAutofit/>
          </a:bodyPr>
          <a:lstStyle/>
          <a:p>
            <a:r>
              <a:rPr lang="en-US" sz="2400" b="1" dirty="0"/>
              <a:t>Khyati Satija</a:t>
            </a:r>
          </a:p>
          <a:p>
            <a:r>
              <a:rPr lang="en-US" sz="2400" b="1" dirty="0"/>
              <a:t>E22CSEU1197</a:t>
            </a:r>
          </a:p>
          <a:p>
            <a:r>
              <a:rPr lang="en-US" sz="2400" b="1" dirty="0"/>
              <a:t>B-40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17EC2A-4062-2625-588A-54D429BE3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75234"/>
              </p:ext>
            </p:extLst>
          </p:nvPr>
        </p:nvGraphicFramePr>
        <p:xfrm>
          <a:off x="134888" y="1019071"/>
          <a:ext cx="6419907" cy="528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84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4119-CFC3-9E3D-3D32-07F9CE08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577" y="2673221"/>
            <a:ext cx="9525777" cy="1740159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>
                <a:latin typeface="Algerian" panose="04020705040A02060702" pitchFamily="82" charset="0"/>
              </a:rPr>
              <a:t>Thank you !</a:t>
            </a:r>
            <a:endParaRPr lang="en-IN" sz="11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F86B-1CC0-67D8-E34E-FD1383A8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57F-A75B-E810-99D9-7B40886D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Problem: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Inefficient or non-existent contact management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Difficulty in organizing, updating, and accessing contacts.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Objective: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Develop a robust, user-friendly contact management solution.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48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B492-ADFB-FDF0-371A-2D50BDA0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 Approach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6CC5-4DCB-7EDA-7C33-9C484D9A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4422"/>
            <a:ext cx="12192000" cy="45342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Create a console-based application for seamless contact management.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Implement functionalities for adding, deleting, updating, and searching contacts.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Ensure robust validation for phone numbers and email addresses.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Prioritize a user-friendly interface for easy navigation.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551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2DE-E5B2-AF4F-7C65-C807837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Structure Used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047C-E676-D773-25D1-8A064602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2194560"/>
            <a:ext cx="11983453" cy="40241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Utilized a </a:t>
            </a:r>
            <a:r>
              <a:rPr lang="en-US" sz="3200" b="1" i="0" dirty="0">
                <a:effectLst/>
                <a:latin typeface="Söhne"/>
              </a:rPr>
              <a:t>Singly Linked List </a:t>
            </a:r>
            <a:r>
              <a:rPr lang="en-US" sz="3200" b="0" i="0" dirty="0">
                <a:effectLst/>
                <a:latin typeface="Söhne"/>
              </a:rPr>
              <a:t>for dynamic and efficient contact storage.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Enabled easy addition, deletion, and traversal of contacts.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Showcased the versatility of linked lists for contact management.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808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215" y="805487"/>
            <a:ext cx="6081963" cy="1293028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Language and Tools</a:t>
            </a:r>
            <a:br>
              <a:rPr lang="en-IN" b="1" i="0" dirty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93366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308C4C-DE8B-49C8-F453-71E3CE3670D2}"/>
              </a:ext>
            </a:extLst>
          </p:cNvPr>
          <p:cNvSpPr txBox="1"/>
          <p:nvPr/>
        </p:nvSpPr>
        <p:spPr>
          <a:xfrm>
            <a:off x="8566483" y="4759486"/>
            <a:ext cx="2528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VS CODE</a:t>
            </a:r>
            <a:endParaRPr lang="en-IN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A42518-CD0A-5F27-5C71-D3C6A8C441FB}"/>
                  </a:ext>
                </a:extLst>
              </p14:cNvPr>
              <p14:cNvContentPartPr/>
              <p14:nvPr/>
            </p14:nvContentPartPr>
            <p14:xfrm>
              <a:off x="4699851" y="-123563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A42518-CD0A-5F27-5C71-D3C6A8C441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7211" y="-129827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20EBD78C-432F-E92F-3A25-3B1F61528281}"/>
              </a:ext>
            </a:extLst>
          </p:cNvPr>
          <p:cNvSpPr/>
          <p:nvPr/>
        </p:nvSpPr>
        <p:spPr>
          <a:xfrm>
            <a:off x="8638672" y="2342226"/>
            <a:ext cx="1909011" cy="187692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CDF02A1E-0ABF-E3B8-D684-3F4E12B3B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35977" y="2823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8BBA-C097-3F11-4168-3F098E9A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53457"/>
            <a:ext cx="8610600" cy="920048"/>
          </a:xfrm>
        </p:spPr>
        <p:txBody>
          <a:bodyPr>
            <a:noAutofit/>
          </a:bodyPr>
          <a:lstStyle/>
          <a:p>
            <a:r>
              <a:rPr lang="en-IN" sz="4800" b="1" i="0" dirty="0">
                <a:effectLst/>
                <a:latin typeface="Söhne"/>
              </a:rPr>
              <a:t>Results</a:t>
            </a:r>
            <a:br>
              <a:rPr lang="en-IN" sz="4800" b="1" i="0" dirty="0">
                <a:effectLst/>
                <a:latin typeface="Söhne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9731-08AE-F8CC-2FAD-3908A2B8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73505"/>
            <a:ext cx="12063663" cy="515188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Söhne"/>
              </a:rPr>
              <a:t>Efficient Contact Management: </a:t>
            </a:r>
          </a:p>
          <a:p>
            <a:pPr marL="0" indent="0" algn="l">
              <a:buNone/>
            </a:pPr>
            <a:r>
              <a:rPr lang="en-IN" sz="2800" b="0" i="0" dirty="0">
                <a:effectLst/>
                <a:latin typeface="Söhne"/>
              </a:rPr>
              <a:t>Seamlessly handled contacts with various operations.</a:t>
            </a:r>
          </a:p>
          <a:p>
            <a:pPr marL="0" indent="0" algn="l">
              <a:buNone/>
            </a:pPr>
            <a:endParaRPr lang="en-IN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Söhne"/>
              </a:rPr>
              <a:t>Robust Validation: </a:t>
            </a:r>
          </a:p>
          <a:p>
            <a:pPr marL="0" indent="0" algn="l">
              <a:buNone/>
            </a:pPr>
            <a:r>
              <a:rPr lang="en-IN" sz="2800" b="0" i="0" dirty="0">
                <a:effectLst/>
                <a:latin typeface="Söhne"/>
              </a:rPr>
              <a:t>Implemented stringent validation ensuring data integrity.</a:t>
            </a:r>
          </a:p>
          <a:p>
            <a:pPr marL="0" indent="0" algn="l">
              <a:buNone/>
            </a:pPr>
            <a:endParaRPr lang="en-IN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Söhne"/>
              </a:rPr>
              <a:t>User-Friendly Interface: </a:t>
            </a:r>
          </a:p>
          <a:p>
            <a:pPr marL="0" indent="0" algn="l">
              <a:buNone/>
            </a:pPr>
            <a:r>
              <a:rPr lang="en-IN" sz="2800" b="0" i="0" dirty="0">
                <a:effectLst/>
                <a:latin typeface="Söhne"/>
              </a:rPr>
              <a:t>Provided a straightforward console-based interaction.</a:t>
            </a:r>
          </a:p>
          <a:p>
            <a:pPr marL="0" indent="0" algn="l">
              <a:buNone/>
            </a:pPr>
            <a:endParaRPr lang="en-IN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Söhne"/>
              </a:rPr>
              <a:t>Utilization of C++ Features: </a:t>
            </a:r>
          </a:p>
          <a:p>
            <a:pPr marL="0" indent="0" algn="l">
              <a:buNone/>
            </a:pPr>
            <a:r>
              <a:rPr lang="en-IN" sz="2800" b="0" i="0" dirty="0">
                <a:effectLst/>
                <a:latin typeface="Söhne"/>
              </a:rPr>
              <a:t>Leveraged language features for optimized functionality.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63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A9DB-A5F5-6E2A-DC27-0326661D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Use Cases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494-0848-DFC2-A12F-446E70B5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Personal Contact Management: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Individuals managing personal contacts for friends, family, and acquaintances.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Business Contact Database: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Companies organizing client, supplier, or employee contact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Professional Networking: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Networking platforms facilitating user connections and collaborations.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342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227A-9E28-0DAA-44F9-95D8EFC2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1060-4268-4EFA-FA60-1AEDB0B8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45226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Potential enhancements include a graphical user interface (GUI) for broader accessibility.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Integration with cloud services for data backup and synchronization.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Extension into mobile applications for increased usability.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937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D2F0-790C-696F-84AC-64EC1EE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2C22-35D5-20C2-626A-967FCC42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Successfully addressed the need for an efficient contact management 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Implemented robust validation ensuring data integrity for contacts.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Developed a user-friendly interface for seamless interaction.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85947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289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Söhne</vt:lpstr>
      <vt:lpstr>Vapor Trail</vt:lpstr>
      <vt:lpstr> Smart Phone Book</vt:lpstr>
      <vt:lpstr>Problem Statement </vt:lpstr>
      <vt:lpstr>Solution Approach </vt:lpstr>
      <vt:lpstr>Data Structure Used </vt:lpstr>
      <vt:lpstr>Language and Tools </vt:lpstr>
      <vt:lpstr>Results </vt:lpstr>
      <vt:lpstr>Use Cases and Applications</vt:lpstr>
      <vt:lpstr>Future Scope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Phone Book</dc:title>
  <dc:creator>Khyati Satija</dc:creator>
  <cp:lastModifiedBy>Khyati Satija</cp:lastModifiedBy>
  <cp:revision>1</cp:revision>
  <dcterms:created xsi:type="dcterms:W3CDTF">2023-11-17T14:55:34Z</dcterms:created>
  <dcterms:modified xsi:type="dcterms:W3CDTF">2023-11-17T15:39:19Z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