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nton" pitchFamily="2" charset="77"/>
      <p:regular r:id="rId11"/>
    </p:embeddedFont>
    <p:embeddedFont>
      <p:font typeface="Horizon" panose="02000500000000000000" pitchFamily="2" charset="77"/>
      <p:regular r:id="rId12"/>
      <p:bold r:id="rId13"/>
    </p:embeddedFont>
    <p:embeddedFont>
      <p:font typeface="IBM Plex Sans" panose="020B0503050203000203" pitchFamily="34" charset="0"/>
      <p:regular r:id="rId14"/>
      <p:bold r:id="rId15"/>
      <p:italic r:id="rId16"/>
      <p:boldItalic r:id="rId17"/>
    </p:embeddedFont>
    <p:embeddedFont>
      <p:font typeface="IBM Plex Sans Bold" panose="020B0803050203000203" pitchFamily="34" charset="0"/>
      <p:regular r:id="rId18"/>
      <p:bold r:id="rId19"/>
    </p:embeddedFont>
    <p:embeddedFont>
      <p:font typeface="IBM Plex Sans Condensed Bold" panose="020B0806050203000203" pitchFamily="34" charset="7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7" autoAdjust="0"/>
    <p:restoredTop sz="94631" autoAdjust="0"/>
  </p:normalViewPr>
  <p:slideViewPr>
    <p:cSldViewPr>
      <p:cViewPr varScale="1">
        <p:scale>
          <a:sx n="80" d="100"/>
          <a:sy n="80" d="100"/>
        </p:scale>
        <p:origin x="264" y="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jalwarke28/Sniix_Buildathon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drive.google.com/drive/folders/1D5jyTt5P7SxVSfOrhwHWdgR4AGjYivHS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spreadsheets/d/1DBWpJgRPYkdAqT-ZbZ_KRtIl-8WrJR6tiLhgRuG81NQ/edit?gid=630587492#gid=630587492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ujalwarke28/Sniix_Buildathon" TargetMode="External"/><Relationship Id="rId4" Type="http://schemas.openxmlformats.org/officeDocument/2006/relationships/hyperlink" Target="https://drive.google.com/drive/folders/1D5jyTt5P7SxVSfOrhwHWdgR4AGjYivHS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9050" y="4637581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40"/>
                </a:moveTo>
                <a:lnTo>
                  <a:pt x="0" y="5657040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4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584523" y="5902630"/>
            <a:ext cx="3540677" cy="815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88"/>
              </a:lnSpc>
            </a:pPr>
            <a:r>
              <a:rPr lang="en-US" sz="5318" b="1" dirty="0">
                <a:solidFill>
                  <a:srgbClr val="1B1A1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Eventers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03896" y="6964531"/>
            <a:ext cx="5480208" cy="208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 err="1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Viketh</a:t>
            </a: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 Hegde</a:t>
            </a: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Sujal </a:t>
            </a:r>
            <a:r>
              <a:rPr lang="en-US" sz="4518" dirty="0" err="1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Warke</a:t>
            </a:r>
            <a:endParaRPr lang="en-US" sz="4518" dirty="0">
              <a:solidFill>
                <a:srgbClr val="1B1A1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 err="1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Fayaz</a:t>
            </a: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 Shaikh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524523" y="751333"/>
            <a:ext cx="11458605" cy="3059653"/>
            <a:chOff x="0" y="0"/>
            <a:chExt cx="15278140" cy="4079537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0"/>
              <a:ext cx="15278140" cy="4460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133"/>
                </a:lnSpc>
                <a:spcBef>
                  <a:spcPct val="0"/>
                </a:spcBef>
              </a:pPr>
              <a:r>
                <a:rPr lang="en-US" sz="20095">
                  <a:solidFill>
                    <a:srgbClr val="1B1A17"/>
                  </a:solidFill>
                  <a:latin typeface="Anton"/>
                  <a:ea typeface="Anton"/>
                  <a:cs typeface="Anton"/>
                  <a:sym typeface="Anton"/>
                </a:rPr>
                <a:t>BUILDATHON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4272" y="1096130"/>
              <a:ext cx="15149596" cy="1698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128"/>
                </a:lnSpc>
                <a:spcBef>
                  <a:spcPct val="0"/>
                </a:spcBef>
              </a:pPr>
              <a:r>
                <a:rPr lang="en-US" sz="7234" dirty="0">
                  <a:solidFill>
                    <a:srgbClr val="EDAE32"/>
                  </a:solidFill>
                  <a:latin typeface="Horizon"/>
                  <a:ea typeface="Horizon"/>
                  <a:cs typeface="Horizon"/>
                  <a:sym typeface="Horizon"/>
                </a:rPr>
                <a:t>BUILDATHON 3.0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957856" y="4328334"/>
            <a:ext cx="8591939" cy="81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8"/>
              </a:lnSpc>
            </a:pPr>
            <a:r>
              <a:rPr lang="en-US" sz="5318" b="1" dirty="0">
                <a:solidFill>
                  <a:srgbClr val="1B1A1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Track and question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B8B62-7FE5-79EC-A847-4E9F5145B1C3}"/>
              </a:ext>
            </a:extLst>
          </p:cNvPr>
          <p:cNvSpPr txBox="1"/>
          <p:nvPr/>
        </p:nvSpPr>
        <p:spPr>
          <a:xfrm>
            <a:off x="12268200" y="6779865"/>
            <a:ext cx="4548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hlinkClick r:id="rId8"/>
              </a:rPr>
              <a:t>GitHub Link</a:t>
            </a:r>
            <a:endParaRPr lang="en-US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51288-D3C6-84D9-BF7F-78AE50269601}"/>
              </a:ext>
            </a:extLst>
          </p:cNvPr>
          <p:cNvSpPr txBox="1"/>
          <p:nvPr/>
        </p:nvSpPr>
        <p:spPr>
          <a:xfrm>
            <a:off x="12444883" y="7944128"/>
            <a:ext cx="4194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linkClick r:id="rId9"/>
              </a:rPr>
              <a:t>Google Drive Link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791860" y="4629961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8395" y="1072509"/>
            <a:ext cx="13130679" cy="88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7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PROBLEM STATEMENT 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-19050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1961951"/>
                </a:moveTo>
                <a:lnTo>
                  <a:pt x="0" y="1961951"/>
                </a:lnTo>
                <a:lnTo>
                  <a:pt x="0" y="0"/>
                </a:lnTo>
                <a:lnTo>
                  <a:pt x="2403281" y="0"/>
                </a:lnTo>
                <a:lnTo>
                  <a:pt x="2403281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19050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1751676"/>
                </a:moveTo>
                <a:lnTo>
                  <a:pt x="0" y="1751676"/>
                </a:lnTo>
                <a:lnTo>
                  <a:pt x="0" y="0"/>
                </a:lnTo>
                <a:lnTo>
                  <a:pt x="2145705" y="0"/>
                </a:lnTo>
                <a:lnTo>
                  <a:pt x="2145705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5270-4897-2732-58A6-858856BCBDA0}"/>
              </a:ext>
            </a:extLst>
          </p:cNvPr>
          <p:cNvSpPr txBox="1"/>
          <p:nvPr/>
        </p:nvSpPr>
        <p:spPr>
          <a:xfrm>
            <a:off x="580749" y="4409408"/>
            <a:ext cx="131306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Use no-code tools to build a functional website that represents your</a:t>
            </a:r>
          </a:p>
          <a:p>
            <a:endParaRPr lang="en-US" sz="3600" dirty="0"/>
          </a:p>
          <a:p>
            <a:r>
              <a:rPr lang="en-US" sz="3600" dirty="0"/>
              <a:t>startup. The website should effectively communicate your startup’s</a:t>
            </a:r>
          </a:p>
          <a:p>
            <a:endParaRPr lang="en-US" sz="3600" dirty="0"/>
          </a:p>
          <a:p>
            <a:r>
              <a:rPr lang="en-US" sz="3600" dirty="0"/>
              <a:t>value proposition, functionality, and user benefits.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7297641"/>
            <a:ext cx="5249576" cy="3502899"/>
          </a:xfrm>
          <a:custGeom>
            <a:avLst/>
            <a:gdLst/>
            <a:ahLst/>
            <a:cxnLst/>
            <a:rect l="l" t="t" r="r" b="b"/>
            <a:pathLst>
              <a:path w="5249576" h="3502899">
                <a:moveTo>
                  <a:pt x="5249576" y="3502898"/>
                </a:moveTo>
                <a:lnTo>
                  <a:pt x="0" y="3502898"/>
                </a:lnTo>
                <a:lnTo>
                  <a:pt x="0" y="0"/>
                </a:lnTo>
                <a:lnTo>
                  <a:pt x="5249576" y="0"/>
                </a:lnTo>
                <a:lnTo>
                  <a:pt x="5249576" y="35028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550694" y="1025141"/>
            <a:ext cx="518661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OUR SOLUTION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D298-891F-D165-DB8D-EFFEBDEECFC5}"/>
              </a:ext>
            </a:extLst>
          </p:cNvPr>
          <p:cNvSpPr txBox="1"/>
          <p:nvPr/>
        </p:nvSpPr>
        <p:spPr>
          <a:xfrm>
            <a:off x="944151" y="2989359"/>
            <a:ext cx="1615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devices have an AI that can schedule meeting or cancel them with just one click or just say cancel when asked for the confirmation 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Make it's easy to manage tasks and to-do list with minimal screen interaction</a:t>
            </a:r>
          </a:p>
          <a:p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Send a crafted massage if set to send when the events are canceled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4384" y="4634533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39"/>
                </a:moveTo>
                <a:lnTo>
                  <a:pt x="0" y="5657039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1424" y="953415"/>
            <a:ext cx="15565151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TARGETED SECTOR &amp; AUDIENCE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89FD0-2233-C91A-909C-31493CBABE42}"/>
              </a:ext>
            </a:extLst>
          </p:cNvPr>
          <p:cNvSpPr txBox="1"/>
          <p:nvPr/>
        </p:nvSpPr>
        <p:spPr>
          <a:xfrm>
            <a:off x="228600" y="2933700"/>
            <a:ext cx="1828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Targeted Sectors - All sectors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Target audience - College Students to Working Professionals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12060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914400" y="1028700"/>
            <a:ext cx="10441076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b="1" dirty="0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MARKET RESEARCH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61F5D-3C7E-ACC6-802C-8DAEBEC3B03C}"/>
              </a:ext>
            </a:extLst>
          </p:cNvPr>
          <p:cNvSpPr/>
          <p:nvPr/>
        </p:nvSpPr>
        <p:spPr>
          <a:xfrm>
            <a:off x="-19050" y="1938528"/>
            <a:ext cx="8904285" cy="834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A0993-D120-6F92-36F6-819CA8019036}"/>
              </a:ext>
            </a:extLst>
          </p:cNvPr>
          <p:cNvSpPr txBox="1"/>
          <p:nvPr/>
        </p:nvSpPr>
        <p:spPr>
          <a:xfrm>
            <a:off x="-19050" y="1943100"/>
            <a:ext cx="890428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1)Strengths</a:t>
            </a:r>
          </a:p>
          <a:p>
            <a:endParaRPr lang="en-US" sz="2400" b="1" dirty="0"/>
          </a:p>
          <a:p>
            <a:r>
              <a:rPr lang="en-US" sz="2400" dirty="0"/>
              <a:t>1. </a:t>
            </a:r>
            <a:r>
              <a:rPr lang="en-US" sz="2400" b="1" dirty="0"/>
              <a:t>Innovative Integration</a:t>
            </a:r>
            <a:r>
              <a:rPr lang="en-US" sz="2400" dirty="0"/>
              <a:t>: Combines AI with wearable and smart home devices, offering a unique, all-in-one solution for convenience and productivity.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Personalized Experience</a:t>
            </a:r>
            <a:r>
              <a:rPr lang="en-US" sz="2400" dirty="0"/>
              <a:t>: Adapts to users’ habits, preferences, and schedules, enhancing user satisfaction and loyalty.</a:t>
            </a:r>
          </a:p>
          <a:p>
            <a:r>
              <a:rPr lang="en-US" sz="2400" dirty="0"/>
              <a:t>3. </a:t>
            </a:r>
            <a:r>
              <a:rPr lang="en-US" sz="2400" b="1" dirty="0"/>
              <a:t>Cross-Device Compatibility</a:t>
            </a:r>
            <a:r>
              <a:rPr lang="en-US" sz="2400" dirty="0"/>
              <a:t>: Seamlessly integrates with multiple devices (earbuds, smartwatch, </a:t>
            </a:r>
            <a:r>
              <a:rPr lang="en-US" sz="2400" dirty="0" err="1"/>
              <a:t>homepod</a:t>
            </a:r>
            <a:r>
              <a:rPr lang="en-US" sz="2400" dirty="0"/>
              <a:t>), providing a unified user experience.</a:t>
            </a:r>
          </a:p>
          <a:p>
            <a:endParaRPr lang="en-US" sz="2400" dirty="0"/>
          </a:p>
          <a:p>
            <a:r>
              <a:rPr lang="en-US" sz="2400" dirty="0"/>
              <a:t>2) </a:t>
            </a:r>
            <a:r>
              <a:rPr lang="en-US" sz="2400" b="1" dirty="0"/>
              <a:t>Weaknesses</a:t>
            </a:r>
          </a:p>
          <a:p>
            <a:r>
              <a:rPr lang="en-US" sz="2400" dirty="0"/>
              <a:t>1. </a:t>
            </a:r>
            <a:r>
              <a:rPr lang="en-US" sz="2400" b="1" dirty="0"/>
              <a:t>Dependency on Ecosystem</a:t>
            </a:r>
            <a:r>
              <a:rPr lang="en-US" sz="2400" dirty="0"/>
              <a:t>: Requires users to adopt multiple devices (earbuds, </a:t>
            </a:r>
            <a:r>
              <a:rPr lang="en-US" sz="2400" dirty="0" err="1"/>
              <a:t>homepod</a:t>
            </a:r>
            <a:r>
              <a:rPr lang="en-US" sz="2400" dirty="0"/>
              <a:t>, smartwatch), potentially limiting market penetration if users are already tied to other ecosystems (e.g., Apple, Google).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Initial Cost:</a:t>
            </a:r>
            <a:r>
              <a:rPr lang="en-US" sz="2400" dirty="0"/>
              <a:t> High development costs and pricing may be a barrier for mass adoption.</a:t>
            </a:r>
          </a:p>
          <a:p>
            <a:r>
              <a:rPr lang="en-US" sz="2400" dirty="0"/>
              <a:t>3. </a:t>
            </a:r>
            <a:r>
              <a:rPr lang="en-US" sz="2400" b="1" dirty="0"/>
              <a:t>Battery Life Concerns</a:t>
            </a:r>
            <a:r>
              <a:rPr lang="en-US" sz="2400" dirty="0"/>
              <a:t>: As AI processing increases, the battery life of devices like earbuds and smartwatches could be a concern for users who require longer-lasting performance.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3C7D7-82AD-756E-FBE9-35FC5EB9322D}"/>
              </a:ext>
            </a:extLst>
          </p:cNvPr>
          <p:cNvSpPr/>
          <p:nvPr/>
        </p:nvSpPr>
        <p:spPr>
          <a:xfrm>
            <a:off x="9383715" y="1938528"/>
            <a:ext cx="8904285" cy="8390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5ED6C-5D89-7F0F-F935-8F612E621DF8}"/>
              </a:ext>
            </a:extLst>
          </p:cNvPr>
          <p:cNvSpPr txBox="1"/>
          <p:nvPr/>
        </p:nvSpPr>
        <p:spPr>
          <a:xfrm>
            <a:off x="9383715" y="1902689"/>
            <a:ext cx="890428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3) Opportunities</a:t>
            </a:r>
          </a:p>
          <a:p>
            <a:r>
              <a:rPr lang="en-US" sz="2400" dirty="0"/>
              <a:t>1. </a:t>
            </a:r>
            <a:r>
              <a:rPr lang="en-US" sz="2400" b="1" dirty="0"/>
              <a:t>Growing Smart Home &amp; Wearables Market</a:t>
            </a:r>
            <a:r>
              <a:rPr lang="en-US" sz="2400" dirty="0"/>
              <a:t>: With an increasing demand for smart devices, there’s an opportunity to capture a share of the rapidly expanding AI-powered wearable and home assistant markets.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Expansion into Emerging Markets</a:t>
            </a:r>
            <a:r>
              <a:rPr lang="en-US" sz="2400" dirty="0"/>
              <a:t>: Expanding to countries with growing tech adoption (India, Southeast Asia) could offer significant revenue potential.</a:t>
            </a:r>
          </a:p>
          <a:p>
            <a:r>
              <a:rPr lang="en-US" sz="2400" dirty="0"/>
              <a:t>3. </a:t>
            </a:r>
            <a:r>
              <a:rPr lang="en-US" sz="2400" b="1" dirty="0"/>
              <a:t>Subscription Services</a:t>
            </a:r>
            <a:r>
              <a:rPr lang="en-US" sz="2400" dirty="0"/>
              <a:t>: Offering premium features, such as advanced AI capabilities, integrations, and personalized services, can provide a recurring revenue stream.</a:t>
            </a:r>
          </a:p>
          <a:p>
            <a:endParaRPr lang="en-US" sz="2400" dirty="0"/>
          </a:p>
          <a:p>
            <a:r>
              <a:rPr lang="en-US" sz="2400" b="1" dirty="0"/>
              <a:t>4) Threats</a:t>
            </a:r>
          </a:p>
          <a:p>
            <a:r>
              <a:rPr lang="en-US" sz="2400" dirty="0"/>
              <a:t>1.</a:t>
            </a:r>
            <a:r>
              <a:rPr lang="en-US" sz="2400" b="1" dirty="0"/>
              <a:t>Intense Competition</a:t>
            </a:r>
            <a:r>
              <a:rPr lang="en-US" sz="2400" dirty="0"/>
              <a:t>: Large tech companies (Apple, Google, Amazon) dominate the smart assistant and wearable markets, making it hard to stand out.</a:t>
            </a:r>
          </a:p>
          <a:p>
            <a:r>
              <a:rPr lang="en-US" sz="2400" dirty="0"/>
              <a:t>2.</a:t>
            </a:r>
            <a:r>
              <a:rPr lang="en-US" sz="2400" b="1" dirty="0"/>
              <a:t>Privacy Concerns</a:t>
            </a:r>
            <a:r>
              <a:rPr lang="en-US" sz="2400" dirty="0"/>
              <a:t>: Any security breach or privacy issue could severely impact the brand’s reputation, especially as consumers become more aware of data privacy.</a:t>
            </a:r>
          </a:p>
          <a:p>
            <a:r>
              <a:rPr lang="en-US" sz="2400" dirty="0"/>
              <a:t>3.</a:t>
            </a:r>
            <a:r>
              <a:rPr lang="en-US" sz="2400" b="1" dirty="0"/>
              <a:t>Market Saturation</a:t>
            </a:r>
            <a:r>
              <a:rPr lang="en-US" sz="2400" dirty="0"/>
              <a:t>: The market for smart assistants, earbuds, and smartwatches is already crowded, with many devices offering similar functionalities. Differentiating will require unique, compelling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9812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498653" y="776902"/>
            <a:ext cx="9290693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PRODUCT FEATURES 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2B3ED-6566-1BC7-ABBF-D810016BEC84}"/>
              </a:ext>
            </a:extLst>
          </p:cNvPr>
          <p:cNvSpPr txBox="1"/>
          <p:nvPr/>
        </p:nvSpPr>
        <p:spPr>
          <a:xfrm>
            <a:off x="990600" y="2199552"/>
            <a:ext cx="16764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	</a:t>
            </a:r>
            <a:r>
              <a:rPr lang="en-US" sz="3200" b="1" dirty="0"/>
              <a:t>Personalized AI Assistance</a:t>
            </a:r>
          </a:p>
          <a:p>
            <a:r>
              <a:rPr lang="en-US" sz="3200" dirty="0"/>
              <a:t>“Adapts to user habits and preferences, providing proactive and tailored suggestions.”</a:t>
            </a:r>
          </a:p>
          <a:p>
            <a:endParaRPr lang="en-US" sz="3200" dirty="0"/>
          </a:p>
          <a:p>
            <a:r>
              <a:rPr lang="en-US" sz="3200" dirty="0"/>
              <a:t>2.	</a:t>
            </a:r>
            <a:r>
              <a:rPr lang="en-US" sz="3200" b="1" dirty="0"/>
              <a:t>Voice-Activated Commands</a:t>
            </a:r>
          </a:p>
          <a:p>
            <a:r>
              <a:rPr lang="en-US" sz="3200" dirty="0"/>
              <a:t>“Control all functions hands-free using natural voice commands for a seamless experience.”</a:t>
            </a:r>
          </a:p>
          <a:p>
            <a:endParaRPr lang="en-US" sz="3200" dirty="0"/>
          </a:p>
          <a:p>
            <a:r>
              <a:rPr lang="en-US" sz="3200" dirty="0"/>
              <a:t>3.	</a:t>
            </a:r>
            <a:r>
              <a:rPr lang="en-US" sz="3200" b="1" dirty="0"/>
              <a:t>Seamless Multi-Device Integration</a:t>
            </a:r>
          </a:p>
          <a:p>
            <a:r>
              <a:rPr lang="en-US" sz="3200" dirty="0"/>
              <a:t>“Ensures consistent interaction across earbuds, smartwatch, and </a:t>
            </a:r>
            <a:r>
              <a:rPr lang="en-US" sz="3200" dirty="0" err="1"/>
              <a:t>homepod</a:t>
            </a:r>
            <a:r>
              <a:rPr lang="en-US" sz="3200" dirty="0"/>
              <a:t> for a unified experience.”</a:t>
            </a:r>
          </a:p>
          <a:p>
            <a:endParaRPr lang="en-US" sz="3200" dirty="0"/>
          </a:p>
          <a:p>
            <a:r>
              <a:rPr lang="en-US" sz="3200" dirty="0"/>
              <a:t>4.	</a:t>
            </a:r>
            <a:r>
              <a:rPr lang="en-US" sz="3200" b="1" dirty="0"/>
              <a:t>Health &amp; Fitness Tracking</a:t>
            </a:r>
          </a:p>
          <a:p>
            <a:r>
              <a:rPr lang="en-US" sz="3200" dirty="0"/>
              <a:t>“Tracks daily activity, heart rate, and sleep patterns to offer insights and guidance for a healthier lifestyle.”</a:t>
            </a:r>
          </a:p>
          <a:p>
            <a:endParaRPr lang="en-US" sz="3200" dirty="0"/>
          </a:p>
          <a:p>
            <a:r>
              <a:rPr lang="en-US" sz="3200" dirty="0"/>
              <a:t>5.	</a:t>
            </a:r>
            <a:r>
              <a:rPr lang="en-US" sz="3200" b="1" dirty="0"/>
              <a:t>Real-Time Voice Translation</a:t>
            </a:r>
          </a:p>
          <a:p>
            <a:r>
              <a:rPr lang="en-US" sz="3200" dirty="0"/>
              <a:t>“Provides on-the-go multilingual translation, making communication effortless across languages.”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257368" y="7918794"/>
            <a:ext cx="7030632" cy="4691349"/>
          </a:xfrm>
          <a:custGeom>
            <a:avLst/>
            <a:gdLst/>
            <a:ahLst/>
            <a:cxnLst/>
            <a:rect l="l" t="t" r="r" b="b"/>
            <a:pathLst>
              <a:path w="7030632" h="4691349">
                <a:moveTo>
                  <a:pt x="0" y="4691349"/>
                </a:moveTo>
                <a:lnTo>
                  <a:pt x="7030632" y="4691349"/>
                </a:lnTo>
                <a:lnTo>
                  <a:pt x="7030632" y="0"/>
                </a:lnTo>
                <a:lnTo>
                  <a:pt x="0" y="0"/>
                </a:lnTo>
                <a:lnTo>
                  <a:pt x="0" y="46913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26655" y="1037763"/>
            <a:ext cx="13695331" cy="85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5"/>
              </a:lnSpc>
            </a:pPr>
            <a:r>
              <a:rPr lang="en-US" sz="67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TECHNICAL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5D31D-113F-C10C-9F35-EFE129B50E54}"/>
              </a:ext>
            </a:extLst>
          </p:cNvPr>
          <p:cNvSpPr txBox="1"/>
          <p:nvPr/>
        </p:nvSpPr>
        <p:spPr>
          <a:xfrm>
            <a:off x="762000" y="3314700"/>
            <a:ext cx="1584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1.Frontend: Wix (HTML5, CSS, JavaScript, Velo by Wix)</a:t>
            </a:r>
          </a:p>
          <a:p>
            <a:endParaRPr lang="en-US" sz="5400" dirty="0"/>
          </a:p>
          <a:p>
            <a:r>
              <a:rPr lang="en-US" sz="5400" dirty="0"/>
              <a:t>2.Device Communication: Bluetooth, Wi-Fi, NFC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30480" y="0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553210" y="601662"/>
            <a:ext cx="7181580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99E5C-B715-E051-296B-1D694E80DD4C}"/>
              </a:ext>
            </a:extLst>
          </p:cNvPr>
          <p:cNvSpPr txBox="1"/>
          <p:nvPr/>
        </p:nvSpPr>
        <p:spPr>
          <a:xfrm>
            <a:off x="2438400" y="3009900"/>
            <a:ext cx="1463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Health Monitoring Integration: Expanding health features to include more advanced health metrics like blood pressure, blood oxygen levels, and stress analysis, integrating with healthcare providers for a more comprehensive health monitoring system.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Multilingual Voice Assistants: Expanding the assistant’s ability to communicate fluently in multiple languages, offering real-time translation and multi-lingual interaction, making the assistant globally adaptable.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96276" y="601662"/>
            <a:ext cx="7895447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 dirty="0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BUSINESS MODEL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C2CB181D-F594-8663-3744-2961132098ED}"/>
              </a:ext>
            </a:extLst>
          </p:cNvPr>
          <p:cNvSpPr txBox="1"/>
          <p:nvPr/>
        </p:nvSpPr>
        <p:spPr>
          <a:xfrm>
            <a:off x="6523730" y="8866950"/>
            <a:ext cx="5240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hlinkClick r:id="rId2"/>
              </a:rPr>
              <a:t>Business Model</a:t>
            </a:r>
            <a:r>
              <a:rPr lang="en-US" sz="4800" dirty="0"/>
              <a:t> 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ADC34-1934-21E0-FEDC-601F8F8B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85900"/>
            <a:ext cx="17373600" cy="6149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D6ED94-FE50-1858-4638-3F3D2E2F1343}"/>
              </a:ext>
            </a:extLst>
          </p:cNvPr>
          <p:cNvSpPr txBox="1"/>
          <p:nvPr/>
        </p:nvSpPr>
        <p:spPr>
          <a:xfrm>
            <a:off x="1600200" y="8928506"/>
            <a:ext cx="3907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linkClick r:id="rId4"/>
              </a:rPr>
              <a:t>G-Drive Link</a:t>
            </a:r>
            <a:r>
              <a:rPr lang="en-US" sz="4400" dirty="0"/>
              <a:t>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CD5B6-E8B4-2A2C-01ED-C7D208959AE3}"/>
              </a:ext>
            </a:extLst>
          </p:cNvPr>
          <p:cNvSpPr txBox="1"/>
          <p:nvPr/>
        </p:nvSpPr>
        <p:spPr>
          <a:xfrm>
            <a:off x="13411200" y="8808303"/>
            <a:ext cx="3094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/>
            </a:lvl1pPr>
          </a:lstStyle>
          <a:p>
            <a:r>
              <a:rPr lang="en-US" dirty="0">
                <a:hlinkClick r:id="rId5"/>
              </a:rPr>
              <a:t>GitHub</a:t>
            </a:r>
            <a:r>
              <a:rPr lang="en-US" dirty="0"/>
              <a:t> 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690</Words>
  <Application>Microsoft Macintosh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IBM Plex Sans Bold</vt:lpstr>
      <vt:lpstr>Calibri</vt:lpstr>
      <vt:lpstr>Anton</vt:lpstr>
      <vt:lpstr>IBM Plex Sans Condensed Bold</vt:lpstr>
      <vt:lpstr>IBM Plex Sans</vt:lpstr>
      <vt:lpstr>Horizon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PPT_Format_ITM_Buildathon_3.0</dc:title>
  <cp:lastModifiedBy>Sujal Warke</cp:lastModifiedBy>
  <cp:revision>5</cp:revision>
  <dcterms:created xsi:type="dcterms:W3CDTF">2006-08-16T00:00:00Z</dcterms:created>
  <dcterms:modified xsi:type="dcterms:W3CDTF">2024-12-07T04:36:37Z</dcterms:modified>
  <dc:identifier>DAGYhgHW3B0</dc:identifier>
</cp:coreProperties>
</file>